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4E3E8"/>
    <a:srgbClr val="2E75B6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04/10/2021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que já sabemos de HTML?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3778" y="87193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255854" y="1367232"/>
            <a:ext cx="7680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HTML não dá importância aos espaços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51678" y="2013563"/>
            <a:ext cx="5008000" cy="4388124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arredondado 11"/>
          <p:cNvSpPr/>
          <p:nvPr/>
        </p:nvSpPr>
        <p:spPr>
          <a:xfrm>
            <a:off x="6661978" y="2013563"/>
            <a:ext cx="5008000" cy="4388124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176478" y="2776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1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2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1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2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1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frase 2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330120" y="2499465"/>
            <a:ext cx="14463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frase 1</a:t>
            </a:r>
          </a:p>
          <a:p>
            <a:r>
              <a:rPr lang="pt-PT" sz="3600" dirty="0"/>
              <a:t>frase </a:t>
            </a:r>
            <a:r>
              <a:rPr lang="pt-PT" sz="3600" dirty="0" smtClean="0"/>
              <a:t>2</a:t>
            </a:r>
          </a:p>
          <a:p>
            <a:r>
              <a:rPr lang="pt-PT" sz="3600" dirty="0"/>
              <a:t>frase 1</a:t>
            </a:r>
          </a:p>
          <a:p>
            <a:r>
              <a:rPr lang="pt-PT" sz="3600" dirty="0"/>
              <a:t>frase 2</a:t>
            </a:r>
          </a:p>
          <a:p>
            <a:r>
              <a:rPr lang="pt-PT" sz="3600" dirty="0"/>
              <a:t>frase 1</a:t>
            </a:r>
          </a:p>
          <a:p>
            <a:r>
              <a:rPr lang="pt-PT" sz="3600" dirty="0"/>
              <a:t>frase </a:t>
            </a:r>
            <a:r>
              <a:rPr lang="pt-PT" sz="3600" dirty="0" smtClean="0"/>
              <a:t>2</a:t>
            </a:r>
            <a:endParaRPr lang="pt-PT" sz="3600" dirty="0"/>
          </a:p>
        </p:txBody>
      </p:sp>
      <p:cxnSp>
        <p:nvCxnSpPr>
          <p:cNvPr id="17" name="Conexão reta unidirecional 16"/>
          <p:cNvCxnSpPr/>
          <p:nvPr/>
        </p:nvCxnSpPr>
        <p:spPr>
          <a:xfrm>
            <a:off x="2955678" y="3162301"/>
            <a:ext cx="4243900" cy="79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>
            <a:off x="4815178" y="3949929"/>
            <a:ext cx="2384400" cy="2304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/>
          <p:cNvCxnSpPr/>
          <p:nvPr/>
        </p:nvCxnSpPr>
        <p:spPr>
          <a:xfrm>
            <a:off x="2955678" y="4921716"/>
            <a:ext cx="4243900" cy="36148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773378" y="2870200"/>
            <a:ext cx="2182300" cy="5715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Retângulo 25"/>
          <p:cNvSpPr/>
          <p:nvPr/>
        </p:nvSpPr>
        <p:spPr>
          <a:xfrm>
            <a:off x="7202330" y="2565432"/>
            <a:ext cx="2182300" cy="10797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/>
          <p:cNvSpPr/>
          <p:nvPr/>
        </p:nvSpPr>
        <p:spPr>
          <a:xfrm>
            <a:off x="7199578" y="3667769"/>
            <a:ext cx="2182300" cy="10797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/>
          <p:cNvSpPr/>
          <p:nvPr/>
        </p:nvSpPr>
        <p:spPr>
          <a:xfrm>
            <a:off x="7199578" y="4793432"/>
            <a:ext cx="2182300" cy="10797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/>
          <p:cNvSpPr/>
          <p:nvPr/>
        </p:nvSpPr>
        <p:spPr>
          <a:xfrm>
            <a:off x="773378" y="3590199"/>
            <a:ext cx="4041800" cy="5715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/>
          <p:cNvSpPr/>
          <p:nvPr/>
        </p:nvSpPr>
        <p:spPr>
          <a:xfrm>
            <a:off x="773378" y="4298138"/>
            <a:ext cx="2182300" cy="134064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30016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3778" y="87193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15005" y="1418032"/>
            <a:ext cx="1116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800" dirty="0" smtClean="0">
                <a:latin typeface="Rajdhani" panose="02000000000000000000" pitchFamily="2" charset="0"/>
                <a:cs typeface="Rajdhani" panose="02000000000000000000" pitchFamily="2" charset="0"/>
              </a:rPr>
              <a:t>Mais do que um espaço dentro do conteúdo, é transformado num espaço só</a:t>
            </a:r>
            <a:endParaRPr lang="pt-PT" sz="28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58734" y="2013563"/>
            <a:ext cx="11390365" cy="1961537"/>
          </a:xfrm>
          <a:prstGeom prst="roundRect">
            <a:avLst>
              <a:gd name="adj" fmla="val 1137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arredondado 11"/>
          <p:cNvSpPr/>
          <p:nvPr/>
        </p:nvSpPr>
        <p:spPr>
          <a:xfrm>
            <a:off x="458734" y="4190999"/>
            <a:ext cx="11390365" cy="2210687"/>
          </a:xfrm>
          <a:prstGeom prst="roundRect">
            <a:avLst>
              <a:gd name="adj" fmla="val 775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918140" y="2702055"/>
            <a:ext cx="1058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3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3200" dirty="0">
                <a:solidFill>
                  <a:srgbClr val="D4D4D4"/>
                </a:solidFill>
                <a:latin typeface="Consolas" panose="020B0609020204030204" pitchFamily="49" charset="0"/>
              </a:rPr>
              <a:t>Este parágrafo tem vários      </a:t>
            </a:r>
            <a:r>
              <a:rPr lang="pt-PT" sz="32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espaços.</a:t>
            </a:r>
            <a:r>
              <a:rPr lang="pt-PT" sz="32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32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3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885473" y="4973176"/>
            <a:ext cx="664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Este parágrafo tem vários espaços.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30010157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3778" y="87193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26689" y="1367232"/>
            <a:ext cx="893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Deves usar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tabulações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 organizar o código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451678" y="2013563"/>
            <a:ext cx="5008000" cy="4388124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6634689" y="2013563"/>
            <a:ext cx="5008000" cy="4388124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/>
          <p:cNvSpPr/>
          <p:nvPr/>
        </p:nvSpPr>
        <p:spPr>
          <a:xfrm>
            <a:off x="800100" y="310439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Lista de compras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Pão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Leite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Mel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96100" y="310439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Lista de compras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Pão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Leite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Mel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4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it-I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78" y="2247081"/>
            <a:ext cx="876633" cy="853764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952" y="2247081"/>
            <a:ext cx="876633" cy="8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1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3778" y="871932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Importante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39289" y="1780595"/>
            <a:ext cx="906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editor de código ajuda-te a identificar as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tags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39289" y="2689258"/>
            <a:ext cx="10902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Deves tirar vantagem na utilização dos recursos do editor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61589" y="3597921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Emmet</a:t>
            </a:r>
            <a:r>
              <a:rPr lang="pt-PT" sz="3600" i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Abbreviations</a:t>
            </a:r>
            <a:endParaRPr lang="pt-PT" sz="3600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61589" y="4506584"/>
            <a:ext cx="5461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Sistema de </a:t>
            </a:r>
            <a:r>
              <a:rPr lang="pt-PT" sz="3600" i="1" dirty="0" err="1">
                <a:latin typeface="Rajdhani" panose="02000000000000000000" pitchFamily="2" charset="0"/>
                <a:cs typeface="Rajdhani" panose="02000000000000000000" pitchFamily="2" charset="0"/>
              </a:rPr>
              <a:t>autocompletion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461589" y="5415246"/>
            <a:ext cx="781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Configurações, teclas de atalho e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plugins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81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574042" y="1011632"/>
            <a:ext cx="7043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Estrutura base de uma página HTML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3289666" y="223522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&lt;!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DOCTYPE</a:t>
            </a: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en-US" sz="2400" dirty="0">
                <a:solidFill>
                  <a:srgbClr val="9CDCF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    </a:t>
            </a: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html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289666" y="2261732"/>
            <a:ext cx="5629047" cy="3754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/>
          <p:cNvSpPr/>
          <p:nvPr/>
        </p:nvSpPr>
        <p:spPr>
          <a:xfrm>
            <a:off x="3289666" y="2637182"/>
            <a:ext cx="5629047" cy="328654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/>
          <p:cNvSpPr/>
          <p:nvPr/>
        </p:nvSpPr>
        <p:spPr>
          <a:xfrm>
            <a:off x="4041913" y="3012632"/>
            <a:ext cx="4678018" cy="108229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/>
          <p:cNvSpPr/>
          <p:nvPr/>
        </p:nvSpPr>
        <p:spPr>
          <a:xfrm>
            <a:off x="4041913" y="4485780"/>
            <a:ext cx="4678018" cy="108229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9718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93558" y="1011632"/>
            <a:ext cx="5004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 estrutural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HEAD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3289666" y="223522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&lt;!DOCTYPE html&gt;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&lt;html&gt;</a:t>
            </a:r>
          </a:p>
          <a:p>
            <a:r>
              <a:rPr lang="en-US" sz="24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   </a:t>
            </a:r>
            <a:r>
              <a:rPr lang="en-US" sz="24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en-US" sz="2400" dirty="0" smtClean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 smtClean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</a:t>
            </a:r>
          </a:p>
          <a:p>
            <a:r>
              <a:rPr lang="en-US" sz="2400" dirty="0" smtClean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</a:p>
          <a:p>
            <a:endParaRPr lang="en-US" sz="2400" dirty="0" smtClean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24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&lt;/</a:t>
            </a:r>
            <a:r>
              <a:rPr lang="en-US" sz="2400" dirty="0" smtClean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head</a:t>
            </a:r>
            <a:r>
              <a:rPr lang="en-US" sz="2400" dirty="0" smtClean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en-US" sz="2400" dirty="0" smtClean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282455" y="3688834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Título da página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282455" y="4356808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Ícone, Scripts, </a:t>
            </a:r>
            <a:r>
              <a:rPr lang="pt-PT" sz="24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Metadados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, etc.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375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585543" y="1011632"/>
            <a:ext cx="5020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 estrutural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BODY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4282455" y="2418834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Título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da notícia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48000" y="190173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endParaRPr lang="pt-PT" sz="2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82455" y="2940849"/>
            <a:ext cx="477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Sumário da notícia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282455" y="3427914"/>
            <a:ext cx="6131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PT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Parágrafo da notícia com o texto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2455" y="4745903"/>
            <a:ext cx="3922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pt-PT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pt-PT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“imagem.jpg”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Seta para baixo 10"/>
          <p:cNvSpPr/>
          <p:nvPr/>
        </p:nvSpPr>
        <p:spPr>
          <a:xfrm>
            <a:off x="673100" y="1822176"/>
            <a:ext cx="456376" cy="461175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3108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60209" y="1011632"/>
            <a:ext cx="987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 aninhados – abertura e fecho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sequencial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 9"/>
          <p:cNvSpPr/>
          <p:nvPr/>
        </p:nvSpPr>
        <p:spPr>
          <a:xfrm>
            <a:off x="2639952" y="2609334"/>
            <a:ext cx="783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Informação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importante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639952" y="4719524"/>
            <a:ext cx="783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Informação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importante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strong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arêntese esquerdo 19"/>
          <p:cNvSpPr/>
          <p:nvPr/>
        </p:nvSpPr>
        <p:spPr>
          <a:xfrm rot="16200000">
            <a:off x="6293950" y="-144954"/>
            <a:ext cx="405310" cy="6996597"/>
          </a:xfrm>
          <a:prstGeom prst="leftBracket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Parêntese esquerdo 20"/>
          <p:cNvSpPr/>
          <p:nvPr/>
        </p:nvSpPr>
        <p:spPr>
          <a:xfrm rot="16200000">
            <a:off x="7245898" y="1530894"/>
            <a:ext cx="252910" cy="3289302"/>
          </a:xfrm>
          <a:prstGeom prst="leftBracket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Parêntese esquerdo 21"/>
          <p:cNvSpPr/>
          <p:nvPr/>
        </p:nvSpPr>
        <p:spPr>
          <a:xfrm rot="16200000">
            <a:off x="7466952" y="3326752"/>
            <a:ext cx="267998" cy="3975098"/>
          </a:xfrm>
          <a:prstGeom prst="leftBracket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Parêntese esquerdo 22"/>
          <p:cNvSpPr/>
          <p:nvPr/>
        </p:nvSpPr>
        <p:spPr>
          <a:xfrm rot="16200000">
            <a:off x="5509448" y="2668369"/>
            <a:ext cx="405310" cy="5466802"/>
          </a:xfrm>
          <a:prstGeom prst="leftBracket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19" y="2217235"/>
            <a:ext cx="876633" cy="85376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319" y="4719524"/>
            <a:ext cx="876633" cy="8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659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1000" y="1051045"/>
            <a:ext cx="532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 normais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381000" y="1822176"/>
            <a:ext cx="53213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400800" y="1822176"/>
            <a:ext cx="53213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00801" y="1051045"/>
            <a:ext cx="532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Elementos vazios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1200" y="2138821"/>
            <a:ext cx="426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small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i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sz="2800" dirty="0">
                <a:solidFill>
                  <a:srgbClr val="569CD6"/>
                </a:solidFill>
                <a:latin typeface="Consolas" panose="020B0609020204030204" pitchFamily="49" charset="0"/>
              </a:rPr>
              <a:t>u</a:t>
            </a:r>
            <a:r>
              <a:rPr lang="pl-PL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794500" y="2138821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l-PL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PT" sz="2800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23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1000" y="1051045"/>
            <a:ext cx="532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Listas ordenadas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381000" y="1822176"/>
            <a:ext cx="53213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6400800" y="1822176"/>
            <a:ext cx="53213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400801" y="1051045"/>
            <a:ext cx="532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Listas desordenadas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04800" y="300466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00800" y="300466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623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105730" y="1011632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Links / hiperligações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2180505" y="3897221"/>
            <a:ext cx="783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sz="2400" dirty="0">
                <a:solidFill>
                  <a:srgbClr val="CE9178"/>
                </a:solidFill>
                <a:latin typeface="Consolas" panose="020B0609020204030204" pitchFamily="49" charset="0"/>
              </a:rPr>
              <a:t>"www.google.com"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Ir para o Google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913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937309" y="66390"/>
            <a:ext cx="4254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que já sabemos de HTML?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210199" y="1011632"/>
            <a:ext cx="1771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Imagens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596000" y="1822176"/>
            <a:ext cx="9000000" cy="4611757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/>
          <p:cNvSpPr/>
          <p:nvPr/>
        </p:nvSpPr>
        <p:spPr>
          <a:xfrm>
            <a:off x="3440465" y="3866444"/>
            <a:ext cx="5311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sz="28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t-PT" sz="2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PT" sz="2800" dirty="0">
                <a:solidFill>
                  <a:srgbClr val="CE9178"/>
                </a:solidFill>
                <a:latin typeface="Consolas" panose="020B0609020204030204" pitchFamily="49" charset="0"/>
              </a:rPr>
              <a:t>"imagem_001.jpg"</a:t>
            </a:r>
            <a:r>
              <a:rPr lang="pt-PT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24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348</Words>
  <Application>Microsoft Office PowerPoint</Application>
  <PresentationFormat>Ecrã Panorâmico</PresentationFormat>
  <Paragraphs>153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2" baseType="lpstr">
      <vt:lpstr>Adobe Gothic Std B</vt:lpstr>
      <vt:lpstr>Arial</vt:lpstr>
      <vt:lpstr>Calibri</vt:lpstr>
      <vt:lpstr>Calibri Light</vt:lpstr>
      <vt:lpstr>Consolas</vt:lpstr>
      <vt:lpstr>Fira Code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51</cp:revision>
  <dcterms:created xsi:type="dcterms:W3CDTF">2021-09-23T21:23:36Z</dcterms:created>
  <dcterms:modified xsi:type="dcterms:W3CDTF">2021-10-04T22:02:51Z</dcterms:modified>
</cp:coreProperties>
</file>