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E4E3E8"/>
    <a:srgbClr val="2E75B6"/>
    <a:srgbClr val="E55126"/>
    <a:srgbClr val="014FA1"/>
    <a:srgbClr val="0051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05/10/2021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0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05/10/2021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525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05/10/2021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100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05/10/2021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235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05/10/2021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132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05/10/2021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286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05/10/2021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68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05/10/2021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29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05/10/2021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144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05/10/2021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997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05/10/2021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543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D7EF-D418-4B2C-BA26-F3FD64AC0992}" type="datetimeFigureOut">
              <a:rPr lang="pt-PT" smtClean="0"/>
              <a:t>05/10/2021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369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692348" y="1722783"/>
            <a:ext cx="31486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 e CSS3</a:t>
            </a:r>
            <a:endParaRPr lang="pt-PT" sz="40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692348" y="3770244"/>
            <a:ext cx="50097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Elementos para conteúdo</a:t>
            </a:r>
            <a:b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</a:br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de texto</a:t>
            </a:r>
            <a:endParaRPr lang="pt-PT" sz="36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9" name="Retângulo arredondado 8"/>
          <p:cNvSpPr/>
          <p:nvPr/>
        </p:nvSpPr>
        <p:spPr>
          <a:xfrm>
            <a:off x="9950503" y="1722783"/>
            <a:ext cx="584648" cy="584775"/>
          </a:xfrm>
          <a:prstGeom prst="roundRect">
            <a:avLst>
              <a:gd name="adj" fmla="val 30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500"/>
              </a:lnSpc>
            </a:pPr>
            <a:r>
              <a:rPr lang="pt-PT" sz="32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1</a:t>
            </a:r>
            <a:endParaRPr lang="pt-PT" sz="32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9696431" y="5781550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Nível de complexidade</a:t>
            </a:r>
            <a:endParaRPr lang="pt-PT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9950503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arredondado 13"/>
          <p:cNvSpPr/>
          <p:nvPr/>
        </p:nvSpPr>
        <p:spPr>
          <a:xfrm>
            <a:off x="10129834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FF0000"/>
              </a:solidFill>
            </a:endParaRPr>
          </a:p>
        </p:txBody>
      </p:sp>
      <p:sp>
        <p:nvSpPr>
          <p:cNvPr id="15" name="Retângulo arredondado 14"/>
          <p:cNvSpPr/>
          <p:nvPr/>
        </p:nvSpPr>
        <p:spPr>
          <a:xfrm>
            <a:off x="10309165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arredondado 15"/>
          <p:cNvSpPr/>
          <p:nvPr/>
        </p:nvSpPr>
        <p:spPr>
          <a:xfrm>
            <a:off x="10488496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arredondado 16"/>
          <p:cNvSpPr/>
          <p:nvPr/>
        </p:nvSpPr>
        <p:spPr>
          <a:xfrm>
            <a:off x="10667827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arredondado 17"/>
          <p:cNvSpPr/>
          <p:nvPr/>
        </p:nvSpPr>
        <p:spPr>
          <a:xfrm>
            <a:off x="10847158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arredondado 18"/>
          <p:cNvSpPr/>
          <p:nvPr/>
        </p:nvSpPr>
        <p:spPr>
          <a:xfrm>
            <a:off x="1102648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arredondado 19"/>
          <p:cNvSpPr/>
          <p:nvPr/>
        </p:nvSpPr>
        <p:spPr>
          <a:xfrm>
            <a:off x="11205820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arredondado 20"/>
          <p:cNvSpPr/>
          <p:nvPr/>
        </p:nvSpPr>
        <p:spPr>
          <a:xfrm>
            <a:off x="11385151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arredondado 21"/>
          <p:cNvSpPr/>
          <p:nvPr/>
        </p:nvSpPr>
        <p:spPr>
          <a:xfrm>
            <a:off x="1156447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088774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2258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 e CSS3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6" name="Retângulo arredondado 5"/>
          <p:cNvSpPr/>
          <p:nvPr/>
        </p:nvSpPr>
        <p:spPr>
          <a:xfrm>
            <a:off x="2258952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sz="20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1</a:t>
            </a:r>
            <a:endParaRPr lang="pt-PT" sz="20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996346" y="66390"/>
            <a:ext cx="5195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Elementos para conteúdo de texto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9" name="Retângulo arredondado 8"/>
          <p:cNvSpPr/>
          <p:nvPr/>
        </p:nvSpPr>
        <p:spPr>
          <a:xfrm>
            <a:off x="117530" y="1465551"/>
            <a:ext cx="6878816" cy="5265449"/>
          </a:xfrm>
          <a:prstGeom prst="roundRect">
            <a:avLst>
              <a:gd name="adj" fmla="val 316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700" dirty="0"/>
          </a:p>
        </p:txBody>
      </p:sp>
      <p:sp>
        <p:nvSpPr>
          <p:cNvPr id="17" name="Retângulo arredondado 16"/>
          <p:cNvSpPr/>
          <p:nvPr/>
        </p:nvSpPr>
        <p:spPr>
          <a:xfrm>
            <a:off x="7124700" y="1465551"/>
            <a:ext cx="4940300" cy="5265449"/>
          </a:xfrm>
          <a:prstGeom prst="roundRect">
            <a:avLst>
              <a:gd name="adj" fmla="val 316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CaixaDeTexto 10"/>
          <p:cNvSpPr txBox="1"/>
          <p:nvPr/>
        </p:nvSpPr>
        <p:spPr>
          <a:xfrm>
            <a:off x="117530" y="714410"/>
            <a:ext cx="7922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Outros elementos relacionados com texto</a:t>
            </a:r>
            <a:endParaRPr lang="pt-PT" sz="36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337" y="1655112"/>
            <a:ext cx="2747963" cy="4971995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117530" y="2581796"/>
            <a:ext cx="81788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>
                <a:solidFill>
                  <a:srgbClr val="80808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lang="pt-PT" sz="1600">
                <a:solidFill>
                  <a:srgbClr val="569CD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</a:t>
            </a:r>
            <a:r>
              <a:rPr lang="pt-PT" sz="1600">
                <a:solidFill>
                  <a:srgbClr val="80808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r>
              <a:rPr lang="pt-PT" sz="1600">
                <a:solidFill>
                  <a:srgbClr val="D4D4D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Texto a </a:t>
            </a:r>
            <a:r>
              <a:rPr lang="pt-PT" sz="1600">
                <a:solidFill>
                  <a:srgbClr val="80808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lang="pt-PT" sz="1600" dirty="0" err="1">
                <a:solidFill>
                  <a:srgbClr val="569CD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strong</a:t>
            </a:r>
            <a:r>
              <a:rPr lang="pt-PT" sz="1600" dirty="0">
                <a:solidFill>
                  <a:srgbClr val="80808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r>
              <a:rPr lang="pt-PT" sz="1600" dirty="0">
                <a:solidFill>
                  <a:srgbClr val="D4D4D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negrito</a:t>
            </a:r>
            <a:r>
              <a:rPr lang="pt-PT" sz="1600" dirty="0">
                <a:solidFill>
                  <a:srgbClr val="80808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&lt;/</a:t>
            </a:r>
            <a:r>
              <a:rPr lang="pt-PT" sz="1600" dirty="0" err="1">
                <a:solidFill>
                  <a:srgbClr val="569CD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strong</a:t>
            </a:r>
            <a:r>
              <a:rPr lang="pt-PT" sz="1600" dirty="0">
                <a:solidFill>
                  <a:srgbClr val="80808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&gt;&lt;/</a:t>
            </a:r>
            <a:r>
              <a:rPr lang="pt-PT" sz="1600" dirty="0">
                <a:solidFill>
                  <a:srgbClr val="569CD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</a:t>
            </a:r>
            <a:r>
              <a:rPr lang="pt-PT" sz="1600" dirty="0">
                <a:solidFill>
                  <a:srgbClr val="80808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pt-PT" sz="1600" dirty="0">
              <a:solidFill>
                <a:srgbClr val="D4D4D4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pt-PT" sz="1600" dirty="0">
                <a:solidFill>
                  <a:srgbClr val="80808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lang="pt-PT" sz="1600" dirty="0">
                <a:solidFill>
                  <a:srgbClr val="569CD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</a:t>
            </a:r>
            <a:r>
              <a:rPr lang="pt-PT" sz="1600" dirty="0">
                <a:solidFill>
                  <a:srgbClr val="80808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r>
              <a:rPr lang="pt-PT" sz="1600" dirty="0">
                <a:solidFill>
                  <a:srgbClr val="D4D4D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Texto em </a:t>
            </a:r>
            <a:r>
              <a:rPr lang="pt-PT" sz="1600" dirty="0">
                <a:solidFill>
                  <a:srgbClr val="80808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lang="pt-PT" sz="1600" dirty="0">
                <a:solidFill>
                  <a:srgbClr val="569CD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lang="pt-PT" sz="1600" dirty="0">
                <a:solidFill>
                  <a:srgbClr val="80808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r>
              <a:rPr lang="pt-PT" sz="1600" dirty="0">
                <a:solidFill>
                  <a:srgbClr val="D4D4D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itálico</a:t>
            </a:r>
            <a:r>
              <a:rPr lang="pt-PT" sz="1600" dirty="0">
                <a:solidFill>
                  <a:srgbClr val="80808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&lt;/</a:t>
            </a:r>
            <a:r>
              <a:rPr lang="pt-PT" sz="1600" dirty="0">
                <a:solidFill>
                  <a:srgbClr val="569CD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lang="pt-PT" sz="1600" dirty="0">
                <a:solidFill>
                  <a:srgbClr val="80808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&gt;&lt;/</a:t>
            </a:r>
            <a:r>
              <a:rPr lang="pt-PT" sz="1600" dirty="0">
                <a:solidFill>
                  <a:srgbClr val="569CD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</a:t>
            </a:r>
            <a:r>
              <a:rPr lang="pt-PT" sz="1600" dirty="0">
                <a:solidFill>
                  <a:srgbClr val="80808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pt-PT" sz="1600" dirty="0">
              <a:solidFill>
                <a:srgbClr val="D4D4D4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pt-PT" sz="1600" dirty="0">
                <a:solidFill>
                  <a:srgbClr val="80808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lang="pt-PT" sz="1600" dirty="0">
                <a:solidFill>
                  <a:srgbClr val="569CD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</a:t>
            </a:r>
            <a:r>
              <a:rPr lang="pt-PT" sz="1600" dirty="0">
                <a:solidFill>
                  <a:srgbClr val="80808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r>
              <a:rPr lang="pt-PT" sz="1600" dirty="0">
                <a:solidFill>
                  <a:srgbClr val="D4D4D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Texto em </a:t>
            </a:r>
            <a:r>
              <a:rPr lang="pt-PT" sz="1600" dirty="0">
                <a:solidFill>
                  <a:srgbClr val="80808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lang="pt-PT" sz="1600" dirty="0">
                <a:solidFill>
                  <a:srgbClr val="569CD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em</a:t>
            </a:r>
            <a:r>
              <a:rPr lang="pt-PT" sz="1600" dirty="0">
                <a:solidFill>
                  <a:srgbClr val="80808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r>
              <a:rPr lang="pt-PT" sz="1600" dirty="0">
                <a:solidFill>
                  <a:srgbClr val="D4D4D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itálico</a:t>
            </a:r>
            <a:r>
              <a:rPr lang="pt-PT" sz="1600" dirty="0">
                <a:solidFill>
                  <a:srgbClr val="80808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&lt;/</a:t>
            </a:r>
            <a:r>
              <a:rPr lang="pt-PT" sz="1600" dirty="0">
                <a:solidFill>
                  <a:srgbClr val="569CD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em</a:t>
            </a:r>
            <a:r>
              <a:rPr lang="pt-PT" sz="1600" dirty="0">
                <a:solidFill>
                  <a:srgbClr val="80808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&gt;&lt;/</a:t>
            </a:r>
            <a:r>
              <a:rPr lang="pt-PT" sz="1600" dirty="0">
                <a:solidFill>
                  <a:srgbClr val="569CD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</a:t>
            </a:r>
            <a:r>
              <a:rPr lang="pt-PT" sz="1600" dirty="0">
                <a:solidFill>
                  <a:srgbClr val="80808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pt-PT" sz="1600" dirty="0">
              <a:solidFill>
                <a:srgbClr val="D4D4D4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pt-PT" sz="1600" dirty="0">
                <a:solidFill>
                  <a:srgbClr val="80808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lang="pt-PT" sz="1600" dirty="0">
                <a:solidFill>
                  <a:srgbClr val="569CD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</a:t>
            </a:r>
            <a:r>
              <a:rPr lang="pt-PT" sz="1600" dirty="0">
                <a:solidFill>
                  <a:srgbClr val="80808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r>
              <a:rPr lang="pt-PT" sz="1600" dirty="0">
                <a:solidFill>
                  <a:srgbClr val="D4D4D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Texto a </a:t>
            </a:r>
            <a:r>
              <a:rPr lang="pt-PT" sz="1600" dirty="0">
                <a:solidFill>
                  <a:srgbClr val="80808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lang="pt-PT" sz="1600" dirty="0">
                <a:solidFill>
                  <a:srgbClr val="569CD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</a:t>
            </a:r>
            <a:r>
              <a:rPr lang="pt-PT" sz="1600" dirty="0">
                <a:solidFill>
                  <a:srgbClr val="80808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r>
              <a:rPr lang="pt-PT" sz="1600" dirty="0">
                <a:solidFill>
                  <a:srgbClr val="D4D4D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sublinhado</a:t>
            </a:r>
            <a:r>
              <a:rPr lang="pt-PT" sz="1600" dirty="0">
                <a:solidFill>
                  <a:srgbClr val="80808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&lt;/</a:t>
            </a:r>
            <a:r>
              <a:rPr lang="pt-PT" sz="1600" dirty="0">
                <a:solidFill>
                  <a:srgbClr val="569CD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</a:t>
            </a:r>
            <a:r>
              <a:rPr lang="pt-PT" sz="1600" dirty="0">
                <a:solidFill>
                  <a:srgbClr val="80808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&gt;&lt;/</a:t>
            </a:r>
            <a:r>
              <a:rPr lang="pt-PT" sz="1600" dirty="0">
                <a:solidFill>
                  <a:srgbClr val="569CD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</a:t>
            </a:r>
            <a:r>
              <a:rPr lang="pt-PT" sz="1600" dirty="0">
                <a:solidFill>
                  <a:srgbClr val="80808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pt-PT" sz="1600" dirty="0">
              <a:solidFill>
                <a:srgbClr val="D4D4D4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pt-PT" sz="1600" dirty="0">
                <a:solidFill>
                  <a:srgbClr val="80808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lang="pt-PT" sz="1600" dirty="0">
                <a:solidFill>
                  <a:srgbClr val="569CD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</a:t>
            </a:r>
            <a:r>
              <a:rPr lang="pt-PT" sz="1600" dirty="0">
                <a:solidFill>
                  <a:srgbClr val="80808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r>
              <a:rPr lang="pt-PT" sz="1600" dirty="0">
                <a:solidFill>
                  <a:srgbClr val="D4D4D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Texto a </a:t>
            </a:r>
            <a:r>
              <a:rPr lang="pt-PT" sz="1600" dirty="0">
                <a:solidFill>
                  <a:srgbClr val="80808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lang="pt-PT" sz="1600" dirty="0">
                <a:solidFill>
                  <a:srgbClr val="569CD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  <a:r>
              <a:rPr lang="pt-PT" sz="1600" dirty="0">
                <a:solidFill>
                  <a:srgbClr val="80808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r>
              <a:rPr lang="pt-PT" sz="1600" dirty="0">
                <a:solidFill>
                  <a:srgbClr val="D4D4D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rasurado</a:t>
            </a:r>
            <a:r>
              <a:rPr lang="pt-PT" sz="1600" dirty="0">
                <a:solidFill>
                  <a:srgbClr val="80808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&lt;/</a:t>
            </a:r>
            <a:r>
              <a:rPr lang="pt-PT" sz="1600" dirty="0">
                <a:solidFill>
                  <a:srgbClr val="569CD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</a:t>
            </a:r>
            <a:r>
              <a:rPr lang="pt-PT" sz="1600" dirty="0">
                <a:solidFill>
                  <a:srgbClr val="80808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&gt;&lt;/</a:t>
            </a:r>
            <a:r>
              <a:rPr lang="pt-PT" sz="1600" dirty="0">
                <a:solidFill>
                  <a:srgbClr val="569CD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</a:t>
            </a:r>
            <a:r>
              <a:rPr lang="pt-PT" sz="1600" dirty="0">
                <a:solidFill>
                  <a:srgbClr val="80808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pt-PT" sz="1600" dirty="0">
              <a:solidFill>
                <a:srgbClr val="D4D4D4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pt-PT" sz="1600" dirty="0">
                <a:solidFill>
                  <a:srgbClr val="80808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lang="pt-PT" sz="1600" dirty="0">
                <a:solidFill>
                  <a:srgbClr val="569CD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</a:t>
            </a:r>
            <a:r>
              <a:rPr lang="pt-PT" sz="1600" dirty="0">
                <a:solidFill>
                  <a:srgbClr val="80808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r>
              <a:rPr lang="pt-PT" sz="1600" dirty="0">
                <a:solidFill>
                  <a:srgbClr val="D4D4D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Texto com </a:t>
            </a:r>
            <a:r>
              <a:rPr lang="pt-PT" sz="1600" dirty="0">
                <a:solidFill>
                  <a:srgbClr val="80808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lang="pt-PT" sz="1600" dirty="0">
                <a:solidFill>
                  <a:srgbClr val="569CD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q</a:t>
            </a:r>
            <a:r>
              <a:rPr lang="pt-PT" sz="1600" dirty="0">
                <a:solidFill>
                  <a:srgbClr val="80808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r>
              <a:rPr lang="pt-PT" sz="1600" dirty="0">
                <a:solidFill>
                  <a:srgbClr val="D4D4D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aspas</a:t>
            </a:r>
            <a:r>
              <a:rPr lang="pt-PT" sz="1600" dirty="0">
                <a:solidFill>
                  <a:srgbClr val="80808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&lt;/</a:t>
            </a:r>
            <a:r>
              <a:rPr lang="pt-PT" sz="1600" dirty="0">
                <a:solidFill>
                  <a:srgbClr val="569CD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q</a:t>
            </a:r>
            <a:r>
              <a:rPr lang="pt-PT" sz="1600" dirty="0">
                <a:solidFill>
                  <a:srgbClr val="80808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&gt;&lt;/</a:t>
            </a:r>
            <a:r>
              <a:rPr lang="pt-PT" sz="1600" dirty="0">
                <a:solidFill>
                  <a:srgbClr val="569CD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</a:t>
            </a:r>
            <a:r>
              <a:rPr lang="pt-PT" sz="1600" dirty="0">
                <a:solidFill>
                  <a:srgbClr val="80808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pt-PT" sz="1600" dirty="0">
              <a:solidFill>
                <a:srgbClr val="D4D4D4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pt-PT" sz="1600" dirty="0">
                <a:solidFill>
                  <a:srgbClr val="80808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lang="pt-PT" sz="1600" dirty="0">
                <a:solidFill>
                  <a:srgbClr val="569CD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</a:t>
            </a:r>
            <a:r>
              <a:rPr lang="pt-PT" sz="1600" dirty="0">
                <a:solidFill>
                  <a:srgbClr val="80808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r>
              <a:rPr lang="pt-PT" sz="1600" dirty="0">
                <a:solidFill>
                  <a:srgbClr val="D4D4D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Texto com </a:t>
            </a:r>
            <a:r>
              <a:rPr lang="pt-PT" sz="1600" dirty="0">
                <a:solidFill>
                  <a:srgbClr val="80808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lang="pt-PT" sz="1600" dirty="0" err="1">
                <a:solidFill>
                  <a:srgbClr val="569CD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mark</a:t>
            </a:r>
            <a:r>
              <a:rPr lang="pt-PT" sz="1600" dirty="0">
                <a:solidFill>
                  <a:srgbClr val="80808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r>
              <a:rPr lang="pt-PT" sz="1600" dirty="0">
                <a:solidFill>
                  <a:srgbClr val="D4D4D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realce</a:t>
            </a:r>
            <a:r>
              <a:rPr lang="pt-PT" sz="1600" dirty="0">
                <a:solidFill>
                  <a:srgbClr val="80808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&lt;/</a:t>
            </a:r>
            <a:r>
              <a:rPr lang="pt-PT" sz="1600" dirty="0" err="1">
                <a:solidFill>
                  <a:srgbClr val="569CD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mark</a:t>
            </a:r>
            <a:r>
              <a:rPr lang="pt-PT" sz="1600" dirty="0">
                <a:solidFill>
                  <a:srgbClr val="80808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&gt;&lt;/</a:t>
            </a:r>
            <a:r>
              <a:rPr lang="pt-PT" sz="1600" dirty="0">
                <a:solidFill>
                  <a:srgbClr val="569CD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</a:t>
            </a:r>
            <a:r>
              <a:rPr lang="pt-PT" sz="1600" dirty="0">
                <a:solidFill>
                  <a:srgbClr val="80808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pt-PT" sz="1600" dirty="0">
              <a:solidFill>
                <a:srgbClr val="D4D4D4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pt-PT" sz="1600" dirty="0">
                <a:solidFill>
                  <a:srgbClr val="80808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lang="pt-PT" sz="1600" dirty="0">
                <a:solidFill>
                  <a:srgbClr val="569CD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</a:t>
            </a:r>
            <a:r>
              <a:rPr lang="pt-PT" sz="1600" dirty="0">
                <a:solidFill>
                  <a:srgbClr val="80808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r>
              <a:rPr lang="pt-PT" sz="1600" dirty="0">
                <a:solidFill>
                  <a:srgbClr val="D4D4D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Texto com </a:t>
            </a:r>
            <a:r>
              <a:rPr lang="pt-PT" sz="1600" dirty="0">
                <a:solidFill>
                  <a:srgbClr val="80808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lang="pt-PT" sz="1600" dirty="0" err="1">
                <a:solidFill>
                  <a:srgbClr val="569CD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abbr</a:t>
            </a:r>
            <a:r>
              <a:rPr lang="pt-PT" sz="1600" dirty="0">
                <a:solidFill>
                  <a:srgbClr val="D4D4D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 </a:t>
            </a:r>
            <a:r>
              <a:rPr lang="pt-PT" sz="1600" dirty="0" err="1">
                <a:solidFill>
                  <a:srgbClr val="9CDCFE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title</a:t>
            </a:r>
            <a:r>
              <a:rPr lang="pt-PT" sz="1600" dirty="0">
                <a:solidFill>
                  <a:srgbClr val="D4D4D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  <a:r>
              <a:rPr lang="pt-PT" sz="1600" dirty="0">
                <a:solidFill>
                  <a:srgbClr val="CE9178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"Importante!"</a:t>
            </a:r>
            <a:r>
              <a:rPr lang="pt-PT" sz="1600" dirty="0">
                <a:solidFill>
                  <a:srgbClr val="80808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r>
              <a:rPr lang="pt-PT" sz="1600" dirty="0">
                <a:solidFill>
                  <a:srgbClr val="D4D4D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notas</a:t>
            </a:r>
            <a:r>
              <a:rPr lang="pt-PT" sz="1600" dirty="0">
                <a:solidFill>
                  <a:srgbClr val="80808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&lt;/</a:t>
            </a:r>
            <a:r>
              <a:rPr lang="pt-PT" sz="1600" dirty="0" err="1">
                <a:solidFill>
                  <a:srgbClr val="569CD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abbr</a:t>
            </a:r>
            <a:r>
              <a:rPr lang="pt-PT" sz="1600" dirty="0">
                <a:solidFill>
                  <a:srgbClr val="80808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&gt;&lt;/</a:t>
            </a:r>
            <a:r>
              <a:rPr lang="pt-PT" sz="1600" dirty="0">
                <a:solidFill>
                  <a:srgbClr val="569CD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</a:t>
            </a:r>
            <a:r>
              <a:rPr lang="pt-PT" sz="1600" dirty="0">
                <a:solidFill>
                  <a:srgbClr val="80808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pt-PT" sz="1600" dirty="0">
              <a:solidFill>
                <a:srgbClr val="D4D4D4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pt-PT" sz="1600" dirty="0">
                <a:solidFill>
                  <a:srgbClr val="80808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lang="pt-PT" sz="1600" dirty="0">
                <a:solidFill>
                  <a:srgbClr val="569CD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</a:t>
            </a:r>
            <a:r>
              <a:rPr lang="pt-PT" sz="1600" dirty="0">
                <a:solidFill>
                  <a:srgbClr val="80808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r>
              <a:rPr lang="pt-PT" sz="1600" dirty="0">
                <a:solidFill>
                  <a:srgbClr val="D4D4D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Texto com </a:t>
            </a:r>
            <a:r>
              <a:rPr lang="pt-PT" sz="1600" dirty="0">
                <a:solidFill>
                  <a:srgbClr val="80808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lang="pt-PT" sz="1600" dirty="0" err="1">
                <a:solidFill>
                  <a:srgbClr val="569CD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small</a:t>
            </a:r>
            <a:r>
              <a:rPr lang="pt-PT" sz="1600" dirty="0">
                <a:solidFill>
                  <a:srgbClr val="80808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r>
              <a:rPr lang="pt-PT" sz="1600" dirty="0">
                <a:solidFill>
                  <a:srgbClr val="D4D4D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tamanho mais pequeno</a:t>
            </a:r>
            <a:r>
              <a:rPr lang="pt-PT" sz="1600" dirty="0">
                <a:solidFill>
                  <a:srgbClr val="80808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&lt;/</a:t>
            </a:r>
            <a:r>
              <a:rPr lang="pt-PT" sz="1600" dirty="0" err="1">
                <a:solidFill>
                  <a:srgbClr val="569CD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small</a:t>
            </a:r>
            <a:r>
              <a:rPr lang="pt-PT" sz="1600" dirty="0">
                <a:solidFill>
                  <a:srgbClr val="80808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&gt;&lt;/</a:t>
            </a:r>
            <a:r>
              <a:rPr lang="pt-PT" sz="1600" dirty="0">
                <a:solidFill>
                  <a:srgbClr val="569CD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</a:t>
            </a:r>
            <a:r>
              <a:rPr lang="pt-PT" sz="1600" dirty="0">
                <a:solidFill>
                  <a:srgbClr val="80808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pt-PT" sz="1600" dirty="0">
              <a:solidFill>
                <a:srgbClr val="D4D4D4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pt-PT" sz="1600" dirty="0">
                <a:solidFill>
                  <a:srgbClr val="80808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lang="pt-PT" sz="1600" dirty="0">
                <a:solidFill>
                  <a:srgbClr val="569CD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</a:t>
            </a:r>
            <a:r>
              <a:rPr lang="pt-PT" sz="1600" dirty="0">
                <a:solidFill>
                  <a:srgbClr val="80808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r>
              <a:rPr lang="pt-PT" sz="1600" dirty="0">
                <a:solidFill>
                  <a:srgbClr val="D4D4D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 fórmula é 2mc</a:t>
            </a:r>
            <a:r>
              <a:rPr lang="pt-PT" sz="1600" dirty="0">
                <a:solidFill>
                  <a:srgbClr val="80808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lang="pt-PT" sz="1600" dirty="0" err="1">
                <a:solidFill>
                  <a:srgbClr val="569CD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sup</a:t>
            </a:r>
            <a:r>
              <a:rPr lang="pt-PT" sz="1600" dirty="0">
                <a:solidFill>
                  <a:srgbClr val="80808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r>
              <a:rPr lang="pt-PT" sz="1600" dirty="0">
                <a:solidFill>
                  <a:srgbClr val="D4D4D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  <a:r>
              <a:rPr lang="pt-PT" sz="1600" dirty="0">
                <a:solidFill>
                  <a:srgbClr val="80808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&lt;/</a:t>
            </a:r>
            <a:r>
              <a:rPr lang="pt-PT" sz="1600" dirty="0" err="1">
                <a:solidFill>
                  <a:srgbClr val="569CD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sup</a:t>
            </a:r>
            <a:r>
              <a:rPr lang="pt-PT" sz="1600" dirty="0">
                <a:solidFill>
                  <a:srgbClr val="80808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&gt;&lt;/</a:t>
            </a:r>
            <a:r>
              <a:rPr lang="pt-PT" sz="1600" dirty="0">
                <a:solidFill>
                  <a:srgbClr val="569CD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</a:t>
            </a:r>
            <a:r>
              <a:rPr lang="pt-PT" sz="1600" dirty="0">
                <a:solidFill>
                  <a:srgbClr val="80808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pt-PT" sz="1600" dirty="0">
              <a:solidFill>
                <a:srgbClr val="D4D4D4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pt-PT" sz="1600" dirty="0">
                <a:solidFill>
                  <a:srgbClr val="80808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lang="pt-PT" sz="1600" dirty="0">
                <a:solidFill>
                  <a:srgbClr val="569CD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</a:t>
            </a:r>
            <a:r>
              <a:rPr lang="pt-PT" sz="1600" dirty="0">
                <a:solidFill>
                  <a:srgbClr val="80808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r>
              <a:rPr lang="pt-PT" sz="1600" dirty="0">
                <a:solidFill>
                  <a:srgbClr val="D4D4D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Água = H</a:t>
            </a:r>
            <a:r>
              <a:rPr lang="pt-PT" sz="1600" dirty="0">
                <a:solidFill>
                  <a:srgbClr val="80808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lang="pt-PT" sz="1600" dirty="0" err="1">
                <a:solidFill>
                  <a:srgbClr val="569CD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sub</a:t>
            </a:r>
            <a:r>
              <a:rPr lang="pt-PT" sz="1600" dirty="0">
                <a:solidFill>
                  <a:srgbClr val="80808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r>
              <a:rPr lang="pt-PT" sz="1600" dirty="0">
                <a:solidFill>
                  <a:srgbClr val="D4D4D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  <a:r>
              <a:rPr lang="pt-PT" sz="1600" dirty="0">
                <a:solidFill>
                  <a:srgbClr val="80808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&lt;/</a:t>
            </a:r>
            <a:r>
              <a:rPr lang="pt-PT" sz="1600" dirty="0" err="1">
                <a:solidFill>
                  <a:srgbClr val="569CD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sub</a:t>
            </a:r>
            <a:r>
              <a:rPr lang="pt-PT" sz="1600" dirty="0">
                <a:solidFill>
                  <a:srgbClr val="80808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r>
              <a:rPr lang="pt-PT" sz="1600" dirty="0">
                <a:solidFill>
                  <a:srgbClr val="D4D4D4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</a:t>
            </a:r>
            <a:r>
              <a:rPr lang="pt-PT" sz="1600" dirty="0">
                <a:solidFill>
                  <a:srgbClr val="80808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&lt;/</a:t>
            </a:r>
            <a:r>
              <a:rPr lang="pt-PT" sz="1600" dirty="0">
                <a:solidFill>
                  <a:srgbClr val="569CD6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</a:t>
            </a:r>
            <a:r>
              <a:rPr lang="pt-PT" sz="1600" dirty="0">
                <a:solidFill>
                  <a:srgbClr val="80808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lang="pt-PT" sz="1600" b="0" dirty="0">
              <a:solidFill>
                <a:srgbClr val="D4D4D4"/>
              </a:solidFill>
              <a:effectLst/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2" name="Nota de aviso retangular 11"/>
          <p:cNvSpPr/>
          <p:nvPr/>
        </p:nvSpPr>
        <p:spPr>
          <a:xfrm>
            <a:off x="8570967" y="4673600"/>
            <a:ext cx="975518" cy="203200"/>
          </a:xfrm>
          <a:prstGeom prst="wedgeRectCallout">
            <a:avLst>
              <a:gd name="adj1" fmla="val -23774"/>
              <a:gd name="adj2" fmla="val 1275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200" dirty="0" smtClean="0"/>
              <a:t>Importante!</a:t>
            </a: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22285725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2258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 e CSS3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6" name="Retângulo arredondado 5"/>
          <p:cNvSpPr/>
          <p:nvPr/>
        </p:nvSpPr>
        <p:spPr>
          <a:xfrm>
            <a:off x="2258952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sz="20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1</a:t>
            </a:r>
            <a:endParaRPr lang="pt-PT" sz="20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996346" y="66390"/>
            <a:ext cx="5195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Elementos para conteúdo de texto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17530" y="714410"/>
            <a:ext cx="3124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&lt;p&gt; </a:t>
            </a:r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Parágrafo</a:t>
            </a:r>
            <a:endParaRPr lang="pt-PT" sz="36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9" name="Retângulo arredondado 8"/>
          <p:cNvSpPr/>
          <p:nvPr/>
        </p:nvSpPr>
        <p:spPr>
          <a:xfrm>
            <a:off x="117530" y="1465551"/>
            <a:ext cx="5902270" cy="5265449"/>
          </a:xfrm>
          <a:prstGeom prst="roundRect">
            <a:avLst>
              <a:gd name="adj" fmla="val 316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arredondado 16"/>
          <p:cNvSpPr/>
          <p:nvPr/>
        </p:nvSpPr>
        <p:spPr>
          <a:xfrm>
            <a:off x="6162730" y="1465551"/>
            <a:ext cx="5902270" cy="5265449"/>
          </a:xfrm>
          <a:prstGeom prst="roundRect">
            <a:avLst>
              <a:gd name="adj" fmla="val 316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Retângulo 1"/>
          <p:cNvSpPr/>
          <p:nvPr/>
        </p:nvSpPr>
        <p:spPr>
          <a:xfrm>
            <a:off x="117530" y="289833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PT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PT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t-PT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Primeira frase</a:t>
            </a:r>
            <a:r>
              <a:rPr lang="pt-PT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PT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t-PT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pt-PT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t-PT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Segunda frase</a:t>
            </a:r>
            <a:r>
              <a:rPr lang="pt-PT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PT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t-PT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PT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PT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PT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t-PT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PT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Lorem</a:t>
            </a:r>
            <a:r>
              <a:rPr lang="pt-PT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PT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ipsum</a:t>
            </a:r>
            <a:r>
              <a:rPr lang="pt-PT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PT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dolor</a:t>
            </a:r>
            <a:r>
              <a:rPr lang="pt-PT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PT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sit</a:t>
            </a:r>
            <a:r>
              <a:rPr lang="pt-PT" dirty="0" smtClean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PT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amet</a:t>
            </a: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PT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conse</a:t>
            </a:r>
            <a:r>
              <a:rPr lang="pt-PT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ct</a:t>
            </a:r>
            <a:r>
              <a:rPr lang="pt-PT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et</a:t>
            </a:r>
            <a:r>
              <a:rPr lang="pt-PT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ur</a:t>
            </a:r>
            <a:r>
              <a:rPr lang="pt-PT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(…)</a:t>
            </a:r>
          </a:p>
          <a:p>
            <a:endParaRPr lang="pt-PT" dirty="0" smtClean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pt-PT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PT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t-PT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PT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PT" dirty="0" smtClean="0">
                <a:solidFill>
                  <a:srgbClr val="D4D4D4"/>
                </a:solidFill>
                <a:latin typeface="Consolas" panose="020B0609020204030204" pitchFamily="49" charset="0"/>
              </a:rPr>
              <a:t>Parágrafo</a:t>
            </a: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 de HTML</a:t>
            </a:r>
          </a:p>
          <a:p>
            <a:r>
              <a:rPr lang="pt-PT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PT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t-PT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P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200" y="2739251"/>
            <a:ext cx="57150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71832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2258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 e CSS3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6" name="Retângulo arredondado 5"/>
          <p:cNvSpPr/>
          <p:nvPr/>
        </p:nvSpPr>
        <p:spPr>
          <a:xfrm>
            <a:off x="2258952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sz="20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1</a:t>
            </a:r>
            <a:endParaRPr lang="pt-PT" sz="20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996346" y="66390"/>
            <a:ext cx="5195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Elementos para conteúdo de texto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17530" y="714410"/>
            <a:ext cx="4453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&lt;h…&gt; </a:t>
            </a:r>
            <a:r>
              <a:rPr lang="pt-PT" sz="36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Heading</a:t>
            </a:r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 (título)</a:t>
            </a:r>
            <a:endParaRPr lang="pt-PT" sz="36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9" name="Retângulo arredondado 8"/>
          <p:cNvSpPr/>
          <p:nvPr/>
        </p:nvSpPr>
        <p:spPr>
          <a:xfrm>
            <a:off x="117530" y="1465551"/>
            <a:ext cx="5902270" cy="5265449"/>
          </a:xfrm>
          <a:prstGeom prst="roundRect">
            <a:avLst>
              <a:gd name="adj" fmla="val 316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arredondado 16"/>
          <p:cNvSpPr/>
          <p:nvPr/>
        </p:nvSpPr>
        <p:spPr>
          <a:xfrm>
            <a:off x="6162730" y="1465551"/>
            <a:ext cx="5902270" cy="5265449"/>
          </a:xfrm>
          <a:prstGeom prst="roundRect">
            <a:avLst>
              <a:gd name="adj" fmla="val 316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915" y="2409824"/>
            <a:ext cx="3539918" cy="3178175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-279400" y="284474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PT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PT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PT" sz="2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pt-PT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PT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Heading</a:t>
            </a:r>
            <a:r>
              <a:rPr lang="pt-PT" sz="2400" dirty="0">
                <a:solidFill>
                  <a:srgbClr val="D4D4D4"/>
                </a:solidFill>
                <a:latin typeface="Consolas" panose="020B0609020204030204" pitchFamily="49" charset="0"/>
              </a:rPr>
              <a:t> 1 (título 1)</a:t>
            </a:r>
            <a:r>
              <a:rPr lang="pt-PT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PT" sz="2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pt-PT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PT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PT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PT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PT" sz="2400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pt-PT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PT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Heading</a:t>
            </a:r>
            <a:r>
              <a:rPr lang="pt-PT" sz="2400" dirty="0">
                <a:solidFill>
                  <a:srgbClr val="D4D4D4"/>
                </a:solidFill>
                <a:latin typeface="Consolas" panose="020B0609020204030204" pitchFamily="49" charset="0"/>
              </a:rPr>
              <a:t> 2 (título 2)</a:t>
            </a:r>
            <a:r>
              <a:rPr lang="pt-PT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PT" sz="2400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pt-PT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PT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PT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PT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PT" sz="24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pt-PT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PT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Heading</a:t>
            </a:r>
            <a:r>
              <a:rPr lang="pt-PT" sz="2400" dirty="0">
                <a:solidFill>
                  <a:srgbClr val="D4D4D4"/>
                </a:solidFill>
                <a:latin typeface="Consolas" panose="020B0609020204030204" pitchFamily="49" charset="0"/>
              </a:rPr>
              <a:t> 3 (título 3)</a:t>
            </a:r>
            <a:r>
              <a:rPr lang="pt-PT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PT" sz="24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pt-PT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PT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PT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PT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PT" sz="2400" dirty="0">
                <a:solidFill>
                  <a:srgbClr val="569CD6"/>
                </a:solidFill>
                <a:latin typeface="Consolas" panose="020B0609020204030204" pitchFamily="49" charset="0"/>
              </a:rPr>
              <a:t>h4</a:t>
            </a:r>
            <a:r>
              <a:rPr lang="pt-PT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PT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Heading</a:t>
            </a:r>
            <a:r>
              <a:rPr lang="pt-PT" sz="2400" dirty="0">
                <a:solidFill>
                  <a:srgbClr val="D4D4D4"/>
                </a:solidFill>
                <a:latin typeface="Consolas" panose="020B0609020204030204" pitchFamily="49" charset="0"/>
              </a:rPr>
              <a:t> 4 (título 4)</a:t>
            </a:r>
            <a:r>
              <a:rPr lang="pt-PT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PT" sz="2400" dirty="0">
                <a:solidFill>
                  <a:srgbClr val="569CD6"/>
                </a:solidFill>
                <a:latin typeface="Consolas" panose="020B0609020204030204" pitchFamily="49" charset="0"/>
              </a:rPr>
              <a:t>h4</a:t>
            </a:r>
            <a:r>
              <a:rPr lang="pt-PT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PT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PT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PT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PT" sz="2400" dirty="0">
                <a:solidFill>
                  <a:srgbClr val="569CD6"/>
                </a:solidFill>
                <a:latin typeface="Consolas" panose="020B0609020204030204" pitchFamily="49" charset="0"/>
              </a:rPr>
              <a:t>h5</a:t>
            </a:r>
            <a:r>
              <a:rPr lang="pt-PT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PT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Heading</a:t>
            </a:r>
            <a:r>
              <a:rPr lang="pt-PT" sz="2400" dirty="0">
                <a:solidFill>
                  <a:srgbClr val="D4D4D4"/>
                </a:solidFill>
                <a:latin typeface="Consolas" panose="020B0609020204030204" pitchFamily="49" charset="0"/>
              </a:rPr>
              <a:t> 5 (título 5)</a:t>
            </a:r>
            <a:r>
              <a:rPr lang="pt-PT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PT" sz="2400" dirty="0">
                <a:solidFill>
                  <a:srgbClr val="569CD6"/>
                </a:solidFill>
                <a:latin typeface="Consolas" panose="020B0609020204030204" pitchFamily="49" charset="0"/>
              </a:rPr>
              <a:t>h5</a:t>
            </a:r>
            <a:r>
              <a:rPr lang="pt-PT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PT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PT" sz="2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PT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PT" sz="2400" dirty="0">
                <a:solidFill>
                  <a:srgbClr val="569CD6"/>
                </a:solidFill>
                <a:latin typeface="Consolas" panose="020B0609020204030204" pitchFamily="49" charset="0"/>
              </a:rPr>
              <a:t>h6</a:t>
            </a:r>
            <a:r>
              <a:rPr lang="pt-PT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PT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Heading</a:t>
            </a:r>
            <a:r>
              <a:rPr lang="pt-PT" sz="2400" dirty="0">
                <a:solidFill>
                  <a:srgbClr val="D4D4D4"/>
                </a:solidFill>
                <a:latin typeface="Consolas" panose="020B0609020204030204" pitchFamily="49" charset="0"/>
              </a:rPr>
              <a:t> 6 (título 6)</a:t>
            </a:r>
            <a:r>
              <a:rPr lang="pt-PT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PT" sz="2400" dirty="0">
                <a:solidFill>
                  <a:srgbClr val="569CD6"/>
                </a:solidFill>
                <a:latin typeface="Consolas" panose="020B0609020204030204" pitchFamily="49" charset="0"/>
              </a:rPr>
              <a:t>h6</a:t>
            </a:r>
            <a:r>
              <a:rPr lang="pt-PT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PT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67617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2258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 e CSS3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6" name="Retângulo arredondado 5"/>
          <p:cNvSpPr/>
          <p:nvPr/>
        </p:nvSpPr>
        <p:spPr>
          <a:xfrm>
            <a:off x="2258952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sz="20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1</a:t>
            </a:r>
            <a:endParaRPr lang="pt-PT" sz="20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996346" y="66390"/>
            <a:ext cx="5195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Elementos para conteúdo de texto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17530" y="714410"/>
            <a:ext cx="9761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Um exemplo de combinação de títulos e parágrafos</a:t>
            </a:r>
            <a:endParaRPr lang="pt-PT" sz="36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9" name="Retângulo arredondado 8"/>
          <p:cNvSpPr/>
          <p:nvPr/>
        </p:nvSpPr>
        <p:spPr>
          <a:xfrm>
            <a:off x="117530" y="1465551"/>
            <a:ext cx="5902270" cy="5265449"/>
          </a:xfrm>
          <a:prstGeom prst="roundRect">
            <a:avLst>
              <a:gd name="adj" fmla="val 316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arredondado 16"/>
          <p:cNvSpPr/>
          <p:nvPr/>
        </p:nvSpPr>
        <p:spPr>
          <a:xfrm>
            <a:off x="6162730" y="1465551"/>
            <a:ext cx="5902270" cy="5265449"/>
          </a:xfrm>
          <a:prstGeom prst="roundRect">
            <a:avLst>
              <a:gd name="adj" fmla="val 316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Retângulo 10"/>
          <p:cNvSpPr/>
          <p:nvPr/>
        </p:nvSpPr>
        <p:spPr>
          <a:xfrm>
            <a:off x="117530" y="3082612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PT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PT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t-PT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PT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PT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Agência Viagens a Marte</a:t>
            </a:r>
          </a:p>
          <a:p>
            <a:r>
              <a:rPr lang="pt-PT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Quem somos?</a:t>
            </a:r>
          </a:p>
          <a:p>
            <a:r>
              <a:rPr lang="pt-PT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Uma agência de viagens para levar qualquer um a Marte.</a:t>
            </a:r>
          </a:p>
          <a:p>
            <a:r>
              <a:rPr lang="pt-PT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Onde estamos?</a:t>
            </a:r>
          </a:p>
          <a:p>
            <a:r>
              <a:rPr lang="pt-PT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Podes encontrar-nos no nosso site na Internet.</a:t>
            </a:r>
          </a:p>
          <a:p>
            <a:r>
              <a:rPr lang="pt-PT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Qual é o nosso objetivo?</a:t>
            </a:r>
          </a:p>
          <a:p>
            <a:r>
              <a:rPr lang="pt-PT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Proporcionar-te a melhor experiência da tua vida</a:t>
            </a:r>
          </a:p>
          <a:p>
            <a:r>
              <a:rPr lang="pt-PT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PT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t-PT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PT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6518330" y="3359610"/>
            <a:ext cx="524187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solidFill>
                  <a:srgbClr val="000000"/>
                </a:solidFill>
                <a:latin typeface="Times New Roman" panose="02020603050405020304" pitchFamily="18" charset="0"/>
              </a:rPr>
              <a:t>Agência Viagens a Marte Quem somos? Uma agência de viagens para levar qualquer um a Marte. Onde estamos? Podes encontrar-nos no nosso site na Internet. Qual é o nosso objetivo? Proporcionar-te a melhor experiência da tua vida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4249205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2258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 e CSS3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6" name="Retângulo arredondado 5"/>
          <p:cNvSpPr/>
          <p:nvPr/>
        </p:nvSpPr>
        <p:spPr>
          <a:xfrm>
            <a:off x="2258952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sz="20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1</a:t>
            </a:r>
            <a:endParaRPr lang="pt-PT" sz="20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996346" y="66390"/>
            <a:ext cx="5195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Elementos para conteúdo de texto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17530" y="714410"/>
            <a:ext cx="9761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Um exemplo de combinação de títulos e parágrafos</a:t>
            </a:r>
            <a:endParaRPr lang="pt-PT" sz="36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9" name="Retângulo arredondado 8"/>
          <p:cNvSpPr/>
          <p:nvPr/>
        </p:nvSpPr>
        <p:spPr>
          <a:xfrm>
            <a:off x="117530" y="1465551"/>
            <a:ext cx="5902270" cy="5265449"/>
          </a:xfrm>
          <a:prstGeom prst="roundRect">
            <a:avLst>
              <a:gd name="adj" fmla="val 316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arredondado 16"/>
          <p:cNvSpPr/>
          <p:nvPr/>
        </p:nvSpPr>
        <p:spPr>
          <a:xfrm>
            <a:off x="6162730" y="1465551"/>
            <a:ext cx="5902270" cy="5265449"/>
          </a:xfrm>
          <a:prstGeom prst="roundRect">
            <a:avLst>
              <a:gd name="adj" fmla="val 316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Retângulo 1"/>
          <p:cNvSpPr/>
          <p:nvPr/>
        </p:nvSpPr>
        <p:spPr>
          <a:xfrm>
            <a:off x="-152345" y="3351917"/>
            <a:ext cx="6243610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PT" sz="13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PT" sz="13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pt-PT" sz="13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PT" sz="1300" dirty="0">
                <a:solidFill>
                  <a:srgbClr val="D4D4D4"/>
                </a:solidFill>
                <a:latin typeface="Consolas" panose="020B0609020204030204" pitchFamily="49" charset="0"/>
              </a:rPr>
              <a:t>Agência Viagens a Marte</a:t>
            </a:r>
            <a:r>
              <a:rPr lang="pt-PT" sz="13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PT" sz="13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pt-PT" sz="13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PT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PT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PT" sz="13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PT" sz="13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pt-PT" sz="13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PT" sz="1300" dirty="0">
                <a:solidFill>
                  <a:srgbClr val="D4D4D4"/>
                </a:solidFill>
                <a:latin typeface="Consolas" panose="020B0609020204030204" pitchFamily="49" charset="0"/>
              </a:rPr>
              <a:t>Quem somos?</a:t>
            </a:r>
            <a:r>
              <a:rPr lang="pt-PT" sz="13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PT" sz="13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pt-PT" sz="13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PT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PT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PT" sz="13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PT" sz="13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t-PT" sz="13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PT" sz="1300" dirty="0">
                <a:solidFill>
                  <a:srgbClr val="D4D4D4"/>
                </a:solidFill>
                <a:latin typeface="Consolas" panose="020B0609020204030204" pitchFamily="49" charset="0"/>
              </a:rPr>
              <a:t>Uma agência de viagens para levar qualquer um a Marte.</a:t>
            </a:r>
            <a:r>
              <a:rPr lang="pt-PT" sz="13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PT" sz="13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t-PT" sz="13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PT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PT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PT" sz="13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PT" sz="13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pt-PT" sz="13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PT" sz="1300" dirty="0">
                <a:solidFill>
                  <a:srgbClr val="D4D4D4"/>
                </a:solidFill>
                <a:latin typeface="Consolas" panose="020B0609020204030204" pitchFamily="49" charset="0"/>
              </a:rPr>
              <a:t>Onde estamos?</a:t>
            </a:r>
            <a:r>
              <a:rPr lang="pt-PT" sz="13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PT" sz="13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pt-PT" sz="13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PT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PT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PT" sz="13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PT" sz="13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t-PT" sz="13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PT" sz="1300" dirty="0">
                <a:solidFill>
                  <a:srgbClr val="D4D4D4"/>
                </a:solidFill>
                <a:latin typeface="Consolas" panose="020B0609020204030204" pitchFamily="49" charset="0"/>
              </a:rPr>
              <a:t>Podes encontrar-nos no nosso site na Internet.</a:t>
            </a:r>
            <a:r>
              <a:rPr lang="pt-PT" sz="13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PT" sz="13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t-PT" sz="13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PT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PT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PT" sz="13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PT" sz="13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pt-PT" sz="13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PT" sz="1300" dirty="0">
                <a:solidFill>
                  <a:srgbClr val="D4D4D4"/>
                </a:solidFill>
                <a:latin typeface="Consolas" panose="020B0609020204030204" pitchFamily="49" charset="0"/>
              </a:rPr>
              <a:t>Qual é o nosso objetivo?</a:t>
            </a:r>
            <a:r>
              <a:rPr lang="pt-PT" sz="13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PT" sz="1300" dirty="0">
                <a:solidFill>
                  <a:srgbClr val="569CD6"/>
                </a:solidFill>
                <a:latin typeface="Consolas" panose="020B0609020204030204" pitchFamily="49" charset="0"/>
              </a:rPr>
              <a:t>h3</a:t>
            </a:r>
            <a:r>
              <a:rPr lang="pt-PT" sz="13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PT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PT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PT" sz="13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PT" sz="13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t-PT" sz="13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PT" sz="1300" dirty="0">
                <a:solidFill>
                  <a:srgbClr val="D4D4D4"/>
                </a:solidFill>
                <a:latin typeface="Consolas" panose="020B0609020204030204" pitchFamily="49" charset="0"/>
              </a:rPr>
              <a:t>Proporcionar-te a melhor experiência da tua vida</a:t>
            </a:r>
            <a:r>
              <a:rPr lang="pt-PT" sz="13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PT" sz="13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t-PT" sz="13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PT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950" y="1984374"/>
            <a:ext cx="5198218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9312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2258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 e CSS3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6" name="Retângulo arredondado 5"/>
          <p:cNvSpPr/>
          <p:nvPr/>
        </p:nvSpPr>
        <p:spPr>
          <a:xfrm>
            <a:off x="2258952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sz="20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1</a:t>
            </a:r>
            <a:endParaRPr lang="pt-PT" sz="20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996346" y="66390"/>
            <a:ext cx="5195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Elementos para conteúdo de texto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9" name="Retângulo arredondado 8"/>
          <p:cNvSpPr/>
          <p:nvPr/>
        </p:nvSpPr>
        <p:spPr>
          <a:xfrm>
            <a:off x="117530" y="1465551"/>
            <a:ext cx="5902270" cy="5265449"/>
          </a:xfrm>
          <a:prstGeom prst="roundRect">
            <a:avLst>
              <a:gd name="adj" fmla="val 316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arredondado 16"/>
          <p:cNvSpPr/>
          <p:nvPr/>
        </p:nvSpPr>
        <p:spPr>
          <a:xfrm>
            <a:off x="6162730" y="1465551"/>
            <a:ext cx="5902270" cy="5265449"/>
          </a:xfrm>
          <a:prstGeom prst="roundRect">
            <a:avLst>
              <a:gd name="adj" fmla="val 316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CaixaDeTexto 10"/>
          <p:cNvSpPr txBox="1"/>
          <p:nvPr/>
        </p:nvSpPr>
        <p:spPr>
          <a:xfrm>
            <a:off x="117530" y="714410"/>
            <a:ext cx="6697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lang="pt-PT" sz="3600" b="1" dirty="0" err="1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br</a:t>
            </a:r>
            <a:r>
              <a:rPr lang="pt-PT" sz="3600" b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 </a:t>
            </a:r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Quebra de linha (</a:t>
            </a:r>
            <a:r>
              <a:rPr lang="pt-PT" sz="36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line</a:t>
            </a:r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 break)</a:t>
            </a:r>
            <a:endParaRPr lang="pt-PT" sz="36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91363" y="3128779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PT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PT" sz="20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t-PT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PT" sz="2000" dirty="0">
                <a:solidFill>
                  <a:srgbClr val="D4D4D4"/>
                </a:solidFill>
                <a:latin typeface="Consolas" panose="020B0609020204030204" pitchFamily="49" charset="0"/>
              </a:rPr>
              <a:t>Esta é a </a:t>
            </a:r>
            <a:r>
              <a:rPr lang="pt-PT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primeira</a:t>
            </a:r>
            <a:r>
              <a:rPr lang="pt-PT" sz="2000" dirty="0">
                <a:solidFill>
                  <a:srgbClr val="D4D4D4"/>
                </a:solidFill>
                <a:latin typeface="Consolas" panose="020B0609020204030204" pitchFamily="49" charset="0"/>
              </a:rPr>
              <a:t> frase.</a:t>
            </a:r>
            <a:r>
              <a:rPr lang="pt-PT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PT" sz="20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t-PT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PT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PT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PT" sz="20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t-PT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PT" sz="2000" dirty="0">
                <a:solidFill>
                  <a:srgbClr val="D4D4D4"/>
                </a:solidFill>
                <a:latin typeface="Consolas" panose="020B0609020204030204" pitchFamily="49" charset="0"/>
              </a:rPr>
              <a:t>E esta é a segunda frase</a:t>
            </a:r>
            <a:r>
              <a:rPr lang="pt-PT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PT" sz="20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t-PT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PT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PT" sz="2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pt-PT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PT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PT" sz="20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t-PT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PT" sz="2000" dirty="0">
                <a:solidFill>
                  <a:srgbClr val="D4D4D4"/>
                </a:solidFill>
                <a:latin typeface="Consolas" panose="020B0609020204030204" pitchFamily="49" charset="0"/>
              </a:rPr>
              <a:t>Esta é a </a:t>
            </a:r>
            <a:r>
              <a:rPr lang="pt-PT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primeira</a:t>
            </a:r>
            <a:r>
              <a:rPr lang="pt-PT" sz="2000" dirty="0">
                <a:solidFill>
                  <a:srgbClr val="D4D4D4"/>
                </a:solidFill>
                <a:latin typeface="Consolas" panose="020B0609020204030204" pitchFamily="49" charset="0"/>
              </a:rPr>
              <a:t> frase.</a:t>
            </a:r>
            <a:r>
              <a:rPr lang="pt-PT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PT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br</a:t>
            </a:r>
            <a:r>
              <a:rPr lang="pt-PT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PT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PT" sz="2000" dirty="0">
                <a:solidFill>
                  <a:srgbClr val="D4D4D4"/>
                </a:solidFill>
                <a:latin typeface="Consolas" panose="020B0609020204030204" pitchFamily="49" charset="0"/>
              </a:rPr>
              <a:t>E esta é a segunda frase</a:t>
            </a:r>
            <a:r>
              <a:rPr lang="pt-PT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PT" sz="20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t-PT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PT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196" y="3050978"/>
            <a:ext cx="3229344" cy="201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2465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2258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 e CSS3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6" name="Retângulo arredondado 5"/>
          <p:cNvSpPr/>
          <p:nvPr/>
        </p:nvSpPr>
        <p:spPr>
          <a:xfrm>
            <a:off x="2258952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sz="20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1</a:t>
            </a:r>
            <a:endParaRPr lang="pt-PT" sz="20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996346" y="66390"/>
            <a:ext cx="5195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Elementos para conteúdo de texto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9" name="Retângulo arredondado 8"/>
          <p:cNvSpPr/>
          <p:nvPr/>
        </p:nvSpPr>
        <p:spPr>
          <a:xfrm>
            <a:off x="117530" y="1465551"/>
            <a:ext cx="5902270" cy="5265449"/>
          </a:xfrm>
          <a:prstGeom prst="roundRect">
            <a:avLst>
              <a:gd name="adj" fmla="val 316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arredondado 16"/>
          <p:cNvSpPr/>
          <p:nvPr/>
        </p:nvSpPr>
        <p:spPr>
          <a:xfrm>
            <a:off x="6162730" y="1465551"/>
            <a:ext cx="5902270" cy="5265449"/>
          </a:xfrm>
          <a:prstGeom prst="roundRect">
            <a:avLst>
              <a:gd name="adj" fmla="val 316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CaixaDeTexto 10"/>
          <p:cNvSpPr txBox="1"/>
          <p:nvPr/>
        </p:nvSpPr>
        <p:spPr>
          <a:xfrm>
            <a:off x="117530" y="714410"/>
            <a:ext cx="8557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lang="pt-PT" sz="3600" b="1" dirty="0" err="1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hr</a:t>
            </a:r>
            <a:r>
              <a:rPr lang="pt-PT" sz="3600" b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 </a:t>
            </a:r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Separador horizontal (Horizontal rule)</a:t>
            </a:r>
            <a:endParaRPr lang="pt-PT" sz="36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363" y="3128779"/>
            <a:ext cx="5511879" cy="131780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494563" y="326375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PT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PT" sz="2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t-PT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PT" sz="2400" dirty="0">
                <a:solidFill>
                  <a:srgbClr val="D4D4D4"/>
                </a:solidFill>
                <a:latin typeface="Consolas" panose="020B0609020204030204" pitchFamily="49" charset="0"/>
              </a:rPr>
              <a:t>Primeira frase</a:t>
            </a:r>
            <a:r>
              <a:rPr lang="pt-PT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PT" sz="2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t-PT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PT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PT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PT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hr</a:t>
            </a:r>
            <a:r>
              <a:rPr lang="pt-PT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PT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PT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PT" sz="2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t-PT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PT" sz="2400" dirty="0">
                <a:solidFill>
                  <a:srgbClr val="D4D4D4"/>
                </a:solidFill>
                <a:latin typeface="Consolas" panose="020B0609020204030204" pitchFamily="49" charset="0"/>
              </a:rPr>
              <a:t>Segunda frase</a:t>
            </a:r>
            <a:r>
              <a:rPr lang="pt-PT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PT" sz="2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t-PT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PT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5386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2258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 e CSS3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6" name="Retângulo arredondado 5"/>
          <p:cNvSpPr/>
          <p:nvPr/>
        </p:nvSpPr>
        <p:spPr>
          <a:xfrm>
            <a:off x="2258952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sz="20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1</a:t>
            </a:r>
            <a:endParaRPr lang="pt-PT" sz="20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996346" y="66390"/>
            <a:ext cx="5195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Elementos para conteúdo de texto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9" name="Retângulo arredondado 8"/>
          <p:cNvSpPr/>
          <p:nvPr/>
        </p:nvSpPr>
        <p:spPr>
          <a:xfrm>
            <a:off x="117530" y="1465551"/>
            <a:ext cx="5902270" cy="5265449"/>
          </a:xfrm>
          <a:prstGeom prst="roundRect">
            <a:avLst>
              <a:gd name="adj" fmla="val 316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arredondado 16"/>
          <p:cNvSpPr/>
          <p:nvPr/>
        </p:nvSpPr>
        <p:spPr>
          <a:xfrm>
            <a:off x="6162730" y="1465551"/>
            <a:ext cx="5902270" cy="5265449"/>
          </a:xfrm>
          <a:prstGeom prst="roundRect">
            <a:avLst>
              <a:gd name="adj" fmla="val 316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CaixaDeTexto 10"/>
          <p:cNvSpPr txBox="1"/>
          <p:nvPr/>
        </p:nvSpPr>
        <p:spPr>
          <a:xfrm>
            <a:off x="117530" y="714410"/>
            <a:ext cx="11739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lang="pt-PT" sz="3600" b="1" dirty="0" err="1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span</a:t>
            </a:r>
            <a:r>
              <a:rPr lang="pt-PT" sz="3600" b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 </a:t>
            </a:r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Contentor genérico em linha (</a:t>
            </a:r>
            <a:r>
              <a:rPr lang="pt-PT" sz="36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inline</a:t>
            </a:r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36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text</a:t>
            </a:r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36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container</a:t>
            </a:r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)</a:t>
            </a:r>
            <a:endParaRPr lang="pt-PT" sz="36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563" y="3617858"/>
            <a:ext cx="4111066" cy="496942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136458" y="3681663"/>
            <a:ext cx="5883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PT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t-PT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Esta frase </a:t>
            </a:r>
            <a:r>
              <a:rPr lang="pt-PT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PT" dirty="0" err="1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pt-PT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contém</a:t>
            </a:r>
            <a:r>
              <a:rPr lang="pt-PT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PT" dirty="0" err="1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pt-PT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t-PT" dirty="0">
                <a:solidFill>
                  <a:srgbClr val="D4D4D4"/>
                </a:solidFill>
                <a:latin typeface="Consolas" panose="020B0609020204030204" pitchFamily="49" charset="0"/>
              </a:rPr>
              <a:t> um </a:t>
            </a:r>
            <a:r>
              <a:rPr lang="pt-PT" dirty="0" err="1">
                <a:solidFill>
                  <a:srgbClr val="D4D4D4"/>
                </a:solidFill>
                <a:latin typeface="Consolas" panose="020B0609020204030204" pitchFamily="49" charset="0"/>
              </a:rPr>
              <a:t>span</a:t>
            </a:r>
            <a:r>
              <a:rPr lang="pt-PT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PT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pt-PT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P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0775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2258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HTML5 e CSS3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6" name="Retângulo arredondado 5"/>
          <p:cNvSpPr/>
          <p:nvPr/>
        </p:nvSpPr>
        <p:spPr>
          <a:xfrm>
            <a:off x="2258952" y="124800"/>
            <a:ext cx="360000" cy="360000"/>
          </a:xfrm>
          <a:prstGeom prst="roundRect">
            <a:avLst>
              <a:gd name="adj" fmla="val 302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700"/>
              </a:lnSpc>
            </a:pPr>
            <a:r>
              <a:rPr lang="pt-PT" sz="20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Rajdhani SemiBold" panose="02000000000000000000" pitchFamily="2" charset="0"/>
              </a:rPr>
              <a:t>1</a:t>
            </a:r>
            <a:endParaRPr lang="pt-PT" sz="2000" b="1" dirty="0">
              <a:latin typeface="Adobe Gothic Std B" panose="020B0800000000000000" pitchFamily="34" charset="-128"/>
              <a:ea typeface="Adobe Gothic Std B" panose="020B0800000000000000" pitchFamily="34" charset="-128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996346" y="66390"/>
            <a:ext cx="5195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Elementos para conteúdo de texto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9" name="Retângulo arredondado 8"/>
          <p:cNvSpPr/>
          <p:nvPr/>
        </p:nvSpPr>
        <p:spPr>
          <a:xfrm>
            <a:off x="117530" y="1465551"/>
            <a:ext cx="5902270" cy="5265449"/>
          </a:xfrm>
          <a:prstGeom prst="roundRect">
            <a:avLst>
              <a:gd name="adj" fmla="val 316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arredondado 16"/>
          <p:cNvSpPr/>
          <p:nvPr/>
        </p:nvSpPr>
        <p:spPr>
          <a:xfrm>
            <a:off x="6162730" y="1465551"/>
            <a:ext cx="5902270" cy="5265449"/>
          </a:xfrm>
          <a:prstGeom prst="roundRect">
            <a:avLst>
              <a:gd name="adj" fmla="val 316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CaixaDeTexto 10"/>
          <p:cNvSpPr txBox="1"/>
          <p:nvPr/>
        </p:nvSpPr>
        <p:spPr>
          <a:xfrm>
            <a:off x="117530" y="714410"/>
            <a:ext cx="10897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lang="pt-PT" sz="3600" b="1" dirty="0" err="1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ol</a:t>
            </a:r>
            <a:r>
              <a:rPr lang="pt-PT" sz="3600" b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r>
              <a:rPr lang="pt-PT" sz="3600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e </a:t>
            </a:r>
            <a:r>
              <a:rPr lang="pt-PT" sz="3600" b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</a:t>
            </a:r>
            <a:r>
              <a:rPr lang="pt-PT" sz="3600" b="1" dirty="0" err="1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ul</a:t>
            </a:r>
            <a:r>
              <a:rPr lang="pt-PT" sz="3600" b="1" dirty="0" smtClean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 </a:t>
            </a:r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Listas ordenadas e listas desordenadas</a:t>
            </a:r>
            <a:endParaRPr lang="pt-PT" sz="36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069" y="2730954"/>
            <a:ext cx="3096924" cy="2734642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391400" y="2513225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it-IT" sz="2000" dirty="0">
                <a:solidFill>
                  <a:srgbClr val="569CD6"/>
                </a:solidFill>
                <a:latin typeface="Consolas" panose="020B0609020204030204" pitchFamily="49" charset="0"/>
              </a:rPr>
              <a:t>ol</a:t>
            </a:r>
            <a:r>
              <a:rPr lang="it-IT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it-IT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it-IT" sz="20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it-IT" sz="2000" dirty="0">
                <a:solidFill>
                  <a:srgbClr val="D4D4D4"/>
                </a:solidFill>
                <a:latin typeface="Consolas" panose="020B0609020204030204" pitchFamily="49" charset="0"/>
              </a:rPr>
              <a:t>Primeiro elemento</a:t>
            </a:r>
            <a:r>
              <a:rPr lang="it-IT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it-IT" sz="20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it-IT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it-IT" sz="20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it-IT" sz="2000" dirty="0">
                <a:solidFill>
                  <a:srgbClr val="D4D4D4"/>
                </a:solidFill>
                <a:latin typeface="Consolas" panose="020B0609020204030204" pitchFamily="49" charset="0"/>
              </a:rPr>
              <a:t>Segundo elemento</a:t>
            </a:r>
            <a:r>
              <a:rPr lang="it-IT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it-IT" sz="20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it-IT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it-IT" sz="20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it-IT" sz="2000" dirty="0">
                <a:solidFill>
                  <a:srgbClr val="D4D4D4"/>
                </a:solidFill>
                <a:latin typeface="Consolas" panose="020B0609020204030204" pitchFamily="49" charset="0"/>
              </a:rPr>
              <a:t>Terceiro elemento</a:t>
            </a:r>
            <a:r>
              <a:rPr lang="it-IT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it-IT" sz="20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it-IT" sz="2000" dirty="0">
                <a:solidFill>
                  <a:srgbClr val="569CD6"/>
                </a:solidFill>
                <a:latin typeface="Consolas" panose="020B0609020204030204" pitchFamily="49" charset="0"/>
              </a:rPr>
              <a:t>ol</a:t>
            </a:r>
            <a:r>
              <a:rPr lang="it-IT" sz="2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it-IT" sz="20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it-IT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it-IT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it-IT" sz="2000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it-IT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it-IT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it-IT" sz="20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it-IT" sz="2000" dirty="0">
                <a:solidFill>
                  <a:srgbClr val="D4D4D4"/>
                </a:solidFill>
                <a:latin typeface="Consolas" panose="020B0609020204030204" pitchFamily="49" charset="0"/>
              </a:rPr>
              <a:t>Primeiro elemento</a:t>
            </a:r>
            <a:r>
              <a:rPr lang="it-IT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it-IT" sz="20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it-IT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it-IT" sz="20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it-IT" sz="2000" dirty="0">
                <a:solidFill>
                  <a:srgbClr val="D4D4D4"/>
                </a:solidFill>
                <a:latin typeface="Consolas" panose="020B0609020204030204" pitchFamily="49" charset="0"/>
              </a:rPr>
              <a:t>Segundo elemento</a:t>
            </a:r>
            <a:r>
              <a:rPr lang="it-IT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it-IT" sz="20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20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it-IT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it-IT" sz="20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it-IT" sz="2000" dirty="0">
                <a:solidFill>
                  <a:srgbClr val="D4D4D4"/>
                </a:solidFill>
                <a:latin typeface="Consolas" panose="020B0609020204030204" pitchFamily="49" charset="0"/>
              </a:rPr>
              <a:t>Terceiro elemento</a:t>
            </a:r>
            <a:r>
              <a:rPr lang="it-IT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it-IT" sz="20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it-IT" sz="2000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it-IT" sz="2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9462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226</Words>
  <Application>Microsoft Office PowerPoint</Application>
  <PresentationFormat>Ecrã Panorâmico</PresentationFormat>
  <Paragraphs>100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20" baseType="lpstr">
      <vt:lpstr>Adobe Gothic Std B</vt:lpstr>
      <vt:lpstr>Arial</vt:lpstr>
      <vt:lpstr>Calibri</vt:lpstr>
      <vt:lpstr>Calibri Light</vt:lpstr>
      <vt:lpstr>Consolas</vt:lpstr>
      <vt:lpstr>Fira Code</vt:lpstr>
      <vt:lpstr>Rajdhani</vt:lpstr>
      <vt:lpstr>Rajdhani SemiBold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jldribeiro@sapo.pt</dc:creator>
  <cp:lastModifiedBy>jldribeiro@sapo.pt</cp:lastModifiedBy>
  <cp:revision>59</cp:revision>
  <dcterms:created xsi:type="dcterms:W3CDTF">2021-09-23T21:23:36Z</dcterms:created>
  <dcterms:modified xsi:type="dcterms:W3CDTF">2021-10-05T15:52:50Z</dcterms:modified>
</cp:coreProperties>
</file>