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0" r:id="rId5"/>
    <p:sldId id="291" r:id="rId6"/>
    <p:sldId id="263" r:id="rId7"/>
    <p:sldId id="296" r:id="rId8"/>
    <p:sldId id="297" r:id="rId9"/>
    <p:sldId id="293" r:id="rId10"/>
    <p:sldId id="294" r:id="rId11"/>
    <p:sldId id="299" r:id="rId12"/>
    <p:sldId id="298" r:id="rId13"/>
    <p:sldId id="303" r:id="rId14"/>
    <p:sldId id="300" r:id="rId15"/>
    <p:sldId id="287" r:id="rId16"/>
    <p:sldId id="301" r:id="rId17"/>
    <p:sldId id="302" r:id="rId18"/>
    <p:sldId id="273" r:id="rId19"/>
    <p:sldId id="304" r:id="rId20"/>
    <p:sldId id="305" r:id="rId21"/>
    <p:sldId id="274" r:id="rId22"/>
    <p:sldId id="306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21DE3A-E661-4B54-BA36-8AEF4C7EA239}">
          <p14:sldIdLst>
            <p14:sldId id="256"/>
            <p14:sldId id="257"/>
          </p14:sldIdLst>
        </p14:section>
        <p14:section name="Fuente Datos" id="{75171504-3E36-4E54-AA60-AF9C2A92695C}">
          <p14:sldIdLst>
            <p14:sldId id="258"/>
            <p14:sldId id="290"/>
            <p14:sldId id="291"/>
          </p14:sldIdLst>
        </p14:section>
        <p14:section name="Resumen Datos" id="{601B1869-BD0A-466F-92E4-A69CE53B7ADF}">
          <p14:sldIdLst>
            <p14:sldId id="263"/>
            <p14:sldId id="296"/>
            <p14:sldId id="297"/>
            <p14:sldId id="293"/>
          </p14:sldIdLst>
        </p14:section>
        <p14:section name="Exploracion" id="{660F3167-556D-46BA-97C3-2F7561D893C5}">
          <p14:sldIdLst>
            <p14:sldId id="294"/>
            <p14:sldId id="299"/>
            <p14:sldId id="298"/>
            <p14:sldId id="303"/>
            <p14:sldId id="300"/>
            <p14:sldId id="287"/>
            <p14:sldId id="301"/>
            <p14:sldId id="302"/>
          </p14:sldIdLst>
        </p14:section>
        <p14:section name="Transversal" id="{B19B032D-A378-446F-B595-9A04E12E9198}">
          <p14:sldIdLst>
            <p14:sldId id="273"/>
            <p14:sldId id="304"/>
            <p14:sldId id="305"/>
            <p14:sldId id="274"/>
          </p14:sldIdLst>
        </p14:section>
        <p14:section name="Completitud MP" id="{B750D034-5170-4988-91EF-C0F59B650C12}">
          <p14:sldIdLst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>
            <a:normAutofit/>
          </a:bodyPr>
          <a:lstStyle>
            <a:lvl1pPr>
              <a:defRPr kumimoji="0" lang="en-US" sz="3200" b="1" kern="1200" cap="all" baseline="0" noProof="0" smtClean="0">
                <a:solidFill>
                  <a:srgbClr val="7F7F7F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03-Aug-20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2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77002"/>
            <a:ext cx="9144000" cy="395998"/>
          </a:xfrm>
          <a:solidFill>
            <a:srgbClr val="7F7F7F"/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rgbClr val="7F7F7F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endParaRPr lang="es-C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94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03-Aug-20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busch/Analisis-COVID-MP2.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CL" dirty="0"/>
              <a:t>Análisis epidemiológico de la incidencia de COVID-19 y el uso intensivo de leña en las regiones sur y centro de Chile</a:t>
            </a:r>
            <a:endParaRPr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sz="3800" dirty="0"/>
              <a:t>Pablo Busch </a:t>
            </a:r>
            <a:r>
              <a:rPr sz="3800" dirty="0" err="1"/>
              <a:t>Hopfenblatt</a:t>
            </a:r>
            <a:endParaRPr sz="38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990109" y="5088541"/>
            <a:ext cx="2133600" cy="365125"/>
          </a:xfrm>
        </p:spPr>
        <p:txBody>
          <a:bodyPr/>
          <a:lstStyle/>
          <a:p>
            <a:pPr marL="0" lvl="0" indent="0">
              <a:buNone/>
            </a:pPr>
            <a:r>
              <a:rPr dirty="0" smtClean="0"/>
              <a:t>2</a:t>
            </a:r>
            <a:r>
              <a:rPr lang="en-US" dirty="0" smtClean="0"/>
              <a:t>9</a:t>
            </a:r>
            <a:r>
              <a:rPr dirty="0" smtClean="0"/>
              <a:t>-07-2020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exploratorio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15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79" y="652173"/>
            <a:ext cx="9610813" cy="600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Estaciones Monitoreo MP2.5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20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Concentración MP2.5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103" y="1303338"/>
            <a:ext cx="7826124" cy="4889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7117"/>
            <a:ext cx="4322618" cy="27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80"/>
            <a:ext cx="8229600" cy="1143000"/>
          </a:xfrm>
        </p:spPr>
        <p:txBody>
          <a:bodyPr/>
          <a:lstStyle/>
          <a:p>
            <a:r>
              <a:rPr lang="es-CL" dirty="0" smtClean="0"/>
              <a:t>Zona Sur con mayor concentración de MP2.5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" y="796636"/>
            <a:ext cx="9093550" cy="5687291"/>
          </a:xfrm>
        </p:spPr>
      </p:pic>
    </p:spTree>
    <p:extLst>
      <p:ext uri="{BB962C8B-B14F-4D97-AF65-F5344CB8AC3E}">
        <p14:creationId xmlns:p14="http://schemas.microsoft.com/office/powerpoint/2010/main" val="24692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Concentración </a:t>
            </a:r>
            <a:r>
              <a:rPr lang="es-CL" dirty="0" smtClean="0"/>
              <a:t>MP2.5: Zona Sur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42" y="1168256"/>
            <a:ext cx="8682557" cy="54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734" y="1095519"/>
            <a:ext cx="8294630" cy="5182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Muertes COVID son más altas en zona centro y norte del país</a:t>
            </a:r>
            <a:endParaRPr lang="es-C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60193"/>
            <a:ext cx="4111828" cy="25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Muertes </a:t>
            </a:r>
            <a:r>
              <a:rPr lang="es-CL" dirty="0" smtClean="0"/>
              <a:t>COVID Zona Sur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58" y="1015855"/>
            <a:ext cx="8460885" cy="52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Muertes </a:t>
            </a:r>
            <a:r>
              <a:rPr lang="es-CL" dirty="0"/>
              <a:t>a</a:t>
            </a:r>
            <a:r>
              <a:rPr lang="es-CL" dirty="0" smtClean="0"/>
              <a:t>cumuladas COVID Santiago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0" y="1253836"/>
            <a:ext cx="8536700" cy="5339026"/>
          </a:xfrm>
        </p:spPr>
      </p:pic>
    </p:spTree>
    <p:extLst>
      <p:ext uri="{BB962C8B-B14F-4D97-AF65-F5344CB8AC3E}">
        <p14:creationId xmlns:p14="http://schemas.microsoft.com/office/powerpoint/2010/main" val="5595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s-CL" dirty="0" smtClean="0"/>
              <a:t>E</a:t>
            </a:r>
            <a:r>
              <a:rPr dirty="0" smtClean="0"/>
              <a:t>studio transversal:</a:t>
            </a:r>
            <a:br>
              <a:rPr dirty="0" smtClean="0"/>
            </a:b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comunal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 priori MP2.5 no muestra mucha relación con tasa de mortalidad por COVID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757" y="1538865"/>
            <a:ext cx="7546485" cy="47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Presentacion</a:t>
            </a:r>
            <a:r>
              <a:rPr dirty="0" smtClean="0"/>
              <a:t> </a:t>
            </a:r>
            <a:r>
              <a:rPr dirty="0" err="1" smtClean="0"/>
              <a:t>estado</a:t>
            </a:r>
            <a:r>
              <a:rPr dirty="0" smtClean="0"/>
              <a:t> de </a:t>
            </a:r>
            <a:r>
              <a:rPr dirty="0" err="1" smtClean="0"/>
              <a:t>avance</a:t>
            </a:r>
            <a:endParaRPr dirty="0" smtClean="0"/>
          </a:p>
          <a:p>
            <a:pPr lvl="1"/>
            <a:endParaRPr lang="en-US" dirty="0"/>
          </a:p>
          <a:p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desarrollado</a:t>
            </a:r>
            <a:r>
              <a:rPr lang="en-US" dirty="0" smtClean="0"/>
              <a:t>:</a:t>
            </a:r>
          </a:p>
          <a:p>
            <a:pPr lvl="1"/>
            <a:r>
              <a:rPr lang="es-CL" dirty="0">
                <a:hlinkClick r:id="rId2"/>
              </a:rPr>
              <a:t>https://github.com/pmbusch/Analisis-COVID-MP2.5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(PENDIENTE)</a:t>
            </a:r>
            <a:endParaRPr lang="es-C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utilizó el siguiente estudio como guía principal:</a:t>
            </a:r>
          </a:p>
          <a:p>
            <a:pPr lvl="1"/>
            <a:r>
              <a:rPr lang="en-US" dirty="0"/>
              <a:t>Wu, X., Nethery, R. C., Sabath, B. M., Braun, D., &amp; Dominici, F. (2020). Exposure to air pollution and COVID-19 mortality in the United States. </a:t>
            </a:r>
            <a:r>
              <a:rPr lang="en-US" i="1" dirty="0"/>
              <a:t>medRxiv</a:t>
            </a:r>
            <a:r>
              <a:rPr lang="en-US" dirty="0"/>
              <a:t>.</a:t>
            </a:r>
            <a:endParaRPr lang="es-CL" dirty="0" smtClean="0"/>
          </a:p>
          <a:p>
            <a:r>
              <a:rPr lang="es-CL" dirty="0" smtClean="0"/>
              <a:t>Se ajusto un modelo mixto binomial negativo para predecir a la tasa de mortalidad del COVID a partir de la concentración de MP2.5, y otras variables</a:t>
            </a:r>
          </a:p>
          <a:p>
            <a:r>
              <a:rPr lang="es-CL" dirty="0" smtClean="0"/>
              <a:t>Se incluye un offset de población</a:t>
            </a:r>
          </a:p>
          <a:p>
            <a:r>
              <a:rPr lang="es-CL" dirty="0" smtClean="0"/>
              <a:t>Se incluye un intercepto aleatorio por región para controlar por características similares a este nivel de detalle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61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 smtClean="0"/>
              <a:t>Resultados</a:t>
            </a:r>
            <a:r>
              <a:rPr dirty="0" smtClean="0"/>
              <a:t> (PENDIENTE)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Tabla resumen con valores coeficientes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Completitud mp2.5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373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Concentración MP2.5</a:t>
            </a:r>
            <a:endParaRPr lang="es-C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103" y="1303338"/>
            <a:ext cx="7826124" cy="4889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7117"/>
            <a:ext cx="4322618" cy="27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 completitud MP2.5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Dado que se tienen 53 comunas con estación de monitoreo, se busca extrapolar a otras comunas</a:t>
            </a:r>
          </a:p>
          <a:p>
            <a:pPr marL="0" indent="0">
              <a:buNone/>
            </a:pPr>
            <a:r>
              <a:rPr lang="es-CL" dirty="0" smtClean="0"/>
              <a:t>Metodología:</a:t>
            </a:r>
          </a:p>
          <a:p>
            <a:r>
              <a:rPr lang="es-CL" dirty="0" smtClean="0"/>
              <a:t>Calcular distancia </a:t>
            </a:r>
            <a:r>
              <a:rPr lang="es-CL" dirty="0" err="1" smtClean="0"/>
              <a:t>centroide</a:t>
            </a:r>
            <a:r>
              <a:rPr lang="es-CL" dirty="0" smtClean="0"/>
              <a:t> comuna con cada estación de monitoreo</a:t>
            </a:r>
          </a:p>
          <a:p>
            <a:r>
              <a:rPr lang="es-CL" dirty="0" smtClean="0"/>
              <a:t>Definir limite distancia estación afecta a la comuna</a:t>
            </a:r>
          </a:p>
          <a:p>
            <a:pPr lvl="1"/>
            <a:r>
              <a:rPr lang="es-CL" dirty="0" smtClean="0"/>
              <a:t>A priori 50km</a:t>
            </a:r>
          </a:p>
          <a:p>
            <a:r>
              <a:rPr lang="es-CL" dirty="0" smtClean="0"/>
              <a:t>Calcular concentración en cada comuna como el promedio ponderado por el inverso de la distancia cuadrática a estaciones bajo limite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75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RM: </a:t>
            </a:r>
            <a:r>
              <a:rPr lang="es-CL" dirty="0" err="1" smtClean="0"/>
              <a:t>Centroides</a:t>
            </a:r>
            <a:r>
              <a:rPr lang="es-CL" dirty="0" smtClean="0"/>
              <a:t> comunales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32707"/>
            <a:ext cx="7315200" cy="45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</a:t>
            </a:r>
            <a:r>
              <a:rPr lang="es-CL" dirty="0" smtClean="0"/>
              <a:t>RM: Estaciones Monitoreo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1417638"/>
            <a:ext cx="7301345" cy="45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RM: Estación más cercana a cada comuna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7772400" cy="48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 distancia limite=50, entran aprox. 200 comunas</a:t>
            </a:r>
            <a:endParaRPr lang="es-C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061000" cy="50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Entran “n” comunas dependiendo de la distancia limite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6" y="1417638"/>
            <a:ext cx="8191449" cy="51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marL="0" lvl="0" indent="0">
              <a:buNone/>
            </a:pPr>
            <a:r>
              <a:rPr dirty="0" smtClean="0"/>
              <a:t>Fuente </a:t>
            </a:r>
            <a:r>
              <a:rPr dirty="0" err="1" smtClean="0"/>
              <a:t>datos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85% población considerada con limite=50km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0" y="1528475"/>
            <a:ext cx="7329972" cy="458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6511"/>
            <a:ext cx="5513477" cy="34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918283"/>
              </p:ext>
            </p:extLst>
          </p:nvPr>
        </p:nvGraphicFramePr>
        <p:xfrm>
          <a:off x="320916" y="759462"/>
          <a:ext cx="8698393" cy="4753609"/>
        </p:xfrm>
        <a:graphic>
          <a:graphicData uri="http://schemas.openxmlformats.org/drawingml/2006/table">
            <a:tbl>
              <a:tblPr/>
              <a:tblGrid>
                <a:gridCol w="153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466">
                  <a:extLst>
                    <a:ext uri="{9D8B030D-6E8A-4147-A177-3AD203B41FA5}">
                      <a16:colId xmlns:a16="http://schemas.microsoft.com/office/drawing/2014/main" val="1980543267"/>
                    </a:ext>
                  </a:extLst>
                </a:gridCol>
              </a:tblGrid>
              <a:tr h="39046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</a:t>
                      </a:r>
                      <a:endParaRPr sz="14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Fuente</a:t>
                      </a:r>
                      <a:endParaRPr sz="14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400" b="1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Detalle</a:t>
                      </a:r>
                      <a:endParaRPr sz="14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400" b="1" kern="12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Nivel</a:t>
                      </a:r>
                      <a:r>
                        <a:rPr lang="en-US" sz="1400" b="1" kern="12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Detalle</a:t>
                      </a:r>
                      <a:endParaRPr sz="1400" b="1" kern="12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817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 </a:t>
                      </a:r>
                    </a:p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COVID-19</a:t>
                      </a:r>
                      <a:endParaRPr sz="14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MinCiencia</a:t>
                      </a: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(https://github.com/MinCiencia/Datos-COVID19/)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</a:t>
                      </a:r>
                      <a:r>
                        <a:rPr lang="es-CL" sz="1400" baseline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al 24-07-2020:</a:t>
                      </a:r>
                      <a:endParaRPr lang="es-CL" sz="1400" dirty="0" smtClean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Casos fallecidos por comuna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Casos totales por comuna incremental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Exámenes PCR por región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Cuarentenas Activas e Históricas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1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Concentración ambiental</a:t>
                      </a:r>
                      <a:endParaRPr sz="14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SINCA (https://sinca.mma.gob.cl/)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</a:t>
                      </a:r>
                      <a:r>
                        <a:rPr lang="es-CL" sz="1400" baseline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promedio 2016-2019:</a:t>
                      </a:r>
                      <a:endParaRPr lang="es-CL" sz="1400" dirty="0" smtClean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MP2.5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Estación</a:t>
                      </a:r>
                      <a:r>
                        <a:rPr lang="es-CL" sz="1400" baseline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Monitoreo</a:t>
                      </a:r>
                      <a:endParaRPr lang="es-CL" sz="1400" dirty="0" smtClean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30369"/>
                  </a:ext>
                </a:extLst>
              </a:tr>
              <a:tr h="72011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Tasa de Mortalidad</a:t>
                      </a:r>
                      <a:endParaRPr sz="14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CENSO 2017 y DEIS (compilado por </a:t>
                      </a:r>
                      <a:r>
                        <a:rPr lang="es-CL" sz="14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MinCiencia</a:t>
                      </a: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 2017: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Población 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Defunciones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0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Infraestructura Sanitaria</a:t>
                      </a:r>
                      <a:endParaRPr sz="14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DEIS (https://deis.minsal.cl/)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 2019: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Número de Camas por establecimiento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Establecimiento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66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Meteorología</a:t>
                      </a:r>
                      <a:endParaRPr sz="14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s-CL" sz="14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irección</a:t>
                      </a: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Meteorológica de Chile (https://</a:t>
                      </a:r>
                      <a:r>
                        <a:rPr lang="es-CL" sz="1400" kern="1200" baseline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climatologia.meteochile.gob.cl</a:t>
                      </a: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/)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</a:t>
                      </a:r>
                      <a:r>
                        <a:rPr lang="es-CL" sz="1400" baseline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promedio 2016-2019:</a:t>
                      </a:r>
                      <a:endParaRPr lang="es-CL" sz="1400" dirty="0" smtClean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kern="1200" baseline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Temperatura</a:t>
                      </a: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(media, mínima y máxima diaria)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Humedad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Estación</a:t>
                      </a:r>
                      <a:r>
                        <a:rPr lang="en-US" sz="14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Monitoreo</a:t>
                      </a:r>
                      <a:endParaRPr sz="140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708401"/>
              </p:ext>
            </p:extLst>
          </p:nvPr>
        </p:nvGraphicFramePr>
        <p:xfrm>
          <a:off x="374072" y="149862"/>
          <a:ext cx="8506691" cy="6588828"/>
        </p:xfrm>
        <a:graphic>
          <a:graphicData uri="http://schemas.openxmlformats.org/drawingml/2006/table">
            <a:tbl>
              <a:tblPr/>
              <a:tblGrid>
                <a:gridCol w="17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345">
                  <a:extLst>
                    <a:ext uri="{9D8B030D-6E8A-4147-A177-3AD203B41FA5}">
                      <a16:colId xmlns:a16="http://schemas.microsoft.com/office/drawing/2014/main" val="1325592670"/>
                    </a:ext>
                  </a:extLst>
                </a:gridCol>
              </a:tblGrid>
              <a:tr h="43550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</a:t>
                      </a:r>
                      <a:endParaRPr lang="es-CL" sz="1400" b="1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Fuente</a:t>
                      </a:r>
                      <a:endParaRPr lang="es-CL" sz="1400" b="1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Detalle</a:t>
                      </a:r>
                      <a:endParaRPr lang="es-CL" sz="1400" b="1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kern="12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Nivel Detalle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66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Demografía</a:t>
                      </a:r>
                      <a:endParaRPr lang="es-CL" sz="1400" b="1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CENSO 2017 (https://www.censo2017.cl/)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 2017: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Población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Urbano-Rural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Población originaria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Viviendas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Materialidad Viviendas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Manzana Censal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12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Mapas</a:t>
                      </a:r>
                      <a:r>
                        <a:rPr lang="es-CL" sz="1400" b="1" baseline="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de Chile</a:t>
                      </a:r>
                      <a:endParaRPr lang="es-CL" sz="1400" b="1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kern="12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Librería de R </a:t>
                      </a:r>
                      <a:r>
                        <a:rPr lang="es-CL" sz="1400" kern="1200" noProof="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chilemapas</a:t>
                      </a:r>
                      <a:endParaRPr lang="es-CL" sz="1400" kern="12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Polígonos</a:t>
                      </a:r>
                      <a:r>
                        <a:rPr lang="es-CL" sz="1400" baseline="0" noProof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s-CL" sz="1400" baseline="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 comunas Chile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Manzana Censal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01695"/>
                  </a:ext>
                </a:extLst>
              </a:tr>
              <a:tr h="1371666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Información Socioeconómica</a:t>
                      </a:r>
                      <a:endParaRPr lang="es-CL" sz="1400" b="1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CASEN 2017 (http://observatorio.ministeriodesarrollosocial.gob.cl/)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 2017: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Ingreso total e ingreso autónomo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Nivel educacional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Previsión de Salud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Ocupado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Factor expansión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75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b="1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Consumo de Leña</a:t>
                      </a:r>
                      <a:endParaRPr lang="es-CL" sz="1400" b="1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CDT 2015. "Medición del consumo nacional de leña y otros combustibles sólidos derivados de la madera”. Tabla 136.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Datos</a:t>
                      </a:r>
                      <a:r>
                        <a:rPr lang="es-CL" sz="1400" baseline="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2015, proyectado 2018:</a:t>
                      </a:r>
                      <a:endParaRPr lang="es-CL" sz="1400" noProof="0" dirty="0" smtClean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Consumo</a:t>
                      </a:r>
                      <a:r>
                        <a:rPr lang="es-CL" sz="1400" baseline="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leña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Penetración leña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Región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759">
                <a:tc>
                  <a:txBody>
                    <a:bodyPr/>
                    <a:lstStyle/>
                    <a:p>
                      <a:pPr marL="63500" marR="6350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Consumo de Leña</a:t>
                      </a:r>
                    </a:p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 lang="es-CL" sz="1400" b="1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-CL" sz="1400" kern="12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CDT, In-Data </a:t>
                      </a:r>
                      <a:r>
                        <a:rPr lang="es-CL" sz="1400" kern="1200" dirty="0" err="1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SpA</a:t>
                      </a:r>
                      <a:r>
                        <a:rPr lang="es-CL" sz="1400" kern="120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. (2019). Usos de energía de los Hogares en Chile 2018. Santiago.</a:t>
                      </a:r>
                      <a:endParaRPr lang="es-CL" sz="1400" kern="1200" noProof="0" dirty="0" smtClean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Consumo calefactores</a:t>
                      </a:r>
                    </a:p>
                    <a:p>
                      <a:pPr marL="349250" marR="6350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Consumo</a:t>
                      </a:r>
                      <a:r>
                        <a:rPr lang="es-CL" sz="1400" baseline="0" noProof="0" dirty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cocina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noProof="0" smtClean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Zona térmica</a:t>
                      </a:r>
                      <a:endParaRPr lang="es-CL" sz="1400" noProof="0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07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4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RESUMEN </a:t>
            </a:r>
            <a:r>
              <a:rPr dirty="0" smtClean="0"/>
              <a:t>DATOS </a:t>
            </a:r>
            <a:r>
              <a:rPr smtClean="0"/>
              <a:t>comunales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56"/>
            <a:ext cx="8229600" cy="1143000"/>
          </a:xfrm>
        </p:spPr>
        <p:txBody>
          <a:bodyPr/>
          <a:lstStyle/>
          <a:p>
            <a:r>
              <a:rPr lang="es-CL" dirty="0" smtClean="0"/>
              <a:t>Características comunales:</a:t>
            </a:r>
            <a:br>
              <a:rPr lang="es-CL" dirty="0" smtClean="0"/>
            </a:br>
            <a:r>
              <a:rPr lang="es-CL" dirty="0" smtClean="0"/>
              <a:t>promedio (</a:t>
            </a:r>
            <a:r>
              <a:rPr lang="es-CL" dirty="0" err="1" smtClean="0"/>
              <a:t>desv</a:t>
            </a:r>
            <a:r>
              <a:rPr lang="es-CL" dirty="0" smtClean="0"/>
              <a:t>.)</a:t>
            </a:r>
            <a:endParaRPr lang="es-CL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4759"/>
              </p:ext>
            </p:extLst>
          </p:nvPr>
        </p:nvGraphicFramePr>
        <p:xfrm>
          <a:off x="845126" y="1200439"/>
          <a:ext cx="7453749" cy="5398805"/>
        </p:xfrm>
        <a:graphic>
          <a:graphicData uri="http://schemas.openxmlformats.org/drawingml/2006/table">
            <a:tbl>
              <a:tblPr/>
              <a:tblGrid>
                <a:gridCol w="267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827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Variable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100" b="1" baseline="40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Sin MP2.5</a:t>
                      </a:r>
                      <a:r>
                        <a:rPr sz="1100" b="1" baseline="40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 MP2.5</a:t>
                      </a:r>
                      <a:r>
                        <a:rPr sz="1100" b="1" baseline="40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Tasa Mortalidad COVID [por 100mil]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24.2 (37.3)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23.2 (36.9)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29.6 (39)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MP2.5 [ug/m3]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22.3 (9.3)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NaN (NA)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22.3 (9.3)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Poblacion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50791.9 (78691.9)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32597.3 (51429.7)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151377.2 (118550.7)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15-44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41.9 (5)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41.4 (4.9)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44.8 (5)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45-64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25.6 (2.6)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25.9 (2.6)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24.2 (1.9)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65+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12.6 (3.3)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12.9 (3.3)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 (2.7)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Mujer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 (5.6)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48.7 (5.6)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50.5 (5.1)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Densidad [hab/km2]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901.3 (2770.2)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737 (2523.9)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1800 (3754.2)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Rural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36.3 (29)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41.1 (28.3)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9.8 (15.5)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Vivienda con Material irrecuperable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2.2 (2.3)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 (2.4)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 (1.2)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70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Tasa Contagios COVID [por 100mil]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1107.8 (1203.8)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1055.8 (1199)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1394.9 (1201.5)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Letalidad COVID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1.9 (2.3)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1.9 (2.5)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 (1.1)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Dias desde primer contagio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98.6 (21.8)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96.2 (22.6)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111.5 (9.7)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Dias desde cuarentena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76.8 (31.3)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75.1 (29.1)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80.1 (35.5)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Camas hospitalarias [por 100mil]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256.3 (249.8)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246.2 (257.1)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290 (223.5)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Media Ingreso autonomo [CLP]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397708.7 (190529)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380384.8 (183615.1)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486289.2 (202162.1)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Mediana Ingreso autonomo [CLP]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298783.9 (106893.3)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289448.9 (103995.9)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346515.9 (109737.2)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Isapre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7.5 (9.8)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6.4 (9.4)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12.8 (10.4)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Educación menor a media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47.8 (10.7)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49.8 (10.2)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(7.4)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Ocupado laboral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49.2 (6.7)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48.5 (6.6)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52.4 (6.7)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Penetracion leña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50.4 (35.7)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51.7 (35.6)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43.5 (35.8)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667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Tasa Mortalidad total [por 100mil]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494 (400.7)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456 (239.2)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699.4 (824.6)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6207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aseline="4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n: 346 </a:t>
                      </a:r>
                      <a:r>
                        <a:rPr sz="10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comunas</a:t>
                      </a: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000" baseline="4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n: 293 </a:t>
                      </a:r>
                      <a:r>
                        <a:rPr sz="10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comunas</a:t>
                      </a: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000" baseline="4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n: 53 </a:t>
                      </a:r>
                      <a:r>
                        <a:rPr sz="10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comunas</a:t>
                      </a:r>
                      <a:endParaRPr sz="10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-168707"/>
            <a:ext cx="8229600" cy="1143000"/>
          </a:xfrm>
        </p:spPr>
        <p:txBody>
          <a:bodyPr/>
          <a:lstStyle/>
          <a:p>
            <a:r>
              <a:rPr lang="es-CL" dirty="0" smtClean="0"/>
              <a:t>Comunas con monitoreo MP2.5 (n=53)</a:t>
            </a:r>
            <a:endParaRPr lang="es-CL" dirty="0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98772"/>
              </p:ext>
            </p:extLst>
          </p:nvPr>
        </p:nvGraphicFramePr>
        <p:xfrm>
          <a:off x="277088" y="1006477"/>
          <a:ext cx="2761295" cy="5142351"/>
        </p:xfrm>
        <a:graphic>
          <a:graphicData uri="http://schemas.openxmlformats.org/drawingml/2006/table">
            <a:tbl>
              <a:tblPr/>
              <a:tblGrid>
                <a:gridCol w="6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3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Region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MP2.5 [ug/m3]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Arica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6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Alto Hospicio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3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Antofagasta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Calama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Sierra Gorda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6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Tocopilla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86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Copiapo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41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Huasco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6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Coquimbo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Concon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Puchuncavi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91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Quilpue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Quintero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86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Valparaiso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41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Vina del Mar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Cerrillos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Cerro Navia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786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El Bosque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29677"/>
              </p:ext>
            </p:extLst>
          </p:nvPr>
        </p:nvGraphicFramePr>
        <p:xfrm>
          <a:off x="6133322" y="1020925"/>
          <a:ext cx="2953142" cy="4826286"/>
        </p:xfrm>
        <a:graphic>
          <a:graphicData uri="http://schemas.openxmlformats.org/drawingml/2006/table">
            <a:tbl>
              <a:tblPr/>
              <a:tblGrid>
                <a:gridCol w="67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3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Region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</a:t>
                      </a:r>
                      <a:endParaRPr sz="11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MP2.5 [ug/m3]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Curanilahue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6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Hualpen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6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Hualqui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82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Laja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2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Los Angeles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Nacimiento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Talcahuano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Padre las Casas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Temuco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45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XIV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 Union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41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XIV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Valdivia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49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Osorno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Puerto Montt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Aisen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86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Coihaique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XII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Punta Arenas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36198"/>
              </p:ext>
            </p:extLst>
          </p:nvPr>
        </p:nvGraphicFramePr>
        <p:xfrm>
          <a:off x="3158834" y="1020925"/>
          <a:ext cx="2854037" cy="5113453"/>
        </p:xfrm>
        <a:graphic>
          <a:graphicData uri="http://schemas.openxmlformats.org/drawingml/2006/table">
            <a:tbl>
              <a:tblPr/>
              <a:tblGrid>
                <a:gridCol w="6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923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Region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Comuna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MP2.5 [ug/m3]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6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Independencia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 Florida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Las Condes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Pudahuel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Puente Alto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Quilicura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3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Santiago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82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Talagante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2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Rancagua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82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Rengo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San Fernando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Curico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732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Linares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410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Talca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83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Chiguayante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Chillan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86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Concepcion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458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VIII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Coronel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 smtClean="0"/>
              <a:t>Datos</a:t>
            </a:r>
            <a:r>
              <a:rPr dirty="0" smtClean="0"/>
              <a:t> </a:t>
            </a:r>
            <a:r>
              <a:rPr dirty="0" err="1" smtClean="0"/>
              <a:t>Modelo</a:t>
            </a:r>
            <a:r>
              <a:rPr dirty="0" smtClean="0"/>
              <a:t> Transversal (con MP2.5)</a:t>
            </a:r>
            <a:endParaRPr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70266"/>
              </p:ext>
            </p:extLst>
          </p:nvPr>
        </p:nvGraphicFramePr>
        <p:xfrm>
          <a:off x="870992" y="886690"/>
          <a:ext cx="7402016" cy="5757136"/>
        </p:xfrm>
        <a:graphic>
          <a:graphicData uri="http://schemas.openxmlformats.org/drawingml/2006/table">
            <a:tbl>
              <a:tblPr/>
              <a:tblGrid>
                <a:gridCol w="280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884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Variable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Desv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Mediana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Max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1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Tasa Mortalidad COVID [por 100mil]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157.9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8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MP2.5 [ug/m3]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7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Poblacion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151 377.2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118 550.7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10 149.0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132 622.0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568 106.0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0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15-44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10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45-64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10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65+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88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Mujer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21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Densidad [hab/km2]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1 800.0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3 754.2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172.5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17 582.2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10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Rural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8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</a:t>
                      </a:r>
                      <a:r>
                        <a:rPr sz="1100" b="1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Vivienda</a:t>
                      </a:r>
                      <a:r>
                        <a:rPr sz="1100" b="1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con Material </a:t>
                      </a:r>
                      <a:r>
                        <a:rPr sz="1100" b="1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irrecuperable</a:t>
                      </a:r>
                      <a:endParaRPr sz="1100" b="1" dirty="0">
                        <a:solidFill>
                          <a:srgbClr val="111111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88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Tasa Contagios COVID [por 100mil]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1 394.9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1 201.5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860.0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4 381.8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10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Letalidad COVID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5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Dias desde primer contagio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111.5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179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Dias desde cuarentena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21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Camas hospitalarias [por 100mil]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223.5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272.2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1 413.0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88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Media Ingreso autonomo [CLP]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486 289.2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202 162.1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295 454.3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434 527.1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1 707 538.7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88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Mediana Ingreso autonomo [CLP]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346 515.9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109 737.2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270 000.0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312 753.1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1 000 000.0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88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Isapre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71.2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10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Educación menor a media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588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Ocupado laboral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3105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% Penetracion leña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5511">
                <a:tc>
                  <a:txBody>
                    <a:bodyPr/>
                    <a:lstStyle/>
                    <a:p>
                      <a:pPr marL="63500" marR="6350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Tasa</a:t>
                      </a:r>
                      <a:r>
                        <a:rPr sz="1100" b="1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Mortalidad</a:t>
                      </a:r>
                      <a:r>
                        <a:rPr sz="1100" b="1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total [</a:t>
                      </a:r>
                      <a:r>
                        <a:rPr sz="1100" b="1" dirty="0" err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por</a:t>
                      </a:r>
                      <a:r>
                        <a:rPr sz="1100" b="1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100mil]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699.4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824.6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587.0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6 247.4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1317</Words>
  <Application>Microsoft Office PowerPoint</Application>
  <PresentationFormat>On-screen Show (4:3)</PresentationFormat>
  <Paragraphs>517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Wingdings</vt:lpstr>
      <vt:lpstr>Office Theme</vt:lpstr>
      <vt:lpstr>Análisis epidemiológico de la incidencia de COVID-19 y el uso intensivo de leña en las regiones sur y centro de Chile</vt:lpstr>
      <vt:lpstr>Notas</vt:lpstr>
      <vt:lpstr>Fuente datos</vt:lpstr>
      <vt:lpstr>PowerPoint Presentation</vt:lpstr>
      <vt:lpstr>PowerPoint Presentation</vt:lpstr>
      <vt:lpstr>RESUMEN DATOS comunales</vt:lpstr>
      <vt:lpstr>Características comunales: promedio (desv.)</vt:lpstr>
      <vt:lpstr>Comunas con monitoreo MP2.5 (n=53)</vt:lpstr>
      <vt:lpstr>Datos Modelo Transversal (con MP2.5)</vt:lpstr>
      <vt:lpstr>Análisis exploratorio</vt:lpstr>
      <vt:lpstr>Estaciones Monitoreo MP2.5</vt:lpstr>
      <vt:lpstr>Concentración MP2.5</vt:lpstr>
      <vt:lpstr>Zona Sur con mayor concentración de MP2.5</vt:lpstr>
      <vt:lpstr>Concentración MP2.5: Zona Sur</vt:lpstr>
      <vt:lpstr>Muertes COVID son más altas en zona centro y norte del país</vt:lpstr>
      <vt:lpstr>Muertes COVID Zona Sur</vt:lpstr>
      <vt:lpstr>Muertes acumuladas COVID Santiago</vt:lpstr>
      <vt:lpstr>Estudio transversal: Nivel comunal</vt:lpstr>
      <vt:lpstr>A priori MP2.5 no muestra mucha relación con tasa de mortalidad por COVID</vt:lpstr>
      <vt:lpstr>Modelo (PENDIENTE)</vt:lpstr>
      <vt:lpstr>Resultados (PENDIENTE)</vt:lpstr>
      <vt:lpstr>Completitud mp2.5</vt:lpstr>
      <vt:lpstr>Concentración MP2.5</vt:lpstr>
      <vt:lpstr>Metodología completitud MP2.5</vt:lpstr>
      <vt:lpstr>Ejemplo RM: Centroides comunales</vt:lpstr>
      <vt:lpstr>Ejemplo RM: Estaciones Monitoreo</vt:lpstr>
      <vt:lpstr>Ejemplo RM: Estación más cercana a cada comuna</vt:lpstr>
      <vt:lpstr>Si distancia limite=50, entran aprox. 200 comunas</vt:lpstr>
      <vt:lpstr>Entran “n” comunas dependiendo de la distancia limite</vt:lpstr>
      <vt:lpstr>85% población considerada con limite=50km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análisis de la Calidad del Aire</dc:title>
  <dc:creator>Pablo Busch Hopfenblatt</dc:creator>
  <cp:keywords/>
  <cp:lastModifiedBy>Pablo</cp:lastModifiedBy>
  <cp:revision>82</cp:revision>
  <dcterms:created xsi:type="dcterms:W3CDTF">2020-07-21T15:25:02Z</dcterms:created>
  <dcterms:modified xsi:type="dcterms:W3CDTF">2020-08-04T01:39:58Z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21-07-2020</vt:lpwstr>
  </property>
  <property fmtid="{D5CDD505-2E9C-101B-9397-08002B2CF9AE}" pid="3" name="leng">
    <vt:lpwstr>es-es</vt:lpwstr>
  </property>
  <property fmtid="{D5CDD505-2E9C-101B-9397-08002B2CF9AE}" pid="4" name="output">
    <vt:lpwstr/>
  </property>
  <property fmtid="{D5CDD505-2E9C-101B-9397-08002B2CF9AE}" pid="5" name="params">
    <vt:lpwstr/>
  </property>
</Properties>
</file>