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3" r:id="rId8"/>
    <p:sldId id="269" r:id="rId9"/>
    <p:sldId id="258" r:id="rId10"/>
    <p:sldId id="274" r:id="rId11"/>
    <p:sldId id="270" r:id="rId12"/>
    <p:sldId id="271" r:id="rId13"/>
    <p:sldId id="276" r:id="rId14"/>
    <p:sldId id="272" r:id="rId15"/>
    <p:sldId id="277" r:id="rId16"/>
    <p:sldId id="267" r:id="rId17"/>
    <p:sldId id="273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>
              <a:defRPr/>
            </a:lvl1pPr>
          </a:lstStyle>
          <a:p>
            <a:pPr lvl="0"/>
            <a:r>
              <a:rPr lang="es-CL" noProof="0" dirty="0" err="1" smtClean="0"/>
              <a:t>Layout</a:t>
            </a:r>
            <a:r>
              <a:rPr lang="es-CL" noProof="0" dirty="0" smtClean="0"/>
              <a:t> Texto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9604" y="1005300"/>
            <a:ext cx="8534884" cy="56014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_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53"/>
          <a:stretch>
            <a:fillRect/>
          </a:stretch>
        </p:blipFill>
        <p:spPr bwMode="auto">
          <a:xfrm>
            <a:off x="-76200" y="2971800"/>
            <a:ext cx="9220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4285" y="2695576"/>
            <a:ext cx="51498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 spc="100" dirty="0">
                <a:solidFill>
                  <a:srgbClr val="B1B1B1"/>
                </a:solidFill>
                <a:latin typeface="Calibri" pitchFamily="-105" charset="0"/>
                <a:ea typeface="ＭＳ Ｐゴシック" pitchFamily="29" charset="-128"/>
              </a:rPr>
              <a:t>La investigación al servicio de una política pública sustentable</a:t>
            </a:r>
            <a:r>
              <a:rPr lang="en-US" sz="1200" spc="100" dirty="0">
                <a:solidFill>
                  <a:srgbClr val="B1B1B1"/>
                </a:solidFill>
                <a:latin typeface="Calibri" pitchFamily="-105" charset="0"/>
                <a:ea typeface="ＭＳ Ｐゴシック" pitchFamily="29" charset="-128"/>
              </a:rPr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11178" y="1478924"/>
            <a:ext cx="7247247" cy="1078539"/>
          </a:xfrm>
          <a:noFill/>
        </p:spPr>
        <p:txBody>
          <a:bodyPr>
            <a:normAutofit/>
          </a:bodyPr>
          <a:lstStyle>
            <a:lvl1pPr algn="l">
              <a:tabLst/>
              <a:defRPr lang="es-CL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x-none" noProof="0" dirty="0" smtClean="0"/>
              <a:t>CLICK TO EDIT “TITULO SECCION"</a:t>
            </a:r>
            <a:endParaRPr lang="es-CL" noProof="0" dirty="0"/>
          </a:p>
        </p:txBody>
      </p:sp>
      <p:sp>
        <p:nvSpPr>
          <p:cNvPr id="8" name="Rectangle 7"/>
          <p:cNvSpPr/>
          <p:nvPr/>
        </p:nvSpPr>
        <p:spPr>
          <a:xfrm>
            <a:off x="576259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8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exto-Definiciones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969602"/>
          </a:xfrm>
          <a:solidFill>
            <a:schemeClr val="tx2">
              <a:lumMod val="40000"/>
              <a:lumOff val="60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+mj-lt"/>
                <a:cs typeface="Lucida Blackletter"/>
              </a:defRPr>
            </a:lvl1pPr>
          </a:lstStyle>
          <a:p>
            <a:r>
              <a:rPr lang="x-none" dirty="0"/>
              <a:t>Click to edit “Texto-Definiciones”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867" y="1164618"/>
            <a:ext cx="8889792" cy="5577353"/>
          </a:xfrm>
        </p:spPr>
        <p:txBody>
          <a:bodyPr>
            <a:normAutofit/>
          </a:bodyPr>
          <a:lstStyle>
            <a:lvl1pPr>
              <a:defRPr sz="2000" b="0" i="1">
                <a:latin typeface="Arno Pro"/>
                <a:cs typeface="Arno Pro"/>
              </a:defRPr>
            </a:lvl1pPr>
            <a:lvl2pPr>
              <a:defRPr sz="1800" b="0" i="1">
                <a:latin typeface="Arno Pro"/>
                <a:cs typeface="Arno Pro"/>
              </a:defRPr>
            </a:lvl2pPr>
            <a:lvl3pPr>
              <a:defRPr sz="1800" i="1">
                <a:latin typeface="Arno Pro"/>
                <a:cs typeface="Arno Pro"/>
              </a:defRPr>
            </a:lvl3pPr>
            <a:lvl4pPr>
              <a:defRPr sz="1800" i="1">
                <a:latin typeface="Arno Pro"/>
                <a:cs typeface="Arno Pro"/>
              </a:defRPr>
            </a:lvl4pPr>
            <a:lvl5pPr>
              <a:defRPr sz="1800" i="1">
                <a:latin typeface="Arno Pro"/>
                <a:cs typeface="Arno Pro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6007F0B4-8EA2-2948-9DA8-A6303E4F4298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077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Sim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588" y="114373"/>
            <a:ext cx="8712968" cy="7828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x-none" dirty="0"/>
              <a:t>Layout “Texto Simple”</a:t>
            </a:r>
            <a:endParaRPr lang="es-C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5588" y="976109"/>
            <a:ext cx="8712968" cy="555647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s-CL" noProof="0" dirty="0" smtClean="0"/>
              <a:t>Texto</a:t>
            </a:r>
            <a:endParaRPr lang="es-CL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" y="6561213"/>
            <a:ext cx="465364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1778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gur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05589" y="4952273"/>
            <a:ext cx="8712967" cy="821280"/>
          </a:xfrm>
        </p:spPr>
        <p:txBody>
          <a:bodyPr anchor="b"/>
          <a:lstStyle>
            <a:lvl1pPr algn="ctr">
              <a:defRPr sz="2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x-none" dirty="0"/>
              <a:t>Titulo de la Figura</a:t>
            </a:r>
            <a:endParaRPr lang="es-CL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5589" y="5848574"/>
            <a:ext cx="8712967" cy="77061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  <a:p>
            <a:pPr lvl="1"/>
            <a:r>
              <a:rPr lang="es-CL" noProof="0" dirty="0" err="1" smtClean="0"/>
              <a:t>Second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672634"/>
            <a:ext cx="9144000" cy="1853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6016" y="6632810"/>
            <a:ext cx="55176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i="1" spc="100" dirty="0">
                <a:solidFill>
                  <a:schemeClr val="bg1"/>
                </a:solidFill>
                <a:latin typeface="Calibri" pitchFamily="-105" charset="0"/>
              </a:rPr>
              <a:t>L</a:t>
            </a:r>
            <a:r>
              <a:rPr lang="en-US" sz="1100" i="1" spc="100" dirty="0" smtClean="0">
                <a:solidFill>
                  <a:schemeClr val="bg1"/>
                </a:solidFill>
                <a:latin typeface="Calibri" pitchFamily="-105" charset="0"/>
              </a:rPr>
              <a:t>a investigación al servicio de una política pública sustentable</a:t>
            </a:r>
            <a:r>
              <a:rPr lang="en-US" sz="1100" spc="100" dirty="0" smtClean="0">
                <a:solidFill>
                  <a:schemeClr val="bg1"/>
                </a:solidFill>
                <a:latin typeface="Calibri" pitchFamily="-105" charset="0"/>
              </a:rPr>
              <a:t> </a:t>
            </a:r>
            <a:endParaRPr lang="en-US" sz="1100" spc="100" dirty="0">
              <a:solidFill>
                <a:schemeClr val="bg1"/>
              </a:solidFill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rever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126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o Titulo ocul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4400"/>
            <a:ext cx="8763000" cy="914400"/>
          </a:xfrm>
        </p:spPr>
        <p:txBody>
          <a:bodyPr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5588" y="5768976"/>
            <a:ext cx="8712967" cy="77061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  <a:p>
            <a:pPr lvl="1"/>
            <a:r>
              <a:rPr lang="es-CL" noProof="0" dirty="0" err="1" smtClean="0"/>
              <a:t>Second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86472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a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95400"/>
            <a:ext cx="7772400" cy="19812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x-none" noProof="0" dirty="0"/>
              <a:t>Click to edit “Portada Simple"</a:t>
            </a:r>
            <a:endParaRPr lang="es-CL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6400800" cy="15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s-CL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57200" y="5867400"/>
            <a:ext cx="8001000" cy="7620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/>
            </a:lvl1pPr>
            <a:lvl2pPr marL="509588" indent="0" algn="ctr">
              <a:buNone/>
              <a:defRPr sz="16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9924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ada 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1"/>
            <a:ext cx="7772400" cy="1390802"/>
          </a:xfrm>
        </p:spPr>
        <p:txBody>
          <a:bodyPr>
            <a:normAutofit/>
          </a:bodyPr>
          <a:lstStyle>
            <a:lvl1pPr algn="ctr">
              <a:defRPr>
                <a:solidFill>
                  <a:srgbClr val="2B65D2"/>
                </a:solidFill>
              </a:defRPr>
            </a:lvl1pPr>
          </a:lstStyle>
          <a:p>
            <a:r>
              <a:rPr lang="x-none" noProof="0" dirty="0"/>
              <a:t>Click to edit “Portada UC"</a:t>
            </a:r>
            <a:endParaRPr lang="es-CL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14801"/>
            <a:ext cx="6400800" cy="12072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>
                <a:solidFill>
                  <a:srgbClr val="2B65D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dirty="0"/>
              <a:t>Ponga aquí el autor, afiliación,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5714223"/>
            <a:ext cx="8001000" cy="91517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aseline="0"/>
            </a:lvl1pPr>
            <a:lvl2pPr marL="509588" indent="0" algn="ctr">
              <a:buNone/>
              <a:defRPr sz="16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x-none" noProof="0" dirty="0"/>
              <a:t>Fecha y Lugar</a:t>
            </a:r>
          </a:p>
        </p:txBody>
      </p:sp>
      <p:pic>
        <p:nvPicPr>
          <p:cNvPr id="8" name="Picture 7" descr="UC+nomb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1"/>
            <a:ext cx="3733800" cy="23108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7878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430213" y="981075"/>
            <a:ext cx="8534400" cy="4679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29605" y="5730544"/>
            <a:ext cx="8534883" cy="86680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>
              <a:defRPr baseline="0"/>
            </a:lvl1pPr>
          </a:lstStyle>
          <a:p>
            <a:pPr lvl="0"/>
            <a:r>
              <a:rPr lang="es-CL" noProof="0" dirty="0" smtClean="0"/>
              <a:t>Título “Tabla”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60012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>
              <a:defRPr baseline="0"/>
            </a:lvl1pPr>
          </a:lstStyle>
          <a:p>
            <a:pPr lvl="0"/>
            <a:r>
              <a:rPr lang="es-CL" noProof="0" dirty="0" smtClean="0"/>
              <a:t>Título “Solo”</a:t>
            </a:r>
            <a:endParaRPr lang="es-CL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29605" y="5730544"/>
            <a:ext cx="8534883" cy="86680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</p:txBody>
      </p:sp>
    </p:spTree>
    <p:extLst>
      <p:ext uri="{BB962C8B-B14F-4D97-AF65-F5344CB8AC3E}">
        <p14:creationId xmlns:p14="http://schemas.microsoft.com/office/powerpoint/2010/main" val="377366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superi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arriba</a:t>
            </a:r>
            <a:endParaRPr lang="es-C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9604" y="1005301"/>
            <a:ext cx="8534884" cy="2567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84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inferi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abajo</a:t>
            </a:r>
            <a:endParaRPr lang="es-C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9604" y="3645024"/>
            <a:ext cx="8534884" cy="29523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Izquier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izquierda</a:t>
            </a:r>
            <a:endParaRPr lang="es-C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9604" y="980728"/>
            <a:ext cx="4146712" cy="55648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8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Derech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izquierda</a:t>
            </a:r>
            <a:endParaRPr lang="es-C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17776" y="980728"/>
            <a:ext cx="4146712" cy="55648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6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-Dos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02" y="210042"/>
            <a:ext cx="8489169" cy="7828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4402" y="1941517"/>
            <a:ext cx="4088564" cy="4691996"/>
          </a:xfrm>
        </p:spPr>
        <p:txBody>
          <a:bodyPr>
            <a:normAutofit/>
          </a:bodyPr>
          <a:lstStyle>
            <a:lvl1pPr>
              <a:defRPr sz="14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45006" y="1941517"/>
            <a:ext cx="4088564" cy="4691996"/>
          </a:xfrm>
        </p:spPr>
        <p:txBody>
          <a:bodyPr>
            <a:normAutofit/>
          </a:bodyPr>
          <a:lstStyle>
            <a:lvl1pPr>
              <a:defRPr sz="14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4400" y="1164910"/>
            <a:ext cx="4088565" cy="63496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s-CL" noProof="0" dirty="0"/>
              <a:t>Titulo columna 1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45004" y="1164910"/>
            <a:ext cx="4088565" cy="634963"/>
          </a:xfrm>
          <a:noFill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s-CL" noProof="0" dirty="0"/>
              <a:t>Titulo columna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" y="6633513"/>
            <a:ext cx="344399" cy="24867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157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ortada_G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719572" y="1819284"/>
            <a:ext cx="7704856" cy="2481184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400" cap="all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0" lang="es-CL" noProof="0" dirty="0" smtClean="0"/>
              <a:t>Titulo de la presentación</a:t>
            </a:r>
            <a:endParaRPr kumimoji="0" lang="es-CL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5733"/>
            <a:ext cx="6229145" cy="112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77002"/>
            <a:ext cx="9144000" cy="395998"/>
          </a:xfrm>
          <a:solidFill>
            <a:schemeClr val="tx1">
              <a:lumMod val="50000"/>
            </a:schemeClr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chemeClr val="tx1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r>
              <a:rPr lang="es-CL" dirty="0" smtClean="0"/>
              <a:t>Ponga lugar, fecha</a:t>
            </a:r>
            <a:endParaRPr lang="es-C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572" y="4848414"/>
            <a:ext cx="7704856" cy="725487"/>
          </a:xfrm>
        </p:spPr>
        <p:txBody>
          <a:bodyPr>
            <a:norm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2000" b="0" kern="1200" cap="none" baseline="0" noProof="0" dirty="0" smtClean="0">
                <a:solidFill>
                  <a:schemeClr val="tx1">
                    <a:lumMod val="50000"/>
                  </a:schemeClr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 lvl="0"/>
            <a:r>
              <a:rPr lang="es-CL" noProof="0" dirty="0" smtClean="0"/>
              <a:t>Autor, afiliación</a:t>
            </a:r>
          </a:p>
        </p:txBody>
      </p:sp>
      <p:pic>
        <p:nvPicPr>
          <p:cNvPr id="9" name="Picture 8" descr="D:\Dropbox\01-AdministracionGL\Area Comercial\Marketing\Logos\NUEVO LOGO GL-DICTUC\Logo Greenla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40" y="155643"/>
            <a:ext cx="2569210" cy="111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26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s-CL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04" y="999626"/>
            <a:ext cx="8534884" cy="56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CL" noProof="0" dirty="0" err="1" smtClean="0"/>
              <a:t>Edit</a:t>
            </a:r>
            <a:r>
              <a:rPr lang="es-CL" noProof="0" dirty="0" smtClean="0"/>
              <a:t> Master </a:t>
            </a:r>
            <a:r>
              <a:rPr lang="es-CL" noProof="0" dirty="0" err="1" smtClean="0"/>
              <a:t>text</a:t>
            </a:r>
            <a:r>
              <a:rPr lang="es-CL" noProof="0" dirty="0" smtClean="0"/>
              <a:t> </a:t>
            </a:r>
            <a:r>
              <a:rPr lang="es-CL" noProof="0" dirty="0" err="1" smtClean="0"/>
              <a:t>styles</a:t>
            </a:r>
            <a:endParaRPr lang="es-CL" noProof="0" dirty="0" smtClean="0"/>
          </a:p>
          <a:p>
            <a:pPr lvl="1"/>
            <a:r>
              <a:rPr lang="es-CL" noProof="0" dirty="0" err="1" smtClean="0"/>
              <a:t>Second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  <a:p>
            <a:pPr lvl="2"/>
            <a:r>
              <a:rPr lang="es-CL" noProof="0" dirty="0" err="1" smtClean="0"/>
              <a:t>Third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  <a:p>
            <a:pPr lvl="3"/>
            <a:r>
              <a:rPr lang="es-CL" noProof="0" dirty="0" err="1" smtClean="0"/>
              <a:t>Fourth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  <a:p>
            <a:pPr lvl="4"/>
            <a:r>
              <a:rPr lang="es-CL" noProof="0" dirty="0" err="1" smtClean="0"/>
              <a:t>Fifth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514539" y="3886793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s-CL" sz="1800" b="0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44008" y="6648883"/>
            <a:ext cx="51498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i="1" spc="100" dirty="0">
                <a:solidFill>
                  <a:schemeClr val="bg1"/>
                </a:solidFill>
                <a:latin typeface="Calibri" pitchFamily="-105" charset="0"/>
              </a:rPr>
              <a:t>L</a:t>
            </a:r>
            <a:r>
              <a:rPr lang="en-US" sz="1100" i="1" spc="100" dirty="0" smtClean="0">
                <a:solidFill>
                  <a:schemeClr val="bg1"/>
                </a:solidFill>
                <a:latin typeface="Calibri" pitchFamily="-105" charset="0"/>
              </a:rPr>
              <a:t>a investigación al servicio de una política pública sustentable</a:t>
            </a:r>
            <a:r>
              <a:rPr lang="en-US" sz="1100" spc="100" dirty="0" smtClean="0">
                <a:solidFill>
                  <a:schemeClr val="bg1"/>
                </a:solidFill>
                <a:latin typeface="Calibri" pitchFamily="-105" charset="0"/>
              </a:rPr>
              <a:t> </a:t>
            </a:r>
            <a:endParaRPr lang="en-US" sz="1100" spc="100" dirty="0">
              <a:solidFill>
                <a:schemeClr val="bg1"/>
              </a:solidFill>
              <a:latin typeface="Calibri" pitchFamily="-105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7541" y="405843"/>
            <a:ext cx="277966" cy="1878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7541" y="593706"/>
            <a:ext cx="277659" cy="21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924" y="191573"/>
            <a:ext cx="278349" cy="215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6550" y="2773"/>
            <a:ext cx="276975" cy="19011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676" y="1213896"/>
            <a:ext cx="277966" cy="18786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676" y="1401759"/>
            <a:ext cx="277659" cy="21919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059" y="999626"/>
            <a:ext cx="278349" cy="21540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685" y="810826"/>
            <a:ext cx="276975" cy="19011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7848" y="2017770"/>
            <a:ext cx="277966" cy="18786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7848" y="2205633"/>
            <a:ext cx="277659" cy="21919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8231" y="1803500"/>
            <a:ext cx="278349" cy="21540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6857" y="1614700"/>
            <a:ext cx="276975" cy="19011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983" y="2825823"/>
            <a:ext cx="277966" cy="18786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983" y="3013686"/>
            <a:ext cx="277659" cy="21919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366" y="2611553"/>
            <a:ext cx="278349" cy="215409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992" y="2422753"/>
            <a:ext cx="276975" cy="19011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648" y="3632386"/>
            <a:ext cx="277966" cy="1878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648" y="3820249"/>
            <a:ext cx="277659" cy="21919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031" y="3418116"/>
            <a:ext cx="278349" cy="21540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657" y="3229316"/>
            <a:ext cx="276975" cy="19011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5783" y="4440439"/>
            <a:ext cx="277966" cy="18786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5783" y="4628302"/>
            <a:ext cx="277659" cy="219192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6166" y="4226169"/>
            <a:ext cx="278349" cy="21540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792" y="4037369"/>
            <a:ext cx="276975" cy="190113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955" y="5244313"/>
            <a:ext cx="277966" cy="18786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955" y="5432176"/>
            <a:ext cx="277659" cy="21919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338" y="5030043"/>
            <a:ext cx="278349" cy="21540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964" y="4841243"/>
            <a:ext cx="276975" cy="190113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090" y="6052366"/>
            <a:ext cx="277966" cy="18786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090" y="6240229"/>
            <a:ext cx="277659" cy="21919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6473" y="5838096"/>
            <a:ext cx="278349" cy="21540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099" y="5649296"/>
            <a:ext cx="276975" cy="1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8" r:id="rId9"/>
    <p:sldLayoutId id="2147483733" r:id="rId10"/>
    <p:sldLayoutId id="2147483735" r:id="rId11"/>
    <p:sldLayoutId id="2147483720" r:id="rId12"/>
    <p:sldLayoutId id="2147483724" r:id="rId13"/>
    <p:sldLayoutId id="2147483721" r:id="rId14"/>
    <p:sldLayoutId id="2147483731" r:id="rId15"/>
    <p:sldLayoutId id="2147483736" r:id="rId16"/>
    <p:sldLayoutId id="2147483737" r:id="rId1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noProof="0" dirty="0" smtClean="0">
          <a:solidFill>
            <a:srgbClr val="8BC8A6"/>
          </a:solidFill>
          <a:latin typeface="Calibri" pitchFamily="-105" charset="0"/>
          <a:ea typeface="ＭＳ Ｐゴシック" pitchFamily="-105" charset="-128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266700" indent="-266700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6"/>
        </a:buClr>
        <a:buSzPct val="84000"/>
        <a:buFont typeface="Wingdings" charset="2"/>
        <a:buChar char=""/>
        <a:defRPr lang="en-US" sz="2400" b="1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1pPr>
      <a:lvl2pPr marL="720725" indent="-211138" algn="l" defTabSz="457200" rtl="0" eaLnBrk="1" fontAlgn="base" hangingPunct="1">
        <a:spcBef>
          <a:spcPct val="0"/>
        </a:spcBef>
        <a:spcAft>
          <a:spcPct val="0"/>
        </a:spcAft>
        <a:buClr>
          <a:schemeClr val="accent6"/>
        </a:buClr>
        <a:buSzPct val="100000"/>
        <a:buFont typeface="Wingdings" pitchFamily="-112" charset="2"/>
        <a:buChar char="§"/>
        <a:defRPr lang="en-US" sz="2000" b="0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2pPr>
      <a:lvl3pPr marL="1254125" indent="-217488" algn="l" defTabSz="457200" rtl="0" eaLnBrk="1" fontAlgn="base" hangingPunct="1">
        <a:spcBef>
          <a:spcPct val="0"/>
        </a:spcBef>
        <a:spcAft>
          <a:spcPct val="0"/>
        </a:spcAft>
        <a:buClr>
          <a:schemeClr val="accent6"/>
        </a:buClr>
        <a:buSzPct val="80000"/>
        <a:buFont typeface="Wingdings" pitchFamily="-112" charset="2"/>
        <a:buChar char="§"/>
        <a:defRPr lang="en-US" sz="1800" b="0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3pPr>
      <a:lvl4pPr marL="1795463" indent="-231775" algn="l" defTabSz="4572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80000"/>
        <a:buChar char="•"/>
        <a:defRPr lang="en-US" sz="1600" b="0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4pPr>
      <a:lvl5pPr marL="2239963" indent="-190500" algn="l" defTabSz="4572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Char char="•"/>
        <a:defRPr lang="es-CL" sz="1600" b="0" kern="1200" noProof="0" dirty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5pPr>
      <a:lvl6pPr marL="28781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6pPr>
      <a:lvl7pPr marL="33353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7pPr>
      <a:lvl8pPr marL="37925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8pPr>
      <a:lvl9pPr marL="42497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precio </a:t>
            </a:r>
            <a:r>
              <a:rPr lang="es-CL" dirty="0" smtClean="0"/>
              <a:t>viviendas Valdivia</a:t>
            </a:r>
            <a:br>
              <a:rPr lang="es-CL" dirty="0" smtClean="0"/>
            </a:br>
            <a:r>
              <a:rPr lang="es-CL" dirty="0" smtClean="0"/>
              <a:t>8 </a:t>
            </a:r>
            <a:r>
              <a:rPr lang="es-CL" dirty="0" smtClean="0"/>
              <a:t>de julio 2019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40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precio por Tipo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8" y="1279370"/>
            <a:ext cx="7797096" cy="4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Scatter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394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útil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3" y="1154680"/>
            <a:ext cx="8521134" cy="47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19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útil: 2D2B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1" y="1121429"/>
            <a:ext cx="8081390" cy="4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total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1" y="1212869"/>
            <a:ext cx="8413069" cy="4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total: 2D2B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5" y="1354186"/>
            <a:ext cx="7976650" cy="44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Dividendos estimados según precio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2923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04" y="49360"/>
            <a:ext cx="8534884" cy="424465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Dividendo aproximado a un plazo de 20 años</a:t>
            </a:r>
            <a:endParaRPr lang="es-CL" dirty="0"/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143167116"/>
              </p:ext>
            </p:extLst>
          </p:nvPr>
        </p:nvGraphicFramePr>
        <p:xfrm>
          <a:off x="429604" y="548062"/>
          <a:ext cx="8512231" cy="613219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7257">
                  <a:extLst>
                    <a:ext uri="{9D8B030D-6E8A-4147-A177-3AD203B41FA5}">
                      <a16:colId xmlns:a16="http://schemas.microsoft.com/office/drawing/2014/main" val="3870485074"/>
                    </a:ext>
                  </a:extLst>
                </a:gridCol>
                <a:gridCol w="1329957">
                  <a:extLst>
                    <a:ext uri="{9D8B030D-6E8A-4147-A177-3AD203B41FA5}">
                      <a16:colId xmlns:a16="http://schemas.microsoft.com/office/drawing/2014/main" val="1166061617"/>
                    </a:ext>
                  </a:extLst>
                </a:gridCol>
                <a:gridCol w="1139535">
                  <a:extLst>
                    <a:ext uri="{9D8B030D-6E8A-4147-A177-3AD203B41FA5}">
                      <a16:colId xmlns:a16="http://schemas.microsoft.com/office/drawing/2014/main" val="6293886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1222377656"/>
                    </a:ext>
                  </a:extLst>
                </a:gridCol>
                <a:gridCol w="789599">
                  <a:extLst>
                    <a:ext uri="{9D8B030D-6E8A-4147-A177-3AD203B41FA5}">
                      <a16:colId xmlns:a16="http://schemas.microsoft.com/office/drawing/2014/main" val="2350767417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3435928432"/>
                    </a:ext>
                  </a:extLst>
                </a:gridCol>
                <a:gridCol w="789599">
                  <a:extLst>
                    <a:ext uri="{9D8B030D-6E8A-4147-A177-3AD203B41FA5}">
                      <a16:colId xmlns:a16="http://schemas.microsoft.com/office/drawing/2014/main" val="44773838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3697083652"/>
                    </a:ext>
                  </a:extLst>
                </a:gridCol>
              </a:tblGrid>
              <a:tr h="158956"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  <a:latin typeface="Calibri" panose="020F0502020204030204" pitchFamily="34" charset="0"/>
                        </a:rPr>
                        <a:t>Porcentaje_Pie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734842218"/>
                  </a:ext>
                </a:extLst>
              </a:tr>
              <a:tr h="137578">
                <a:tc>
                  <a:txBody>
                    <a:bodyPr/>
                    <a:lstStyle/>
                    <a:p>
                      <a:pPr algn="l" fontAlgn="b"/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03541"/>
                  </a:ext>
                </a:extLst>
              </a:tr>
              <a:tr h="137578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u="none" strike="noStrike" dirty="0" err="1">
                          <a:effectLst/>
                          <a:latin typeface="Calibri" panose="020F0502020204030204" pitchFamily="34" charset="0"/>
                        </a:rPr>
                        <a:t>Precio_UF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u="none" strike="noStrike" dirty="0" err="1">
                          <a:effectLst/>
                          <a:latin typeface="Calibri" panose="020F0502020204030204" pitchFamily="34" charset="0"/>
                        </a:rPr>
                        <a:t>Tasa_Interes_Anual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Dividendo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Renta Requerida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Dividendo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Renta Requerida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Dividendo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Renta Requerida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898815651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$547,048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$2,188,191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$516,656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$2,066,625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$486,265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$1,945,059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146986666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$571,370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$2,285,480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$539,627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$2,158,509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$507,885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$2,031,538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32295454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$596,197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$2,384,786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$563,075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$2,252,298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$529,953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$2,119,810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646206267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$606,770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$2,427,081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$573,061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$2,292,243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$539,351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$2,157,405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13056560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$647,298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$2,589,192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$611,337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$2,445,348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$575,376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$2,301,504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854749752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$615,429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$2,461,715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$581,238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$2,324,953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$547,048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$2,188,191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270920507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$642,791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$2,571,165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$607,081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$2,428,323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$571,370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$2,285,480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501602922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$670,721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$2,682,885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$633,459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$2,533,835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$596,197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$2,384,786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472156776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$682,617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$2,730,466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$644,693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$2,578,774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$606,770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$2,427,081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5977762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$728,210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$2,912,841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$687,754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$2,751,017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$647,298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$2,589,192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42764437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$683,810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$2,735,239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$645,820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$2,583,281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$607,831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$2,431,324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496822441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$714,213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$2,856,850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$674,534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$2,698,137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$634,856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$2,539,423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33953230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$745,246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$2,980,983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$703,843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$2,815,373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$662,441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$2,649,763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26524862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$758,463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$3,033,851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$716,326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$2,865,304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$674,189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$2,696,757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436570024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$809,123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$3,236,491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$764,171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$3,056,685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$719,220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$2,876,880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45263938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$752,191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$3,008,763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$710,402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$2,841,610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$668,614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$2,674,456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89951088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$785,634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$3,142,535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$741,988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$2,967,950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$698,341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$2,793,365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63525320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$819,770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$3,279,081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$774,227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$3,096,910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$728,685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$2,914,739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96135394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$834,309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$3,337,236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$787,959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$3,151,834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$741,608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$2,966,432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17100238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$890,035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$3,560,140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$840,589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$3,362,354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$791,142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$3,164,568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872097212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$820,572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$3,282,287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$774,984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$3,099,938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$729,397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$2,917,588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90396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$857,055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$3,428,221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$809,441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$3,237,764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$761,827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$3,047,307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38857057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$894,295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$3,577,179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$844,612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$3,378,447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$794,929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$3,179,715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4692846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$910,155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$3,640,622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$859,591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$3,438,365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$809,027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$3,236,108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275866071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$970,947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$3,883,789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$917,006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$3,668,023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$863,064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$3,452,257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95577646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$888,953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$3,555,811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$839,566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$3,358,266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$790,180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$3,160,721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44637137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$928,476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$3,713,906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$876,894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$3,507,577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$825,312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$3,301,249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23831324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$968,819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$3,875,278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$914,996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$3,659,985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$861,173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$3,444,691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4520979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$986,002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$3,944,007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$931,224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$3,724,895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$876,446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$3,505,784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88751110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$1,051,859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$4,207,438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$993,423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$3,973,691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$934,986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$3,739,945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14691685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$957,334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$3,829,335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$904,148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$3,616,594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$850,963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$3,403,853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99456274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$999,898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$3,999,591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$944,348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$3,777,391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$888,798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$3,555,192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6215912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$1,043,344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$4,173,376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$985,380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$3,941,522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$927,417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$3,709,668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403707842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$1,061,848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$4,247,392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$1,002,856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$4,011,426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$943,865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$3,775,459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17124335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$1,132,772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$4,531,087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$1,069,840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$4,279,360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$1,006,908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$4,027,633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730933069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$1,025,715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$4,102,859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$968,731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$3,874,922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$911,746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$3,646,985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86476392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$1,071,319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$4,285,276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$1,011,801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$4,047,205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$952,283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$3,809,134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418486631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$1,117,869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$4,471,474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$1,055,765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$4,223,059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$993,661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$3,974,644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404512217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$1,137,694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$4,550,777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$1,074,489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$4,297,956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$1,011,284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$4,045,135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33881940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$1,213,684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$4,854,736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$1,146,257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$4,585,028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$1,078,830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$4,315,321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9597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4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arriendo </a:t>
            </a:r>
            <a:r>
              <a:rPr lang="es-CL" dirty="0" smtClean="0"/>
              <a:t>VALDIVIA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9420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Datos por Dormitorios/Baño: Precio Total </a:t>
            </a:r>
            <a:r>
              <a:rPr lang="es-CL" dirty="0" smtClean="0"/>
              <a:t>Arriendo</a:t>
            </a:r>
            <a:endParaRPr lang="es-C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12183"/>
              </p:ext>
            </p:extLst>
          </p:nvPr>
        </p:nvGraphicFramePr>
        <p:xfrm>
          <a:off x="1479976" y="816718"/>
          <a:ext cx="6434140" cy="212183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8645762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tipo_vivienda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precio.mean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9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8655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14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338300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8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endParaRPr lang="es-C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 smtClean="0"/>
              <a:t>Fecha Consulta: </a:t>
            </a:r>
            <a:r>
              <a:rPr lang="es-CL" dirty="0" smtClean="0"/>
              <a:t>8 </a:t>
            </a:r>
            <a:r>
              <a:rPr lang="es-CL" dirty="0" smtClean="0"/>
              <a:t>de Julio de 2019</a:t>
            </a:r>
          </a:p>
          <a:p>
            <a:r>
              <a:rPr lang="es-CL" dirty="0" smtClean="0"/>
              <a:t>Datos de venta de </a:t>
            </a:r>
            <a:r>
              <a:rPr lang="es-CL" dirty="0" smtClean="0"/>
              <a:t>departamentos y casas en Valdivia</a:t>
            </a:r>
            <a:endParaRPr lang="es-CL" dirty="0" smtClean="0"/>
          </a:p>
          <a:p>
            <a:r>
              <a:rPr lang="es-CL" dirty="0" smtClean="0"/>
              <a:t>Fuente: </a:t>
            </a:r>
            <a:r>
              <a:rPr lang="es-CL" dirty="0" err="1" smtClean="0"/>
              <a:t>portalinmobiliario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962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Datos por Dormitorios/Baño: Arriendo por m2 total</a:t>
            </a:r>
            <a:endParaRPr lang="es-CL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91554" y="2938549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baseline="0" noProof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L" dirty="0" smtClean="0"/>
              <a:t>Superficie m2</a:t>
            </a:r>
            <a:endParaRPr lang="es-C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41988"/>
              </p:ext>
            </p:extLst>
          </p:nvPr>
        </p:nvGraphicFramePr>
        <p:xfrm>
          <a:off x="684638" y="883024"/>
          <a:ext cx="8024815" cy="2057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8645762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tipo_vivienda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precio_m2.p10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precio_m2.mean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precio_m2.p90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precio_m2tot.p10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precio_m2tot.mean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precio_m2tot.p90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$6,967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$9,322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$6,089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$8,433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$10,525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$4,894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$6,057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$7,006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$4,894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$6,010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$6,866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$6,815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$7,292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$7,692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$6,638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$7,154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$7,692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$5,574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$18,053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$39,673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$5,574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$11,334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$20,860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9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$7,500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$9,500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$4,000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8655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$5,600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$1,203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$2,713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$4,223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14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$6,143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$8,443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$3,400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$5,880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3383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$3,621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$5,202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$1,702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$3,328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69442"/>
              </p:ext>
            </p:extLst>
          </p:nvPr>
        </p:nvGraphicFramePr>
        <p:xfrm>
          <a:off x="1479976" y="3931283"/>
          <a:ext cx="6434140" cy="212183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8645762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tipo_vivienda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sup.mean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supTotal.mean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9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8655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14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338300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89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Boxplot</a:t>
            </a:r>
            <a:r>
              <a:rPr lang="es-CL" dirty="0" smtClean="0"/>
              <a:t> por Tipo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6" y="1229494"/>
            <a:ext cx="72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6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precio por Tipo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5" y="1179618"/>
            <a:ext cx="8147062" cy="45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precio por Tipo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429000"/>
            <a:ext cx="72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8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</a:t>
            </a:r>
            <a:r>
              <a:rPr lang="es-CL" dirty="0" smtClean="0"/>
              <a:t>Superficie construida</a:t>
            </a:r>
            <a:endParaRPr lang="es-C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5" y="955175"/>
            <a:ext cx="72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3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</a:t>
            </a:r>
            <a:r>
              <a:rPr lang="es-CL" dirty="0" smtClean="0"/>
              <a:t>Superficie construida: 2D2B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2" y="1545378"/>
            <a:ext cx="72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8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Promedio</a:t>
            </a:r>
            <a:endParaRPr lang="es-C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4" y="1209096"/>
            <a:ext cx="8370818" cy="47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0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Tablas resumen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60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Datos por Dormitorios/Baño: Precio Total (MM y UF)</a:t>
            </a:r>
            <a:endParaRPr lang="es-CL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71050"/>
              </p:ext>
            </p:extLst>
          </p:nvPr>
        </p:nvGraphicFramePr>
        <p:xfrm>
          <a:off x="1667843" y="1142256"/>
          <a:ext cx="6434140" cy="2514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8645762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tipo_vivienda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precio.mean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precioUF.mean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2,398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2,865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3,331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1,865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2,527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3,339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180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2,851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4,821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6,464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187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3,166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5,069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6,691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9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244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7,203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7,875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8,729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131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943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4,996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18,495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33,754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8655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180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1,807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3,804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6,477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14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2,281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3,443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5,412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3383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232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2,642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5,346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8,313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401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4,968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9,165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14,364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32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por Dormitorios/Baño: Precio por m2 total</a:t>
            </a:r>
            <a:endParaRPr lang="es-CL" dirty="0"/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66367" y="3247807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baseline="0" noProof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L" dirty="0" smtClean="0"/>
              <a:t>Superficie m2</a:t>
            </a:r>
            <a:endParaRPr lang="es-C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731"/>
              </p:ext>
            </p:extLst>
          </p:nvPr>
        </p:nvGraphicFramePr>
        <p:xfrm>
          <a:off x="1354930" y="809053"/>
          <a:ext cx="6434140" cy="2514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8645762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tipo_vivienda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uf_m2.p10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uf_m2.mean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uf_m2.p90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uf_m2tot.p10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uf_m2tot.mean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uf_m2tot.p90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9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131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8655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14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3383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81563"/>
              </p:ext>
            </p:extLst>
          </p:nvPr>
        </p:nvGraphicFramePr>
        <p:xfrm>
          <a:off x="1479976" y="3957925"/>
          <a:ext cx="6434140" cy="248832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86457627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tipo_vivienda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81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81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9489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departamento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128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131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638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3,142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5,993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9,080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8655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1,694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4,860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14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1,559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5,200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3383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205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2,203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7,800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02329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273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2,615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5,300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7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BOXPLOT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070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Tipo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8" y="1159219"/>
            <a:ext cx="8063935" cy="4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9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precio por Tipo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429000"/>
            <a:ext cx="72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-Form-V2">
  <a:themeElements>
    <a:clrScheme name="G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93AF2B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66750" marR="0" indent="-1905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90000"/>
          <a:buFont typeface="Wingdings" pitchFamily="2" charset="2"/>
          <a:buNone/>
          <a:tabLst/>
          <a:defRPr kumimoji="0" lang="es-ES" sz="1800" b="1" i="0" u="none" strike="noStrike" cap="none" normalizeH="0" baseline="0" smtClean="0"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66750" marR="0" indent="-1905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90000"/>
          <a:buFont typeface="Wingdings" pitchFamily="2" charset="2"/>
          <a:buNone/>
          <a:tabLst/>
          <a:defRPr kumimoji="0" lang="es-ES" sz="1800" b="1" i="0" u="none" strike="noStrike" cap="none" normalizeH="0" baseline="0" smtClean="0"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normAutofit lnSpcReduction="10000"/>
      </a:bodyPr>
      <a:lstStyle>
        <a:defPPr>
          <a:defRPr sz="1800" b="0" dirty="0" smtClean="0">
            <a:latin typeface="+mn-lt"/>
          </a:defRPr>
        </a:defPPr>
      </a:lstStyle>
    </a:txDef>
  </a:objectDefaults>
  <a:extraClrSchemeLst>
    <a:extraClrScheme>
      <a:clrScheme name="TemplateBlancoLA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BlancoLAC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BlancoLA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L-Form-V2" id="{FD36789F-9746-474E-8F88-89985CECA95A}" vid="{AC6B5171-5D9B-4EA9-AA80-F843CFCED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243</TotalTime>
  <Words>1599</Words>
  <Application>Microsoft Office PowerPoint</Application>
  <PresentationFormat>On-screen Show (4:3)</PresentationFormat>
  <Paragraphs>871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Arno Pro</vt:lpstr>
      <vt:lpstr>Calibri</vt:lpstr>
      <vt:lpstr>Lucida Blackletter</vt:lpstr>
      <vt:lpstr>Tahoma</vt:lpstr>
      <vt:lpstr>Tw Cen MT</vt:lpstr>
      <vt:lpstr>Wingdings</vt:lpstr>
      <vt:lpstr>GL-Form-V2</vt:lpstr>
      <vt:lpstr>Análisis precio viviendas Valdivia 8 de julio 2019</vt:lpstr>
      <vt:lpstr>Descripción</vt:lpstr>
      <vt:lpstr>Datos Promedio</vt:lpstr>
      <vt:lpstr>Tablas resumen</vt:lpstr>
      <vt:lpstr>Datos por Dormitorios/Baño: Precio Total (MM y UF)</vt:lpstr>
      <vt:lpstr>Datos por Dormitorios/Baño: Precio por m2 total</vt:lpstr>
      <vt:lpstr>BOXPLOT</vt:lpstr>
      <vt:lpstr>Precio vs Tipo</vt:lpstr>
      <vt:lpstr>Distribución precio por Tipo</vt:lpstr>
      <vt:lpstr>Distribución precio por Tipo</vt:lpstr>
      <vt:lpstr>Scatter</vt:lpstr>
      <vt:lpstr>Precio vs Superficie útil</vt:lpstr>
      <vt:lpstr>Precio vs Superficie útil: 2D2B</vt:lpstr>
      <vt:lpstr>Precio vs Superficie total</vt:lpstr>
      <vt:lpstr>Precio vs Superficie total: 2D2B</vt:lpstr>
      <vt:lpstr>Dividendos estimados según precio</vt:lpstr>
      <vt:lpstr>Dividendo aproximado a un plazo de 20 años</vt:lpstr>
      <vt:lpstr>Datos arriendo VALDIVIA</vt:lpstr>
      <vt:lpstr>Datos por Dormitorios/Baño: Precio Total Arriendo</vt:lpstr>
      <vt:lpstr>Datos por Dormitorios/Baño: Arriendo por m2 total</vt:lpstr>
      <vt:lpstr>Boxplot por Tipo</vt:lpstr>
      <vt:lpstr>Distribución precio por Tipo</vt:lpstr>
      <vt:lpstr>Distribución precio por Tipo</vt:lpstr>
      <vt:lpstr>Precio vs Superficie construida</vt:lpstr>
      <vt:lpstr>Precio vs Superficie construida: 2D2B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precio departamentos plaza Ñuñoa 1 de julio 2019</dc:title>
  <dc:creator>PBH</dc:creator>
  <cp:lastModifiedBy>PBH</cp:lastModifiedBy>
  <cp:revision>65</cp:revision>
  <dcterms:created xsi:type="dcterms:W3CDTF">2019-07-01T18:36:58Z</dcterms:created>
  <dcterms:modified xsi:type="dcterms:W3CDTF">2019-07-08T17:11:48Z</dcterms:modified>
</cp:coreProperties>
</file>