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>
            <a:normAutofit/>
          </a:bodyPr>
          <a:lstStyle>
            <a:lvl1pPr>
              <a:defRPr kumimoji="0" lang="en-US" sz="3200" b="1" kern="1200" cap="all" baseline="0" noProof="0" smtClean="0">
                <a:solidFill>
                  <a:srgbClr val="7F7F7F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>
            <a:lvl1pPr>
              <a:defRPr sz="2000"/>
            </a:lvl1pPr>
          </a:lstStyle>
          <a:p>
            <a:fld id="{241EB5C9-1307-BA42-ABA2-0BC069CD8E7F}" type="datetimeFigureOut">
              <a:rPr lang="en-US" smtClean="0"/>
              <a:pPr/>
              <a:t>26-Jun-20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4275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0" y="6477002"/>
            <a:ext cx="9144000" cy="395998"/>
          </a:xfrm>
          <a:solidFill>
            <a:srgbClr val="7F7F7F"/>
          </a:solidFill>
        </p:spPr>
        <p:txBody>
          <a:bodyPr>
            <a:noAutofit/>
          </a:bodyPr>
          <a:lstStyle>
            <a:lvl1pPr marL="0" indent="1617663" algn="r">
              <a:buNone/>
              <a:defRPr sz="1800" b="0" baseline="0">
                <a:solidFill>
                  <a:srgbClr val="7F7F7F"/>
                </a:solidFill>
              </a:defRPr>
            </a:lvl1pPr>
            <a:lvl2pPr marL="357187" indent="0" algn="ctr">
              <a:buNone/>
              <a:defRPr/>
            </a:lvl2pPr>
            <a:lvl3pPr marL="719138" indent="0" algn="ctr">
              <a:buNone/>
              <a:defRPr/>
            </a:lvl3pPr>
            <a:lvl4pPr marL="984250" indent="0" algn="ctr">
              <a:buNone/>
              <a:defRPr/>
            </a:lvl4pPr>
            <a:lvl5pPr marL="1163637" indent="0" algn="ctr">
              <a:buNone/>
              <a:defRPr/>
            </a:lvl5pPr>
          </a:lstStyle>
          <a:p>
            <a:pPr lvl="0"/>
            <a:endParaRPr lang="es-C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9940"/>
            <a:ext cx="21336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 anchor="t">
            <a:normAutofit/>
          </a:bodyPr>
          <a:lstStyle>
            <a:lvl1pPr algn="l">
              <a:defRPr lang="en-US" sz="2800" b="1" kern="1200" cap="all" baseline="0" noProof="0" dirty="0">
                <a:solidFill>
                  <a:srgbClr val="8BC8A6"/>
                </a:solidFill>
                <a:latin typeface="Calibri" pitchFamily="34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28262" y="3095620"/>
            <a:ext cx="9172262" cy="3873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56563" y="3095620"/>
            <a:ext cx="568325" cy="387350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fld id="{24064834-972A-4795-B272-37453634AFE8}" type="slidenum">
              <a:rPr lang="en-US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defRPr/>
              </a:pPr>
              <a:t>‹#›</a:t>
            </a:fld>
            <a:endParaRPr lang="en-US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lang="en-US" sz="3200" b="1" kern="1200" noProof="0" dirty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06662"/>
          </a:xfrm>
        </p:spPr>
        <p:txBody>
          <a:bodyPr/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06662"/>
          </a:xfrm>
        </p:spPr>
        <p:txBody>
          <a:bodyPr>
            <a:normAutofit/>
          </a:bodyPr>
          <a:lstStyle>
            <a:lvl1pPr marL="342900" indent="-3429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  <a:lvl2pPr marL="742950" indent="-285750">
              <a:buClr>
                <a:schemeClr val="accent3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lang="en-US" sz="24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2pPr>
            <a:lvl3pPr marL="1143000" indent="-228600">
              <a:buClr>
                <a:schemeClr val="accent3">
                  <a:lumMod val="60000"/>
                  <a:lumOff val="40000"/>
                </a:schemeClr>
              </a:buClr>
              <a:buFont typeface="Courier New" panose="02070309020205020404" pitchFamily="49" charset="0"/>
              <a:buChar char="o"/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3pPr>
            <a:lvl4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 smtClean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4pPr>
            <a:lvl5pPr>
              <a:buClr>
                <a:schemeClr val="accent3">
                  <a:lumMod val="60000"/>
                  <a:lumOff val="40000"/>
                </a:schemeClr>
              </a:buClr>
              <a:defRPr lang="en-US" sz="2000" b="0" kern="1200" noProof="0" dirty="0">
                <a:solidFill>
                  <a:srgbClr val="6F6F6E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 rot="5400000">
            <a:off x="-3091682" y="3091680"/>
            <a:ext cx="6453173" cy="2698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8231" y="6453170"/>
            <a:ext cx="278042" cy="262661"/>
          </a:xfrm>
          <a:prstGeom prst="rect">
            <a:avLst/>
          </a:prstGeom>
          <a:solidFill>
            <a:srgbClr val="8BC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600"/>
              </a:spcAft>
              <a:defRPr/>
            </a:pPr>
            <a:fld id="{24064834-972A-4795-B272-37453634AFE8}" type="slidenum">
              <a:rPr lang="en-US" sz="700" b="1" smtClean="0">
                <a:solidFill>
                  <a:srgbClr val="ECECEC"/>
                </a:solidFill>
                <a:ea typeface="ＭＳ Ｐゴシック" pitchFamily="-105" charset="-128"/>
              </a:rPr>
              <a:pPr algn="ctr">
                <a:spcAft>
                  <a:spcPts val="600"/>
                </a:spcAft>
                <a:defRPr/>
              </a:pPr>
              <a:t>‹#›</a:t>
            </a:fld>
            <a:endParaRPr lang="en-US" sz="1400" b="1" dirty="0">
              <a:solidFill>
                <a:srgbClr val="ECECEC"/>
              </a:solidFill>
              <a:ea typeface="ＭＳ Ｐゴシック" pitchFamily="-105" charset="-128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-9426" y="6715831"/>
            <a:ext cx="9172262" cy="146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anchor="ctr" anchorCtr="0">
            <a:noAutofit/>
          </a:bodyPr>
          <a:lstStyle>
            <a:lvl1pPr>
              <a:defRPr sz="1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3200" b="1" kern="1200" noProof="0" smtClean="0">
                <a:solidFill>
                  <a:srgbClr val="8BC8A6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26-Jun-20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ortalinmobiliario.com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1872848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Viviendas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731653"/>
            <a:ext cx="6400800" cy="698679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Pablo</a:t>
            </a:r>
            <a:r>
              <a:rPr/>
              <a:t> </a:t>
            </a:r>
            <a:r>
              <a:rPr/>
              <a:t>Busch</a:t>
            </a:r>
            <a:r>
              <a:rPr/>
              <a:t> </a:t>
            </a:r>
            <a:r>
              <a:rPr/>
              <a:t>Hopfenblatt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389543"/>
            <a:ext cx="21336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03-07-2020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casa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casa_files/figure-pptx/ji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casa_files/figure-pptx/densida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ECDF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</a:p>
        </p:txBody>
      </p:sp>
      <p:pic>
        <p:nvPicPr>
          <p:cNvPr descr="Reportes/Reporte_PlazaÑuñoa_casa_files/figure-pptx/CD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ENTRE</a:t>
            </a:r>
            <a:r>
              <a:rPr/>
              <a:t> </a:t>
            </a:r>
            <a:r>
              <a:rPr/>
              <a:t>VARIABLES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PlazaÑuñoa_casa_files/figure-pptx/scatt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(4D2B)</a:t>
            </a:r>
          </a:p>
        </p:txBody>
      </p:sp>
      <p:pic>
        <p:nvPicPr>
          <p:cNvPr descr="Reportes/Reporte_PlazaÑuñoa_casa_files/figure-pptx/scatter%202D2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[UF]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número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pic>
        <p:nvPicPr>
          <p:cNvPr descr="Reportes/Reporte_PlazaÑuñoa_casa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ANALISIS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  <a:r>
              <a:rPr/>
              <a:t> </a:t>
            </a:r>
            <a:r>
              <a:rPr/>
              <a:t>UF/m</a:t>
            </a:r>
            <a:r>
              <a:rPr baseline="30000"/>
              <a:t>2</a:t>
            </a:r>
          </a:p>
        </p:txBody>
      </p:sp>
      <p:pic>
        <p:nvPicPr>
          <p:cNvPr descr="Reportes/Reporte_PlazaÑuñoa_casa_files/figure-pptx/Boxplot%20preci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descarga datos: </a:t>
            </a:r>
            <a:r>
              <a:rPr b="1"/>
              <a:t>02-07-2020</a:t>
            </a:r>
          </a:p>
          <a:p>
            <a:pPr lvl="1"/>
            <a:r>
              <a:rPr/>
              <a:t>Datos de venta de </a:t>
            </a:r>
            <a:r>
              <a:rPr b="1"/>
              <a:t>casa</a:t>
            </a:r>
            <a:r>
              <a:rPr/>
              <a:t> en barrio:</a:t>
            </a:r>
          </a:p>
          <a:p>
            <a:pPr lvl="2"/>
            <a:r>
              <a:rPr/>
              <a:t>PlazaÑuñoa</a:t>
            </a:r>
          </a:p>
          <a:p>
            <a:pPr lvl="1"/>
            <a:r>
              <a:rPr/>
              <a:t>Total de datos válidos levantados: </a:t>
            </a:r>
            <a:r>
              <a:rPr b="1"/>
              <a:t>60</a:t>
            </a:r>
          </a:p>
          <a:p>
            <a:pPr lvl="1"/>
            <a:r>
              <a:rPr/>
              <a:t>Fuente: </a:t>
            </a:r>
            <a:r>
              <a:rPr i="1">
                <a:hlinkClick r:id="rId2"/>
              </a:rPr>
              <a:t>https://www.portalinmobiliario.com/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</a:p>
        </p:txBody>
      </p:sp>
      <p:pic>
        <p:nvPicPr>
          <p:cNvPr descr="Reportes/Reporte_PlazaÑuñoa_casa_files/figure-pptx/scatter%20precio%20por%20are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UF/m</a:t>
            </a:r>
            <a:r>
              <a:rPr baseline="30000"/>
              <a:t>2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(4D2B)</a:t>
            </a:r>
          </a:p>
        </p:txBody>
      </p:sp>
      <p:pic>
        <p:nvPicPr>
          <p:cNvPr descr="Reportes/Reporte_PlazaÑuñoa_casa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Tamaño</a:t>
            </a:r>
            <a:r>
              <a:rPr/>
              <a:t> </a:t>
            </a:r>
            <a:r>
              <a:rPr/>
              <a:t>representa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menor</a:t>
            </a:r>
            <a:r>
              <a:rPr/>
              <a:t> </a:t>
            </a:r>
            <a:r>
              <a:rPr/>
              <a:t>costo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UF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mejores</a:t>
            </a:r>
            <a:r>
              <a:rPr/>
              <a:t> </a:t>
            </a:r>
            <a:r>
              <a:rPr/>
              <a:t>Viviendas</a:t>
            </a:r>
            <a:r>
              <a:rPr/>
              <a:t> </a:t>
            </a:r>
            <a:r>
              <a:rPr/>
              <a:t>4D2B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</a:p>
        </p:txBody>
      </p:sp>
      <p:pic>
        <p:nvPicPr>
          <p:cNvPr descr="Mapa/Mapa_15_inte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Dividendo</a:t>
            </a:r>
            <a:r>
              <a:rPr/>
              <a:t> </a:t>
            </a:r>
            <a:r>
              <a:rPr/>
              <a:t>aproximado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plazo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años</a:t>
            </a:r>
          </a:p>
        </p:txBody>
      </p:sp>
      <p:pic>
        <p:nvPicPr>
          <p:cNvPr descr="Data/Dividen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2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 presentación fue generada automaticamente</a:t>
            </a:r>
          </a:p>
          <a:p>
            <a:pPr lvl="1"/>
            <a:r>
              <a:rPr/>
              <a:t>Interesa mostrar la totalidad de los datos recolectados, para resaltar ofertas puntuales que pueden ser convenientes</a:t>
            </a:r>
          </a:p>
          <a:p>
            <a:pPr lvl="1"/>
            <a:r>
              <a:rPr/>
              <a:t>Dado lo anterior se opto en su mayoria por visualizar los datos en gráficos de Scatter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TABLAS</a:t>
            </a:r>
            <a:r>
              <a:rPr/>
              <a:t> </a:t>
            </a:r>
            <a:r>
              <a:rPr/>
              <a:t>RESUMEN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Precios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[MM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UF]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3649238" name=""/>
          <p:cNvGraphicFramePr>
            <a:graphicFrameLocks noGrp="true"/>
          </p:cNvGraphicFramePr>
          <p:nvPr/>
        </p:nvGraphicFramePr>
        <p:xfrm rot="0">
          <a:off x="2286000" y="11430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641421"/>
                <a:gridCol w="740305"/>
                <a:gridCol w="1263634"/>
                <a:gridCol w="888587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1 189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5567903" name=""/>
          <p:cNvGraphicFramePr>
            <a:graphicFrameLocks noGrp="true"/>
          </p:cNvGraphicFramePr>
          <p:nvPr/>
        </p:nvGraphicFramePr>
        <p:xfrm rot="0">
          <a:off x="2286000" y="38862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641421"/>
                <a:gridCol w="987471"/>
                <a:gridCol w="1263634"/>
                <a:gridCol w="987471"/>
              </a:tblGrid>
              <a:tr h="32152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6 883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11 392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17 044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7 616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12 954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19 399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6 273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18 949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41 440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7 498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14 617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19 550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13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8 612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16 642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25 250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922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10 420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12 713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18 215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78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4 530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13 972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26 078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Superficie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[m</a:t>
            </a:r>
            <a:r>
              <a:rPr baseline="30000"/>
              <a:t>2</a:t>
            </a:r>
            <a:r>
              <a:rPr/>
              <a:t>]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58421184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641421"/>
                <a:gridCol w="740305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799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Precio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área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según</a:t>
            </a:r>
            <a:r>
              <a:rPr/>
              <a:t> </a:t>
            </a:r>
            <a:r>
              <a:rPr/>
              <a:t>Dormitorios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Baños</a:t>
            </a:r>
            <a:r>
              <a:rPr/>
              <a:t> </a:t>
            </a:r>
            <a:r>
              <a:rPr/>
              <a:t>[UF/m</a:t>
            </a:r>
            <a:r>
              <a:rPr baseline="30000"/>
              <a:t>2</a:t>
            </a:r>
            <a:r>
              <a:rPr/>
              <a:t>]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1356705" name=""/>
          <p:cNvGraphicFramePr>
            <a:graphicFrameLocks noGrp="true"/>
          </p:cNvGraphicFramePr>
          <p:nvPr/>
        </p:nvGraphicFramePr>
        <p:xfrm rot="0">
          <a:off x="22860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7845"/>
                <a:gridCol w="641421"/>
                <a:gridCol w="661128"/>
                <a:gridCol w="1263634"/>
                <a:gridCol w="760012"/>
              </a:tblGrid>
              <a:tr h="36724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tipo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Promedio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4D2B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85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5D4B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4944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6D3B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3650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Otros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4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669" y="2029758"/>
            <a:ext cx="7772400" cy="88086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DISTRIBUCIÓN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Ubicación</a:t>
            </a:r>
            <a:r>
              <a:rPr/>
              <a:t> </a:t>
            </a:r>
            <a:r>
              <a:rPr/>
              <a:t>Viviendas</a:t>
            </a:r>
          </a:p>
        </p:txBody>
      </p:sp>
      <p:pic>
        <p:nvPicPr>
          <p:cNvPr descr="Mapa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Viviendas</dc:title>
  <dc:creator>Pablo Busch Hopfenblatt</dc:creator>
  <cp:keywords/>
  <dcterms:created xsi:type="dcterms:W3CDTF">2020-07-03T20:34:19Z</dcterms:created>
  <dcterms:modified xsi:type="dcterms:W3CDTF">2020-07-03T20:34:19Z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03-07-2020</vt:lpwstr>
  </property>
  <property fmtid="{D5CDD505-2E9C-101B-9397-08002B2CF9AE}" pid="3" name="output">
    <vt:lpwstr/>
  </property>
  <property fmtid="{D5CDD505-2E9C-101B-9397-08002B2CF9AE}" pid="4" name="params">
    <vt:lpwstr/>
  </property>
</Properties>
</file>