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69" d="100"/>
          <a:sy n="69" d="100"/>
        </p:scale>
        <p:origin x="1410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5" Type="http://schemas.openxmlformats.org/officeDocument/2006/relationships/tableStyles" Target="tableStyles.xml" /><Relationship Id="rId24" Type="http://schemas.openxmlformats.org/officeDocument/2006/relationships/theme" Target="theme/theme1.xml" /><Relationship Id="rId23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85800" y="1872848"/>
            <a:ext cx="7772400" cy="1470025"/>
          </a:xfrm>
        </p:spPr>
        <p:txBody>
          <a:bodyPr>
            <a:normAutofit/>
          </a:bodyPr>
          <a:lstStyle>
            <a:lvl1pPr>
              <a:defRPr kumimoji="0" lang="en-US" sz="3200" b="1" kern="1200" cap="all" baseline="0" noProof="0" smtClean="0">
                <a:solidFill>
                  <a:srgbClr val="7F7F7F"/>
                </a:solidFill>
                <a:latin typeface="Calibri" pitchFamily="-105" charset="0"/>
                <a:ea typeface="ＭＳ Ｐゴシック" pitchFamily="-105" charset="-128"/>
                <a:cs typeface="+mn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371600" y="3731653"/>
            <a:ext cx="6400800" cy="6986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3505200" y="5389543"/>
            <a:ext cx="2133600" cy="365125"/>
          </a:xfrm>
        </p:spPr>
        <p:txBody>
          <a:bodyPr/>
          <a:lstStyle>
            <a:lvl1pPr>
              <a:defRPr sz="2000"/>
            </a:lvl1pPr>
          </a:lstStyle>
          <a:p>
            <a:fld id="{241EB5C9-1307-BA42-ABA2-0BC069CD8E7F}" type="datetimeFigureOut">
              <a:rPr lang="en-US" smtClean="0"/>
              <a:pPr/>
              <a:t>26-Jun-20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142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0" y="6477002"/>
            <a:ext cx="9144000" cy="395998"/>
          </a:xfrm>
          <a:solidFill>
            <a:srgbClr val="7F7F7F"/>
          </a:solidFill>
        </p:spPr>
        <p:txBody>
          <a:bodyPr>
            <a:noAutofit/>
          </a:bodyPr>
          <a:lstStyle>
            <a:lvl1pPr marL="0" indent="1617663" algn="r">
              <a:buNone/>
              <a:defRPr sz="1800" b="0" baseline="0">
                <a:solidFill>
                  <a:srgbClr val="7F7F7F"/>
                </a:solidFill>
              </a:defRPr>
            </a:lvl1pPr>
            <a:lvl2pPr marL="357187" indent="0" algn="ctr">
              <a:buNone/>
              <a:defRPr/>
            </a:lvl2pPr>
            <a:lvl3pPr marL="719138" indent="0" algn="ctr">
              <a:buNone/>
              <a:defRPr/>
            </a:lvl3pPr>
            <a:lvl4pPr marL="984250" indent="0" algn="ctr">
              <a:buNone/>
              <a:defRPr/>
            </a:lvl4pPr>
            <a:lvl5pPr marL="1163637" indent="0" algn="ctr">
              <a:buNone/>
              <a:defRPr/>
            </a:lvl5pPr>
          </a:lstStyle>
          <a:p>
            <a:pPr lvl="0"/>
            <a:endParaRPr lang="es-CL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99940"/>
            <a:ext cx="2133600" cy="365125"/>
          </a:xfr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26-Jun-20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26-Jun-20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lang="en-US" sz="3200" b="1" kern="1200" noProof="0" smtClean="0">
                <a:solidFill>
                  <a:srgbClr val="8BC8A6"/>
                </a:solidFill>
                <a:latin typeface="Calibri" pitchFamily="-105" charset="0"/>
                <a:ea typeface="ＭＳ Ｐゴシック" pitchFamily="-105" charset="-128"/>
                <a:cs typeface="+mn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>
            <a:lvl1pPr marL="342900" indent="-342900">
              <a:buClr>
                <a:schemeClr val="accent3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lang="en-US" sz="2400" b="0" kern="1200" noProof="0" smtClean="0">
                <a:solidFill>
                  <a:srgbClr val="6F6F6E"/>
                </a:solidFill>
                <a:latin typeface="Calibri" pitchFamily="-105" charset="0"/>
                <a:ea typeface="ＭＳ Ｐゴシック" pitchFamily="-105" charset="-128"/>
                <a:cs typeface="+mn-cs"/>
              </a:defRPr>
            </a:lvl1pPr>
            <a:lvl2pPr marL="742950" indent="-285750">
              <a:buClr>
                <a:schemeClr val="accent3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lang="en-US" sz="2400" b="0" kern="1200" noProof="0" dirty="0" smtClean="0">
                <a:solidFill>
                  <a:srgbClr val="6F6F6E"/>
                </a:solidFill>
                <a:latin typeface="Calibri" pitchFamily="-105" charset="0"/>
                <a:ea typeface="ＭＳ Ｐゴシック" pitchFamily="-105" charset="-128"/>
                <a:cs typeface="+mn-cs"/>
              </a:defRPr>
            </a:lvl2pPr>
            <a:lvl3pPr marL="1143000" indent="-228600">
              <a:buClr>
                <a:schemeClr val="accent3">
                  <a:lumMod val="60000"/>
                  <a:lumOff val="40000"/>
                </a:schemeClr>
              </a:buClr>
              <a:buFont typeface="Courier New" panose="02070309020205020404" pitchFamily="49" charset="0"/>
              <a:buChar char="o"/>
              <a:defRPr lang="en-US" sz="2000" b="0" kern="1200" noProof="0" dirty="0" smtClean="0">
                <a:solidFill>
                  <a:srgbClr val="6F6F6E"/>
                </a:solidFill>
                <a:latin typeface="Calibri" pitchFamily="-105" charset="0"/>
                <a:ea typeface="ＭＳ Ｐゴシック" pitchFamily="-105" charset="-128"/>
                <a:cs typeface="+mn-cs"/>
              </a:defRPr>
            </a:lvl3pPr>
            <a:lvl4pPr>
              <a:buClr>
                <a:schemeClr val="accent3">
                  <a:lumMod val="60000"/>
                  <a:lumOff val="40000"/>
                </a:schemeClr>
              </a:buClr>
              <a:defRPr lang="en-US" sz="2000" b="0" kern="1200" noProof="0" dirty="0" smtClean="0">
                <a:solidFill>
                  <a:srgbClr val="6F6F6E"/>
                </a:solidFill>
                <a:latin typeface="Calibri" pitchFamily="-105" charset="0"/>
                <a:ea typeface="ＭＳ Ｐゴシック" pitchFamily="-105" charset="-128"/>
                <a:cs typeface="+mn-cs"/>
              </a:defRPr>
            </a:lvl4pPr>
            <a:lvl5pPr>
              <a:buClr>
                <a:schemeClr val="accent3">
                  <a:lumMod val="60000"/>
                  <a:lumOff val="40000"/>
                </a:schemeClr>
              </a:buClr>
              <a:defRPr lang="en-US" sz="2000" b="0" kern="1200" noProof="0" dirty="0" smtClean="0">
                <a:solidFill>
                  <a:srgbClr val="6F6F6E"/>
                </a:solidFill>
                <a:latin typeface="Calibri" pitchFamily="-105" charset="0"/>
                <a:ea typeface="ＭＳ Ｐゴシック" pitchFamily="-105" charset="-128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 rot="5400000">
            <a:off x="-3091682" y="3091680"/>
            <a:ext cx="6453173" cy="26981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vert="horz" anchor="ctr" anchorCtr="0">
            <a:noAutofit/>
          </a:bodyPr>
          <a:lstStyle>
            <a:lvl1pPr>
              <a:defRPr sz="1800" baseline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-8231" y="6453170"/>
            <a:ext cx="278042" cy="262661"/>
          </a:xfrm>
          <a:prstGeom prst="rect">
            <a:avLst/>
          </a:prstGeom>
          <a:solidFill>
            <a:srgbClr val="8BC8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Aft>
                <a:spcPts val="600"/>
              </a:spcAft>
              <a:defRPr/>
            </a:pPr>
            <a:fld id="{24064834-972A-4795-B272-37453634AFE8}" type="slidenum">
              <a:rPr lang="en-US" sz="700" b="1" smtClean="0">
                <a:solidFill>
                  <a:srgbClr val="ECECEC"/>
                </a:solidFill>
                <a:ea typeface="ＭＳ Ｐゴシック" pitchFamily="-105" charset="-128"/>
              </a:rPr>
              <a:pPr algn="ctr">
                <a:spcAft>
                  <a:spcPts val="600"/>
                </a:spcAft>
                <a:defRPr/>
              </a:pPr>
              <a:t>‹#›</a:t>
            </a:fld>
            <a:endParaRPr lang="en-US" sz="1400" b="1" dirty="0">
              <a:solidFill>
                <a:srgbClr val="ECECEC"/>
              </a:solidFill>
              <a:ea typeface="ＭＳ Ｐゴシック" pitchFamily="-105" charset="-128"/>
            </a:endParaRP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-9426" y="6715831"/>
            <a:ext cx="9172262" cy="14688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vert="horz" anchor="ctr" anchorCtr="0">
            <a:noAutofit/>
          </a:bodyPr>
          <a:lstStyle>
            <a:lvl1pPr>
              <a:defRPr sz="1800" baseline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669" y="2029758"/>
            <a:ext cx="7772400" cy="880867"/>
          </a:xfrm>
        </p:spPr>
        <p:txBody>
          <a:bodyPr anchor="t">
            <a:normAutofit/>
          </a:bodyPr>
          <a:lstStyle>
            <a:lvl1pPr algn="l">
              <a:defRPr lang="en-US" sz="2800" b="1" kern="1200" cap="all" baseline="0" noProof="0" dirty="0">
                <a:solidFill>
                  <a:srgbClr val="8BC8A6"/>
                </a:solidFill>
                <a:latin typeface="Calibri" pitchFamily="34" charset="0"/>
                <a:ea typeface="ＭＳ Ｐゴシック" pitchFamily="-105" charset="-128"/>
                <a:cs typeface="+mn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-28262" y="3095620"/>
            <a:ext cx="9172262" cy="38734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vert="horz" anchor="ctr" anchorCtr="0">
            <a:noAutofit/>
          </a:bodyPr>
          <a:lstStyle>
            <a:lvl1pPr>
              <a:defRPr sz="1800" baseline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756563" y="3095620"/>
            <a:ext cx="568325" cy="387350"/>
          </a:xfrm>
          <a:prstGeom prst="rect">
            <a:avLst/>
          </a:prstGeom>
          <a:solidFill>
            <a:srgbClr val="8BC8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fld id="{24064834-972A-4795-B272-37453634AFE8}" type="slidenum">
              <a:rPr lang="en-US" b="1" smtClean="0">
                <a:solidFill>
                  <a:srgbClr val="ECECEC"/>
                </a:solidFill>
                <a:ea typeface="ＭＳ Ｐゴシック" pitchFamily="-105" charset="-128"/>
              </a:rPr>
              <a:pPr algn="ctr">
                <a:defRPr/>
              </a:pPr>
              <a:t>‹#›</a:t>
            </a:fld>
            <a:endParaRPr lang="en-US" b="1" dirty="0">
              <a:solidFill>
                <a:srgbClr val="ECECEC"/>
              </a:solidFill>
              <a:ea typeface="ＭＳ Ｐゴシック" pitchFamily="-105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lang="en-US" sz="3200" b="1" kern="1200" noProof="0" dirty="0">
                <a:solidFill>
                  <a:srgbClr val="8BC8A6"/>
                </a:solidFill>
                <a:latin typeface="Calibri" pitchFamily="-105" charset="0"/>
                <a:ea typeface="ＭＳ Ｐゴシック" pitchFamily="-105" charset="-128"/>
                <a:cs typeface="+mn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006662"/>
          </a:xfrm>
        </p:spPr>
        <p:txBody>
          <a:bodyPr/>
          <a:lstStyle>
            <a:lvl1pPr marL="342900" indent="-342900">
              <a:buClr>
                <a:schemeClr val="accent3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lang="en-US" sz="2400" b="0" kern="1200" noProof="0" smtClean="0">
                <a:solidFill>
                  <a:srgbClr val="6F6F6E"/>
                </a:solidFill>
                <a:latin typeface="Calibri" pitchFamily="-105" charset="0"/>
                <a:ea typeface="ＭＳ Ｐゴシック" pitchFamily="-105" charset="-128"/>
                <a:cs typeface="+mn-cs"/>
              </a:defRPr>
            </a:lvl1pPr>
            <a:lvl2pPr marL="742950" indent="-285750">
              <a:buClr>
                <a:schemeClr val="accent3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lang="en-US" sz="2400" b="0" kern="1200" noProof="0" dirty="0" smtClean="0">
                <a:solidFill>
                  <a:srgbClr val="6F6F6E"/>
                </a:solidFill>
                <a:latin typeface="Calibri" pitchFamily="-105" charset="0"/>
                <a:ea typeface="ＭＳ Ｐゴシック" pitchFamily="-105" charset="-128"/>
                <a:cs typeface="+mn-cs"/>
              </a:defRPr>
            </a:lvl2pPr>
            <a:lvl3pPr marL="1143000" indent="-228600">
              <a:buClr>
                <a:schemeClr val="accent3">
                  <a:lumMod val="60000"/>
                  <a:lumOff val="40000"/>
                </a:schemeClr>
              </a:buClr>
              <a:buFont typeface="Courier New" panose="02070309020205020404" pitchFamily="49" charset="0"/>
              <a:buChar char="o"/>
              <a:defRPr lang="en-US" sz="2000" b="0" kern="1200" noProof="0" dirty="0" smtClean="0">
                <a:solidFill>
                  <a:srgbClr val="6F6F6E"/>
                </a:solidFill>
                <a:latin typeface="Calibri" pitchFamily="-105" charset="0"/>
                <a:ea typeface="ＭＳ Ｐゴシック" pitchFamily="-105" charset="-128"/>
                <a:cs typeface="+mn-cs"/>
              </a:defRPr>
            </a:lvl3pPr>
            <a:lvl4pPr>
              <a:buClr>
                <a:schemeClr val="accent3">
                  <a:lumMod val="60000"/>
                  <a:lumOff val="40000"/>
                </a:schemeClr>
              </a:buClr>
              <a:defRPr lang="en-US" sz="2000" b="0" kern="1200" noProof="0" dirty="0" smtClean="0">
                <a:solidFill>
                  <a:srgbClr val="6F6F6E"/>
                </a:solidFill>
                <a:latin typeface="Calibri" pitchFamily="-105" charset="0"/>
                <a:ea typeface="ＭＳ Ｐゴシック" pitchFamily="-105" charset="-128"/>
                <a:cs typeface="+mn-cs"/>
              </a:defRPr>
            </a:lvl4pPr>
            <a:lvl5pPr>
              <a:buClr>
                <a:schemeClr val="accent3">
                  <a:lumMod val="60000"/>
                  <a:lumOff val="40000"/>
                </a:schemeClr>
              </a:buClr>
              <a:defRPr lang="en-US" sz="2000" b="0" kern="1200" noProof="0" dirty="0">
                <a:solidFill>
                  <a:srgbClr val="6F6F6E"/>
                </a:solidFill>
                <a:latin typeface="Calibri" pitchFamily="-105" charset="0"/>
                <a:ea typeface="ＭＳ Ｐゴシック" pitchFamily="-105" charset="-128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5006662"/>
          </a:xfrm>
        </p:spPr>
        <p:txBody>
          <a:bodyPr>
            <a:normAutofit/>
          </a:bodyPr>
          <a:lstStyle>
            <a:lvl1pPr marL="342900" indent="-342900">
              <a:buClr>
                <a:schemeClr val="accent3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lang="en-US" sz="2400" b="0" kern="1200" noProof="0" dirty="0" smtClean="0">
                <a:solidFill>
                  <a:srgbClr val="6F6F6E"/>
                </a:solidFill>
                <a:latin typeface="Calibri" pitchFamily="-105" charset="0"/>
                <a:ea typeface="ＭＳ Ｐゴシック" pitchFamily="-105" charset="-128"/>
                <a:cs typeface="+mn-cs"/>
              </a:defRPr>
            </a:lvl1pPr>
            <a:lvl2pPr marL="742950" indent="-285750">
              <a:buClr>
                <a:schemeClr val="accent3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lang="en-US" sz="2400" b="0" kern="1200" noProof="0" dirty="0" smtClean="0">
                <a:solidFill>
                  <a:srgbClr val="6F6F6E"/>
                </a:solidFill>
                <a:latin typeface="Calibri" pitchFamily="-105" charset="0"/>
                <a:ea typeface="ＭＳ Ｐゴシック" pitchFamily="-105" charset="-128"/>
                <a:cs typeface="+mn-cs"/>
              </a:defRPr>
            </a:lvl2pPr>
            <a:lvl3pPr marL="1143000" indent="-228600">
              <a:buClr>
                <a:schemeClr val="accent3">
                  <a:lumMod val="60000"/>
                  <a:lumOff val="40000"/>
                </a:schemeClr>
              </a:buClr>
              <a:buFont typeface="Courier New" panose="02070309020205020404" pitchFamily="49" charset="0"/>
              <a:buChar char="o"/>
              <a:defRPr lang="en-US" sz="2000" b="0" kern="1200" noProof="0" dirty="0" smtClean="0">
                <a:solidFill>
                  <a:srgbClr val="6F6F6E"/>
                </a:solidFill>
                <a:latin typeface="Calibri" pitchFamily="-105" charset="0"/>
                <a:ea typeface="ＭＳ Ｐゴシック" pitchFamily="-105" charset="-128"/>
                <a:cs typeface="+mn-cs"/>
              </a:defRPr>
            </a:lvl3pPr>
            <a:lvl4pPr>
              <a:buClr>
                <a:schemeClr val="accent3">
                  <a:lumMod val="60000"/>
                  <a:lumOff val="40000"/>
                </a:schemeClr>
              </a:buClr>
              <a:defRPr lang="en-US" sz="2000" b="0" kern="1200" noProof="0" dirty="0" smtClean="0">
                <a:solidFill>
                  <a:srgbClr val="6F6F6E"/>
                </a:solidFill>
                <a:latin typeface="Calibri" pitchFamily="-105" charset="0"/>
                <a:ea typeface="ＭＳ Ｐゴシック" pitchFamily="-105" charset="-128"/>
                <a:cs typeface="+mn-cs"/>
              </a:defRPr>
            </a:lvl4pPr>
            <a:lvl5pPr>
              <a:buClr>
                <a:schemeClr val="accent3">
                  <a:lumMod val="60000"/>
                  <a:lumOff val="40000"/>
                </a:schemeClr>
              </a:buClr>
              <a:defRPr lang="en-US" sz="2000" b="0" kern="1200" noProof="0" dirty="0">
                <a:solidFill>
                  <a:srgbClr val="6F6F6E"/>
                </a:solidFill>
                <a:latin typeface="Calibri" pitchFamily="-105" charset="0"/>
                <a:ea typeface="ＭＳ Ｐゴシック" pitchFamily="-105" charset="-128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 rot="5400000">
            <a:off x="-3091682" y="3091680"/>
            <a:ext cx="6453173" cy="26981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vert="horz" anchor="ctr" anchorCtr="0">
            <a:noAutofit/>
          </a:bodyPr>
          <a:lstStyle>
            <a:lvl1pPr>
              <a:defRPr sz="1800" baseline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-8231" y="6453170"/>
            <a:ext cx="278042" cy="262661"/>
          </a:xfrm>
          <a:prstGeom prst="rect">
            <a:avLst/>
          </a:prstGeom>
          <a:solidFill>
            <a:srgbClr val="8BC8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Aft>
                <a:spcPts val="600"/>
              </a:spcAft>
              <a:defRPr/>
            </a:pPr>
            <a:fld id="{24064834-972A-4795-B272-37453634AFE8}" type="slidenum">
              <a:rPr lang="en-US" sz="700" b="1" smtClean="0">
                <a:solidFill>
                  <a:srgbClr val="ECECEC"/>
                </a:solidFill>
                <a:ea typeface="ＭＳ Ｐゴシック" pitchFamily="-105" charset="-128"/>
              </a:rPr>
              <a:pPr algn="ctr">
                <a:spcAft>
                  <a:spcPts val="600"/>
                </a:spcAft>
                <a:defRPr/>
              </a:pPr>
              <a:t>‹#›</a:t>
            </a:fld>
            <a:endParaRPr lang="en-US" sz="1400" b="1" dirty="0">
              <a:solidFill>
                <a:srgbClr val="ECECEC"/>
              </a:solidFill>
              <a:ea typeface="ＭＳ Ｐゴシック" pitchFamily="-105" charset="-128"/>
            </a:endParaRP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-9426" y="6715831"/>
            <a:ext cx="9172262" cy="14688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vert="horz" anchor="ctr" anchorCtr="0">
            <a:noAutofit/>
          </a:bodyPr>
          <a:lstStyle>
            <a:lvl1pPr>
              <a:defRPr sz="1800" baseline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lang="en-US" sz="3200" b="1" kern="1200" noProof="0" smtClean="0">
                <a:solidFill>
                  <a:srgbClr val="8BC8A6"/>
                </a:solidFill>
                <a:latin typeface="Calibri" pitchFamily="-105" charset="0"/>
                <a:ea typeface="ＭＳ Ｐゴシック" pitchFamily="-105" charset="-128"/>
                <a:cs typeface="+mn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26-Jun-20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26-Jun-20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26-Jun-20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26-Jun-20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26-Jun-20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26-Jun-20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portalinmobiliario.com/" TargetMode="Externa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85800" y="1872848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Reporte</a:t>
            </a:r>
            <a:r>
              <a:rPr/>
              <a:t> </a:t>
            </a:r>
            <a:r>
              <a:rPr/>
              <a:t>Viviendas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371600" y="3731653"/>
            <a:ext cx="6400800" cy="698679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Pablo</a:t>
            </a:r>
            <a:r>
              <a:rPr/>
              <a:t> </a:t>
            </a:r>
            <a:r>
              <a:rPr/>
              <a:t>Busch</a:t>
            </a:r>
            <a:r>
              <a:rPr/>
              <a:t> </a:t>
            </a:r>
            <a:r>
              <a:rPr/>
              <a:t>Hopfenblatt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3505200" y="5389543"/>
            <a:ext cx="2133600" cy="3651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14-07-2020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Boxplot</a:t>
            </a:r>
            <a:r>
              <a:rPr/>
              <a:t> </a:t>
            </a:r>
            <a:r>
              <a:rPr/>
              <a:t>Precio</a:t>
            </a:r>
            <a:r>
              <a:rPr/>
              <a:t> </a:t>
            </a:r>
            <a:r>
              <a:rPr/>
              <a:t>[UF]</a:t>
            </a:r>
          </a:p>
        </p:txBody>
      </p:sp>
      <p:pic>
        <p:nvPicPr>
          <p:cNvPr descr="Reportes/Reporte_Valdivia_Terreno_files/figure-pptx/boxplo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Precio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Viviendas</a:t>
            </a:r>
            <a:r>
              <a:rPr/>
              <a:t> </a:t>
            </a:r>
            <a:r>
              <a:rPr/>
              <a:t>[UF]</a:t>
            </a:r>
          </a:p>
        </p:txBody>
      </p:sp>
      <p:pic>
        <p:nvPicPr>
          <p:cNvPr descr="Reportes/Reporte_Valdivia_Terreno_files/figure-pptx/jitter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ECDF</a:t>
            </a:r>
            <a:r>
              <a:rPr/>
              <a:t> </a:t>
            </a:r>
            <a:r>
              <a:rPr/>
              <a:t>Precio</a:t>
            </a:r>
            <a:r>
              <a:rPr/>
              <a:t> </a:t>
            </a:r>
            <a:r>
              <a:rPr/>
              <a:t>[UF]</a:t>
            </a:r>
          </a:p>
        </p:txBody>
      </p:sp>
      <p:pic>
        <p:nvPicPr>
          <p:cNvPr descr="Reportes/Reporte_Valdivia_Terreno_files/figure-pptx/CDF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669" y="2029758"/>
            <a:ext cx="7772400" cy="880867"/>
          </a:xfrm>
        </p:spPr>
        <p:txBody>
          <a:bodyPr/>
          <a:lstStyle/>
          <a:p>
            <a:pPr lvl="0" marL="0" indent="0">
              <a:buNone/>
            </a:pPr>
            <a:r>
              <a:rPr/>
              <a:t>RELACIÓN</a:t>
            </a:r>
            <a:r>
              <a:rPr/>
              <a:t> </a:t>
            </a:r>
            <a:r>
              <a:rPr/>
              <a:t>ENTRE</a:t>
            </a:r>
            <a:r>
              <a:rPr/>
              <a:t> </a:t>
            </a:r>
            <a:r>
              <a:rPr/>
              <a:t>VARIABLES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Precio</a:t>
            </a:r>
            <a:r>
              <a:rPr/>
              <a:t> </a:t>
            </a:r>
            <a:r>
              <a:rPr/>
              <a:t>[UF]</a:t>
            </a:r>
            <a:r>
              <a:rPr/>
              <a:t> </a:t>
            </a:r>
            <a:r>
              <a:rPr/>
              <a:t>vs</a:t>
            </a:r>
            <a:r>
              <a:rPr/>
              <a:t> </a:t>
            </a:r>
            <a:r>
              <a:rPr/>
              <a:t>Superficie</a:t>
            </a:r>
            <a:r>
              <a:rPr/>
              <a:t> </a:t>
            </a:r>
            <a:r>
              <a:rPr/>
              <a:t>Total</a:t>
            </a:r>
            <a:r>
              <a:rPr/>
              <a:t> </a:t>
            </a:r>
            <a:r>
              <a:rPr/>
              <a:t>[ha]</a:t>
            </a:r>
          </a:p>
        </p:txBody>
      </p:sp>
      <p:pic>
        <p:nvPicPr>
          <p:cNvPr descr="Reportes/Reporte_Valdivia_Terreno_files/figure-pptx/scatter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Precio</a:t>
            </a:r>
            <a:r>
              <a:rPr/>
              <a:t> </a:t>
            </a:r>
            <a:r>
              <a:rPr/>
              <a:t>[UF]</a:t>
            </a:r>
            <a:r>
              <a:rPr/>
              <a:t> </a:t>
            </a:r>
            <a:r>
              <a:rPr/>
              <a:t>vs</a:t>
            </a:r>
            <a:r>
              <a:rPr/>
              <a:t> </a:t>
            </a:r>
            <a:r>
              <a:rPr/>
              <a:t>Superficie</a:t>
            </a:r>
            <a:r>
              <a:rPr/>
              <a:t> </a:t>
            </a:r>
            <a:r>
              <a:rPr/>
              <a:t>Total</a:t>
            </a:r>
            <a:r>
              <a:rPr/>
              <a:t> </a:t>
            </a:r>
            <a:r>
              <a:rPr/>
              <a:t>[ha]</a:t>
            </a:r>
            <a:r>
              <a:rPr/>
              <a:t> </a:t>
            </a:r>
            <a:r>
              <a:rPr/>
              <a:t>bajo</a:t>
            </a:r>
            <a:r>
              <a:rPr/>
              <a:t> </a:t>
            </a:r>
            <a:r>
              <a:rPr/>
              <a:t>10K</a:t>
            </a:r>
            <a:r>
              <a:rPr/>
              <a:t> </a:t>
            </a:r>
            <a:r>
              <a:rPr/>
              <a:t>UF</a:t>
            </a:r>
          </a:p>
        </p:txBody>
      </p:sp>
      <p:pic>
        <p:nvPicPr>
          <p:cNvPr descr="Reportes/Reporte_Valdivia_Terreno_files/figure-pptx/scatter%20interes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669" y="2029758"/>
            <a:ext cx="7772400" cy="880867"/>
          </a:xfrm>
        </p:spPr>
        <p:txBody>
          <a:bodyPr/>
          <a:lstStyle/>
          <a:p>
            <a:pPr lvl="0" marL="0" indent="0">
              <a:buNone/>
            </a:pPr>
            <a:r>
              <a:rPr/>
              <a:t>ANALISIS</a:t>
            </a:r>
            <a:r>
              <a:rPr/>
              <a:t> </a:t>
            </a:r>
            <a:r>
              <a:rPr/>
              <a:t>PRECIO</a:t>
            </a:r>
            <a:r>
              <a:rPr/>
              <a:t> </a:t>
            </a:r>
            <a:r>
              <a:rPr/>
              <a:t>POR</a:t>
            </a:r>
            <a:r>
              <a:rPr/>
              <a:t> </a:t>
            </a:r>
            <a:r>
              <a:rPr/>
              <a:t>AREA</a:t>
            </a:r>
            <a:r>
              <a:rPr/>
              <a:t> </a:t>
            </a:r>
            <a:r>
              <a:rPr/>
              <a:t>[UF/ha]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Boxplot</a:t>
            </a:r>
            <a:r>
              <a:rPr/>
              <a:t> </a:t>
            </a:r>
            <a:r>
              <a:rPr/>
              <a:t>UF/ha</a:t>
            </a:r>
          </a:p>
        </p:txBody>
      </p:sp>
      <p:pic>
        <p:nvPicPr>
          <p:cNvPr descr="Reportes/Reporte_Valdivia_Terreno_files/figure-pptx/Boxplot%20precio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UF/ha</a:t>
            </a:r>
            <a:r>
              <a:rPr/>
              <a:t> </a:t>
            </a:r>
            <a:r>
              <a:rPr/>
              <a:t>vs</a:t>
            </a:r>
            <a:r>
              <a:rPr/>
              <a:t> </a:t>
            </a:r>
            <a:r>
              <a:rPr/>
              <a:t>Superficie</a:t>
            </a:r>
            <a:r>
              <a:rPr/>
              <a:t> </a:t>
            </a:r>
            <a:r>
              <a:rPr/>
              <a:t>Total</a:t>
            </a:r>
            <a:r>
              <a:rPr/>
              <a:t> </a:t>
            </a:r>
            <a:r>
              <a:rPr/>
              <a:t>[ha]</a:t>
            </a:r>
          </a:p>
        </p:txBody>
      </p:sp>
      <p:pic>
        <p:nvPicPr>
          <p:cNvPr descr="Reportes/Reporte_Valdivia_Terreno_files/figure-pptx/scatter%20precio%20por%20area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57400" y="1600200"/>
            <a:ext cx="5016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Tamaño</a:t>
            </a:r>
            <a:r>
              <a:rPr/>
              <a:t> </a:t>
            </a:r>
            <a:r>
              <a:rPr/>
              <a:t>representa</a:t>
            </a:r>
            <a:r>
              <a:rPr/>
              <a:t> </a:t>
            </a:r>
            <a:r>
              <a:rPr/>
              <a:t>un</a:t>
            </a:r>
            <a:r>
              <a:rPr/>
              <a:t> </a:t>
            </a:r>
            <a:r>
              <a:rPr/>
              <a:t>menor</a:t>
            </a:r>
            <a:r>
              <a:rPr/>
              <a:t> </a:t>
            </a:r>
            <a:r>
              <a:rPr/>
              <a:t>costo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UF</a:t>
            </a:r>
            <a:r>
              <a:rPr/>
              <a:t> </a:t>
            </a:r>
            <a:r>
              <a:rPr/>
              <a:t>por</a:t>
            </a:r>
            <a:r>
              <a:rPr/>
              <a:t> </a:t>
            </a:r>
            <a:r>
              <a:rPr/>
              <a:t>área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UF/ha</a:t>
            </a:r>
            <a:r>
              <a:rPr/>
              <a:t> </a:t>
            </a:r>
            <a:r>
              <a:rPr/>
              <a:t>vs</a:t>
            </a:r>
            <a:r>
              <a:rPr/>
              <a:t> </a:t>
            </a:r>
            <a:r>
              <a:rPr/>
              <a:t>Superficie</a:t>
            </a:r>
            <a:r>
              <a:rPr/>
              <a:t> </a:t>
            </a:r>
            <a:r>
              <a:rPr/>
              <a:t>Total</a:t>
            </a:r>
            <a:r>
              <a:rPr/>
              <a:t> </a:t>
            </a:r>
            <a:r>
              <a:rPr/>
              <a:t>[ha]</a:t>
            </a:r>
            <a:r>
              <a:rPr/>
              <a:t> </a:t>
            </a:r>
            <a:r>
              <a:rPr/>
              <a:t>bajo</a:t>
            </a:r>
            <a:r>
              <a:rPr/>
              <a:t> </a:t>
            </a:r>
            <a:r>
              <a:rPr/>
              <a:t>10K</a:t>
            </a:r>
            <a:r>
              <a:rPr/>
              <a:t> </a:t>
            </a:r>
            <a:r>
              <a:rPr/>
              <a:t>UF</a:t>
            </a:r>
          </a:p>
        </p:txBody>
      </p:sp>
      <p:pic>
        <p:nvPicPr>
          <p:cNvPr descr="Reportes/Reporte_Valdivia_Terreno_files/figure-pptx/unnamed-chunk-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57400" y="1600200"/>
            <a:ext cx="5016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Tamaño</a:t>
            </a:r>
            <a:r>
              <a:rPr/>
              <a:t> </a:t>
            </a:r>
            <a:r>
              <a:rPr/>
              <a:t>representa</a:t>
            </a:r>
            <a:r>
              <a:rPr/>
              <a:t> </a:t>
            </a:r>
            <a:r>
              <a:rPr/>
              <a:t>un</a:t>
            </a:r>
            <a:r>
              <a:rPr/>
              <a:t> </a:t>
            </a:r>
            <a:r>
              <a:rPr/>
              <a:t>menor</a:t>
            </a:r>
            <a:r>
              <a:rPr/>
              <a:t> </a:t>
            </a:r>
            <a:r>
              <a:rPr/>
              <a:t>costo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UF</a:t>
            </a:r>
            <a:r>
              <a:rPr/>
              <a:t> </a:t>
            </a:r>
            <a:r>
              <a:rPr/>
              <a:t>por</a:t>
            </a:r>
            <a:r>
              <a:rPr/>
              <a:t> </a:t>
            </a:r>
            <a:r>
              <a:rPr/>
              <a:t>área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Descripción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Fecha descarga datos: </a:t>
            </a:r>
            <a:r>
              <a:rPr b="1"/>
              <a:t>14-07-2020</a:t>
            </a:r>
          </a:p>
          <a:p>
            <a:pPr lvl="1"/>
            <a:r>
              <a:rPr/>
              <a:t>Datos de venta de terrenos en Aysen:</a:t>
            </a:r>
          </a:p>
          <a:p>
            <a:pPr lvl="1"/>
            <a:r>
              <a:rPr/>
              <a:t>Total de datos válidos levantados: </a:t>
            </a:r>
            <a:r>
              <a:rPr b="1"/>
              <a:t>34</a:t>
            </a:r>
          </a:p>
          <a:p>
            <a:pPr lvl="1"/>
            <a:r>
              <a:rPr/>
              <a:t>Fuente: </a:t>
            </a:r>
            <a:r>
              <a:rPr i="1">
                <a:hlinkClick r:id="rId2"/>
              </a:rPr>
              <a:t>https://www.portalinmobiliario.com/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Ubicación</a:t>
            </a:r>
            <a:r>
              <a:rPr/>
              <a:t> </a:t>
            </a:r>
            <a:r>
              <a:rPr/>
              <a:t>15</a:t>
            </a:r>
            <a:r>
              <a:rPr/>
              <a:t> </a:t>
            </a:r>
            <a:r>
              <a:rPr/>
              <a:t>mejores</a:t>
            </a:r>
            <a:r>
              <a:rPr/>
              <a:t> </a:t>
            </a:r>
            <a:r>
              <a:rPr/>
              <a:t>Viviendas</a:t>
            </a:r>
            <a:r>
              <a:rPr/>
              <a:t> </a:t>
            </a:r>
            <a:r>
              <a:rPr/>
              <a:t>según</a:t>
            </a:r>
            <a:r>
              <a:rPr/>
              <a:t> </a:t>
            </a:r>
            <a:r>
              <a:rPr/>
              <a:t>precio</a:t>
            </a:r>
            <a:r>
              <a:rPr/>
              <a:t> </a:t>
            </a:r>
            <a:r>
              <a:rPr/>
              <a:t>por</a:t>
            </a:r>
            <a:r>
              <a:rPr/>
              <a:t> </a:t>
            </a:r>
            <a:r>
              <a:rPr/>
              <a:t>área</a:t>
            </a:r>
          </a:p>
        </p:txBody>
      </p:sp>
      <p:pic>
        <p:nvPicPr>
          <p:cNvPr descr="Reportes/Reporte_Valdivia_Terreno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Esta presentación fue generada automaticamente</a:t>
            </a:r>
          </a:p>
          <a:p>
            <a:pPr lvl="1"/>
            <a:r>
              <a:rPr/>
              <a:t>Interesa mostrar la totalidad de los datos recolectados, para resaltar ofertas puntuales que pueden ser convenientes</a:t>
            </a:r>
          </a:p>
          <a:p>
            <a:pPr lvl="1"/>
            <a:r>
              <a:rPr/>
              <a:t>Dado lo anterior se opto en su mayoria por visualizar los datos en gráficos de Scatter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669" y="2029758"/>
            <a:ext cx="7772400" cy="880867"/>
          </a:xfrm>
        </p:spPr>
        <p:txBody>
          <a:bodyPr/>
          <a:lstStyle/>
          <a:p>
            <a:pPr lvl="0" marL="0" indent="0">
              <a:buNone/>
            </a:pPr>
            <a:r>
              <a:rPr/>
              <a:t>TABLAS</a:t>
            </a:r>
            <a:r>
              <a:rPr/>
              <a:t> </a:t>
            </a:r>
            <a:r>
              <a:rPr/>
              <a:t>RESUMEN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Precios</a:t>
            </a:r>
            <a:r>
              <a:rPr/>
              <a:t> </a:t>
            </a:r>
            <a:r>
              <a:rPr/>
              <a:t>según</a:t>
            </a:r>
            <a:r>
              <a:rPr/>
              <a:t> </a:t>
            </a:r>
            <a:r>
              <a:rPr/>
              <a:t>Sector</a:t>
            </a:r>
            <a:r>
              <a:rPr/>
              <a:t> </a:t>
            </a:r>
            <a:r>
              <a:rPr/>
              <a:t>[UF]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935622978" name=""/>
          <p:cNvGraphicFramePr>
            <a:graphicFrameLocks noGrp="true"/>
          </p:cNvGraphicFramePr>
          <p:nvPr/>
        </p:nvGraphicFramePr>
        <p:xfrm rot="0">
          <a:off x="22860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2064082"/>
                <a:gridCol w="641421"/>
                <a:gridCol w="1065867"/>
                <a:gridCol w="1263634"/>
                <a:gridCol w="1105628"/>
              </a:tblGrid>
              <a:tr h="290874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Sector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Minimo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Promedio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Maximo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9224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valdivia-de-los-rios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872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31 441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233 887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Superficie</a:t>
            </a:r>
            <a:r>
              <a:rPr/>
              <a:t> </a:t>
            </a:r>
            <a:r>
              <a:rPr/>
              <a:t>Total</a:t>
            </a:r>
            <a:r>
              <a:rPr/>
              <a:t> </a:t>
            </a:r>
            <a:r>
              <a:rPr/>
              <a:t>[ha]</a:t>
            </a:r>
            <a:r>
              <a:rPr/>
              <a:t> </a:t>
            </a:r>
            <a:r>
              <a:rPr/>
              <a:t>según</a:t>
            </a:r>
            <a:r>
              <a:rPr/>
              <a:t> </a:t>
            </a:r>
            <a:r>
              <a:rPr/>
              <a:t>Sector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589315332" name=""/>
          <p:cNvGraphicFramePr>
            <a:graphicFrameLocks noGrp="true"/>
          </p:cNvGraphicFramePr>
          <p:nvPr/>
        </p:nvGraphicFramePr>
        <p:xfrm rot="0">
          <a:off x="22860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2064082"/>
                <a:gridCol w="641421"/>
                <a:gridCol w="1065867"/>
                <a:gridCol w="1263634"/>
                <a:gridCol w="1105628"/>
              </a:tblGrid>
              <a:tr h="336594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Sector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Minimo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Promedio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Maximo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34944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valdivia-de-los-rios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Precio</a:t>
            </a:r>
            <a:r>
              <a:rPr/>
              <a:t> </a:t>
            </a:r>
            <a:r>
              <a:rPr/>
              <a:t>por</a:t>
            </a:r>
            <a:r>
              <a:rPr/>
              <a:t> </a:t>
            </a:r>
            <a:r>
              <a:rPr/>
              <a:t>hect[area]</a:t>
            </a:r>
            <a:r>
              <a:rPr/>
              <a:t> </a:t>
            </a:r>
            <a:r>
              <a:rPr/>
              <a:t>según</a:t>
            </a:r>
            <a:r>
              <a:rPr/>
              <a:t> </a:t>
            </a:r>
            <a:r>
              <a:rPr/>
              <a:t>Sector</a:t>
            </a:r>
            <a:r>
              <a:rPr/>
              <a:t> </a:t>
            </a:r>
            <a:r>
              <a:rPr/>
              <a:t>[UF/ha]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869898964" name=""/>
          <p:cNvGraphicFramePr>
            <a:graphicFrameLocks noGrp="true"/>
          </p:cNvGraphicFramePr>
          <p:nvPr/>
        </p:nvGraphicFramePr>
        <p:xfrm rot="0">
          <a:off x="22860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2064082"/>
                <a:gridCol w="641421"/>
                <a:gridCol w="1065867"/>
                <a:gridCol w="1263634"/>
                <a:gridCol w="1105628"/>
              </a:tblGrid>
              <a:tr h="336594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Sector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Minimo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Promedio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Maximo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34944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valdivia-de-los-rios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5 468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57 619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669" y="2029758"/>
            <a:ext cx="7772400" cy="880867"/>
          </a:xfrm>
        </p:spPr>
        <p:txBody>
          <a:bodyPr/>
          <a:lstStyle/>
          <a:p>
            <a:pPr lvl="0" marL="0" indent="0">
              <a:buNone/>
            </a:pPr>
            <a:r>
              <a:rPr/>
              <a:t>DISTRIBUCIÓN</a:t>
            </a:r>
            <a:r>
              <a:rPr/>
              <a:t> </a:t>
            </a:r>
            <a:r>
              <a:rPr/>
              <a:t>DATOS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Ubicación</a:t>
            </a:r>
            <a:r>
              <a:rPr/>
              <a:t> </a:t>
            </a:r>
            <a:r>
              <a:rPr/>
              <a:t>Terrenos</a:t>
            </a:r>
          </a:p>
        </p:txBody>
      </p:sp>
      <p:pic>
        <p:nvPicPr>
          <p:cNvPr descr="Reportes/Reporte_Valdivia_Terreno_files/figure-pptx/mapa%20all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ＭＳ Ｐゴシック</vt:lpstr>
      <vt:lpstr>Arial</vt:lpstr>
      <vt:lpstr>Calibri</vt:lpstr>
      <vt:lpstr>Courier New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Reporte Viviendas</dc:title>
  <dc:creator>Pablo Busch Hopfenblatt</dc:creator>
  <cp:keywords/>
  <dcterms:created xsi:type="dcterms:W3CDTF">2020-07-14T20:17:47Z</dcterms:created>
  <dcterms:modified xsi:type="dcterms:W3CDTF">2020-07-14T20:17:47Z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14-07-2020</vt:lpwstr>
  </property>
  <property fmtid="{D5CDD505-2E9C-101B-9397-08002B2CF9AE}" pid="3" name="output">
    <vt:lpwstr/>
  </property>
  <property fmtid="{D5CDD505-2E9C-101B-9397-08002B2CF9AE}" pid="4" name="params">
    <vt:lpwstr/>
  </property>
</Properties>
</file>