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>
            <a:normAutofit/>
          </a:bodyPr>
          <a:lstStyle>
            <a:lvl1pPr>
              <a:defRPr kumimoji="0" lang="en-US" sz="3200" b="1" kern="1200" cap="all" baseline="0" noProof="0" smtClean="0">
                <a:solidFill>
                  <a:srgbClr val="7F7F7F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241EB5C9-1307-BA42-ABA2-0BC069CD8E7F}" type="datetimeFigureOut">
              <a:rPr lang="en-US" smtClean="0"/>
              <a:pPr/>
              <a:t>26-Jun-20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142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477002"/>
            <a:ext cx="9144000" cy="395998"/>
          </a:xfrm>
          <a:solidFill>
            <a:srgbClr val="7F7F7F"/>
          </a:solidFill>
        </p:spPr>
        <p:txBody>
          <a:bodyPr>
            <a:noAutofit/>
          </a:bodyPr>
          <a:lstStyle>
            <a:lvl1pPr marL="0" indent="1617663" algn="r">
              <a:buNone/>
              <a:defRPr sz="1800" b="0" baseline="0">
                <a:solidFill>
                  <a:srgbClr val="7F7F7F"/>
                </a:solidFill>
              </a:defRPr>
            </a:lvl1pPr>
            <a:lvl2pPr marL="357187" indent="0" algn="ctr">
              <a:buNone/>
              <a:defRPr/>
            </a:lvl2pPr>
            <a:lvl3pPr marL="719138" indent="0" algn="ctr">
              <a:buNone/>
              <a:defRPr/>
            </a:lvl3pPr>
            <a:lvl4pPr marL="984250" indent="0" algn="ctr">
              <a:buNone/>
              <a:defRPr/>
            </a:lvl4pPr>
            <a:lvl5pPr marL="1163637" indent="0" algn="ctr">
              <a:buNone/>
              <a:defRPr/>
            </a:lvl5pPr>
          </a:lstStyle>
          <a:p>
            <a:pPr lvl="0"/>
            <a:endParaRPr lang="es-C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994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 anchor="t">
            <a:normAutofit/>
          </a:bodyPr>
          <a:lstStyle>
            <a:lvl1pPr algn="l">
              <a:defRPr lang="en-US" sz="2800" b="1" kern="1200" cap="all" baseline="0" noProof="0" dirty="0">
                <a:solidFill>
                  <a:srgbClr val="8BC8A6"/>
                </a:solidFill>
                <a:latin typeface="Calibri" pitchFamily="34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28262" y="3095620"/>
            <a:ext cx="9172262" cy="387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56563" y="3095620"/>
            <a:ext cx="568325" cy="387350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fld id="{24064834-972A-4795-B272-37453634AFE8}" type="slidenum">
              <a:rPr lang="en-US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defRPr/>
              </a:pPr>
              <a:t>‹#›</a:t>
            </a:fld>
            <a:endParaRPr lang="en-US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en-US" sz="3200" b="1" kern="1200" noProof="0" dirty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6662"/>
          </a:xfrm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06662"/>
          </a:xfrm>
        </p:spPr>
        <p:txBody>
          <a:bodyPr>
            <a:normAutofit/>
          </a:bodyPr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ortalinmobiliario.com/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Viviendas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Pablo</a:t>
            </a:r>
            <a:r>
              <a:rPr/>
              <a:t> </a:t>
            </a:r>
            <a:r>
              <a:rPr/>
              <a:t>Busch</a:t>
            </a:r>
            <a:r>
              <a:rPr/>
              <a:t> </a:t>
            </a:r>
            <a:r>
              <a:rPr/>
              <a:t>Hopfenblatt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28-07-2020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Coquimbo_casa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Coquimbo_casa_files/figure-pptx/ji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Coquimbo_casa_files/figure-pptx/densida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ECDF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Coquimbo_casa_files/figure-pptx/CD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</a:p>
        </p:txBody>
      </p:sp>
      <p:pic>
        <p:nvPicPr>
          <p:cNvPr descr="Reportes/Reporte_Coquimbo_casa_files/figure-pptx/sca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(3D2B)</a:t>
            </a:r>
          </a:p>
        </p:txBody>
      </p:sp>
      <p:pic>
        <p:nvPicPr>
          <p:cNvPr descr="Reportes/Reporte_Coquimbo_casa_files/figure-pptx/scatter%202D2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número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</a:p>
        </p:txBody>
      </p:sp>
      <p:pic>
        <p:nvPicPr>
          <p:cNvPr descr="Reportes/Reporte_Coquimbo_casa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ANALISIS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[UF/m</a:t>
            </a:r>
            <a:r>
              <a:rPr baseline="30000"/>
              <a:t>2</a:t>
            </a:r>
            <a:r>
              <a:rPr/>
              <a:t>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UF/m</a:t>
            </a:r>
            <a:r>
              <a:rPr baseline="30000"/>
              <a:t>2</a:t>
            </a:r>
          </a:p>
        </p:txBody>
      </p:sp>
      <p:pic>
        <p:nvPicPr>
          <p:cNvPr descr="Reportes/Reporte_Coquimbo_casa_files/figure-pptx/Boxplot%20preci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descarga datos: </a:t>
            </a:r>
            <a:r>
              <a:rPr b="1"/>
              <a:t>28-07-2020</a:t>
            </a:r>
          </a:p>
          <a:p>
            <a:pPr lvl="1"/>
            <a:r>
              <a:rPr/>
              <a:t>Datos de venta de </a:t>
            </a:r>
            <a:r>
              <a:rPr b="1"/>
              <a:t>casa</a:t>
            </a:r>
            <a:r>
              <a:rPr/>
              <a:t> en barrio:</a:t>
            </a:r>
          </a:p>
          <a:p>
            <a:pPr lvl="2"/>
            <a:r>
              <a:rPr/>
              <a:t>Coquimbo</a:t>
            </a:r>
          </a:p>
          <a:p>
            <a:pPr lvl="1"/>
            <a:r>
              <a:rPr/>
              <a:t>Total de datos válidos levantados: </a:t>
            </a:r>
            <a:r>
              <a:rPr b="1"/>
              <a:t>500</a:t>
            </a:r>
          </a:p>
          <a:p>
            <a:pPr lvl="1"/>
            <a:r>
              <a:rPr/>
              <a:t>Fuente: </a:t>
            </a:r>
            <a:r>
              <a:rPr i="1">
                <a:hlinkClick r:id="rId2"/>
              </a:rPr>
              <a:t>https://www.portalinmobiliario.com/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UF/m</a:t>
            </a:r>
            <a:r>
              <a:rPr baseline="30000"/>
              <a:t>2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</a:p>
        </p:txBody>
      </p:sp>
      <p:pic>
        <p:nvPicPr>
          <p:cNvPr descr="Reportes/Reporte_Coquimbo_casa_files/figure-pptx/scatter%20precio%20por%20are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UF/m</a:t>
            </a:r>
            <a:r>
              <a:rPr baseline="30000"/>
              <a:t>2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(3D2B)</a:t>
            </a:r>
          </a:p>
        </p:txBody>
      </p:sp>
      <p:pic>
        <p:nvPicPr>
          <p:cNvPr descr="Reportes/Reporte_Coquimbo_casa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mejores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  <p:pic>
        <p:nvPicPr>
          <p:cNvPr descr="Mapa/Mapa_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mejores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3D2B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  <p:pic>
        <p:nvPicPr>
          <p:cNvPr descr="Mapa/Mapa_15_inte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Dividendo</a:t>
            </a:r>
            <a:r>
              <a:rPr/>
              <a:t> </a:t>
            </a:r>
            <a:r>
              <a:rPr/>
              <a:t>aproximado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plazo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años</a:t>
            </a:r>
          </a:p>
        </p:txBody>
      </p:sp>
      <p:pic>
        <p:nvPicPr>
          <p:cNvPr descr="Data/Dividend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600200"/>
            <a:ext cx="622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 presentación fue generada automaticamente</a:t>
            </a:r>
          </a:p>
          <a:p>
            <a:pPr lvl="1"/>
            <a:r>
              <a:rPr/>
              <a:t>Interesa mostrar la totalidad de los datos recolectados, para resaltar ofertas puntuales que pueden ser convenientes</a:t>
            </a:r>
          </a:p>
          <a:p>
            <a:pPr lvl="1"/>
            <a:r>
              <a:rPr/>
              <a:t>Dado lo anterior se opto en su mayoria por visualizar los datos en gráficos de Scatter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TABLAS</a:t>
            </a:r>
            <a:r>
              <a:rPr/>
              <a:t> </a:t>
            </a:r>
            <a:r>
              <a:rPr/>
              <a:t>RESUMEN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  <a:r>
              <a:rPr/>
              <a:t> </a:t>
            </a:r>
            <a:r>
              <a:rPr/>
              <a:t>[MM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UF]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4985669" name=""/>
          <p:cNvGraphicFramePr>
            <a:graphicFrameLocks noGrp="true"/>
          </p:cNvGraphicFramePr>
          <p:nvPr/>
        </p:nvGraphicFramePr>
        <p:xfrm rot="0">
          <a:off x="2286000" y="11430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740305"/>
                <a:gridCol w="740305"/>
                <a:gridCol w="1263634"/>
                <a:gridCol w="760012"/>
              </a:tblGrid>
              <a:tr h="32152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4D4B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78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28606261" name=""/>
          <p:cNvGraphicFramePr>
            <a:graphicFrameLocks noGrp="true"/>
          </p:cNvGraphicFramePr>
          <p:nvPr/>
        </p:nvGraphicFramePr>
        <p:xfrm rot="0">
          <a:off x="2286000" y="38862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740305"/>
                <a:gridCol w="888587"/>
                <a:gridCol w="1263634"/>
                <a:gridCol w="987471"/>
              </a:tblGrid>
              <a:tr h="32152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1 252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2 412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3 840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1 696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3 516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7 742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8 519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33 000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2 267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4 824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9 268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3 969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8 472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15 140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4D4B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6 162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11 381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22 000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78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9 366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23 760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90010185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740305"/>
                <a:gridCol w="740305"/>
                <a:gridCol w="1263634"/>
                <a:gridCol w="987471"/>
              </a:tblGrid>
              <a:tr h="36724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5 000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5 800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1 992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4D4B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1 858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10 730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650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1 023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5 000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  <a:r>
              <a:rPr/>
              <a:t> </a:t>
            </a:r>
            <a:r>
              <a:rPr/>
              <a:t>[UF/m</a:t>
            </a:r>
            <a:r>
              <a:rPr baseline="30000"/>
              <a:t>2</a:t>
            </a:r>
            <a:r>
              <a:rPr/>
              <a:t>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80957978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740305"/>
                <a:gridCol w="661128"/>
                <a:gridCol w="1263634"/>
                <a:gridCol w="760012"/>
              </a:tblGrid>
              <a:tr h="36724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4D4B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650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Viviendas</a:t>
            </a:r>
          </a:p>
        </p:txBody>
      </p:sp>
      <p:pic>
        <p:nvPicPr>
          <p:cNvPr descr="Mapa/Map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Viviendas</dc:title>
  <dc:creator>Pablo Busch Hopfenblatt</dc:creator>
  <cp:keywords/>
  <dcterms:created xsi:type="dcterms:W3CDTF">2020-07-28T14:49:43Z</dcterms:created>
  <dcterms:modified xsi:type="dcterms:W3CDTF">2020-07-28T14:49:43Z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28-07-2020</vt:lpwstr>
  </property>
  <property fmtid="{D5CDD505-2E9C-101B-9397-08002B2CF9AE}" pid="3" name="output">
    <vt:lpwstr/>
  </property>
  <property fmtid="{D5CDD505-2E9C-101B-9397-08002B2CF9AE}" pid="4" name="params">
    <vt:lpwstr/>
  </property>
</Properties>
</file>