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embeddedFontLst>
    <p:embeddedFont>
      <p:font typeface="Calibri" panose="020F0502020204030204" pitchFamily="34" charset="0"/>
      <p:regular r:id="rId9"/>
      <p:bold r:id="rId10"/>
      <p:italic r:id="rId11"/>
      <p:boldItalic r:id="rId1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CFC032-F33E-4C13-89F9-E636697205C5}">
  <a:tblStyle styleId="{C5CFC032-F33E-4C13-89F9-E636697205C5}" styleName="Table_0">
    <a:wholeTbl>
      <a:tcStyle>
        <a:tcBdr>
          <a:left>
            <a:ln w="12700" cap="flat" cmpd="sng">
              <a:solidFill>
                <a:srgbClr val="000000"/>
              </a:solidFill>
              <a:prstDash val="solid"/>
              <a:round/>
              <a:headEnd type="none" w="med" len="med"/>
              <a:tailEnd type="none" w="med" len="med"/>
            </a:ln>
          </a:left>
          <a:right>
            <a:ln w="12700" cap="flat" cmpd="sng">
              <a:solidFill>
                <a:srgbClr val="000000"/>
              </a:solidFill>
              <a:prstDash val="solid"/>
              <a:round/>
              <a:headEnd type="none" w="med" len="med"/>
              <a:tailEnd type="none" w="med" len="med"/>
            </a:ln>
          </a:right>
          <a:top>
            <a:ln w="12700" cap="flat" cmpd="sng">
              <a:solidFill>
                <a:srgbClr val="000000"/>
              </a:solidFill>
              <a:prstDash val="solid"/>
              <a:round/>
              <a:headEnd type="none" w="med" len="med"/>
              <a:tailEnd type="none" w="med" len="med"/>
            </a:ln>
          </a:top>
          <a:bottom>
            <a:ln w="12700" cap="flat" cmpd="sng">
              <a:solidFill>
                <a:srgbClr val="000000"/>
              </a:solidFill>
              <a:prstDash val="solid"/>
              <a:round/>
              <a:headEnd type="none" w="med" len="med"/>
              <a:tailEnd type="none" w="med" len="med"/>
            </a:ln>
          </a:bottom>
          <a:insideH>
            <a:ln w="12700" cap="flat" cmpd="sng">
              <a:solidFill>
                <a:srgbClr val="000000"/>
              </a:solidFill>
              <a:prstDash val="solid"/>
              <a:round/>
              <a:headEnd type="none" w="med" len="med"/>
              <a:tailEnd type="none" w="med" len="med"/>
            </a:ln>
          </a:insideH>
          <a:insideV>
            <a:ln w="12700"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8"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100" b="0" i="0" u="none" strike="noStrike" cap="none" baseline="0"/>
            </a:lvl1pPr>
            <a:lvl2pPr marL="0" marR="0" indent="0" algn="l" rtl="0">
              <a:spcBef>
                <a:spcPts val="0"/>
              </a:spcBef>
              <a:defRPr sz="1100" b="0" i="0" u="none" strike="noStrike" cap="none" baseline="0"/>
            </a:lvl2pPr>
            <a:lvl3pPr marL="0" marR="0" indent="0" algn="l" rtl="0">
              <a:spcBef>
                <a:spcPts val="0"/>
              </a:spcBef>
              <a:defRPr sz="1100" b="0" i="0" u="none" strike="noStrike" cap="none" baseline="0"/>
            </a:lvl3pPr>
            <a:lvl4pPr marL="0" marR="0" indent="0" algn="l" rtl="0">
              <a:spcBef>
                <a:spcPts val="0"/>
              </a:spcBef>
              <a:defRPr sz="1100" b="0" i="0" u="none" strike="noStrike" cap="none" baseline="0"/>
            </a:lvl4pPr>
            <a:lvl5pPr marL="0" marR="0" indent="0" algn="l" rtl="0">
              <a:spcBef>
                <a:spcPts val="0"/>
              </a:spcBef>
              <a:defRPr sz="1100" b="0" i="0" u="none" strike="noStrike" cap="none" baseline="0"/>
            </a:lvl5pPr>
            <a:lvl6pPr marL="0" marR="0" indent="0" algn="l" rtl="0">
              <a:spcBef>
                <a:spcPts val="0"/>
              </a:spcBef>
              <a:defRPr sz="1100" b="0" i="0" u="none" strike="noStrike" cap="none" baseline="0"/>
            </a:lvl6pPr>
            <a:lvl7pPr marL="0" marR="0" indent="0" algn="l" rtl="0">
              <a:spcBef>
                <a:spcPts val="0"/>
              </a:spcBef>
              <a:defRPr sz="1100" b="0" i="0" u="none" strike="noStrike" cap="none" baseline="0"/>
            </a:lvl7pPr>
            <a:lvl8pPr marL="0" marR="0" indent="0" algn="l" rtl="0">
              <a:spcBef>
                <a:spcPts val="0"/>
              </a:spcBef>
              <a:defRPr sz="1100" b="0" i="0" u="none" strike="noStrike" cap="none" baseline="0"/>
            </a:lvl8pPr>
            <a:lvl9pPr marL="0" marR="0" indent="0" algn="l" rtl="0">
              <a:spcBef>
                <a:spcPts val="0"/>
              </a:spcBef>
              <a:defRPr sz="1100" b="0" i="0" u="none" strike="noStrike" cap="none" baseline="0"/>
            </a:lvl9pPr>
          </a:lstStyle>
          <a:p>
            <a:endParaRPr/>
          </a:p>
        </p:txBody>
      </p:sp>
    </p:spTree>
    <p:extLst>
      <p:ext uri="{BB962C8B-B14F-4D97-AF65-F5344CB8AC3E}">
        <p14:creationId xmlns:p14="http://schemas.microsoft.com/office/powerpoint/2010/main" val="13103755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2589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33762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extLst>
      <p:ext uri="{BB962C8B-B14F-4D97-AF65-F5344CB8AC3E}">
        <p14:creationId xmlns:p14="http://schemas.microsoft.com/office/powerpoint/2010/main" val="350919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1503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194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9555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sz="4400" b="0" i="0" u="none" strike="noStrike" cap="none" baseline="0">
                <a:solidFill>
                  <a:schemeClr val="dk1"/>
                </a:solidFill>
                <a:latin typeface="Calibri"/>
                <a:ea typeface="Calibri"/>
                <a:cs typeface="Calibri"/>
                <a:sym typeface="Calibri"/>
                <a:rtl val="0"/>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lnSpc>
                <a:spcPct val="100000"/>
              </a:lnSpc>
              <a:spcBef>
                <a:spcPts val="640"/>
              </a:spcBef>
              <a:spcAft>
                <a:spcPts val="0"/>
              </a:spcAft>
              <a:buClr>
                <a:srgbClr val="888888"/>
              </a:buClr>
              <a:buFont typeface="Arial"/>
              <a:buNone/>
              <a:defRPr sz="3200" b="0" i="0" u="none" strike="noStrike" cap="none" baseline="0">
                <a:solidFill>
                  <a:srgbClr val="888888"/>
                </a:solidFill>
                <a:latin typeface="Calibri"/>
                <a:ea typeface="Calibri"/>
                <a:cs typeface="Calibri"/>
                <a:sym typeface="Calibri"/>
                <a:rtl val="0"/>
              </a:defRPr>
            </a:lvl1pPr>
            <a:lvl2pPr marL="457200" marR="0" indent="0" algn="ctr" rtl="0">
              <a:lnSpc>
                <a:spcPct val="100000"/>
              </a:lnSpc>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rtl val="0"/>
              </a:defRPr>
            </a:lvl2pPr>
            <a:lvl3pPr marL="914400" marR="0" indent="0" algn="ctr" rtl="0">
              <a:lnSpc>
                <a:spcPct val="100000"/>
              </a:lnSpc>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rtl val="0"/>
              </a:defRPr>
            </a:lvl3pPr>
            <a:lvl4pPr marL="1371600" marR="0" indent="0" algn="ctr" rtl="0">
              <a:lnSpc>
                <a:spcPct val="100000"/>
              </a:lnSpc>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rtl val="0"/>
              </a:defRPr>
            </a:lvl4pPr>
            <a:lvl5pPr marL="1828800" marR="0" indent="0" algn="ctr" rtl="0">
              <a:lnSpc>
                <a:spcPct val="100000"/>
              </a:lnSpc>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rtl val="0"/>
              </a:defRPr>
            </a:lvl5pPr>
            <a:lvl6pPr marL="2286000" marR="0" indent="0" algn="ctr" rtl="0">
              <a:lnSpc>
                <a:spcPct val="100000"/>
              </a:lnSpc>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rtl val="0"/>
              </a:defRPr>
            </a:lvl6pPr>
            <a:lvl7pPr marL="2743200" marR="0" indent="0" algn="ctr" rtl="0">
              <a:lnSpc>
                <a:spcPct val="100000"/>
              </a:lnSpc>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rtl val="0"/>
              </a:defRPr>
            </a:lvl7pPr>
            <a:lvl8pPr marL="3200400" marR="0" indent="0" algn="ctr" rtl="0">
              <a:lnSpc>
                <a:spcPct val="100000"/>
              </a:lnSpc>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rtl val="0"/>
              </a:defRPr>
            </a:lvl8pPr>
            <a:lvl9pPr marL="3657600" marR="0" indent="0" algn="ctr" rtl="0">
              <a:lnSpc>
                <a:spcPct val="100000"/>
              </a:lnSpc>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rtl val="0"/>
              </a:defRPr>
            </a:lvl9pPr>
          </a:lstStyle>
          <a:p>
            <a:endParaRPr/>
          </a:p>
        </p:txBody>
      </p:sp>
      <p:sp>
        <p:nvSpPr>
          <p:cNvPr id="13" name="Shape 13"/>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14" name="Shape 1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15" name="Shape 15"/>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698"/>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8" name="Shape 68"/>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69" name="Shape 6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70" name="Shape 70"/>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635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698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25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25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25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25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25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25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75" name="Shape 7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76" name="Shape 76"/>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rot="5400000">
            <a:off x="541350" y="190488"/>
            <a:ext cx="5851500" cy="6019798"/>
          </a:xfrm>
          <a:prstGeom prst="rect">
            <a:avLst/>
          </a:prstGeom>
          <a:noFill/>
          <a:ln>
            <a:noFill/>
          </a:ln>
        </p:spPr>
        <p:txBody>
          <a:bodyPr lIns="91425" tIns="91425" rIns="91425" bIns="91425" anchor="t" anchorCtr="0"/>
          <a:lstStyle>
            <a:lvl1pPr marL="342900" indent="635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698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25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25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25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25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25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25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81" name="Shape 8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82" name="Shape 82"/>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6"/>
            <a:ext cx="5998800" cy="806700"/>
          </a:xfrm>
          <a:prstGeom prst="rect">
            <a:avLst/>
          </a:prstGeom>
          <a:noFill/>
          <a:ln>
            <a:noFill/>
          </a:ln>
        </p:spPr>
        <p:txBody>
          <a:bodyPr lIns="91425" tIns="91425" rIns="91425" bIns="91425" anchor="ctr" anchorCtr="0"/>
          <a:lstStyle>
            <a:lvl1pPr rtl="0">
              <a:lnSpc>
                <a:spcPct val="100000"/>
              </a:lnSpc>
              <a:spcBef>
                <a:spcPts val="0"/>
              </a:spcBef>
              <a:spcAft>
                <a:spcPts val="0"/>
              </a:spcAft>
              <a:buFont typeface="Calibri"/>
              <a:buNone/>
              <a:defRPr/>
            </a:lvl1pPr>
            <a:lvl2pPr rtl="0">
              <a:spcBef>
                <a:spcPts val="0"/>
              </a:spcBef>
              <a:defRPr sz="2800" b="0" i="0" u="none" strike="noStrike" cap="none" baseline="0">
                <a:solidFill>
                  <a:schemeClr val="dk1"/>
                </a:solidFill>
                <a:latin typeface="Calibri"/>
                <a:ea typeface="Calibri"/>
                <a:cs typeface="Calibri"/>
                <a:sym typeface="Calibri"/>
              </a:defRPr>
            </a:lvl2pPr>
            <a:lvl3pPr rtl="0">
              <a:spcBef>
                <a:spcPts val="0"/>
              </a:spcBef>
              <a:defRPr sz="2400" b="0" i="0" u="none" strike="noStrike" cap="none" baseline="0">
                <a:solidFill>
                  <a:schemeClr val="dk1"/>
                </a:solidFill>
                <a:latin typeface="Calibri"/>
                <a:ea typeface="Calibri"/>
                <a:cs typeface="Calibri"/>
                <a:sym typeface="Calibri"/>
              </a:defRPr>
            </a:lvl3pPr>
            <a:lvl4pPr rtl="0">
              <a:spcBef>
                <a:spcPts val="0"/>
              </a:spcBef>
              <a:defRPr sz="2000" b="0" i="0" u="none" strike="noStrike" cap="none" baseline="0">
                <a:solidFill>
                  <a:schemeClr val="dk1"/>
                </a:solidFill>
                <a:latin typeface="Calibri"/>
                <a:ea typeface="Calibri"/>
                <a:cs typeface="Calibri"/>
                <a:sym typeface="Calibri"/>
              </a:defRPr>
            </a:lvl4pPr>
            <a:lvl5pPr rtl="0">
              <a:spcBef>
                <a:spcPts val="0"/>
              </a:spcBef>
              <a:defRPr sz="2000" b="0" i="0" u="none" strike="noStrike" cap="none" baseline="0">
                <a:solidFill>
                  <a:schemeClr val="dk1"/>
                </a:solidFill>
                <a:latin typeface="Calibri"/>
                <a:ea typeface="Calibri"/>
                <a:cs typeface="Calibri"/>
                <a:sym typeface="Calibri"/>
              </a:defRPr>
            </a:lvl5pPr>
            <a:lvl6pPr rtl="0">
              <a:spcBef>
                <a:spcPts val="0"/>
              </a:spcBef>
              <a:defRPr sz="2000" b="0" i="0" u="none" strike="noStrike" cap="none" baseline="0">
                <a:solidFill>
                  <a:schemeClr val="dk1"/>
                </a:solidFill>
                <a:latin typeface="Calibri"/>
                <a:ea typeface="Calibri"/>
                <a:cs typeface="Calibri"/>
                <a:sym typeface="Calibri"/>
              </a:defRPr>
            </a:lvl6pPr>
            <a:lvl7pPr rtl="0">
              <a:spcBef>
                <a:spcPts val="0"/>
              </a:spcBef>
              <a:defRPr sz="2000" b="0" i="0" u="none" strike="noStrike" cap="none" baseline="0">
                <a:solidFill>
                  <a:schemeClr val="dk1"/>
                </a:solidFill>
                <a:latin typeface="Calibri"/>
                <a:ea typeface="Calibri"/>
                <a:cs typeface="Calibri"/>
                <a:sym typeface="Calibri"/>
              </a:defRPr>
            </a:lvl7pPr>
            <a:lvl8pPr rtl="0">
              <a:spcBef>
                <a:spcPts val="0"/>
              </a:spcBef>
              <a:defRPr sz="2000" b="0" i="0" u="none" strike="noStrike" cap="none" baseline="0">
                <a:solidFill>
                  <a:schemeClr val="dk1"/>
                </a:solidFill>
                <a:latin typeface="Calibri"/>
                <a:ea typeface="Calibri"/>
                <a:cs typeface="Calibri"/>
                <a:sym typeface="Calibri"/>
              </a:defRPr>
            </a:lvl8pPr>
            <a:lvl9pPr rtl="0">
              <a:spcBef>
                <a:spcPts val="0"/>
              </a:spcBef>
              <a:defRPr sz="2000" b="0" i="0" u="none" strike="noStrike" cap="none" baseline="0">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8472457" y="6217621"/>
            <a:ext cx="548699" cy="524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599" cy="763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311700" y="1536633"/>
            <a:ext cx="8520599" cy="4555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sldNum" idx="12"/>
          </p:nvPr>
        </p:nvSpPr>
        <p:spPr>
          <a:xfrm>
            <a:off x="8472457" y="6217621"/>
            <a:ext cx="548699" cy="524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baseline="0">
                <a:solidFill>
                  <a:srgbClr val="000000"/>
                </a:solidFill>
                <a:latin typeface="Arial"/>
                <a:ea typeface="Arial"/>
                <a:cs typeface="Arial"/>
                <a:sym typeface="Arial"/>
                <a:rtl val="0"/>
              </a:rPr>
              <a:t>‹#›</a:t>
            </a:fld>
            <a:endParaRPr lang="en"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0"/>
        <p:cNvGrpSpPr/>
        <p:nvPr/>
      </p:nvGrpSpPr>
      <p:grpSpPr>
        <a:xfrm>
          <a:off x="0" y="0"/>
          <a:ext cx="0" cy="0"/>
          <a:chOff x="0" y="0"/>
          <a:chExt cx="0" cy="0"/>
        </a:xfrm>
      </p:grpSpPr>
      <p:sp>
        <p:nvSpPr>
          <p:cNvPr id="21" name="Shape 21"/>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22" name="Shape 2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23" name="Shape 23"/>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825782"/>
            <a:ext cx="8229600" cy="6399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1"/>
          </p:nvPr>
        </p:nvSpPr>
        <p:spPr>
          <a:xfrm>
            <a:off x="457200" y="1600200"/>
            <a:ext cx="8229600" cy="5026200"/>
          </a:xfrm>
          <a:prstGeom prst="rect">
            <a:avLst/>
          </a:prstGeom>
          <a:noFill/>
          <a:ln>
            <a:noFill/>
          </a:ln>
        </p:spPr>
        <p:txBody>
          <a:bodyPr lIns="91425" tIns="91425" rIns="91425" bIns="91425" anchor="t" anchorCtr="0"/>
          <a:lstStyle>
            <a:lvl1pPr marL="342900" indent="635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698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25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254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25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25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25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25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7" name="Shape 27"/>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28" name="Shape 2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29" name="Shape 29"/>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33" name="Shape 33"/>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34" name="Shape 3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35" name="Shape 35"/>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1"/>
          </p:nvPr>
        </p:nvSpPr>
        <p:spPr>
          <a:xfrm>
            <a:off x="457200" y="1600200"/>
            <a:ext cx="4038598" cy="4526100"/>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9" name="Shape 39"/>
          <p:cNvSpPr txBox="1">
            <a:spLocks noGrp="1"/>
          </p:cNvSpPr>
          <p:nvPr>
            <p:ph type="body" idx="2"/>
          </p:nvPr>
        </p:nvSpPr>
        <p:spPr>
          <a:xfrm>
            <a:off x="4648200" y="1600200"/>
            <a:ext cx="4038598" cy="4526100"/>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40" name="Shape 40"/>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41" name="Shape 4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42" name="Shape 42"/>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6" name="Shape 46"/>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7" name="Shape 47"/>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8" name="Shape 48"/>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9" name="Shape 49"/>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50" name="Shape 5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51" name="Shape 51"/>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54" name="Shape 54"/>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55" name="Shape 5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56" name="Shape 56"/>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98" cy="1161900"/>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1"/>
          </p:nvPr>
        </p:nvSpPr>
        <p:spPr>
          <a:xfrm>
            <a:off x="3575050" y="273050"/>
            <a:ext cx="5111698" cy="5852998"/>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60" name="Shape 60"/>
          <p:cNvSpPr txBox="1">
            <a:spLocks noGrp="1"/>
          </p:cNvSpPr>
          <p:nvPr>
            <p:ph type="body" idx="2"/>
          </p:nvPr>
        </p:nvSpPr>
        <p:spPr>
          <a:xfrm>
            <a:off x="457200" y="1435100"/>
            <a:ext cx="3008398" cy="4691099"/>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1" name="Shape 61"/>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62" name="Shape 6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63" name="Shape 63"/>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alphaModFix/>
          </a:blip>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sz="4400" b="0" i="0" u="none" strike="noStrike" cap="none" baseline="0">
                <a:solidFill>
                  <a:schemeClr val="dk1"/>
                </a:solidFill>
                <a:latin typeface="Calibri"/>
                <a:ea typeface="Calibri"/>
                <a:cs typeface="Calibri"/>
                <a:sym typeface="Calibri"/>
                <a:rtl val="0"/>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63500" algn="l" rtl="0">
              <a:lnSpc>
                <a:spcPct val="100000"/>
              </a:lnSpc>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rtl val="0"/>
              </a:defRPr>
            </a:lvl1pPr>
            <a:lvl2pPr marL="742950" marR="0" indent="69850" algn="l" rtl="0">
              <a:lnSpc>
                <a:spcPct val="100000"/>
              </a:lnSpc>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rtl val="0"/>
              </a:defRPr>
            </a:lvl2pPr>
            <a:lvl3pPr marL="1143000" marR="0" indent="76200" algn="l" rtl="0">
              <a:lnSpc>
                <a:spcPct val="100000"/>
              </a:lnSpc>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rtl val="0"/>
              </a:defRPr>
            </a:lvl3pPr>
            <a:lvl4pPr marL="1600200" marR="0" indent="25400" algn="l" rtl="0">
              <a:lnSpc>
                <a:spcPct val="100000"/>
              </a:lnSpc>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rtl val="0"/>
              </a:defRPr>
            </a:lvl4pPr>
            <a:lvl5pPr marL="2057400" marR="0" indent="25400" algn="l" rtl="0">
              <a:lnSpc>
                <a:spcPct val="100000"/>
              </a:lnSpc>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rtl val="0"/>
              </a:defRPr>
            </a:lvl5pPr>
            <a:lvl6pPr marL="2514600" marR="0" indent="25400" algn="l" rtl="0">
              <a:lnSpc>
                <a:spcPct val="100000"/>
              </a:lnSpc>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rtl val="0"/>
              </a:defRPr>
            </a:lvl6pPr>
            <a:lvl7pPr marL="2971800" marR="0" indent="25400" algn="l" rtl="0">
              <a:lnSpc>
                <a:spcPct val="100000"/>
              </a:lnSpc>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rtl val="0"/>
              </a:defRPr>
            </a:lvl7pPr>
            <a:lvl8pPr marL="3429000" marR="0" indent="25400" algn="l" rtl="0">
              <a:lnSpc>
                <a:spcPct val="100000"/>
              </a:lnSpc>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rtl val="0"/>
              </a:defRPr>
            </a:lvl8pPr>
            <a:lvl9pPr marL="3886200" marR="0" indent="25400" algn="l" rtl="0">
              <a:lnSpc>
                <a:spcPct val="100000"/>
              </a:lnSpc>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rtl val="0"/>
              </a:defRPr>
            </a:lvl9pPr>
          </a:lstStyle>
          <a:p>
            <a:endParaRPr/>
          </a:p>
        </p:txBody>
      </p:sp>
      <p:sp>
        <p:nvSpPr>
          <p:cNvPr id="7" name="Shape 7"/>
          <p:cNvSpPr txBox="1">
            <a:spLocks noGrp="1"/>
          </p:cNvSpPr>
          <p:nvPr>
            <p:ph type="dt" idx="10"/>
          </p:nvPr>
        </p:nvSpPr>
        <p:spPr>
          <a:xfrm>
            <a:off x="457200" y="6356350"/>
            <a:ext cx="2133598" cy="365099"/>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898989"/>
              </a:buClr>
              <a:buFont typeface="Calibri"/>
              <a:buNone/>
              <a:defRPr sz="1200" b="0" i="0" u="none" strike="noStrike" cap="none" baseline="0">
                <a:solidFill>
                  <a:srgbClr val="898989"/>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8" name="Shape 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888888"/>
              </a:buClr>
              <a:buFont typeface="Calibri"/>
              <a:buNone/>
              <a:defRPr sz="1200" b="0" i="0" u="none" strike="noStrike" cap="none" baseline="0">
                <a:solidFill>
                  <a:srgbClr val="888888"/>
                </a:solidFill>
                <a:latin typeface="Calibri"/>
                <a:ea typeface="Calibri"/>
                <a:cs typeface="Calibri"/>
                <a:sym typeface="Calibri"/>
                <a:rtl val="0"/>
              </a:defRPr>
            </a:lvl1pPr>
            <a:lvl2pPr marL="457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2pPr>
            <a:lvl3pPr marL="914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3pPr>
            <a:lvl4pPr marL="1371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4pPr>
            <a:lvl5pPr marL="18288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5pPr>
            <a:lvl6pPr marL="22860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6pPr>
            <a:lvl7pPr marL="27432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7pPr>
            <a:lvl8pPr marL="32004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8pPr>
            <a:lvl9pPr marL="3657600" marR="0" indent="0" algn="l" rtl="0">
              <a:lnSpc>
                <a:spcPct val="100000"/>
              </a:lnSpc>
              <a:spcBef>
                <a:spcPts val="0"/>
              </a:spcBef>
              <a:spcAft>
                <a:spcPts val="0"/>
              </a:spcAft>
              <a:buClr>
                <a:schemeClr val="dk1"/>
              </a:buClr>
              <a:buFont typeface="Calibri"/>
              <a:buNone/>
              <a:defRPr sz="1800" b="0" i="0" u="none" strike="noStrike" cap="none" baseline="0">
                <a:solidFill>
                  <a:schemeClr val="dk1"/>
                </a:solidFill>
                <a:latin typeface="Calibri"/>
                <a:ea typeface="Calibri"/>
                <a:cs typeface="Calibri"/>
                <a:sym typeface="Calibri"/>
                <a:rtl val="0"/>
              </a:defRPr>
            </a:lvl9pPr>
          </a:lstStyle>
          <a:p>
            <a:endParaRPr/>
          </a:p>
        </p:txBody>
      </p:sp>
      <p:sp>
        <p:nvSpPr>
          <p:cNvPr id="9" name="Shape 9"/>
          <p:cNvSpPr txBox="1">
            <a:spLocks noGrp="1"/>
          </p:cNvSpPr>
          <p:nvPr>
            <p:ph type="sldNum" idx="12"/>
          </p:nvPr>
        </p:nvSpPr>
        <p:spPr>
          <a:xfrm>
            <a:off x="6553200" y="6356350"/>
            <a:ext cx="2133598" cy="365099"/>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 sz="1200" b="0" i="0" u="none" strike="noStrike" cap="none" baseline="0">
                <a:solidFill>
                  <a:srgbClr val="898989"/>
                </a:solidFill>
                <a:latin typeface="Calibri"/>
                <a:ea typeface="Calibri"/>
                <a:cs typeface="Calibri"/>
                <a:sym typeface="Calibri"/>
                <a:rtl val="0"/>
              </a:rPr>
              <a:t>‹#›</a:t>
            </a:fld>
            <a:endParaRPr lang="en" sz="1200" b="0" i="0" u="none" strike="noStrike" cap="none" baseline="0">
              <a:solidFill>
                <a:srgbClr val="898989"/>
              </a:solidFill>
              <a:latin typeface="Calibri"/>
              <a:ea typeface="Calibri"/>
              <a:cs typeface="Calibri"/>
              <a:sym typeface="Calibri"/>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youtube.com/v/ONm7eBclJo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youtube.com/v/JPHMfPmiVw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subTitle" idx="1"/>
          </p:nvPr>
        </p:nvSpPr>
        <p:spPr>
          <a:xfrm>
            <a:off x="1371600" y="3505200"/>
            <a:ext cx="6400799" cy="2830286"/>
          </a:xfrm>
          <a:prstGeom prst="rect">
            <a:avLst/>
          </a:prstGeom>
        </p:spPr>
        <p:txBody>
          <a:bodyPr lIns="91425" tIns="91425" rIns="91425" bIns="91425" anchor="t" anchorCtr="0">
            <a:noAutofit/>
          </a:bodyPr>
          <a:lstStyle/>
          <a:p>
            <a:pPr rtl="0">
              <a:spcBef>
                <a:spcPts val="0"/>
              </a:spcBef>
              <a:buNone/>
            </a:pPr>
            <a:r>
              <a:rPr lang="en" dirty="0"/>
              <a:t>Milestone </a:t>
            </a:r>
            <a:r>
              <a:rPr lang="en" dirty="0" smtClean="0"/>
              <a:t>1</a:t>
            </a:r>
          </a:p>
          <a:p>
            <a:pPr>
              <a:spcBef>
                <a:spcPts val="0"/>
              </a:spcBef>
              <a:buNone/>
            </a:pPr>
            <a:endParaRPr lang="en" sz="2400" dirty="0" smtClean="0"/>
          </a:p>
          <a:p>
            <a:pPr>
              <a:spcBef>
                <a:spcPts val="0"/>
              </a:spcBef>
              <a:buNone/>
            </a:pPr>
            <a:r>
              <a:rPr lang="en" sz="2400" dirty="0" smtClean="0"/>
              <a:t>Pablo Canseco</a:t>
            </a:r>
            <a:endParaRPr lang="en" sz="2400" dirty="0"/>
          </a:p>
          <a:p>
            <a:pPr>
              <a:spcBef>
                <a:spcPts val="0"/>
              </a:spcBef>
            </a:pPr>
            <a:endParaRPr lang="en-US" sz="2000" dirty="0" smtClean="0"/>
          </a:p>
          <a:p>
            <a:pPr>
              <a:spcBef>
                <a:spcPts val="0"/>
              </a:spcBef>
            </a:pPr>
            <a:r>
              <a:rPr lang="en-US" sz="2000" dirty="0" err="1" smtClean="0"/>
              <a:t>Domenick</a:t>
            </a:r>
            <a:r>
              <a:rPr lang="en-US" sz="2000" dirty="0" smtClean="0"/>
              <a:t> </a:t>
            </a:r>
            <a:r>
              <a:rPr lang="en-US" sz="2000" dirty="0" smtClean="0"/>
              <a:t>Albanese</a:t>
            </a:r>
          </a:p>
          <a:p>
            <a:pPr>
              <a:spcBef>
                <a:spcPts val="0"/>
              </a:spcBef>
            </a:pPr>
            <a:r>
              <a:rPr lang="en-US" sz="2000" dirty="0" smtClean="0"/>
              <a:t>Ronald­-Dean </a:t>
            </a:r>
            <a:r>
              <a:rPr lang="en-US" sz="2000" dirty="0" err="1" smtClean="0"/>
              <a:t>Allado</a:t>
            </a:r>
            <a:endParaRPr lang="en" sz="2000" dirty="0"/>
          </a:p>
        </p:txBody>
      </p:sp>
      <p:pic>
        <p:nvPicPr>
          <p:cNvPr id="88" name="Shape 88"/>
          <p:cNvPicPr preferRelativeResize="0"/>
          <p:nvPr/>
        </p:nvPicPr>
        <p:blipFill rotWithShape="1">
          <a:blip r:embed="rId3">
            <a:alphaModFix/>
          </a:blip>
          <a:srcRect/>
          <a:stretch/>
        </p:blipFill>
        <p:spPr>
          <a:xfrm>
            <a:off x="36513" y="76200"/>
            <a:ext cx="3316199" cy="609599"/>
          </a:xfrm>
          <a:prstGeom prst="rect">
            <a:avLst/>
          </a:prstGeom>
          <a:noFill/>
          <a:ln>
            <a:noFill/>
          </a:ln>
        </p:spPr>
      </p:pic>
      <p:sp>
        <p:nvSpPr>
          <p:cNvPr id="89" name="Shape 8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3600" i="1">
                <a:solidFill>
                  <a:srgbClr val="666666"/>
                </a:solidFill>
                <a:latin typeface="Arial"/>
                <a:ea typeface="Arial"/>
                <a:cs typeface="Arial"/>
                <a:sym typeface="Arial"/>
              </a:rPr>
              <a:t>Command and Control Subsystem for Regolith Mining Robot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344275" y="-750"/>
            <a:ext cx="5791500" cy="7635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3600" i="1">
                <a:solidFill>
                  <a:srgbClr val="CCCCCC"/>
                </a:solidFill>
                <a:latin typeface="Arial"/>
                <a:ea typeface="Arial"/>
                <a:cs typeface="Arial"/>
                <a:sym typeface="Arial"/>
              </a:rPr>
              <a:t>Software / Comms</a:t>
            </a:r>
          </a:p>
        </p:txBody>
      </p:sp>
      <p:pic>
        <p:nvPicPr>
          <p:cNvPr id="95" name="Shape 95"/>
          <p:cNvPicPr preferRelativeResize="0"/>
          <p:nvPr/>
        </p:nvPicPr>
        <p:blipFill rotWithShape="1">
          <a:blip r:embed="rId3">
            <a:alphaModFix/>
          </a:blip>
          <a:srcRect/>
          <a:stretch/>
        </p:blipFill>
        <p:spPr>
          <a:xfrm>
            <a:off x="36513" y="76200"/>
            <a:ext cx="3316199" cy="609599"/>
          </a:xfrm>
          <a:prstGeom prst="rect">
            <a:avLst/>
          </a:prstGeom>
          <a:noFill/>
          <a:ln>
            <a:noFill/>
          </a:ln>
        </p:spPr>
      </p:pic>
      <p:sp>
        <p:nvSpPr>
          <p:cNvPr id="96" name="Shape 96"/>
          <p:cNvSpPr txBox="1"/>
          <p:nvPr/>
        </p:nvSpPr>
        <p:spPr>
          <a:xfrm>
            <a:off x="311700" y="869075"/>
            <a:ext cx="5136899" cy="599399"/>
          </a:xfrm>
          <a:prstGeom prst="rect">
            <a:avLst/>
          </a:prstGeom>
          <a:noFill/>
          <a:ln>
            <a:noFill/>
          </a:ln>
        </p:spPr>
        <p:txBody>
          <a:bodyPr lIns="91425" tIns="91425" rIns="91425" bIns="91425" anchor="t" anchorCtr="0">
            <a:noAutofit/>
          </a:bodyPr>
          <a:lstStyle/>
          <a:p>
            <a:pPr>
              <a:spcBef>
                <a:spcPts val="0"/>
              </a:spcBef>
              <a:buNone/>
            </a:pPr>
            <a:r>
              <a:rPr lang="en" sz="3000" b="1"/>
              <a:t>Process Matrix</a:t>
            </a:r>
          </a:p>
        </p:txBody>
      </p:sp>
      <p:graphicFrame>
        <p:nvGraphicFramePr>
          <p:cNvPr id="97" name="Shape 97"/>
          <p:cNvGraphicFramePr/>
          <p:nvPr/>
        </p:nvGraphicFramePr>
        <p:xfrm>
          <a:off x="670475" y="1766050"/>
          <a:ext cx="7423400" cy="2428240"/>
        </p:xfrm>
        <a:graphic>
          <a:graphicData uri="http://schemas.openxmlformats.org/drawingml/2006/table">
            <a:tbl>
              <a:tblPr>
                <a:noFill/>
                <a:tableStyleId>{C5CFC032-F33E-4C13-89F9-E636697205C5}</a:tableStyleId>
              </a:tblPr>
              <a:tblGrid>
                <a:gridCol w="1330900"/>
                <a:gridCol w="1321025"/>
                <a:gridCol w="1183025"/>
                <a:gridCol w="1025250"/>
                <a:gridCol w="1281600"/>
                <a:gridCol w="1281600"/>
              </a:tblGrid>
              <a:tr h="0">
                <a:tc>
                  <a:txBody>
                    <a:bodyPr/>
                    <a:lstStyle/>
                    <a:p>
                      <a:pPr lvl="0" rtl="0">
                        <a:spcBef>
                          <a:spcPts val="0"/>
                        </a:spcBef>
                        <a:buNone/>
                      </a:pPr>
                      <a:r>
                        <a:rPr lang="en" b="1"/>
                        <a:t>Task</a:t>
                      </a:r>
                    </a:p>
                  </a:txBody>
                  <a:tcPr marL="63500" marR="63500" marT="63500" marB="63500"/>
                </a:tc>
                <a:tc>
                  <a:txBody>
                    <a:bodyPr/>
                    <a:lstStyle/>
                    <a:p>
                      <a:pPr lvl="0" rtl="0">
                        <a:spcBef>
                          <a:spcPts val="0"/>
                        </a:spcBef>
                        <a:buNone/>
                      </a:pPr>
                      <a:r>
                        <a:rPr lang="en" b="1"/>
                        <a:t>Requirements Document</a:t>
                      </a:r>
                    </a:p>
                  </a:txBody>
                  <a:tcPr marL="63500" marR="63500" marT="63500" marB="63500"/>
                </a:tc>
                <a:tc>
                  <a:txBody>
                    <a:bodyPr/>
                    <a:lstStyle/>
                    <a:p>
                      <a:pPr lvl="0" rtl="0">
                        <a:spcBef>
                          <a:spcPts val="0"/>
                        </a:spcBef>
                        <a:buNone/>
                      </a:pPr>
                      <a:r>
                        <a:rPr lang="en" b="1"/>
                        <a:t>Design Document</a:t>
                      </a:r>
                    </a:p>
                  </a:txBody>
                  <a:tcPr marL="63500" marR="63500" marT="63500" marB="63500"/>
                </a:tc>
                <a:tc>
                  <a:txBody>
                    <a:bodyPr/>
                    <a:lstStyle/>
                    <a:p>
                      <a:pPr lvl="0" rtl="0">
                        <a:spcBef>
                          <a:spcPts val="0"/>
                        </a:spcBef>
                        <a:buNone/>
                      </a:pPr>
                      <a:r>
                        <a:rPr lang="en" b="1"/>
                        <a:t>Test Plan</a:t>
                      </a:r>
                    </a:p>
                  </a:txBody>
                  <a:tcPr marL="63500" marR="63500" marT="63500" marB="63500"/>
                </a:tc>
                <a:tc>
                  <a:txBody>
                    <a:bodyPr/>
                    <a:lstStyle/>
                    <a:p>
                      <a:pPr lvl="0" rtl="0">
                        <a:spcBef>
                          <a:spcPts val="0"/>
                        </a:spcBef>
                        <a:buNone/>
                      </a:pPr>
                      <a:r>
                        <a:rPr lang="en" b="1"/>
                        <a:t>Research</a:t>
                      </a:r>
                    </a:p>
                  </a:txBody>
                  <a:tcPr marL="63500" marR="63500" marT="63500" marB="63500"/>
                </a:tc>
                <a:tc>
                  <a:txBody>
                    <a:bodyPr/>
                    <a:lstStyle/>
                    <a:p>
                      <a:pPr rtl="0">
                        <a:spcBef>
                          <a:spcPts val="0"/>
                        </a:spcBef>
                        <a:buNone/>
                      </a:pPr>
                      <a:r>
                        <a:rPr lang="en" b="1"/>
                        <a:t>Demo</a:t>
                      </a:r>
                    </a:p>
                  </a:txBody>
                  <a:tcPr marL="63500" marR="63500" marT="63500" marB="63500"/>
                </a:tc>
              </a:tr>
              <a:tr h="0">
                <a:tc>
                  <a:txBody>
                    <a:bodyPr/>
                    <a:lstStyle/>
                    <a:p>
                      <a:pPr lvl="0" rtl="0">
                        <a:spcBef>
                          <a:spcPts val="0"/>
                        </a:spcBef>
                        <a:buNone/>
                      </a:pPr>
                      <a:r>
                        <a:rPr lang="en"/>
                        <a:t>Completion %</a:t>
                      </a:r>
                    </a:p>
                  </a:txBody>
                  <a:tcPr marL="63500" marR="63500" marT="63500" marB="63500"/>
                </a:tc>
                <a:tc>
                  <a:txBody>
                    <a:bodyPr/>
                    <a:lstStyle/>
                    <a:p>
                      <a:pPr lvl="0" rtl="0">
                        <a:spcBef>
                          <a:spcPts val="0"/>
                        </a:spcBef>
                        <a:buNone/>
                      </a:pPr>
                      <a:r>
                        <a:rPr lang="en"/>
                        <a:t>100%</a:t>
                      </a:r>
                    </a:p>
                  </a:txBody>
                  <a:tcPr marL="63500" marR="63500" marT="63500" marB="63500"/>
                </a:tc>
                <a:tc>
                  <a:txBody>
                    <a:bodyPr/>
                    <a:lstStyle/>
                    <a:p>
                      <a:pPr lvl="0" rtl="0">
                        <a:spcBef>
                          <a:spcPts val="0"/>
                        </a:spcBef>
                        <a:buNone/>
                      </a:pPr>
                      <a:r>
                        <a:rPr lang="en"/>
                        <a:t>100%</a:t>
                      </a:r>
                    </a:p>
                  </a:txBody>
                  <a:tcPr marL="63500" marR="63500" marT="63500" marB="63500"/>
                </a:tc>
                <a:tc>
                  <a:txBody>
                    <a:bodyPr/>
                    <a:lstStyle/>
                    <a:p>
                      <a:pPr lvl="0" rtl="0">
                        <a:spcBef>
                          <a:spcPts val="0"/>
                        </a:spcBef>
                        <a:buNone/>
                      </a:pPr>
                      <a:r>
                        <a:rPr lang="en"/>
                        <a:t>100%</a:t>
                      </a:r>
                    </a:p>
                  </a:txBody>
                  <a:tcPr marL="63500" marR="63500" marT="63500" marB="63500"/>
                </a:tc>
                <a:tc>
                  <a:txBody>
                    <a:bodyPr/>
                    <a:lstStyle/>
                    <a:p>
                      <a:pPr lvl="0" rtl="0">
                        <a:spcBef>
                          <a:spcPts val="0"/>
                        </a:spcBef>
                        <a:buNone/>
                      </a:pPr>
                      <a:r>
                        <a:rPr lang="en"/>
                        <a:t>60%</a:t>
                      </a:r>
                    </a:p>
                  </a:txBody>
                  <a:tcPr marL="63500" marR="63500" marT="63500" marB="63500"/>
                </a:tc>
                <a:tc>
                  <a:txBody>
                    <a:bodyPr/>
                    <a:lstStyle/>
                    <a:p>
                      <a:pPr rtl="0">
                        <a:spcBef>
                          <a:spcPts val="0"/>
                        </a:spcBef>
                        <a:buNone/>
                      </a:pPr>
                      <a:r>
                        <a:rPr lang="en"/>
                        <a:t>100%</a:t>
                      </a:r>
                    </a:p>
                  </a:txBody>
                  <a:tcPr marL="63500" marR="63500" marT="63500" marB="63500"/>
                </a:tc>
              </a:tr>
              <a:tr h="0">
                <a:tc>
                  <a:txBody>
                    <a:bodyPr/>
                    <a:lstStyle/>
                    <a:p>
                      <a:pPr lvl="0" rtl="0">
                        <a:spcBef>
                          <a:spcPts val="0"/>
                        </a:spcBef>
                        <a:buNone/>
                      </a:pPr>
                      <a:r>
                        <a:rPr lang="en"/>
                        <a:t>Pablo</a:t>
                      </a:r>
                    </a:p>
                  </a:txBody>
                  <a:tcPr marL="63500" marR="63500" marT="63500" marB="63500"/>
                </a:tc>
                <a:tc>
                  <a:txBody>
                    <a:bodyPr/>
                    <a:lstStyle/>
                    <a:p>
                      <a:pPr lvl="0" rtl="0">
                        <a:spcBef>
                          <a:spcPts val="0"/>
                        </a:spcBef>
                        <a:buNone/>
                      </a:pPr>
                      <a:r>
                        <a:rPr lang="en"/>
                        <a:t>100%</a:t>
                      </a:r>
                    </a:p>
                  </a:txBody>
                  <a:tcPr marL="63500" marR="63500" marT="63500" marB="63500"/>
                </a:tc>
                <a:tc>
                  <a:txBody>
                    <a:bodyPr/>
                    <a:lstStyle/>
                    <a:p>
                      <a:pPr lvl="0" rtl="0">
                        <a:spcBef>
                          <a:spcPts val="0"/>
                        </a:spcBef>
                        <a:buNone/>
                      </a:pPr>
                      <a:r>
                        <a:rPr lang="en"/>
                        <a:t>100%</a:t>
                      </a:r>
                    </a:p>
                  </a:txBody>
                  <a:tcPr marL="63500" marR="63500" marT="63500" marB="63500"/>
                </a:tc>
                <a:tc>
                  <a:txBody>
                    <a:bodyPr/>
                    <a:lstStyle/>
                    <a:p>
                      <a:pPr lvl="0" rtl="0">
                        <a:spcBef>
                          <a:spcPts val="0"/>
                        </a:spcBef>
                        <a:buNone/>
                      </a:pPr>
                      <a:r>
                        <a:rPr lang="en"/>
                        <a:t>100%</a:t>
                      </a:r>
                    </a:p>
                  </a:txBody>
                  <a:tcPr marL="63500" marR="63500" marT="63500" marB="63500"/>
                </a:tc>
                <a:tc>
                  <a:txBody>
                    <a:bodyPr/>
                    <a:lstStyle/>
                    <a:p>
                      <a:pPr lvl="0" rtl="0">
                        <a:spcBef>
                          <a:spcPts val="0"/>
                        </a:spcBef>
                        <a:buNone/>
                      </a:pPr>
                      <a:r>
                        <a:rPr lang="en"/>
                        <a:t>90%*</a:t>
                      </a:r>
                    </a:p>
                  </a:txBody>
                  <a:tcPr marL="63500" marR="63500" marT="63500" marB="63500"/>
                </a:tc>
                <a:tc>
                  <a:txBody>
                    <a:bodyPr/>
                    <a:lstStyle/>
                    <a:p>
                      <a:pPr rtl="0">
                        <a:spcBef>
                          <a:spcPts val="0"/>
                        </a:spcBef>
                        <a:buNone/>
                      </a:pPr>
                      <a:r>
                        <a:rPr lang="en"/>
                        <a:t>100%</a:t>
                      </a:r>
                    </a:p>
                  </a:txBody>
                  <a:tcPr marL="63500" marR="63500" marT="63500" marB="63500"/>
                </a:tc>
              </a:tr>
              <a:tr h="0">
                <a:tc>
                  <a:txBody>
                    <a:bodyPr/>
                    <a:lstStyle/>
                    <a:p>
                      <a:pPr lvl="0" rtl="0">
                        <a:spcBef>
                          <a:spcPts val="0"/>
                        </a:spcBef>
                        <a:buNone/>
                      </a:pPr>
                      <a:r>
                        <a:rPr lang="en"/>
                        <a:t>To do</a:t>
                      </a:r>
                    </a:p>
                  </a:txBody>
                  <a:tcPr marL="63500" marR="63500" marT="63500" marB="63500"/>
                </a:tc>
                <a:tc>
                  <a:txBody>
                    <a:bodyPr/>
                    <a:lstStyle/>
                    <a:p>
                      <a:pPr lvl="0" rtl="0">
                        <a:spcBef>
                          <a:spcPts val="0"/>
                        </a:spcBef>
                        <a:buNone/>
                      </a:pPr>
                      <a:r>
                        <a:rPr lang="en"/>
                        <a:t>Update as challenges come up</a:t>
                      </a:r>
                    </a:p>
                  </a:txBody>
                  <a:tcPr marL="63500" marR="63500" marT="63500" marB="63500"/>
                </a:tc>
                <a:tc>
                  <a:txBody>
                    <a:bodyPr/>
                    <a:lstStyle/>
                    <a:p>
                      <a:pPr lvl="0" rtl="0">
                        <a:spcBef>
                          <a:spcPts val="0"/>
                        </a:spcBef>
                        <a:buNone/>
                      </a:pPr>
                      <a:r>
                        <a:rPr lang="en"/>
                        <a:t>Update as software is being developed</a:t>
                      </a:r>
                    </a:p>
                  </a:txBody>
                  <a:tcPr marL="63500" marR="63500" marT="63500" marB="63500"/>
                </a:tc>
                <a:tc>
                  <a:txBody>
                    <a:bodyPr/>
                    <a:lstStyle/>
                    <a:p>
                      <a:pPr lvl="0" rtl="0">
                        <a:spcBef>
                          <a:spcPts val="0"/>
                        </a:spcBef>
                        <a:buNone/>
                      </a:pPr>
                      <a:r>
                        <a:rPr lang="en"/>
                        <a:t>Update with new possible test cases</a:t>
                      </a:r>
                    </a:p>
                  </a:txBody>
                  <a:tcPr marL="63500" marR="63500" marT="63500" marB="63500"/>
                </a:tc>
                <a:tc>
                  <a:txBody>
                    <a:bodyPr/>
                    <a:lstStyle/>
                    <a:p>
                      <a:pPr lvl="0" rtl="0">
                        <a:spcBef>
                          <a:spcPts val="0"/>
                        </a:spcBef>
                        <a:buNone/>
                      </a:pPr>
                      <a:r>
                        <a:rPr lang="en"/>
                        <a:t>Incorporation of RasPi, TCP socket, keyboard input</a:t>
                      </a:r>
                    </a:p>
                  </a:txBody>
                  <a:tcPr marL="63500" marR="63500" marT="63500" marB="63500"/>
                </a:tc>
                <a:tc>
                  <a:txBody>
                    <a:bodyPr/>
                    <a:lstStyle/>
                    <a:p>
                      <a:pPr rtl="0">
                        <a:spcBef>
                          <a:spcPts val="0"/>
                        </a:spcBef>
                        <a:buNone/>
                      </a:pPr>
                      <a:endParaRPr/>
                    </a:p>
                  </a:txBody>
                  <a:tcPr marL="63500" marR="63500" marT="63500" marB="63500"/>
                </a:tc>
              </a:tr>
            </a:tbl>
          </a:graphicData>
        </a:graphic>
      </p:graphicFrame>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344275" y="-750"/>
            <a:ext cx="5791500" cy="7635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3600" i="1">
                <a:solidFill>
                  <a:srgbClr val="CCCCCC"/>
                </a:solidFill>
                <a:latin typeface="Arial"/>
                <a:ea typeface="Arial"/>
                <a:cs typeface="Arial"/>
                <a:sym typeface="Arial"/>
              </a:rPr>
              <a:t>Software / Comms</a:t>
            </a:r>
          </a:p>
        </p:txBody>
      </p:sp>
      <p:sp>
        <p:nvSpPr>
          <p:cNvPr id="103" name="Shape 103"/>
          <p:cNvSpPr txBox="1">
            <a:spLocks noGrp="1"/>
          </p:cNvSpPr>
          <p:nvPr>
            <p:ph type="body" idx="1"/>
          </p:nvPr>
        </p:nvSpPr>
        <p:spPr>
          <a:xfrm>
            <a:off x="311700" y="1591733"/>
            <a:ext cx="8520599" cy="4555199"/>
          </a:xfrm>
          <a:prstGeom prst="rect">
            <a:avLst/>
          </a:prstGeom>
          <a:noFill/>
          <a:ln>
            <a:noFill/>
          </a:ln>
        </p:spPr>
        <p:txBody>
          <a:bodyPr lIns="91425" tIns="91425" rIns="91425" bIns="91425" anchor="t" anchorCtr="0">
            <a:noAutofit/>
          </a:bodyPr>
          <a:lstStyle/>
          <a:p>
            <a:pPr marL="457200" lvl="0" indent="-228600" rtl="0">
              <a:lnSpc>
                <a:spcPct val="115000"/>
              </a:lnSpc>
              <a:spcBef>
                <a:spcPts val="0"/>
              </a:spcBef>
              <a:buSzPct val="100000"/>
            </a:pPr>
            <a:r>
              <a:rPr lang="en" sz="1800" b="1" i="1">
                <a:latin typeface="Arial"/>
                <a:ea typeface="Arial"/>
                <a:cs typeface="Arial"/>
                <a:sym typeface="Arial"/>
              </a:rPr>
              <a:t>Develop Control Station GUI</a:t>
            </a:r>
            <a:r>
              <a:rPr lang="en" sz="1800">
                <a:latin typeface="Arial"/>
                <a:ea typeface="Arial"/>
                <a:cs typeface="Arial"/>
                <a:sym typeface="Arial"/>
              </a:rPr>
              <a:t> - Development has started on it with Windows Forms and C#. The plan is to continue it and get the layout finalized along with populate fields and begin working on keyboard input.</a:t>
            </a:r>
          </a:p>
          <a:p>
            <a:pPr marL="457200" lvl="0" indent="-228600" rtl="0">
              <a:lnSpc>
                <a:spcPct val="115000"/>
              </a:lnSpc>
              <a:spcBef>
                <a:spcPts val="0"/>
              </a:spcBef>
              <a:buSzPct val="100000"/>
            </a:pPr>
            <a:r>
              <a:rPr lang="en" sz="1800" b="1" i="1">
                <a:latin typeface="Arial"/>
                <a:ea typeface="Arial"/>
                <a:cs typeface="Arial"/>
                <a:sym typeface="Arial"/>
              </a:rPr>
              <a:t>Incorporate Network Sockets</a:t>
            </a:r>
            <a:r>
              <a:rPr lang="en" sz="1800">
                <a:latin typeface="Arial"/>
                <a:ea typeface="Arial"/>
                <a:cs typeface="Arial"/>
                <a:sym typeface="Arial"/>
              </a:rPr>
              <a:t>- TCP communication between the control station and the raspberry pi still needs to be implemented with Python’s SocketServer module. The plan is to have either completed or made significant progress on network communications for the robot by the next milestone.</a:t>
            </a:r>
          </a:p>
          <a:p>
            <a:pPr marL="457200" lvl="0" indent="-228600" rtl="0">
              <a:lnSpc>
                <a:spcPct val="115000"/>
              </a:lnSpc>
              <a:spcBef>
                <a:spcPts val="0"/>
              </a:spcBef>
              <a:buSzPct val="100000"/>
            </a:pPr>
            <a:r>
              <a:rPr lang="en" sz="1800" b="1" i="1">
                <a:latin typeface="Arial"/>
                <a:ea typeface="Arial"/>
                <a:cs typeface="Arial"/>
                <a:sym typeface="Arial"/>
              </a:rPr>
              <a:t>Integrate Raspberry Pi and Arduino</a:t>
            </a:r>
            <a:r>
              <a:rPr lang="en" sz="1800">
                <a:latin typeface="Arial"/>
                <a:ea typeface="Arial"/>
                <a:cs typeface="Arial"/>
                <a:sym typeface="Arial"/>
              </a:rPr>
              <a:t> - The two boards need to talk to each other since one is handling communications and the other sensor and motor control. They’ll be communicating over a direct serial connection and work has already started for this. The library being used is Python-Serial. The plan is to finish it by the next milestone and have bidirectional communication ready.</a:t>
            </a:r>
          </a:p>
        </p:txBody>
      </p:sp>
      <p:pic>
        <p:nvPicPr>
          <p:cNvPr id="104" name="Shape 104"/>
          <p:cNvPicPr preferRelativeResize="0"/>
          <p:nvPr/>
        </p:nvPicPr>
        <p:blipFill rotWithShape="1">
          <a:blip r:embed="rId3">
            <a:alphaModFix/>
          </a:blip>
          <a:srcRect/>
          <a:stretch/>
        </p:blipFill>
        <p:spPr>
          <a:xfrm>
            <a:off x="36513" y="76200"/>
            <a:ext cx="3316199" cy="609599"/>
          </a:xfrm>
          <a:prstGeom prst="rect">
            <a:avLst/>
          </a:prstGeom>
          <a:noFill/>
          <a:ln>
            <a:noFill/>
          </a:ln>
        </p:spPr>
      </p:pic>
      <p:sp>
        <p:nvSpPr>
          <p:cNvPr id="105" name="Shape 105"/>
          <p:cNvSpPr txBox="1"/>
          <p:nvPr/>
        </p:nvSpPr>
        <p:spPr>
          <a:xfrm>
            <a:off x="311700" y="869075"/>
            <a:ext cx="5136899" cy="599399"/>
          </a:xfrm>
          <a:prstGeom prst="rect">
            <a:avLst/>
          </a:prstGeom>
          <a:noFill/>
          <a:ln>
            <a:noFill/>
          </a:ln>
        </p:spPr>
        <p:txBody>
          <a:bodyPr lIns="91425" tIns="91425" rIns="91425" bIns="91425" anchor="t" anchorCtr="0">
            <a:noAutofit/>
          </a:bodyPr>
          <a:lstStyle/>
          <a:p>
            <a:pPr lvl="0" rtl="0">
              <a:spcBef>
                <a:spcPts val="0"/>
              </a:spcBef>
              <a:buNone/>
            </a:pPr>
            <a:r>
              <a:rPr lang="en" sz="3000" b="1"/>
              <a:t>Milestone 2 Planned Tasks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Shape 110"/>
          <p:cNvPicPr preferRelativeResize="0"/>
          <p:nvPr/>
        </p:nvPicPr>
        <p:blipFill rotWithShape="1">
          <a:blip r:embed="rId3">
            <a:alphaModFix/>
          </a:blip>
          <a:srcRect/>
          <a:stretch/>
        </p:blipFill>
        <p:spPr>
          <a:xfrm>
            <a:off x="36513" y="76200"/>
            <a:ext cx="3316199" cy="609599"/>
          </a:xfrm>
          <a:prstGeom prst="rect">
            <a:avLst/>
          </a:prstGeom>
          <a:noFill/>
          <a:ln>
            <a:noFill/>
          </a:ln>
        </p:spPr>
      </p:pic>
      <p:sp>
        <p:nvSpPr>
          <p:cNvPr id="111" name="Shape 111"/>
          <p:cNvSpPr txBox="1">
            <a:spLocks noGrp="1"/>
          </p:cNvSpPr>
          <p:nvPr>
            <p:ph type="title"/>
          </p:nvPr>
        </p:nvSpPr>
        <p:spPr>
          <a:xfrm>
            <a:off x="3344275" y="-750"/>
            <a:ext cx="5791500" cy="7635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3600" i="1">
                <a:solidFill>
                  <a:srgbClr val="CCCCCC"/>
                </a:solidFill>
                <a:latin typeface="Arial"/>
                <a:ea typeface="Arial"/>
                <a:cs typeface="Arial"/>
                <a:sym typeface="Arial"/>
              </a:rPr>
              <a:t>Software / Comms</a:t>
            </a:r>
          </a:p>
        </p:txBody>
      </p:sp>
      <p:sp>
        <p:nvSpPr>
          <p:cNvPr id="112" name="Shape 112"/>
          <p:cNvSpPr txBox="1"/>
          <p:nvPr/>
        </p:nvSpPr>
        <p:spPr>
          <a:xfrm>
            <a:off x="311700" y="869075"/>
            <a:ext cx="5136899" cy="599399"/>
          </a:xfrm>
          <a:prstGeom prst="rect">
            <a:avLst/>
          </a:prstGeom>
          <a:noFill/>
          <a:ln>
            <a:noFill/>
          </a:ln>
        </p:spPr>
        <p:txBody>
          <a:bodyPr lIns="91425" tIns="91425" rIns="91425" bIns="91425" anchor="t" anchorCtr="0">
            <a:noAutofit/>
          </a:bodyPr>
          <a:lstStyle/>
          <a:p>
            <a:pPr rtl="0">
              <a:spcBef>
                <a:spcPts val="0"/>
              </a:spcBef>
              <a:buNone/>
            </a:pPr>
            <a:r>
              <a:rPr lang="en" sz="3000" b="1" dirty="0"/>
              <a:t>Demo</a:t>
            </a:r>
          </a:p>
          <a:p>
            <a:pPr lvl="0" rtl="0">
              <a:spcBef>
                <a:spcPts val="0"/>
              </a:spcBef>
              <a:buNone/>
            </a:pPr>
            <a:endParaRPr sz="3000" b="1" dirty="0"/>
          </a:p>
        </p:txBody>
      </p:sp>
      <p:sp>
        <p:nvSpPr>
          <p:cNvPr id="113" name="Shape 113">
            <a:hlinkClick r:id="rId4"/>
          </p:cNvPr>
          <p:cNvSpPr/>
          <p:nvPr/>
        </p:nvSpPr>
        <p:spPr>
          <a:xfrm>
            <a:off x="1991725" y="1232950"/>
            <a:ext cx="6073599" cy="4555199"/>
          </a:xfrm>
          <a:prstGeom prst="rect">
            <a:avLst/>
          </a:prstGeom>
          <a:blipFill>
            <a:blip r:embed="rId5">
              <a:alphaModFix/>
            </a:blip>
            <a:stretch>
              <a:fillRect/>
            </a:stretch>
          </a:blipFill>
          <a:ln>
            <a:noFill/>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rotWithShape="1">
          <a:blip r:embed="rId3">
            <a:alphaModFix/>
          </a:blip>
          <a:srcRect/>
          <a:stretch/>
        </p:blipFill>
        <p:spPr>
          <a:xfrm>
            <a:off x="36513" y="76200"/>
            <a:ext cx="3316199" cy="609599"/>
          </a:xfrm>
          <a:prstGeom prst="rect">
            <a:avLst/>
          </a:prstGeom>
          <a:noFill/>
          <a:ln>
            <a:noFill/>
          </a:ln>
        </p:spPr>
      </p:pic>
      <p:sp>
        <p:nvSpPr>
          <p:cNvPr id="119" name="Shape 119"/>
          <p:cNvSpPr txBox="1">
            <a:spLocks noGrp="1"/>
          </p:cNvSpPr>
          <p:nvPr>
            <p:ph type="title"/>
          </p:nvPr>
        </p:nvSpPr>
        <p:spPr>
          <a:xfrm>
            <a:off x="3344275" y="-750"/>
            <a:ext cx="5791500" cy="7635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3600" i="1">
                <a:solidFill>
                  <a:srgbClr val="CCCCCC"/>
                </a:solidFill>
                <a:latin typeface="Arial"/>
                <a:ea typeface="Arial"/>
                <a:cs typeface="Arial"/>
                <a:sym typeface="Arial"/>
              </a:rPr>
              <a:t>Software / Comms</a:t>
            </a:r>
          </a:p>
        </p:txBody>
      </p:sp>
      <p:sp>
        <p:nvSpPr>
          <p:cNvPr id="120" name="Shape 120"/>
          <p:cNvSpPr txBox="1"/>
          <p:nvPr/>
        </p:nvSpPr>
        <p:spPr>
          <a:xfrm>
            <a:off x="311700" y="869075"/>
            <a:ext cx="5136899" cy="599399"/>
          </a:xfrm>
          <a:prstGeom prst="rect">
            <a:avLst/>
          </a:prstGeom>
          <a:noFill/>
          <a:ln>
            <a:noFill/>
          </a:ln>
        </p:spPr>
        <p:txBody>
          <a:bodyPr lIns="91425" tIns="91425" rIns="91425" bIns="91425" anchor="t" anchorCtr="0">
            <a:noAutofit/>
          </a:bodyPr>
          <a:lstStyle/>
          <a:p>
            <a:pPr lvl="0" rtl="0">
              <a:spcBef>
                <a:spcPts val="0"/>
              </a:spcBef>
              <a:buNone/>
            </a:pPr>
            <a:r>
              <a:rPr lang="en" sz="3000" b="1"/>
              <a:t>Demo</a:t>
            </a:r>
          </a:p>
          <a:p>
            <a:pPr lvl="0" rtl="0">
              <a:spcBef>
                <a:spcPts val="0"/>
              </a:spcBef>
              <a:buNone/>
            </a:pPr>
            <a:endParaRPr sz="3000" b="1"/>
          </a:p>
        </p:txBody>
      </p:sp>
      <p:sp>
        <p:nvSpPr>
          <p:cNvPr id="121" name="Shape 121">
            <a:hlinkClick r:id="rId4"/>
          </p:cNvPr>
          <p:cNvSpPr/>
          <p:nvPr/>
        </p:nvSpPr>
        <p:spPr>
          <a:xfrm>
            <a:off x="1956025" y="1125900"/>
            <a:ext cx="6489399" cy="4867049"/>
          </a:xfrm>
          <a:prstGeom prst="rect">
            <a:avLst/>
          </a:prstGeom>
          <a:blipFill>
            <a:blip r:embed="rId5">
              <a:alphaModFix/>
            </a:blip>
            <a:stretch>
              <a:fillRect/>
            </a:stretch>
          </a:blipFill>
          <a:ln>
            <a:noFill/>
          </a:ln>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a:stretch/>
        </p:blipFill>
        <p:spPr>
          <a:xfrm>
            <a:off x="36513" y="76200"/>
            <a:ext cx="3316199" cy="609599"/>
          </a:xfrm>
          <a:prstGeom prst="rect">
            <a:avLst/>
          </a:prstGeom>
          <a:noFill/>
          <a:ln>
            <a:noFill/>
          </a:ln>
        </p:spPr>
      </p:pic>
      <p:sp>
        <p:nvSpPr>
          <p:cNvPr id="127" name="Shape 127"/>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3600" i="1">
                <a:solidFill>
                  <a:srgbClr val="666666"/>
                </a:solidFill>
                <a:latin typeface="Arial"/>
                <a:ea typeface="Arial"/>
                <a:cs typeface="Arial"/>
                <a:sym typeface="Arial"/>
              </a:rPr>
              <a:t>Questions?</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250</Words>
  <Application>Microsoft Office PowerPoint</Application>
  <PresentationFormat>On-screen Show (4:3)</PresentationFormat>
  <Paragraphs>42</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Arial</vt:lpstr>
      <vt:lpstr>Office Theme</vt:lpstr>
      <vt:lpstr>Command and Control Subsystem for Regolith Mining Robot</vt:lpstr>
      <vt:lpstr>Software / Comms</vt:lpstr>
      <vt:lpstr>Software / Comms</vt:lpstr>
      <vt:lpstr>Software / Comms</vt:lpstr>
      <vt:lpstr>Software / Comms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and Control Subsystem for Regolith Mining Robot</dc:title>
  <cp:lastModifiedBy>Pablo Canseco</cp:lastModifiedBy>
  <cp:revision>2</cp:revision>
  <dcterms:modified xsi:type="dcterms:W3CDTF">2015-10-02T18:44:07Z</dcterms:modified>
</cp:coreProperties>
</file>