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c8ddb5cf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c8ddb5cf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c8ddb5cf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c8ddb5cf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c8ddb5cf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c8ddb5cf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c8ddb5cf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c8ddb5cf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c8ddb5cf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c8ddb5cf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c8ddb5cf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c8ddb5cf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c8ddb5cf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c8ddb5cf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c8ddb5cf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c8ddb5cf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c8ddb5cf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c8ddb5cf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c8ddb5cf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c8ddb5cf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c8ddb5cf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c8ddb5c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c8ddb5cf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c8ddb5cf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008e181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008e181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008e1819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008e1819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c8ddb5cf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c8ddb5cf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c8ddb5cf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c8ddb5cf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c8ddb5cf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c8ddb5cf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c8ddb5cf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c8ddb5cf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c8ddb5cf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c8ddb5cf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c8ddb5cf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c8ddb5cf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c8ddb5cf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c8ddb5cf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bit.ly/2Eq3Xs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www.youtube.com/watch?v=IdWhkGD-ojM" TargetMode="Externa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www.youtube.com/watch?v=sbKN8FhGnqg" TargetMode="Externa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www.youtube.com/watch?v=nNDWdmJI6bw" TargetMode="Externa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www.youtube.com/watch?v=v723HK_qR-4" TargetMode="Externa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www.youtube.com/watch?v=SOWi-S4UwkU" TargetMode="Externa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www.youtube.com/watch?v=l8YpTOv7Q2A" TargetMode="External"/><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www.youtube.com/watch?v=R0xEnIXCl2g" TargetMode="Externa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www.youtube.com/watch?v=ng1nIomquok" TargetMode="Externa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www.youtube.com/watch?v=5wZhXQNpznA" TargetMode="Externa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hyperlink" Target="http://www.youtube.com/watch?v=XTU0W2Kt7lU" TargetMode="External"/><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sparrowslockpicks.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bit.ly/2Ekfn0Z" TargetMode="External"/><Relationship Id="rId4" Type="http://schemas.openxmlformats.org/officeDocument/2006/relationships/hyperlink" Target="https://www.kali.org/docs/" TargetMode="External"/><Relationship Id="rId5" Type="http://schemas.openxmlformats.org/officeDocument/2006/relationships/hyperlink" Target="https://docs.parrotlinux.org/" TargetMode="External"/><Relationship Id="rId6" Type="http://schemas.openxmlformats.org/officeDocument/2006/relationships/hyperlink" Target="https://bit.ly/2M1tz3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bit.ly/36Kev1R" TargetMode="External"/><Relationship Id="rId4" Type="http://schemas.openxmlformats.org/officeDocument/2006/relationships/hyperlink" Target="https://bit.ly/2r1wwc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mzn.to/36EPRzn" TargetMode="External"/><Relationship Id="rId4" Type="http://schemas.openxmlformats.org/officeDocument/2006/relationships/hyperlink" Target="http://bit.ly/2YVmAO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www.youtube.com/watch?v=NEDeL3Q4WvI"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www.youtube.com/watch?v=2d_pwtUcPIk"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Tools of the Trade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 Access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Physical Access:</a:t>
            </a:r>
            <a:endParaRPr/>
          </a:p>
          <a:p>
            <a:pPr indent="-317500" lvl="1" marL="914400" rtl="0" algn="l">
              <a:spcBef>
                <a:spcPts val="0"/>
              </a:spcBef>
              <a:spcAft>
                <a:spcPts val="0"/>
              </a:spcAft>
              <a:buSzPts val="1400"/>
              <a:buChar char="○"/>
            </a:pPr>
            <a:r>
              <a:rPr lang="en"/>
              <a:t>Lock Picks: </a:t>
            </a:r>
            <a:r>
              <a:rPr lang="en" u="sng">
                <a:solidFill>
                  <a:schemeClr val="hlink"/>
                </a:solidFill>
                <a:hlinkClick r:id="rId3"/>
              </a:rPr>
              <a:t>http://bit.ly/2Eq3Xsl</a:t>
            </a:r>
            <a:r>
              <a:rPr lang="en"/>
              <a:t> (Sets are located at the end of the slides)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descr="Hacking the Post Office with Social Engineering and the USB Rubber Ducky" id="116" name="Google Shape;116;p23" title="Rubber Ducky on TBL">
            <a:hlinkClick r:id="rId3"/>
          </p:cNvPr>
          <p:cNvPicPr preferRelativeResize="0"/>
          <p:nvPr/>
        </p:nvPicPr>
        <p:blipFill>
          <a:blip r:embed="rId4">
            <a:alphaModFix/>
          </a:blip>
          <a:stretch>
            <a:fillRect/>
          </a:stretch>
        </p:blipFill>
        <p:spPr>
          <a:xfrm>
            <a:off x="1959325" y="643175"/>
            <a:ext cx="5225350" cy="391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Social Engineering/Physical Access: USB Rubber Ducky</a:t>
            </a:r>
            <a:endParaRPr/>
          </a:p>
        </p:txBody>
      </p:sp>
      <p:pic>
        <p:nvPicPr>
          <p:cNvPr descr="http://hakshop.com/products/usb-rubber-ducky-deluxe&#10;Since 2010 the USB Rubber Ducky has been a favorite among hackers, penetration testers and IT professionals. With origins as a humble IT automation proof-of-concept using an embedded dev-board, it has grown into a full fledged commercial Keystroke Injection Attack Platform. The USB Rubber Ducky captured the imagination of hackers with its simple scripting language, formidable hardware, and covert design.&#10;&#10;-~-~~-~~~-~~-~-&#10;Please watch: &quot;Bash Bunny Primer - Hak5  2225&quot; &#10;https://www.youtube.com/watch?v=8j6hrjSrJaM&#10;-~-~~-~~~-~~-~-" id="122" name="Google Shape;122;p24" title="The USB Rubber Ducky">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Social Engineering/Physical Access: MalDuino</a:t>
            </a:r>
            <a:endParaRPr/>
          </a:p>
        </p:txBody>
      </p:sp>
      <p:pic>
        <p:nvPicPr>
          <p:cNvPr descr="GET ONE NOW! We now have a proper shop -- https://malduino.com&#10;&#10;----------------------------------------------------------------------------------------------&#10;Check out my site: http://www.seytonic.com&#10;Follow me on twitter: https://twitter.com/seytonic&#10;Discord server: https://discord.gg/VxGFHY4&#10;Patreon: https://www.patreon.com/seytonic" id="128" name="Google Shape;128;p25" title="MalDuino - BadUSB - Available Now!!!">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311700" y="4230575"/>
            <a:ext cx="83250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Social Engineering/Enumeration/Physical Access: Bash Bunny</a:t>
            </a:r>
            <a:endParaRPr/>
          </a:p>
        </p:txBody>
      </p:sp>
      <p:pic>
        <p:nvPicPr>
          <p:cNvPr descr="http://www.bashbunny.com&#10;&#10;THE BASH BUNNY BY HAK5 IS THE WORLD'S MOST ADVANCED USB ATTACK PLATFORM.&#10;&#10;It opens up attack surfaces that weren't possible before in one single device. Penetration testing attacks and IT automation tasks are all delivered in seconds with the Bash Bunny. By emulating combinations of trusted USB devices - like gigabit Ethernet, serial, flash storage and keyboards - computers are tricked into divulging data, exfiltrating documents, installing backdoors and many more exploits.&#10;&#10;It features a simple scripting language that you can write in any text editor like notepad. The  growing collection of payloads are hosted in a single library - so finding the right attack is quick and easy. Setting up Bash Bunny attacks is just a matter of flicking its switch to arming mode and copying a payload file. It's the same as you would for an ordinary flash drive - it's literally that convenient.&#10;&#10;Carrying multiple payloads and getting feedback on each attacks is effortless. Slide the switch to your payload of choice, plug the Bash Bunny into the victim computer and watch the multi-color LED. With a quad-core CPU and desktop-class SSD it goes from plug to pwn in 7 seconds.&#10;&#10;Plus, the Bash Bunny is a full featured Linux box with shell access from a dedicated serial console - so all of the pentesting tools you've come to know and love are just keystrokes away.&#10;&#10;With the Bash Bunny, compromising a system is as quick and easy as hopping on a box.&#10;-------------------------------&#10;Shop: http://www.hakshop.com&#10;Support: http://www.patreon.com/threatwire&#10;Subscribe: http://www.youtube.com/hak5&#10;Our Site: http://www.hak5.org&#10;Contact Us: http://www.twitter.com/hak5&#10;Threat Wire RSS: https://shannonmorse.podbean.com/feed/&#10;Threat Wire iTunes: https://itunes.apple.com/us/podcast/threat-wire/id1197048999&#10;------------------------------&#10;&#10;-~-~~-~~~-~~-~-&#10;Please watch: &quot;Bash Bunny Primer - Hak5  2225&quot; &#10;https://www.youtube.com/watch?v=8j6hrjSrJaM&#10;-~-~~-~~~-~~-~-" id="134" name="Google Shape;134;p26" title="The Bash Bunny Revealed">
            <a:hlinkClick r:id="rId3"/>
          </p:cNvPr>
          <p:cNvPicPr preferRelativeResize="0"/>
          <p:nvPr/>
        </p:nvPicPr>
        <p:blipFill>
          <a:blip r:embed="rId4">
            <a:alphaModFix/>
          </a:blip>
          <a:stretch>
            <a:fillRect/>
          </a:stretch>
        </p:blipFill>
        <p:spPr>
          <a:xfrm>
            <a:off x="2286000" y="579625"/>
            <a:ext cx="4572000" cy="342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Enumeration: Shark Jack</a:t>
            </a:r>
            <a:endParaRPr/>
          </a:p>
        </p:txBody>
      </p:sp>
      <p:pic>
        <p:nvPicPr>
          <p:cNvPr descr="The new Shark Jack by Hak5 lets you jack into a network and instantly run advanced recon, exfiltration, attack and automation payloads. https://shop.hak5.org/products/shark-jack" id="140" name="Google Shape;140;p27" title="Introducing the SharkJack by Hak5">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 Implant: LAN Turtle</a:t>
            </a:r>
            <a:endParaRPr/>
          </a:p>
        </p:txBody>
      </p:sp>
      <p:pic>
        <p:nvPicPr>
          <p:cNvPr descr="The LAN Turtle is a covert Systems Administration and Penetration Testing tool providing stealth remote access, network intelligence gathering, and man-in-the-middle monitoring capabilities. Learn more at http://www.lanturtle.com&#10;&#10;-~-~~-~~~-~~-~-&#10;Please watch: &quot;Bash Bunny Primer - Hak5  2225&quot; &#10;https://www.youtube.com/watch?v=8j6hrjSrJaM&#10;-~-~~-~~~-~~-~-" id="146" name="Google Shape;146;p28" title="LANTurtle.com">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idx="1" type="body"/>
          </p:nvPr>
        </p:nvSpPr>
        <p:spPr>
          <a:xfrm>
            <a:off x="311700" y="4230575"/>
            <a:ext cx="85794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 Implant/Man-in-the-middle: Packet Squirrel(/Plunder Bug)</a:t>
            </a:r>
            <a:endParaRPr/>
          </a:p>
        </p:txBody>
      </p:sp>
      <p:pic>
        <p:nvPicPr>
          <p:cNvPr descr="https://www.packetsquirrel.com&#10;&#10;Introducing the Hak5 Packet Squirrel - a pocket sized man-in-the-middle, so you can sniff packets or get remote access into a network. The Ethernet multi-tool has a 4-way switch that let's you pick which payload it runs. There are three ready to go out of the box for logging packets to USB drives, spoofing DNS and quick setting up VPN tunnels. The VPN can either get you remote access into a network, or secure whatever you plug into the Packet Squirrel.&#10;&#10;The USB port works with flash drives for storing logs or adding more payloads, which can be written in bash, Python or PHP. The scripting language makes it easy to set the network mode, the RGB LED and work with its push-button and slider-switch. Hak5 is hosting a library of payloads that the community can contribute to on github.&#10;&#10;With a footprint no larger than a book of matches and power draw around 100 mAh, it's no wonder the Packet Squirrel is nuts for networks.&#10;&#10;-------------------------------&#10;Shop: http://www.hakshop.com&#10;Support: http://www.patreon.com/threatwire&#10;Subscribe: http://www.youtube.com/hak5&#10;Our Site: http://www.hak5.org&#10;Contact Us: http://www.twitter.com/hak5&#10;Threat Wire RSS: https://shannonmorse.podbean.com/feed/&#10;Threat Wire iTunes: https://itunes.apple.com/us/podcast/threat-wire/id1197048999&#10;Help us with Translations! http://www.youtube.com/timedtext_cs_panel?tab=2&amp;c=UC3s0BtrBJpwNDaflRSoiieQ&#10;------------------------------" id="152" name="Google Shape;152;p29" title="The Packet Squirrel Revealed">
            <a:hlinkClick r:id="rId3"/>
          </p:cNvPr>
          <p:cNvPicPr preferRelativeResize="0"/>
          <p:nvPr/>
        </p:nvPicPr>
        <p:blipFill>
          <a:blip r:embed="rId4">
            <a:alphaModFix/>
          </a:blip>
          <a:stretch>
            <a:fillRect/>
          </a:stretch>
        </p:blipFill>
        <p:spPr>
          <a:xfrm>
            <a:off x="2316850" y="593350"/>
            <a:ext cx="457200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Wifi Man-in-the-Middle: WiFi Pineapple (nano)</a:t>
            </a:r>
            <a:endParaRPr/>
          </a:p>
        </p:txBody>
      </p:sp>
      <p:pic>
        <p:nvPicPr>
          <p:cNvPr descr="Hak5 is proud to introduce its 6th generation wireless network auditing tool -- the WiFi Pineapple NANO.&#10;http://hakshop.com/products/wifi-pineapple-nano-evaluation-and-development-kit&#10;&#10;More than a simple client radio, or access point - the WiFi Pineapple NANO is a powerful wireless network auditing tool that leverages its unique hardware and intuitive web interface to integrate with your pentest workflow.&#10;&#10;And it fits in your pocket.&#10;&#10;-~-~~-~~~-~~-~-&#10;Please watch: &quot;Bash Bunny Primer - Hak5  2225&quot; &#10;https://www.youtube.com/watch?v=8j6hrjSrJaM&#10;-~-~~-~~~-~~-~-" id="158" name="Google Shape;158;p30" title="Introducing the WiFi Pineapple NANO">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Wireless Testing: Signal Owl</a:t>
            </a:r>
            <a:endParaRPr/>
          </a:p>
        </p:txBody>
      </p:sp>
      <p:pic>
        <p:nvPicPr>
          <p:cNvPr descr="-----☆-----☆-----☆-----☆-----☆-----☆-----☆-----☆-----☆-----☆&#10;Our Site → https://www.hak5.org&#10;Shop →  https://www.hakshop.com&#10;Subscribe → https://www.youtube.com/user/Hak5Darren?sub_confirmation=1&#10;Support → https://www.patreon.com/threatwire&#10;Contact Us → http://www.twitter.com/hak5&#10;Threat Wire RSS → https://shannonmorse.podbean.com/feed/&#10;Threat Wire iTunes → https://itunes.apple.com/us/podcast/threat-wire/id1197048999&#10;&#10;Host: Shannon Morse → https://www.twitter.com/snubs&#10;Host: Darren Kitchen → https://www.twitter.com/hak5darren&#10;Host: Mubix → http://www.twitter.com/mubix&#10;-----☆-----☆-----☆-----☆-----☆-----☆-----☆-----☆-----☆-----☆" id="164" name="Google Shape;164;p31" title="Introducing the Signal Owl">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Phase One: VM or Machine Setup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Network/Device Implant: Screen Crab</a:t>
            </a:r>
            <a:endParaRPr/>
          </a:p>
        </p:txBody>
      </p:sp>
      <p:pic>
        <p:nvPicPr>
          <p:cNvPr descr="The Screen Crab is a stealthy video man-in-the-middle that captures screenshots or videos to disk and streams live to the Internet for remove viewing. Learn more at https://hak5.org&#10;&#10;&#10;-----☆-----☆-----☆-----☆-----☆-----☆-----☆-----☆-----☆-----☆&#10;Our Site → https://www.hak5.org&#10;Shop →  https://www.hakshop.com&#10;Subscribe → https://www.youtube.com/user/Hak5Darren?sub_confirmation=1&#10;Support → https://www.patreon.com/threatwire&#10;Contact Us → http://www.twitter.com/hak5&#10;Threat Wire RSS → https://shannonmorse.podbean.com/feed/&#10;Threat Wire iTunes → https://itunes.apple.com/us/podcast/threat-wire/id1197048999&#10;&#10;Host: Shannon Morse → https://www.twitter.com/snubs&#10;Host: Darren Kitchen → https://www.twitter.com/hak5darren&#10;Host: Mubix → http://www.twitter.com/mubix&#10;-----☆-----☆-----☆-----☆-----☆-----☆-----☆-----☆-----☆-----☆" id="170" name="Google Shape;170;p32" title="The Screen Crab Revealed">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Lock Picks</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Sparrows: </a:t>
            </a:r>
            <a:r>
              <a:rPr lang="en" u="sng">
                <a:solidFill>
                  <a:srgbClr val="FFFFFF"/>
                </a:solidFill>
                <a:latin typeface="Roboto"/>
                <a:ea typeface="Roboto"/>
                <a:cs typeface="Roboto"/>
                <a:sym typeface="Roboto"/>
                <a:hlinkClick r:id="rId3"/>
              </a:rPr>
              <a:t>https://www.sparrowslockpicks.com/</a:t>
            </a:r>
            <a:endParaRPr>
              <a:solidFill>
                <a:srgbClr val="FFFFFF"/>
              </a:solidFill>
              <a:latin typeface="Roboto"/>
              <a:ea typeface="Roboto"/>
              <a:cs typeface="Roboto"/>
              <a:sym typeface="Roboto"/>
            </a:endParaRPr>
          </a:p>
          <a:p>
            <a:pPr indent="0" lvl="0" marL="0" rtl="0" algn="l">
              <a:spcBef>
                <a:spcPts val="1600"/>
              </a:spcBef>
              <a:spcAft>
                <a:spcPts val="0"/>
              </a:spcAft>
              <a:buNone/>
            </a:pPr>
            <a:r>
              <a:rPr lang="en">
                <a:solidFill>
                  <a:srgbClr val="FFFFFF"/>
                </a:solidFill>
                <a:latin typeface="Roboto"/>
                <a:ea typeface="Roboto"/>
                <a:cs typeface="Roboto"/>
                <a:sym typeface="Roboto"/>
              </a:rPr>
              <a:t>	Entry: Kick Start ($20.00) </a:t>
            </a:r>
            <a:endParaRPr>
              <a:solidFill>
                <a:srgbClr val="FFFFFF"/>
              </a:solidFill>
              <a:latin typeface="Roboto"/>
              <a:ea typeface="Roboto"/>
              <a:cs typeface="Roboto"/>
              <a:sym typeface="Roboto"/>
            </a:endParaRPr>
          </a:p>
          <a:p>
            <a:pPr indent="0" lvl="0" marL="0" rtl="0" algn="l">
              <a:spcBef>
                <a:spcPts val="1600"/>
              </a:spcBef>
              <a:spcAft>
                <a:spcPts val="0"/>
              </a:spcAft>
              <a:buNone/>
            </a:pPr>
            <a:r>
              <a:rPr lang="en">
                <a:solidFill>
                  <a:srgbClr val="FFFFFF"/>
                </a:solidFill>
                <a:latin typeface="Roboto"/>
                <a:ea typeface="Roboto"/>
                <a:cs typeface="Roboto"/>
                <a:sym typeface="Roboto"/>
              </a:rPr>
              <a:t>	Mid: Tuxedo ($32.00)/EOD Light ($37.00)/EOD Full ($53.00)</a:t>
            </a:r>
            <a:endParaRPr>
              <a:solidFill>
                <a:srgbClr val="FFFFFF"/>
              </a:solidFill>
              <a:latin typeface="Roboto"/>
              <a:ea typeface="Roboto"/>
              <a:cs typeface="Roboto"/>
              <a:sym typeface="Roboto"/>
            </a:endParaRPr>
          </a:p>
          <a:p>
            <a:pPr indent="0" lvl="0" marL="0" rtl="0" algn="l">
              <a:spcBef>
                <a:spcPts val="1600"/>
              </a:spcBef>
              <a:spcAft>
                <a:spcPts val="0"/>
              </a:spcAft>
              <a:buNone/>
            </a:pPr>
            <a:r>
              <a:rPr lang="en">
                <a:solidFill>
                  <a:srgbClr val="FFFFFF"/>
                </a:solidFill>
                <a:latin typeface="Roboto"/>
                <a:ea typeface="Roboto"/>
                <a:cs typeface="Roboto"/>
                <a:sym typeface="Roboto"/>
              </a:rPr>
              <a:t>	Money is no object: Vorax ($95.00)</a:t>
            </a:r>
            <a:endParaRPr>
              <a:solidFill>
                <a:srgbClr val="FFFFFF"/>
              </a:solidFill>
              <a:latin typeface="Roboto"/>
              <a:ea typeface="Roboto"/>
              <a:cs typeface="Roboto"/>
              <a:sym typeface="Roboto"/>
            </a:endParaRPr>
          </a:p>
          <a:p>
            <a:pPr indent="0" lvl="0" marL="0" rtl="0" algn="l">
              <a:spcBef>
                <a:spcPts val="1600"/>
              </a:spcBef>
              <a:spcAft>
                <a:spcPts val="1600"/>
              </a:spcAft>
              <a:buNone/>
            </a:pPr>
            <a:r>
              <a:rPr lang="en">
                <a:solidFill>
                  <a:srgbClr val="FFFFFF"/>
                </a:solidFill>
                <a:latin typeface="Roboto"/>
                <a:ea typeface="Roboto"/>
                <a:cs typeface="Roboto"/>
                <a:sym typeface="Roboto"/>
              </a:rPr>
              <a:t>Non-Sparrows: https://amzn.to/2RTciwS</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Hacking Stuff</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t>
            </a:r>
            <a:r>
              <a:rPr lang="en"/>
              <a:t>ak5.org</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Basics: Hardware and Software</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Hardware:</a:t>
            </a:r>
            <a:endParaRPr/>
          </a:p>
          <a:p>
            <a:pPr indent="-317500" lvl="1" marL="914400" rtl="0" algn="l">
              <a:spcBef>
                <a:spcPts val="0"/>
              </a:spcBef>
              <a:spcAft>
                <a:spcPts val="0"/>
              </a:spcAft>
              <a:buSzPts val="1400"/>
              <a:buChar char="○"/>
            </a:pPr>
            <a:r>
              <a:rPr lang="en"/>
              <a:t>The computer you already have</a:t>
            </a:r>
            <a:endParaRPr/>
          </a:p>
          <a:p>
            <a:pPr indent="-317500" lvl="1" marL="914400" rtl="0" algn="l">
              <a:spcBef>
                <a:spcPts val="0"/>
              </a:spcBef>
              <a:spcAft>
                <a:spcPts val="0"/>
              </a:spcAft>
              <a:buSzPts val="1400"/>
              <a:buChar char="○"/>
            </a:pPr>
            <a:r>
              <a:rPr lang="en"/>
              <a:t>Raspberry Pi (2-4)</a:t>
            </a:r>
            <a:endParaRPr/>
          </a:p>
          <a:p>
            <a:pPr indent="-317500" lvl="1" marL="914400" rtl="0" algn="l">
              <a:spcBef>
                <a:spcPts val="0"/>
              </a:spcBef>
              <a:spcAft>
                <a:spcPts val="0"/>
              </a:spcAft>
              <a:buSzPts val="1400"/>
              <a:buChar char="○"/>
            </a:pPr>
            <a:r>
              <a:rPr lang="en"/>
              <a:t>Older/Used laptops (Thinkpads are what I would recommend)</a:t>
            </a:r>
            <a:endParaRPr/>
          </a:p>
          <a:p>
            <a:pPr indent="-342900" lvl="0" marL="457200" rtl="0" algn="l">
              <a:spcBef>
                <a:spcPts val="0"/>
              </a:spcBef>
              <a:spcAft>
                <a:spcPts val="0"/>
              </a:spcAft>
              <a:buSzPts val="1800"/>
              <a:buChar char="●"/>
            </a:pPr>
            <a:r>
              <a:rPr lang="en"/>
              <a:t>The VM Route: </a:t>
            </a:r>
            <a:r>
              <a:rPr lang="en" u="sng">
                <a:solidFill>
                  <a:schemeClr val="hlink"/>
                </a:solidFill>
                <a:hlinkClick r:id="rId3"/>
              </a:rPr>
              <a:t>https://bit.ly/2Ekfn0Z</a:t>
            </a:r>
            <a:r>
              <a:rPr lang="en"/>
              <a:t> (Workshop 1 notes)</a:t>
            </a:r>
            <a:endParaRPr/>
          </a:p>
          <a:p>
            <a:pPr indent="-317500" lvl="1" marL="914400" rtl="0" algn="l">
              <a:spcBef>
                <a:spcPts val="0"/>
              </a:spcBef>
              <a:spcAft>
                <a:spcPts val="0"/>
              </a:spcAft>
              <a:buSzPts val="1400"/>
              <a:buChar char="○"/>
            </a:pPr>
            <a:r>
              <a:rPr lang="en"/>
              <a:t>Kali Documentation: </a:t>
            </a:r>
            <a:r>
              <a:rPr lang="en" u="sng">
                <a:solidFill>
                  <a:schemeClr val="hlink"/>
                </a:solidFill>
                <a:hlinkClick r:id="rId4"/>
              </a:rPr>
              <a:t>https://www.kali.org/docs/</a:t>
            </a:r>
            <a:endParaRPr/>
          </a:p>
          <a:p>
            <a:pPr indent="-317500" lvl="1" marL="914400" rtl="0" algn="l">
              <a:spcBef>
                <a:spcPts val="0"/>
              </a:spcBef>
              <a:spcAft>
                <a:spcPts val="0"/>
              </a:spcAft>
              <a:buSzPts val="1400"/>
              <a:buChar char="○"/>
            </a:pPr>
            <a:r>
              <a:rPr lang="en"/>
              <a:t>Parrot Documentation: </a:t>
            </a:r>
            <a:r>
              <a:rPr lang="en" u="sng">
                <a:solidFill>
                  <a:schemeClr val="hlink"/>
                </a:solidFill>
                <a:hlinkClick r:id="rId5"/>
              </a:rPr>
              <a:t>https://docs.parrotlinux.org/</a:t>
            </a:r>
            <a:r>
              <a:rPr lang="en"/>
              <a:t> </a:t>
            </a:r>
            <a:endParaRPr/>
          </a:p>
          <a:p>
            <a:pPr indent="-342900" lvl="0" marL="457200" rtl="0" algn="l">
              <a:spcBef>
                <a:spcPts val="0"/>
              </a:spcBef>
              <a:spcAft>
                <a:spcPts val="0"/>
              </a:spcAft>
              <a:buSzPts val="1800"/>
              <a:buChar char="●"/>
            </a:pPr>
            <a:r>
              <a:rPr lang="en"/>
              <a:t>Dual-Boot Route: </a:t>
            </a:r>
            <a:r>
              <a:rPr lang="en" u="sng">
                <a:solidFill>
                  <a:schemeClr val="hlink"/>
                </a:solidFill>
                <a:hlinkClick r:id="rId6"/>
              </a:rPr>
              <a:t>https://bit.ly/2M1tz35</a:t>
            </a:r>
            <a:endParaRPr/>
          </a:p>
          <a:p>
            <a:pPr indent="-317500" lvl="1" marL="914400" rtl="0" algn="l">
              <a:spcBef>
                <a:spcPts val="0"/>
              </a:spcBef>
              <a:spcAft>
                <a:spcPts val="0"/>
              </a:spcAft>
              <a:buSzPts val="1400"/>
              <a:buChar char="○"/>
            </a:pPr>
            <a:r>
              <a:rPr lang="en"/>
              <a:t>**I personally recommend dual booting if at all possible possible**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and Software Cont.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Docker??</a:t>
            </a:r>
            <a:endParaRPr/>
          </a:p>
          <a:p>
            <a:pPr indent="-317500" lvl="1" marL="914400" rtl="0" algn="l">
              <a:spcBef>
                <a:spcPts val="0"/>
              </a:spcBef>
              <a:spcAft>
                <a:spcPts val="0"/>
              </a:spcAft>
              <a:buSzPts val="1400"/>
              <a:buChar char="○"/>
            </a:pPr>
            <a:r>
              <a:rPr lang="en" u="sng">
                <a:solidFill>
                  <a:schemeClr val="accent5"/>
                </a:solidFill>
                <a:hlinkClick r:id="rId3"/>
              </a:rPr>
              <a:t>https://bit.ly/36Kev1R</a:t>
            </a:r>
            <a:r>
              <a:rPr lang="en"/>
              <a:t> </a:t>
            </a:r>
            <a:endParaRPr/>
          </a:p>
          <a:p>
            <a:pPr indent="-342900" lvl="0" marL="457200" rtl="0" algn="l">
              <a:spcBef>
                <a:spcPts val="0"/>
              </a:spcBef>
              <a:spcAft>
                <a:spcPts val="0"/>
              </a:spcAft>
              <a:buSzPts val="1800"/>
              <a:buChar char="●"/>
            </a:pPr>
            <a:r>
              <a:rPr lang="en"/>
              <a:t>AWS??</a:t>
            </a:r>
            <a:endParaRPr/>
          </a:p>
          <a:p>
            <a:pPr indent="-317500" lvl="1" marL="914400" rtl="0" algn="l">
              <a:spcBef>
                <a:spcPts val="0"/>
              </a:spcBef>
              <a:spcAft>
                <a:spcPts val="0"/>
              </a:spcAft>
              <a:buSzPts val="1400"/>
              <a:buChar char="○"/>
            </a:pPr>
            <a:r>
              <a:rPr lang="en" u="sng">
                <a:solidFill>
                  <a:schemeClr val="accent5"/>
                </a:solidFill>
                <a:hlinkClick r:id="rId4"/>
              </a:rPr>
              <a:t>https://bit.ly/2r1wwcI</a:t>
            </a:r>
            <a:r>
              <a:rPr lang="en"/>
              <a:t> </a:t>
            </a:r>
            <a:endParaRPr/>
          </a:p>
          <a:p>
            <a:pPr indent="-342900" lvl="0" marL="457200" rtl="0" algn="l">
              <a:spcBef>
                <a:spcPts val="0"/>
              </a:spcBef>
              <a:spcAft>
                <a:spcPts val="0"/>
              </a:spcAft>
              <a:buSzPts val="1800"/>
              <a:buChar char="●"/>
            </a:pPr>
            <a:r>
              <a:rPr lang="en"/>
              <a:t>Server??</a:t>
            </a:r>
            <a:endParaRPr/>
          </a:p>
          <a:p>
            <a:pPr indent="-317500" lvl="1" marL="914400" rtl="0" algn="l">
              <a:spcBef>
                <a:spcPts val="0"/>
              </a:spcBef>
              <a:spcAft>
                <a:spcPts val="0"/>
              </a:spcAft>
              <a:buSzPts val="1400"/>
              <a:buChar char="○"/>
            </a:pPr>
            <a:r>
              <a:rPr lang="en"/>
              <a:t>Used hardware on eBay</a:t>
            </a:r>
            <a:endParaRPr/>
          </a:p>
          <a:p>
            <a:pPr indent="-317500" lvl="1" marL="914400" rtl="0" algn="l">
              <a:spcBef>
                <a:spcPts val="0"/>
              </a:spcBef>
              <a:spcAft>
                <a:spcPts val="0"/>
              </a:spcAft>
              <a:buSzPts val="1400"/>
              <a:buChar char="○"/>
            </a:pPr>
            <a:r>
              <a:rPr lang="en"/>
              <a:t>ESXI hypervisor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Phase Two: Personal Security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Practices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Password Manager</a:t>
            </a:r>
            <a:endParaRPr/>
          </a:p>
          <a:p>
            <a:pPr indent="-317500" lvl="1" marL="914400" rtl="0" algn="l">
              <a:spcBef>
                <a:spcPts val="0"/>
              </a:spcBef>
              <a:spcAft>
                <a:spcPts val="0"/>
              </a:spcAft>
              <a:buSzPts val="1400"/>
              <a:buChar char="○"/>
            </a:pPr>
            <a:r>
              <a:rPr lang="en"/>
              <a:t>1Password</a:t>
            </a:r>
            <a:endParaRPr/>
          </a:p>
          <a:p>
            <a:pPr indent="-317500" lvl="1" marL="914400" rtl="0" algn="l">
              <a:spcBef>
                <a:spcPts val="0"/>
              </a:spcBef>
              <a:spcAft>
                <a:spcPts val="0"/>
              </a:spcAft>
              <a:buSzPts val="1400"/>
              <a:buChar char="○"/>
            </a:pPr>
            <a:r>
              <a:rPr lang="en"/>
              <a:t>LastPass</a:t>
            </a:r>
            <a:endParaRPr/>
          </a:p>
          <a:p>
            <a:pPr indent="-317500" lvl="1" marL="914400" rtl="0" algn="l">
              <a:spcBef>
                <a:spcPts val="0"/>
              </a:spcBef>
              <a:spcAft>
                <a:spcPts val="0"/>
              </a:spcAft>
              <a:buSzPts val="1400"/>
              <a:buChar char="○"/>
            </a:pPr>
            <a:r>
              <a:rPr lang="en"/>
              <a:t>Remembear</a:t>
            </a:r>
            <a:endParaRPr/>
          </a:p>
          <a:p>
            <a:pPr indent="-342900" lvl="0" marL="457200" rtl="0" algn="l">
              <a:spcBef>
                <a:spcPts val="0"/>
              </a:spcBef>
              <a:spcAft>
                <a:spcPts val="0"/>
              </a:spcAft>
              <a:buSzPts val="1800"/>
              <a:buChar char="●"/>
            </a:pPr>
            <a:r>
              <a:rPr lang="en"/>
              <a:t>2FA</a:t>
            </a:r>
            <a:endParaRPr/>
          </a:p>
          <a:p>
            <a:pPr indent="-317500" lvl="1" marL="914400" rtl="0" algn="l">
              <a:spcBef>
                <a:spcPts val="0"/>
              </a:spcBef>
              <a:spcAft>
                <a:spcPts val="0"/>
              </a:spcAft>
              <a:buSzPts val="1400"/>
              <a:buChar char="○"/>
            </a:pPr>
            <a:r>
              <a:rPr lang="en"/>
              <a:t>Yubikey: </a:t>
            </a:r>
            <a:r>
              <a:rPr lang="en" u="sng">
                <a:solidFill>
                  <a:schemeClr val="hlink"/>
                </a:solidFill>
                <a:hlinkClick r:id="rId3"/>
              </a:rPr>
              <a:t>https://amzn.to/36EPRzn</a:t>
            </a:r>
            <a:r>
              <a:rPr lang="en"/>
              <a:t> </a:t>
            </a:r>
            <a:endParaRPr/>
          </a:p>
          <a:p>
            <a:pPr indent="-317500" lvl="1" marL="914400" rtl="0" algn="l">
              <a:spcBef>
                <a:spcPts val="0"/>
              </a:spcBef>
              <a:spcAft>
                <a:spcPts val="0"/>
              </a:spcAft>
              <a:buSzPts val="1400"/>
              <a:buChar char="○"/>
            </a:pPr>
            <a:r>
              <a:rPr lang="en"/>
              <a:t>Google Titan: </a:t>
            </a:r>
            <a:r>
              <a:rPr lang="en" u="sng">
                <a:solidFill>
                  <a:schemeClr val="hlink"/>
                </a:solidFill>
                <a:hlinkClick r:id="rId4"/>
              </a:rPr>
              <a:t>http://bit.ly/2YVmAOc</a:t>
            </a:r>
            <a:r>
              <a:rPr lang="en"/>
              <a:t> </a:t>
            </a:r>
            <a:endParaRPr/>
          </a:p>
          <a:p>
            <a:pPr indent="-317500" lvl="1" marL="914400" rtl="0" algn="l">
              <a:spcBef>
                <a:spcPts val="0"/>
              </a:spcBef>
              <a:spcAft>
                <a:spcPts val="0"/>
              </a:spcAft>
              <a:buSzPts val="1400"/>
              <a:buChar char="○"/>
            </a:pPr>
            <a:r>
              <a:rPr lang="en"/>
              <a:t>Biometric (If available)</a:t>
            </a:r>
            <a:endParaRPr/>
          </a:p>
          <a:p>
            <a:pPr indent="-317500" lvl="1" marL="914400" rtl="0" algn="l">
              <a:spcBef>
                <a:spcPts val="0"/>
              </a:spcBef>
              <a:spcAft>
                <a:spcPts val="0"/>
              </a:spcAft>
              <a:buSzPts val="1400"/>
              <a:buChar char="○"/>
            </a:pPr>
            <a:r>
              <a:rPr lang="en"/>
              <a:t>6-digit code generator</a:t>
            </a:r>
            <a:endParaRPr/>
          </a:p>
          <a:p>
            <a:pPr indent="-342900" lvl="0" marL="457200" rtl="0" algn="l">
              <a:spcBef>
                <a:spcPts val="0"/>
              </a:spcBef>
              <a:spcAft>
                <a:spcPts val="0"/>
              </a:spcAft>
              <a:buSzPts val="1800"/>
              <a:buChar char="●"/>
            </a:pPr>
            <a:r>
              <a:rPr lang="en"/>
              <a:t>Internet Traffic Security</a:t>
            </a:r>
            <a:endParaRPr/>
          </a:p>
          <a:p>
            <a:pPr indent="-317500" lvl="1" marL="914400" rtl="0" algn="l">
              <a:spcBef>
                <a:spcPts val="0"/>
              </a:spcBef>
              <a:spcAft>
                <a:spcPts val="0"/>
              </a:spcAft>
              <a:buSzPts val="1400"/>
              <a:buChar char="○"/>
            </a:pPr>
            <a:r>
              <a:rPr lang="en"/>
              <a:t>PiVPN/OpenVPN</a:t>
            </a:r>
            <a:endParaRPr/>
          </a:p>
          <a:p>
            <a:pPr indent="-317500" lvl="1" marL="914400" rtl="0" algn="l">
              <a:spcBef>
                <a:spcPts val="0"/>
              </a:spcBef>
              <a:spcAft>
                <a:spcPts val="0"/>
              </a:spcAft>
              <a:buSzPts val="1400"/>
              <a:buChar char="○"/>
            </a:pPr>
            <a:r>
              <a:rPr lang="en"/>
              <a:t>PiHole</a:t>
            </a:r>
            <a:endParaRPr/>
          </a:p>
          <a:p>
            <a:pPr indent="-317500" lvl="1" marL="914400" rtl="0" algn="l">
              <a:spcBef>
                <a:spcPts val="0"/>
              </a:spcBef>
              <a:spcAft>
                <a:spcPts val="0"/>
              </a:spcAft>
              <a:buSzPts val="1400"/>
              <a:buChar char="○"/>
            </a:pPr>
            <a:r>
              <a:rPr lang="en"/>
              <a:t>AnonSurf (Installed by default on Parrot)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Yubikey</a:t>
            </a:r>
            <a:endParaRPr/>
          </a:p>
        </p:txBody>
      </p:sp>
      <p:pic>
        <p:nvPicPr>
          <p:cNvPr descr="Freshbooks message: Head over to http://freshbooks.com/techquickie and don’t forget to enter Tech Quickie in the “How Did You Hear About Us” section when signing up for your free trial.&#10;&#10;USB keys that use Universal Two-Factor, or U2F, are an elegant way to log into your important accounts without having to enter a six-digit code every time. How do they work, and are they a good idea for you?&#10;&#10;Techquickie Merch Store: https://www.designbyhumans.com/shop/LinusTechTips/&#10; &#10;Techquickie Movie Poster: https://shop.crowdmade.com/collections/linustechtips/products/tech-quickie-24x36-poster&#10; &#10;Follow: http://twitter.com/linustech&#10; &#10;Leave a reply with your requests for future episodes, or tweet them here: http://twitter.com/jmart604&#10;&#10;Join the community: http://linustechtips.com&#10;&#10;Intro Theme: Showdown by F.O.O.L from Monstercat - Best of 2016&#10;Video Link: https://www.youtube.com/watch?v=pm36k08jQ0M&amp;t=2422s&#10;iTunes Download Link: https://itunes.apple.com/us/album/monstercat-best-of-2016/id1185092812&#10;Listen on Spotify: https://open.spotify.com/album/5Zt1P3ZbnfErBkiqcfBTCN" id="94" name="Google Shape;94;p19" title="Logging In With A USB Key (U2F Explained)">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Google Titan</a:t>
            </a:r>
            <a:endParaRPr/>
          </a:p>
        </p:txBody>
      </p:sp>
      <p:pic>
        <p:nvPicPr>
          <p:cNvPr descr="Google's new $50 Titan Security Key adds extra security to your account, and helps protect Facebook, Dropbox and other services, too, as long as you don't lose it. CNBC's Todd Haselton puts it to the test.&#10;Google's new $50 Titan Security Key adds extra security to your account, and helps protect Facebook, Dropbox and other services from phishing attacks... as long as you don't lose it. CNBC's Todd Haselton puts it to the test.&#10;» Subscribe to CNBC: http://cnb.cx/SubscribeCNBC&#10;&#10;About CNBC: From 'Wall Street' to 'Main Street' to award winning original documentaries and Reality TV series, CNBC has you covered. Experience special sneak peeks of your favorite shows, exclusive video and more.&#10;&#10;Connect with CNBC News Online&#10;Get the latest news: http://www.cnbc.com/&#10;Find CNBC News on Facebook: http://cnb.cx/LikeCNBC&#10;Follow CNBC News on Twitter: http://cnb.cx/FollowCNBC&#10;Follow CNBC News on Google+: http://cnb.cx/PlusCNBC&#10;Follow CNBC News on Instagram: http://cnb.cx/InstagramCNBC&#10;&#10;#CNBC&#10;#GoogleTitan&#10;#CyberSecurity&#10;&#10;Google's Titan Security Key Review | CNBC" id="100" name="Google Shape;100;p20" title="Google's Titan Security Key Explained">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Part Three: The Fun Stuff</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