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7e864ea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7e864ea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7e864e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7e864e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7e864ea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7e864ea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c7e864ea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7e864ea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9df11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9df11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e9df113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e9df113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7e864e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7e864e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c7e864ea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7e864ea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7e864ea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7e864ea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c7e864ea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c7e864ea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9df11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9df11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7e864ea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7e864ea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7e864ea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7e864ea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7e864ea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7e864ea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7e864ea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7e864ea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7e864ea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7e864ea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7e864ea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7e864ea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7e864e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7e864ea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www.youtube.com/watch?v=iqsAjzm-qtA"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parrowslockpick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rt-of-lockpicking.com/how-to-pick-a-lock-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www.youtube.com/watch?v=Y2KK-uJNbmY"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Lockpicking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LockpickingLawyer’s Lock Exploitation </a:t>
            </a:r>
            <a:endParaRPr/>
          </a:p>
        </p:txBody>
      </p:sp>
      <p:pic>
        <p:nvPicPr>
          <p:cNvPr descr="[845] Master Locks With INEXCUSABLE Design Flaws https://youtu.be/s5jzHw3lXCQ&#10;&#10;&#10;[849] Abus Locks With INEXCUSABLE Design Flaws https://youtu.be/dLXA5OAFZx0" id="141" name="Google Shape;141;p22" title="[1009] Brinks Locks With INEXCUSABLE Design Flaws">
            <a:hlinkClick r:id="rId3"/>
          </p:cNvPr>
          <p:cNvPicPr preferRelativeResize="0"/>
          <p:nvPr/>
        </p:nvPicPr>
        <p:blipFill>
          <a:blip r:embed="rId4">
            <a:alphaModFix/>
          </a:blip>
          <a:stretch>
            <a:fillRect/>
          </a:stretch>
        </p:blipFill>
        <p:spPr>
          <a:xfrm>
            <a:off x="2001900" y="259750"/>
            <a:ext cx="5140200" cy="385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this an important skill to know?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Security &amp; Access Control!!</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Entry into a(n):</a:t>
            </a:r>
            <a:endParaRPr/>
          </a:p>
          <a:p>
            <a:pPr indent="-317500" lvl="1" marL="914400" rtl="0" algn="l">
              <a:spcBef>
                <a:spcPts val="0"/>
              </a:spcBef>
              <a:spcAft>
                <a:spcPts val="0"/>
              </a:spcAft>
              <a:buSzPts val="1400"/>
              <a:buChar char="○"/>
            </a:pPr>
            <a:r>
              <a:rPr lang="en"/>
              <a:t>building</a:t>
            </a:r>
            <a:endParaRPr/>
          </a:p>
          <a:p>
            <a:pPr indent="-317500" lvl="1" marL="914400" rtl="0" algn="l">
              <a:spcBef>
                <a:spcPts val="0"/>
              </a:spcBef>
              <a:spcAft>
                <a:spcPts val="0"/>
              </a:spcAft>
              <a:buSzPts val="1400"/>
              <a:buChar char="○"/>
            </a:pPr>
            <a:r>
              <a:rPr lang="en"/>
              <a:t>server room</a:t>
            </a:r>
            <a:endParaRPr/>
          </a:p>
          <a:p>
            <a:pPr indent="-317500" lvl="1" marL="914400" rtl="0" algn="l">
              <a:spcBef>
                <a:spcPts val="0"/>
              </a:spcBef>
              <a:spcAft>
                <a:spcPts val="0"/>
              </a:spcAft>
              <a:buSzPts val="1400"/>
              <a:buChar char="○"/>
            </a:pPr>
            <a:r>
              <a:rPr lang="en"/>
              <a:t>file cabinet with sensitive records</a:t>
            </a:r>
            <a:endParaRPr/>
          </a:p>
          <a:p>
            <a:pPr indent="-317500" lvl="1" marL="914400" rtl="0" algn="l">
              <a:spcBef>
                <a:spcPts val="0"/>
              </a:spcBef>
              <a:spcAft>
                <a:spcPts val="0"/>
              </a:spcAft>
              <a:buSzPts val="1400"/>
              <a:buChar char="○"/>
            </a:pPr>
            <a:r>
              <a:rPr lang="en"/>
              <a:t>office</a:t>
            </a:r>
            <a:endParaRPr/>
          </a:p>
          <a:p>
            <a:pPr indent="-317500" lvl="1" marL="914400" rtl="0" algn="l">
              <a:spcBef>
                <a:spcPts val="0"/>
              </a:spcBef>
              <a:spcAft>
                <a:spcPts val="0"/>
              </a:spcAft>
              <a:buSzPts val="1400"/>
              <a:buChar char="○"/>
            </a:pPr>
            <a:r>
              <a:rPr lang="en"/>
              <a:t>electrical room</a:t>
            </a:r>
            <a:endParaRPr/>
          </a:p>
          <a:p>
            <a:pPr indent="-317500" lvl="1" marL="914400" rtl="0" algn="l">
              <a:spcBef>
                <a:spcPts val="0"/>
              </a:spcBef>
              <a:spcAft>
                <a:spcPts val="0"/>
              </a:spcAft>
              <a:buSzPts val="1400"/>
              <a:buChar char="○"/>
            </a:pPr>
            <a:r>
              <a:rPr lang="en"/>
              <a:t>n</a:t>
            </a:r>
            <a:r>
              <a:rPr lang="en"/>
              <a:t>etwork closet</a:t>
            </a:r>
            <a:endParaRPr/>
          </a:p>
          <a:p>
            <a:pPr indent="-342900" lvl="0" marL="457200" rtl="0" algn="l">
              <a:spcBef>
                <a:spcPts val="0"/>
              </a:spcBef>
              <a:spcAft>
                <a:spcPts val="0"/>
              </a:spcAft>
              <a:buSzPts val="1800"/>
              <a:buChar char="●"/>
            </a:pPr>
            <a:r>
              <a:rPr lang="en"/>
              <a:t>Concept of </a:t>
            </a:r>
            <a:r>
              <a:rPr b="1" lang="en" u="sng"/>
              <a:t>least privilege</a:t>
            </a: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Four: Hands-On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4A: Pentest a VM on the Range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 Basics</a:t>
            </a:r>
            <a:endParaRPr/>
          </a:p>
        </p:txBody>
      </p:sp>
      <p:sp>
        <p:nvSpPr>
          <p:cNvPr id="168" name="Google Shape;168;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Connect to the access point</a:t>
            </a:r>
            <a:endParaRPr/>
          </a:p>
          <a:p>
            <a:pPr indent="-317500" lvl="1" marL="914400" rtl="0" algn="l">
              <a:spcBef>
                <a:spcPts val="0"/>
              </a:spcBef>
              <a:spcAft>
                <a:spcPts val="0"/>
              </a:spcAft>
              <a:buSzPts val="1400"/>
              <a:buChar char="○"/>
            </a:pPr>
            <a:r>
              <a:rPr lang="en"/>
              <a:t>CyberRange5G: CYB3RR@ng350</a:t>
            </a:r>
            <a:endParaRPr/>
          </a:p>
          <a:p>
            <a:pPr indent="-342900" lvl="0" marL="457200" rtl="0" algn="l">
              <a:spcBef>
                <a:spcPts val="0"/>
              </a:spcBef>
              <a:spcAft>
                <a:spcPts val="0"/>
              </a:spcAft>
              <a:buSzPts val="1800"/>
              <a:buChar char="●"/>
            </a:pPr>
            <a:r>
              <a:rPr lang="en"/>
              <a:t>Target: Metasploitable 2</a:t>
            </a:r>
            <a:endParaRPr/>
          </a:p>
          <a:p>
            <a:pPr indent="-317500" lvl="1" marL="914400" rtl="0" algn="l">
              <a:spcBef>
                <a:spcPts val="0"/>
              </a:spcBef>
              <a:spcAft>
                <a:spcPts val="0"/>
              </a:spcAft>
              <a:buSzPts val="1400"/>
              <a:buChar char="○"/>
            </a:pPr>
            <a:r>
              <a:rPr lang="en"/>
              <a:t>Team 1 IP: 10.0.2.40</a:t>
            </a:r>
            <a:endParaRPr/>
          </a:p>
          <a:p>
            <a:pPr indent="-317500" lvl="1" marL="914400" rtl="0" algn="l">
              <a:spcBef>
                <a:spcPts val="0"/>
              </a:spcBef>
              <a:spcAft>
                <a:spcPts val="0"/>
              </a:spcAft>
              <a:buSzPts val="1400"/>
              <a:buChar char="○"/>
            </a:pPr>
            <a:r>
              <a:rPr lang="en"/>
              <a:t>Team 2 IP: 10.0.2.41</a:t>
            </a:r>
            <a:endParaRPr/>
          </a:p>
          <a:p>
            <a:pPr indent="-317500" lvl="1" marL="914400" rtl="0" algn="l">
              <a:spcBef>
                <a:spcPts val="0"/>
              </a:spcBef>
              <a:spcAft>
                <a:spcPts val="0"/>
              </a:spcAft>
              <a:buSzPts val="1400"/>
              <a:buChar char="○"/>
            </a:pPr>
            <a:r>
              <a:rPr lang="en"/>
              <a:t>Team 3 IP: 10.0.2.42</a:t>
            </a:r>
            <a:endParaRPr/>
          </a:p>
          <a:p>
            <a:pPr indent="-317500" lvl="1" marL="914400" rtl="0" algn="l">
              <a:spcBef>
                <a:spcPts val="0"/>
              </a:spcBef>
              <a:spcAft>
                <a:spcPts val="0"/>
              </a:spcAft>
              <a:buSzPts val="1400"/>
              <a:buChar char="○"/>
            </a:pPr>
            <a:r>
              <a:rPr lang="en"/>
              <a:t>Team 4 IP: 10.0.2.43</a:t>
            </a:r>
            <a:endParaRPr/>
          </a:p>
          <a:p>
            <a:pPr indent="-342900" lvl="0" marL="457200" rtl="0" algn="l">
              <a:spcBef>
                <a:spcPts val="0"/>
              </a:spcBef>
              <a:spcAft>
                <a:spcPts val="0"/>
              </a:spcAft>
              <a:buSzPts val="1800"/>
              <a:buChar char="●"/>
            </a:pPr>
            <a:r>
              <a:rPr lang="en"/>
              <a:t>What I want (DM the answers to me on the cyber security slack channel with your partner):</a:t>
            </a:r>
            <a:endParaRPr/>
          </a:p>
          <a:p>
            <a:pPr indent="-317500" lvl="1" marL="914400" rtl="0" algn="l">
              <a:spcBef>
                <a:spcPts val="0"/>
              </a:spcBef>
              <a:spcAft>
                <a:spcPts val="0"/>
              </a:spcAft>
              <a:buSzPts val="1400"/>
              <a:buChar char="○"/>
            </a:pPr>
            <a:r>
              <a:rPr lang="en"/>
              <a:t>Open Ports </a:t>
            </a:r>
            <a:endParaRPr/>
          </a:p>
          <a:p>
            <a:pPr indent="-317500" lvl="1" marL="914400" rtl="0" algn="l">
              <a:spcBef>
                <a:spcPts val="0"/>
              </a:spcBef>
              <a:spcAft>
                <a:spcPts val="0"/>
              </a:spcAft>
              <a:buSzPts val="1400"/>
              <a:buChar char="○"/>
            </a:pPr>
            <a:r>
              <a:rPr lang="en"/>
              <a:t>Vulnerabilitie Scan</a:t>
            </a:r>
            <a:endParaRPr/>
          </a:p>
          <a:p>
            <a:pPr indent="-317500" lvl="1" marL="914400" rtl="0" algn="l">
              <a:spcBef>
                <a:spcPts val="0"/>
              </a:spcBef>
              <a:spcAft>
                <a:spcPts val="0"/>
              </a:spcAft>
              <a:buSzPts val="1400"/>
              <a:buChar char="○"/>
            </a:pPr>
            <a:r>
              <a:rPr lang="en"/>
              <a:t>Any ways of entry (hint: metasploit is your friend)</a:t>
            </a:r>
            <a:endParaRPr/>
          </a:p>
          <a:p>
            <a:pPr indent="-317500" lvl="2" marL="1371600" rtl="0" algn="l">
              <a:spcBef>
                <a:spcPts val="0"/>
              </a:spcBef>
              <a:spcAft>
                <a:spcPts val="0"/>
              </a:spcAft>
              <a:buSzPts val="1400"/>
              <a:buChar char="■"/>
            </a:pPr>
            <a:r>
              <a:rPr lang="en"/>
              <a:t>With proof of entry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Six: Profit!!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Stuff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Lockpick Sets</a:t>
            </a:r>
            <a:endParaRPr/>
          </a:p>
        </p:txBody>
      </p:sp>
      <p:sp>
        <p:nvSpPr>
          <p:cNvPr id="184" name="Google Shape;184;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Sparrows: </a:t>
            </a:r>
            <a:r>
              <a:rPr lang="en" u="sng">
                <a:solidFill>
                  <a:schemeClr val="hlink"/>
                </a:solidFill>
                <a:hlinkClick r:id="rId3"/>
              </a:rPr>
              <a:t>https://www.sparrowslockpicks.com/</a:t>
            </a:r>
            <a:endParaRPr/>
          </a:p>
          <a:p>
            <a:pPr indent="0" lvl="0" marL="0" rtl="0" algn="l">
              <a:spcBef>
                <a:spcPts val="1600"/>
              </a:spcBef>
              <a:spcAft>
                <a:spcPts val="0"/>
              </a:spcAft>
              <a:buNone/>
            </a:pPr>
            <a:r>
              <a:rPr lang="en"/>
              <a:t>	Entry: Kick Start ($20.00) </a:t>
            </a:r>
            <a:endParaRPr/>
          </a:p>
          <a:p>
            <a:pPr indent="0" lvl="0" marL="0" rtl="0" algn="l">
              <a:spcBef>
                <a:spcPts val="1600"/>
              </a:spcBef>
              <a:spcAft>
                <a:spcPts val="0"/>
              </a:spcAft>
              <a:buNone/>
            </a:pPr>
            <a:r>
              <a:rPr lang="en"/>
              <a:t>	Mid: </a:t>
            </a:r>
            <a:r>
              <a:rPr lang="en"/>
              <a:t>Tuxedo ($32.00)/</a:t>
            </a:r>
            <a:r>
              <a:rPr lang="en"/>
              <a:t>EOD Light ($37.00)/EOD Full ($53.00)</a:t>
            </a:r>
            <a:endParaRPr/>
          </a:p>
          <a:p>
            <a:pPr indent="0" lvl="0" marL="0" rtl="0" algn="l">
              <a:spcBef>
                <a:spcPts val="1600"/>
              </a:spcBef>
              <a:spcAft>
                <a:spcPts val="0"/>
              </a:spcAft>
              <a:buNone/>
            </a:pPr>
            <a:r>
              <a:rPr lang="en"/>
              <a:t>	Money is no object: Vorax ($95.00)</a:t>
            </a:r>
            <a:endParaRPr/>
          </a:p>
          <a:p>
            <a:pPr indent="0" lvl="0" marL="0" rtl="0" algn="l">
              <a:spcBef>
                <a:spcPts val="1600"/>
              </a:spcBef>
              <a:spcAft>
                <a:spcPts val="1600"/>
              </a:spcAft>
              <a:buNone/>
            </a:pPr>
            <a:r>
              <a:rPr lang="en"/>
              <a:t>Non-Sparrows:</a:t>
            </a:r>
            <a:r>
              <a:rPr lang="en"/>
              <a:t> https://amzn.to/2RTciwS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90" name="Google Shape;190;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Guide: </a:t>
            </a:r>
            <a:r>
              <a:rPr lang="en" u="sng">
                <a:solidFill>
                  <a:schemeClr val="hlink"/>
                </a:solidFill>
                <a:hlinkClick r:id="rId3"/>
              </a:rPr>
              <a:t>https://www.art-of-lockpicking.com/how-to-pick-a-lock-guide/</a:t>
            </a:r>
            <a:endParaRPr/>
          </a:p>
          <a:p>
            <a:pPr indent="0" lvl="0" marL="0" rtl="0" algn="l">
              <a:spcBef>
                <a:spcPts val="1600"/>
              </a:spcBef>
              <a:spcAft>
                <a:spcPts val="0"/>
              </a:spcAft>
              <a:buNone/>
            </a:pPr>
            <a:r>
              <a:rPr lang="en"/>
              <a:t>Youtube Channels</a:t>
            </a:r>
            <a:endParaRPr/>
          </a:p>
          <a:p>
            <a:pPr indent="0" lvl="0" marL="0" rtl="0" algn="l">
              <a:spcBef>
                <a:spcPts val="1600"/>
              </a:spcBef>
              <a:spcAft>
                <a:spcPts val="0"/>
              </a:spcAft>
              <a:buNone/>
            </a:pPr>
            <a:r>
              <a:rPr lang="en"/>
              <a:t>Bosnianbill: https://bit.ly/35jWbwc</a:t>
            </a:r>
            <a:endParaRPr/>
          </a:p>
          <a:p>
            <a:pPr indent="0" lvl="0" marL="0" rtl="0" algn="l">
              <a:spcBef>
                <a:spcPts val="1600"/>
              </a:spcBef>
              <a:spcAft>
                <a:spcPts val="0"/>
              </a:spcAft>
              <a:buNone/>
            </a:pPr>
            <a:r>
              <a:rPr lang="en"/>
              <a:t>Lockpicking Lawyer: https://bit.ly/38CUzzr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NCL Registration opens 2/10</a:t>
            </a:r>
            <a:endParaRPr/>
          </a:p>
          <a:p>
            <a:pPr indent="-342900" lvl="0" marL="457200" rtl="0" algn="l">
              <a:spcBef>
                <a:spcPts val="0"/>
              </a:spcBef>
              <a:spcAft>
                <a:spcPts val="0"/>
              </a:spcAft>
              <a:buSzPts val="1800"/>
              <a:buChar char="●"/>
            </a:pPr>
            <a:r>
              <a:rPr lang="en"/>
              <a:t>Workshop 2: Docker is next week 2/12</a:t>
            </a:r>
            <a:endParaRPr/>
          </a:p>
          <a:p>
            <a:pPr indent="-342900" lvl="0" marL="457200" rtl="0" algn="l">
              <a:spcBef>
                <a:spcPts val="0"/>
              </a:spcBef>
              <a:spcAft>
                <a:spcPts val="0"/>
              </a:spcAft>
              <a:buSzPts val="1800"/>
              <a:buChar char="●"/>
            </a:pPr>
            <a:r>
              <a:rPr lang="en"/>
              <a:t>Department Social Event: 2/14</a:t>
            </a:r>
            <a:endParaRPr/>
          </a:p>
          <a:p>
            <a:pPr indent="-317500" lvl="1" marL="914400" rtl="0" algn="l">
              <a:spcBef>
                <a:spcPts val="0"/>
              </a:spcBef>
              <a:spcAft>
                <a:spcPts val="0"/>
              </a:spcAft>
              <a:buSzPts val="1400"/>
              <a:buChar char="○"/>
            </a:pPr>
            <a:r>
              <a:rPr lang="en"/>
              <a:t>Food &amp; drink available </a:t>
            </a:r>
            <a:endParaRPr/>
          </a:p>
          <a:p>
            <a:pPr indent="-317500" lvl="1" marL="914400" rtl="0" algn="l">
              <a:spcBef>
                <a:spcPts val="0"/>
              </a:spcBef>
              <a:spcAft>
                <a:spcPts val="0"/>
              </a:spcAft>
              <a:buSzPts val="1400"/>
              <a:buChar char="○"/>
            </a:pPr>
            <a:r>
              <a:rPr lang="en"/>
              <a:t>Come Meet </a:t>
            </a:r>
            <a:r>
              <a:rPr lang="en"/>
              <a:t>representatives</a:t>
            </a:r>
            <a:r>
              <a:rPr lang="en"/>
              <a:t> from all the clubs!</a:t>
            </a:r>
            <a:endParaRPr/>
          </a:p>
          <a:p>
            <a:pPr indent="-342900" lvl="0" marL="457200" rtl="0" algn="l">
              <a:spcBef>
                <a:spcPts val="0"/>
              </a:spcBef>
              <a:spcAft>
                <a:spcPts val="0"/>
              </a:spcAft>
              <a:buSzPts val="1800"/>
              <a:buChar char="●"/>
            </a:pPr>
            <a:r>
              <a:rPr lang="en"/>
              <a:t>Speaker Series: Leo Pate 2/19</a:t>
            </a:r>
            <a:endParaRPr/>
          </a:p>
          <a:p>
            <a:pPr indent="-342900" lvl="0" marL="457200" rtl="0" algn="l">
              <a:spcBef>
                <a:spcPts val="0"/>
              </a:spcBef>
              <a:spcAft>
                <a:spcPts val="0"/>
              </a:spcAft>
              <a:buSzPts val="1800"/>
              <a:buChar char="●"/>
            </a:pPr>
            <a:r>
              <a:rPr lang="en"/>
              <a:t>Ambassador’s Corner 3/24 - Bill Kennard (Former FCC Chairman)</a:t>
            </a:r>
            <a:endParaRPr/>
          </a:p>
          <a:p>
            <a:pPr indent="-317500" lvl="1" marL="914400" rtl="0" algn="l">
              <a:spcBef>
                <a:spcPts val="0"/>
              </a:spcBef>
              <a:spcAft>
                <a:spcPts val="0"/>
              </a:spcAft>
              <a:buSzPts val="1400"/>
              <a:buChar char="○"/>
            </a:pPr>
            <a:r>
              <a:rPr lang="en"/>
              <a:t>Technology, Privacy, &amp; IOT</a:t>
            </a:r>
            <a:endParaRPr/>
          </a:p>
          <a:p>
            <a:pPr indent="-317500" lvl="1" marL="914400" rtl="0" algn="l">
              <a:spcBef>
                <a:spcPts val="0"/>
              </a:spcBef>
              <a:spcAft>
                <a:spcPts val="0"/>
              </a:spcAft>
              <a:buSzPts val="1400"/>
              <a:buChar char="○"/>
            </a:pPr>
            <a:r>
              <a:rPr lang="en"/>
              <a:t>Contact Dr. van Delden for more information if you would like to attend</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One: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103" name="Google Shape;103;p16"/>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Lock</a:t>
            </a:r>
            <a:endParaRPr/>
          </a:p>
          <a:p>
            <a:pPr indent="-304800" lvl="1" marL="914400" rtl="0" algn="l">
              <a:spcBef>
                <a:spcPts val="0"/>
              </a:spcBef>
              <a:spcAft>
                <a:spcPts val="0"/>
              </a:spcAft>
              <a:buSzPts val="1200"/>
              <a:buChar char="○"/>
            </a:pPr>
            <a:r>
              <a:rPr lang="en"/>
              <a:t>Pins</a:t>
            </a:r>
            <a:endParaRPr/>
          </a:p>
          <a:p>
            <a:pPr indent="-304800" lvl="1" marL="914400" rtl="0" algn="l">
              <a:spcBef>
                <a:spcPts val="0"/>
              </a:spcBef>
              <a:spcAft>
                <a:spcPts val="0"/>
              </a:spcAft>
              <a:buSzPts val="1200"/>
              <a:buChar char="○"/>
            </a:pPr>
            <a:r>
              <a:rPr lang="en"/>
              <a:t>Springs</a:t>
            </a:r>
            <a:endParaRPr/>
          </a:p>
          <a:p>
            <a:pPr indent="-304800" lvl="0" marL="457200" rtl="0" algn="l">
              <a:spcBef>
                <a:spcPts val="0"/>
              </a:spcBef>
              <a:spcAft>
                <a:spcPts val="0"/>
              </a:spcAft>
              <a:buSzPts val="1200"/>
              <a:buChar char="●"/>
            </a:pPr>
            <a:r>
              <a:rPr lang="en"/>
              <a:t>Pick</a:t>
            </a:r>
            <a:endParaRPr/>
          </a:p>
          <a:p>
            <a:pPr indent="-304800" lvl="1" marL="914400" rtl="0" algn="l">
              <a:spcBef>
                <a:spcPts val="0"/>
              </a:spcBef>
              <a:spcAft>
                <a:spcPts val="0"/>
              </a:spcAft>
              <a:buSzPts val="1200"/>
              <a:buChar char="○"/>
            </a:pPr>
            <a:r>
              <a:rPr lang="en"/>
              <a:t>Individual Pin Pick</a:t>
            </a:r>
            <a:endParaRPr/>
          </a:p>
          <a:p>
            <a:pPr indent="-304800" lvl="1" marL="914400" rtl="0" algn="l">
              <a:spcBef>
                <a:spcPts val="0"/>
              </a:spcBef>
              <a:spcAft>
                <a:spcPts val="0"/>
              </a:spcAft>
              <a:buSzPts val="1200"/>
              <a:buChar char="○"/>
            </a:pPr>
            <a:r>
              <a:rPr lang="en"/>
              <a:t>Rake</a:t>
            </a:r>
            <a:endParaRPr/>
          </a:p>
          <a:p>
            <a:pPr indent="-304800" lvl="1" marL="914400" rtl="0" algn="l">
              <a:spcBef>
                <a:spcPts val="0"/>
              </a:spcBef>
              <a:spcAft>
                <a:spcPts val="0"/>
              </a:spcAft>
              <a:buSzPts val="1200"/>
              <a:buChar char="○"/>
            </a:pPr>
            <a:r>
              <a:rPr lang="en"/>
              <a:t>Comb</a:t>
            </a:r>
            <a:endParaRPr/>
          </a:p>
          <a:p>
            <a:pPr indent="-304800" lvl="1" marL="914400" rtl="0" algn="l">
              <a:spcBef>
                <a:spcPts val="0"/>
              </a:spcBef>
              <a:spcAft>
                <a:spcPts val="0"/>
              </a:spcAft>
              <a:buSzPts val="1200"/>
              <a:buChar char="○"/>
            </a:pPr>
            <a:r>
              <a:rPr lang="en"/>
              <a:t>Wafer</a:t>
            </a:r>
            <a:endParaRPr/>
          </a:p>
          <a:p>
            <a:pPr indent="-304800" lvl="0" marL="457200" rtl="0" algn="l">
              <a:spcBef>
                <a:spcPts val="0"/>
              </a:spcBef>
              <a:spcAft>
                <a:spcPts val="0"/>
              </a:spcAft>
              <a:buSzPts val="1200"/>
              <a:buChar char="●"/>
            </a:pPr>
            <a:r>
              <a:rPr lang="en"/>
              <a:t>Tension Wrench</a:t>
            </a:r>
            <a:endParaRPr/>
          </a:p>
          <a:p>
            <a:pPr indent="-304800" lvl="0" marL="457200" rtl="0" algn="l">
              <a:spcBef>
                <a:spcPts val="0"/>
              </a:spcBef>
              <a:spcAft>
                <a:spcPts val="0"/>
              </a:spcAft>
              <a:buSzPts val="1200"/>
              <a:buChar char="●"/>
            </a:pPr>
            <a:r>
              <a:rPr lang="en"/>
              <a:t>Other Picks:</a:t>
            </a:r>
            <a:endParaRPr/>
          </a:p>
          <a:p>
            <a:pPr indent="-304800" lvl="1" marL="914400" rtl="0" algn="l">
              <a:spcBef>
                <a:spcPts val="0"/>
              </a:spcBef>
              <a:spcAft>
                <a:spcPts val="0"/>
              </a:spcAft>
              <a:buSzPts val="1200"/>
              <a:buChar char="○"/>
            </a:pPr>
            <a:r>
              <a:rPr lang="en"/>
              <a:t>Shims</a:t>
            </a:r>
            <a:endParaRPr/>
          </a:p>
          <a:p>
            <a:pPr indent="-304800" lvl="1" marL="914400" rtl="0" algn="l">
              <a:spcBef>
                <a:spcPts val="0"/>
              </a:spcBef>
              <a:spcAft>
                <a:spcPts val="0"/>
              </a:spcAft>
              <a:buSzPts val="1200"/>
              <a:buChar char="○"/>
            </a:pPr>
            <a:r>
              <a:rPr lang="en"/>
              <a:t>Jims (Door lock)</a:t>
            </a:r>
            <a:endParaRPr/>
          </a:p>
          <a:p>
            <a:pPr indent="-304800" lvl="1" marL="914400" rtl="0" algn="l">
              <a:spcBef>
                <a:spcPts val="0"/>
              </a:spcBef>
              <a:spcAft>
                <a:spcPts val="0"/>
              </a:spcAft>
              <a:buSzPts val="1200"/>
              <a:buChar char="○"/>
            </a:pPr>
            <a:r>
              <a:rPr lang="en"/>
              <a:t>Zip Gun</a:t>
            </a:r>
            <a:endParaRPr/>
          </a:p>
        </p:txBody>
      </p:sp>
      <p:pic>
        <p:nvPicPr>
          <p:cNvPr id="104" name="Google Shape;104;p16"/>
          <p:cNvPicPr preferRelativeResize="0"/>
          <p:nvPr/>
        </p:nvPicPr>
        <p:blipFill>
          <a:blip r:embed="rId3">
            <a:alphaModFix/>
          </a:blip>
          <a:stretch>
            <a:fillRect/>
          </a:stretch>
        </p:blipFill>
        <p:spPr>
          <a:xfrm>
            <a:off x="3239975" y="198650"/>
            <a:ext cx="2903694" cy="2419351"/>
          </a:xfrm>
          <a:prstGeom prst="rect">
            <a:avLst/>
          </a:prstGeom>
          <a:noFill/>
          <a:ln>
            <a:noFill/>
          </a:ln>
        </p:spPr>
      </p:pic>
      <p:pic>
        <p:nvPicPr>
          <p:cNvPr id="105" name="Google Shape;105;p16"/>
          <p:cNvPicPr preferRelativeResize="0"/>
          <p:nvPr/>
        </p:nvPicPr>
        <p:blipFill>
          <a:blip r:embed="rId4">
            <a:alphaModFix/>
          </a:blip>
          <a:stretch>
            <a:fillRect/>
          </a:stretch>
        </p:blipFill>
        <p:spPr>
          <a:xfrm>
            <a:off x="6143675" y="1119900"/>
            <a:ext cx="2903700" cy="2903700"/>
          </a:xfrm>
          <a:prstGeom prst="rect">
            <a:avLst/>
          </a:prstGeom>
          <a:noFill/>
          <a:ln>
            <a:noFill/>
          </a:ln>
        </p:spPr>
      </p:pic>
      <p:pic>
        <p:nvPicPr>
          <p:cNvPr id="106" name="Google Shape;106;p16"/>
          <p:cNvPicPr preferRelativeResize="0"/>
          <p:nvPr/>
        </p:nvPicPr>
        <p:blipFill>
          <a:blip r:embed="rId5">
            <a:alphaModFix/>
          </a:blip>
          <a:stretch>
            <a:fillRect/>
          </a:stretch>
        </p:blipFill>
        <p:spPr>
          <a:xfrm>
            <a:off x="3581475" y="2618001"/>
            <a:ext cx="2220699" cy="2220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Two: How does it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Lockpicking Exists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Non-destructive way to open a lock</a:t>
            </a:r>
            <a:endParaRPr/>
          </a:p>
          <a:p>
            <a:pPr indent="-342900" lvl="0" marL="457200" rtl="0" algn="l">
              <a:spcBef>
                <a:spcPts val="0"/>
              </a:spcBef>
              <a:spcAft>
                <a:spcPts val="0"/>
              </a:spcAft>
              <a:buSzPts val="1800"/>
              <a:buChar char="●"/>
            </a:pPr>
            <a:r>
              <a:rPr lang="en"/>
              <a:t>Takes </a:t>
            </a:r>
            <a:r>
              <a:rPr lang="en"/>
              <a:t>advantage</a:t>
            </a:r>
            <a:r>
              <a:rPr lang="en"/>
              <a:t> of exploiting imperfections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Part Three: How to pick 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Pick Locks</a:t>
            </a:r>
            <a:endParaRPr/>
          </a:p>
        </p:txBody>
      </p:sp>
      <p:sp>
        <p:nvSpPr>
          <p:cNvPr id="128" name="Google Shape;128;p20"/>
          <p:cNvSpPr txBox="1"/>
          <p:nvPr>
            <p:ph idx="1" type="body"/>
          </p:nvPr>
        </p:nvSpPr>
        <p:spPr>
          <a:xfrm>
            <a:off x="311700" y="1465800"/>
            <a:ext cx="3512100" cy="310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General Formula:</a:t>
            </a:r>
            <a:endParaRPr/>
          </a:p>
          <a:p>
            <a:pPr indent="-304800" lvl="1" marL="914400" rtl="0" algn="l">
              <a:spcBef>
                <a:spcPts val="0"/>
              </a:spcBef>
              <a:spcAft>
                <a:spcPts val="0"/>
              </a:spcAft>
              <a:buSzPts val="1200"/>
              <a:buChar char="○"/>
            </a:pPr>
            <a:r>
              <a:rPr lang="en"/>
              <a:t>t</a:t>
            </a:r>
            <a:r>
              <a:rPr lang="en"/>
              <a:t>ension + pick with the right pin combination = picked lock</a:t>
            </a:r>
            <a:endParaRPr/>
          </a:p>
        </p:txBody>
      </p:sp>
      <p:pic>
        <p:nvPicPr>
          <p:cNvPr id="129" name="Google Shape;129;p20"/>
          <p:cNvPicPr preferRelativeResize="0"/>
          <p:nvPr/>
        </p:nvPicPr>
        <p:blipFill>
          <a:blip r:embed="rId3">
            <a:alphaModFix/>
          </a:blip>
          <a:stretch>
            <a:fillRect/>
          </a:stretch>
        </p:blipFill>
        <p:spPr>
          <a:xfrm>
            <a:off x="3823871" y="1465801"/>
            <a:ext cx="4725504" cy="310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Bosnianbill Clear Locks</a:t>
            </a:r>
            <a:endParaRPr/>
          </a:p>
        </p:txBody>
      </p:sp>
      <p:pic>
        <p:nvPicPr>
          <p:cNvPr descr="This is a review of the new Sparrows clear training lock, in which you can see then entire mechanism and pins move while picking.  The clear housing lets you see what the pins in the lock are doing while picking, allowing you to easily associate what you are feeling to what is happening in the lock.&#10;&#10;Like this video?  Subscribe here: https://www.youtube.com/user/bosnianbill?sub_confirmation=1&#10;&#10;👇🏻Links👇🏻&#10;⭐ Support LockLab on Patreon: https://www.patreon.com/bePatron?u=2912724&amp;patAmt=1&#10;&#10;⭐ Support LockLab through Paypal: https://www.paypal.me/LockTube&#10;&#10;Visit the Tribe’s website at: https://www.Lock-Lab.com&#10;&#10;LockLab’s Modular Lock picking courses: https://www.lockpickshop.com/Bosnian-Bill.html&#10;&#10; Looking for tools?&#10;&#10;🔹 MultiPick Services - https://shop.multipick.com/&#10;&#10;🔹 Sparrows Lock Picks – https://www.sparrowslockpicks.com&#10;&#10;🔹 PickPals – https://www.pickpals.com.au&#10;&#10;🔹 Lock Pick Shop – https://www.LockPickShop.com&#10;&#10;🔹 UKBumpkeys - UK Warehouse:  https://www.ukbumpkeys.com&#10;&#10;🔹 UKBumpkeys - US Warehouse:   https://www.lockpickworld.com&#10;&#10;🔹 My vise is the Panavise model 350. – https://www.panavise.com&#10;&#10;Outro Music&#10;&#10;🎵 Music from Jukedeck - create your own tunes at http://jukedeck.com&#10;&#10;Hashtags&#10;&#10;#Bosnianbill  #LockLab  #LockPicking  #Lock-Lab&#10;&#10;-~-~~-~~~-~~-~-&#10;Please watch some of my other videos!&#10;My Channel Main Page: https://goo.gl/EYz5x8&#10;Most Recent Upload:  https://goo.gl/wEr5UZ&#10;Most Popular Upload: https://goo.gl/cbpSKw&#10;My &quot;All of Bosnianbill's Videos&quot; Playlist: https://goo.gl/R7p5M2&#10;The &quot;High Security &amp; Challenge Locks&quot; Playlist: https://goo.gl/GKkESM&#10;-~-~~-~~~-~~-~-" id="135" name="Google Shape;135;p21" title="(748) Review: Sparrows CLEAR TRAINING LOCK">
            <a:hlinkClick r:id="rId3"/>
          </p:cNvPr>
          <p:cNvPicPr preferRelativeResize="0"/>
          <p:nvPr/>
        </p:nvPicPr>
        <p:blipFill>
          <a:blip r:embed="rId4">
            <a:alphaModFix/>
          </a:blip>
          <a:stretch>
            <a:fillRect/>
          </a:stretch>
        </p:blipFill>
        <p:spPr>
          <a:xfrm>
            <a:off x="1987800" y="278875"/>
            <a:ext cx="5168400" cy="387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