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Proxima Nov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regular.fntdata"/><Relationship Id="rId50" Type="http://schemas.openxmlformats.org/officeDocument/2006/relationships/slide" Target="slides/slide45.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59cff4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59cff4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installed, launch VirtualBox and click the “New” option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759cff4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759cff4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 name for your virtual machine (some names will auto populate the type and version fields)</a:t>
            </a:r>
            <a:endParaRPr/>
          </a:p>
          <a:p>
            <a:pPr indent="0" lvl="0" marL="0" rtl="0" algn="l">
              <a:spcBef>
                <a:spcPts val="0"/>
              </a:spcBef>
              <a:spcAft>
                <a:spcPts val="0"/>
              </a:spcAft>
              <a:buNone/>
            </a:pPr>
            <a:r>
              <a:rPr lang="en"/>
              <a:t>Select the type of operating system for the virtual machine (for our workshop we will be using Linux)</a:t>
            </a:r>
            <a:endParaRPr/>
          </a:p>
          <a:p>
            <a:pPr indent="0" lvl="0" marL="0" rtl="0" algn="l">
              <a:spcBef>
                <a:spcPts val="0"/>
              </a:spcBef>
              <a:spcAft>
                <a:spcPts val="0"/>
              </a:spcAft>
              <a:buNone/>
            </a:pPr>
            <a:r>
              <a:rPr lang="en"/>
              <a:t>Select the version/flavor of Linux to use (since Kali &amp; Parrot are built on Debian, select Debian 64 Bit)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59cff4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59cff4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Allocation of RAM is up to the individual user. Remember that the virtual machine will be using your SYSTEM’s RAM, so be mindful of how much you can allocate. I recommend 2048 MB (or 2GB) for any virtual machine I create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59cff4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59cff4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are done allocating RAM, you now need to allocate a virtual disk for the virtual machine. I recommend using a fixed size disk of 32 GB or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59cff4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59cff4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“Start” to start up the virtual machine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59cff4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59cff4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the folder with a green arrow to select the bootable file (.iso) you downloaded earlier and select “Open”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59cff42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59cff42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your mouse in the virtual machine window and use your arrow keys to select “Graphical Install” and hit the enter key on your keyboard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59cff42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59cff42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the region that you are most familiar with. For this workshop, everything will be US/American based.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759cff4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759cff4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continue for the next 2 steps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759cff42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759cff42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 root password twice (any password you would like) and then select Eastern as the timezone for the next step.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5ffb8e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5ffb8e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59cff4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59cff4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“Guided - use entire disk” and then the virtual disk that we created earlier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59cff4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59cff4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“Finish </a:t>
            </a:r>
            <a:r>
              <a:rPr lang="en"/>
              <a:t>partitioning</a:t>
            </a:r>
            <a:r>
              <a:rPr lang="en"/>
              <a:t> and write changes to the disk” and then “Yes” for writing changes to the disk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759cff42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759cff42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“Yes” for use network mirror and hit enter when asked for the mirror. **Make sure to select YES for installing the GRUB boot loader**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59cff42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59cff42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“/dev/sda” as the boot loader installation destination and then click continue. Select continue to finish the installation.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59cff42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59cff42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759cff42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759cff42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75ffb8e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75ffb8e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the virtual machine “Metasploitable-2” with the options Linux and Ubuntu 64 Bit selected. Then allocate only 1024 MB for the VM because it will only be setup as a testing machine for future use.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75ffb8e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75ffb8e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creating our own virtual disk we are going to select the metasploitable virtual disk we downloaded (make sure to unzip the downloaded file from earlier). Select “Add” and navigate to where the Metasploitable file was downloaded and select the Metasploitable.vmdk file. Finally select the image from the options **NOTE: DO NOT SELECT YOUR OTHER VIRTUAL DISK FROM EARLIER** and select “Choose”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75ffb8e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75ffb8e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759cff42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759cff42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08beeddc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08beeddc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759cff4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759cff4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s options:</a:t>
            </a:r>
            <a:endParaRPr/>
          </a:p>
          <a:p>
            <a:pPr indent="0" lvl="0" marL="0" rtl="0" algn="l">
              <a:spcBef>
                <a:spcPts val="0"/>
              </a:spcBef>
              <a:spcAft>
                <a:spcPts val="0"/>
              </a:spcAft>
              <a:buNone/>
            </a:pPr>
            <a:r>
              <a:rPr lang="en"/>
              <a:t>No options (just ls)- lists all the visible files</a:t>
            </a:r>
            <a:endParaRPr/>
          </a:p>
          <a:p>
            <a:pPr indent="0" lvl="0" marL="0" rtl="0" algn="l">
              <a:spcBef>
                <a:spcPts val="0"/>
              </a:spcBef>
              <a:spcAft>
                <a:spcPts val="0"/>
              </a:spcAft>
              <a:buNone/>
            </a:pPr>
            <a:r>
              <a:rPr lang="en"/>
              <a:t>l</a:t>
            </a:r>
            <a:r>
              <a:rPr lang="en"/>
              <a:t>s -a - lists all the files in the directory </a:t>
            </a:r>
            <a:endParaRPr/>
          </a:p>
          <a:p>
            <a:pPr indent="0" lvl="0" marL="0" rtl="0" algn="l">
              <a:spcBef>
                <a:spcPts val="0"/>
              </a:spcBef>
              <a:spcAft>
                <a:spcPts val="0"/>
              </a:spcAft>
              <a:buNone/>
            </a:pPr>
            <a:r>
              <a:rPr lang="en"/>
              <a:t>l</a:t>
            </a:r>
            <a:r>
              <a:rPr lang="en"/>
              <a:t>s -l - lists all the file permissions (see later slide), user who created the file, file size, time/date created, and file name</a:t>
            </a:r>
            <a:endParaRPr/>
          </a:p>
          <a:p>
            <a:pPr indent="0" lvl="0" marL="0" rtl="0" algn="l">
              <a:spcBef>
                <a:spcPts val="0"/>
              </a:spcBef>
              <a:spcAft>
                <a:spcPts val="0"/>
              </a:spcAft>
              <a:buNone/>
            </a:pPr>
            <a:r>
              <a:rPr lang="en"/>
              <a:t>l</a:t>
            </a:r>
            <a:r>
              <a:rPr lang="en"/>
              <a:t>s -t - sorts all visible files by modification time</a:t>
            </a:r>
            <a:endParaRPr/>
          </a:p>
          <a:p>
            <a:pPr indent="0" lvl="0" marL="0" rtl="0" algn="l">
              <a:spcBef>
                <a:spcPts val="0"/>
              </a:spcBef>
              <a:spcAft>
                <a:spcPts val="0"/>
              </a:spcAft>
              <a:buNone/>
            </a:pPr>
            <a:r>
              <a:rPr lang="en"/>
              <a:t>l</a:t>
            </a:r>
            <a:r>
              <a:rPr lang="en"/>
              <a:t>s -alt - shows all files (hidden and visible), sorts by modification time, and shows all data listed in the ls -l option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759cff42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759cff42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759cff42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759cff42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ano commands:</a:t>
            </a:r>
            <a:endParaRPr/>
          </a:p>
          <a:p>
            <a:pPr indent="0" lvl="0" marL="0" rtl="0" algn="l">
              <a:spcBef>
                <a:spcPts val="0"/>
              </a:spcBef>
              <a:spcAft>
                <a:spcPts val="0"/>
              </a:spcAft>
              <a:buNone/>
            </a:pPr>
            <a:r>
              <a:rPr lang="en"/>
              <a:t>CTRL + W = Where Is or “search” within current file</a:t>
            </a:r>
            <a:endParaRPr/>
          </a:p>
          <a:p>
            <a:pPr indent="0" lvl="0" marL="0" rtl="0" algn="l">
              <a:spcBef>
                <a:spcPts val="0"/>
              </a:spcBef>
              <a:spcAft>
                <a:spcPts val="0"/>
              </a:spcAft>
              <a:buNone/>
            </a:pPr>
            <a:r>
              <a:rPr lang="en"/>
              <a:t>CTRL + U = paste text</a:t>
            </a:r>
            <a:endParaRPr/>
          </a:p>
          <a:p>
            <a:pPr indent="0" lvl="0" marL="0" rtl="0" algn="l">
              <a:spcBef>
                <a:spcPts val="0"/>
              </a:spcBef>
              <a:spcAft>
                <a:spcPts val="0"/>
              </a:spcAft>
              <a:buNone/>
            </a:pPr>
            <a:r>
              <a:rPr lang="en"/>
              <a:t>CTRL + K = cut text</a:t>
            </a:r>
            <a:endParaRPr/>
          </a:p>
          <a:p>
            <a:pPr indent="0" lvl="0" marL="0" rtl="0" algn="l">
              <a:spcBef>
                <a:spcPts val="0"/>
              </a:spcBef>
              <a:spcAft>
                <a:spcPts val="0"/>
              </a:spcAft>
              <a:buNone/>
            </a:pPr>
            <a:r>
              <a:rPr lang="en"/>
              <a:t>CTRL + X = exit (Use Y for save changes and N for don’t save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Hidden directory/file creation (works for individual directories/files):</a:t>
            </a:r>
            <a:endParaRPr/>
          </a:p>
          <a:p>
            <a:pPr indent="0" lvl="0" marL="0" rtl="0" algn="l">
              <a:spcBef>
                <a:spcPts val="0"/>
              </a:spcBef>
              <a:spcAft>
                <a:spcPts val="0"/>
              </a:spcAft>
              <a:buNone/>
            </a:pPr>
            <a:r>
              <a:rPr lang="en"/>
              <a:t>General: put a . (Period or stop) in front of the creation name</a:t>
            </a:r>
            <a:endParaRPr/>
          </a:p>
          <a:p>
            <a:pPr indent="0" lvl="0" marL="0" rtl="0" algn="l">
              <a:spcBef>
                <a:spcPts val="0"/>
              </a:spcBef>
              <a:spcAft>
                <a:spcPts val="0"/>
              </a:spcAft>
              <a:buNone/>
            </a:pPr>
            <a:r>
              <a:rPr lang="en"/>
              <a:t>e</a:t>
            </a:r>
            <a:r>
              <a:rPr lang="en"/>
              <a:t>x: mkdir .Hidden</a:t>
            </a:r>
            <a:endParaRPr/>
          </a:p>
          <a:p>
            <a:pPr indent="0" lvl="0" marL="0" rtl="0" algn="l">
              <a:spcBef>
                <a:spcPts val="0"/>
              </a:spcBef>
              <a:spcAft>
                <a:spcPts val="0"/>
              </a:spcAft>
              <a:buNone/>
            </a:pPr>
            <a:r>
              <a:rPr lang="en"/>
              <a:t>e</a:t>
            </a:r>
            <a:r>
              <a:rPr lang="en"/>
              <a:t>x: touch .hidden.txt</a:t>
            </a:r>
            <a:endParaRPr/>
          </a:p>
          <a:p>
            <a:pPr indent="0" lvl="0" marL="0" rtl="0" algn="l">
              <a:spcBef>
                <a:spcPts val="0"/>
              </a:spcBef>
              <a:spcAft>
                <a:spcPts val="0"/>
              </a:spcAft>
              <a:buNone/>
            </a:pPr>
            <a:r>
              <a:rPr lang="en"/>
              <a:t>To access a hidden directory/file put a ./ (period and slash) before the name WITH the period included</a:t>
            </a:r>
            <a:endParaRPr/>
          </a:p>
          <a:p>
            <a:pPr indent="0" lvl="0" marL="0" rtl="0" algn="l">
              <a:spcBef>
                <a:spcPts val="0"/>
              </a:spcBef>
              <a:spcAft>
                <a:spcPts val="0"/>
              </a:spcAft>
              <a:buNone/>
            </a:pPr>
            <a:r>
              <a:rPr lang="en"/>
              <a:t>e</a:t>
            </a:r>
            <a:r>
              <a:rPr lang="en"/>
              <a:t>x: cd ./.Hidden</a:t>
            </a:r>
            <a:endParaRPr/>
          </a:p>
          <a:p>
            <a:pPr indent="0" lvl="0" marL="0" rtl="0" algn="l">
              <a:spcBef>
                <a:spcPts val="0"/>
              </a:spcBef>
              <a:spcAft>
                <a:spcPts val="0"/>
              </a:spcAft>
              <a:buNone/>
            </a:pPr>
            <a:r>
              <a:rPr lang="en"/>
              <a:t>e</a:t>
            </a:r>
            <a:r>
              <a:rPr lang="en"/>
              <a:t>x: cat ./.hidden.txt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759cff42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759cff42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759cff4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759cff4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759cff42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759cff42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768913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768913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759cff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759cff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interfaces:</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75ffb8ed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75ffb8ed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save an alias:</a:t>
            </a:r>
            <a:endParaRPr/>
          </a:p>
          <a:p>
            <a:pPr indent="0" lvl="0" marL="0" rtl="0" algn="l">
              <a:spcBef>
                <a:spcPts val="0"/>
              </a:spcBef>
              <a:spcAft>
                <a:spcPts val="0"/>
              </a:spcAft>
              <a:buNone/>
            </a:pPr>
            <a:r>
              <a:rPr lang="en"/>
              <a:t>c</a:t>
            </a:r>
            <a:r>
              <a:rPr lang="en"/>
              <a:t>d ~</a:t>
            </a:r>
            <a:endParaRPr/>
          </a:p>
          <a:p>
            <a:pPr indent="0" lvl="0" marL="0" rtl="0" algn="l">
              <a:spcBef>
                <a:spcPts val="0"/>
              </a:spcBef>
              <a:spcAft>
                <a:spcPts val="0"/>
              </a:spcAft>
              <a:buNone/>
            </a:pPr>
            <a:r>
              <a:rPr lang="en"/>
              <a:t>n</a:t>
            </a:r>
            <a:r>
              <a:rPr lang="en"/>
              <a:t>ano ./.bashrc</a:t>
            </a:r>
            <a:endParaRPr/>
          </a:p>
          <a:p>
            <a:pPr indent="0" lvl="0" marL="0" rtl="0" algn="l">
              <a:spcBef>
                <a:spcPts val="0"/>
              </a:spcBef>
              <a:spcAft>
                <a:spcPts val="0"/>
              </a:spcAft>
              <a:buNone/>
            </a:pPr>
            <a:r>
              <a:rPr lang="en"/>
              <a:t>**go to empty line and enter alias**</a:t>
            </a:r>
            <a:endParaRPr/>
          </a:p>
          <a:p>
            <a:pPr indent="0" lvl="0" marL="0" rtl="0" algn="l">
              <a:spcBef>
                <a:spcPts val="0"/>
              </a:spcBef>
              <a:spcAft>
                <a:spcPts val="0"/>
              </a:spcAft>
              <a:buNone/>
            </a:pPr>
            <a:r>
              <a:rPr lang="en"/>
              <a:t>a</a:t>
            </a:r>
            <a:r>
              <a:rPr lang="en"/>
              <a:t>lias test=”ls -alt” </a:t>
            </a:r>
            <a:endParaRPr/>
          </a:p>
          <a:p>
            <a:pPr indent="0" lvl="0" marL="0" rtl="0" algn="l">
              <a:spcBef>
                <a:spcPts val="0"/>
              </a:spcBef>
              <a:spcAft>
                <a:spcPts val="0"/>
              </a:spcAft>
              <a:buNone/>
            </a:pPr>
            <a:r>
              <a:rPr lang="en"/>
              <a:t>CTRL+X and select Y for Yes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772567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772567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08beedd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8beedd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7725677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7725677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08beedd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08beedd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08beeddc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08beeddc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08beedd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08beedd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08beedd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08beedd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08beedd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08beedd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588d8b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588d8b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08beed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08beed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latin typeface="Proxima Nova"/>
                <a:ea typeface="Proxima Nova"/>
                <a:cs typeface="Proxima Nova"/>
                <a:sym typeface="Proxima Nova"/>
              </a:rPr>
              <a:t>• A virtual machine (VM) is an environment, such as a program or operating system that does not physically exist, but is created within another environment • Does not have hardware, a power supply, or other resources that would allow it to run on its own • Essentially allows you to run a computer within your computer</a:t>
            </a:r>
            <a:endParaRPr>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a:solidFill>
                  <a:srgbClr val="222222"/>
                </a:solidFill>
                <a:highlight>
                  <a:srgbClr val="FFFFFF"/>
                </a:highlight>
                <a:latin typeface="Proxima Nova"/>
                <a:ea typeface="Proxima Nova"/>
                <a:cs typeface="Proxima Nova"/>
                <a:sym typeface="Proxima Nova"/>
              </a:rPr>
              <a:t>• Flexibility ‐ Run multiple OSes on one physical machine • Scalability ‐ Run multiple VMs on the same computer • Portability ‐ Easily transfer VMs to different computers • Cost ‐ Save time testing new programs or configurations on a VM rather than disrupting the host ‐ Run multiple systems on the same computer (save hardware costs and floorspace )</a:t>
            </a:r>
            <a:endParaRPr>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a:solidFill>
                  <a:srgbClr val="222222"/>
                </a:solidFill>
                <a:highlight>
                  <a:srgbClr val="FFFFFF"/>
                </a:highlight>
                <a:latin typeface="Proxima Nova"/>
                <a:ea typeface="Proxima Nova"/>
                <a:cs typeface="Proxima Nova"/>
                <a:sym typeface="Proxima Nova"/>
              </a:rPr>
              <a:t>Disadvantages: • Performance depends on host machine’s hardware • Single point of failure ‐ If the host fails, progress on VM is lost • Running VMs pulls hardware resources from host machines</a:t>
            </a:r>
            <a:endParaRPr>
              <a:solidFill>
                <a:srgbClr val="222222"/>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588d8b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588d8b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588d8b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588d8b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59cff42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59cff42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bit.ly/2m4xWQ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learnenough.com/command-line-tutorial/basics" TargetMode="External"/><Relationship Id="rId4" Type="http://schemas.openxmlformats.org/officeDocument/2006/relationships/hyperlink" Target="http://overthewire.org/wargames/bandit/" TargetMode="External"/><Relationship Id="rId5" Type="http://schemas.openxmlformats.org/officeDocument/2006/relationships/hyperlink" Target="https://www.codecademy.com/learn/learn-the-command-line" TargetMode="External"/><Relationship Id="rId6" Type="http://schemas.openxmlformats.org/officeDocument/2006/relationships/hyperlink" Target="https://picoctf.com/learning_guides/Book-1-General-Skill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kali.org/downloads/" TargetMode="External"/><Relationship Id="rId4" Type="http://schemas.openxmlformats.org/officeDocument/2006/relationships/hyperlink" Target="https://parrotlinux.org/download-security.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virtualbox.org/wiki/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Workshop_01</a:t>
            </a:r>
            <a:endParaRPr/>
          </a:p>
        </p:txBody>
      </p:sp>
      <p:sp>
        <p:nvSpPr>
          <p:cNvPr id="55" name="Google Shape;55;p13"/>
          <p:cNvSpPr txBox="1"/>
          <p:nvPr>
            <p:ph idx="1" type="subTitle"/>
          </p:nvPr>
        </p:nvSpPr>
        <p:spPr>
          <a:xfrm>
            <a:off x="311700" y="2834125"/>
            <a:ext cx="8520600" cy="12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Virtual Machines for Penetration Testing &amp; Command Line (CLI)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2"/>
          <p:cNvPicPr preferRelativeResize="0"/>
          <p:nvPr/>
        </p:nvPicPr>
        <p:blipFill>
          <a:blip r:embed="rId3">
            <a:alphaModFix/>
          </a:blip>
          <a:stretch>
            <a:fillRect/>
          </a:stretch>
        </p:blipFill>
        <p:spPr>
          <a:xfrm>
            <a:off x="1366613" y="304800"/>
            <a:ext cx="6410776" cy="3925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3"/>
          <p:cNvPicPr preferRelativeResize="0"/>
          <p:nvPr/>
        </p:nvPicPr>
        <p:blipFill>
          <a:blip r:embed="rId3">
            <a:alphaModFix/>
          </a:blip>
          <a:stretch>
            <a:fillRect/>
          </a:stretch>
        </p:blipFill>
        <p:spPr>
          <a:xfrm>
            <a:off x="2567213" y="304800"/>
            <a:ext cx="4009577" cy="39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4"/>
          <p:cNvPicPr preferRelativeResize="0"/>
          <p:nvPr/>
        </p:nvPicPr>
        <p:blipFill>
          <a:blip r:embed="rId3">
            <a:alphaModFix/>
          </a:blip>
          <a:stretch>
            <a:fillRect/>
          </a:stretch>
        </p:blipFill>
        <p:spPr>
          <a:xfrm>
            <a:off x="2567213" y="304800"/>
            <a:ext cx="4009577" cy="39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5"/>
          <p:cNvPicPr preferRelativeResize="0"/>
          <p:nvPr/>
        </p:nvPicPr>
        <p:blipFill>
          <a:blip r:embed="rId3">
            <a:alphaModFix/>
          </a:blip>
          <a:stretch>
            <a:fillRect/>
          </a:stretch>
        </p:blipFill>
        <p:spPr>
          <a:xfrm>
            <a:off x="107912" y="824613"/>
            <a:ext cx="3104285" cy="3139075"/>
          </a:xfrm>
          <a:prstGeom prst="rect">
            <a:avLst/>
          </a:prstGeom>
          <a:noFill/>
          <a:ln>
            <a:noFill/>
          </a:ln>
        </p:spPr>
      </p:pic>
      <p:pic>
        <p:nvPicPr>
          <p:cNvPr id="126" name="Google Shape;126;p25"/>
          <p:cNvPicPr preferRelativeResize="0"/>
          <p:nvPr/>
        </p:nvPicPr>
        <p:blipFill>
          <a:blip r:embed="rId4">
            <a:alphaModFix/>
          </a:blip>
          <a:stretch>
            <a:fillRect/>
          </a:stretch>
        </p:blipFill>
        <p:spPr>
          <a:xfrm>
            <a:off x="3398548" y="824626"/>
            <a:ext cx="2725593" cy="3139075"/>
          </a:xfrm>
          <a:prstGeom prst="rect">
            <a:avLst/>
          </a:prstGeom>
          <a:noFill/>
          <a:ln>
            <a:noFill/>
          </a:ln>
        </p:spPr>
      </p:pic>
      <p:pic>
        <p:nvPicPr>
          <p:cNvPr id="127" name="Google Shape;127;p25"/>
          <p:cNvPicPr preferRelativeResize="0"/>
          <p:nvPr/>
        </p:nvPicPr>
        <p:blipFill>
          <a:blip r:embed="rId5">
            <a:alphaModFix/>
          </a:blip>
          <a:stretch>
            <a:fillRect/>
          </a:stretch>
        </p:blipFill>
        <p:spPr>
          <a:xfrm>
            <a:off x="6310493" y="824644"/>
            <a:ext cx="2725595" cy="31390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6"/>
          <p:cNvPicPr preferRelativeResize="0"/>
          <p:nvPr/>
        </p:nvPicPr>
        <p:blipFill>
          <a:blip r:embed="rId3">
            <a:alphaModFix/>
          </a:blip>
          <a:stretch>
            <a:fillRect/>
          </a:stretch>
        </p:blipFill>
        <p:spPr>
          <a:xfrm>
            <a:off x="844500" y="304800"/>
            <a:ext cx="7455006" cy="3925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7"/>
          <p:cNvPicPr preferRelativeResize="0"/>
          <p:nvPr/>
        </p:nvPicPr>
        <p:blipFill>
          <a:blip r:embed="rId3">
            <a:alphaModFix/>
          </a:blip>
          <a:stretch>
            <a:fillRect/>
          </a:stretch>
        </p:blipFill>
        <p:spPr>
          <a:xfrm>
            <a:off x="227850" y="691725"/>
            <a:ext cx="3902378" cy="3538850"/>
          </a:xfrm>
          <a:prstGeom prst="rect">
            <a:avLst/>
          </a:prstGeom>
          <a:noFill/>
          <a:ln>
            <a:noFill/>
          </a:ln>
        </p:spPr>
      </p:pic>
      <p:pic>
        <p:nvPicPr>
          <p:cNvPr id="140" name="Google Shape;140;p27"/>
          <p:cNvPicPr preferRelativeResize="0"/>
          <p:nvPr/>
        </p:nvPicPr>
        <p:blipFill>
          <a:blip r:embed="rId4">
            <a:alphaModFix/>
          </a:blip>
          <a:stretch>
            <a:fillRect/>
          </a:stretch>
        </p:blipFill>
        <p:spPr>
          <a:xfrm>
            <a:off x="4130225" y="691725"/>
            <a:ext cx="4685226" cy="3538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8"/>
          <p:cNvPicPr preferRelativeResize="0"/>
          <p:nvPr/>
        </p:nvPicPr>
        <p:blipFill>
          <a:blip r:embed="rId3">
            <a:alphaModFix/>
          </a:blip>
          <a:stretch>
            <a:fillRect/>
          </a:stretch>
        </p:blipFill>
        <p:spPr>
          <a:xfrm>
            <a:off x="2464688" y="304800"/>
            <a:ext cx="4214627" cy="39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9"/>
          <p:cNvPicPr preferRelativeResize="0"/>
          <p:nvPr/>
        </p:nvPicPr>
        <p:blipFill>
          <a:blip r:embed="rId3">
            <a:alphaModFix/>
          </a:blip>
          <a:stretch>
            <a:fillRect/>
          </a:stretch>
        </p:blipFill>
        <p:spPr>
          <a:xfrm>
            <a:off x="0" y="887070"/>
            <a:ext cx="3043151" cy="2724404"/>
          </a:xfrm>
          <a:prstGeom prst="rect">
            <a:avLst/>
          </a:prstGeom>
          <a:noFill/>
          <a:ln>
            <a:noFill/>
          </a:ln>
        </p:spPr>
      </p:pic>
      <p:pic>
        <p:nvPicPr>
          <p:cNvPr id="153" name="Google Shape;153;p29"/>
          <p:cNvPicPr preferRelativeResize="0"/>
          <p:nvPr/>
        </p:nvPicPr>
        <p:blipFill>
          <a:blip r:embed="rId4">
            <a:alphaModFix/>
          </a:blip>
          <a:stretch>
            <a:fillRect/>
          </a:stretch>
        </p:blipFill>
        <p:spPr>
          <a:xfrm>
            <a:off x="3043150" y="887071"/>
            <a:ext cx="3043151" cy="2724404"/>
          </a:xfrm>
          <a:prstGeom prst="rect">
            <a:avLst/>
          </a:prstGeom>
          <a:noFill/>
          <a:ln>
            <a:noFill/>
          </a:ln>
        </p:spPr>
      </p:pic>
      <p:pic>
        <p:nvPicPr>
          <p:cNvPr id="154" name="Google Shape;154;p29"/>
          <p:cNvPicPr preferRelativeResize="0"/>
          <p:nvPr/>
        </p:nvPicPr>
        <p:blipFill>
          <a:blip r:embed="rId5">
            <a:alphaModFix/>
          </a:blip>
          <a:stretch>
            <a:fillRect/>
          </a:stretch>
        </p:blipFill>
        <p:spPr>
          <a:xfrm>
            <a:off x="6086300" y="887075"/>
            <a:ext cx="3043151" cy="27244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30"/>
          <p:cNvPicPr preferRelativeResize="0"/>
          <p:nvPr/>
        </p:nvPicPr>
        <p:blipFill>
          <a:blip r:embed="rId3">
            <a:alphaModFix/>
          </a:blip>
          <a:stretch>
            <a:fillRect/>
          </a:stretch>
        </p:blipFill>
        <p:spPr>
          <a:xfrm>
            <a:off x="186950" y="219113"/>
            <a:ext cx="4385059" cy="3925776"/>
          </a:xfrm>
          <a:prstGeom prst="rect">
            <a:avLst/>
          </a:prstGeom>
          <a:noFill/>
          <a:ln>
            <a:noFill/>
          </a:ln>
        </p:spPr>
      </p:pic>
      <p:pic>
        <p:nvPicPr>
          <p:cNvPr id="161" name="Google Shape;161;p30"/>
          <p:cNvPicPr preferRelativeResize="0"/>
          <p:nvPr/>
        </p:nvPicPr>
        <p:blipFill>
          <a:blip r:embed="rId4">
            <a:alphaModFix/>
          </a:blip>
          <a:stretch>
            <a:fillRect/>
          </a:stretch>
        </p:blipFill>
        <p:spPr>
          <a:xfrm>
            <a:off x="4633950" y="219125"/>
            <a:ext cx="4385049" cy="39257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31"/>
          <p:cNvPicPr preferRelativeResize="0"/>
          <p:nvPr/>
        </p:nvPicPr>
        <p:blipFill>
          <a:blip r:embed="rId3">
            <a:alphaModFix/>
          </a:blip>
          <a:stretch>
            <a:fillRect/>
          </a:stretch>
        </p:blipFill>
        <p:spPr>
          <a:xfrm>
            <a:off x="115200" y="304800"/>
            <a:ext cx="4385059" cy="3925776"/>
          </a:xfrm>
          <a:prstGeom prst="rect">
            <a:avLst/>
          </a:prstGeom>
          <a:noFill/>
          <a:ln>
            <a:noFill/>
          </a:ln>
        </p:spPr>
      </p:pic>
      <p:pic>
        <p:nvPicPr>
          <p:cNvPr id="168" name="Google Shape;168;p31"/>
          <p:cNvPicPr preferRelativeResize="0"/>
          <p:nvPr/>
        </p:nvPicPr>
        <p:blipFill>
          <a:blip r:embed="rId4">
            <a:alphaModFix/>
          </a:blip>
          <a:stretch>
            <a:fillRect/>
          </a:stretch>
        </p:blipFill>
        <p:spPr>
          <a:xfrm>
            <a:off x="4572000" y="304825"/>
            <a:ext cx="4385049" cy="3925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&amp; Agenda for Workshop_01: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Club Officers!</a:t>
            </a:r>
            <a:endParaRPr/>
          </a:p>
          <a:p>
            <a:pPr indent="-317500" lvl="1" marL="914400" rtl="0" algn="l">
              <a:spcBef>
                <a:spcPts val="0"/>
              </a:spcBef>
              <a:spcAft>
                <a:spcPts val="0"/>
              </a:spcAft>
              <a:buSzPts val="1400"/>
              <a:buChar char="○"/>
            </a:pPr>
            <a:r>
              <a:rPr b="1" lang="en"/>
              <a:t>President</a:t>
            </a:r>
            <a:r>
              <a:rPr lang="en"/>
              <a:t> - coordinates officers to organize events, helps with event content</a:t>
            </a:r>
            <a:endParaRPr/>
          </a:p>
          <a:p>
            <a:pPr indent="-317500" lvl="1" marL="914400" rtl="0" algn="l">
              <a:spcBef>
                <a:spcPts val="0"/>
              </a:spcBef>
              <a:spcAft>
                <a:spcPts val="0"/>
              </a:spcAft>
              <a:buSzPts val="1400"/>
              <a:buChar char="○"/>
            </a:pPr>
            <a:r>
              <a:rPr b="1" lang="en"/>
              <a:t>Vice President</a:t>
            </a:r>
            <a:r>
              <a:rPr lang="en"/>
              <a:t> - helps president with event content of events, coordinate officers, trains to be the next president!</a:t>
            </a:r>
            <a:endParaRPr/>
          </a:p>
          <a:p>
            <a:pPr indent="-317500" lvl="1" marL="914400" rtl="0" algn="l">
              <a:spcBef>
                <a:spcPts val="0"/>
              </a:spcBef>
              <a:spcAft>
                <a:spcPts val="0"/>
              </a:spcAft>
              <a:buSzPts val="1400"/>
              <a:buChar char="○"/>
            </a:pPr>
            <a:r>
              <a:rPr b="1" lang="en"/>
              <a:t>Treasurer</a:t>
            </a:r>
            <a:r>
              <a:rPr lang="en"/>
              <a:t> - keeps track of budget, orders pizza from Aramark, submits budget request</a:t>
            </a:r>
            <a:endParaRPr/>
          </a:p>
          <a:p>
            <a:pPr indent="-317500" lvl="1" marL="914400" rtl="0" algn="l">
              <a:spcBef>
                <a:spcPts val="0"/>
              </a:spcBef>
              <a:spcAft>
                <a:spcPts val="0"/>
              </a:spcAft>
              <a:buSzPts val="1400"/>
              <a:buChar char="○"/>
            </a:pPr>
            <a:r>
              <a:rPr b="1" lang="en"/>
              <a:t>Secretary</a:t>
            </a:r>
            <a:r>
              <a:rPr lang="en"/>
              <a:t> - keeps detailed notes on every meeting, maintains club website </a:t>
            </a:r>
            <a:endParaRPr/>
          </a:p>
          <a:p>
            <a:pPr indent="-317500" lvl="1" marL="914400" rtl="0" algn="l">
              <a:spcBef>
                <a:spcPts val="0"/>
              </a:spcBef>
              <a:spcAft>
                <a:spcPts val="0"/>
              </a:spcAft>
              <a:buSzPts val="1400"/>
              <a:buChar char="○"/>
            </a:pPr>
            <a:r>
              <a:rPr b="1" lang="en"/>
              <a:t>Event</a:t>
            </a:r>
            <a:r>
              <a:rPr b="1" lang="en"/>
              <a:t> Coordinator</a:t>
            </a:r>
            <a:r>
              <a:rPr lang="en"/>
              <a:t> - makes flyers, advertises events on slack, updates club social media</a:t>
            </a:r>
            <a:endParaRPr/>
          </a:p>
          <a:p>
            <a:pPr indent="-342900" lvl="0" marL="457200" rtl="0" algn="l">
              <a:spcBef>
                <a:spcPts val="0"/>
              </a:spcBef>
              <a:spcAft>
                <a:spcPts val="0"/>
              </a:spcAft>
              <a:buSzPts val="1800"/>
              <a:buChar char="●"/>
            </a:pPr>
            <a:r>
              <a:rPr lang="en">
                <a:solidFill>
                  <a:srgbClr val="FF0000"/>
                </a:solidFill>
              </a:rPr>
              <a:t>Please volunteer</a:t>
            </a:r>
            <a:r>
              <a:rPr lang="en"/>
              <a:t>… our club depends on its officers </a:t>
            </a:r>
            <a:endParaRPr/>
          </a:p>
          <a:p>
            <a:pPr indent="-342900" lvl="0" marL="457200" rtl="0" algn="l">
              <a:spcBef>
                <a:spcPts val="0"/>
              </a:spcBef>
              <a:spcAft>
                <a:spcPts val="0"/>
              </a:spcAft>
              <a:buSzPts val="1800"/>
              <a:buChar char="●"/>
            </a:pPr>
            <a:r>
              <a:rPr lang="en"/>
              <a:t>Please add your nomination in this form: </a:t>
            </a:r>
            <a:r>
              <a:rPr lang="en"/>
              <a:t>bit.ly/2m5cP0B </a:t>
            </a:r>
            <a:endParaRPr/>
          </a:p>
          <a:p>
            <a:pPr indent="-342900" lvl="0" marL="457200" rtl="0" algn="l">
              <a:spcBef>
                <a:spcPts val="0"/>
              </a:spcBef>
              <a:spcAft>
                <a:spcPts val="0"/>
              </a:spcAft>
              <a:buSzPts val="1800"/>
              <a:buChar char="●"/>
            </a:pPr>
            <a:r>
              <a:rPr lang="en"/>
              <a:t>Nomination closes on Thursday, </a:t>
            </a:r>
            <a:r>
              <a:rPr lang="en">
                <a:solidFill>
                  <a:srgbClr val="FF0000"/>
                </a:solidFill>
              </a:rPr>
              <a:t>Sept. 12, midnight</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32"/>
          <p:cNvPicPr preferRelativeResize="0"/>
          <p:nvPr/>
        </p:nvPicPr>
        <p:blipFill>
          <a:blip r:embed="rId3">
            <a:alphaModFix/>
          </a:blip>
          <a:stretch>
            <a:fillRect/>
          </a:stretch>
        </p:blipFill>
        <p:spPr>
          <a:xfrm>
            <a:off x="110475" y="166375"/>
            <a:ext cx="4385059" cy="3925776"/>
          </a:xfrm>
          <a:prstGeom prst="rect">
            <a:avLst/>
          </a:prstGeom>
          <a:noFill/>
          <a:ln>
            <a:noFill/>
          </a:ln>
        </p:spPr>
      </p:pic>
      <p:pic>
        <p:nvPicPr>
          <p:cNvPr id="175" name="Google Shape;175;p32"/>
          <p:cNvPicPr preferRelativeResize="0"/>
          <p:nvPr/>
        </p:nvPicPr>
        <p:blipFill>
          <a:blip r:embed="rId4">
            <a:alphaModFix/>
          </a:blip>
          <a:stretch>
            <a:fillRect/>
          </a:stretch>
        </p:blipFill>
        <p:spPr>
          <a:xfrm>
            <a:off x="4572000" y="166375"/>
            <a:ext cx="4385049" cy="39257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33"/>
          <p:cNvPicPr preferRelativeResize="0"/>
          <p:nvPr/>
        </p:nvPicPr>
        <p:blipFill>
          <a:blip r:embed="rId3">
            <a:alphaModFix/>
          </a:blip>
          <a:stretch>
            <a:fillRect/>
          </a:stretch>
        </p:blipFill>
        <p:spPr>
          <a:xfrm>
            <a:off x="152400" y="152400"/>
            <a:ext cx="4385059" cy="3925776"/>
          </a:xfrm>
          <a:prstGeom prst="rect">
            <a:avLst/>
          </a:prstGeom>
          <a:noFill/>
          <a:ln>
            <a:noFill/>
          </a:ln>
        </p:spPr>
      </p:pic>
      <p:pic>
        <p:nvPicPr>
          <p:cNvPr id="182" name="Google Shape;182;p33"/>
          <p:cNvPicPr preferRelativeResize="0"/>
          <p:nvPr/>
        </p:nvPicPr>
        <p:blipFill>
          <a:blip r:embed="rId4">
            <a:alphaModFix/>
          </a:blip>
          <a:stretch>
            <a:fillRect/>
          </a:stretch>
        </p:blipFill>
        <p:spPr>
          <a:xfrm>
            <a:off x="4655850" y="152400"/>
            <a:ext cx="4385049" cy="3925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34"/>
          <p:cNvPicPr preferRelativeResize="0"/>
          <p:nvPr/>
        </p:nvPicPr>
        <p:blipFill>
          <a:blip r:embed="rId3">
            <a:alphaModFix/>
          </a:blip>
          <a:stretch>
            <a:fillRect/>
          </a:stretch>
        </p:blipFill>
        <p:spPr>
          <a:xfrm>
            <a:off x="133384" y="379400"/>
            <a:ext cx="4301742" cy="3851185"/>
          </a:xfrm>
          <a:prstGeom prst="rect">
            <a:avLst/>
          </a:prstGeom>
          <a:noFill/>
          <a:ln>
            <a:noFill/>
          </a:ln>
        </p:spPr>
      </p:pic>
      <p:pic>
        <p:nvPicPr>
          <p:cNvPr id="189" name="Google Shape;189;p34"/>
          <p:cNvPicPr preferRelativeResize="0"/>
          <p:nvPr/>
        </p:nvPicPr>
        <p:blipFill>
          <a:blip r:embed="rId4">
            <a:alphaModFix/>
          </a:blip>
          <a:stretch>
            <a:fillRect/>
          </a:stretch>
        </p:blipFill>
        <p:spPr>
          <a:xfrm>
            <a:off x="4572000" y="379388"/>
            <a:ext cx="4301750" cy="3851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35"/>
          <p:cNvPicPr preferRelativeResize="0"/>
          <p:nvPr/>
        </p:nvPicPr>
        <p:blipFill>
          <a:blip r:embed="rId3">
            <a:alphaModFix/>
          </a:blip>
          <a:stretch>
            <a:fillRect/>
          </a:stretch>
        </p:blipFill>
        <p:spPr>
          <a:xfrm>
            <a:off x="186950" y="304800"/>
            <a:ext cx="4385059" cy="3925776"/>
          </a:xfrm>
          <a:prstGeom prst="rect">
            <a:avLst/>
          </a:prstGeom>
          <a:noFill/>
          <a:ln>
            <a:noFill/>
          </a:ln>
        </p:spPr>
      </p:pic>
      <p:pic>
        <p:nvPicPr>
          <p:cNvPr id="196" name="Google Shape;196;p35"/>
          <p:cNvPicPr preferRelativeResize="0"/>
          <p:nvPr/>
        </p:nvPicPr>
        <p:blipFill>
          <a:blip r:embed="rId4">
            <a:alphaModFix/>
          </a:blip>
          <a:stretch>
            <a:fillRect/>
          </a:stretch>
        </p:blipFill>
        <p:spPr>
          <a:xfrm>
            <a:off x="4668475" y="304819"/>
            <a:ext cx="4385049" cy="39257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2: Importing a vDisk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Metasploitable 2</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Download (or google metasploitable 2 and click the second link): </a:t>
            </a:r>
            <a:r>
              <a:rPr lang="en" u="sng">
                <a:solidFill>
                  <a:schemeClr val="hlink"/>
                </a:solidFill>
                <a:hlinkClick r:id="rId3"/>
              </a:rPr>
              <a:t>https://bit.ly/2m4xWQP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38"/>
          <p:cNvPicPr preferRelativeResize="0"/>
          <p:nvPr/>
        </p:nvPicPr>
        <p:blipFill>
          <a:blip r:embed="rId3">
            <a:alphaModFix/>
          </a:blip>
          <a:stretch>
            <a:fillRect/>
          </a:stretch>
        </p:blipFill>
        <p:spPr>
          <a:xfrm>
            <a:off x="311700" y="152400"/>
            <a:ext cx="4009577" cy="3925775"/>
          </a:xfrm>
          <a:prstGeom prst="rect">
            <a:avLst/>
          </a:prstGeom>
          <a:noFill/>
          <a:ln>
            <a:noFill/>
          </a:ln>
        </p:spPr>
      </p:pic>
      <p:pic>
        <p:nvPicPr>
          <p:cNvPr id="214" name="Google Shape;214;p38"/>
          <p:cNvPicPr preferRelativeResize="0"/>
          <p:nvPr/>
        </p:nvPicPr>
        <p:blipFill>
          <a:blip r:embed="rId4">
            <a:alphaModFix/>
          </a:blip>
          <a:stretch>
            <a:fillRect/>
          </a:stretch>
        </p:blipFill>
        <p:spPr>
          <a:xfrm>
            <a:off x="4611502" y="152400"/>
            <a:ext cx="4009577" cy="3925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9"/>
          <p:cNvPicPr preferRelativeResize="0"/>
          <p:nvPr/>
        </p:nvPicPr>
        <p:blipFill>
          <a:blip r:embed="rId3">
            <a:alphaModFix/>
          </a:blip>
          <a:stretch>
            <a:fillRect/>
          </a:stretch>
        </p:blipFill>
        <p:spPr>
          <a:xfrm>
            <a:off x="311700" y="304800"/>
            <a:ext cx="4009577" cy="3925775"/>
          </a:xfrm>
          <a:prstGeom prst="rect">
            <a:avLst/>
          </a:prstGeom>
          <a:noFill/>
          <a:ln>
            <a:noFill/>
          </a:ln>
        </p:spPr>
      </p:pic>
      <p:pic>
        <p:nvPicPr>
          <p:cNvPr id="221" name="Google Shape;221;p39"/>
          <p:cNvPicPr preferRelativeResize="0"/>
          <p:nvPr/>
        </p:nvPicPr>
        <p:blipFill>
          <a:blip r:embed="rId4">
            <a:alphaModFix/>
          </a:blip>
          <a:stretch>
            <a:fillRect/>
          </a:stretch>
        </p:blipFill>
        <p:spPr>
          <a:xfrm>
            <a:off x="4441427" y="839125"/>
            <a:ext cx="4517923" cy="28571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1655850"/>
            <a:ext cx="8520600" cy="18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Username: </a:t>
            </a:r>
            <a:r>
              <a:rPr b="1" lang="en"/>
              <a:t>msfadmin</a:t>
            </a:r>
            <a:endParaRPr b="1"/>
          </a:p>
          <a:p>
            <a:pPr indent="0" lvl="0" marL="0" rtl="0" algn="ctr">
              <a:spcBef>
                <a:spcPts val="0"/>
              </a:spcBef>
              <a:spcAft>
                <a:spcPts val="0"/>
              </a:spcAft>
              <a:buNone/>
            </a:pPr>
            <a:r>
              <a:rPr lang="en"/>
              <a:t>Password: </a:t>
            </a:r>
            <a:r>
              <a:rPr b="1" lang="en"/>
              <a:t>msfadmin</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3: Introduction to the Command 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&amp; Agenda for Workshop_01: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lang="en"/>
              <a:t>Everyone will be able to create a penetration testing virtual machine for future use</a:t>
            </a:r>
            <a:endParaRPr/>
          </a:p>
          <a:p>
            <a:pPr indent="-342900" lvl="0" marL="457200" rtl="0" algn="l">
              <a:spcBef>
                <a:spcPts val="0"/>
              </a:spcBef>
              <a:spcAft>
                <a:spcPts val="0"/>
              </a:spcAft>
              <a:buSzPts val="1800"/>
              <a:buChar char="●"/>
            </a:pPr>
            <a:r>
              <a:rPr lang="en"/>
              <a:t>Everyone will have a vulnerable machine to practice penetration testing </a:t>
            </a:r>
            <a:endParaRPr/>
          </a:p>
          <a:p>
            <a:pPr indent="-342900" lvl="0" marL="457200" rtl="0" algn="l">
              <a:spcBef>
                <a:spcPts val="0"/>
              </a:spcBef>
              <a:spcAft>
                <a:spcPts val="0"/>
              </a:spcAft>
              <a:buSzPts val="1800"/>
              <a:buChar char="●"/>
            </a:pPr>
            <a:r>
              <a:rPr lang="en"/>
              <a:t>Everyone will have a basic knowledge of Command Line (CLI)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3.01: Directory Operations</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pwd- prints the path of the current directory</a:t>
            </a:r>
            <a:endParaRPr/>
          </a:p>
          <a:p>
            <a:pPr indent="-342900" lvl="0" marL="457200" rtl="0" algn="l">
              <a:spcBef>
                <a:spcPts val="0"/>
              </a:spcBef>
              <a:spcAft>
                <a:spcPts val="0"/>
              </a:spcAft>
              <a:buSzPts val="1800"/>
              <a:buChar char="●"/>
            </a:pPr>
            <a:r>
              <a:rPr lang="en"/>
              <a:t>m</a:t>
            </a:r>
            <a:r>
              <a:rPr lang="en"/>
              <a:t>kdir Test - creates a directory named “Test”</a:t>
            </a:r>
            <a:endParaRPr/>
          </a:p>
          <a:p>
            <a:pPr indent="-342900" lvl="0" marL="457200" rtl="0" algn="l">
              <a:spcBef>
                <a:spcPts val="0"/>
              </a:spcBef>
              <a:spcAft>
                <a:spcPts val="0"/>
              </a:spcAft>
              <a:buSzPts val="1800"/>
              <a:buChar char="●"/>
            </a:pPr>
            <a:r>
              <a:rPr lang="en"/>
              <a:t>l</a:t>
            </a:r>
            <a:r>
              <a:rPr lang="en"/>
              <a:t>s Test - lists the contents of Test while in the current directory (see notes for options)</a:t>
            </a:r>
            <a:endParaRPr/>
          </a:p>
          <a:p>
            <a:pPr indent="-342900" lvl="0" marL="457200" rtl="0" algn="l">
              <a:spcBef>
                <a:spcPts val="0"/>
              </a:spcBef>
              <a:spcAft>
                <a:spcPts val="0"/>
              </a:spcAft>
              <a:buSzPts val="1800"/>
              <a:buChar char="●"/>
            </a:pPr>
            <a:r>
              <a:rPr lang="en"/>
              <a:t>c</a:t>
            </a:r>
            <a:r>
              <a:rPr lang="en"/>
              <a:t>d Test - changes the current directory to “Test”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Linux Directory Hierarchy</a:t>
            </a:r>
            <a:endParaRPr/>
          </a:p>
        </p:txBody>
      </p:sp>
      <p:pic>
        <p:nvPicPr>
          <p:cNvPr id="243" name="Google Shape;243;p43"/>
          <p:cNvPicPr preferRelativeResize="0"/>
          <p:nvPr/>
        </p:nvPicPr>
        <p:blipFill>
          <a:blip r:embed="rId3">
            <a:alphaModFix/>
          </a:blip>
          <a:stretch>
            <a:fillRect/>
          </a:stretch>
        </p:blipFill>
        <p:spPr>
          <a:xfrm>
            <a:off x="1538175" y="304800"/>
            <a:ext cx="6067658" cy="39257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3.02: File Operations</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ouch fileName.extension - creates a single file with the extension the user wants ex: touch test.txt (we’ll use this for the file commands, see notes for hidden file creation) </a:t>
            </a:r>
            <a:endParaRPr/>
          </a:p>
          <a:p>
            <a:pPr indent="-342900" lvl="0" marL="457200" rtl="0" algn="l">
              <a:spcBef>
                <a:spcPts val="0"/>
              </a:spcBef>
              <a:spcAft>
                <a:spcPts val="0"/>
              </a:spcAft>
              <a:buSzPts val="1800"/>
              <a:buChar char="●"/>
            </a:pPr>
            <a:r>
              <a:rPr lang="en"/>
              <a:t>nano test.txt - nano is a text editor for command line (see speaker notes for commands)</a:t>
            </a:r>
            <a:endParaRPr/>
          </a:p>
          <a:p>
            <a:pPr indent="-342900" lvl="0" marL="457200" rtl="0" algn="l">
              <a:spcBef>
                <a:spcPts val="0"/>
              </a:spcBef>
              <a:spcAft>
                <a:spcPts val="0"/>
              </a:spcAft>
              <a:buSzPts val="1800"/>
              <a:buChar char="●"/>
            </a:pPr>
            <a:r>
              <a:rPr lang="en"/>
              <a:t>e</a:t>
            </a:r>
            <a:r>
              <a:rPr lang="en"/>
              <a:t>cho “Lorem Ipsum” &gt; test.txt = inserts &amp; OVERWRITES contents of test.txt</a:t>
            </a:r>
            <a:endParaRPr/>
          </a:p>
          <a:p>
            <a:pPr indent="-342900" lvl="0" marL="457200" rtl="0" algn="l">
              <a:spcBef>
                <a:spcPts val="0"/>
              </a:spcBef>
              <a:spcAft>
                <a:spcPts val="0"/>
              </a:spcAft>
              <a:buSzPts val="1800"/>
              <a:buChar char="●"/>
            </a:pPr>
            <a:r>
              <a:rPr lang="en"/>
              <a:t>e</a:t>
            </a:r>
            <a:r>
              <a:rPr lang="en"/>
              <a:t>cho “Lorem Ipsum” &gt;&gt; test.txt = inserts &amp; APPENDS contents of test.txt</a:t>
            </a:r>
            <a:endParaRPr/>
          </a:p>
          <a:p>
            <a:pPr indent="-342900" lvl="0" marL="457200" rtl="0" algn="l">
              <a:spcBef>
                <a:spcPts val="0"/>
              </a:spcBef>
              <a:spcAft>
                <a:spcPts val="0"/>
              </a:spcAft>
              <a:buSzPts val="1800"/>
              <a:buChar char="●"/>
            </a:pPr>
            <a:r>
              <a:rPr lang="en"/>
              <a:t>c</a:t>
            </a:r>
            <a:r>
              <a:rPr lang="en"/>
              <a:t>at test.txt- displays the contents of a file WITHOUT the ability to use arrow keys to scroll (short for </a:t>
            </a:r>
            <a:r>
              <a:rPr lang="en"/>
              <a:t>concatenation</a:t>
            </a:r>
            <a:r>
              <a:rPr lang="en"/>
              <a:t>)</a:t>
            </a:r>
            <a:endParaRPr/>
          </a:p>
          <a:p>
            <a:pPr indent="-342900" lvl="0" marL="457200" rtl="0" algn="l">
              <a:spcBef>
                <a:spcPts val="0"/>
              </a:spcBef>
              <a:spcAft>
                <a:spcPts val="0"/>
              </a:spcAft>
              <a:buSzPts val="1800"/>
              <a:buChar char="●"/>
            </a:pPr>
            <a:r>
              <a:rPr lang="en"/>
              <a:t>Less test.txt - displays the contents of a file WITH the ability to use the arrow keys to scroll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3.02: File Operations Continued</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
            </a:r>
            <a:r>
              <a:rPr lang="en"/>
              <a:t>c test.txt - shows the word count of the file</a:t>
            </a:r>
            <a:endParaRPr/>
          </a:p>
          <a:p>
            <a:pPr indent="-342900" lvl="0" marL="457200" rtl="0" algn="l">
              <a:spcBef>
                <a:spcPts val="0"/>
              </a:spcBef>
              <a:spcAft>
                <a:spcPts val="0"/>
              </a:spcAft>
              <a:buSzPts val="1800"/>
              <a:buChar char="●"/>
            </a:pPr>
            <a:r>
              <a:rPr lang="en"/>
              <a:t>g</a:t>
            </a:r>
            <a:r>
              <a:rPr lang="en"/>
              <a:t>rep “Hello” test.txt - searches test.txt for the string hello</a:t>
            </a:r>
            <a:endParaRPr/>
          </a:p>
          <a:p>
            <a:pPr indent="-342900" lvl="0" marL="457200" rtl="0" algn="l">
              <a:spcBef>
                <a:spcPts val="0"/>
              </a:spcBef>
              <a:spcAft>
                <a:spcPts val="0"/>
              </a:spcAft>
              <a:buSzPts val="1800"/>
              <a:buChar char="●"/>
            </a:pPr>
            <a:r>
              <a:rPr lang="en"/>
              <a:t>g</a:t>
            </a:r>
            <a:r>
              <a:rPr lang="en"/>
              <a:t>rep -c “Hello” test.txt - returns the number of times the string “Hello” appears in test.txt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3.03: Piping Commands and awk</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Piping commands- taking the output of one command and using it as the input of another command</a:t>
            </a:r>
            <a:endParaRPr/>
          </a:p>
          <a:p>
            <a:pPr indent="-317500" lvl="1" marL="914400" rtl="0" algn="l">
              <a:spcBef>
                <a:spcPts val="0"/>
              </a:spcBef>
              <a:spcAft>
                <a:spcPts val="0"/>
              </a:spcAft>
              <a:buSzPts val="1400"/>
              <a:buChar char="○"/>
            </a:pPr>
            <a:r>
              <a:rPr lang="en"/>
              <a:t>e</a:t>
            </a:r>
            <a:r>
              <a:rPr lang="en"/>
              <a:t>x: cat test.txt | sort | uniq - concatenates test.txt, sorts in </a:t>
            </a:r>
            <a:r>
              <a:rPr lang="en"/>
              <a:t>alphabetical</a:t>
            </a:r>
            <a:r>
              <a:rPr lang="en"/>
              <a:t> order (case insensitive), and shows only the unique strings in the file </a:t>
            </a:r>
            <a:endParaRPr/>
          </a:p>
          <a:p>
            <a:pPr indent="-342900" lvl="0" marL="457200" rtl="0" algn="l">
              <a:spcBef>
                <a:spcPts val="0"/>
              </a:spcBef>
              <a:spcAft>
                <a:spcPts val="0"/>
              </a:spcAft>
              <a:buSzPts val="1800"/>
              <a:buChar char="●"/>
            </a:pPr>
            <a:r>
              <a:rPr lang="en"/>
              <a:t>a</a:t>
            </a:r>
            <a:r>
              <a:rPr lang="en"/>
              <a:t>wk - the super utility of commands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3.04: File Movement/Deletion</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
            </a:r>
            <a:r>
              <a:rPr lang="en"/>
              <a:t>p test.txt ~/Desktop/ - copies test.txt to the desktop</a:t>
            </a:r>
            <a:endParaRPr/>
          </a:p>
          <a:p>
            <a:pPr indent="-342900" lvl="0" marL="457200" rtl="0" algn="l">
              <a:spcBef>
                <a:spcPts val="0"/>
              </a:spcBef>
              <a:spcAft>
                <a:spcPts val="0"/>
              </a:spcAft>
              <a:buSzPts val="1800"/>
              <a:buChar char="●"/>
            </a:pPr>
            <a:r>
              <a:rPr lang="en"/>
              <a:t>m</a:t>
            </a:r>
            <a:r>
              <a:rPr lang="en"/>
              <a:t>v test.txt ~/Desktop/ - moves the file from the Test directory to the Desktop</a:t>
            </a:r>
            <a:endParaRPr/>
          </a:p>
          <a:p>
            <a:pPr indent="-342900" lvl="0" marL="457200" rtl="0" algn="l">
              <a:spcBef>
                <a:spcPts val="0"/>
              </a:spcBef>
              <a:spcAft>
                <a:spcPts val="0"/>
              </a:spcAft>
              <a:buSzPts val="1800"/>
              <a:buChar char="●"/>
            </a:pPr>
            <a:r>
              <a:rPr lang="en"/>
              <a:t>rm test.txt - deletes test.txt **Can only be used on single files**</a:t>
            </a:r>
            <a:endParaRPr/>
          </a:p>
          <a:p>
            <a:pPr indent="-342900" lvl="0" marL="457200" rtl="0" algn="l">
              <a:spcBef>
                <a:spcPts val="0"/>
              </a:spcBef>
              <a:spcAft>
                <a:spcPts val="0"/>
              </a:spcAft>
              <a:buSzPts val="1800"/>
              <a:buChar char="●"/>
            </a:pPr>
            <a:r>
              <a:rPr lang="en"/>
              <a:t>rm -r Test - deletes the directory **Must be used on directories**</a:t>
            </a:r>
            <a:endParaRPr/>
          </a:p>
          <a:p>
            <a:pPr indent="-342900" lvl="0" marL="457200" rtl="0" algn="l">
              <a:spcBef>
                <a:spcPts val="0"/>
              </a:spcBef>
              <a:spcAft>
                <a:spcPts val="0"/>
              </a:spcAft>
              <a:buSzPts val="1800"/>
              <a:buChar char="●"/>
            </a:pPr>
            <a:r>
              <a:rPr lang="en"/>
              <a:t>rm -rf Test - deletes the directory forcefully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3.05: User Account and File Permission Actions</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adduser testuser - creates the user “testuser”</a:t>
            </a:r>
            <a:endParaRPr/>
          </a:p>
          <a:p>
            <a:pPr indent="-342900" lvl="0" marL="457200" rtl="0" algn="l">
              <a:spcBef>
                <a:spcPts val="0"/>
              </a:spcBef>
              <a:spcAft>
                <a:spcPts val="0"/>
              </a:spcAft>
              <a:buSzPts val="1800"/>
              <a:buChar char="●"/>
            </a:pPr>
            <a:r>
              <a:rPr lang="en"/>
              <a:t>u</a:t>
            </a:r>
            <a:r>
              <a:rPr lang="en"/>
              <a:t>sermod testuser -p testtest - changes the password</a:t>
            </a:r>
            <a:endParaRPr/>
          </a:p>
          <a:p>
            <a:pPr indent="-342900" lvl="0" marL="457200" rtl="0" algn="l">
              <a:spcBef>
                <a:spcPts val="0"/>
              </a:spcBef>
              <a:spcAft>
                <a:spcPts val="0"/>
              </a:spcAft>
              <a:buSzPts val="1800"/>
              <a:buChar char="●"/>
            </a:pPr>
            <a:r>
              <a:rPr lang="en"/>
              <a:t>us</a:t>
            </a:r>
            <a:r>
              <a:rPr lang="en"/>
              <a:t>erdel testuser - removes the user “testuser”</a:t>
            </a:r>
            <a:endParaRPr/>
          </a:p>
          <a:p>
            <a:pPr indent="-342900" lvl="0" marL="457200" rtl="0" algn="l">
              <a:spcBef>
                <a:spcPts val="0"/>
              </a:spcBef>
              <a:spcAft>
                <a:spcPts val="0"/>
              </a:spcAft>
              <a:buSzPts val="1800"/>
              <a:buChar char="●"/>
            </a:pPr>
            <a:r>
              <a:rPr lang="en"/>
              <a:t>File Permission Basics:</a:t>
            </a:r>
            <a:endParaRPr/>
          </a:p>
          <a:p>
            <a:pPr indent="-317500" lvl="1" marL="914400" rtl="0" algn="l">
              <a:spcBef>
                <a:spcPts val="0"/>
              </a:spcBef>
              <a:spcAft>
                <a:spcPts val="0"/>
              </a:spcAft>
              <a:buSzPts val="1400"/>
              <a:buChar char="○"/>
            </a:pPr>
            <a:r>
              <a:rPr lang="en"/>
              <a:t>Read only = 4 (r)</a:t>
            </a:r>
            <a:endParaRPr/>
          </a:p>
          <a:p>
            <a:pPr indent="-317500" lvl="1" marL="914400" rtl="0" algn="l">
              <a:spcBef>
                <a:spcPts val="0"/>
              </a:spcBef>
              <a:spcAft>
                <a:spcPts val="0"/>
              </a:spcAft>
              <a:buSzPts val="1400"/>
              <a:buChar char="○"/>
            </a:pPr>
            <a:r>
              <a:rPr lang="en"/>
              <a:t>Write only = 2 (w)</a:t>
            </a:r>
            <a:endParaRPr/>
          </a:p>
          <a:p>
            <a:pPr indent="-317500" lvl="1" marL="914400" rtl="0" algn="l">
              <a:spcBef>
                <a:spcPts val="0"/>
              </a:spcBef>
              <a:spcAft>
                <a:spcPts val="0"/>
              </a:spcAft>
              <a:buSzPts val="1400"/>
              <a:buChar char="○"/>
            </a:pPr>
            <a:r>
              <a:rPr lang="en"/>
              <a:t>Execute only = 1 (x)</a:t>
            </a:r>
            <a:endParaRPr/>
          </a:p>
          <a:p>
            <a:pPr indent="-317500" lvl="1" marL="914400" rtl="0" algn="l">
              <a:spcBef>
                <a:spcPts val="0"/>
              </a:spcBef>
              <a:spcAft>
                <a:spcPts val="0"/>
              </a:spcAft>
              <a:buSzPts val="1400"/>
              <a:buChar char="○"/>
            </a:pPr>
            <a:r>
              <a:rPr lang="en"/>
              <a:t>Read and Write = 6 (or 4 + 2)</a:t>
            </a:r>
            <a:endParaRPr/>
          </a:p>
          <a:p>
            <a:pPr indent="-317500" lvl="1" marL="914400" rtl="0" algn="l">
              <a:spcBef>
                <a:spcPts val="0"/>
              </a:spcBef>
              <a:spcAft>
                <a:spcPts val="0"/>
              </a:spcAft>
              <a:buSzPts val="1400"/>
              <a:buChar char="○"/>
            </a:pPr>
            <a:r>
              <a:rPr lang="en"/>
              <a:t>Read, Write, and Execute = 7 (or 4 + 2 + 1)</a:t>
            </a:r>
            <a:endParaRPr/>
          </a:p>
          <a:p>
            <a:pPr indent="-342900" lvl="0" marL="457200" rtl="0" algn="l">
              <a:spcBef>
                <a:spcPts val="0"/>
              </a:spcBef>
              <a:spcAft>
                <a:spcPts val="0"/>
              </a:spcAft>
              <a:buSzPts val="1800"/>
              <a:buChar char="●"/>
            </a:pPr>
            <a:r>
              <a:rPr lang="en"/>
              <a:t>How to change file permissions:</a:t>
            </a:r>
            <a:endParaRPr/>
          </a:p>
          <a:p>
            <a:pPr indent="-317500" lvl="1" marL="914400" rtl="0" algn="l">
              <a:spcBef>
                <a:spcPts val="0"/>
              </a:spcBef>
              <a:spcAft>
                <a:spcPts val="0"/>
              </a:spcAft>
              <a:buSzPts val="1400"/>
              <a:buChar char="○"/>
            </a:pPr>
            <a:r>
              <a:rPr lang="en"/>
              <a:t>c</a:t>
            </a:r>
            <a:r>
              <a:rPr lang="en"/>
              <a:t>hmod 777 test.txt - changes test.txt to rwx permissions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3.06: Networking Commands </a:t>
            </a:r>
            <a:endParaRPr/>
          </a:p>
        </p:txBody>
      </p:sp>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fconfig - displays all the active internet connections</a:t>
            </a:r>
            <a:endParaRPr/>
          </a:p>
          <a:p>
            <a:pPr indent="-342900" lvl="0" marL="457200" rtl="0" algn="l">
              <a:spcBef>
                <a:spcPts val="0"/>
              </a:spcBef>
              <a:spcAft>
                <a:spcPts val="0"/>
              </a:spcAft>
              <a:buSzPts val="1800"/>
              <a:buChar char="●"/>
            </a:pPr>
            <a:r>
              <a:rPr lang="en"/>
              <a:t>i</a:t>
            </a:r>
            <a:r>
              <a:rPr lang="en"/>
              <a:t>fconfig eth0 - displays all the information about the ethernet connection (see notes for common interfaces)</a:t>
            </a:r>
            <a:endParaRPr/>
          </a:p>
          <a:p>
            <a:pPr indent="-342900" lvl="0" marL="457200" rtl="0" algn="l">
              <a:spcBef>
                <a:spcPts val="0"/>
              </a:spcBef>
              <a:spcAft>
                <a:spcPts val="0"/>
              </a:spcAft>
              <a:buSzPts val="1800"/>
              <a:buChar char="●"/>
            </a:pPr>
            <a:r>
              <a:rPr lang="en"/>
              <a:t>i</a:t>
            </a:r>
            <a:r>
              <a:rPr lang="en"/>
              <a:t>p addr show | grep eth0 | grep inet | awk ‘{print $2}’ - displays the ip address along with the subnet for the ethernet interface</a:t>
            </a:r>
            <a:endParaRPr/>
          </a:p>
          <a:p>
            <a:pPr indent="-342900" lvl="0" marL="457200" rtl="0" algn="l">
              <a:spcBef>
                <a:spcPts val="0"/>
              </a:spcBef>
              <a:spcAft>
                <a:spcPts val="0"/>
              </a:spcAft>
              <a:buSzPts val="1800"/>
              <a:buChar char="●"/>
            </a:pPr>
            <a:r>
              <a:rPr lang="en"/>
              <a:t>i</a:t>
            </a:r>
            <a:r>
              <a:rPr lang="en"/>
              <a:t>fconfig wlan0 up/down - enables or disables a wireless interface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3.07: </a:t>
            </a:r>
            <a:r>
              <a:rPr lang="en"/>
              <a:t>Miscellaneous</a:t>
            </a:r>
            <a:r>
              <a:rPr lang="en"/>
              <a:t> Commands that may be useful</a:t>
            </a:r>
            <a:endParaRPr/>
          </a:p>
        </p:txBody>
      </p:sp>
      <p:sp>
        <p:nvSpPr>
          <p:cNvPr id="285" name="Google Shape;285;p50"/>
          <p:cNvSpPr txBox="1"/>
          <p:nvPr>
            <p:ph idx="1" type="body"/>
          </p:nvPr>
        </p:nvSpPr>
        <p:spPr>
          <a:xfrm>
            <a:off x="311700" y="1386650"/>
            <a:ext cx="8520600" cy="31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pt update - updates the packages’ repositories</a:t>
            </a:r>
            <a:endParaRPr/>
          </a:p>
          <a:p>
            <a:pPr indent="-342900" lvl="0" marL="457200" rtl="0" algn="l">
              <a:spcBef>
                <a:spcPts val="0"/>
              </a:spcBef>
              <a:spcAft>
                <a:spcPts val="0"/>
              </a:spcAft>
              <a:buSzPts val="1800"/>
              <a:buChar char="●"/>
            </a:pPr>
            <a:r>
              <a:rPr lang="en"/>
              <a:t>a</a:t>
            </a:r>
            <a:r>
              <a:rPr lang="en"/>
              <a:t>pt full-upgrade - the new way of upgrading packages via command line</a:t>
            </a:r>
            <a:endParaRPr/>
          </a:p>
          <a:p>
            <a:pPr indent="-342900" lvl="0" marL="457200" rtl="0" algn="l">
              <a:spcBef>
                <a:spcPts val="0"/>
              </a:spcBef>
              <a:spcAft>
                <a:spcPts val="0"/>
              </a:spcAft>
              <a:buSzPts val="1800"/>
              <a:buChar char="●"/>
            </a:pPr>
            <a:r>
              <a:rPr lang="en"/>
              <a:t>a</a:t>
            </a:r>
            <a:r>
              <a:rPr lang="en"/>
              <a:t>lias listev=”ls -alt” - creates a shorthand for a longer command (see notes to see how to save aliases)</a:t>
            </a:r>
            <a:endParaRPr/>
          </a:p>
          <a:p>
            <a:pPr indent="-342900" lvl="0" marL="457200" rtl="0" algn="l">
              <a:spcBef>
                <a:spcPts val="0"/>
              </a:spcBef>
              <a:spcAft>
                <a:spcPts val="0"/>
              </a:spcAft>
              <a:buSzPts val="1800"/>
              <a:buChar char="●"/>
            </a:pPr>
            <a:r>
              <a:rPr lang="en"/>
              <a:t>m</a:t>
            </a:r>
            <a:r>
              <a:rPr lang="en"/>
              <a:t>an ls - shows the manual page for the command ls, along with use cases and other options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things first…</a:t>
            </a:r>
            <a:r>
              <a:rPr lang="en"/>
              <a:t> </a:t>
            </a:r>
            <a:r>
              <a:rPr lang="en"/>
              <a:t>Ethics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Don’ts</a:t>
            </a:r>
            <a:endParaRPr/>
          </a:p>
          <a:p>
            <a:pPr indent="-317500" lvl="1" marL="914400" rtl="0" algn="l">
              <a:spcBef>
                <a:spcPts val="0"/>
              </a:spcBef>
              <a:spcAft>
                <a:spcPts val="0"/>
              </a:spcAft>
              <a:buSzPts val="1400"/>
              <a:buChar char="○"/>
            </a:pPr>
            <a:r>
              <a:rPr lang="en"/>
              <a:t>Do not use a computer to harm other people. </a:t>
            </a:r>
            <a:endParaRPr/>
          </a:p>
          <a:p>
            <a:pPr indent="-317500" lvl="1" marL="914400" rtl="0" algn="l">
              <a:spcBef>
                <a:spcPts val="0"/>
              </a:spcBef>
              <a:spcAft>
                <a:spcPts val="0"/>
              </a:spcAft>
              <a:buSzPts val="1400"/>
              <a:buChar char="○"/>
            </a:pPr>
            <a:r>
              <a:rPr lang="en"/>
              <a:t>Do not interfere with other people's computer work. </a:t>
            </a:r>
            <a:endParaRPr/>
          </a:p>
          <a:p>
            <a:pPr indent="-317500" lvl="1" marL="914400" rtl="0" algn="l">
              <a:spcBef>
                <a:spcPts val="0"/>
              </a:spcBef>
              <a:spcAft>
                <a:spcPts val="0"/>
              </a:spcAft>
              <a:buSzPts val="1400"/>
              <a:buChar char="○"/>
            </a:pPr>
            <a:r>
              <a:rPr lang="en"/>
              <a:t>Do not snoop around in other people's computer files. </a:t>
            </a:r>
            <a:endParaRPr/>
          </a:p>
          <a:p>
            <a:pPr indent="-317500" lvl="1" marL="914400" rtl="0" algn="l">
              <a:spcBef>
                <a:spcPts val="0"/>
              </a:spcBef>
              <a:spcAft>
                <a:spcPts val="0"/>
              </a:spcAft>
              <a:buSzPts val="1400"/>
              <a:buChar char="○"/>
            </a:pPr>
            <a:r>
              <a:rPr lang="en"/>
              <a:t>Do not use a computer to steal. </a:t>
            </a:r>
            <a:endParaRPr/>
          </a:p>
          <a:p>
            <a:pPr indent="-317500" lvl="1" marL="914400" rtl="0" algn="l">
              <a:spcBef>
                <a:spcPts val="0"/>
              </a:spcBef>
              <a:spcAft>
                <a:spcPts val="0"/>
              </a:spcAft>
              <a:buSzPts val="1400"/>
              <a:buChar char="○"/>
            </a:pPr>
            <a:r>
              <a:rPr lang="en"/>
              <a:t>Do not use a computer to bear false witness. </a:t>
            </a:r>
            <a:endParaRPr/>
          </a:p>
          <a:p>
            <a:pPr indent="-317500" lvl="1" marL="914400" rtl="0" algn="l">
              <a:spcBef>
                <a:spcPts val="0"/>
              </a:spcBef>
              <a:spcAft>
                <a:spcPts val="0"/>
              </a:spcAft>
              <a:buSzPts val="1400"/>
              <a:buChar char="○"/>
            </a:pPr>
            <a:r>
              <a:rPr lang="en"/>
              <a:t>Do not copy or use proprietary software for which you have not paid. </a:t>
            </a:r>
            <a:endParaRPr/>
          </a:p>
          <a:p>
            <a:pPr indent="-317500" lvl="1" marL="914400" rtl="0" algn="l">
              <a:spcBef>
                <a:spcPts val="0"/>
              </a:spcBef>
              <a:spcAft>
                <a:spcPts val="0"/>
              </a:spcAft>
              <a:buSzPts val="1400"/>
              <a:buChar char="○"/>
            </a:pPr>
            <a:r>
              <a:rPr lang="en"/>
              <a:t>Do not use other people's computer resources without authorization or proper compensation. </a:t>
            </a:r>
            <a:endParaRPr/>
          </a:p>
          <a:p>
            <a:pPr indent="-317500" lvl="1" marL="914400" rtl="0" algn="l">
              <a:spcBef>
                <a:spcPts val="0"/>
              </a:spcBef>
              <a:spcAft>
                <a:spcPts val="0"/>
              </a:spcAft>
              <a:buSzPts val="1400"/>
              <a:buChar char="○"/>
            </a:pPr>
            <a:r>
              <a:rPr lang="en"/>
              <a:t>Do not appropriate other people's intellectual output.</a:t>
            </a:r>
            <a:endParaRPr/>
          </a:p>
          <a:p>
            <a:pPr indent="-342900" lvl="0" marL="457200" rtl="0" algn="l">
              <a:spcBef>
                <a:spcPts val="0"/>
              </a:spcBef>
              <a:spcAft>
                <a:spcPts val="0"/>
              </a:spcAft>
              <a:buSzPts val="1800"/>
              <a:buChar char="●"/>
            </a:pPr>
            <a:r>
              <a:rPr lang="en"/>
              <a:t>Dos</a:t>
            </a:r>
            <a:endParaRPr/>
          </a:p>
          <a:p>
            <a:pPr indent="-317500" lvl="1" marL="914400" rtl="0" algn="l">
              <a:spcBef>
                <a:spcPts val="0"/>
              </a:spcBef>
              <a:spcAft>
                <a:spcPts val="0"/>
              </a:spcAft>
              <a:buSzPts val="1400"/>
              <a:buChar char="○"/>
            </a:pPr>
            <a:r>
              <a:rPr lang="en"/>
              <a:t>Do think about the social consequences of the program you are writing or the system you are designing. </a:t>
            </a:r>
            <a:endParaRPr/>
          </a:p>
          <a:p>
            <a:pPr indent="-317500" lvl="1" marL="914400" rtl="0" algn="l">
              <a:spcBef>
                <a:spcPts val="0"/>
              </a:spcBef>
              <a:spcAft>
                <a:spcPts val="0"/>
              </a:spcAft>
              <a:buSzPts val="1400"/>
              <a:buChar char="○"/>
            </a:pPr>
            <a:r>
              <a:rPr lang="en"/>
              <a:t>Do always use a computer in ways that ensure consideration and respect for your fellow humans.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part 1</a:t>
            </a:r>
            <a:endParaRPr/>
          </a:p>
        </p:txBody>
      </p:sp>
      <p:sp>
        <p:nvSpPr>
          <p:cNvPr id="296" name="Google Shape;2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Try out the following commands, which create tiny text files:</a:t>
            </a:r>
            <a:endParaRPr/>
          </a:p>
          <a:p>
            <a:pPr indent="0" lvl="0" marL="457200" rtl="0" algn="l">
              <a:spcBef>
                <a:spcPts val="1600"/>
              </a:spcBef>
              <a:spcAft>
                <a:spcPts val="0"/>
              </a:spcAft>
              <a:buNone/>
            </a:pPr>
            <a:r>
              <a:rPr lang="en"/>
              <a:t>       echo this is file number one &gt; README [Enter]</a:t>
            </a:r>
            <a:br>
              <a:rPr lang="en"/>
            </a:br>
            <a:r>
              <a:rPr lang="en"/>
              <a:t>	echo this is file number two &gt; readme [Enter]</a:t>
            </a:r>
            <a:br>
              <a:rPr lang="en"/>
            </a:br>
            <a:r>
              <a:rPr lang="en"/>
              <a:t>	ls</a:t>
            </a:r>
            <a:endParaRPr/>
          </a:p>
          <a:p>
            <a:pPr indent="-342900" lvl="0" marL="457200" rtl="0" algn="l">
              <a:spcBef>
                <a:spcPts val="1600"/>
              </a:spcBef>
              <a:spcAft>
                <a:spcPts val="0"/>
              </a:spcAft>
              <a:buSzPts val="1800"/>
              <a:buChar char="●"/>
            </a:pPr>
            <a:r>
              <a:rPr lang="en"/>
              <a:t>Create a directory using “mkdir” and change into that directory using “cd”.  Next, create another directory within the new directory and then change into that directory.  Now, run cd without any arguments, then run pwd.  What do you conclude about the cd command when run with no arguments?</a:t>
            </a:r>
            <a:endParaRPr/>
          </a:p>
          <a:p>
            <a:pPr indent="0" lvl="0" marL="45720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part 2</a:t>
            </a:r>
            <a:endParaRPr/>
          </a:p>
        </p:txBody>
      </p:sp>
      <p:sp>
        <p:nvSpPr>
          <p:cNvPr id="302" name="Google Shape;30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Write a command that prints out the string “hello, world”. </a:t>
            </a:r>
            <a:endParaRPr/>
          </a:p>
          <a:p>
            <a:pPr indent="-342900" lvl="0" marL="457200" rtl="0" algn="l">
              <a:spcBef>
                <a:spcPts val="0"/>
              </a:spcBef>
              <a:spcAft>
                <a:spcPts val="0"/>
              </a:spcAft>
              <a:buSzPts val="1800"/>
              <a:buChar char="●"/>
            </a:pPr>
            <a:r>
              <a:rPr lang="en"/>
              <a:t>Type the command echo 'hello (with a mismatched single quote), and then get out of trouble using the proper technique.</a:t>
            </a:r>
            <a:endParaRPr/>
          </a:p>
          <a:p>
            <a:pPr indent="-342900" lvl="0" marL="457200" rtl="0" algn="l">
              <a:spcBef>
                <a:spcPts val="0"/>
              </a:spcBef>
              <a:spcAft>
                <a:spcPts val="0"/>
              </a:spcAft>
              <a:buSzPts val="1800"/>
              <a:buChar char="●"/>
            </a:pPr>
            <a:r>
              <a:rPr lang="en"/>
              <a:t>Use the command “man” to learn about the command “ls”.</a:t>
            </a:r>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part 3</a:t>
            </a:r>
            <a:endParaRPr/>
          </a:p>
        </p:txBody>
      </p:sp>
      <p:sp>
        <p:nvSpPr>
          <p:cNvPr id="308" name="Google Shape;30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echo and &gt;, make files called line_1.txt and line_2.txt containing the first and second lines of Sonnet 1, respectively.</a:t>
            </a:r>
            <a:endParaRPr/>
          </a:p>
          <a:p>
            <a:pPr indent="-342900" lvl="0" marL="457200" rtl="0" algn="l">
              <a:spcBef>
                <a:spcPts val="0"/>
              </a:spcBef>
              <a:spcAft>
                <a:spcPts val="0"/>
              </a:spcAft>
              <a:buSzPts val="1800"/>
              <a:buChar char="●"/>
            </a:pPr>
            <a:r>
              <a:rPr lang="en"/>
              <a:t>Replicate the original sonnet_1.txt (containing the first two lines of the sonnet) by first redirecting the contents of line_1.txt and then appending the contents of line_2.txt. Call the new file sonnet_1_copy.txt, and confirm using diff that it’s identical to sonnet_1.txt. Hint: When there is no diff between two files, diff simply outputs nothing.</a:t>
            </a:r>
            <a:endParaRPr/>
          </a:p>
          <a:p>
            <a:pPr indent="-342900" lvl="0" marL="457200" rtl="0" algn="l">
              <a:spcBef>
                <a:spcPts val="0"/>
              </a:spcBef>
              <a:spcAft>
                <a:spcPts val="0"/>
              </a:spcAft>
              <a:buSzPts val="1800"/>
              <a:buChar char="●"/>
            </a:pPr>
            <a:r>
              <a:rPr lang="en"/>
              <a:t>Use cat to combine the contents of line_1.txt and line_2.txt in reverse order using a single command, yielding the file sonnet_1_reversed.txt. Hint: The cat command can take multiple arguments.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part 4</a:t>
            </a:r>
            <a:endParaRPr/>
          </a:p>
        </p:txBody>
      </p:sp>
      <p:sp>
        <p:nvSpPr>
          <p:cNvPr id="314" name="Google Shape;314;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What’s the command to list all the non-hidden files and directories that start with the letter “s”?</a:t>
            </a:r>
            <a:endParaRPr/>
          </a:p>
          <a:p>
            <a:pPr indent="-342900" lvl="0" marL="457200" rtl="0" algn="l">
              <a:spcBef>
                <a:spcPts val="0"/>
              </a:spcBef>
              <a:spcAft>
                <a:spcPts val="0"/>
              </a:spcAft>
              <a:buSzPts val="1800"/>
              <a:buChar char="●"/>
            </a:pPr>
            <a:r>
              <a:rPr lang="en"/>
              <a:t>What is the command to list all the non-hidden files that contain the string “onnet”, long-form by reverse modification time? Hint: Use the wildcard operator at both the beginning and the end.</a:t>
            </a:r>
            <a:endParaRPr/>
          </a:p>
          <a:p>
            <a:pPr indent="-342900" lvl="0" marL="457200" rtl="0" algn="l">
              <a:spcBef>
                <a:spcPts val="0"/>
              </a:spcBef>
              <a:spcAft>
                <a:spcPts val="0"/>
              </a:spcAft>
              <a:buSzPts val="1800"/>
              <a:buChar char="●"/>
            </a:pPr>
            <a:r>
              <a:rPr lang="en"/>
              <a:t>What is the command to list all files (including hidden ones) by reverse modification time, in long form?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part 5</a:t>
            </a:r>
            <a:endParaRPr/>
          </a:p>
        </p:txBody>
      </p:sp>
      <p:sp>
        <p:nvSpPr>
          <p:cNvPr id="320" name="Google Shape;32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the echo command and the redirect operator &gt; to make a file called foo.txt containing the text “hello, world”. Then, using the cp command, make a copy of foo.txt called bar.txt. Using the diff command, confirm that the contents of both files are the same.</a:t>
            </a:r>
            <a:endParaRPr/>
          </a:p>
          <a:p>
            <a:pPr indent="-342900" lvl="0" marL="457200" rtl="0" algn="l">
              <a:spcBef>
                <a:spcPts val="0"/>
              </a:spcBef>
              <a:spcAft>
                <a:spcPts val="0"/>
              </a:spcAft>
              <a:buSzPts val="1800"/>
              <a:buChar char="●"/>
            </a:pPr>
            <a:r>
              <a:rPr lang="en"/>
              <a:t>By combining the cat command and the redirect operator &gt;, create a copy of foo.txt called baz.txt without using the cp command.</a:t>
            </a:r>
            <a:endParaRPr/>
          </a:p>
          <a:p>
            <a:pPr indent="-342900" lvl="0" marL="457200" rtl="0" algn="l">
              <a:spcBef>
                <a:spcPts val="0"/>
              </a:spcBef>
              <a:spcAft>
                <a:spcPts val="0"/>
              </a:spcAft>
              <a:buSzPts val="1800"/>
              <a:buChar char="●"/>
            </a:pPr>
            <a:r>
              <a:rPr lang="en"/>
              <a:t>Create a file called quux.txt containing the contents of foo.txt followed by the contents of bar.txt. Hint: As noted in Section 2.1.1, cat can take multiple arguments.</a:t>
            </a:r>
            <a:endParaRPr/>
          </a:p>
          <a:p>
            <a:pPr indent="-342900" lvl="0" marL="457200" rtl="0" algn="l">
              <a:spcBef>
                <a:spcPts val="0"/>
              </a:spcBef>
              <a:spcAft>
                <a:spcPts val="0"/>
              </a:spcAft>
              <a:buSzPts val="1800"/>
              <a:buChar char="●"/>
            </a:pPr>
            <a:r>
              <a:rPr lang="en"/>
              <a:t>How do rm nonexistent and rm -f nonexistent differ for a nonexistent file?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00" u="sng">
                <a:solidFill>
                  <a:schemeClr val="hlink"/>
                </a:solidFill>
                <a:hlinkClick r:id="rId3"/>
              </a:rPr>
              <a:t>https://www.learnenough.com/command-line-tutorial/basics</a:t>
            </a:r>
            <a:endParaRPr/>
          </a:p>
          <a:p>
            <a:pPr indent="-342900" lvl="0" marL="457200" rtl="0" algn="l">
              <a:spcBef>
                <a:spcPts val="0"/>
              </a:spcBef>
              <a:spcAft>
                <a:spcPts val="0"/>
              </a:spcAft>
              <a:buSzPts val="1800"/>
              <a:buChar char="●"/>
            </a:pPr>
            <a:r>
              <a:rPr lang="en" sz="1100" u="sng">
                <a:solidFill>
                  <a:schemeClr val="hlink"/>
                </a:solidFill>
                <a:hlinkClick r:id="rId4"/>
              </a:rPr>
              <a:t>http://overthewire.org/wargames/bandit/</a:t>
            </a:r>
            <a:endParaRPr/>
          </a:p>
          <a:p>
            <a:pPr indent="-342900" lvl="0" marL="457200" rtl="0" algn="l">
              <a:spcBef>
                <a:spcPts val="0"/>
              </a:spcBef>
              <a:spcAft>
                <a:spcPts val="0"/>
              </a:spcAft>
              <a:buSzPts val="1800"/>
              <a:buChar char="●"/>
            </a:pPr>
            <a:r>
              <a:rPr lang="en" sz="1100" u="sng">
                <a:solidFill>
                  <a:schemeClr val="hlink"/>
                </a:solidFill>
                <a:hlinkClick r:id="rId5"/>
              </a:rPr>
              <a:t>https://www.codecademy.com/learn/learn-the-command-line</a:t>
            </a:r>
            <a:endParaRPr/>
          </a:p>
          <a:p>
            <a:pPr indent="-342900" lvl="0" marL="457200" rtl="0" algn="l">
              <a:spcBef>
                <a:spcPts val="0"/>
              </a:spcBef>
              <a:spcAft>
                <a:spcPts val="0"/>
              </a:spcAft>
              <a:buSzPts val="1800"/>
              <a:buChar char="●"/>
            </a:pPr>
            <a:r>
              <a:rPr lang="en" sz="1100" u="sng">
                <a:solidFill>
                  <a:schemeClr val="hlink"/>
                </a:solidFill>
                <a:hlinkClick r:id="rId6"/>
              </a:rPr>
              <a:t>https://picoctf.com/learning_guides/Book-1-General-Skills.pdf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1: Creating the Virtual Machine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Machines (VMs)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 virtual machine?</a:t>
            </a:r>
            <a:endParaRPr/>
          </a:p>
          <a:p>
            <a:pPr indent="-342900" lvl="0" marL="457200" rtl="0" algn="l">
              <a:spcBef>
                <a:spcPts val="0"/>
              </a:spcBef>
              <a:spcAft>
                <a:spcPts val="0"/>
              </a:spcAft>
              <a:buSzPts val="1800"/>
              <a:buChar char="●"/>
            </a:pPr>
            <a:r>
              <a:rPr lang="en"/>
              <a:t>Why is it useful to a penetration tester or a defender?</a:t>
            </a:r>
            <a:endParaRPr/>
          </a:p>
          <a:p>
            <a:pPr indent="-342900" lvl="0" marL="457200" rtl="0" algn="l">
              <a:spcBef>
                <a:spcPts val="0"/>
              </a:spcBef>
              <a:spcAft>
                <a:spcPts val="0"/>
              </a:spcAft>
              <a:buSzPts val="1800"/>
              <a:buChar char="●"/>
            </a:pPr>
            <a:r>
              <a:rPr lang="en"/>
              <a:t>Terminology:</a:t>
            </a:r>
            <a:endParaRPr/>
          </a:p>
          <a:p>
            <a:pPr indent="-317500" lvl="1" marL="914400" rtl="0" algn="l">
              <a:spcBef>
                <a:spcPts val="0"/>
              </a:spcBef>
              <a:spcAft>
                <a:spcPts val="0"/>
              </a:spcAft>
              <a:buSzPts val="1400"/>
              <a:buChar char="○"/>
            </a:pPr>
            <a:r>
              <a:rPr lang="en"/>
              <a:t>Host OS</a:t>
            </a:r>
            <a:endParaRPr/>
          </a:p>
          <a:p>
            <a:pPr indent="-317500" lvl="1" marL="914400" rtl="0" algn="l">
              <a:spcBef>
                <a:spcPts val="0"/>
              </a:spcBef>
              <a:spcAft>
                <a:spcPts val="0"/>
              </a:spcAft>
              <a:buSzPts val="1400"/>
              <a:buChar char="○"/>
            </a:pPr>
            <a:r>
              <a:rPr lang="en"/>
              <a:t>Guest OS</a:t>
            </a:r>
            <a:endParaRPr/>
          </a:p>
          <a:p>
            <a:pPr indent="-317500" lvl="1" marL="914400" rtl="0" algn="l">
              <a:spcBef>
                <a:spcPts val="0"/>
              </a:spcBef>
              <a:spcAft>
                <a:spcPts val="0"/>
              </a:spcAft>
              <a:buSzPts val="1400"/>
              <a:buChar char="○"/>
            </a:pPr>
            <a:r>
              <a:rPr lang="en"/>
              <a:t>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1</a:t>
            </a:r>
            <a:endParaRPr/>
          </a:p>
        </p:txBody>
      </p:sp>
      <p:sp>
        <p:nvSpPr>
          <p:cNvPr id="90" name="Google Shape;90;p19"/>
          <p:cNvSpPr txBox="1"/>
          <p:nvPr>
            <p:ph idx="1" type="body"/>
          </p:nvPr>
        </p:nvSpPr>
        <p:spPr>
          <a:xfrm>
            <a:off x="311700" y="1389600"/>
            <a:ext cx="57669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Find and choose the </a:t>
            </a:r>
            <a:r>
              <a:rPr lang="en" sz="1800"/>
              <a:t>distribution</a:t>
            </a:r>
            <a:r>
              <a:rPr lang="en" sz="1800"/>
              <a:t>/flavor of Linux you would like to install</a:t>
            </a:r>
            <a:endParaRPr sz="1800"/>
          </a:p>
          <a:p>
            <a:pPr indent="-342900" lvl="0" marL="457200" rtl="0" algn="l">
              <a:spcBef>
                <a:spcPts val="0"/>
              </a:spcBef>
              <a:spcAft>
                <a:spcPts val="0"/>
              </a:spcAft>
              <a:buSzPts val="1800"/>
              <a:buChar char="●"/>
            </a:pPr>
            <a:r>
              <a:rPr lang="en" sz="1800"/>
              <a:t>Offensive </a:t>
            </a:r>
            <a:r>
              <a:rPr lang="en" sz="1800"/>
              <a:t>Distributions:</a:t>
            </a:r>
            <a:endParaRPr sz="1800"/>
          </a:p>
          <a:p>
            <a:pPr indent="-342900" lvl="1" marL="914400" rtl="0" algn="l">
              <a:spcBef>
                <a:spcPts val="0"/>
              </a:spcBef>
              <a:spcAft>
                <a:spcPts val="0"/>
              </a:spcAft>
              <a:buSzPts val="1800"/>
              <a:buChar char="○"/>
            </a:pPr>
            <a:r>
              <a:rPr lang="en" sz="1800"/>
              <a:t>Kali Linux by Offensive Security</a:t>
            </a:r>
            <a:endParaRPr sz="1800"/>
          </a:p>
          <a:p>
            <a:pPr indent="-342900" lvl="2" marL="1371600" rtl="0" algn="l">
              <a:spcBef>
                <a:spcPts val="0"/>
              </a:spcBef>
              <a:spcAft>
                <a:spcPts val="0"/>
              </a:spcAft>
              <a:buSzPts val="1800"/>
              <a:buChar char="■"/>
            </a:pPr>
            <a:r>
              <a:rPr lang="en" sz="1800" u="sng">
                <a:solidFill>
                  <a:schemeClr val="hlink"/>
                </a:solidFill>
                <a:hlinkClick r:id="rId3"/>
              </a:rPr>
              <a:t>https://www.kali.org/downloads/</a:t>
            </a:r>
            <a:endParaRPr sz="1800"/>
          </a:p>
          <a:p>
            <a:pPr indent="-342900" lvl="2" marL="1371600" rtl="0" algn="l">
              <a:spcBef>
                <a:spcPts val="0"/>
              </a:spcBef>
              <a:spcAft>
                <a:spcPts val="0"/>
              </a:spcAft>
              <a:buSzPts val="1800"/>
              <a:buChar char="■"/>
            </a:pPr>
            <a:r>
              <a:rPr lang="en" sz="1800"/>
              <a:t>64 Bit</a:t>
            </a:r>
            <a:endParaRPr sz="1800"/>
          </a:p>
          <a:p>
            <a:pPr indent="-342900" lvl="1" marL="914400" rtl="0" algn="l">
              <a:spcBef>
                <a:spcPts val="0"/>
              </a:spcBef>
              <a:spcAft>
                <a:spcPts val="0"/>
              </a:spcAft>
              <a:buSzPts val="1800"/>
              <a:buChar char="○"/>
            </a:pPr>
            <a:r>
              <a:rPr lang="en" sz="1800"/>
              <a:t>ParrotOS</a:t>
            </a:r>
            <a:endParaRPr sz="1800"/>
          </a:p>
          <a:p>
            <a:pPr indent="-342900" lvl="2" marL="1371600" rtl="0" algn="l">
              <a:spcBef>
                <a:spcPts val="0"/>
              </a:spcBef>
              <a:spcAft>
                <a:spcPts val="0"/>
              </a:spcAft>
              <a:buSzPts val="1800"/>
              <a:buChar char="■"/>
            </a:pPr>
            <a:r>
              <a:rPr lang="en" sz="1800" u="sng">
                <a:solidFill>
                  <a:schemeClr val="hlink"/>
                </a:solidFill>
                <a:hlinkClick r:id="rId4"/>
              </a:rPr>
              <a:t>https://parrotlinux.org/download-security.php</a:t>
            </a:r>
            <a:endParaRPr sz="1800"/>
          </a:p>
          <a:p>
            <a:pPr indent="-342900" lvl="2" marL="1371600" rtl="0" algn="l">
              <a:spcBef>
                <a:spcPts val="0"/>
              </a:spcBef>
              <a:spcAft>
                <a:spcPts val="0"/>
              </a:spcAft>
              <a:buSzPts val="1800"/>
              <a:buChar char="■"/>
            </a:pPr>
            <a:r>
              <a:rPr lang="en" sz="1800"/>
              <a:t>64 Bit Security Edition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a:t>
            </a:r>
            <a:endParaRPr/>
          </a:p>
        </p:txBody>
      </p:sp>
      <p:sp>
        <p:nvSpPr>
          <p:cNvPr id="96" name="Google Shape;96;p20"/>
          <p:cNvSpPr txBox="1"/>
          <p:nvPr>
            <p:ph idx="1" type="body"/>
          </p:nvPr>
        </p:nvSpPr>
        <p:spPr>
          <a:xfrm>
            <a:off x="311700" y="1389600"/>
            <a:ext cx="69603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Download Virtualization Application</a:t>
            </a:r>
            <a:endParaRPr sz="1800"/>
          </a:p>
          <a:p>
            <a:pPr indent="-342900" lvl="1" marL="914400" rtl="0" algn="l">
              <a:spcBef>
                <a:spcPts val="0"/>
              </a:spcBef>
              <a:spcAft>
                <a:spcPts val="0"/>
              </a:spcAft>
              <a:buSzPts val="1800"/>
              <a:buChar char="○"/>
            </a:pPr>
            <a:r>
              <a:rPr lang="en" sz="1800"/>
              <a:t>*For this workshop we will be using VirtualBox</a:t>
            </a:r>
            <a:endParaRPr sz="1800"/>
          </a:p>
          <a:p>
            <a:pPr indent="-342900" lvl="2" marL="1371600" rtl="0" algn="l">
              <a:spcBef>
                <a:spcPts val="0"/>
              </a:spcBef>
              <a:spcAft>
                <a:spcPts val="0"/>
              </a:spcAft>
              <a:buSzPts val="1800"/>
              <a:buChar char="■"/>
            </a:pPr>
            <a:r>
              <a:rPr lang="en" sz="1800" u="sng">
                <a:solidFill>
                  <a:schemeClr val="hlink"/>
                </a:solidFill>
                <a:hlinkClick r:id="rId3"/>
              </a:rPr>
              <a:t>https://www.virtualbox.org/wiki/Downloads</a:t>
            </a:r>
            <a:endParaRPr sz="1800"/>
          </a:p>
          <a:p>
            <a:pPr indent="-342900" lvl="1" marL="914400" rtl="0" algn="l">
              <a:spcBef>
                <a:spcPts val="0"/>
              </a:spcBef>
              <a:spcAft>
                <a:spcPts val="0"/>
              </a:spcAft>
              <a:buSzPts val="1800"/>
              <a:buChar char="○"/>
            </a:pPr>
            <a:r>
              <a:rPr lang="en" sz="1800"/>
              <a:t>Select your machine’s current operating system from the platform packages</a:t>
            </a:r>
            <a:endParaRPr sz="1800"/>
          </a:p>
          <a:p>
            <a:pPr indent="-342900" lvl="1" marL="914400" rtl="0" algn="l">
              <a:spcBef>
                <a:spcPts val="0"/>
              </a:spcBef>
              <a:spcAft>
                <a:spcPts val="0"/>
              </a:spcAft>
              <a:buSzPts val="1800"/>
              <a:buChar char="○"/>
            </a:pPr>
            <a:r>
              <a:rPr lang="en" sz="1800"/>
              <a:t>Windows: </a:t>
            </a:r>
            <a:endParaRPr sz="1800"/>
          </a:p>
          <a:p>
            <a:pPr indent="-342900" lvl="2" marL="1371600" rtl="0" algn="l">
              <a:spcBef>
                <a:spcPts val="0"/>
              </a:spcBef>
              <a:spcAft>
                <a:spcPts val="0"/>
              </a:spcAft>
              <a:buSzPts val="1800"/>
              <a:buChar char="■"/>
            </a:pPr>
            <a:r>
              <a:rPr lang="en" sz="1800"/>
              <a:t>Execute the .exe and follow the instructions</a:t>
            </a:r>
            <a:endParaRPr sz="1800"/>
          </a:p>
          <a:p>
            <a:pPr indent="-342900" lvl="1" marL="914400" rtl="0" algn="l">
              <a:spcBef>
                <a:spcPts val="0"/>
              </a:spcBef>
              <a:spcAft>
                <a:spcPts val="0"/>
              </a:spcAft>
              <a:buSzPts val="1800"/>
              <a:buChar char="○"/>
            </a:pPr>
            <a:r>
              <a:rPr lang="en" sz="1800"/>
              <a:t>Mac:</a:t>
            </a:r>
            <a:endParaRPr sz="1800"/>
          </a:p>
          <a:p>
            <a:pPr indent="-342900" lvl="2" marL="1371600" rtl="0" algn="l">
              <a:spcBef>
                <a:spcPts val="0"/>
              </a:spcBef>
              <a:spcAft>
                <a:spcPts val="0"/>
              </a:spcAft>
              <a:buSzPts val="1800"/>
              <a:buChar char="■"/>
            </a:pPr>
            <a:r>
              <a:rPr lang="en" sz="1800"/>
              <a:t>Execute the .dmg and follow the instructions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Step 3 Configuring the Virtual Machine</a:t>
            </a:r>
            <a:endParaRPr/>
          </a:p>
          <a:p>
            <a:pPr indent="0" lvl="0" marL="0" rtl="0" algn="ctr">
              <a:spcBef>
                <a:spcPts val="0"/>
              </a:spcBef>
              <a:spcAft>
                <a:spcPts val="0"/>
              </a:spcAft>
              <a:buNone/>
            </a:pPr>
            <a:r>
              <a:rPr lang="en"/>
              <a:t>(through graphical install)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