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60" r:id="rId2"/>
    <p:sldId id="315" r:id="rId3"/>
    <p:sldId id="316" r:id="rId4"/>
    <p:sldId id="317" r:id="rId5"/>
    <p:sldId id="310" r:id="rId6"/>
    <p:sldId id="313" r:id="rId7"/>
    <p:sldId id="291" r:id="rId8"/>
    <p:sldId id="314" r:id="rId9"/>
    <p:sldId id="294" r:id="rId10"/>
    <p:sldId id="318" r:id="rId11"/>
    <p:sldId id="300" r:id="rId12"/>
    <p:sldId id="299" r:id="rId13"/>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CEDE"/>
    <a:srgbClr val="787874"/>
    <a:srgbClr val="CCCDCC"/>
    <a:srgbClr val="7C7B79"/>
    <a:srgbClr val="F8F8F8"/>
    <a:srgbClr val="999A99"/>
    <a:srgbClr val="EDEEED"/>
    <a:srgbClr val="7E838E"/>
    <a:srgbClr val="5F6369"/>
    <a:srgbClr val="646F7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95" autoAdjust="0"/>
  </p:normalViewPr>
  <p:slideViewPr>
    <p:cSldViewPr snapToGrid="0" snapToObjects="1">
      <p:cViewPr>
        <p:scale>
          <a:sx n="60" d="100"/>
          <a:sy n="60" d="100"/>
        </p:scale>
        <p:origin x="-1416" y="-3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8D2A-9177-E546-960C-F9DC008FCC6A}" type="datetimeFigureOut">
              <a:rPr lang="en-US" smtClean="0"/>
              <a:pPr/>
              <a:t>1/20/2012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6F2FBD-909A-D746-AB2A-9EEF636E4685}" type="slidenum">
              <a:rPr lang="en-US" smtClean="0"/>
              <a:pPr/>
              <a:t>‹#›</a:t>
            </a:fld>
            <a:endParaRPr lang="en-US" dirty="0"/>
          </a:p>
        </p:txBody>
      </p:sp>
    </p:spTree>
    <p:extLst>
      <p:ext uri="{BB962C8B-B14F-4D97-AF65-F5344CB8AC3E}">
        <p14:creationId xmlns:p14="http://schemas.microsoft.com/office/powerpoint/2010/main" xmlns="" val="1512753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829C6F-6A14-BE4D-9C0F-97BEC385FF2A}" type="datetimeFigureOut">
              <a:rPr lang="en-US" smtClean="0"/>
              <a:pPr/>
              <a:t>1/20/2012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EDF3D-864A-3541-80ED-E0B9B621C710}" type="slidenum">
              <a:rPr lang="en-US" smtClean="0"/>
              <a:pPr/>
              <a:t>‹#›</a:t>
            </a:fld>
            <a:endParaRPr lang="en-US" dirty="0"/>
          </a:p>
        </p:txBody>
      </p:sp>
    </p:spTree>
    <p:extLst>
      <p:ext uri="{BB962C8B-B14F-4D97-AF65-F5344CB8AC3E}">
        <p14:creationId xmlns:p14="http://schemas.microsoft.com/office/powerpoint/2010/main" xmlns="" val="16160659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p:cNvSpPr>
          <p:nvPr userDrawn="1"/>
        </p:nvSpPr>
        <p:spPr bwMode="auto">
          <a:xfrm>
            <a:off x="0" y="-6156"/>
            <a:ext cx="9144000" cy="6883400"/>
          </a:xfrm>
          <a:prstGeom prst="rect">
            <a:avLst/>
          </a:prstGeom>
          <a:gradFill rotWithShape="0">
            <a:gsLst>
              <a:gs pos="0">
                <a:srgbClr val="CBCCCB"/>
              </a:gs>
              <a:gs pos="100000">
                <a:srgbClr val="FFFFFF"/>
              </a:gs>
            </a:gsLst>
            <a:lin ang="5400000" scaled="1"/>
          </a:gradFill>
          <a:ln>
            <a:noFill/>
          </a:ln>
          <a:extLst>
            <a:ext uri="{91240B29-F687-4f45-9708-019B960494DF}">
              <a14:hiddenLine xmlns:a14="http://schemas.microsoft.com/office/drawing/2010/main" xmlns="" w="12700">
                <a:solidFill>
                  <a:srgbClr val="000000"/>
                </a:solidFill>
                <a:round/>
                <a:headEnd/>
                <a:tailEnd/>
              </a14:hiddenLine>
            </a:ext>
          </a:extLst>
        </p:spPr>
        <p:txBody>
          <a:bodyPr lIns="0" tIns="0" rIns="0" bIns="0"/>
          <a:lstStyle/>
          <a:p>
            <a:endParaRPr lang="en-US" dirty="0"/>
          </a:p>
        </p:txBody>
      </p:sp>
    </p:spTree>
    <p:extLst>
      <p:ext uri="{BB962C8B-B14F-4D97-AF65-F5344CB8AC3E}">
        <p14:creationId xmlns:p14="http://schemas.microsoft.com/office/powerpoint/2010/main" xmlns="" val="370106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 name="Rectangle 1"/>
          <p:cNvSpPr>
            <a:spLocks/>
          </p:cNvSpPr>
          <p:nvPr userDrawn="1"/>
        </p:nvSpPr>
        <p:spPr bwMode="auto">
          <a:xfrm>
            <a:off x="0" y="-6156"/>
            <a:ext cx="9144000" cy="6883400"/>
          </a:xfrm>
          <a:prstGeom prst="rect">
            <a:avLst/>
          </a:prstGeom>
          <a:gradFill rotWithShape="0">
            <a:gsLst>
              <a:gs pos="0">
                <a:srgbClr val="CBCCCB"/>
              </a:gs>
              <a:gs pos="100000">
                <a:srgbClr val="FFFFFF"/>
              </a:gs>
            </a:gsLst>
            <a:lin ang="5400000" scaled="1"/>
          </a:gradFill>
          <a:ln>
            <a:noFill/>
          </a:ln>
          <a:extLst>
            <a:ext uri="{91240B29-F687-4f45-9708-019B960494DF}">
              <a14:hiddenLine xmlns:a14="http://schemas.microsoft.com/office/drawing/2010/main" xmlns="" w="12700">
                <a:solidFill>
                  <a:srgbClr val="000000"/>
                </a:solidFill>
                <a:round/>
                <a:headEnd/>
                <a:tailEnd/>
              </a14:hiddenLine>
            </a:ext>
          </a:extLst>
        </p:spPr>
        <p:txBody>
          <a:bodyPr lIns="0" tIns="0" rIns="0" bIns="0"/>
          <a:lstStyle/>
          <a:p>
            <a:endParaRPr lang="en-US" dirty="0"/>
          </a:p>
        </p:txBody>
      </p:sp>
      <p:pic>
        <p:nvPicPr>
          <p:cNvPr id="3" name="Picture 2"/>
          <p:cNvPicPr>
            <a:picLocks noChangeArrowheads="1"/>
          </p:cNvPicPr>
          <p:nvPr userDrawn="1"/>
        </p:nvPicPr>
        <p:blipFill rotWithShape="1">
          <a:blip r:embed="rId2">
            <a:extLst>
              <a:ext uri="{28A0092B-C50C-407E-A947-70E740481C1C}">
                <a14:useLocalDpi xmlns:a14="http://schemas.microsoft.com/office/drawing/2010/main" xmlns="" val="0"/>
              </a:ext>
            </a:extLst>
          </a:blip>
          <a:srcRect b="20608"/>
          <a:stretch/>
        </p:blipFill>
        <p:spPr bwMode="auto">
          <a:xfrm>
            <a:off x="2655176" y="5262141"/>
            <a:ext cx="6315668" cy="87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4" name="TextBox 3"/>
          <p:cNvSpPr txBox="1"/>
          <p:nvPr userDrawn="1"/>
        </p:nvSpPr>
        <p:spPr>
          <a:xfrm>
            <a:off x="3162300" y="9525000"/>
            <a:ext cx="6553200" cy="246063"/>
          </a:xfrm>
          <a:prstGeom prst="rect">
            <a:avLst/>
          </a:prstGeom>
          <a:noFill/>
        </p:spPr>
        <p:txBody>
          <a:bodyPr>
            <a:spAutoFit/>
          </a:bodyPr>
          <a:lstStyle/>
          <a:p>
            <a:pPr algn="ctr">
              <a:defRPr/>
            </a:pPr>
            <a:r>
              <a:rPr lang="en-US" sz="1000" kern="0" cap="all" spc="370" dirty="0">
                <a:solidFill>
                  <a:schemeClr val="bg1">
                    <a:lumMod val="65000"/>
                  </a:schemeClr>
                </a:solidFill>
              </a:rPr>
              <a:t>© 2011 Ally Financial — Proprietary and confidential</a:t>
            </a:r>
          </a:p>
        </p:txBody>
      </p:sp>
    </p:spTree>
    <p:extLst>
      <p:ext uri="{BB962C8B-B14F-4D97-AF65-F5344CB8AC3E}">
        <p14:creationId xmlns:p14="http://schemas.microsoft.com/office/powerpoint/2010/main" xmlns="" val="1399756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16"/>
          <p:cNvSpPr>
            <a:spLocks noGrp="1"/>
          </p:cNvSpPr>
          <p:nvPr>
            <p:ph type="sldNum" sz="quarter" idx="4"/>
          </p:nvPr>
        </p:nvSpPr>
        <p:spPr>
          <a:xfrm>
            <a:off x="8172450" y="6559360"/>
            <a:ext cx="914400" cy="244475"/>
          </a:xfrm>
          <a:prstGeom prst="rect">
            <a:avLst/>
          </a:prstGeom>
        </p:spPr>
        <p:txBody>
          <a:bodyPr/>
          <a:lstStyle>
            <a:lvl1pPr algn="r">
              <a:defRPr sz="1200" b="1">
                <a:ln w="12700">
                  <a:noFill/>
                </a:ln>
                <a:solidFill>
                  <a:schemeClr val="tx1"/>
                </a:solidFill>
                <a:effectLst>
                  <a:glow rad="25400">
                    <a:schemeClr val="bg1"/>
                  </a:glow>
                </a:effectLst>
                <a:latin typeface="Arial"/>
                <a:cs typeface="Arial"/>
              </a:defRPr>
            </a:lvl1pPr>
            <a:extLst/>
          </a:lstStyle>
          <a:p>
            <a:fld id="{F99EC173-99AE-4773-AB25-02E469A13EAE}" type="slidenum">
              <a:rPr lang="en-US" smtClean="0"/>
              <a:pPr/>
              <a:t>‹#›</a:t>
            </a:fld>
            <a:endParaRPr lang="en-US" dirty="0"/>
          </a:p>
        </p:txBody>
      </p:sp>
    </p:spTree>
    <p:extLst>
      <p:ext uri="{BB962C8B-B14F-4D97-AF65-F5344CB8AC3E}">
        <p14:creationId xmlns:p14="http://schemas.microsoft.com/office/powerpoint/2010/main" xmlns="" val="2729681536"/>
      </p:ext>
    </p:extLst>
  </p:cSld>
  <p:clrMap bg1="lt1" tx1="dk1" bg2="lt2" tx2="dk2" accent1="accent1" accent2="accent2" accent3="accent3" accent4="accent4" accent5="accent5" accent6="accent6" hlink="hlink" folHlink="folHlink"/>
  <p:sldLayoutIdLst>
    <p:sldLayoutId id="2147483651" r:id="rId1"/>
    <p:sldLayoutId id="2147483650" r:id="rId2"/>
  </p:sldLayoutIdLst>
  <p:hf hdr="0" ftr="0" dt="0"/>
  <p:txStyles>
    <p:titleStyle>
      <a:lvl1pPr algn="l" defTabSz="457200" rtl="0" eaLnBrk="1" latinLnBrk="0" hangingPunct="1">
        <a:spcBef>
          <a:spcPct val="0"/>
        </a:spcBef>
        <a:buNone/>
        <a:defRPr sz="32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Narrow"/>
          <a:ea typeface="+mn-ea"/>
          <a:cs typeface="Arial Narrow"/>
        </a:defRPr>
      </a:lvl2pPr>
      <a:lvl3pPr marL="1143000" indent="-228600" algn="l" defTabSz="457200" rtl="0" eaLnBrk="1" latinLnBrk="0" hangingPunct="1">
        <a:spcBef>
          <a:spcPct val="20000"/>
        </a:spcBef>
        <a:buFont typeface="Arial"/>
        <a:buChar char="•"/>
        <a:defRPr sz="1800" kern="1200">
          <a:solidFill>
            <a:schemeClr val="tx1"/>
          </a:solidFill>
          <a:latin typeface="Arial Narrow"/>
          <a:ea typeface="+mn-ea"/>
          <a:cs typeface="Arial Narrow"/>
        </a:defRPr>
      </a:lvl3pPr>
      <a:lvl4pPr marL="1600200" indent="-228600" algn="l" defTabSz="457200" rtl="0" eaLnBrk="1" latinLnBrk="0" hangingPunct="1">
        <a:spcBef>
          <a:spcPct val="20000"/>
        </a:spcBef>
        <a:buFont typeface="Arial"/>
        <a:buChar char="–"/>
        <a:defRPr sz="1800" kern="1200">
          <a:solidFill>
            <a:schemeClr val="tx1"/>
          </a:solidFill>
          <a:latin typeface="Arial Narrow"/>
          <a:ea typeface="+mn-ea"/>
          <a:cs typeface="Arial Narrow"/>
        </a:defRPr>
      </a:lvl4pPr>
      <a:lvl5pPr marL="2057400" indent="-228600" algn="l" defTabSz="457200" rtl="0" eaLnBrk="1" latinLnBrk="0" hangingPunct="1">
        <a:spcBef>
          <a:spcPct val="20000"/>
        </a:spcBef>
        <a:buFont typeface="Arial"/>
        <a:buChar char="»"/>
        <a:defRPr sz="1800" kern="1200">
          <a:solidFill>
            <a:schemeClr val="tx1"/>
          </a:solidFill>
          <a:latin typeface="Arial Narrow"/>
          <a:ea typeface="+mn-ea"/>
          <a:cs typeface="Arial Narrow"/>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lly.com/bank/high-yield-cd/"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rot="10800000">
            <a:off x="0" y="4485118"/>
            <a:ext cx="9144000" cy="2372882"/>
          </a:xfrm>
          <a:prstGeom prst="rect">
            <a:avLst/>
          </a:prstGeom>
          <a:gradFill>
            <a:gsLst>
              <a:gs pos="0">
                <a:schemeClr val="bg1">
                  <a:lumMod val="65000"/>
                </a:schemeClr>
              </a:gs>
              <a:gs pos="55000">
                <a:srgbClr val="EDEEED"/>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1"/>
          <p:cNvSpPr txBox="1">
            <a:spLocks/>
          </p:cNvSpPr>
          <p:nvPr/>
        </p:nvSpPr>
        <p:spPr>
          <a:xfrm>
            <a:off x="685800" y="1182178"/>
            <a:ext cx="7772400" cy="1171556"/>
          </a:xfrm>
          <a:prstGeom prst="rect">
            <a:avLst/>
          </a:prstGeom>
        </p:spPr>
        <p:txBody>
          <a:bodyPr/>
          <a:lstStyle>
            <a:lvl1pPr algn="l" defTabSz="457200" rtl="0" eaLnBrk="1" latinLnBrk="0" hangingPunct="1">
              <a:spcBef>
                <a:spcPct val="0"/>
              </a:spcBef>
              <a:buNone/>
              <a:defRPr sz="3200" kern="1200">
                <a:solidFill>
                  <a:schemeClr val="tx1"/>
                </a:solidFill>
                <a:latin typeface="Arial"/>
                <a:ea typeface="+mj-ea"/>
                <a:cs typeface="Arial"/>
              </a:defRPr>
            </a:lvl1pPr>
          </a:lstStyle>
          <a:p>
            <a:r>
              <a:rPr lang="en-US" dirty="0" smtClean="0"/>
              <a:t>A/B Testing – High Yield CD</a:t>
            </a:r>
            <a:endParaRPr lang="en-US" dirty="0"/>
          </a:p>
        </p:txBody>
      </p:sp>
      <p:sp>
        <p:nvSpPr>
          <p:cNvPr id="5" name="Subtitle 2"/>
          <p:cNvSpPr txBox="1">
            <a:spLocks/>
          </p:cNvSpPr>
          <p:nvPr/>
        </p:nvSpPr>
        <p:spPr>
          <a:xfrm>
            <a:off x="698200" y="2075876"/>
            <a:ext cx="7760000" cy="498016"/>
          </a:xfrm>
          <a:prstGeom prst="rect">
            <a:avLst/>
          </a:prstGeom>
        </p:spPr>
        <p:txBody>
          <a:bodyPr/>
          <a:lstStyle>
            <a:lvl1pPr marL="0" indent="0" algn="l" defTabSz="457200" rtl="0" eaLnBrk="1" latinLnBrk="0" hangingPunct="1">
              <a:spcBef>
                <a:spcPct val="20000"/>
              </a:spcBef>
              <a:buFont typeface="Arial"/>
              <a:buNone/>
              <a:defRPr sz="2400" kern="1200">
                <a:solidFill>
                  <a:schemeClr val="tx1">
                    <a:tint val="75000"/>
                  </a:schemeClr>
                </a:solidFill>
                <a:latin typeface="Arial Narrow"/>
                <a:ea typeface="+mn-ea"/>
                <a:cs typeface="Arial Narrow"/>
              </a:defRPr>
            </a:lvl1pPr>
            <a:lvl2pPr marL="457200" indent="0" algn="ctr" defTabSz="457200" rtl="0" eaLnBrk="1" latinLnBrk="0" hangingPunct="1">
              <a:spcBef>
                <a:spcPct val="20000"/>
              </a:spcBef>
              <a:buFont typeface="Arial"/>
              <a:buNone/>
              <a:defRPr sz="2000" kern="1200">
                <a:solidFill>
                  <a:schemeClr val="tx1">
                    <a:tint val="75000"/>
                  </a:schemeClr>
                </a:solidFill>
                <a:latin typeface="Arial Narrow"/>
                <a:ea typeface="+mn-ea"/>
                <a:cs typeface="Arial Narrow"/>
              </a:defRPr>
            </a:lvl2pPr>
            <a:lvl3pPr marL="914400" indent="0" algn="ctr" defTabSz="457200" rtl="0" eaLnBrk="1" latinLnBrk="0" hangingPunct="1">
              <a:spcBef>
                <a:spcPct val="20000"/>
              </a:spcBef>
              <a:buFont typeface="Arial"/>
              <a:buNone/>
              <a:defRPr sz="1800" kern="1200">
                <a:solidFill>
                  <a:schemeClr val="tx1">
                    <a:tint val="75000"/>
                  </a:schemeClr>
                </a:solidFill>
                <a:latin typeface="Arial Narrow"/>
                <a:ea typeface="+mn-ea"/>
                <a:cs typeface="Arial Narrow"/>
              </a:defRPr>
            </a:lvl3pPr>
            <a:lvl4pPr marL="1371600" indent="0" algn="ctr" defTabSz="457200" rtl="0" eaLnBrk="1" latinLnBrk="0" hangingPunct="1">
              <a:spcBef>
                <a:spcPct val="20000"/>
              </a:spcBef>
              <a:buFont typeface="Arial"/>
              <a:buNone/>
              <a:defRPr sz="1800" kern="1200">
                <a:solidFill>
                  <a:schemeClr val="tx1">
                    <a:tint val="75000"/>
                  </a:schemeClr>
                </a:solidFill>
                <a:latin typeface="Arial Narrow"/>
                <a:ea typeface="+mn-ea"/>
                <a:cs typeface="Arial Narrow"/>
              </a:defRPr>
            </a:lvl4pPr>
            <a:lvl5pPr marL="1828800" indent="0" algn="ctr" defTabSz="457200" rtl="0" eaLnBrk="1" latinLnBrk="0" hangingPunct="1">
              <a:spcBef>
                <a:spcPct val="20000"/>
              </a:spcBef>
              <a:buFont typeface="Arial"/>
              <a:buNone/>
              <a:defRPr sz="1800" kern="1200">
                <a:solidFill>
                  <a:schemeClr val="tx1">
                    <a:tint val="75000"/>
                  </a:schemeClr>
                </a:solidFill>
                <a:latin typeface="Arial Narrow"/>
                <a:ea typeface="+mn-ea"/>
                <a:cs typeface="Arial Narrow"/>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Arial"/>
                <a:cs typeface="Arial"/>
              </a:rPr>
              <a:t>Compare and Rates on the Overview Tab</a:t>
            </a:r>
          </a:p>
        </p:txBody>
      </p:sp>
      <p:sp>
        <p:nvSpPr>
          <p:cNvPr id="6" name="TextBox 5"/>
          <p:cNvSpPr txBox="1"/>
          <p:nvPr/>
        </p:nvSpPr>
        <p:spPr>
          <a:xfrm>
            <a:off x="685800" y="5684563"/>
            <a:ext cx="4874676" cy="646331"/>
          </a:xfrm>
          <a:prstGeom prst="rect">
            <a:avLst/>
          </a:prstGeom>
          <a:noFill/>
        </p:spPr>
        <p:txBody>
          <a:bodyPr wrap="square" rtlCol="0">
            <a:spAutoFit/>
          </a:bodyPr>
          <a:lstStyle/>
          <a:p>
            <a:r>
              <a:rPr lang="en-US" dirty="0" smtClean="0">
                <a:solidFill>
                  <a:schemeClr val="bg1">
                    <a:lumMod val="50000"/>
                  </a:schemeClr>
                </a:solidFill>
                <a:latin typeface="Arial"/>
                <a:cs typeface="Arial"/>
              </a:rPr>
              <a:t>Post Governance / Final Version</a:t>
            </a:r>
          </a:p>
          <a:p>
            <a:r>
              <a:rPr lang="en-US" dirty="0" smtClean="0">
                <a:solidFill>
                  <a:schemeClr val="bg1">
                    <a:lumMod val="50000"/>
                  </a:schemeClr>
                </a:solidFill>
                <a:latin typeface="Arial"/>
                <a:cs typeface="Arial"/>
              </a:rPr>
              <a:t>Governance </a:t>
            </a:r>
            <a:r>
              <a:rPr lang="en-US" dirty="0" smtClean="0">
                <a:solidFill>
                  <a:schemeClr val="bg1">
                    <a:lumMod val="50000"/>
                  </a:schemeClr>
                </a:solidFill>
                <a:latin typeface="Arial"/>
                <a:cs typeface="Arial"/>
              </a:rPr>
              <a:t>Review:	January 20, 2012</a:t>
            </a:r>
            <a:endParaRPr lang="en-US" dirty="0">
              <a:solidFill>
                <a:schemeClr val="bg1">
                  <a:lumMod val="50000"/>
                </a:schemeClr>
              </a:solidFill>
              <a:latin typeface="Arial"/>
              <a:cs typeface="Arial"/>
            </a:endParaRPr>
          </a:p>
        </p:txBody>
      </p:sp>
      <p:sp>
        <p:nvSpPr>
          <p:cNvPr id="7" name="Subtitle 2"/>
          <p:cNvSpPr txBox="1">
            <a:spLocks/>
          </p:cNvSpPr>
          <p:nvPr/>
        </p:nvSpPr>
        <p:spPr>
          <a:xfrm>
            <a:off x="681269" y="3074931"/>
            <a:ext cx="5966419" cy="2609631"/>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2400" kern="1200">
                <a:solidFill>
                  <a:schemeClr val="tx1">
                    <a:tint val="75000"/>
                  </a:schemeClr>
                </a:solidFill>
                <a:latin typeface="Arial Narrow"/>
                <a:ea typeface="+mn-ea"/>
                <a:cs typeface="Arial Narrow"/>
              </a:defRPr>
            </a:lvl1pPr>
            <a:lvl2pPr marL="457200" indent="0" algn="ctr" defTabSz="457200" rtl="0" eaLnBrk="1" latinLnBrk="0" hangingPunct="1">
              <a:spcBef>
                <a:spcPct val="20000"/>
              </a:spcBef>
              <a:buFont typeface="Arial"/>
              <a:buNone/>
              <a:defRPr sz="2000" kern="1200">
                <a:solidFill>
                  <a:schemeClr val="tx1">
                    <a:tint val="75000"/>
                  </a:schemeClr>
                </a:solidFill>
                <a:latin typeface="Arial Narrow"/>
                <a:ea typeface="+mn-ea"/>
                <a:cs typeface="Arial Narrow"/>
              </a:defRPr>
            </a:lvl2pPr>
            <a:lvl3pPr marL="914400" indent="0" algn="ctr" defTabSz="457200" rtl="0" eaLnBrk="1" latinLnBrk="0" hangingPunct="1">
              <a:spcBef>
                <a:spcPct val="20000"/>
              </a:spcBef>
              <a:buFont typeface="Arial"/>
              <a:buNone/>
              <a:defRPr sz="1800" kern="1200">
                <a:solidFill>
                  <a:schemeClr val="tx1">
                    <a:tint val="75000"/>
                  </a:schemeClr>
                </a:solidFill>
                <a:latin typeface="Arial Narrow"/>
                <a:ea typeface="+mn-ea"/>
                <a:cs typeface="Arial Narrow"/>
              </a:defRPr>
            </a:lvl3pPr>
            <a:lvl4pPr marL="1371600" indent="0" algn="ctr" defTabSz="457200" rtl="0" eaLnBrk="1" latinLnBrk="0" hangingPunct="1">
              <a:spcBef>
                <a:spcPct val="20000"/>
              </a:spcBef>
              <a:buFont typeface="Arial"/>
              <a:buNone/>
              <a:defRPr sz="1800" kern="1200">
                <a:solidFill>
                  <a:schemeClr val="tx1">
                    <a:tint val="75000"/>
                  </a:schemeClr>
                </a:solidFill>
                <a:latin typeface="Arial Narrow"/>
                <a:ea typeface="+mn-ea"/>
                <a:cs typeface="Arial Narrow"/>
              </a:defRPr>
            </a:lvl4pPr>
            <a:lvl5pPr marL="1828800" indent="0" algn="ctr" defTabSz="457200" rtl="0" eaLnBrk="1" latinLnBrk="0" hangingPunct="1">
              <a:spcBef>
                <a:spcPct val="20000"/>
              </a:spcBef>
              <a:buFont typeface="Arial"/>
              <a:buNone/>
              <a:defRPr sz="1800" kern="1200">
                <a:solidFill>
                  <a:schemeClr val="tx1">
                    <a:tint val="75000"/>
                  </a:schemeClr>
                </a:solidFill>
                <a:latin typeface="Arial Narrow"/>
                <a:ea typeface="+mn-ea"/>
                <a:cs typeface="Arial Narrow"/>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smtClean="0">
                <a:latin typeface="Arial"/>
                <a:cs typeface="Arial"/>
              </a:rPr>
              <a:t>Team:</a:t>
            </a:r>
          </a:p>
          <a:p>
            <a:r>
              <a:rPr lang="en-US" sz="1800" dirty="0" smtClean="0">
                <a:solidFill>
                  <a:schemeClr val="tx1">
                    <a:lumMod val="85000"/>
                    <a:lumOff val="15000"/>
                  </a:schemeClr>
                </a:solidFill>
                <a:latin typeface="Arial"/>
                <a:cs typeface="Arial"/>
              </a:rPr>
              <a:t>Bethany Dixon…</a:t>
            </a:r>
            <a:r>
              <a:rPr lang="en-US" sz="1800" dirty="0">
                <a:solidFill>
                  <a:schemeClr val="tx1">
                    <a:lumMod val="85000"/>
                    <a:lumOff val="15000"/>
                  </a:schemeClr>
                </a:solidFill>
                <a:latin typeface="Arial"/>
                <a:cs typeface="Arial"/>
              </a:rPr>
              <a:t>…...</a:t>
            </a:r>
            <a:r>
              <a:rPr lang="en-US" sz="1800" dirty="0" smtClean="0">
                <a:solidFill>
                  <a:schemeClr val="tx1">
                    <a:lumMod val="85000"/>
                    <a:lumOff val="15000"/>
                  </a:schemeClr>
                </a:solidFill>
                <a:latin typeface="Arial"/>
                <a:cs typeface="Arial"/>
              </a:rPr>
              <a:t>.e-Commerce US Deposits</a:t>
            </a:r>
            <a:endParaRPr lang="en-US" sz="1800" dirty="0">
              <a:solidFill>
                <a:schemeClr val="tx1">
                  <a:lumMod val="85000"/>
                  <a:lumOff val="15000"/>
                </a:schemeClr>
              </a:solidFill>
              <a:latin typeface="Arial"/>
              <a:cs typeface="Arial"/>
            </a:endParaRPr>
          </a:p>
          <a:p>
            <a:r>
              <a:rPr lang="en-US" sz="1800" dirty="0" smtClean="0">
                <a:solidFill>
                  <a:schemeClr val="tx1">
                    <a:lumMod val="85000"/>
                    <a:lumOff val="15000"/>
                  </a:schemeClr>
                </a:solidFill>
                <a:latin typeface="Arial"/>
                <a:cs typeface="Arial"/>
              </a:rPr>
              <a:t>Virginia Wilson…</a:t>
            </a:r>
            <a:r>
              <a:rPr lang="en-US" sz="1800" dirty="0">
                <a:solidFill>
                  <a:schemeClr val="tx1">
                    <a:lumMod val="85000"/>
                    <a:lumOff val="15000"/>
                  </a:schemeClr>
                </a:solidFill>
                <a:latin typeface="Arial"/>
                <a:cs typeface="Arial"/>
              </a:rPr>
              <a:t>…....Delivery </a:t>
            </a:r>
          </a:p>
          <a:p>
            <a:r>
              <a:rPr lang="en-US" sz="1800" dirty="0" smtClean="0">
                <a:solidFill>
                  <a:schemeClr val="tx1">
                    <a:lumMod val="85000"/>
                    <a:lumOff val="15000"/>
                  </a:schemeClr>
                </a:solidFill>
                <a:latin typeface="Arial"/>
                <a:cs typeface="Arial"/>
              </a:rPr>
              <a:t>Steve Schang…</a:t>
            </a:r>
            <a:r>
              <a:rPr lang="en-US" sz="1800" dirty="0">
                <a:solidFill>
                  <a:schemeClr val="tx1">
                    <a:lumMod val="85000"/>
                    <a:lumOff val="15000"/>
                  </a:schemeClr>
                </a:solidFill>
                <a:latin typeface="Arial"/>
                <a:cs typeface="Arial"/>
              </a:rPr>
              <a:t>……</a:t>
            </a:r>
            <a:r>
              <a:rPr lang="en-US" sz="1800" dirty="0" smtClean="0">
                <a:solidFill>
                  <a:schemeClr val="tx1">
                    <a:lumMod val="85000"/>
                    <a:lumOff val="15000"/>
                  </a:schemeClr>
                </a:solidFill>
                <a:latin typeface="Arial"/>
                <a:cs typeface="Arial"/>
              </a:rPr>
              <a:t>..Usability</a:t>
            </a:r>
            <a:endParaRPr lang="en-US" sz="1800" dirty="0">
              <a:solidFill>
                <a:schemeClr val="tx1">
                  <a:lumMod val="85000"/>
                  <a:lumOff val="15000"/>
                </a:schemeClr>
              </a:solidFill>
              <a:latin typeface="Arial"/>
              <a:cs typeface="Arial"/>
            </a:endParaRPr>
          </a:p>
          <a:p>
            <a:r>
              <a:rPr lang="en-US" sz="1800" dirty="0" smtClean="0">
                <a:solidFill>
                  <a:schemeClr val="tx1">
                    <a:lumMod val="85000"/>
                    <a:lumOff val="15000"/>
                  </a:schemeClr>
                </a:solidFill>
                <a:latin typeface="Arial"/>
                <a:cs typeface="Arial"/>
              </a:rPr>
              <a:t>Michelle Downey…….IA</a:t>
            </a:r>
            <a:endParaRPr lang="en-US" sz="1800" dirty="0">
              <a:solidFill>
                <a:schemeClr val="tx1">
                  <a:lumMod val="85000"/>
                  <a:lumOff val="15000"/>
                </a:schemeClr>
              </a:solidFill>
              <a:latin typeface="Arial"/>
              <a:cs typeface="Arial"/>
            </a:endParaRPr>
          </a:p>
          <a:p>
            <a:r>
              <a:rPr lang="en-US" sz="1800" dirty="0" smtClean="0">
                <a:solidFill>
                  <a:schemeClr val="tx1">
                    <a:lumMod val="85000"/>
                    <a:lumOff val="15000"/>
                  </a:schemeClr>
                </a:solidFill>
                <a:latin typeface="Arial"/>
                <a:cs typeface="Arial"/>
              </a:rPr>
              <a:t>John Brennan…</a:t>
            </a:r>
            <a:r>
              <a:rPr lang="en-US" sz="1800" dirty="0">
                <a:solidFill>
                  <a:schemeClr val="tx1">
                    <a:lumMod val="85000"/>
                    <a:lumOff val="15000"/>
                  </a:schemeClr>
                </a:solidFill>
                <a:latin typeface="Arial"/>
                <a:cs typeface="Arial"/>
              </a:rPr>
              <a:t>…...</a:t>
            </a:r>
            <a:r>
              <a:rPr lang="en-US" sz="1800" dirty="0" smtClean="0">
                <a:solidFill>
                  <a:schemeClr val="tx1">
                    <a:lumMod val="85000"/>
                    <a:lumOff val="15000"/>
                  </a:schemeClr>
                </a:solidFill>
                <a:latin typeface="Arial"/>
                <a:cs typeface="Arial"/>
              </a:rPr>
              <a:t>...Copy</a:t>
            </a:r>
            <a:endParaRPr lang="en-US" sz="1800" dirty="0">
              <a:solidFill>
                <a:schemeClr val="tx1">
                  <a:lumMod val="85000"/>
                  <a:lumOff val="15000"/>
                </a:schemeClr>
              </a:solidFill>
              <a:latin typeface="Arial"/>
              <a:cs typeface="Arial"/>
            </a:endParaRPr>
          </a:p>
          <a:p>
            <a:r>
              <a:rPr lang="en-US" sz="1800" dirty="0" smtClean="0">
                <a:solidFill>
                  <a:schemeClr val="tx1">
                    <a:lumMod val="85000"/>
                    <a:lumOff val="15000"/>
                  </a:schemeClr>
                </a:solidFill>
                <a:latin typeface="Arial"/>
                <a:cs typeface="Arial"/>
              </a:rPr>
              <a:t>Jessica </a:t>
            </a:r>
            <a:r>
              <a:rPr lang="en-US" sz="1800" dirty="0">
                <a:solidFill>
                  <a:schemeClr val="tx1">
                    <a:lumMod val="85000"/>
                    <a:lumOff val="15000"/>
                  </a:schemeClr>
                </a:solidFill>
                <a:latin typeface="Arial"/>
                <a:cs typeface="Arial"/>
              </a:rPr>
              <a:t>Motsinger</a:t>
            </a:r>
            <a:r>
              <a:rPr lang="en-US" sz="1800" baseline="0" dirty="0" smtClean="0">
                <a:solidFill>
                  <a:schemeClr val="tx1">
                    <a:lumMod val="85000"/>
                    <a:lumOff val="15000"/>
                  </a:schemeClr>
                </a:solidFill>
                <a:latin typeface="Arial"/>
                <a:cs typeface="Arial"/>
              </a:rPr>
              <a:t>/Levi</a:t>
            </a:r>
            <a:r>
              <a:rPr lang="en-US" sz="1800" dirty="0" smtClean="0">
                <a:solidFill>
                  <a:schemeClr val="tx1">
                    <a:lumMod val="85000"/>
                    <a:lumOff val="15000"/>
                  </a:schemeClr>
                </a:solidFill>
                <a:latin typeface="Arial"/>
                <a:cs typeface="Arial"/>
              </a:rPr>
              <a:t> Flair</a:t>
            </a:r>
            <a:r>
              <a:rPr lang="en-US" sz="1800" baseline="0" dirty="0" smtClean="0">
                <a:solidFill>
                  <a:schemeClr val="tx1">
                    <a:lumMod val="85000"/>
                    <a:lumOff val="15000"/>
                  </a:schemeClr>
                </a:solidFill>
                <a:latin typeface="Arial"/>
                <a:cs typeface="Arial"/>
              </a:rPr>
              <a:t>……....Design</a:t>
            </a:r>
            <a:endParaRPr lang="en-US" sz="1800" dirty="0" smtClean="0">
              <a:solidFill>
                <a:schemeClr val="tx1">
                  <a:lumMod val="85000"/>
                  <a:lumOff val="15000"/>
                </a:schemeClr>
              </a:solidFill>
              <a:latin typeface="Arial"/>
              <a:cs typeface="Arial"/>
            </a:endParaRPr>
          </a:p>
        </p:txBody>
      </p:sp>
      <p:sp>
        <p:nvSpPr>
          <p:cNvPr id="8" name="TextBox 7"/>
          <p:cNvSpPr txBox="1"/>
          <p:nvPr/>
        </p:nvSpPr>
        <p:spPr>
          <a:xfrm>
            <a:off x="1271815" y="6613282"/>
            <a:ext cx="6535441" cy="246221"/>
          </a:xfrm>
          <a:prstGeom prst="rect">
            <a:avLst/>
          </a:prstGeom>
          <a:noFill/>
        </p:spPr>
        <p:txBody>
          <a:bodyPr wrap="square">
            <a:spAutoFit/>
          </a:bodyPr>
          <a:lstStyle/>
          <a:p>
            <a:pPr algn="ctr">
              <a:defRPr/>
            </a:pPr>
            <a:r>
              <a:rPr lang="en-US" sz="1000" kern="0" cap="all" spc="370" dirty="0">
                <a:solidFill>
                  <a:schemeClr val="bg1">
                    <a:lumMod val="65000"/>
                  </a:schemeClr>
                </a:solidFill>
              </a:rPr>
              <a:t>© 2011 Ally Financial — Proprietary and confidential</a:t>
            </a:r>
          </a:p>
        </p:txBody>
      </p:sp>
      <p:pic>
        <p:nvPicPr>
          <p:cNvPr id="9" name="Picture 8"/>
          <p:cNvPicPr>
            <a:picLocks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6647689" y="4485118"/>
            <a:ext cx="1810511"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extLst>
      <p:ext uri="{BB962C8B-B14F-4D97-AF65-F5344CB8AC3E}">
        <p14:creationId xmlns:p14="http://schemas.microsoft.com/office/powerpoint/2010/main" xmlns="" val="3599166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130425"/>
            <a:ext cx="7772400" cy="1470025"/>
          </a:xfrm>
          <a:prstGeom prst="rect">
            <a:avLst/>
          </a:prstGeom>
        </p:spPr>
        <p:txBody>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t>Appendix</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11614" y="176635"/>
            <a:ext cx="5906025" cy="5917884"/>
          </a:xfrm>
          <a:prstGeom prst="rect">
            <a:avLst/>
          </a:prstGeom>
        </p:spPr>
      </p:pic>
      <p:pic>
        <p:nvPicPr>
          <p:cNvPr id="3" name="Picture 2"/>
          <p:cNvPicPr>
            <a:picLocks noChangeArrowheads="1"/>
          </p:cNvPicPr>
          <p:nvPr/>
        </p:nvPicPr>
        <p:blipFill rotWithShape="1">
          <a:blip r:embed="rId3">
            <a:extLst>
              <a:ext uri="{28A0092B-C50C-407E-A947-70E740481C1C}">
                <a14:useLocalDpi xmlns:a14="http://schemas.microsoft.com/office/drawing/2010/main" xmlns="" val="0"/>
              </a:ext>
            </a:extLst>
          </a:blip>
          <a:srcRect b="20608"/>
          <a:stretch/>
        </p:blipFill>
        <p:spPr bwMode="auto">
          <a:xfrm>
            <a:off x="2655176" y="5262141"/>
            <a:ext cx="6315668" cy="87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6" name="TextBox 5"/>
          <p:cNvSpPr txBox="1"/>
          <p:nvPr/>
        </p:nvSpPr>
        <p:spPr>
          <a:xfrm>
            <a:off x="3162300" y="9525000"/>
            <a:ext cx="6553200" cy="246063"/>
          </a:xfrm>
          <a:prstGeom prst="rect">
            <a:avLst/>
          </a:prstGeom>
          <a:noFill/>
        </p:spPr>
        <p:txBody>
          <a:bodyPr>
            <a:spAutoFit/>
          </a:bodyPr>
          <a:lstStyle/>
          <a:p>
            <a:pPr algn="ctr">
              <a:defRPr/>
            </a:pPr>
            <a:r>
              <a:rPr lang="en-US" sz="1000" kern="0" cap="all" spc="370" dirty="0">
                <a:solidFill>
                  <a:schemeClr val="bg1">
                    <a:lumMod val="65000"/>
                  </a:schemeClr>
                </a:solidFill>
              </a:rPr>
              <a:t>© 2011 Ally Financial — Proprietary and confidential</a:t>
            </a:r>
          </a:p>
        </p:txBody>
      </p:sp>
      <p:sp>
        <p:nvSpPr>
          <p:cNvPr id="7" name="Rectangle 6"/>
          <p:cNvSpPr/>
          <p:nvPr/>
        </p:nvSpPr>
        <p:spPr>
          <a:xfrm>
            <a:off x="457200" y="6374542"/>
            <a:ext cx="3504304" cy="276999"/>
          </a:xfrm>
          <a:prstGeom prst="rect">
            <a:avLst/>
          </a:prstGeom>
        </p:spPr>
        <p:txBody>
          <a:bodyPr wrap="square">
            <a:spAutoFit/>
          </a:bodyPr>
          <a:lstStyle/>
          <a:p>
            <a:r>
              <a:rPr lang="en-US" sz="1200" dirty="0" smtClean="0">
                <a:solidFill>
                  <a:schemeClr val="tx1"/>
                </a:solidFill>
              </a:rPr>
              <a:t>© 2011 Ally Financial</a:t>
            </a:r>
            <a:r>
              <a:rPr lang="en-US" sz="1200" baseline="0" dirty="0" smtClean="0">
                <a:solidFill>
                  <a:schemeClr val="tx1"/>
                </a:solidFill>
              </a:rPr>
              <a:t> </a:t>
            </a:r>
            <a:r>
              <a:rPr lang="en-US" sz="1200" dirty="0" smtClean="0">
                <a:solidFill>
                  <a:schemeClr val="tx1"/>
                </a:solidFill>
              </a:rPr>
              <a:t>Proprietary and Confidential</a:t>
            </a:r>
            <a:endParaRPr lang="en-US" sz="1200" dirty="0">
              <a:solidFill>
                <a:schemeClr val="tx1"/>
              </a:solidFill>
            </a:endParaRPr>
          </a:p>
        </p:txBody>
      </p:sp>
      <p:sp>
        <p:nvSpPr>
          <p:cNvPr id="8" name="Rectangle 48"/>
          <p:cNvSpPr>
            <a:spLocks/>
          </p:cNvSpPr>
          <p:nvPr/>
        </p:nvSpPr>
        <p:spPr bwMode="auto">
          <a:xfrm>
            <a:off x="-6124" y="5337388"/>
            <a:ext cx="9201415" cy="1615862"/>
          </a:xfrm>
          <a:prstGeom prst="rect">
            <a:avLst/>
          </a:prstGeom>
          <a:gradFill flip="none" rotWithShape="1">
            <a:gsLst>
              <a:gs pos="100000">
                <a:srgbClr val="947D8A"/>
              </a:gs>
              <a:gs pos="13000">
                <a:srgbClr val="281A28"/>
              </a:gs>
            </a:gsLst>
            <a:lin ang="5400000" scaled="0"/>
            <a:tileRect/>
          </a:gradFill>
          <a:ln>
            <a:noFill/>
          </a:ln>
          <a:effectLst>
            <a:outerShdw blurRad="1270000" dist="762000" dir="10800000" algn="tl" rotWithShape="0">
              <a:srgbClr val="000000">
                <a:alpha val="10000"/>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dirty="0"/>
          </a:p>
        </p:txBody>
      </p:sp>
      <p:sp>
        <p:nvSpPr>
          <p:cNvPr id="10" name="Line 47"/>
          <p:cNvSpPr>
            <a:spLocks noChangeShapeType="1"/>
          </p:cNvSpPr>
          <p:nvPr/>
        </p:nvSpPr>
        <p:spPr bwMode="auto">
          <a:xfrm rot="10800000" flipH="1">
            <a:off x="-101598" y="5333333"/>
            <a:ext cx="9414827" cy="0"/>
          </a:xfrm>
          <a:prstGeom prst="line">
            <a:avLst/>
          </a:prstGeom>
          <a:noFill/>
          <a:ln w="50800" cap="flat" cmpd="sng">
            <a:solidFill>
              <a:srgbClr val="536476"/>
            </a:solidFill>
            <a:prstDash val="solid"/>
            <a:miter lim="800000"/>
            <a:headEnd type="none" w="med" len="med"/>
            <a:tailEnd type="none" w="med" len="med"/>
          </a:ln>
          <a:effectLst>
            <a:outerShdw blurRad="69850" dist="38100" dir="4800000" algn="tl" rotWithShape="0">
              <a:srgbClr val="000000">
                <a:alpha val="43000"/>
              </a:srgbClr>
            </a:outerShdw>
          </a:effectLst>
          <a:extLst>
            <a:ext uri="{909E8E84-426E-40dd-AFC4-6F175D3DCCD1}">
              <a14:hiddenFill xmlns:a14="http://schemas.microsoft.com/office/drawing/2010/main" xmlns="">
                <a:noFill/>
              </a14:hiddenFill>
            </a:ext>
          </a:extLst>
        </p:spPr>
        <p:txBody>
          <a:bodyPr lIns="0" tIns="0" rIns="0" bIns="0"/>
          <a:lstStyle/>
          <a:p>
            <a:endParaRPr lang="en-US" dirty="0"/>
          </a:p>
        </p:txBody>
      </p:sp>
      <p:sp>
        <p:nvSpPr>
          <p:cNvPr id="12" name="Rectangle 49"/>
          <p:cNvSpPr>
            <a:spLocks/>
          </p:cNvSpPr>
          <p:nvPr/>
        </p:nvSpPr>
        <p:spPr bwMode="auto">
          <a:xfrm>
            <a:off x="1826011" y="5682151"/>
            <a:ext cx="3234872" cy="670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rgbClr val="000000"/>
                </a:solidFill>
                <a:miter lim="800000"/>
                <a:headEnd type="none" w="med" len="med"/>
                <a:tailEnd type="none" w="med" len="med"/>
              </a14:hiddenLine>
            </a:ext>
          </a:extLst>
        </p:spPr>
        <p:txBody>
          <a:bodyPr lIns="0" tIns="0" rIns="0" bIns="0" anchor="ctr"/>
          <a:lstStyle/>
          <a:p>
            <a:pPr>
              <a:defRPr/>
            </a:pPr>
            <a:r>
              <a:rPr lang="en-US" sz="2800" dirty="0" smtClean="0">
                <a:solidFill>
                  <a:srgbClr val="FFFFFF"/>
                </a:solidFill>
                <a:latin typeface="Arial"/>
                <a:ea typeface="ＭＳ Ｐゴシック" charset="0"/>
                <a:cs typeface="Arial"/>
                <a:sym typeface="Arial Bold" charset="0"/>
              </a:rPr>
              <a:t>Current State: </a:t>
            </a:r>
          </a:p>
          <a:p>
            <a:pPr>
              <a:defRPr/>
            </a:pPr>
            <a:r>
              <a:rPr lang="en-US" sz="2800" dirty="0" smtClean="0">
                <a:solidFill>
                  <a:srgbClr val="FFFFFF"/>
                </a:solidFill>
                <a:latin typeface="Arial"/>
                <a:ea typeface="ＭＳ Ｐゴシック" charset="0"/>
                <a:cs typeface="Arial"/>
                <a:sym typeface="Arial Bold" charset="0"/>
              </a:rPr>
              <a:t>HYCD Compare</a:t>
            </a:r>
            <a:endParaRPr lang="en-US" sz="2800" dirty="0">
              <a:solidFill>
                <a:srgbClr val="FFFFFF"/>
              </a:solidFill>
              <a:latin typeface="Arial"/>
              <a:ea typeface="ＭＳ Ｐゴシック" charset="0"/>
              <a:cs typeface="Arial"/>
              <a:sym typeface="Arial Bold" charset="0"/>
            </a:endParaRPr>
          </a:p>
        </p:txBody>
      </p:sp>
      <p:sp>
        <p:nvSpPr>
          <p:cNvPr id="15" name="TextBox 14"/>
          <p:cNvSpPr txBox="1"/>
          <p:nvPr/>
        </p:nvSpPr>
        <p:spPr>
          <a:xfrm>
            <a:off x="1271815" y="6613282"/>
            <a:ext cx="6535441" cy="246221"/>
          </a:xfrm>
          <a:prstGeom prst="rect">
            <a:avLst/>
          </a:prstGeom>
          <a:noFill/>
        </p:spPr>
        <p:txBody>
          <a:bodyPr wrap="square">
            <a:spAutoFit/>
          </a:bodyPr>
          <a:lstStyle/>
          <a:p>
            <a:pPr algn="ctr">
              <a:defRPr/>
            </a:pPr>
            <a:r>
              <a:rPr lang="en-US" sz="1000" kern="0" cap="all" spc="370" dirty="0">
                <a:solidFill>
                  <a:schemeClr val="bg1">
                    <a:lumMod val="65000"/>
                  </a:schemeClr>
                </a:solidFill>
              </a:rPr>
              <a:t>© 2011 Ally Financial — Proprietary and confidential</a:t>
            </a:r>
          </a:p>
        </p:txBody>
      </p:sp>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13909" y="4970170"/>
            <a:ext cx="1213077" cy="1267232"/>
          </a:xfrm>
          <a:prstGeom prst="rect">
            <a:avLst/>
          </a:prstGeom>
          <a:effectLst>
            <a:outerShdw blurRad="136525" dist="114300" dir="5400000" sx="104000" sy="104000" algn="tl" rotWithShape="0">
              <a:srgbClr val="000000">
                <a:alpha val="18000"/>
              </a:srgbClr>
            </a:outerShdw>
          </a:effectLst>
        </p:spPr>
      </p:pic>
      <p:sp>
        <p:nvSpPr>
          <p:cNvPr id="2" name="Slide Number Placeholder 1"/>
          <p:cNvSpPr>
            <a:spLocks noGrp="1"/>
          </p:cNvSpPr>
          <p:nvPr>
            <p:ph type="sldNum" sz="quarter" idx="4294967295"/>
          </p:nvPr>
        </p:nvSpPr>
        <p:spPr>
          <a:xfrm>
            <a:off x="8172450" y="6559360"/>
            <a:ext cx="914400" cy="244475"/>
          </a:xfrm>
        </p:spPr>
        <p:txBody>
          <a:bodyPr/>
          <a:lstStyle/>
          <a:p>
            <a:fld id="{F99EC173-99AE-4773-AB25-02E469A13EAE}" type="slidenum">
              <a:rPr lang="en-US" smtClean="0"/>
              <a:pPr/>
              <a:t>11</a:t>
            </a:fld>
            <a:endParaRPr lang="en-US" dirty="0"/>
          </a:p>
        </p:txBody>
      </p:sp>
    </p:spTree>
    <p:extLst>
      <p:ext uri="{BB962C8B-B14F-4D97-AF65-F5344CB8AC3E}">
        <p14:creationId xmlns:p14="http://schemas.microsoft.com/office/powerpoint/2010/main" xmlns="" val="808626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11614" y="176635"/>
            <a:ext cx="5906025" cy="5917884"/>
          </a:xfrm>
          <a:prstGeom prst="rect">
            <a:avLst/>
          </a:prstGeom>
        </p:spPr>
      </p:pic>
      <p:pic>
        <p:nvPicPr>
          <p:cNvPr id="3" name="Picture 2"/>
          <p:cNvPicPr>
            <a:picLocks noChangeArrowheads="1"/>
          </p:cNvPicPr>
          <p:nvPr/>
        </p:nvPicPr>
        <p:blipFill rotWithShape="1">
          <a:blip r:embed="rId3">
            <a:extLst>
              <a:ext uri="{28A0092B-C50C-407E-A947-70E740481C1C}">
                <a14:useLocalDpi xmlns:a14="http://schemas.microsoft.com/office/drawing/2010/main" xmlns="" val="0"/>
              </a:ext>
            </a:extLst>
          </a:blip>
          <a:srcRect b="20608"/>
          <a:stretch/>
        </p:blipFill>
        <p:spPr bwMode="auto">
          <a:xfrm>
            <a:off x="2655176" y="5262141"/>
            <a:ext cx="6315668" cy="87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6" name="TextBox 5"/>
          <p:cNvSpPr txBox="1"/>
          <p:nvPr/>
        </p:nvSpPr>
        <p:spPr>
          <a:xfrm>
            <a:off x="3162300" y="9525000"/>
            <a:ext cx="6553200" cy="246063"/>
          </a:xfrm>
          <a:prstGeom prst="rect">
            <a:avLst/>
          </a:prstGeom>
          <a:noFill/>
        </p:spPr>
        <p:txBody>
          <a:bodyPr>
            <a:spAutoFit/>
          </a:bodyPr>
          <a:lstStyle/>
          <a:p>
            <a:pPr algn="ctr">
              <a:defRPr/>
            </a:pPr>
            <a:r>
              <a:rPr lang="en-US" sz="1000" kern="0" cap="all" spc="370" dirty="0">
                <a:solidFill>
                  <a:schemeClr val="bg1">
                    <a:lumMod val="65000"/>
                  </a:schemeClr>
                </a:solidFill>
              </a:rPr>
              <a:t>© 2011 Ally Financial — Proprietary and confidential</a:t>
            </a:r>
          </a:p>
        </p:txBody>
      </p:sp>
      <p:sp>
        <p:nvSpPr>
          <p:cNvPr id="7" name="Rectangle 6"/>
          <p:cNvSpPr/>
          <p:nvPr/>
        </p:nvSpPr>
        <p:spPr>
          <a:xfrm>
            <a:off x="457200" y="6374542"/>
            <a:ext cx="3504304" cy="276999"/>
          </a:xfrm>
          <a:prstGeom prst="rect">
            <a:avLst/>
          </a:prstGeom>
        </p:spPr>
        <p:txBody>
          <a:bodyPr wrap="square">
            <a:spAutoFit/>
          </a:bodyPr>
          <a:lstStyle/>
          <a:p>
            <a:r>
              <a:rPr lang="en-US" sz="1200" dirty="0" smtClean="0">
                <a:solidFill>
                  <a:schemeClr val="tx1"/>
                </a:solidFill>
              </a:rPr>
              <a:t>© 2011 Ally Financial</a:t>
            </a:r>
            <a:r>
              <a:rPr lang="en-US" sz="1200" baseline="0" dirty="0" smtClean="0">
                <a:solidFill>
                  <a:schemeClr val="tx1"/>
                </a:solidFill>
              </a:rPr>
              <a:t> </a:t>
            </a:r>
            <a:r>
              <a:rPr lang="en-US" sz="1200" dirty="0" smtClean="0">
                <a:solidFill>
                  <a:schemeClr val="tx1"/>
                </a:solidFill>
              </a:rPr>
              <a:t>Proprietary and Confidential</a:t>
            </a:r>
            <a:endParaRPr lang="en-US" sz="1200" dirty="0">
              <a:solidFill>
                <a:schemeClr val="tx1"/>
              </a:solidFill>
            </a:endParaRPr>
          </a:p>
        </p:txBody>
      </p:sp>
      <p:sp>
        <p:nvSpPr>
          <p:cNvPr id="8" name="Rectangle 48"/>
          <p:cNvSpPr>
            <a:spLocks/>
          </p:cNvSpPr>
          <p:nvPr/>
        </p:nvSpPr>
        <p:spPr bwMode="auto">
          <a:xfrm>
            <a:off x="-6124" y="5337388"/>
            <a:ext cx="9201415" cy="1615862"/>
          </a:xfrm>
          <a:prstGeom prst="rect">
            <a:avLst/>
          </a:prstGeom>
          <a:gradFill flip="none" rotWithShape="1">
            <a:gsLst>
              <a:gs pos="100000">
                <a:srgbClr val="947D8A"/>
              </a:gs>
              <a:gs pos="13000">
                <a:srgbClr val="281A28"/>
              </a:gs>
            </a:gsLst>
            <a:lin ang="5400000" scaled="0"/>
            <a:tileRect/>
          </a:gradFill>
          <a:ln>
            <a:noFill/>
          </a:ln>
          <a:effectLst>
            <a:outerShdw blurRad="1270000" dist="762000" dir="10800000" algn="tl" rotWithShape="0">
              <a:srgbClr val="000000">
                <a:alpha val="10000"/>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dirty="0"/>
          </a:p>
        </p:txBody>
      </p:sp>
      <p:sp>
        <p:nvSpPr>
          <p:cNvPr id="10" name="Line 47"/>
          <p:cNvSpPr>
            <a:spLocks noChangeShapeType="1"/>
          </p:cNvSpPr>
          <p:nvPr/>
        </p:nvSpPr>
        <p:spPr bwMode="auto">
          <a:xfrm rot="10800000" flipH="1">
            <a:off x="-101598" y="5333333"/>
            <a:ext cx="9414827" cy="0"/>
          </a:xfrm>
          <a:prstGeom prst="line">
            <a:avLst/>
          </a:prstGeom>
          <a:noFill/>
          <a:ln w="50800" cap="flat" cmpd="sng">
            <a:solidFill>
              <a:srgbClr val="536476"/>
            </a:solidFill>
            <a:prstDash val="solid"/>
            <a:miter lim="800000"/>
            <a:headEnd type="none" w="med" len="med"/>
            <a:tailEnd type="none" w="med" len="med"/>
          </a:ln>
          <a:effectLst>
            <a:outerShdw blurRad="69850" dist="38100" dir="4800000" algn="tl" rotWithShape="0">
              <a:srgbClr val="000000">
                <a:alpha val="43000"/>
              </a:srgbClr>
            </a:outerShdw>
          </a:effectLst>
          <a:extLst>
            <a:ext uri="{909E8E84-426E-40dd-AFC4-6F175D3DCCD1}">
              <a14:hiddenFill xmlns:a14="http://schemas.microsoft.com/office/drawing/2010/main" xmlns="">
                <a:noFill/>
              </a14:hiddenFill>
            </a:ext>
          </a:extLst>
        </p:spPr>
        <p:txBody>
          <a:bodyPr lIns="0" tIns="0" rIns="0" bIns="0"/>
          <a:lstStyle/>
          <a:p>
            <a:endParaRPr lang="en-US" dirty="0"/>
          </a:p>
        </p:txBody>
      </p:sp>
      <p:sp>
        <p:nvSpPr>
          <p:cNvPr id="12" name="Rectangle 49"/>
          <p:cNvSpPr>
            <a:spLocks/>
          </p:cNvSpPr>
          <p:nvPr/>
        </p:nvSpPr>
        <p:spPr bwMode="auto">
          <a:xfrm>
            <a:off x="1826011" y="5682151"/>
            <a:ext cx="3234872" cy="670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rgbClr val="000000"/>
                </a:solidFill>
                <a:miter lim="800000"/>
                <a:headEnd type="none" w="med" len="med"/>
                <a:tailEnd type="none" w="med" len="med"/>
              </a14:hiddenLine>
            </a:ext>
          </a:extLst>
        </p:spPr>
        <p:txBody>
          <a:bodyPr lIns="0" tIns="0" rIns="0" bIns="0" anchor="ctr"/>
          <a:lstStyle/>
          <a:p>
            <a:pPr>
              <a:defRPr/>
            </a:pPr>
            <a:r>
              <a:rPr lang="en-US" sz="2800" dirty="0" smtClean="0">
                <a:solidFill>
                  <a:srgbClr val="FFFFFF"/>
                </a:solidFill>
                <a:latin typeface="Arial"/>
                <a:ea typeface="ＭＳ Ｐゴシック" charset="0"/>
                <a:cs typeface="Arial"/>
                <a:sym typeface="Arial Bold" charset="0"/>
              </a:rPr>
              <a:t>Current State: </a:t>
            </a:r>
            <a:br>
              <a:rPr lang="en-US" sz="2800" dirty="0" smtClean="0">
                <a:solidFill>
                  <a:srgbClr val="FFFFFF"/>
                </a:solidFill>
                <a:latin typeface="Arial"/>
                <a:ea typeface="ＭＳ Ｐゴシック" charset="0"/>
                <a:cs typeface="Arial"/>
                <a:sym typeface="Arial Bold" charset="0"/>
              </a:rPr>
            </a:br>
            <a:r>
              <a:rPr lang="en-US" sz="2800" dirty="0" smtClean="0">
                <a:solidFill>
                  <a:srgbClr val="FFFFFF"/>
                </a:solidFill>
                <a:latin typeface="Arial"/>
                <a:ea typeface="ＭＳ Ｐゴシック" charset="0"/>
                <a:cs typeface="Arial"/>
                <a:sym typeface="Arial Bold" charset="0"/>
              </a:rPr>
              <a:t>Rates</a:t>
            </a:r>
            <a:endParaRPr lang="en-US" sz="2800" dirty="0">
              <a:solidFill>
                <a:srgbClr val="FFFFFF"/>
              </a:solidFill>
              <a:latin typeface="Arial"/>
              <a:ea typeface="ＭＳ Ｐゴシック" charset="0"/>
              <a:cs typeface="Arial"/>
              <a:sym typeface="Arial Bold" charset="0"/>
            </a:endParaRPr>
          </a:p>
        </p:txBody>
      </p:sp>
      <p:sp>
        <p:nvSpPr>
          <p:cNvPr id="15" name="TextBox 14"/>
          <p:cNvSpPr txBox="1"/>
          <p:nvPr/>
        </p:nvSpPr>
        <p:spPr>
          <a:xfrm>
            <a:off x="1271815" y="6613282"/>
            <a:ext cx="6535441" cy="246221"/>
          </a:xfrm>
          <a:prstGeom prst="rect">
            <a:avLst/>
          </a:prstGeom>
          <a:noFill/>
        </p:spPr>
        <p:txBody>
          <a:bodyPr wrap="square">
            <a:spAutoFit/>
          </a:bodyPr>
          <a:lstStyle/>
          <a:p>
            <a:pPr algn="ctr">
              <a:defRPr/>
            </a:pPr>
            <a:r>
              <a:rPr lang="en-US" sz="1000" kern="0" cap="all" spc="370" dirty="0">
                <a:solidFill>
                  <a:schemeClr val="bg1">
                    <a:lumMod val="65000"/>
                  </a:schemeClr>
                </a:solidFill>
              </a:rPr>
              <a:t>© 2011 Ally Financial — Proprietary and confidential</a:t>
            </a:r>
          </a:p>
        </p:txBody>
      </p:sp>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13909" y="4970170"/>
            <a:ext cx="1213077" cy="1267232"/>
          </a:xfrm>
          <a:prstGeom prst="rect">
            <a:avLst/>
          </a:prstGeom>
          <a:effectLst>
            <a:outerShdw blurRad="136525" dist="114300" dir="5400000" sx="104000" sy="104000" algn="tl" rotWithShape="0">
              <a:srgbClr val="000000">
                <a:alpha val="18000"/>
              </a:srgbClr>
            </a:outerShdw>
          </a:effectLst>
        </p:spPr>
      </p:pic>
      <p:sp>
        <p:nvSpPr>
          <p:cNvPr id="2" name="Slide Number Placeholder 1"/>
          <p:cNvSpPr>
            <a:spLocks noGrp="1"/>
          </p:cNvSpPr>
          <p:nvPr>
            <p:ph type="sldNum" sz="quarter" idx="4294967295"/>
          </p:nvPr>
        </p:nvSpPr>
        <p:spPr>
          <a:xfrm>
            <a:off x="8172450" y="6559360"/>
            <a:ext cx="914400" cy="244475"/>
          </a:xfrm>
        </p:spPr>
        <p:txBody>
          <a:bodyPr/>
          <a:lstStyle/>
          <a:p>
            <a:fld id="{F99EC173-99AE-4773-AB25-02E469A13EAE}" type="slidenum">
              <a:rPr lang="en-US" smtClean="0"/>
              <a:pPr/>
              <a:t>12</a:t>
            </a:fld>
            <a:endParaRPr lang="en-US" dirty="0"/>
          </a:p>
        </p:txBody>
      </p:sp>
    </p:spTree>
    <p:extLst>
      <p:ext uri="{BB962C8B-B14F-4D97-AF65-F5344CB8AC3E}">
        <p14:creationId xmlns:p14="http://schemas.microsoft.com/office/powerpoint/2010/main" xmlns="" val="2949121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rrowheads="1"/>
          </p:cNvPicPr>
          <p:nvPr/>
        </p:nvPicPr>
        <p:blipFill rotWithShape="1">
          <a:blip r:embed="rId2">
            <a:extLst>
              <a:ext uri="{28A0092B-C50C-407E-A947-70E740481C1C}">
                <a14:useLocalDpi xmlns:a14="http://schemas.microsoft.com/office/drawing/2010/main" xmlns="" val="0"/>
              </a:ext>
            </a:extLst>
          </a:blip>
          <a:srcRect b="20608"/>
          <a:stretch/>
        </p:blipFill>
        <p:spPr bwMode="auto">
          <a:xfrm>
            <a:off x="2655176" y="5262141"/>
            <a:ext cx="6315668" cy="87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6" name="TextBox 5"/>
          <p:cNvSpPr txBox="1"/>
          <p:nvPr/>
        </p:nvSpPr>
        <p:spPr>
          <a:xfrm>
            <a:off x="3162300" y="9525000"/>
            <a:ext cx="6553200" cy="246063"/>
          </a:xfrm>
          <a:prstGeom prst="rect">
            <a:avLst/>
          </a:prstGeom>
          <a:noFill/>
        </p:spPr>
        <p:txBody>
          <a:bodyPr>
            <a:spAutoFit/>
          </a:bodyPr>
          <a:lstStyle/>
          <a:p>
            <a:pPr algn="ctr">
              <a:defRPr/>
            </a:pPr>
            <a:r>
              <a:rPr lang="en-US" sz="1000" kern="0" cap="all" spc="370" dirty="0">
                <a:solidFill>
                  <a:schemeClr val="bg1">
                    <a:lumMod val="65000"/>
                  </a:schemeClr>
                </a:solidFill>
              </a:rPr>
              <a:t>© 2011 Ally Financial — Proprietary and confidential</a:t>
            </a:r>
          </a:p>
        </p:txBody>
      </p:sp>
      <p:graphicFrame>
        <p:nvGraphicFramePr>
          <p:cNvPr id="8" name="Group 2"/>
          <p:cNvGraphicFramePr>
            <a:graphicFrameLocks noGrp="1"/>
          </p:cNvGraphicFramePr>
          <p:nvPr>
            <p:extLst>
              <p:ext uri="{D42A27DB-BD31-4B8C-83A1-F6EECF244321}">
                <p14:modId xmlns:p14="http://schemas.microsoft.com/office/powerpoint/2010/main" xmlns="" val="1020066966"/>
              </p:ext>
            </p:extLst>
          </p:nvPr>
        </p:nvGraphicFramePr>
        <p:xfrm>
          <a:off x="543640" y="1419605"/>
          <a:ext cx="7263616" cy="4575814"/>
        </p:xfrm>
        <a:graphic>
          <a:graphicData uri="http://schemas.openxmlformats.org/drawingml/2006/table">
            <a:tbl>
              <a:tblPr/>
              <a:tblGrid>
                <a:gridCol w="1285160"/>
                <a:gridCol w="5978456"/>
              </a:tblGrid>
              <a:tr h="332137">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Arial"/>
                          <a:ea typeface="ヒラギノ角ゴ ProN W3" charset="0"/>
                          <a:cs typeface="Arial"/>
                          <a:sym typeface="Ally Benton Cond Bold" charset="0"/>
                        </a:rPr>
                        <a:t>Elements</a:t>
                      </a:r>
                      <a:endParaRPr kumimoji="0" lang="en-US" sz="1600" b="0" i="0" u="none" strike="noStrike" cap="none" normalizeH="0" baseline="0" dirty="0">
                        <a:ln>
                          <a:noFill/>
                        </a:ln>
                        <a:solidFill>
                          <a:srgbClr val="FFFFFF"/>
                        </a:solidFill>
                        <a:effectLst/>
                        <a:latin typeface="Arial"/>
                        <a:ea typeface="ヒラギノ角ゴ ProN W3" charset="0"/>
                        <a:cs typeface="Arial"/>
                        <a:sym typeface="Ally Benton Cond Bold" charset="0"/>
                      </a:endParaRPr>
                    </a:p>
                  </a:txBody>
                  <a:tcPr marL="34620" marR="34620" marT="34620" marB="34620"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28575"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4F004B"/>
                    </a:solidFill>
                  </a:tcPr>
                </a:tc>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Arial"/>
                          <a:ea typeface="ヒラギノ角ゴ ProN W3" charset="0"/>
                          <a:cs typeface="Arial"/>
                          <a:sym typeface="Ally Benton Cond Bold" charset="0"/>
                        </a:rPr>
                        <a:t>Description</a:t>
                      </a:r>
                      <a:endParaRPr kumimoji="0" lang="en-US" sz="1600" b="0" i="0" u="none" strike="noStrike" cap="none" normalizeH="0" baseline="0" dirty="0">
                        <a:ln>
                          <a:noFill/>
                        </a:ln>
                        <a:solidFill>
                          <a:srgbClr val="FFFFFF"/>
                        </a:solidFill>
                        <a:effectLst/>
                        <a:latin typeface="Arial"/>
                        <a:ea typeface="ヒラギノ角ゴ ProN W3" charset="0"/>
                        <a:cs typeface="Arial"/>
                        <a:sym typeface="Ally Benton Cond Bold" charset="0"/>
                      </a:endParaRPr>
                    </a:p>
                  </a:txBody>
                  <a:tcPr marL="34620" marR="34620" marT="34620" marB="34620"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28575"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4F004B"/>
                    </a:solidFill>
                  </a:tcPr>
                </a:tc>
              </a:tr>
              <a:tr h="974771">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Test Name</a:t>
                      </a:r>
                      <a:r>
                        <a:rPr kumimoji="0" lang="en-US" sz="1200" b="0" i="0" u="none" strike="noStrike" cap="none" normalizeH="0" baseline="0" dirty="0" smtClean="0">
                          <a:ln>
                            <a:noFill/>
                          </a:ln>
                          <a:solidFill>
                            <a:srgbClr val="343434"/>
                          </a:solidFill>
                          <a:effectLst/>
                          <a:latin typeface="Arial"/>
                          <a:ea typeface="ヒラギノ角ゴ ProN W3" charset="0"/>
                          <a:cs typeface="Arial"/>
                          <a:sym typeface="Ally Benton Cond Bold" charset="0"/>
                        </a:rPr>
                        <a:t/>
                      </a:r>
                      <a:br>
                        <a:rPr kumimoji="0" lang="en-US" sz="1200" b="0" i="0" u="none" strike="noStrike" cap="none" normalizeH="0" baseline="0" dirty="0" smtClean="0">
                          <a:ln>
                            <a:noFill/>
                          </a:ln>
                          <a:solidFill>
                            <a:srgbClr val="343434"/>
                          </a:solidFill>
                          <a:effectLst/>
                          <a:latin typeface="Arial"/>
                          <a:ea typeface="ヒラギノ角ゴ ProN W3" charset="0"/>
                          <a:cs typeface="Arial"/>
                          <a:sym typeface="Ally Benton Cond Bold" charset="0"/>
                        </a:rPr>
                      </a:br>
                      <a:endParaRPr kumimoji="0" lang="en-US" sz="1200" b="0"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34620" marR="34620" marT="34620" marB="34620"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c>
                  <a:txBody>
                    <a:bodyPr/>
                    <a:lstStyle/>
                    <a:p>
                      <a:pPr marL="0" marR="0">
                        <a:spcBef>
                          <a:spcPts val="0"/>
                        </a:spcBef>
                        <a:spcAft>
                          <a:spcPts val="0"/>
                        </a:spcAft>
                      </a:pPr>
                      <a:r>
                        <a:rPr lang="en-US" sz="1200" dirty="0" smtClean="0">
                          <a:solidFill>
                            <a:schemeClr val="tx1"/>
                          </a:solidFill>
                          <a:latin typeface="Arial" pitchFamily="34" charset="0"/>
                          <a:ea typeface="MS PGothic"/>
                          <a:cs typeface="Arial" pitchFamily="34" charset="0"/>
                        </a:rPr>
                        <a:t>Test 1: Rates</a:t>
                      </a:r>
                      <a:r>
                        <a:rPr lang="en-US" sz="1200" baseline="0" dirty="0" smtClean="0">
                          <a:solidFill>
                            <a:schemeClr val="tx1"/>
                          </a:solidFill>
                          <a:latin typeface="Arial" pitchFamily="34" charset="0"/>
                          <a:ea typeface="MS PGothic"/>
                          <a:cs typeface="Arial" pitchFamily="34" charset="0"/>
                        </a:rPr>
                        <a:t> &amp; C</a:t>
                      </a:r>
                      <a:r>
                        <a:rPr lang="en-US" sz="1200" dirty="0" smtClean="0">
                          <a:solidFill>
                            <a:schemeClr val="tx1"/>
                          </a:solidFill>
                          <a:latin typeface="Arial" pitchFamily="34" charset="0"/>
                          <a:ea typeface="MS PGothic"/>
                          <a:cs typeface="Arial" pitchFamily="34" charset="0"/>
                        </a:rPr>
                        <a:t>ompare Tab information on HYCD Overview</a:t>
                      </a:r>
                      <a:endParaRPr lang="en-US" sz="1200" dirty="0">
                        <a:solidFill>
                          <a:schemeClr val="tx1"/>
                        </a:solidFill>
                        <a:latin typeface="Arial" pitchFamily="34" charset="0"/>
                        <a:ea typeface="Times New Roman"/>
                        <a:cs typeface="Arial" pitchFamily="34" charset="0"/>
                      </a:endParaRPr>
                    </a:p>
                  </a:txBody>
                  <a:tcPr marL="34620" marR="34620" marT="34620" marB="34620" anchor="ctr"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r>
              <a:tr h="822226">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Objective</a:t>
                      </a:r>
                      <a:endParaRPr kumimoji="0" lang="en-US" sz="1200" b="1"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34620" marR="34620" marT="34620" marB="34620"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C9CEDE"/>
                    </a:solidFill>
                  </a:tcPr>
                </a:tc>
                <a:tc>
                  <a:txBody>
                    <a:bodyPr/>
                    <a:lstStyle/>
                    <a:p>
                      <a:pPr marL="0" marR="0">
                        <a:spcBef>
                          <a:spcPts val="0"/>
                        </a:spcBef>
                        <a:spcAft>
                          <a:spcPts val="0"/>
                        </a:spcAft>
                      </a:pPr>
                      <a:r>
                        <a:rPr lang="en-US" sz="1200" dirty="0" smtClean="0">
                          <a:solidFill>
                            <a:schemeClr val="tx1"/>
                          </a:solidFill>
                          <a:latin typeface="Arial" pitchFamily="34" charset="0"/>
                          <a:ea typeface="MS PGothic"/>
                          <a:cs typeface="Arial" pitchFamily="34" charset="0"/>
                        </a:rPr>
                        <a:t>Determine the impact of integrating Ally and competitor product rates and comparisons on the HYCD Overview Tab.</a:t>
                      </a:r>
                      <a:endParaRPr lang="en-US" sz="1200" dirty="0" smtClean="0">
                        <a:solidFill>
                          <a:schemeClr val="tx1"/>
                        </a:solidFill>
                        <a:latin typeface="Arial" pitchFamily="34" charset="0"/>
                        <a:ea typeface="Times New Roman"/>
                        <a:cs typeface="Arial" pitchFamily="34" charset="0"/>
                      </a:endParaRPr>
                    </a:p>
                  </a:txBody>
                  <a:tcPr marL="34620" marR="34620" marT="34620" marB="34620" anchor="ctr"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C9CEDE"/>
                    </a:solidFill>
                  </a:tcPr>
                </a:tc>
              </a:tr>
              <a:tr h="778951">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Hypothesis</a:t>
                      </a:r>
                      <a:endParaRPr kumimoji="0" lang="en-US" sz="1200" b="1"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34620" marR="34620" marT="34620" marB="34620"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c>
                  <a:txBody>
                    <a:bodyPr/>
                    <a:lstStyle/>
                    <a:p>
                      <a:pPr marL="0" marR="0">
                        <a:spcBef>
                          <a:spcPts val="0"/>
                        </a:spcBef>
                        <a:spcAft>
                          <a:spcPts val="0"/>
                        </a:spcAft>
                      </a:pPr>
                      <a:endParaRPr lang="en-US" sz="1200" dirty="0" smtClean="0">
                        <a:solidFill>
                          <a:schemeClr val="tx1"/>
                        </a:solidFill>
                        <a:latin typeface="Arial" pitchFamily="34" charset="0"/>
                        <a:ea typeface="MS PGothic"/>
                        <a:cs typeface="Arial" pitchFamily="34" charset="0"/>
                      </a:endParaRPr>
                    </a:p>
                    <a:p>
                      <a:pPr marL="0" marR="0">
                        <a:spcBef>
                          <a:spcPts val="0"/>
                        </a:spcBef>
                        <a:spcAft>
                          <a:spcPts val="0"/>
                        </a:spcAft>
                      </a:pPr>
                      <a:r>
                        <a:rPr lang="en-US" sz="1200" dirty="0" smtClean="0">
                          <a:solidFill>
                            <a:schemeClr val="tx1"/>
                          </a:solidFill>
                          <a:latin typeface="Arial" pitchFamily="34" charset="0"/>
                          <a:ea typeface="MS PGothic"/>
                          <a:cs typeface="Arial" pitchFamily="34" charset="0"/>
                        </a:rPr>
                        <a:t>From the HYCD Overview Tab, the Rates Tab</a:t>
                      </a:r>
                      <a:r>
                        <a:rPr lang="en-US" sz="1200" baseline="0" dirty="0" smtClean="0">
                          <a:solidFill>
                            <a:schemeClr val="tx1"/>
                          </a:solidFill>
                          <a:latin typeface="Arial" pitchFamily="34" charset="0"/>
                          <a:ea typeface="MS PGothic"/>
                          <a:cs typeface="Arial" pitchFamily="34" charset="0"/>
                        </a:rPr>
                        <a:t> has high traffic numbers, suggesting users are interested in that content.  The Compare Tab has a significantly lower exit rate, showing that users are more likely to stay on the site from this tab.  </a:t>
                      </a:r>
                    </a:p>
                    <a:p>
                      <a:pPr marL="0" marR="0">
                        <a:spcBef>
                          <a:spcPts val="0"/>
                        </a:spcBef>
                        <a:spcAft>
                          <a:spcPts val="0"/>
                        </a:spcAft>
                      </a:pPr>
                      <a:endParaRPr lang="en-US" sz="1200" baseline="0" dirty="0" smtClean="0">
                        <a:solidFill>
                          <a:schemeClr val="tx1"/>
                        </a:solidFill>
                        <a:latin typeface="Arial" pitchFamily="34" charset="0"/>
                        <a:ea typeface="MS PGothic"/>
                        <a:cs typeface="Arial" pitchFamily="34" charset="0"/>
                      </a:endParaRPr>
                    </a:p>
                    <a:p>
                      <a:pPr marL="0" marR="0">
                        <a:spcBef>
                          <a:spcPts val="0"/>
                        </a:spcBef>
                        <a:spcAft>
                          <a:spcPts val="0"/>
                        </a:spcAft>
                      </a:pPr>
                      <a:r>
                        <a:rPr lang="en-US" sz="1200" baseline="0" dirty="0" smtClean="0">
                          <a:solidFill>
                            <a:schemeClr val="tx1"/>
                          </a:solidFill>
                          <a:latin typeface="Arial" pitchFamily="34" charset="0"/>
                          <a:ea typeface="MS PGothic"/>
                          <a:cs typeface="Arial" pitchFamily="34" charset="0"/>
                        </a:rPr>
                        <a:t>Testing will determine which information should be surfaced to the  HYCD Overview Tab and will provide insight about whether the presence of Rates or Compare Tab information is beneficial in driving account opens.</a:t>
                      </a:r>
                    </a:p>
                    <a:p>
                      <a:pPr marL="0" marR="0">
                        <a:spcBef>
                          <a:spcPts val="0"/>
                        </a:spcBef>
                        <a:spcAft>
                          <a:spcPts val="0"/>
                        </a:spcAft>
                      </a:pPr>
                      <a:r>
                        <a:rPr lang="en-US" sz="1200" baseline="0" dirty="0" smtClean="0">
                          <a:solidFill>
                            <a:schemeClr val="tx1"/>
                          </a:solidFill>
                          <a:latin typeface="Arial" pitchFamily="34" charset="0"/>
                          <a:ea typeface="MS PGothic"/>
                          <a:cs typeface="Arial" pitchFamily="34" charset="0"/>
                        </a:rPr>
                        <a:t> </a:t>
                      </a:r>
                      <a:endParaRPr lang="en-US" sz="1200" dirty="0" smtClean="0">
                        <a:solidFill>
                          <a:schemeClr val="tx1"/>
                        </a:solidFill>
                        <a:latin typeface="Arial" pitchFamily="34" charset="0"/>
                        <a:ea typeface="MS PGothic"/>
                        <a:cs typeface="Arial" pitchFamily="34" charset="0"/>
                      </a:endParaRPr>
                    </a:p>
                    <a:p>
                      <a:pPr marL="0" marR="0">
                        <a:spcBef>
                          <a:spcPts val="0"/>
                        </a:spcBef>
                        <a:spcAft>
                          <a:spcPts val="0"/>
                        </a:spcAft>
                      </a:pPr>
                      <a:r>
                        <a:rPr lang="en-US" sz="1200" dirty="0" smtClean="0">
                          <a:solidFill>
                            <a:schemeClr val="tx1"/>
                          </a:solidFill>
                          <a:latin typeface="Arial" pitchFamily="34" charset="0"/>
                          <a:ea typeface="MS PGothic"/>
                          <a:cs typeface="Arial" pitchFamily="34" charset="0"/>
                        </a:rPr>
                        <a:t>It is hypothesized</a:t>
                      </a:r>
                      <a:r>
                        <a:rPr lang="en-US" sz="1200" baseline="0" dirty="0" smtClean="0">
                          <a:solidFill>
                            <a:schemeClr val="tx1"/>
                          </a:solidFill>
                          <a:latin typeface="Arial" pitchFamily="34" charset="0"/>
                          <a:ea typeface="MS PGothic"/>
                          <a:cs typeface="Arial" pitchFamily="34" charset="0"/>
                        </a:rPr>
                        <a:t> that </a:t>
                      </a:r>
                      <a:r>
                        <a:rPr lang="en-US" sz="1200" dirty="0" smtClean="0">
                          <a:solidFill>
                            <a:schemeClr val="tx1"/>
                          </a:solidFill>
                          <a:latin typeface="Arial" pitchFamily="34" charset="0"/>
                          <a:ea typeface="MS PGothic"/>
                          <a:cs typeface="Arial" pitchFamily="34" charset="0"/>
                        </a:rPr>
                        <a:t>adding Ally and competitor rates to the HYCD Overview page will increase the number of App Starts from that page.</a:t>
                      </a:r>
                      <a:r>
                        <a:rPr lang="en-US" sz="1200" baseline="0" dirty="0" smtClean="0">
                          <a:solidFill>
                            <a:schemeClr val="tx1"/>
                          </a:solidFill>
                          <a:latin typeface="Arial" pitchFamily="34" charset="0"/>
                          <a:ea typeface="MS PGothic"/>
                          <a:cs typeface="Arial" pitchFamily="34" charset="0"/>
                        </a:rPr>
                        <a:t>  It is also expected that the total exit rate from the Overview tab will be impacted depending on the experience.</a:t>
                      </a:r>
                    </a:p>
                    <a:p>
                      <a:pPr marL="0" marR="0">
                        <a:spcBef>
                          <a:spcPts val="0"/>
                        </a:spcBef>
                        <a:spcAft>
                          <a:spcPts val="0"/>
                        </a:spcAft>
                      </a:pPr>
                      <a:endParaRPr lang="en-US" sz="1200" dirty="0" smtClean="0">
                        <a:solidFill>
                          <a:schemeClr val="tx1"/>
                        </a:solidFill>
                        <a:latin typeface="Arial" pitchFamily="34" charset="0"/>
                        <a:ea typeface="Times New Roman"/>
                        <a:cs typeface="Arial" pitchFamily="34" charset="0"/>
                      </a:endParaRPr>
                    </a:p>
                  </a:txBody>
                  <a:tcPr marL="34620" marR="34620" marT="34620" marB="34620" anchor="ctr"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Rectangle 8"/>
          <p:cNvSpPr/>
          <p:nvPr/>
        </p:nvSpPr>
        <p:spPr>
          <a:xfrm>
            <a:off x="471141" y="396252"/>
            <a:ext cx="2803396" cy="584775"/>
          </a:xfrm>
          <a:prstGeom prst="rect">
            <a:avLst/>
          </a:prstGeom>
        </p:spPr>
        <p:txBody>
          <a:bodyPr wrap="none">
            <a:spAutoFit/>
          </a:bodyPr>
          <a:lstStyle/>
          <a:p>
            <a:r>
              <a:rPr lang="en-US" sz="3200" dirty="0" smtClean="0">
                <a:latin typeface="Arial"/>
                <a:cs typeface="Arial"/>
              </a:rPr>
              <a:t>Test Summary</a:t>
            </a:r>
            <a:endParaRPr lang="en-US" sz="3200" dirty="0">
              <a:latin typeface="Arial"/>
              <a:cs typeface="Arial"/>
            </a:endParaRPr>
          </a:p>
        </p:txBody>
      </p:sp>
      <p:sp>
        <p:nvSpPr>
          <p:cNvPr id="10" name="TextBox 9"/>
          <p:cNvSpPr txBox="1"/>
          <p:nvPr/>
        </p:nvSpPr>
        <p:spPr>
          <a:xfrm>
            <a:off x="1271815" y="6613282"/>
            <a:ext cx="6535441" cy="246221"/>
          </a:xfrm>
          <a:prstGeom prst="rect">
            <a:avLst/>
          </a:prstGeom>
          <a:noFill/>
        </p:spPr>
        <p:txBody>
          <a:bodyPr wrap="square">
            <a:spAutoFit/>
          </a:bodyPr>
          <a:lstStyle/>
          <a:p>
            <a:pPr algn="ctr">
              <a:defRPr/>
            </a:pPr>
            <a:r>
              <a:rPr lang="en-US" sz="1000" kern="0" cap="all" spc="370" dirty="0">
                <a:solidFill>
                  <a:schemeClr val="bg1">
                    <a:lumMod val="65000"/>
                  </a:schemeClr>
                </a:solidFill>
              </a:rPr>
              <a:t>© 2011 Ally Financial — Proprietary and confidential</a:t>
            </a:r>
          </a:p>
        </p:txBody>
      </p:sp>
      <p:sp>
        <p:nvSpPr>
          <p:cNvPr id="2" name="Slide Number Placeholder 1"/>
          <p:cNvSpPr>
            <a:spLocks noGrp="1"/>
          </p:cNvSpPr>
          <p:nvPr>
            <p:ph type="sldNum" sz="quarter" idx="4294967295"/>
          </p:nvPr>
        </p:nvSpPr>
        <p:spPr>
          <a:xfrm>
            <a:off x="8172450" y="6559360"/>
            <a:ext cx="914400" cy="244475"/>
          </a:xfrm>
        </p:spPr>
        <p:txBody>
          <a:bodyPr/>
          <a:lstStyle/>
          <a:p>
            <a:fld id="{F99EC173-99AE-4773-AB25-02E469A13EAE}" type="slidenum">
              <a:rPr lang="en-US" smtClean="0"/>
              <a:pPr/>
              <a:t>2</a:t>
            </a:fld>
            <a:endParaRPr lang="en-US" dirty="0"/>
          </a:p>
        </p:txBody>
      </p:sp>
    </p:spTree>
    <p:extLst>
      <p:ext uri="{BB962C8B-B14F-4D97-AF65-F5344CB8AC3E}">
        <p14:creationId xmlns:p14="http://schemas.microsoft.com/office/powerpoint/2010/main" xmlns="" val="944224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rrowheads="1"/>
          </p:cNvPicPr>
          <p:nvPr/>
        </p:nvPicPr>
        <p:blipFill rotWithShape="1">
          <a:blip r:embed="rId2">
            <a:extLst>
              <a:ext uri="{28A0092B-C50C-407E-A947-70E740481C1C}">
                <a14:useLocalDpi xmlns:a14="http://schemas.microsoft.com/office/drawing/2010/main" xmlns="" val="0"/>
              </a:ext>
            </a:extLst>
          </a:blip>
          <a:srcRect b="20608"/>
          <a:stretch/>
        </p:blipFill>
        <p:spPr bwMode="auto">
          <a:xfrm>
            <a:off x="2692247" y="5262141"/>
            <a:ext cx="6315668" cy="87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6" name="TextBox 5"/>
          <p:cNvSpPr txBox="1"/>
          <p:nvPr/>
        </p:nvSpPr>
        <p:spPr>
          <a:xfrm>
            <a:off x="3162300" y="9525000"/>
            <a:ext cx="6553200" cy="246063"/>
          </a:xfrm>
          <a:prstGeom prst="rect">
            <a:avLst/>
          </a:prstGeom>
          <a:noFill/>
        </p:spPr>
        <p:txBody>
          <a:bodyPr>
            <a:spAutoFit/>
          </a:bodyPr>
          <a:lstStyle/>
          <a:p>
            <a:pPr algn="ctr">
              <a:defRPr/>
            </a:pPr>
            <a:r>
              <a:rPr lang="en-US" sz="1000" kern="0" cap="all" spc="370" dirty="0">
                <a:solidFill>
                  <a:schemeClr val="bg1">
                    <a:lumMod val="65000"/>
                  </a:schemeClr>
                </a:solidFill>
              </a:rPr>
              <a:t>© 2011 Ally Financial — Proprietary and confidential</a:t>
            </a:r>
          </a:p>
        </p:txBody>
      </p:sp>
      <p:graphicFrame>
        <p:nvGraphicFramePr>
          <p:cNvPr id="8" name="Group 2"/>
          <p:cNvGraphicFramePr>
            <a:graphicFrameLocks noGrp="1"/>
          </p:cNvGraphicFramePr>
          <p:nvPr>
            <p:extLst>
              <p:ext uri="{D42A27DB-BD31-4B8C-83A1-F6EECF244321}">
                <p14:modId xmlns:p14="http://schemas.microsoft.com/office/powerpoint/2010/main" xmlns="" val="1020066966"/>
              </p:ext>
            </p:extLst>
          </p:nvPr>
        </p:nvGraphicFramePr>
        <p:xfrm>
          <a:off x="543640" y="1036538"/>
          <a:ext cx="7265830" cy="5476258"/>
        </p:xfrm>
        <a:graphic>
          <a:graphicData uri="http://schemas.openxmlformats.org/drawingml/2006/table">
            <a:tbl>
              <a:tblPr/>
              <a:tblGrid>
                <a:gridCol w="1535183"/>
                <a:gridCol w="5730647"/>
              </a:tblGrid>
              <a:tr h="330222">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Arial"/>
                          <a:ea typeface="ヒラギノ角ゴ ProN W3" charset="0"/>
                          <a:cs typeface="Arial"/>
                          <a:sym typeface="Ally Benton Cond Bold" charset="0"/>
                        </a:rPr>
                        <a:t>Elements</a:t>
                      </a:r>
                      <a:endParaRPr kumimoji="0" lang="en-US" sz="1600" b="0" i="0" u="none" strike="noStrike" cap="none" normalizeH="0" baseline="0" dirty="0">
                        <a:ln>
                          <a:noFill/>
                        </a:ln>
                        <a:solidFill>
                          <a:srgbClr val="FFFFFF"/>
                        </a:solidFill>
                        <a:effectLst/>
                        <a:latin typeface="Arial"/>
                        <a:ea typeface="ヒラギノ角ゴ ProN W3" charset="0"/>
                        <a:cs typeface="Arial"/>
                        <a:sym typeface="Ally Benton Cond Bold" charset="0"/>
                      </a:endParaRPr>
                    </a:p>
                  </a:txBody>
                  <a:tcPr marL="34620" marR="34620" marT="34620" marB="34620"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28575"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4F004B"/>
                    </a:solidFill>
                  </a:tcPr>
                </a:tc>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Arial"/>
                          <a:ea typeface="ヒラギノ角ゴ ProN W3" charset="0"/>
                          <a:cs typeface="Arial"/>
                          <a:sym typeface="Ally Benton Cond Bold" charset="0"/>
                        </a:rPr>
                        <a:t>Description</a:t>
                      </a:r>
                      <a:endParaRPr kumimoji="0" lang="en-US" sz="1600" b="0" i="0" u="none" strike="noStrike" cap="none" normalizeH="0" baseline="0" dirty="0">
                        <a:ln>
                          <a:noFill/>
                        </a:ln>
                        <a:solidFill>
                          <a:srgbClr val="FFFFFF"/>
                        </a:solidFill>
                        <a:effectLst/>
                        <a:latin typeface="Arial"/>
                        <a:ea typeface="ヒラギノ角ゴ ProN W3" charset="0"/>
                        <a:cs typeface="Arial"/>
                        <a:sym typeface="Ally Benton Cond Bold" charset="0"/>
                      </a:endParaRPr>
                    </a:p>
                  </a:txBody>
                  <a:tcPr marL="34620" marR="34620" marT="34620" marB="34620"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28575"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4F004B"/>
                    </a:solidFill>
                  </a:tcPr>
                </a:tc>
              </a:tr>
              <a:tr h="733888">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Test Location</a:t>
                      </a:r>
                      <a:endParaRPr kumimoji="0" lang="en-US" sz="1200" b="1"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34620" marR="34620" marT="34620" marB="34620"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c>
                  <a:txBody>
                    <a:bodyPr/>
                    <a:lstStyle/>
                    <a:p>
                      <a:pPr marL="0" marR="0">
                        <a:spcBef>
                          <a:spcPts val="0"/>
                        </a:spcBef>
                        <a:spcAft>
                          <a:spcPts val="0"/>
                        </a:spcAft>
                      </a:pPr>
                      <a:r>
                        <a:rPr lang="en-US" sz="1200" dirty="0" smtClean="0">
                          <a:solidFill>
                            <a:schemeClr val="tx1"/>
                          </a:solidFill>
                          <a:latin typeface="Arial" pitchFamily="34" charset="0"/>
                          <a:ea typeface="MS PGothic"/>
                          <a:cs typeface="Arial" pitchFamily="34" charset="0"/>
                        </a:rPr>
                        <a:t>High</a:t>
                      </a:r>
                      <a:r>
                        <a:rPr lang="en-US" sz="1200" baseline="0" dirty="0" smtClean="0">
                          <a:solidFill>
                            <a:schemeClr val="tx1"/>
                          </a:solidFill>
                          <a:latin typeface="Arial" pitchFamily="34" charset="0"/>
                          <a:ea typeface="MS PGothic"/>
                          <a:cs typeface="Arial" pitchFamily="34" charset="0"/>
                        </a:rPr>
                        <a:t> Yield CD </a:t>
                      </a:r>
                      <a:r>
                        <a:rPr lang="en-US" sz="1200" dirty="0" smtClean="0">
                          <a:solidFill>
                            <a:schemeClr val="tx1"/>
                          </a:solidFill>
                          <a:latin typeface="Arial" pitchFamily="34" charset="0"/>
                          <a:ea typeface="MS PGothic"/>
                          <a:cs typeface="Arial" pitchFamily="34" charset="0"/>
                        </a:rPr>
                        <a:t>Overview Tab</a:t>
                      </a:r>
                      <a:endParaRPr lang="en-US" sz="1200" dirty="0" smtClean="0">
                        <a:solidFill>
                          <a:schemeClr val="tx1"/>
                        </a:solidFill>
                        <a:latin typeface="Arial" pitchFamily="34" charset="0"/>
                        <a:ea typeface="Times New Roman"/>
                        <a:cs typeface="Arial" pitchFamily="34" charset="0"/>
                      </a:endParaRPr>
                    </a:p>
                    <a:p>
                      <a:pPr marL="0" marR="0">
                        <a:spcBef>
                          <a:spcPts val="0"/>
                        </a:spcBef>
                        <a:spcAft>
                          <a:spcPts val="0"/>
                        </a:spcAft>
                      </a:pPr>
                      <a:r>
                        <a:rPr lang="en-US" sz="1200" u="sng" dirty="0" smtClean="0">
                          <a:solidFill>
                            <a:schemeClr val="tx1"/>
                          </a:solidFill>
                          <a:latin typeface="Arial" pitchFamily="34" charset="0"/>
                          <a:ea typeface="Times New Roman"/>
                          <a:cs typeface="Arial" pitchFamily="34" charset="0"/>
                          <a:hlinkClick r:id="rId3"/>
                        </a:rPr>
                        <a:t>http://www.ally.com/bank/high-yield-cd/</a:t>
                      </a:r>
                      <a:endParaRPr lang="en-US" sz="1200" dirty="0">
                        <a:solidFill>
                          <a:schemeClr val="tx1"/>
                        </a:solidFill>
                        <a:latin typeface="Arial" pitchFamily="34" charset="0"/>
                        <a:ea typeface="Times New Roman"/>
                        <a:cs typeface="Arial" pitchFamily="34" charset="0"/>
                      </a:endParaRPr>
                    </a:p>
                  </a:txBody>
                  <a:tcPr marL="34620" marR="34620" marT="34620" marB="34620" anchor="ctr"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r>
              <a:tr h="852616">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Metrics</a:t>
                      </a:r>
                      <a:endParaRPr kumimoji="0" lang="en-US" sz="1200" b="1"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34620" marR="34620" marT="34620" marB="34620"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C9CEDE"/>
                    </a:solidFill>
                  </a:tcPr>
                </a:tc>
                <a:tc>
                  <a:txBody>
                    <a:bodyPr/>
                    <a:lstStyle/>
                    <a:p>
                      <a:pPr marL="0" marR="0">
                        <a:spcBef>
                          <a:spcPts val="0"/>
                        </a:spcBef>
                        <a:spcAft>
                          <a:spcPts val="0"/>
                        </a:spcAft>
                      </a:pPr>
                      <a:r>
                        <a:rPr lang="en-US" sz="1200" dirty="0" smtClean="0">
                          <a:solidFill>
                            <a:schemeClr val="tx1"/>
                          </a:solidFill>
                          <a:latin typeface="Arial" pitchFamily="34" charset="0"/>
                          <a:ea typeface="MS PGothic"/>
                          <a:cs typeface="Arial" pitchFamily="34" charset="0"/>
                        </a:rPr>
                        <a:t>Page views, </a:t>
                      </a:r>
                      <a:r>
                        <a:rPr lang="en-US" sz="1200" dirty="0" smtClean="0">
                          <a:solidFill>
                            <a:schemeClr val="tx1"/>
                          </a:solidFill>
                          <a:latin typeface="Arial" pitchFamily="34" charset="0"/>
                          <a:ea typeface="MS PGothic"/>
                          <a:cs typeface="Arial" pitchFamily="34" charset="0"/>
                        </a:rPr>
                        <a:t>pathing </a:t>
                      </a:r>
                      <a:r>
                        <a:rPr lang="en-US" sz="1200" dirty="0" smtClean="0">
                          <a:solidFill>
                            <a:schemeClr val="tx1"/>
                          </a:solidFill>
                          <a:latin typeface="Arial" pitchFamily="34" charset="0"/>
                          <a:ea typeface="MS PGothic"/>
                          <a:cs typeface="Arial" pitchFamily="34" charset="0"/>
                        </a:rPr>
                        <a:t>reports of the next page visited, and </a:t>
                      </a:r>
                      <a:r>
                        <a:rPr lang="en-US" sz="1200" dirty="0" smtClean="0">
                          <a:solidFill>
                            <a:schemeClr val="tx1"/>
                          </a:solidFill>
                          <a:latin typeface="Arial" pitchFamily="34" charset="0"/>
                          <a:ea typeface="MS PGothic"/>
                          <a:cs typeface="Arial" pitchFamily="34" charset="0"/>
                        </a:rPr>
                        <a:t>volume of </a:t>
                      </a:r>
                      <a:r>
                        <a:rPr lang="en-US" sz="1200" dirty="0" smtClean="0">
                          <a:solidFill>
                            <a:schemeClr val="tx1"/>
                          </a:solidFill>
                          <a:latin typeface="Arial" pitchFamily="34" charset="0"/>
                          <a:ea typeface="MS PGothic"/>
                          <a:cs typeface="Arial" pitchFamily="34" charset="0"/>
                        </a:rPr>
                        <a:t>Apps Started &amp; Apps Committed.</a:t>
                      </a:r>
                      <a:endParaRPr lang="en-US" sz="1200" dirty="0" smtClean="0">
                        <a:solidFill>
                          <a:schemeClr val="tx1"/>
                        </a:solidFill>
                        <a:latin typeface="Arial" pitchFamily="34" charset="0"/>
                        <a:ea typeface="Times New Roman"/>
                        <a:cs typeface="Arial" pitchFamily="34" charset="0"/>
                      </a:endParaRPr>
                    </a:p>
                  </a:txBody>
                  <a:tcPr marL="34620" marR="34620" marT="34620" marB="34620" anchor="ctr"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C9CEDE"/>
                    </a:solidFill>
                  </a:tcPr>
                </a:tc>
              </a:tr>
              <a:tr h="1853514">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Target Audience</a:t>
                      </a:r>
                      <a:endParaRPr kumimoji="0" lang="en-US" sz="1200" b="1"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34620" marR="34620" marT="34620" marB="34620"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c>
                  <a:txBody>
                    <a:bodyPr/>
                    <a:lstStyle/>
                    <a:p>
                      <a:pPr marL="0" marR="0">
                        <a:spcBef>
                          <a:spcPts val="0"/>
                        </a:spcBef>
                        <a:spcAft>
                          <a:spcPts val="0"/>
                        </a:spcAft>
                      </a:pPr>
                      <a:r>
                        <a:rPr lang="en-US" sz="1200" dirty="0" smtClean="0">
                          <a:solidFill>
                            <a:schemeClr val="tx1"/>
                          </a:solidFill>
                          <a:latin typeface="Arial" pitchFamily="34" charset="0"/>
                          <a:ea typeface="MS PGothic"/>
                          <a:cs typeface="Arial" pitchFamily="34" charset="0"/>
                        </a:rPr>
                        <a:t>This test shall measure all traffic, but have the ability to segment results according to population type – Direct Traffic &amp; Marketing-Driven.</a:t>
                      </a:r>
                    </a:p>
                    <a:p>
                      <a:pPr marL="0" marR="0">
                        <a:spcBef>
                          <a:spcPts val="0"/>
                        </a:spcBef>
                        <a:spcAft>
                          <a:spcPts val="0"/>
                        </a:spcAft>
                      </a:pPr>
                      <a:endParaRPr lang="en-US" sz="1200" dirty="0" smtClean="0">
                        <a:solidFill>
                          <a:schemeClr val="tx1"/>
                        </a:solidFill>
                        <a:latin typeface="Arial" pitchFamily="34" charset="0"/>
                        <a:ea typeface="MS PGothic"/>
                        <a:cs typeface="Arial" pitchFamily="34" charset="0"/>
                      </a:endParaRPr>
                    </a:p>
                    <a:p>
                      <a:pPr marL="0" marR="0">
                        <a:spcBef>
                          <a:spcPts val="0"/>
                        </a:spcBef>
                        <a:spcAft>
                          <a:spcPts val="0"/>
                        </a:spcAft>
                      </a:pPr>
                      <a:r>
                        <a:rPr lang="en-US" sz="1200" dirty="0" smtClean="0">
                          <a:solidFill>
                            <a:schemeClr val="tx1"/>
                          </a:solidFill>
                          <a:latin typeface="Arial" pitchFamily="34" charset="0"/>
                          <a:ea typeface="MS PGothic"/>
                          <a:cs typeface="Arial" pitchFamily="34" charset="0"/>
                        </a:rPr>
                        <a:t>The target audience shall not limit the focus primarily on prospects, defined as users who come directly from a marketing campaign, have not visited any authenticated space, do not have existing Ally Bank cookies on their browser, or are first time visitors to the site.  </a:t>
                      </a:r>
                    </a:p>
                    <a:p>
                      <a:pPr marL="0" marR="0">
                        <a:spcBef>
                          <a:spcPts val="0"/>
                        </a:spcBef>
                        <a:spcAft>
                          <a:spcPts val="0"/>
                        </a:spcAft>
                      </a:pPr>
                      <a:endParaRPr lang="en-US" sz="1200" dirty="0" smtClean="0">
                        <a:solidFill>
                          <a:schemeClr val="tx1"/>
                        </a:solidFill>
                        <a:latin typeface="Arial" pitchFamily="34" charset="0"/>
                        <a:ea typeface="Times New Roman"/>
                        <a:cs typeface="Arial" pitchFamily="34" charset="0"/>
                      </a:endParaRPr>
                    </a:p>
                    <a:p>
                      <a:pPr marL="0" marR="0">
                        <a:spcBef>
                          <a:spcPts val="0"/>
                        </a:spcBef>
                        <a:spcAft>
                          <a:spcPts val="0"/>
                        </a:spcAft>
                      </a:pPr>
                      <a:r>
                        <a:rPr lang="en-US" sz="1200" dirty="0" smtClean="0">
                          <a:solidFill>
                            <a:schemeClr val="tx1"/>
                          </a:solidFill>
                          <a:latin typeface="Arial" pitchFamily="34" charset="0"/>
                          <a:ea typeface="MS PGothic"/>
                          <a:cs typeface="Arial" pitchFamily="34" charset="0"/>
                        </a:rPr>
                        <a:t>The test experiences shall be evenly split between these populations as a whole. </a:t>
                      </a:r>
                      <a:endParaRPr lang="en-US" sz="1200" dirty="0" smtClean="0">
                        <a:solidFill>
                          <a:schemeClr val="tx1"/>
                        </a:solidFill>
                        <a:latin typeface="Arial" pitchFamily="34" charset="0"/>
                        <a:ea typeface="Times New Roman"/>
                        <a:cs typeface="Arial" pitchFamily="34" charset="0"/>
                      </a:endParaRPr>
                    </a:p>
                  </a:txBody>
                  <a:tcPr marL="34620" marR="34620" marT="34620" marB="34620" anchor="ctr"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r>
              <a:tr h="963827">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Constraints</a:t>
                      </a:r>
                      <a:r>
                        <a:rPr kumimoji="0" lang="en-US" sz="1200" b="0" i="0" u="none" strike="noStrike" cap="none" normalizeH="0" baseline="0" dirty="0" smtClean="0">
                          <a:ln>
                            <a:noFill/>
                          </a:ln>
                          <a:solidFill>
                            <a:srgbClr val="343434"/>
                          </a:solidFill>
                          <a:effectLst/>
                          <a:latin typeface="Arial"/>
                          <a:ea typeface="ヒラギノ角ゴ ProN W3" charset="0"/>
                          <a:cs typeface="Arial"/>
                          <a:sym typeface="Ally Benton Cond Bold" charset="0"/>
                        </a:rPr>
                        <a:t/>
                      </a:r>
                      <a:br>
                        <a:rPr kumimoji="0" lang="en-US" sz="1200" b="0" i="0" u="none" strike="noStrike" cap="none" normalizeH="0" baseline="0" dirty="0" smtClean="0">
                          <a:ln>
                            <a:noFill/>
                          </a:ln>
                          <a:solidFill>
                            <a:srgbClr val="343434"/>
                          </a:solidFill>
                          <a:effectLst/>
                          <a:latin typeface="Arial"/>
                          <a:ea typeface="ヒラギノ角ゴ ProN W3" charset="0"/>
                          <a:cs typeface="Arial"/>
                          <a:sym typeface="Ally Benton Cond Bold" charset="0"/>
                        </a:rPr>
                      </a:br>
                      <a:r>
                        <a:rPr kumimoji="0" lang="en-US" sz="1200" b="0" i="0" u="none" strike="noStrike" cap="none" normalizeH="0" baseline="0" dirty="0" smtClean="0">
                          <a:ln>
                            <a:noFill/>
                          </a:ln>
                          <a:solidFill>
                            <a:srgbClr val="343434"/>
                          </a:solidFill>
                          <a:effectLst/>
                          <a:latin typeface="Arial"/>
                          <a:ea typeface="ヒラギノ角ゴ ProN W3" charset="0"/>
                          <a:cs typeface="Arial"/>
                          <a:sym typeface="Ally Benton Cond Bold" charset="0"/>
                        </a:rPr>
                        <a:t> </a:t>
                      </a:r>
                      <a:endParaRPr kumimoji="0" lang="en-US" sz="1200" b="0"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34620" marR="34620" marT="34620" marB="34620"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C9CEDE"/>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pitchFamily="34" charset="0"/>
                          <a:ea typeface="MS PGothic"/>
                          <a:cs typeface="Arial" pitchFamily="34" charset="0"/>
                        </a:rPr>
                        <a:t>Depending on the timing of launch, the traffic skew from releases and marketing campaigns shall be taken into consideration.  Upcoming initiatives includes direct marketing and email campaigns for IRA products, and potentially the launch of Mobile Banking.</a:t>
                      </a:r>
                      <a:endParaRPr kumimoji="0" lang="en-US" sz="1200" b="0" i="0" u="none" strike="noStrike" cap="none" normalizeH="0" baseline="0" dirty="0">
                        <a:ln>
                          <a:noFill/>
                        </a:ln>
                        <a:solidFill>
                          <a:schemeClr val="tx1"/>
                        </a:solidFill>
                        <a:effectLst/>
                        <a:latin typeface="Arial"/>
                        <a:ea typeface="ヒラギノ角ゴ ProN W3" charset="0"/>
                        <a:cs typeface="Arial"/>
                        <a:sym typeface="Ally Benton Cond Bold" charset="0"/>
                      </a:endParaRPr>
                    </a:p>
                  </a:txBody>
                  <a:tcPr marL="34620" marR="34620" marT="34620" marB="34620" anchor="ctr"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C9CEDE"/>
                    </a:solidFill>
                  </a:tcPr>
                </a:tc>
              </a:tr>
              <a:tr h="742191">
                <a:tc>
                  <a:txBody>
                    <a:bodyPr/>
                    <a:lstStyle/>
                    <a:p>
                      <a:pPr marL="39688"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Time Frame</a:t>
                      </a:r>
                      <a:endParaRPr kumimoji="0" lang="en-US" sz="1200" b="1"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34620" marR="34620" marT="34620" marB="34620"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c>
                  <a:txBody>
                    <a:bodyPr/>
                    <a:lstStyle/>
                    <a:p>
                      <a:pPr marL="0" marR="0">
                        <a:spcBef>
                          <a:spcPts val="0"/>
                        </a:spcBef>
                        <a:spcAft>
                          <a:spcPts val="0"/>
                        </a:spcAft>
                      </a:pPr>
                      <a:r>
                        <a:rPr lang="en-US" sz="1200" dirty="0" smtClean="0">
                          <a:solidFill>
                            <a:schemeClr val="tx1"/>
                          </a:solidFill>
                          <a:latin typeface="Arial" pitchFamily="34" charset="0"/>
                          <a:ea typeface="MS PGothic"/>
                          <a:cs typeface="Arial" pitchFamily="34" charset="0"/>
                        </a:rPr>
                        <a:t>The test shall be originally slated to run for 6 weeks, with an evaluation of whether to continue after 4 weeks.</a:t>
                      </a:r>
                      <a:endParaRPr lang="en-US" sz="1200" dirty="0" smtClean="0">
                        <a:solidFill>
                          <a:schemeClr val="tx1"/>
                        </a:solidFill>
                        <a:latin typeface="Arial" pitchFamily="34" charset="0"/>
                        <a:ea typeface="Times New Roman"/>
                        <a:cs typeface="Arial" pitchFamily="34" charset="0"/>
                      </a:endParaRPr>
                    </a:p>
                  </a:txBody>
                  <a:tcPr marL="34620" marR="34620" marT="34620" marB="34620" anchor="ctr"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Rectangle 8"/>
          <p:cNvSpPr/>
          <p:nvPr/>
        </p:nvSpPr>
        <p:spPr>
          <a:xfrm>
            <a:off x="471141" y="396252"/>
            <a:ext cx="1870448" cy="584775"/>
          </a:xfrm>
          <a:prstGeom prst="rect">
            <a:avLst/>
          </a:prstGeom>
        </p:spPr>
        <p:txBody>
          <a:bodyPr wrap="none">
            <a:spAutoFit/>
          </a:bodyPr>
          <a:lstStyle/>
          <a:p>
            <a:r>
              <a:rPr lang="en-US" sz="3200" dirty="0" smtClean="0">
                <a:latin typeface="Arial"/>
                <a:cs typeface="Arial"/>
              </a:rPr>
              <a:t>Test Plan</a:t>
            </a:r>
            <a:endParaRPr lang="en-US" sz="3200" dirty="0">
              <a:latin typeface="Arial"/>
              <a:cs typeface="Arial"/>
            </a:endParaRPr>
          </a:p>
        </p:txBody>
      </p:sp>
      <p:sp>
        <p:nvSpPr>
          <p:cNvPr id="10" name="TextBox 9"/>
          <p:cNvSpPr txBox="1"/>
          <p:nvPr/>
        </p:nvSpPr>
        <p:spPr>
          <a:xfrm>
            <a:off x="1271815" y="6613282"/>
            <a:ext cx="6535441" cy="246221"/>
          </a:xfrm>
          <a:prstGeom prst="rect">
            <a:avLst/>
          </a:prstGeom>
          <a:noFill/>
        </p:spPr>
        <p:txBody>
          <a:bodyPr wrap="square">
            <a:spAutoFit/>
          </a:bodyPr>
          <a:lstStyle/>
          <a:p>
            <a:pPr algn="ctr">
              <a:defRPr/>
            </a:pPr>
            <a:r>
              <a:rPr lang="en-US" sz="1000" kern="0" cap="all" spc="370" dirty="0">
                <a:solidFill>
                  <a:schemeClr val="bg1">
                    <a:lumMod val="65000"/>
                  </a:schemeClr>
                </a:solidFill>
              </a:rPr>
              <a:t>© 2011 Ally Financial — Proprietary and confidential</a:t>
            </a:r>
          </a:p>
        </p:txBody>
      </p:sp>
      <p:sp>
        <p:nvSpPr>
          <p:cNvPr id="2" name="Slide Number Placeholder 1"/>
          <p:cNvSpPr>
            <a:spLocks noGrp="1"/>
          </p:cNvSpPr>
          <p:nvPr>
            <p:ph type="sldNum" sz="quarter" idx="4294967295"/>
          </p:nvPr>
        </p:nvSpPr>
        <p:spPr>
          <a:xfrm>
            <a:off x="8172450" y="6559360"/>
            <a:ext cx="914400" cy="244475"/>
          </a:xfrm>
        </p:spPr>
        <p:txBody>
          <a:bodyPr/>
          <a:lstStyle/>
          <a:p>
            <a:fld id="{F99EC173-99AE-4773-AB25-02E469A13EAE}" type="slidenum">
              <a:rPr lang="en-US" smtClean="0"/>
              <a:pPr/>
              <a:t>3</a:t>
            </a:fld>
            <a:endParaRPr lang="en-US" dirty="0"/>
          </a:p>
        </p:txBody>
      </p:sp>
    </p:spTree>
    <p:extLst>
      <p:ext uri="{BB962C8B-B14F-4D97-AF65-F5344CB8AC3E}">
        <p14:creationId xmlns:p14="http://schemas.microsoft.com/office/powerpoint/2010/main" xmlns="" val="944224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rrowheads="1"/>
          </p:cNvPicPr>
          <p:nvPr/>
        </p:nvPicPr>
        <p:blipFill rotWithShape="1">
          <a:blip r:embed="rId2">
            <a:extLst>
              <a:ext uri="{28A0092B-C50C-407E-A947-70E740481C1C}">
                <a14:useLocalDpi xmlns:a14="http://schemas.microsoft.com/office/drawing/2010/main" xmlns="" val="0"/>
              </a:ext>
            </a:extLst>
          </a:blip>
          <a:srcRect b="20608"/>
          <a:stretch/>
        </p:blipFill>
        <p:spPr bwMode="auto">
          <a:xfrm>
            <a:off x="2655176" y="5262141"/>
            <a:ext cx="6315668" cy="87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6" name="TextBox 5"/>
          <p:cNvSpPr txBox="1"/>
          <p:nvPr/>
        </p:nvSpPr>
        <p:spPr>
          <a:xfrm>
            <a:off x="3162300" y="9525000"/>
            <a:ext cx="6553200" cy="246063"/>
          </a:xfrm>
          <a:prstGeom prst="rect">
            <a:avLst/>
          </a:prstGeom>
          <a:noFill/>
        </p:spPr>
        <p:txBody>
          <a:bodyPr>
            <a:spAutoFit/>
          </a:bodyPr>
          <a:lstStyle/>
          <a:p>
            <a:pPr algn="ctr">
              <a:defRPr/>
            </a:pPr>
            <a:r>
              <a:rPr lang="en-US" sz="1000" kern="0" cap="all" spc="370" dirty="0">
                <a:solidFill>
                  <a:schemeClr val="bg1">
                    <a:lumMod val="65000"/>
                  </a:schemeClr>
                </a:solidFill>
              </a:rPr>
              <a:t>© 2011 Ally Financial — Proprietary and confidential</a:t>
            </a:r>
          </a:p>
        </p:txBody>
      </p:sp>
      <p:graphicFrame>
        <p:nvGraphicFramePr>
          <p:cNvPr id="8" name="Group 2"/>
          <p:cNvGraphicFramePr>
            <a:graphicFrameLocks noGrp="1"/>
          </p:cNvGraphicFramePr>
          <p:nvPr>
            <p:extLst>
              <p:ext uri="{D42A27DB-BD31-4B8C-83A1-F6EECF244321}">
                <p14:modId xmlns:p14="http://schemas.microsoft.com/office/powerpoint/2010/main" xmlns="" val="1020066966"/>
              </p:ext>
            </p:extLst>
          </p:nvPr>
        </p:nvGraphicFramePr>
        <p:xfrm>
          <a:off x="1350645" y="1252881"/>
          <a:ext cx="6427041" cy="1665549"/>
        </p:xfrm>
        <a:graphic>
          <a:graphicData uri="http://schemas.openxmlformats.org/drawingml/2006/table">
            <a:tbl>
              <a:tblPr/>
              <a:tblGrid>
                <a:gridCol w="1390536"/>
                <a:gridCol w="1553635"/>
                <a:gridCol w="1574710"/>
                <a:gridCol w="1908160"/>
              </a:tblGrid>
              <a:tr h="258657">
                <a:tc>
                  <a:txBody>
                    <a:bodyPr/>
                    <a:lstStyle/>
                    <a:p>
                      <a:pPr marL="39688"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FFFFFF"/>
                        </a:solidFill>
                        <a:effectLst/>
                        <a:latin typeface="Arial"/>
                        <a:ea typeface="ヒラギノ角ゴ ProN W3" charset="0"/>
                        <a:cs typeface="Arial"/>
                        <a:sym typeface="Ally Benton Cond Bold" charset="0"/>
                      </a:endParaRPr>
                    </a:p>
                  </a:txBody>
                  <a:tcPr marL="26961" marR="26961" marT="26961" marB="26961"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28575"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4F004B"/>
                    </a:solidFill>
                  </a:tcPr>
                </a:tc>
                <a:tc>
                  <a:txBody>
                    <a:bodyPr/>
                    <a:lstStyle/>
                    <a:p>
                      <a:pPr marL="39688"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FFFF"/>
                          </a:solidFill>
                          <a:effectLst/>
                          <a:latin typeface="Arial"/>
                          <a:ea typeface="ヒラギノ角ゴ ProN W3" charset="0"/>
                          <a:cs typeface="Arial"/>
                          <a:sym typeface="Ally Benton Cond Bold" charset="0"/>
                        </a:rPr>
                        <a:t>Information Surfaced</a:t>
                      </a:r>
                      <a:endParaRPr kumimoji="0" lang="en-US" sz="1200" b="0" i="0" u="none" strike="noStrike" cap="none" normalizeH="0" baseline="0" dirty="0">
                        <a:ln>
                          <a:noFill/>
                        </a:ln>
                        <a:solidFill>
                          <a:srgbClr val="FFFFFF"/>
                        </a:solidFill>
                        <a:effectLst/>
                        <a:latin typeface="Arial"/>
                        <a:ea typeface="ヒラギノ角ゴ ProN W3" charset="0"/>
                        <a:cs typeface="Arial"/>
                        <a:sym typeface="Ally Benton Cond Bold" charset="0"/>
                      </a:endParaRPr>
                    </a:p>
                  </a:txBody>
                  <a:tcPr marL="26961" marR="26961" marT="26961" marB="26961" anchor="ctr" horzOverflow="overflow">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28575"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4F004B"/>
                    </a:solidFill>
                  </a:tcPr>
                </a:tc>
                <a:tc>
                  <a:txBody>
                    <a:bodyPr/>
                    <a:lstStyle/>
                    <a:p>
                      <a:pPr marL="39688"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FFFF"/>
                          </a:solidFill>
                          <a:effectLst/>
                          <a:latin typeface="Arial"/>
                          <a:ea typeface="ヒラギノ角ゴ ProN W3" charset="0"/>
                          <a:cs typeface="Arial"/>
                          <a:sym typeface="Ally Benton Cond Bold" charset="0"/>
                        </a:rPr>
                        <a:t>Visual Design</a:t>
                      </a:r>
                      <a:endParaRPr kumimoji="0" lang="en-US" sz="1200" b="0" i="0" u="none" strike="noStrike" cap="none" normalizeH="0" baseline="0" dirty="0">
                        <a:ln>
                          <a:noFill/>
                        </a:ln>
                        <a:solidFill>
                          <a:srgbClr val="FFFFFF"/>
                        </a:solidFill>
                        <a:effectLst/>
                        <a:latin typeface="Arial"/>
                        <a:ea typeface="ヒラギノ角ゴ ProN W3" charset="0"/>
                        <a:cs typeface="Arial"/>
                        <a:sym typeface="Ally Benton Cond Bold" charset="0"/>
                      </a:endParaRPr>
                    </a:p>
                  </a:txBody>
                  <a:tcPr marL="26961" marR="26961" marT="26961" marB="26961" anchor="ctr" horzOverflow="overflow">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28575"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4F004B"/>
                    </a:solidFill>
                  </a:tcPr>
                </a:tc>
                <a:tc>
                  <a:txBody>
                    <a:bodyPr/>
                    <a:lstStyle/>
                    <a:p>
                      <a:pPr marL="39688"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FFFF"/>
                          </a:solidFill>
                          <a:effectLst/>
                          <a:latin typeface="Arial"/>
                          <a:ea typeface="ヒラギノ角ゴ ProN W3" charset="0"/>
                          <a:cs typeface="Arial"/>
                          <a:sym typeface="Ally Benton Cond Bold" charset="0"/>
                        </a:rPr>
                        <a:t>Default State</a:t>
                      </a:r>
                      <a:endParaRPr kumimoji="0" lang="en-US" sz="1200" b="0" i="0" u="none" strike="noStrike" cap="none" normalizeH="0" baseline="0" dirty="0">
                        <a:ln>
                          <a:noFill/>
                        </a:ln>
                        <a:solidFill>
                          <a:srgbClr val="FFFFFF"/>
                        </a:solidFill>
                        <a:effectLst/>
                        <a:latin typeface="Arial"/>
                        <a:ea typeface="ヒラギノ角ゴ ProN W3" charset="0"/>
                        <a:cs typeface="Arial"/>
                        <a:sym typeface="Ally Benton Cond Bold" charset="0"/>
                      </a:endParaRPr>
                    </a:p>
                  </a:txBody>
                  <a:tcPr marL="26961" marR="26961" marT="26961" marB="26961" anchor="ctr" horzOverflow="overflow">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28575"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4F004B"/>
                    </a:solidFill>
                  </a:tcPr>
                </a:tc>
              </a:tr>
              <a:tr h="490262">
                <a:tc>
                  <a:txBody>
                    <a:bodyPr/>
                    <a:lstStyle/>
                    <a:p>
                      <a:pPr marL="39688"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Experience A</a:t>
                      </a:r>
                      <a:endParaRPr kumimoji="0" lang="en-US" sz="1200" b="1"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26961" marR="26961" marT="26961" marB="26961"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FFFFFF"/>
                    </a:solidFill>
                  </a:tcPr>
                </a:tc>
                <a:tc>
                  <a:txBody>
                    <a:bodyPr/>
                    <a:lstStyle/>
                    <a:p>
                      <a:pPr marL="0" marR="0" algn="ctr">
                        <a:spcBef>
                          <a:spcPts val="0"/>
                        </a:spcBef>
                        <a:spcAft>
                          <a:spcPts val="0"/>
                        </a:spcAft>
                      </a:pPr>
                      <a:r>
                        <a:rPr lang="en-US" sz="1200" dirty="0" smtClean="0">
                          <a:latin typeface="Arial" pitchFamily="34" charset="0"/>
                          <a:ea typeface="Times New Roman"/>
                          <a:cs typeface="Arial" pitchFamily="34" charset="0"/>
                        </a:rPr>
                        <a:t>Control</a:t>
                      </a:r>
                    </a:p>
                  </a:txBody>
                  <a:tcPr marL="50864" marR="50864" marT="0" marB="0" anchor="ctr">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FFFFFF"/>
                    </a:solidFill>
                  </a:tcPr>
                </a:tc>
                <a:tc>
                  <a:txBody>
                    <a:bodyPr/>
                    <a:lstStyle/>
                    <a:p>
                      <a:pPr marL="0" marR="0" algn="ctr">
                        <a:spcBef>
                          <a:spcPts val="0"/>
                        </a:spcBef>
                        <a:spcAft>
                          <a:spcPts val="0"/>
                        </a:spcAft>
                      </a:pPr>
                      <a:r>
                        <a:rPr lang="en-US" sz="1200" dirty="0">
                          <a:latin typeface="Arial" pitchFamily="34" charset="0"/>
                          <a:ea typeface="Times New Roman"/>
                          <a:cs typeface="Arial" pitchFamily="34" charset="0"/>
                        </a:rPr>
                        <a:t>Control</a:t>
                      </a:r>
                    </a:p>
                  </a:txBody>
                  <a:tcPr marL="50864" marR="50864" marT="0" marB="0" anchor="ctr">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FFFFFF"/>
                    </a:solidFill>
                  </a:tcPr>
                </a:tc>
                <a:tc>
                  <a:txBody>
                    <a:bodyPr/>
                    <a:lstStyle/>
                    <a:p>
                      <a:pPr marL="0" marR="0" algn="ctr">
                        <a:spcBef>
                          <a:spcPts val="0"/>
                        </a:spcBef>
                        <a:spcAft>
                          <a:spcPts val="0"/>
                        </a:spcAft>
                      </a:pPr>
                      <a:r>
                        <a:rPr lang="en-US" sz="1200" dirty="0">
                          <a:latin typeface="Arial" pitchFamily="34" charset="0"/>
                          <a:ea typeface="Times New Roman"/>
                          <a:cs typeface="Arial" pitchFamily="34" charset="0"/>
                        </a:rPr>
                        <a:t>Control</a:t>
                      </a:r>
                    </a:p>
                  </a:txBody>
                  <a:tcPr marL="50864" marR="50864" marT="0" marB="0" anchor="ctr">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FFFFFF"/>
                    </a:solidFill>
                  </a:tcPr>
                </a:tc>
              </a:tr>
              <a:tr h="444843">
                <a:tc>
                  <a:txBody>
                    <a:bodyPr/>
                    <a:lstStyle/>
                    <a:p>
                      <a:pPr marL="39688"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Experience B</a:t>
                      </a:r>
                      <a:endParaRPr kumimoji="0" lang="en-US" sz="1200" b="1"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26961" marR="26961" marT="26961" marB="26961"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C9CEDE"/>
                    </a:solidFill>
                  </a:tcPr>
                </a:tc>
                <a:tc>
                  <a:txBody>
                    <a:bodyPr/>
                    <a:lstStyle/>
                    <a:p>
                      <a:pPr marL="0" marR="0" algn="ctr">
                        <a:spcBef>
                          <a:spcPts val="0"/>
                        </a:spcBef>
                        <a:spcAft>
                          <a:spcPts val="0"/>
                        </a:spcAft>
                      </a:pPr>
                      <a:r>
                        <a:rPr lang="en-US" sz="1200" dirty="0">
                          <a:latin typeface="Arial" pitchFamily="34" charset="0"/>
                          <a:ea typeface="Times New Roman"/>
                          <a:cs typeface="Arial" pitchFamily="34" charset="0"/>
                        </a:rPr>
                        <a:t>Rates </a:t>
                      </a:r>
                    </a:p>
                  </a:txBody>
                  <a:tcPr marL="50864" marR="50864" marT="0" marB="0" anchor="ctr">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C9CEDE"/>
                    </a:solidFill>
                  </a:tcPr>
                </a:tc>
                <a:tc>
                  <a:txBody>
                    <a:bodyPr/>
                    <a:lstStyle/>
                    <a:p>
                      <a:pPr marL="0" marR="0" algn="ctr">
                        <a:spcBef>
                          <a:spcPts val="0"/>
                        </a:spcBef>
                        <a:spcAft>
                          <a:spcPts val="0"/>
                        </a:spcAft>
                      </a:pPr>
                      <a:r>
                        <a:rPr lang="en-US" sz="1200" dirty="0">
                          <a:latin typeface="Arial" pitchFamily="34" charset="0"/>
                          <a:ea typeface="Times New Roman"/>
                          <a:cs typeface="Arial" pitchFamily="34" charset="0"/>
                        </a:rPr>
                        <a:t>Bar Graph</a:t>
                      </a:r>
                    </a:p>
                  </a:txBody>
                  <a:tcPr marL="50864" marR="50864" marT="0" marB="0" anchor="ctr">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C9CEDE"/>
                    </a:solidFill>
                  </a:tcPr>
                </a:tc>
                <a:tc>
                  <a:txBody>
                    <a:bodyPr/>
                    <a:lstStyle/>
                    <a:p>
                      <a:pPr marL="0" marR="0" algn="ctr">
                        <a:spcBef>
                          <a:spcPts val="0"/>
                        </a:spcBef>
                        <a:spcAft>
                          <a:spcPts val="0"/>
                        </a:spcAft>
                      </a:pPr>
                      <a:r>
                        <a:rPr lang="en-US" sz="1200" dirty="0" smtClean="0">
                          <a:latin typeface="Arial" pitchFamily="34" charset="0"/>
                          <a:ea typeface="Times New Roman"/>
                          <a:cs typeface="Arial" pitchFamily="34" charset="0"/>
                        </a:rPr>
                        <a:t>Open / Static</a:t>
                      </a:r>
                      <a:endParaRPr lang="en-US" sz="1200" dirty="0">
                        <a:latin typeface="Arial" pitchFamily="34" charset="0"/>
                        <a:ea typeface="Times New Roman"/>
                        <a:cs typeface="Arial" pitchFamily="34" charset="0"/>
                      </a:endParaRPr>
                    </a:p>
                  </a:txBody>
                  <a:tcPr marL="50864" marR="50864" marT="0" marB="0" anchor="ctr">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rgbClr val="C9CEDE"/>
                    </a:solidFill>
                  </a:tcPr>
                </a:tc>
              </a:tr>
              <a:tr h="471787">
                <a:tc>
                  <a:txBody>
                    <a:bodyPr/>
                    <a:lstStyle/>
                    <a:p>
                      <a:pPr marL="39688"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Experience </a:t>
                      </a:r>
                      <a:r>
                        <a:rPr kumimoji="0" lang="en-US" sz="1200" b="1" i="0" u="none" strike="noStrike" cap="none" normalizeH="0" baseline="0" dirty="0" smtClean="0">
                          <a:ln>
                            <a:noFill/>
                          </a:ln>
                          <a:solidFill>
                            <a:srgbClr val="343434"/>
                          </a:solidFill>
                          <a:effectLst/>
                          <a:latin typeface="Arial"/>
                          <a:ea typeface="ヒラギノ角ゴ ProN W3" charset="0"/>
                          <a:cs typeface="Arial"/>
                          <a:sym typeface="Ally Benton Cond Bold" charset="0"/>
                        </a:rPr>
                        <a:t>C</a:t>
                      </a:r>
                      <a:endParaRPr kumimoji="0" lang="en-US" sz="1200" b="1" i="0" u="none" strike="noStrike" cap="none" normalizeH="0" baseline="0" dirty="0">
                        <a:ln>
                          <a:noFill/>
                        </a:ln>
                        <a:solidFill>
                          <a:srgbClr val="343434"/>
                        </a:solidFill>
                        <a:effectLst/>
                        <a:latin typeface="Arial"/>
                        <a:ea typeface="ヒラギノ角ゴ ProN W3" charset="0"/>
                        <a:cs typeface="Arial"/>
                        <a:sym typeface="Ally Benton Cond Bold" charset="0"/>
                      </a:endParaRPr>
                    </a:p>
                  </a:txBody>
                  <a:tcPr marL="26961" marR="26961" marT="26961" marB="26961" anchor="ctr" horzOverflow="overflow">
                    <a:lnL w="28575"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c>
                  <a:txBody>
                    <a:bodyPr/>
                    <a:lstStyle/>
                    <a:p>
                      <a:pPr marL="0" marR="0" algn="ctr">
                        <a:spcBef>
                          <a:spcPts val="0"/>
                        </a:spcBef>
                        <a:spcAft>
                          <a:spcPts val="0"/>
                        </a:spcAft>
                      </a:pPr>
                      <a:r>
                        <a:rPr lang="en-US" sz="1200" dirty="0">
                          <a:latin typeface="Arial" pitchFamily="34" charset="0"/>
                          <a:ea typeface="Times New Roman"/>
                          <a:cs typeface="Arial" pitchFamily="34" charset="0"/>
                        </a:rPr>
                        <a:t>Compare</a:t>
                      </a:r>
                    </a:p>
                  </a:txBody>
                  <a:tcPr marL="50864" marR="50864" marT="0" marB="0" anchor="ctr">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c>
                  <a:txBody>
                    <a:bodyPr/>
                    <a:lstStyle/>
                    <a:p>
                      <a:pPr marL="0" marR="0" algn="ctr">
                        <a:spcBef>
                          <a:spcPts val="0"/>
                        </a:spcBef>
                        <a:spcAft>
                          <a:spcPts val="0"/>
                        </a:spcAft>
                      </a:pPr>
                      <a:r>
                        <a:rPr lang="en-US" sz="1200" dirty="0">
                          <a:latin typeface="Arial" pitchFamily="34" charset="0"/>
                          <a:ea typeface="Times New Roman"/>
                          <a:cs typeface="Arial" pitchFamily="34" charset="0"/>
                        </a:rPr>
                        <a:t>Bar Graph</a:t>
                      </a:r>
                    </a:p>
                  </a:txBody>
                  <a:tcPr marL="50864" marR="50864" marT="0" marB="0" anchor="ctr">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c>
                  <a:txBody>
                    <a:bodyPr/>
                    <a:lstStyle/>
                    <a:p>
                      <a:pPr marL="0" marR="0" algn="ctr">
                        <a:spcBef>
                          <a:spcPts val="0"/>
                        </a:spcBef>
                        <a:spcAft>
                          <a:spcPts val="0"/>
                        </a:spcAft>
                      </a:pPr>
                      <a:r>
                        <a:rPr lang="en-US" sz="1200" dirty="0" smtClean="0">
                          <a:latin typeface="Arial" pitchFamily="34" charset="0"/>
                          <a:ea typeface="Times New Roman"/>
                          <a:cs typeface="Arial" pitchFamily="34" charset="0"/>
                        </a:rPr>
                        <a:t>Open / Static</a:t>
                      </a:r>
                      <a:endParaRPr lang="en-US" sz="1200" dirty="0">
                        <a:latin typeface="Arial" pitchFamily="34" charset="0"/>
                        <a:ea typeface="Times New Roman"/>
                        <a:cs typeface="Arial" pitchFamily="34" charset="0"/>
                      </a:endParaRPr>
                    </a:p>
                  </a:txBody>
                  <a:tcPr marL="50864" marR="50864" marT="0" marB="0" anchor="ctr">
                    <a:lnL w="12700" cap="flat" cmpd="sng" algn="ctr">
                      <a:solidFill>
                        <a:srgbClr val="414141"/>
                      </a:solidFill>
                      <a:prstDash val="solid"/>
                      <a:round/>
                      <a:headEnd type="none" w="med" len="med"/>
                      <a:tailEnd type="none" w="med" len="med"/>
                    </a:lnL>
                    <a:lnR w="28575"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Rectangle 8"/>
          <p:cNvSpPr/>
          <p:nvPr/>
        </p:nvSpPr>
        <p:spPr>
          <a:xfrm>
            <a:off x="471141" y="396252"/>
            <a:ext cx="3305136" cy="584775"/>
          </a:xfrm>
          <a:prstGeom prst="rect">
            <a:avLst/>
          </a:prstGeom>
        </p:spPr>
        <p:txBody>
          <a:bodyPr wrap="none">
            <a:spAutoFit/>
          </a:bodyPr>
          <a:lstStyle/>
          <a:p>
            <a:r>
              <a:rPr lang="en-US" sz="3200" dirty="0" smtClean="0">
                <a:latin typeface="Arial"/>
                <a:cs typeface="Arial"/>
              </a:rPr>
              <a:t>Test Experiences</a:t>
            </a:r>
            <a:endParaRPr lang="en-US" sz="3200" dirty="0">
              <a:latin typeface="Arial"/>
              <a:cs typeface="Arial"/>
            </a:endParaRPr>
          </a:p>
        </p:txBody>
      </p:sp>
      <p:sp>
        <p:nvSpPr>
          <p:cNvPr id="10" name="TextBox 9"/>
          <p:cNvSpPr txBox="1"/>
          <p:nvPr/>
        </p:nvSpPr>
        <p:spPr>
          <a:xfrm>
            <a:off x="1271815" y="6613282"/>
            <a:ext cx="6535441" cy="246221"/>
          </a:xfrm>
          <a:prstGeom prst="rect">
            <a:avLst/>
          </a:prstGeom>
          <a:noFill/>
        </p:spPr>
        <p:txBody>
          <a:bodyPr wrap="square">
            <a:spAutoFit/>
          </a:bodyPr>
          <a:lstStyle/>
          <a:p>
            <a:pPr algn="ctr">
              <a:defRPr/>
            </a:pPr>
            <a:r>
              <a:rPr lang="en-US" sz="1000" kern="0" cap="all" spc="370" dirty="0">
                <a:solidFill>
                  <a:schemeClr val="bg1">
                    <a:lumMod val="65000"/>
                  </a:schemeClr>
                </a:solidFill>
              </a:rPr>
              <a:t>© 2011 Ally Financial — Proprietary and confidential</a:t>
            </a:r>
          </a:p>
        </p:txBody>
      </p:sp>
      <p:sp>
        <p:nvSpPr>
          <p:cNvPr id="2" name="Slide Number Placeholder 1"/>
          <p:cNvSpPr>
            <a:spLocks noGrp="1"/>
          </p:cNvSpPr>
          <p:nvPr>
            <p:ph type="sldNum" sz="quarter" idx="4294967295"/>
          </p:nvPr>
        </p:nvSpPr>
        <p:spPr>
          <a:xfrm>
            <a:off x="8172450" y="6559360"/>
            <a:ext cx="914400" cy="244475"/>
          </a:xfrm>
        </p:spPr>
        <p:txBody>
          <a:bodyPr/>
          <a:lstStyle/>
          <a:p>
            <a:fld id="{F99EC173-99AE-4773-AB25-02E469A13EAE}" type="slidenum">
              <a:rPr lang="en-US" smtClean="0"/>
              <a:pPr/>
              <a:t>4</a:t>
            </a:fld>
            <a:endParaRPr lang="en-US" dirty="0"/>
          </a:p>
        </p:txBody>
      </p:sp>
    </p:spTree>
    <p:extLst>
      <p:ext uri="{BB962C8B-B14F-4D97-AF65-F5344CB8AC3E}">
        <p14:creationId xmlns:p14="http://schemas.microsoft.com/office/powerpoint/2010/main" xmlns="" val="944224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11614" y="176635"/>
            <a:ext cx="5906025" cy="5917885"/>
          </a:xfrm>
          <a:prstGeom prst="rect">
            <a:avLst/>
          </a:prstGeom>
        </p:spPr>
      </p:pic>
      <p:pic>
        <p:nvPicPr>
          <p:cNvPr id="3" name="Picture 2"/>
          <p:cNvPicPr>
            <a:picLocks noChangeArrowheads="1"/>
          </p:cNvPicPr>
          <p:nvPr/>
        </p:nvPicPr>
        <p:blipFill rotWithShape="1">
          <a:blip r:embed="rId3">
            <a:extLst>
              <a:ext uri="{28A0092B-C50C-407E-A947-70E740481C1C}">
                <a14:useLocalDpi xmlns:a14="http://schemas.microsoft.com/office/drawing/2010/main" xmlns="" val="0"/>
              </a:ext>
            </a:extLst>
          </a:blip>
          <a:srcRect b="20608"/>
          <a:stretch/>
        </p:blipFill>
        <p:spPr bwMode="auto">
          <a:xfrm>
            <a:off x="2655176" y="5262141"/>
            <a:ext cx="6315668" cy="87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6" name="TextBox 5"/>
          <p:cNvSpPr txBox="1"/>
          <p:nvPr/>
        </p:nvSpPr>
        <p:spPr>
          <a:xfrm>
            <a:off x="3162300" y="9525000"/>
            <a:ext cx="6553200" cy="246063"/>
          </a:xfrm>
          <a:prstGeom prst="rect">
            <a:avLst/>
          </a:prstGeom>
          <a:noFill/>
        </p:spPr>
        <p:txBody>
          <a:bodyPr>
            <a:spAutoFit/>
          </a:bodyPr>
          <a:lstStyle/>
          <a:p>
            <a:pPr algn="ctr">
              <a:defRPr/>
            </a:pPr>
            <a:r>
              <a:rPr lang="en-US" sz="1000" kern="0" cap="all" spc="370" dirty="0">
                <a:solidFill>
                  <a:schemeClr val="bg1">
                    <a:lumMod val="65000"/>
                  </a:schemeClr>
                </a:solidFill>
              </a:rPr>
              <a:t>© 2011 Ally Financial — Proprietary and confidential</a:t>
            </a:r>
          </a:p>
        </p:txBody>
      </p:sp>
      <p:sp>
        <p:nvSpPr>
          <p:cNvPr id="7" name="Rectangle 6"/>
          <p:cNvSpPr/>
          <p:nvPr/>
        </p:nvSpPr>
        <p:spPr>
          <a:xfrm>
            <a:off x="457200" y="6374542"/>
            <a:ext cx="3504304" cy="276999"/>
          </a:xfrm>
          <a:prstGeom prst="rect">
            <a:avLst/>
          </a:prstGeom>
        </p:spPr>
        <p:txBody>
          <a:bodyPr wrap="square">
            <a:spAutoFit/>
          </a:bodyPr>
          <a:lstStyle/>
          <a:p>
            <a:r>
              <a:rPr lang="en-US" sz="1200" dirty="0" smtClean="0">
                <a:solidFill>
                  <a:schemeClr val="tx1"/>
                </a:solidFill>
              </a:rPr>
              <a:t>© 2011 Ally Financial</a:t>
            </a:r>
            <a:r>
              <a:rPr lang="en-US" sz="1200" baseline="0" dirty="0" smtClean="0">
                <a:solidFill>
                  <a:schemeClr val="tx1"/>
                </a:solidFill>
              </a:rPr>
              <a:t> </a:t>
            </a:r>
            <a:r>
              <a:rPr lang="en-US" sz="1200" dirty="0" smtClean="0">
                <a:solidFill>
                  <a:schemeClr val="tx1"/>
                </a:solidFill>
              </a:rPr>
              <a:t>Proprietary and Confidential</a:t>
            </a:r>
            <a:endParaRPr lang="en-US" sz="1200" dirty="0">
              <a:solidFill>
                <a:schemeClr val="tx1"/>
              </a:solidFill>
            </a:endParaRPr>
          </a:p>
        </p:txBody>
      </p:sp>
      <p:sp>
        <p:nvSpPr>
          <p:cNvPr id="8" name="Rectangle 48"/>
          <p:cNvSpPr>
            <a:spLocks/>
          </p:cNvSpPr>
          <p:nvPr/>
        </p:nvSpPr>
        <p:spPr bwMode="auto">
          <a:xfrm>
            <a:off x="-6124" y="5337388"/>
            <a:ext cx="9201415" cy="1615862"/>
          </a:xfrm>
          <a:prstGeom prst="rect">
            <a:avLst/>
          </a:prstGeom>
          <a:gradFill flip="none" rotWithShape="1">
            <a:gsLst>
              <a:gs pos="100000">
                <a:srgbClr val="947D8A"/>
              </a:gs>
              <a:gs pos="13000">
                <a:srgbClr val="281A28"/>
              </a:gs>
            </a:gsLst>
            <a:lin ang="5400000" scaled="0"/>
            <a:tileRect/>
          </a:gradFill>
          <a:ln>
            <a:noFill/>
          </a:ln>
          <a:effectLst>
            <a:outerShdw blurRad="1270000" dist="762000" dir="10800000" algn="tl" rotWithShape="0">
              <a:srgbClr val="000000">
                <a:alpha val="10000"/>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dirty="0"/>
          </a:p>
        </p:txBody>
      </p:sp>
      <p:sp>
        <p:nvSpPr>
          <p:cNvPr id="10" name="Line 47"/>
          <p:cNvSpPr>
            <a:spLocks noChangeShapeType="1"/>
          </p:cNvSpPr>
          <p:nvPr/>
        </p:nvSpPr>
        <p:spPr bwMode="auto">
          <a:xfrm rot="10800000" flipH="1">
            <a:off x="-101598" y="5333333"/>
            <a:ext cx="9414827" cy="0"/>
          </a:xfrm>
          <a:prstGeom prst="line">
            <a:avLst/>
          </a:prstGeom>
          <a:noFill/>
          <a:ln w="50800" cap="flat" cmpd="sng">
            <a:solidFill>
              <a:srgbClr val="536476"/>
            </a:solidFill>
            <a:prstDash val="solid"/>
            <a:miter lim="800000"/>
            <a:headEnd type="none" w="med" len="med"/>
            <a:tailEnd type="none" w="med" len="med"/>
          </a:ln>
          <a:effectLst>
            <a:outerShdw blurRad="69850" dist="38100" dir="4800000" algn="tl" rotWithShape="0">
              <a:srgbClr val="000000">
                <a:alpha val="43000"/>
              </a:srgbClr>
            </a:outerShdw>
          </a:effectLst>
          <a:extLst>
            <a:ext uri="{909E8E84-426E-40dd-AFC4-6F175D3DCCD1}">
              <a14:hiddenFill xmlns:a14="http://schemas.microsoft.com/office/drawing/2010/main" xmlns="">
                <a:noFill/>
              </a14:hiddenFill>
            </a:ext>
          </a:extLst>
        </p:spPr>
        <p:txBody>
          <a:bodyPr lIns="0" tIns="0" rIns="0" bIns="0"/>
          <a:lstStyle/>
          <a:p>
            <a:endParaRPr lang="en-US" dirty="0"/>
          </a:p>
        </p:txBody>
      </p:sp>
      <p:sp>
        <p:nvSpPr>
          <p:cNvPr id="12" name="Rectangle 49"/>
          <p:cNvSpPr>
            <a:spLocks/>
          </p:cNvSpPr>
          <p:nvPr/>
        </p:nvSpPr>
        <p:spPr bwMode="auto">
          <a:xfrm>
            <a:off x="1826011" y="5682151"/>
            <a:ext cx="3234872" cy="670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rgbClr val="000000"/>
                </a:solidFill>
                <a:miter lim="800000"/>
                <a:headEnd type="none" w="med" len="med"/>
                <a:tailEnd type="none" w="med" len="med"/>
              </a14:hiddenLine>
            </a:ext>
          </a:extLst>
        </p:spPr>
        <p:txBody>
          <a:bodyPr lIns="0" tIns="0" rIns="0" bIns="0" anchor="ctr"/>
          <a:lstStyle/>
          <a:p>
            <a:pPr>
              <a:defRPr/>
            </a:pPr>
            <a:r>
              <a:rPr lang="en-US" sz="2800" dirty="0" smtClean="0">
                <a:solidFill>
                  <a:srgbClr val="FFFFFF"/>
                </a:solidFill>
                <a:latin typeface="Arial"/>
                <a:ea typeface="ＭＳ Ｐゴシック" charset="0"/>
                <a:cs typeface="Arial"/>
                <a:sym typeface="Arial Bold" charset="0"/>
              </a:rPr>
              <a:t>Current State: HYCD Overview</a:t>
            </a:r>
            <a:endParaRPr lang="en-US" sz="2800" dirty="0">
              <a:solidFill>
                <a:srgbClr val="FFFFFF"/>
              </a:solidFill>
              <a:latin typeface="Arial"/>
              <a:ea typeface="ＭＳ Ｐゴシック" charset="0"/>
              <a:cs typeface="Arial"/>
              <a:sym typeface="Arial Bold" charset="0"/>
            </a:endParaRPr>
          </a:p>
        </p:txBody>
      </p:sp>
      <p:sp>
        <p:nvSpPr>
          <p:cNvPr id="15" name="TextBox 14"/>
          <p:cNvSpPr txBox="1"/>
          <p:nvPr/>
        </p:nvSpPr>
        <p:spPr>
          <a:xfrm>
            <a:off x="1271815" y="6613282"/>
            <a:ext cx="6535441" cy="246221"/>
          </a:xfrm>
          <a:prstGeom prst="rect">
            <a:avLst/>
          </a:prstGeom>
          <a:noFill/>
        </p:spPr>
        <p:txBody>
          <a:bodyPr wrap="square">
            <a:spAutoFit/>
          </a:bodyPr>
          <a:lstStyle/>
          <a:p>
            <a:pPr algn="ctr">
              <a:defRPr/>
            </a:pPr>
            <a:r>
              <a:rPr lang="en-US" sz="1000" kern="0" cap="all" spc="370" dirty="0">
                <a:solidFill>
                  <a:schemeClr val="bg1">
                    <a:lumMod val="65000"/>
                  </a:schemeClr>
                </a:solidFill>
              </a:rPr>
              <a:t>© 2011 Ally Financial — Proprietary and confidential</a:t>
            </a:r>
          </a:p>
        </p:txBody>
      </p:sp>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13909" y="4970170"/>
            <a:ext cx="1213077" cy="1267232"/>
          </a:xfrm>
          <a:prstGeom prst="rect">
            <a:avLst/>
          </a:prstGeom>
          <a:effectLst>
            <a:outerShdw blurRad="136525" dist="114300" dir="5400000" sx="104000" sy="104000" algn="tl" rotWithShape="0">
              <a:srgbClr val="000000">
                <a:alpha val="18000"/>
              </a:srgbClr>
            </a:outerShdw>
          </a:effectLst>
        </p:spPr>
      </p:pic>
      <p:sp>
        <p:nvSpPr>
          <p:cNvPr id="2" name="Slide Number Placeholder 1"/>
          <p:cNvSpPr>
            <a:spLocks noGrp="1"/>
          </p:cNvSpPr>
          <p:nvPr>
            <p:ph type="sldNum" sz="quarter" idx="4294967295"/>
          </p:nvPr>
        </p:nvSpPr>
        <p:spPr>
          <a:xfrm>
            <a:off x="8172450" y="6559360"/>
            <a:ext cx="914400" cy="244475"/>
          </a:xfrm>
        </p:spPr>
        <p:txBody>
          <a:bodyPr/>
          <a:lstStyle/>
          <a:p>
            <a:fld id="{F99EC173-99AE-4773-AB25-02E469A13EAE}" type="slidenum">
              <a:rPr lang="en-US" smtClean="0"/>
              <a:pPr/>
              <a:t>5</a:t>
            </a:fld>
            <a:endParaRPr lang="en-US" dirty="0"/>
          </a:p>
        </p:txBody>
      </p:sp>
    </p:spTree>
    <p:extLst>
      <p:ext uri="{BB962C8B-B14F-4D97-AF65-F5344CB8AC3E}">
        <p14:creationId xmlns:p14="http://schemas.microsoft.com/office/powerpoint/2010/main" xmlns="" val="55742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rrowheads="1"/>
          </p:cNvPicPr>
          <p:nvPr/>
        </p:nvPicPr>
        <p:blipFill rotWithShape="1">
          <a:blip r:embed="rId2">
            <a:extLst>
              <a:ext uri="{28A0092B-C50C-407E-A947-70E740481C1C}">
                <a14:useLocalDpi xmlns:a14="http://schemas.microsoft.com/office/drawing/2010/main" xmlns="" val="0"/>
              </a:ext>
            </a:extLst>
          </a:blip>
          <a:srcRect b="20608"/>
          <a:stretch/>
        </p:blipFill>
        <p:spPr bwMode="auto">
          <a:xfrm>
            <a:off x="2655176" y="5262141"/>
            <a:ext cx="6315668" cy="87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 name="Title 1"/>
          <p:cNvSpPr txBox="1">
            <a:spLocks/>
          </p:cNvSpPr>
          <p:nvPr/>
        </p:nvSpPr>
        <p:spPr>
          <a:xfrm>
            <a:off x="685800" y="2130425"/>
            <a:ext cx="7772400" cy="1470025"/>
          </a:xfrm>
          <a:prstGeom prst="rect">
            <a:avLst/>
          </a:prstGeom>
        </p:spPr>
        <p:txBody>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t>Compare Tab Information</a:t>
            </a:r>
            <a:endParaRPr lang="en-US" dirty="0"/>
          </a:p>
        </p:txBody>
      </p:sp>
      <p:sp>
        <p:nvSpPr>
          <p:cNvPr id="7" name="TextBox 6"/>
          <p:cNvSpPr txBox="1"/>
          <p:nvPr/>
        </p:nvSpPr>
        <p:spPr>
          <a:xfrm>
            <a:off x="1271815" y="6613282"/>
            <a:ext cx="6535441" cy="246221"/>
          </a:xfrm>
          <a:prstGeom prst="rect">
            <a:avLst/>
          </a:prstGeom>
          <a:noFill/>
        </p:spPr>
        <p:txBody>
          <a:bodyPr wrap="square">
            <a:spAutoFit/>
          </a:bodyPr>
          <a:lstStyle/>
          <a:p>
            <a:pPr algn="ctr">
              <a:defRPr/>
            </a:pPr>
            <a:r>
              <a:rPr lang="en-US" sz="1000" kern="0" cap="all" spc="370" dirty="0">
                <a:solidFill>
                  <a:schemeClr val="bg1">
                    <a:lumMod val="65000"/>
                  </a:schemeClr>
                </a:solidFill>
              </a:rPr>
              <a:t>© 2011 Ally Financial — Proprietary and confidential</a:t>
            </a:r>
          </a:p>
        </p:txBody>
      </p:sp>
      <p:sp>
        <p:nvSpPr>
          <p:cNvPr id="4" name="Slide Number Placeholder 3"/>
          <p:cNvSpPr>
            <a:spLocks noGrp="1"/>
          </p:cNvSpPr>
          <p:nvPr>
            <p:ph type="sldNum" sz="quarter" idx="4294967295"/>
          </p:nvPr>
        </p:nvSpPr>
        <p:spPr>
          <a:xfrm>
            <a:off x="8172450" y="6559360"/>
            <a:ext cx="914400" cy="244475"/>
          </a:xfrm>
        </p:spPr>
        <p:txBody>
          <a:bodyPr/>
          <a:lstStyle/>
          <a:p>
            <a:fld id="{F99EC173-99AE-4773-AB25-02E469A13EAE}" type="slidenum">
              <a:rPr lang="en-US" smtClean="0"/>
              <a:pPr/>
              <a:t>6</a:t>
            </a:fld>
            <a:endParaRPr lang="en-US" dirty="0"/>
          </a:p>
        </p:txBody>
      </p:sp>
    </p:spTree>
    <p:extLst>
      <p:ext uri="{BB962C8B-B14F-4D97-AF65-F5344CB8AC3E}">
        <p14:creationId xmlns:p14="http://schemas.microsoft.com/office/powerpoint/2010/main" xmlns="" val="3599166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18428" y="176635"/>
            <a:ext cx="5907144" cy="5917885"/>
          </a:xfrm>
          <a:prstGeom prst="rect">
            <a:avLst/>
          </a:prstGeom>
        </p:spPr>
      </p:pic>
      <p:pic>
        <p:nvPicPr>
          <p:cNvPr id="3" name="Picture 2"/>
          <p:cNvPicPr>
            <a:picLocks noChangeArrowheads="1"/>
          </p:cNvPicPr>
          <p:nvPr/>
        </p:nvPicPr>
        <p:blipFill rotWithShape="1">
          <a:blip r:embed="rId3">
            <a:extLst>
              <a:ext uri="{28A0092B-C50C-407E-A947-70E740481C1C}">
                <a14:useLocalDpi xmlns:a14="http://schemas.microsoft.com/office/drawing/2010/main" xmlns="" val="0"/>
              </a:ext>
            </a:extLst>
          </a:blip>
          <a:srcRect b="20608"/>
          <a:stretch/>
        </p:blipFill>
        <p:spPr bwMode="auto">
          <a:xfrm>
            <a:off x="2655176" y="5262141"/>
            <a:ext cx="6315668" cy="87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6" name="TextBox 5"/>
          <p:cNvSpPr txBox="1"/>
          <p:nvPr/>
        </p:nvSpPr>
        <p:spPr>
          <a:xfrm>
            <a:off x="3162300" y="9525000"/>
            <a:ext cx="6553200" cy="246063"/>
          </a:xfrm>
          <a:prstGeom prst="rect">
            <a:avLst/>
          </a:prstGeom>
          <a:noFill/>
        </p:spPr>
        <p:txBody>
          <a:bodyPr>
            <a:spAutoFit/>
          </a:bodyPr>
          <a:lstStyle/>
          <a:p>
            <a:pPr algn="ctr">
              <a:defRPr/>
            </a:pPr>
            <a:r>
              <a:rPr lang="en-US" sz="1000" kern="0" cap="all" spc="370" dirty="0">
                <a:solidFill>
                  <a:schemeClr val="bg1">
                    <a:lumMod val="65000"/>
                  </a:schemeClr>
                </a:solidFill>
              </a:rPr>
              <a:t>© 2011 Ally Financial — Proprietary and confidential</a:t>
            </a:r>
          </a:p>
        </p:txBody>
      </p:sp>
      <p:sp>
        <p:nvSpPr>
          <p:cNvPr id="7" name="Rectangle 6"/>
          <p:cNvSpPr/>
          <p:nvPr/>
        </p:nvSpPr>
        <p:spPr>
          <a:xfrm>
            <a:off x="457200" y="6374542"/>
            <a:ext cx="3504304" cy="276999"/>
          </a:xfrm>
          <a:prstGeom prst="rect">
            <a:avLst/>
          </a:prstGeom>
        </p:spPr>
        <p:txBody>
          <a:bodyPr wrap="square">
            <a:spAutoFit/>
          </a:bodyPr>
          <a:lstStyle/>
          <a:p>
            <a:r>
              <a:rPr lang="en-US" sz="1200" dirty="0" smtClean="0">
                <a:solidFill>
                  <a:schemeClr val="tx1"/>
                </a:solidFill>
              </a:rPr>
              <a:t>© 2011 Ally Financial</a:t>
            </a:r>
            <a:r>
              <a:rPr lang="en-US" sz="1200" baseline="0" dirty="0" smtClean="0">
                <a:solidFill>
                  <a:schemeClr val="tx1"/>
                </a:solidFill>
              </a:rPr>
              <a:t> </a:t>
            </a:r>
            <a:r>
              <a:rPr lang="en-US" sz="1200" dirty="0" smtClean="0">
                <a:solidFill>
                  <a:schemeClr val="tx1"/>
                </a:solidFill>
              </a:rPr>
              <a:t>Proprietary and Confidential</a:t>
            </a:r>
            <a:endParaRPr lang="en-US" sz="1200" dirty="0">
              <a:solidFill>
                <a:schemeClr val="tx1"/>
              </a:solidFill>
            </a:endParaRPr>
          </a:p>
        </p:txBody>
      </p:sp>
      <p:sp>
        <p:nvSpPr>
          <p:cNvPr id="9" name="Line 52"/>
          <p:cNvSpPr>
            <a:spLocks noChangeShapeType="1"/>
          </p:cNvSpPr>
          <p:nvPr/>
        </p:nvSpPr>
        <p:spPr bwMode="auto">
          <a:xfrm rot="10800000" flipH="1">
            <a:off x="-101598" y="6856660"/>
            <a:ext cx="9414827" cy="1351"/>
          </a:xfrm>
          <a:prstGeom prst="line">
            <a:avLst/>
          </a:prstGeom>
          <a:noFill/>
          <a:ln w="38100">
            <a:solidFill>
              <a:srgbClr val="B3B3B3"/>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dirty="0"/>
          </a:p>
        </p:txBody>
      </p:sp>
      <p:sp>
        <p:nvSpPr>
          <p:cNvPr id="16" name="Rectangle 48"/>
          <p:cNvSpPr>
            <a:spLocks/>
          </p:cNvSpPr>
          <p:nvPr/>
        </p:nvSpPr>
        <p:spPr bwMode="auto">
          <a:xfrm>
            <a:off x="-78048" y="5333334"/>
            <a:ext cx="9272325" cy="1516842"/>
          </a:xfrm>
          <a:prstGeom prst="rect">
            <a:avLst/>
          </a:prstGeom>
          <a:gradFill flip="none" rotWithShape="1">
            <a:gsLst>
              <a:gs pos="100000">
                <a:srgbClr val="15171B"/>
              </a:gs>
              <a:gs pos="0">
                <a:srgbClr val="485061"/>
              </a:gs>
            </a:gsLst>
            <a:lin ang="5400000" scaled="0"/>
            <a:tileRect/>
          </a:gradFill>
          <a:ln>
            <a:noFill/>
          </a:ln>
          <a:effectLst>
            <a:outerShdw blurRad="276225" dist="88900" dir="16200000" algn="tl" rotWithShape="0">
              <a:srgbClr val="000000">
                <a:alpha val="13000"/>
              </a:srgbClr>
            </a:outerShdw>
          </a:effectLst>
          <a:extLst/>
        </p:spPr>
        <p:txBody>
          <a:bodyPr lIns="0" tIns="0" rIns="0" bIns="0"/>
          <a:lstStyle/>
          <a:p>
            <a:pPr>
              <a:defRPr/>
            </a:pPr>
            <a:endParaRPr lang="en-US" dirty="0"/>
          </a:p>
        </p:txBody>
      </p:sp>
      <p:sp>
        <p:nvSpPr>
          <p:cNvPr id="12" name="Rectangle 49"/>
          <p:cNvSpPr>
            <a:spLocks/>
          </p:cNvSpPr>
          <p:nvPr/>
        </p:nvSpPr>
        <p:spPr bwMode="auto">
          <a:xfrm>
            <a:off x="1838711" y="5694851"/>
            <a:ext cx="3234872" cy="670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rgbClr val="000000"/>
                </a:solidFill>
                <a:miter lim="800000"/>
                <a:headEnd type="none" w="med" len="med"/>
                <a:tailEnd type="none" w="med" len="med"/>
              </a14:hiddenLine>
            </a:ext>
          </a:extLst>
        </p:spPr>
        <p:txBody>
          <a:bodyPr lIns="0" tIns="0" rIns="0" bIns="0" anchor="ctr"/>
          <a:lstStyle/>
          <a:p>
            <a:pPr>
              <a:defRPr/>
            </a:pPr>
            <a:r>
              <a:rPr lang="en-US" sz="2800" dirty="0" smtClean="0">
                <a:solidFill>
                  <a:srgbClr val="FFFFFF"/>
                </a:solidFill>
                <a:latin typeface="Arial"/>
                <a:ea typeface="ＭＳ Ｐゴシック" charset="0"/>
                <a:cs typeface="Arial"/>
                <a:sym typeface="Arial Bold" charset="0"/>
              </a:rPr>
              <a:t>Compare: </a:t>
            </a:r>
          </a:p>
          <a:p>
            <a:pPr>
              <a:defRPr/>
            </a:pPr>
            <a:r>
              <a:rPr lang="en-US" sz="2800" dirty="0" smtClean="0">
                <a:solidFill>
                  <a:srgbClr val="FFFFFF"/>
                </a:solidFill>
                <a:latin typeface="Arial"/>
                <a:ea typeface="ＭＳ Ｐゴシック" charset="0"/>
                <a:cs typeface="Arial"/>
                <a:sym typeface="Arial Bold" charset="0"/>
              </a:rPr>
              <a:t>Static Bar Graph</a:t>
            </a:r>
            <a:endParaRPr lang="en-US" sz="2800" dirty="0">
              <a:solidFill>
                <a:srgbClr val="FFFFFF"/>
              </a:solidFill>
              <a:latin typeface="Arial"/>
              <a:ea typeface="ＭＳ Ｐゴシック" charset="0"/>
              <a:cs typeface="Arial"/>
              <a:sym typeface="Arial Bold" charset="0"/>
            </a:endParaRPr>
          </a:p>
        </p:txBody>
      </p:sp>
      <p:sp>
        <p:nvSpPr>
          <p:cNvPr id="13" name="Rectangle 50"/>
          <p:cNvSpPr>
            <a:spLocks/>
          </p:cNvSpPr>
          <p:nvPr/>
        </p:nvSpPr>
        <p:spPr bwMode="auto">
          <a:xfrm>
            <a:off x="4521333" y="5438016"/>
            <a:ext cx="4622665" cy="115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rgbClr val="000000"/>
                </a:solidFill>
                <a:miter lim="800000"/>
                <a:headEnd type="none" w="med" len="med"/>
                <a:tailEnd type="none" w="med" len="med"/>
              </a14:hiddenLine>
            </a:ext>
          </a:extLst>
        </p:spPr>
        <p:txBody>
          <a:bodyPr lIns="0" tIns="0" rIns="0" bIns="0"/>
          <a:lstStyle/>
          <a:p>
            <a:pPr marL="533400" indent="-304800">
              <a:spcBef>
                <a:spcPts val="600"/>
              </a:spcBef>
              <a:buClr>
                <a:srgbClr val="FFFFFF"/>
              </a:buClr>
              <a:buSzPct val="120000"/>
              <a:buFont typeface="Helvetica CY" charset="0"/>
              <a:buChar char="•"/>
              <a:defRPr/>
            </a:pPr>
            <a:r>
              <a:rPr lang="en-US" sz="1600" dirty="0" smtClean="0">
                <a:solidFill>
                  <a:srgbClr val="FFFFFF"/>
                </a:solidFill>
                <a:latin typeface="Arial"/>
                <a:ea typeface="ＭＳ Ｐゴシック" charset="0"/>
                <a:cs typeface="Arial"/>
                <a:sym typeface="Helvetica CY" charset="0"/>
              </a:rPr>
              <a:t>Compare tab removed</a:t>
            </a:r>
            <a:endParaRPr lang="en-US" sz="1600" dirty="0" smtClean="0">
              <a:solidFill>
                <a:srgbClr val="FFFFFF"/>
              </a:solidFill>
              <a:latin typeface="Arial"/>
              <a:ea typeface="ＭＳ Ｐゴシック" charset="0"/>
              <a:cs typeface="Arial"/>
              <a:sym typeface="Helvetica CY" charset="0"/>
            </a:endParaRPr>
          </a:p>
          <a:p>
            <a:pPr marL="533400" indent="-304800">
              <a:spcBef>
                <a:spcPts val="600"/>
              </a:spcBef>
              <a:buClr>
                <a:srgbClr val="FFFFFF"/>
              </a:buClr>
              <a:buSzPct val="120000"/>
              <a:buFont typeface="Helvetica CY" charset="0"/>
              <a:buChar char="•"/>
              <a:defRPr/>
            </a:pPr>
            <a:r>
              <a:rPr lang="en-US" sz="1600" dirty="0" smtClean="0">
                <a:solidFill>
                  <a:srgbClr val="FFFFFF"/>
                </a:solidFill>
                <a:latin typeface="Arial"/>
                <a:ea typeface="ＭＳ Ｐゴシック" charset="0"/>
                <a:cs typeface="Arial"/>
                <a:sym typeface="Helvetica CY" charset="0"/>
              </a:rPr>
              <a:t>Details visible on page </a:t>
            </a:r>
            <a:r>
              <a:rPr lang="en-US" sz="1600" dirty="0" smtClean="0">
                <a:solidFill>
                  <a:srgbClr val="FFFFFF"/>
                </a:solidFill>
                <a:latin typeface="Arial"/>
                <a:ea typeface="ＭＳ Ｐゴシック" charset="0"/>
                <a:cs typeface="Arial"/>
                <a:sym typeface="Helvetica CY" charset="0"/>
              </a:rPr>
              <a:t>load</a:t>
            </a:r>
          </a:p>
          <a:p>
            <a:pPr marL="533400" indent="-304800">
              <a:spcBef>
                <a:spcPts val="600"/>
              </a:spcBef>
              <a:buClr>
                <a:srgbClr val="FFFFFF"/>
              </a:buClr>
              <a:buSzPct val="120000"/>
              <a:buFont typeface="Helvetica CY" charset="0"/>
              <a:buChar char="•"/>
              <a:defRPr/>
            </a:pPr>
            <a:r>
              <a:rPr lang="en-US" sz="1600" dirty="0" smtClean="0">
                <a:solidFill>
                  <a:srgbClr val="FFFFFF"/>
                </a:solidFill>
                <a:latin typeface="Arial"/>
                <a:ea typeface="ＭＳ Ｐゴシック" charset="0"/>
                <a:cs typeface="Arial"/>
                <a:sym typeface="Helvetica CY" charset="0"/>
              </a:rPr>
              <a:t>Link in last bullet revised to: “See rates below” and scrolls down to graph</a:t>
            </a:r>
            <a:endParaRPr lang="en-US" sz="1600" dirty="0">
              <a:solidFill>
                <a:srgbClr val="FFFFFF"/>
              </a:solidFill>
              <a:latin typeface="Arial"/>
              <a:ea typeface="ＭＳ Ｐゴシック" charset="0"/>
              <a:cs typeface="Arial"/>
              <a:sym typeface="Helvetica CY" charset="0"/>
            </a:endParaRPr>
          </a:p>
        </p:txBody>
      </p:sp>
      <p:sp>
        <p:nvSpPr>
          <p:cNvPr id="15" name="TextBox 14"/>
          <p:cNvSpPr txBox="1"/>
          <p:nvPr/>
        </p:nvSpPr>
        <p:spPr>
          <a:xfrm>
            <a:off x="1271815" y="6613282"/>
            <a:ext cx="6535441" cy="246221"/>
          </a:xfrm>
          <a:prstGeom prst="rect">
            <a:avLst/>
          </a:prstGeom>
          <a:noFill/>
        </p:spPr>
        <p:txBody>
          <a:bodyPr wrap="square">
            <a:spAutoFit/>
          </a:bodyPr>
          <a:lstStyle/>
          <a:p>
            <a:pPr algn="ctr">
              <a:defRPr/>
            </a:pPr>
            <a:r>
              <a:rPr lang="en-US" sz="1000" kern="0" cap="all" spc="370" dirty="0">
                <a:solidFill>
                  <a:schemeClr val="bg1">
                    <a:lumMod val="65000"/>
                  </a:schemeClr>
                </a:solidFill>
              </a:rPr>
              <a:t>© 2011 Ally Financial — Proprietary and confidential</a:t>
            </a:r>
          </a:p>
        </p:txBody>
      </p:sp>
      <p:sp>
        <p:nvSpPr>
          <p:cNvPr id="10" name="Line 47"/>
          <p:cNvSpPr>
            <a:spLocks noChangeShapeType="1"/>
          </p:cNvSpPr>
          <p:nvPr/>
        </p:nvSpPr>
        <p:spPr bwMode="auto">
          <a:xfrm rot="10800000" flipH="1">
            <a:off x="-101598" y="5333333"/>
            <a:ext cx="9414827" cy="0"/>
          </a:xfrm>
          <a:prstGeom prst="line">
            <a:avLst/>
          </a:prstGeom>
          <a:noFill/>
          <a:ln w="38100">
            <a:solidFill>
              <a:srgbClr val="B3B3B3"/>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39309" y="4881270"/>
            <a:ext cx="1213076" cy="1267231"/>
          </a:xfrm>
          <a:prstGeom prst="rect">
            <a:avLst/>
          </a:prstGeom>
          <a:effectLst>
            <a:outerShdw blurRad="136525" dist="114300" dir="5400000" sx="104000" sy="104000" algn="tl" rotWithShape="0">
              <a:srgbClr val="000000">
                <a:alpha val="18000"/>
              </a:srgbClr>
            </a:outerShdw>
          </a:effectLst>
        </p:spPr>
      </p:pic>
      <p:sp>
        <p:nvSpPr>
          <p:cNvPr id="2" name="Slide Number Placeholder 1"/>
          <p:cNvSpPr>
            <a:spLocks noGrp="1"/>
          </p:cNvSpPr>
          <p:nvPr>
            <p:ph type="sldNum" sz="quarter" idx="4294967295"/>
          </p:nvPr>
        </p:nvSpPr>
        <p:spPr>
          <a:xfrm>
            <a:off x="8172450" y="6559360"/>
            <a:ext cx="914400" cy="244475"/>
          </a:xfrm>
        </p:spPr>
        <p:txBody>
          <a:bodyPr/>
          <a:lstStyle/>
          <a:p>
            <a:fld id="{F99EC173-99AE-4773-AB25-02E469A13EAE}" type="slidenum">
              <a:rPr lang="en-US" smtClean="0"/>
              <a:pPr/>
              <a:t>7</a:t>
            </a:fld>
            <a:endParaRPr lang="en-US" dirty="0"/>
          </a:p>
        </p:txBody>
      </p:sp>
    </p:spTree>
    <p:extLst>
      <p:ext uri="{BB962C8B-B14F-4D97-AF65-F5344CB8AC3E}">
        <p14:creationId xmlns:p14="http://schemas.microsoft.com/office/powerpoint/2010/main" xmlns="" val="17851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130425"/>
            <a:ext cx="7772400" cy="1470025"/>
          </a:xfrm>
          <a:prstGeom prst="rect">
            <a:avLst/>
          </a:prstGeom>
        </p:spPr>
        <p:txBody>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t>Rates Tab Information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11055" y="176635"/>
            <a:ext cx="5907144" cy="5917885"/>
          </a:xfrm>
          <a:prstGeom prst="rect">
            <a:avLst/>
          </a:prstGeom>
        </p:spPr>
      </p:pic>
      <p:pic>
        <p:nvPicPr>
          <p:cNvPr id="3" name="Picture 2"/>
          <p:cNvPicPr>
            <a:picLocks noChangeArrowheads="1"/>
          </p:cNvPicPr>
          <p:nvPr/>
        </p:nvPicPr>
        <p:blipFill rotWithShape="1">
          <a:blip r:embed="rId3">
            <a:extLst>
              <a:ext uri="{28A0092B-C50C-407E-A947-70E740481C1C}">
                <a14:useLocalDpi xmlns:a14="http://schemas.microsoft.com/office/drawing/2010/main" xmlns="" val="0"/>
              </a:ext>
            </a:extLst>
          </a:blip>
          <a:srcRect b="20608"/>
          <a:stretch/>
        </p:blipFill>
        <p:spPr bwMode="auto">
          <a:xfrm>
            <a:off x="2655176" y="5262141"/>
            <a:ext cx="6315668" cy="87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6" name="TextBox 5"/>
          <p:cNvSpPr txBox="1"/>
          <p:nvPr/>
        </p:nvSpPr>
        <p:spPr>
          <a:xfrm>
            <a:off x="3162300" y="9525000"/>
            <a:ext cx="6553200" cy="246063"/>
          </a:xfrm>
          <a:prstGeom prst="rect">
            <a:avLst/>
          </a:prstGeom>
          <a:noFill/>
        </p:spPr>
        <p:txBody>
          <a:bodyPr>
            <a:spAutoFit/>
          </a:bodyPr>
          <a:lstStyle/>
          <a:p>
            <a:pPr algn="ctr">
              <a:defRPr/>
            </a:pPr>
            <a:r>
              <a:rPr lang="en-US" sz="1000" kern="0" cap="all" spc="370" dirty="0">
                <a:solidFill>
                  <a:schemeClr val="bg1">
                    <a:lumMod val="65000"/>
                  </a:schemeClr>
                </a:solidFill>
              </a:rPr>
              <a:t>© 2011 Ally Financial — Proprietary and confidential</a:t>
            </a:r>
          </a:p>
        </p:txBody>
      </p:sp>
      <p:sp>
        <p:nvSpPr>
          <p:cNvPr id="7" name="Rectangle 6"/>
          <p:cNvSpPr/>
          <p:nvPr/>
        </p:nvSpPr>
        <p:spPr>
          <a:xfrm>
            <a:off x="457200" y="6374542"/>
            <a:ext cx="3504304" cy="276999"/>
          </a:xfrm>
          <a:prstGeom prst="rect">
            <a:avLst/>
          </a:prstGeom>
        </p:spPr>
        <p:txBody>
          <a:bodyPr wrap="square">
            <a:spAutoFit/>
          </a:bodyPr>
          <a:lstStyle/>
          <a:p>
            <a:r>
              <a:rPr lang="en-US" sz="1200" dirty="0" smtClean="0">
                <a:solidFill>
                  <a:schemeClr val="tx1"/>
                </a:solidFill>
              </a:rPr>
              <a:t>© 2011 Ally Financial</a:t>
            </a:r>
            <a:r>
              <a:rPr lang="en-US" sz="1200" baseline="0" dirty="0" smtClean="0">
                <a:solidFill>
                  <a:schemeClr val="tx1"/>
                </a:solidFill>
              </a:rPr>
              <a:t> </a:t>
            </a:r>
            <a:r>
              <a:rPr lang="en-US" sz="1200" dirty="0" smtClean="0">
                <a:solidFill>
                  <a:schemeClr val="tx1"/>
                </a:solidFill>
              </a:rPr>
              <a:t>Proprietary and Confidential</a:t>
            </a:r>
            <a:endParaRPr lang="en-US" sz="1200" dirty="0">
              <a:solidFill>
                <a:schemeClr val="tx1"/>
              </a:solidFill>
            </a:endParaRPr>
          </a:p>
        </p:txBody>
      </p:sp>
      <p:sp>
        <p:nvSpPr>
          <p:cNvPr id="9" name="Line 52"/>
          <p:cNvSpPr>
            <a:spLocks noChangeShapeType="1"/>
          </p:cNvSpPr>
          <p:nvPr/>
        </p:nvSpPr>
        <p:spPr bwMode="auto">
          <a:xfrm rot="10800000" flipH="1">
            <a:off x="-101598" y="6856660"/>
            <a:ext cx="9414827" cy="1351"/>
          </a:xfrm>
          <a:prstGeom prst="line">
            <a:avLst/>
          </a:prstGeom>
          <a:noFill/>
          <a:ln w="38100">
            <a:solidFill>
              <a:srgbClr val="B3B3B3"/>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dirty="0"/>
          </a:p>
        </p:txBody>
      </p:sp>
      <p:sp>
        <p:nvSpPr>
          <p:cNvPr id="16" name="Rectangle 48"/>
          <p:cNvSpPr>
            <a:spLocks/>
          </p:cNvSpPr>
          <p:nvPr/>
        </p:nvSpPr>
        <p:spPr bwMode="auto">
          <a:xfrm>
            <a:off x="-78048" y="5333334"/>
            <a:ext cx="9272325" cy="1516842"/>
          </a:xfrm>
          <a:prstGeom prst="rect">
            <a:avLst/>
          </a:prstGeom>
          <a:gradFill flip="none" rotWithShape="1">
            <a:gsLst>
              <a:gs pos="100000">
                <a:srgbClr val="15171B"/>
              </a:gs>
              <a:gs pos="0">
                <a:srgbClr val="485061"/>
              </a:gs>
            </a:gsLst>
            <a:lin ang="5400000" scaled="0"/>
            <a:tileRect/>
          </a:gradFill>
          <a:ln>
            <a:noFill/>
          </a:ln>
          <a:effectLst>
            <a:outerShdw blurRad="276225" dist="88900" dir="16200000" algn="tl" rotWithShape="0">
              <a:srgbClr val="000000">
                <a:alpha val="13000"/>
              </a:srgbClr>
            </a:outerShdw>
          </a:effectLst>
          <a:extLst/>
        </p:spPr>
        <p:txBody>
          <a:bodyPr lIns="0" tIns="0" rIns="0" bIns="0"/>
          <a:lstStyle/>
          <a:p>
            <a:pPr>
              <a:defRPr/>
            </a:pPr>
            <a:endParaRPr lang="en-US" dirty="0"/>
          </a:p>
        </p:txBody>
      </p:sp>
      <p:sp>
        <p:nvSpPr>
          <p:cNvPr id="12" name="Rectangle 49"/>
          <p:cNvSpPr>
            <a:spLocks/>
          </p:cNvSpPr>
          <p:nvPr/>
        </p:nvSpPr>
        <p:spPr bwMode="auto">
          <a:xfrm>
            <a:off x="1838711" y="5694851"/>
            <a:ext cx="3234872" cy="670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rgbClr val="000000"/>
                </a:solidFill>
                <a:miter lim="800000"/>
                <a:headEnd type="none" w="med" len="med"/>
                <a:tailEnd type="none" w="med" len="med"/>
              </a14:hiddenLine>
            </a:ext>
          </a:extLst>
        </p:spPr>
        <p:txBody>
          <a:bodyPr lIns="0" tIns="0" rIns="0" bIns="0" anchor="ctr"/>
          <a:lstStyle/>
          <a:p>
            <a:pPr>
              <a:defRPr/>
            </a:pPr>
            <a:r>
              <a:rPr lang="en-US" sz="2800" dirty="0" smtClean="0">
                <a:solidFill>
                  <a:srgbClr val="FFFFFF"/>
                </a:solidFill>
                <a:latin typeface="Arial"/>
                <a:ea typeface="ＭＳ Ｐゴシック" charset="0"/>
                <a:cs typeface="Arial"/>
                <a:sym typeface="Arial Bold" charset="0"/>
              </a:rPr>
              <a:t>Rates: </a:t>
            </a:r>
          </a:p>
          <a:p>
            <a:pPr>
              <a:defRPr/>
            </a:pPr>
            <a:r>
              <a:rPr lang="en-US" sz="2800" dirty="0" smtClean="0">
                <a:solidFill>
                  <a:srgbClr val="FFFFFF"/>
                </a:solidFill>
                <a:latin typeface="Arial"/>
                <a:ea typeface="ＭＳ Ｐゴシック" charset="0"/>
                <a:cs typeface="Arial"/>
                <a:sym typeface="Arial Bold" charset="0"/>
              </a:rPr>
              <a:t>Static Bar </a:t>
            </a:r>
            <a:r>
              <a:rPr lang="en-US" sz="2800" dirty="0">
                <a:solidFill>
                  <a:srgbClr val="FFFFFF"/>
                </a:solidFill>
                <a:latin typeface="Arial"/>
                <a:ea typeface="ＭＳ Ｐゴシック" charset="0"/>
                <a:cs typeface="Arial"/>
                <a:sym typeface="Arial Bold" charset="0"/>
              </a:rPr>
              <a:t>Graph</a:t>
            </a:r>
          </a:p>
        </p:txBody>
      </p:sp>
      <p:sp>
        <p:nvSpPr>
          <p:cNvPr id="13" name="Rectangle 50"/>
          <p:cNvSpPr>
            <a:spLocks/>
          </p:cNvSpPr>
          <p:nvPr/>
        </p:nvSpPr>
        <p:spPr bwMode="auto">
          <a:xfrm>
            <a:off x="4521333" y="5579910"/>
            <a:ext cx="4622665" cy="115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rgbClr val="000000"/>
                </a:solidFill>
                <a:miter lim="800000"/>
                <a:headEnd type="none" w="med" len="med"/>
                <a:tailEnd type="none" w="med" len="med"/>
              </a14:hiddenLine>
            </a:ext>
          </a:extLst>
        </p:spPr>
        <p:txBody>
          <a:bodyPr lIns="0" tIns="0" rIns="0" bIns="0"/>
          <a:lstStyle/>
          <a:p>
            <a:pPr marL="533400" indent="-304800">
              <a:spcBef>
                <a:spcPts val="600"/>
              </a:spcBef>
              <a:buClr>
                <a:srgbClr val="FFFFFF"/>
              </a:buClr>
              <a:buSzPct val="120000"/>
              <a:buFont typeface="Helvetica CY" charset="0"/>
              <a:buChar char="•"/>
              <a:defRPr/>
            </a:pPr>
            <a:endParaRPr lang="en-US" sz="1600" dirty="0">
              <a:solidFill>
                <a:srgbClr val="FFFFFF"/>
              </a:solidFill>
              <a:latin typeface="Arial"/>
              <a:ea typeface="ＭＳ Ｐゴシック" charset="0"/>
              <a:cs typeface="Arial"/>
              <a:sym typeface="Helvetica CY" charset="0"/>
            </a:endParaRPr>
          </a:p>
        </p:txBody>
      </p:sp>
      <p:sp>
        <p:nvSpPr>
          <p:cNvPr id="15" name="TextBox 14"/>
          <p:cNvSpPr txBox="1"/>
          <p:nvPr/>
        </p:nvSpPr>
        <p:spPr>
          <a:xfrm>
            <a:off x="1271815" y="6613282"/>
            <a:ext cx="6535441" cy="246221"/>
          </a:xfrm>
          <a:prstGeom prst="rect">
            <a:avLst/>
          </a:prstGeom>
          <a:noFill/>
        </p:spPr>
        <p:txBody>
          <a:bodyPr wrap="square">
            <a:spAutoFit/>
          </a:bodyPr>
          <a:lstStyle/>
          <a:p>
            <a:pPr algn="ctr">
              <a:defRPr/>
            </a:pPr>
            <a:r>
              <a:rPr lang="en-US" sz="1000" kern="0" cap="all" spc="370" dirty="0">
                <a:solidFill>
                  <a:schemeClr val="bg1">
                    <a:lumMod val="65000"/>
                  </a:schemeClr>
                </a:solidFill>
              </a:rPr>
              <a:t>© 2011 Ally Financial — Proprietary and confidential</a:t>
            </a:r>
          </a:p>
        </p:txBody>
      </p:sp>
      <p:sp>
        <p:nvSpPr>
          <p:cNvPr id="10" name="Line 47"/>
          <p:cNvSpPr>
            <a:spLocks noChangeShapeType="1"/>
          </p:cNvSpPr>
          <p:nvPr/>
        </p:nvSpPr>
        <p:spPr bwMode="auto">
          <a:xfrm rot="10800000" flipH="1">
            <a:off x="-101598" y="5333333"/>
            <a:ext cx="9414827" cy="0"/>
          </a:xfrm>
          <a:prstGeom prst="line">
            <a:avLst/>
          </a:prstGeom>
          <a:noFill/>
          <a:ln w="38100">
            <a:solidFill>
              <a:srgbClr val="B3B3B3"/>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39309" y="4881270"/>
            <a:ext cx="1213076" cy="1267231"/>
          </a:xfrm>
          <a:prstGeom prst="rect">
            <a:avLst/>
          </a:prstGeom>
          <a:effectLst>
            <a:outerShdw blurRad="136525" dist="114300" dir="5400000" sx="104000" sy="104000" algn="tl" rotWithShape="0">
              <a:srgbClr val="000000">
                <a:alpha val="18000"/>
              </a:srgbClr>
            </a:outerShdw>
          </a:effectLst>
        </p:spPr>
      </p:pic>
      <p:sp>
        <p:nvSpPr>
          <p:cNvPr id="2" name="Slide Number Placeholder 1"/>
          <p:cNvSpPr>
            <a:spLocks noGrp="1"/>
          </p:cNvSpPr>
          <p:nvPr>
            <p:ph type="sldNum" sz="quarter" idx="4294967295"/>
          </p:nvPr>
        </p:nvSpPr>
        <p:spPr>
          <a:xfrm>
            <a:off x="8172450" y="6559360"/>
            <a:ext cx="914400" cy="244475"/>
          </a:xfrm>
        </p:spPr>
        <p:txBody>
          <a:bodyPr/>
          <a:lstStyle/>
          <a:p>
            <a:fld id="{F99EC173-99AE-4773-AB25-02E469A13EAE}" type="slidenum">
              <a:rPr lang="en-US" smtClean="0"/>
              <a:pPr/>
              <a:t>9</a:t>
            </a:fld>
            <a:endParaRPr lang="en-US" dirty="0"/>
          </a:p>
        </p:txBody>
      </p:sp>
      <p:sp>
        <p:nvSpPr>
          <p:cNvPr id="18" name="Rectangle 50"/>
          <p:cNvSpPr>
            <a:spLocks/>
          </p:cNvSpPr>
          <p:nvPr/>
        </p:nvSpPr>
        <p:spPr bwMode="auto">
          <a:xfrm>
            <a:off x="4521333" y="5438016"/>
            <a:ext cx="4622665" cy="115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rgbClr val="000000"/>
                </a:solidFill>
                <a:miter lim="800000"/>
                <a:headEnd type="none" w="med" len="med"/>
                <a:tailEnd type="none" w="med" len="med"/>
              </a14:hiddenLine>
            </a:ext>
          </a:extLst>
        </p:spPr>
        <p:txBody>
          <a:bodyPr lIns="0" tIns="0" rIns="0" bIns="0"/>
          <a:lstStyle/>
          <a:p>
            <a:pPr marL="533400" indent="-304800">
              <a:spcBef>
                <a:spcPts val="600"/>
              </a:spcBef>
              <a:buClr>
                <a:srgbClr val="FFFFFF"/>
              </a:buClr>
              <a:buSzPct val="120000"/>
              <a:buFont typeface="Helvetica CY" charset="0"/>
              <a:buChar char="•"/>
              <a:defRPr/>
            </a:pPr>
            <a:r>
              <a:rPr lang="en-US" sz="1600" dirty="0" smtClean="0">
                <a:solidFill>
                  <a:srgbClr val="FFFFFF"/>
                </a:solidFill>
                <a:latin typeface="Arial"/>
                <a:ea typeface="ＭＳ Ｐゴシック" charset="0"/>
                <a:cs typeface="Arial"/>
                <a:sym typeface="Helvetica CY" charset="0"/>
              </a:rPr>
              <a:t>Rates tab removed</a:t>
            </a:r>
            <a:endParaRPr lang="en-US" sz="1600" dirty="0" smtClean="0">
              <a:solidFill>
                <a:srgbClr val="FFFFFF"/>
              </a:solidFill>
              <a:latin typeface="Arial"/>
              <a:ea typeface="ＭＳ Ｐゴシック" charset="0"/>
              <a:cs typeface="Arial"/>
              <a:sym typeface="Helvetica CY" charset="0"/>
            </a:endParaRPr>
          </a:p>
          <a:p>
            <a:pPr marL="533400" indent="-304800">
              <a:spcBef>
                <a:spcPts val="600"/>
              </a:spcBef>
              <a:buClr>
                <a:srgbClr val="FFFFFF"/>
              </a:buClr>
              <a:buSzPct val="120000"/>
              <a:buFont typeface="Helvetica CY" charset="0"/>
              <a:buChar char="•"/>
              <a:defRPr/>
            </a:pPr>
            <a:r>
              <a:rPr lang="en-US" sz="1600" dirty="0" smtClean="0">
                <a:solidFill>
                  <a:srgbClr val="FFFFFF"/>
                </a:solidFill>
                <a:latin typeface="Arial"/>
                <a:ea typeface="ＭＳ Ｐゴシック" charset="0"/>
                <a:cs typeface="Arial"/>
                <a:sym typeface="Helvetica CY" charset="0"/>
              </a:rPr>
              <a:t>Details visible on page </a:t>
            </a:r>
            <a:r>
              <a:rPr lang="en-US" sz="1600" dirty="0" smtClean="0">
                <a:solidFill>
                  <a:srgbClr val="FFFFFF"/>
                </a:solidFill>
                <a:latin typeface="Arial"/>
                <a:ea typeface="ＭＳ Ｐゴシック" charset="0"/>
                <a:cs typeface="Arial"/>
                <a:sym typeface="Helvetica CY" charset="0"/>
              </a:rPr>
              <a:t>load</a:t>
            </a:r>
          </a:p>
          <a:p>
            <a:pPr marL="533400" indent="-304800">
              <a:spcBef>
                <a:spcPts val="600"/>
              </a:spcBef>
              <a:buClr>
                <a:srgbClr val="FFFFFF"/>
              </a:buClr>
              <a:buSzPct val="120000"/>
              <a:buFont typeface="Helvetica CY" charset="0"/>
              <a:buChar char="•"/>
              <a:defRPr/>
            </a:pPr>
            <a:r>
              <a:rPr lang="en-US" sz="1600" dirty="0" smtClean="0">
                <a:solidFill>
                  <a:srgbClr val="FFFFFF"/>
                </a:solidFill>
                <a:latin typeface="Arial"/>
                <a:ea typeface="ＭＳ Ｐゴシック" charset="0"/>
                <a:cs typeface="Arial"/>
                <a:sym typeface="Helvetica CY" charset="0"/>
              </a:rPr>
              <a:t>Link in last bullet revised to: “See rates below” and scrolls down to graph</a:t>
            </a:r>
            <a:endParaRPr lang="en-US" sz="1600" dirty="0">
              <a:solidFill>
                <a:srgbClr val="FFFFFF"/>
              </a:solidFill>
              <a:latin typeface="Arial"/>
              <a:ea typeface="ＭＳ Ｐゴシック" charset="0"/>
              <a:cs typeface="Arial"/>
              <a:sym typeface="Helvetica CY" charset="0"/>
            </a:endParaRPr>
          </a:p>
        </p:txBody>
      </p:sp>
    </p:spTree>
    <p:extLst>
      <p:ext uri="{BB962C8B-B14F-4D97-AF65-F5344CB8AC3E}">
        <p14:creationId xmlns:p14="http://schemas.microsoft.com/office/powerpoint/2010/main" xmlns="" val="536853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ally_new_ppt_template_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651</Words>
  <Application>Microsoft Office PowerPoint</Application>
  <PresentationFormat>Letter Paper (8.5x11 in)</PresentationFormat>
  <Paragraphs>108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ally_new_ppt_template_2011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Ally Financial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Wilson</dc:creator>
  <cp:lastModifiedBy>Dixon, Bethany</cp:lastModifiedBy>
  <cp:revision>113</cp:revision>
  <cp:lastPrinted>2011-08-12T15:51:47Z</cp:lastPrinted>
  <dcterms:created xsi:type="dcterms:W3CDTF">2011-08-01T04:58:09Z</dcterms:created>
  <dcterms:modified xsi:type="dcterms:W3CDTF">2012-01-20T20:10:16Z</dcterms:modified>
</cp:coreProperties>
</file>