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9" r:id="rId5"/>
    <p:sldId id="258" r:id="rId6"/>
    <p:sldId id="260" r:id="rId7"/>
    <p:sldId id="261"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378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56CC886-DFA1-4C63-BC7B-1E02B3E62F0B}" type="datetimeFigureOut">
              <a:rPr lang="en-US" smtClean="0"/>
              <a:pPr/>
              <a:t>1/20/2021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722416E-C843-42B6-9B43-F7C5D01DB8B3}"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CC886-DFA1-4C63-BC7B-1E02B3E62F0B}"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CC886-DFA1-4C63-BC7B-1E02B3E62F0B}"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CC886-DFA1-4C63-BC7B-1E02B3E62F0B}"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6CC886-DFA1-4C63-BC7B-1E02B3E62F0B}"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8722416E-C843-42B6-9B43-F7C5D01DB8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6CC886-DFA1-4C63-BC7B-1E02B3E62F0B}"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56CC886-DFA1-4C63-BC7B-1E02B3E62F0B}" type="datetimeFigureOut">
              <a:rPr lang="en-US" smtClean="0"/>
              <a:pPr/>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6CC886-DFA1-4C63-BC7B-1E02B3E62F0B}" type="datetimeFigureOut">
              <a:rPr lang="en-US" smtClean="0"/>
              <a:pPr/>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CC886-DFA1-4C63-BC7B-1E02B3E62F0B}"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6CC886-DFA1-4C63-BC7B-1E02B3E62F0B}"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6CC886-DFA1-4C63-BC7B-1E02B3E62F0B}"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2416E-C843-42B6-9B43-F7C5D01DB8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56CC886-DFA1-4C63-BC7B-1E02B3E62F0B}" type="datetimeFigureOut">
              <a:rPr lang="en-US" smtClean="0"/>
              <a:pPr/>
              <a:t>1/20/2021</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722416E-C843-42B6-9B43-F7C5D01DB8B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mchitturi/Loan-Prediction-Using-machine-le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t>LOAN APPROVAL PREDICTION BASED ON MACHINE LEARNING </a:t>
            </a:r>
            <a:r>
              <a:rPr lang="en-US" b="1" dirty="0" smtClean="0"/>
              <a:t>APPROACH</a:t>
            </a:r>
            <a:endParaRPr lang="en-US" dirty="0"/>
          </a:p>
        </p:txBody>
      </p:sp>
      <p:sp>
        <p:nvSpPr>
          <p:cNvPr id="4" name="Rectangle 3"/>
          <p:cNvSpPr/>
          <p:nvPr/>
        </p:nvSpPr>
        <p:spPr>
          <a:xfrm>
            <a:off x="7354826" y="4365452"/>
            <a:ext cx="4245073" cy="1754326"/>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By</a:t>
            </a: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r>
              <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Ch </a:t>
            </a:r>
            <a:r>
              <a:rPr lang="en-US" sz="3600"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rPr>
              <a:t>Pavan</a:t>
            </a:r>
            <a:r>
              <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Manoj</a:t>
            </a:r>
          </a:p>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18K95A0502</a:t>
            </a: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Rectangle 4"/>
          <p:cNvSpPr/>
          <p:nvPr/>
        </p:nvSpPr>
        <p:spPr>
          <a:xfrm>
            <a:off x="-1406770" y="4370576"/>
            <a:ext cx="8046721" cy="2862322"/>
          </a:xfrm>
          <a:prstGeom prst="rect">
            <a:avLst/>
          </a:prstGeom>
        </p:spPr>
        <p:txBody>
          <a:bodyPr wrap="square">
            <a:spAutoFit/>
          </a:bodyPr>
          <a:lstStyle/>
          <a:p>
            <a:pPr lvl="0" algn="ctr"/>
            <a:r>
              <a:rPr lang="en-US" sz="3600" b="1"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Guide</a:t>
            </a:r>
            <a:endParaRPr lang="en-US" sz="3600" b="1"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endParaRPr>
          </a:p>
          <a:p>
            <a:pPr lvl="0" algn="ct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Ms </a:t>
            </a: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V.Pallavi</a:t>
            </a:r>
            <a:endPar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endParaRPr>
          </a:p>
          <a:p>
            <a:pPr lvl="0" algn="ct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Assistant </a:t>
            </a: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Professor </a:t>
            </a:r>
          </a:p>
          <a:p>
            <a:pPr lvl="0" algn="ct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TKRCET</a:t>
            </a:r>
            <a:endPar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endParaRPr>
          </a:p>
          <a:p>
            <a:pPr lvl="0" algn="ctr"/>
            <a:r>
              <a:rPr lang="en-US" sz="3600"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rPr>
              <a:t> </a:t>
            </a:r>
            <a:endParaRPr lang="en-US" sz="3600" spc="300" dirty="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latin typeface="+mj-lt"/>
            </a:endParaRPr>
          </a:p>
        </p:txBody>
      </p:sp>
    </p:spTree>
    <p:extLst>
      <p:ext uri="{BB962C8B-B14F-4D97-AF65-F5344CB8AC3E}">
        <p14:creationId xmlns:p14="http://schemas.microsoft.com/office/powerpoint/2010/main" xmlns="" val="3035312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b="1" dirty="0" smtClean="0">
                <a:ea typeface="+mn-lt"/>
                <a:cs typeface="+mn-lt"/>
              </a:rPr>
              <a:t>Finance Industry</a:t>
            </a:r>
            <a:r>
              <a:rPr lang="en-US" dirty="0" smtClean="0">
                <a:ea typeface="+mn-lt"/>
                <a:cs typeface="+mn-lt"/>
              </a:rPr>
              <a:t> </a:t>
            </a:r>
            <a:endParaRPr lang="en-US" dirty="0" smtClean="0"/>
          </a:p>
          <a:p>
            <a:r>
              <a:rPr lang="en-US" dirty="0" smtClean="0">
                <a:ea typeface="+mn-lt"/>
                <a:cs typeface="+mn-lt"/>
              </a:rPr>
              <a:t>Machine learning is growing in popularity in the finance industry. Banks are mainly using ML to find patterns inside the data but also to prevent fraud. </a:t>
            </a:r>
          </a:p>
          <a:p>
            <a:r>
              <a:rPr lang="en-US" dirty="0" smtClean="0">
                <a:ea typeface="+mn-lt"/>
                <a:cs typeface="+mn-lt"/>
              </a:rPr>
              <a:t>Credit card approval.</a:t>
            </a:r>
          </a:p>
          <a:p>
            <a:r>
              <a:rPr lang="en-US" dirty="0" smtClean="0">
                <a:ea typeface="+mn-lt"/>
                <a:cs typeface="+mn-lt"/>
              </a:rPr>
              <a:t>Approval of </a:t>
            </a:r>
            <a:r>
              <a:rPr lang="en-US" smtClean="0">
                <a:ea typeface="+mn-lt"/>
                <a:cs typeface="+mn-lt"/>
              </a:rPr>
              <a:t>home loan.</a:t>
            </a:r>
            <a:endParaRPr lang="en-US" dirty="0" smtClean="0">
              <a:ea typeface="+mn-lt"/>
              <a:cs typeface="+mn-lt"/>
            </a:endParaRPr>
          </a:p>
          <a:p>
            <a:r>
              <a:rPr lang="en-US" dirty="0" smtClean="0">
                <a:ea typeface="+mn-lt"/>
                <a:cs typeface="+mn-lt"/>
              </a:rPr>
              <a:t>Approval of vehicle loan.</a:t>
            </a:r>
          </a:p>
          <a:p>
            <a:pPr>
              <a:buNone/>
            </a:pPr>
            <a:endParaRPr lang="en-US" dirty="0" smtClean="0">
              <a:ea typeface="+mn-lt"/>
              <a:cs typeface="+mn-lt"/>
            </a:endParaRPr>
          </a:p>
          <a:p>
            <a:endParaRPr lang="en-US" dirty="0" smtClean="0"/>
          </a:p>
          <a:p>
            <a:endParaRPr lang="en-US" dirty="0" smtClean="0"/>
          </a:p>
          <a:p>
            <a:endParaRPr lang="en-US" dirty="0"/>
          </a:p>
        </p:txBody>
      </p:sp>
    </p:spTree>
    <p:extLst>
      <p:ext uri="{BB962C8B-B14F-4D97-AF65-F5344CB8AC3E}">
        <p14:creationId xmlns:p14="http://schemas.microsoft.com/office/powerpoint/2010/main" xmlns="" val="3716440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 FOR THE PROJECT</a:t>
            </a:r>
            <a:endParaRPr lang="en-US" dirty="0"/>
          </a:p>
        </p:txBody>
      </p:sp>
      <p:sp>
        <p:nvSpPr>
          <p:cNvPr id="3" name="Content Placeholder 2"/>
          <p:cNvSpPr>
            <a:spLocks noGrp="1"/>
          </p:cNvSpPr>
          <p:nvPr>
            <p:ph idx="1"/>
          </p:nvPr>
        </p:nvSpPr>
        <p:spPr>
          <a:xfrm>
            <a:off x="792480" y="2430194"/>
            <a:ext cx="10972800" cy="960120"/>
          </a:xfrm>
        </p:spPr>
        <p:txBody>
          <a:bodyPr/>
          <a:lstStyle/>
          <a:p>
            <a:r>
              <a:rPr lang="en-US" dirty="0" smtClean="0">
                <a:hlinkClick r:id="rId2"/>
              </a:rPr>
              <a:t>https://github.com/pmchitturi/Loan-Prediction-Using-machine-lerning</a:t>
            </a:r>
            <a:endParaRPr lang="en-US" dirty="0"/>
          </a:p>
        </p:txBody>
      </p:sp>
    </p:spTree>
    <p:extLst>
      <p:ext uri="{BB962C8B-B14F-4D97-AF65-F5344CB8AC3E}">
        <p14:creationId xmlns:p14="http://schemas.microsoft.com/office/powerpoint/2010/main" xmlns="" val="3406268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From a proper analysis of positive points and constraints on the component, it can be safely concluded that the product is a highly efficient component. This component can be easily plugged in many other systems, So in the near future the so –called software could be made more secure, reliable and dynamic weight adjustment .In near future this module of prediction can be integrate with the module of automated processing system.</a:t>
            </a:r>
          </a:p>
          <a:p>
            <a:endParaRPr lang="en-US" dirty="0"/>
          </a:p>
        </p:txBody>
      </p:sp>
    </p:spTree>
    <p:extLst>
      <p:ext uri="{BB962C8B-B14F-4D97-AF65-F5344CB8AC3E}">
        <p14:creationId xmlns:p14="http://schemas.microsoft.com/office/powerpoint/2010/main" xmlns="" val="1032741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[1] </a:t>
            </a:r>
            <a:r>
              <a:rPr lang="en-US" dirty="0" smtClean="0"/>
              <a:t>Ethem  </a:t>
            </a:r>
            <a:r>
              <a:rPr lang="en-US" dirty="0"/>
              <a:t>Alpaydin, “Introduction to Machine Learning 3e (Adaptive Computation and Machine Learning Series)”, Third Edition, MIT Press, 2014 </a:t>
            </a:r>
            <a:r>
              <a:rPr lang="en-US" dirty="0" smtClean="0"/>
              <a:t>.</a:t>
            </a:r>
          </a:p>
          <a:p>
            <a:r>
              <a:rPr lang="en-US" dirty="0" smtClean="0"/>
              <a:t>[</a:t>
            </a:r>
            <a:r>
              <a:rPr lang="en-US" dirty="0"/>
              <a:t>2] Stephen Marsland, “Machine Learning – An Algorithmic Perspective”, Second Edition, Chapman and Hall/CRC Machine Learning and Pattern Recognition Series, </a:t>
            </a:r>
            <a:r>
              <a:rPr lang="en-US" dirty="0" smtClean="0"/>
              <a:t>2014</a:t>
            </a:r>
          </a:p>
          <a:p>
            <a:r>
              <a:rPr lang="en-US" dirty="0" smtClean="0"/>
              <a:t>[3] </a:t>
            </a:r>
            <a:r>
              <a:rPr lang="en-US" dirty="0"/>
              <a:t>Tom M Mitchell, “Machine Learning”, First Edition, McGraw Hill Education, 2013</a:t>
            </a:r>
            <a:r>
              <a:rPr lang="en-US" dirty="0" smtClean="0"/>
              <a:t>.</a:t>
            </a:r>
          </a:p>
          <a:p>
            <a:r>
              <a:rPr lang="en-US" dirty="0" smtClean="0"/>
              <a:t> [4] </a:t>
            </a:r>
            <a:r>
              <a:rPr lang="en-US" dirty="0"/>
              <a:t>GUO, G., WANG, H., BELL, D., BI, Y. &amp; GREER, K., “KNN model-based approach in classification”. On The Move to Meaningful Internet Systems 2003: CoopIS, DOA, and ODBASE. Springer. </a:t>
            </a:r>
            <a:endParaRPr lang="en-US" dirty="0" smtClean="0"/>
          </a:p>
          <a:p>
            <a:r>
              <a:rPr lang="en-US" dirty="0" smtClean="0"/>
              <a:t>[5] </a:t>
            </a:r>
            <a:r>
              <a:rPr lang="en-US" dirty="0"/>
              <a:t>Min-Chun Yang, Chiun-Sheng Huang, “Whole breast lesion detection using naive bayes classifier for portable ultrasound”, elsevier, computer science section, vol. 38, No.11, pp. 1870-1880, 2012. </a:t>
            </a:r>
          </a:p>
        </p:txBody>
      </p:sp>
    </p:spTree>
    <p:extLst>
      <p:ext uri="{BB962C8B-B14F-4D97-AF65-F5344CB8AC3E}">
        <p14:creationId xmlns:p14="http://schemas.microsoft.com/office/powerpoint/2010/main" xmlns="" val="2962011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517" y="2033100"/>
            <a:ext cx="10972800" cy="1143000"/>
          </a:xfrm>
        </p:spPr>
        <p:txBody>
          <a:bodyPr>
            <a:noAutofit/>
          </a:bodyPr>
          <a:lstStyle/>
          <a:p>
            <a:r>
              <a:rPr lang="en-US" sz="9600" b="0" i="1" dirty="0" smtClean="0"/>
              <a:t>Thank You</a:t>
            </a:r>
            <a:endParaRPr lang="en-US" sz="9600" b="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So </a:t>
            </a:r>
            <a:r>
              <a:rPr lang="en-US" dirty="0"/>
              <a:t>in this </a:t>
            </a:r>
            <a:r>
              <a:rPr lang="en-US" dirty="0" smtClean="0"/>
              <a:t>project </a:t>
            </a:r>
            <a:r>
              <a:rPr lang="en-US" dirty="0"/>
              <a:t>we try to reduce this risk factor behind selecting the safe person so as to save lots of bank efforts and assets. This is done by mining the Big Data of the previous records of the people to whom the loan was granted before and on the basis of these records/experiences the machine was trained using the machine learning model which give the most accurate result. The main objective of this paper is to predict whether assigning the loan to particular person will be safe or not. This paper is divided into four sections (</a:t>
            </a:r>
            <a:r>
              <a:rPr lang="en-US" dirty="0" err="1"/>
              <a:t>i</a:t>
            </a:r>
            <a:r>
              <a:rPr lang="en-US" dirty="0"/>
              <a:t>)Data Collection (ii) Comparison of machine learning models on collected data (iii) Training of system on most promising model (iv) Testing.</a:t>
            </a:r>
          </a:p>
          <a:p>
            <a:endParaRPr lang="en-US" dirty="0"/>
          </a:p>
        </p:txBody>
      </p:sp>
    </p:spTree>
    <p:extLst>
      <p:ext uri="{BB962C8B-B14F-4D97-AF65-F5344CB8AC3E}">
        <p14:creationId xmlns:p14="http://schemas.microsoft.com/office/powerpoint/2010/main" xmlns="" val="2711569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Rectangle 3"/>
          <p:cNvSpPr/>
          <p:nvPr/>
        </p:nvSpPr>
        <p:spPr>
          <a:xfrm>
            <a:off x="0" y="1582341"/>
            <a:ext cx="12191999" cy="5139869"/>
          </a:xfrm>
          <a:prstGeom prst="rect">
            <a:avLst/>
          </a:prstGeom>
        </p:spPr>
        <p:txBody>
          <a:bodyPr wrap="square">
            <a:spAutoFit/>
          </a:bodyPr>
          <a:lstStyle/>
          <a:p>
            <a:r>
              <a:rPr lang="en-US" sz="4000" b="1" dirty="0" smtClean="0">
                <a:ea typeface="+mn-lt"/>
                <a:cs typeface="+mn-lt"/>
              </a:rPr>
              <a:t>   Finance Industry</a:t>
            </a:r>
            <a:r>
              <a:rPr lang="en-US" sz="4000" dirty="0" smtClean="0">
                <a:ea typeface="+mn-lt"/>
                <a:cs typeface="+mn-lt"/>
              </a:rPr>
              <a:t> </a:t>
            </a:r>
            <a:endParaRPr lang="en-US" sz="4000" dirty="0" smtClean="0"/>
          </a:p>
          <a:p>
            <a:pPr algn="ctr">
              <a:buFont typeface="Arial" pitchFamily="34" charset="0"/>
              <a:buChar char="•"/>
            </a:pPr>
            <a:r>
              <a:rPr lang="en-US" sz="3600" dirty="0" smtClean="0">
                <a:ea typeface="+mn-lt"/>
                <a:cs typeface="+mn-lt"/>
              </a:rPr>
              <a:t>Machine learning is growing in popularity in the finance industry. Banks are mainly using ML to find patterns inside the data but also to prevent fraud. </a:t>
            </a:r>
          </a:p>
          <a:p>
            <a:pPr algn="ctr">
              <a:buFont typeface="Arial" pitchFamily="34" charset="0"/>
              <a:buChar char="•"/>
            </a:pPr>
            <a:r>
              <a:rPr lang="en-US" sz="3600" dirty="0" smtClean="0"/>
              <a:t>With the enhancement in the banking sector lots of people are applying for bank loans but the bank has its limited assets which it has to grant to limited people only , so finding out to whom the loan can be granted which will be a safer option for the bank is a typical process</a:t>
            </a:r>
          </a:p>
        </p:txBody>
      </p:sp>
    </p:spTree>
    <p:extLst>
      <p:ext uri="{BB962C8B-B14F-4D97-AF65-F5344CB8AC3E}">
        <p14:creationId xmlns:p14="http://schemas.microsoft.com/office/powerpoint/2010/main" xmlns="" val="2493658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7" y="333829"/>
            <a:ext cx="10972800" cy="1143000"/>
          </a:xfrm>
        </p:spPr>
        <p:txBody>
          <a:bodyPr>
            <a:normAutofit fontScale="90000"/>
          </a:bodyPr>
          <a:lstStyle/>
          <a:p>
            <a:r>
              <a:rPr lang="en-US" b="1" dirty="0" smtClean="0"/>
              <a:t>PROPOSED SYSTEM:</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primary goal of this project is to extract patterns from a common loan approved dataset, and then build a model based on these extracted patterns, in order to predict the likely loan defaulters by using classification data mining algorithms. The historical data of the customers like their age, income, loan amount, employment length etc. will be used in order to do the analysis. Later on, some analysis will also be done to find the most relevant attributes, i.e. The factors that affect the prediction result the most. Using different type of Machin Learning algorithm and Predicting an Accuracy Result and Plotting a graph. </a:t>
            </a:r>
          </a:p>
          <a:p>
            <a:endParaRPr lang="en-US" dirty="0"/>
          </a:p>
        </p:txBody>
      </p:sp>
    </p:spTree>
    <p:extLst>
      <p:ext uri="{BB962C8B-B14F-4D97-AF65-F5344CB8AC3E}">
        <p14:creationId xmlns:p14="http://schemas.microsoft.com/office/powerpoint/2010/main" xmlns="" val="1997584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SOLUTION: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Assessing the risk, which is involved in a loan application, is one of the most important concerns of the banks for survival in the highly competitive market and for profitability. These banks receive number of loan applications from their customers and other people on daily basis. Not everyone gets approved. Most of the banks use their own credit scoring and risk assessment techniques in order to analyze the loan application and to make decisions on credit approval. In spite of this, there are many cases happening every year, where people do not repay the loan amounts or they default, due to which these financial institutions suffer huge amount of losses.</a:t>
            </a:r>
          </a:p>
          <a:p>
            <a:endParaRPr lang="en-US" dirty="0"/>
          </a:p>
        </p:txBody>
      </p:sp>
    </p:spTree>
    <p:extLst>
      <p:ext uri="{BB962C8B-B14F-4D97-AF65-F5344CB8AC3E}">
        <p14:creationId xmlns:p14="http://schemas.microsoft.com/office/powerpoint/2010/main" xmlns="" val="4208124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Architecture:</a:t>
            </a:r>
            <a:r>
              <a:rPr lang="en-US" dirty="0"/>
              <a:t/>
            </a:r>
            <a:br>
              <a:rPr lang="en-US" dirty="0"/>
            </a:br>
            <a:endParaRPr lang="en-US" dirty="0"/>
          </a:p>
        </p:txBody>
      </p:sp>
      <p:pic>
        <p:nvPicPr>
          <p:cNvPr id="4" name="Content Placeholder 3"/>
          <p:cNvPicPr>
            <a:picLocks noGrp="1" noChangeAspect="1"/>
          </p:cNvPicPr>
          <p:nvPr>
            <p:ph idx="1"/>
          </p:nvPr>
        </p:nvPicPr>
        <p:blipFill>
          <a:blip r:embed="rId2" cstate="print"/>
          <a:stretch>
            <a:fillRect/>
          </a:stretch>
        </p:blipFill>
        <p:spPr>
          <a:xfrm>
            <a:off x="1260765" y="1690688"/>
            <a:ext cx="8811490" cy="3809567"/>
          </a:xfrm>
          <a:prstGeom prst="rect">
            <a:avLst/>
          </a:prstGeom>
        </p:spPr>
      </p:pic>
    </p:spTree>
    <p:extLst>
      <p:ext uri="{BB962C8B-B14F-4D97-AF65-F5344CB8AC3E}">
        <p14:creationId xmlns:p14="http://schemas.microsoft.com/office/powerpoint/2010/main" xmlns="" val="421956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and Software Requirements:</a:t>
            </a:r>
            <a:r>
              <a:rPr lang="en-US" dirty="0"/>
              <a:t/>
            </a:r>
            <a:br>
              <a:rPr lang="en-US" dirty="0"/>
            </a:br>
            <a:endParaRPr lang="en-US" dirty="0"/>
          </a:p>
        </p:txBody>
      </p:sp>
      <p:sp>
        <p:nvSpPr>
          <p:cNvPr id="3" name="Content Placeholder 2"/>
          <p:cNvSpPr>
            <a:spLocks noGrp="1"/>
          </p:cNvSpPr>
          <p:nvPr>
            <p:ph idx="1"/>
          </p:nvPr>
        </p:nvSpPr>
        <p:spPr>
          <a:xfrm>
            <a:off x="623668" y="2148840"/>
            <a:ext cx="10972800" cy="4709160"/>
          </a:xfrm>
        </p:spPr>
        <p:txBody>
          <a:bodyPr/>
          <a:lstStyle/>
          <a:p>
            <a:pPr>
              <a:buFont typeface="Wingdings" pitchFamily="2" charset="2"/>
              <a:buChar char="q"/>
            </a:pPr>
            <a:r>
              <a:rPr lang="en-US" sz="3600" b="1" dirty="0"/>
              <a:t>Hardware:</a:t>
            </a:r>
            <a:endParaRPr lang="en-US" sz="3600" dirty="0"/>
          </a:p>
          <a:p>
            <a:pPr lvl="0">
              <a:buFont typeface="Arial" pitchFamily="34" charset="0"/>
              <a:buChar char="•"/>
            </a:pPr>
            <a:r>
              <a:rPr lang="en-US" dirty="0"/>
              <a:t>OS – Windows 7,8 or 10 (32 or 64 bit)</a:t>
            </a:r>
          </a:p>
          <a:p>
            <a:pPr lvl="0">
              <a:buFont typeface="Arial" pitchFamily="34" charset="0"/>
              <a:buChar char="•"/>
            </a:pPr>
            <a:r>
              <a:rPr lang="en-US" dirty="0"/>
              <a:t>RAM – 4GB</a:t>
            </a:r>
          </a:p>
          <a:p>
            <a:pPr>
              <a:buFont typeface="Wingdings" pitchFamily="2" charset="2"/>
              <a:buChar char="q"/>
            </a:pPr>
            <a:r>
              <a:rPr lang="en-US" sz="3600" b="1" dirty="0"/>
              <a:t>Software:</a:t>
            </a:r>
            <a:endParaRPr lang="en-US" sz="3600" dirty="0"/>
          </a:p>
          <a:p>
            <a:pPr lvl="0">
              <a:buFont typeface="Arial" pitchFamily="34" charset="0"/>
              <a:buChar char="•"/>
            </a:pPr>
            <a:r>
              <a:rPr lang="en-US" dirty="0"/>
              <a:t>Python IDLE</a:t>
            </a:r>
          </a:p>
          <a:p>
            <a:pPr lvl="0">
              <a:buFont typeface="Arial" pitchFamily="34" charset="0"/>
              <a:buChar char="•"/>
            </a:pPr>
            <a:r>
              <a:rPr lang="en-US" dirty="0"/>
              <a:t>Anaconda – Jupiter </a:t>
            </a:r>
            <a:r>
              <a:rPr lang="en-US" dirty="0" smtClean="0"/>
              <a:t>Notebook</a:t>
            </a:r>
            <a:r>
              <a:rPr lang="en-US" dirty="0"/>
              <a:t> </a:t>
            </a:r>
          </a:p>
          <a:p>
            <a:endParaRPr lang="en-US" dirty="0"/>
          </a:p>
        </p:txBody>
      </p:sp>
    </p:spTree>
    <p:extLst>
      <p:ext uri="{BB962C8B-B14F-4D97-AF65-F5344CB8AC3E}">
        <p14:creationId xmlns:p14="http://schemas.microsoft.com/office/powerpoint/2010/main" xmlns="" val="3300518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65018" y="1336963"/>
            <a:ext cx="10972800" cy="4709160"/>
          </a:xfrm>
        </p:spPr>
        <p:txBody>
          <a:bodyPr>
            <a:normAutofit/>
          </a:bodyPr>
          <a:lstStyle/>
          <a:p>
            <a:endParaRPr lang="en-US" sz="3600" dirty="0" smtClean="0"/>
          </a:p>
          <a:p>
            <a:r>
              <a:rPr lang="en-US" sz="3600" dirty="0" smtClean="0"/>
              <a:t>Useful in the banking sector.</a:t>
            </a:r>
          </a:p>
          <a:p>
            <a:r>
              <a:rPr lang="en-US" sz="3600" dirty="0" smtClean="0"/>
              <a:t>Bank can  easily </a:t>
            </a:r>
            <a:r>
              <a:rPr lang="en-US" sz="3600" dirty="0" err="1" smtClean="0"/>
              <a:t>findout</a:t>
            </a:r>
            <a:r>
              <a:rPr lang="en-US" sz="3600" dirty="0" smtClean="0"/>
              <a:t> who is loan defaulter </a:t>
            </a:r>
          </a:p>
          <a:p>
            <a:r>
              <a:rPr lang="en-US" sz="3600" dirty="0" smtClean="0"/>
              <a:t> By this system we can predict the loan repayment of every appliction.</a:t>
            </a:r>
          </a:p>
          <a:p>
            <a:endParaRPr lang="en-US" sz="3600" dirty="0"/>
          </a:p>
        </p:txBody>
      </p:sp>
    </p:spTree>
    <p:extLst>
      <p:ext uri="{BB962C8B-B14F-4D97-AF65-F5344CB8AC3E}">
        <p14:creationId xmlns:p14="http://schemas.microsoft.com/office/powerpoint/2010/main" xmlns="" val="391806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ea typeface="+mn-lt"/>
                <a:cs typeface="+mn-lt"/>
              </a:rPr>
              <a:t>In today’s technological conditions, new data are being produced by different sources in many sectors. </a:t>
            </a:r>
            <a:endParaRPr lang="en-US" sz="2000" dirty="0" smtClean="0"/>
          </a:p>
          <a:p>
            <a:r>
              <a:rPr lang="en-US" dirty="0" smtClean="0">
                <a:ea typeface="+mn-lt"/>
                <a:cs typeface="+mn-lt"/>
              </a:rPr>
              <a:t>However, it is not possible to extract the useful information hidden in these data sets, unless they are processed properly.</a:t>
            </a:r>
            <a:endParaRPr lang="en-US" dirty="0" smtClean="0"/>
          </a:p>
          <a:p>
            <a:r>
              <a:rPr lang="en-US" dirty="0" smtClean="0">
                <a:ea typeface="+mn-lt"/>
                <a:cs typeface="+mn-lt"/>
              </a:rPr>
              <a:t> In order to find out this hidden information, various analyses should be performed using data mining, which consists of numerous methods.</a:t>
            </a:r>
            <a:endParaRPr lang="en-US" dirty="0" smtClean="0"/>
          </a:p>
          <a:p>
            <a:endParaRPr lang="en-US" dirty="0" smtClean="0"/>
          </a:p>
          <a:p>
            <a:endParaRPr lang="en-US" dirty="0"/>
          </a:p>
        </p:txBody>
      </p:sp>
    </p:spTree>
    <p:extLst>
      <p:ext uri="{BB962C8B-B14F-4D97-AF65-F5344CB8AC3E}">
        <p14:creationId xmlns:p14="http://schemas.microsoft.com/office/powerpoint/2010/main" xmlns="" val="3901213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733</TotalTime>
  <Words>739</Words>
  <Application>Microsoft Office PowerPoint</Application>
  <PresentationFormat>Custom</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LOAN APPROVAL PREDICTION BASED ON MACHINE LEARNING APPROACH</vt:lpstr>
      <vt:lpstr>ABSTRACT </vt:lpstr>
      <vt:lpstr>INTRODUCTION</vt:lpstr>
      <vt:lpstr>PROPOSED SYSTEM: </vt:lpstr>
      <vt:lpstr>EXISTING SOLUTION: </vt:lpstr>
      <vt:lpstr>System Architecture: </vt:lpstr>
      <vt:lpstr>Hardware and Software Requirements: </vt:lpstr>
      <vt:lpstr>Advantages</vt:lpstr>
      <vt:lpstr>DISADVANTAGES</vt:lpstr>
      <vt:lpstr>APPLICATIONS</vt:lpstr>
      <vt:lpstr>GITHUB LINK FOR THE PROJECT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BASED ON MACHINE LEARNING APPROACH</dc:title>
  <dc:creator>ML</dc:creator>
  <cp:lastModifiedBy>home</cp:lastModifiedBy>
  <cp:revision>46</cp:revision>
  <dcterms:created xsi:type="dcterms:W3CDTF">2019-10-02T07:29:01Z</dcterms:created>
  <dcterms:modified xsi:type="dcterms:W3CDTF">2021-01-20T08:11:03Z</dcterms:modified>
</cp:coreProperties>
</file>