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1" r:id="rId7"/>
    <p:sldId id="260" r:id="rId8"/>
    <p:sldId id="262" r:id="rId9"/>
    <p:sldId id="274" r:id="rId10"/>
    <p:sldId id="263" r:id="rId11"/>
    <p:sldId id="272" r:id="rId12"/>
    <p:sldId id="270" r:id="rId13"/>
    <p:sldId id="264" r:id="rId14"/>
    <p:sldId id="273" r:id="rId15"/>
    <p:sldId id="265" r:id="rId16"/>
    <p:sldId id="266" r:id="rId17"/>
    <p:sldId id="267" r:id="rId18"/>
    <p:sldId id="268" r:id="rId19"/>
    <p:sldId id="269" r:id="rId20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731520" y="1168560"/>
            <a:ext cx="9142560" cy="238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6000" strike="noStrike">
                <a:solidFill>
                  <a:srgbClr val="FFFFFF"/>
                </a:solidFill>
                <a:latin typeface="Meiryo"/>
                <a:ea typeface="DejaVu Sans"/>
              </a:rPr>
              <a:t>CSCI 4370 Project 5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731520" y="3648240"/>
            <a:ext cx="9142560" cy="165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strike="noStrike">
                <a:solidFill>
                  <a:srgbClr val="FFFFFF"/>
                </a:solidFill>
                <a:latin typeface="Meiryo"/>
                <a:ea typeface="DejaVu Sans"/>
              </a:rPr>
              <a:t>By: Jey, Justin, Narita, Phillip, and Ryan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57200" y="365760"/>
            <a:ext cx="987408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4400" strike="noStrike" dirty="0" smtClean="0">
                <a:solidFill>
                  <a:srgbClr val="FFFFFF"/>
                </a:solidFill>
                <a:latin typeface="Meiryo"/>
                <a:ea typeface="Meiryo"/>
              </a:rPr>
              <a:t>FD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FFFFFF"/>
                </a:solidFill>
                <a:latin typeface="Meiryo"/>
                <a:sym typeface="Wingdings" panose="05000000000000000000" pitchFamily="2" charset="2"/>
              </a:rPr>
              <a:t> </a:t>
            </a:r>
            <a:r>
              <a:rPr lang="en-US" sz="4400" strike="noStrike" dirty="0" err="1" smtClean="0">
                <a:solidFill>
                  <a:srgbClr val="FFFFFF"/>
                </a:solidFill>
                <a:latin typeface="Meiryo"/>
                <a:ea typeface="Meiryo"/>
              </a:rPr>
              <a:t>FD</a:t>
            </a:r>
            <a:r>
              <a:rPr lang="en-US" sz="4400" strike="noStrike" baseline="-33000" dirty="0" err="1" smtClean="0">
                <a:solidFill>
                  <a:srgbClr val="FFFFFF"/>
                </a:solidFill>
                <a:latin typeface="Meiryo"/>
                <a:ea typeface="Meiryo"/>
              </a:rPr>
              <a:t>m</a:t>
            </a:r>
            <a:endParaRPr dirty="0"/>
          </a:p>
        </p:txBody>
      </p:sp>
      <p:sp>
        <p:nvSpPr>
          <p:cNvPr id="81" name="CustomShape 2"/>
          <p:cNvSpPr/>
          <p:nvPr/>
        </p:nvSpPr>
        <p:spPr>
          <a:xfrm>
            <a:off x="457200" y="1826280"/>
            <a:ext cx="9874080" cy="43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 strike="noStrike" dirty="0" smtClean="0">
                <a:solidFill>
                  <a:srgbClr val="FFFFFF"/>
                </a:solidFill>
                <a:latin typeface="Meiryo"/>
                <a:ea typeface="DejaVu Sans"/>
              </a:rPr>
              <a:t>O</a:t>
            </a:r>
            <a:r>
              <a:rPr lang="en-US" sz="2600" strike="noStrike" dirty="0" smtClean="0">
                <a:solidFill>
                  <a:srgbClr val="FFFFFF"/>
                </a:solidFill>
                <a:latin typeface="Meiryo"/>
                <a:ea typeface="DejaVu Sans"/>
                <a:sym typeface="Wingdings" panose="05000000000000000000" pitchFamily="2" charset="2"/>
              </a:rPr>
              <a:t>PQR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 strike="noStrike" dirty="0" smtClean="0">
                <a:solidFill>
                  <a:srgbClr val="FFFFFF"/>
                </a:solidFill>
                <a:latin typeface="Meiryo"/>
                <a:ea typeface="DejaVu Sans"/>
              </a:rPr>
              <a:t>I</a:t>
            </a:r>
            <a:r>
              <a:rPr lang="en-US" sz="2600" strike="noStrike" dirty="0" smtClean="0">
                <a:solidFill>
                  <a:srgbClr val="FFFFFF"/>
                </a:solidFill>
                <a:latin typeface="Meiryo"/>
                <a:ea typeface="DejaVu Sans"/>
                <a:sym typeface="Wingdings" panose="05000000000000000000" pitchFamily="2" charset="2"/>
              </a:rPr>
              <a:t>JKLMNO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 strike="noStrike" dirty="0" smtClean="0">
                <a:solidFill>
                  <a:srgbClr val="FFFFFF"/>
                </a:solidFill>
                <a:latin typeface="Meiryo"/>
                <a:ea typeface="DejaVu Sans"/>
              </a:rPr>
              <a:t>A</a:t>
            </a:r>
            <a:r>
              <a:rPr lang="en-US" sz="2600" strike="noStrike" dirty="0" smtClean="0">
                <a:solidFill>
                  <a:srgbClr val="FFFFFF"/>
                </a:solidFill>
                <a:latin typeface="Meiryo"/>
                <a:ea typeface="DejaVu Sans"/>
                <a:sym typeface="Wingdings" panose="05000000000000000000" pitchFamily="2" charset="2"/>
              </a:rPr>
              <a:t>BCDESTO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 strike="noStrike" dirty="0" smtClean="0">
                <a:solidFill>
                  <a:srgbClr val="FFFFFF"/>
                </a:solidFill>
                <a:latin typeface="Meiryo"/>
                <a:ea typeface="DejaVu Sans"/>
              </a:rPr>
              <a:t>C</a:t>
            </a:r>
            <a:r>
              <a:rPr lang="en-US" sz="2600" strike="noStrike" dirty="0" smtClean="0">
                <a:solidFill>
                  <a:srgbClr val="FFFFFF"/>
                </a:solidFill>
                <a:latin typeface="Meiryo"/>
                <a:ea typeface="DejaVu Sans"/>
                <a:sym typeface="Wingdings" panose="05000000000000000000" pitchFamily="2" charset="2"/>
              </a:rPr>
              <a:t>A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 strike="noStrike" dirty="0" smtClean="0">
                <a:solidFill>
                  <a:srgbClr val="FFFFFF"/>
                </a:solidFill>
                <a:latin typeface="Meiryo"/>
                <a:ea typeface="DejaVu Sans"/>
              </a:rPr>
              <a:t>F</a:t>
            </a:r>
            <a:r>
              <a:rPr lang="en-US" sz="2600" strike="noStrike" dirty="0" smtClean="0">
                <a:solidFill>
                  <a:srgbClr val="FFFFFF"/>
                </a:solidFill>
                <a:latin typeface="Meiryo"/>
                <a:ea typeface="DejaVu Sans"/>
                <a:sym typeface="Wingdings" panose="05000000000000000000" pitchFamily="2" charset="2"/>
              </a:rPr>
              <a:t>AGHI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US" sz="2600" dirty="0">
              <a:solidFill>
                <a:srgbClr val="FFFFFF"/>
              </a:solidFill>
              <a:latin typeface="Meiryo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 dirty="0" smtClean="0">
                <a:solidFill>
                  <a:srgbClr val="FFFFFF"/>
                </a:solidFill>
                <a:latin typeface="Meiryo"/>
                <a:sym typeface="Wingdings" panose="05000000000000000000" pitchFamily="2" charset="2"/>
              </a:rPr>
              <a:t>Thes</a:t>
            </a:r>
            <a:r>
              <a:rPr lang="en-US" sz="2600" dirty="0" smtClean="0">
                <a:solidFill>
                  <a:srgbClr val="FFFFFF"/>
                </a:solidFill>
                <a:latin typeface="Meiryo"/>
                <a:sym typeface="Wingdings" panose="05000000000000000000" pitchFamily="2" charset="2"/>
              </a:rPr>
              <a:t>e functional dependencies are already in minimal cover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334503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Meiryo"/>
              </a:rPr>
              <a:t>Create Tables</a:t>
            </a:r>
            <a:r>
              <a:rPr lang="el-GR" dirty="0" smtClean="0"/>
              <a:t/>
            </a:r>
            <a:br>
              <a:rPr lang="el-GR" dirty="0" smtClean="0"/>
            </a:b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054977"/>
              </p:ext>
            </p:extLst>
          </p:nvPr>
        </p:nvGraphicFramePr>
        <p:xfrm>
          <a:off x="323104" y="1316037"/>
          <a:ext cx="2530264" cy="16638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30264"/>
              </a:tblGrid>
              <a:tr h="2106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Categories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3376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categoryId</a:t>
                      </a:r>
                      <a:r>
                        <a:rPr lang="en-US" sz="2000" dirty="0">
                          <a:effectLst/>
                        </a:rPr>
                        <a:t> &lt;&lt;PK&gt;&gt;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categoryName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categoryDiscount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categoryMinPoints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696325"/>
              </p:ext>
            </p:extLst>
          </p:nvPr>
        </p:nvGraphicFramePr>
        <p:xfrm>
          <a:off x="4109292" y="1308242"/>
          <a:ext cx="2555914" cy="26090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55914"/>
              </a:tblGrid>
              <a:tr h="1606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Products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2687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productId</a:t>
                      </a:r>
                      <a:r>
                        <a:rPr lang="en-US" sz="2000" dirty="0">
                          <a:effectLst/>
                        </a:rPr>
                        <a:t> &lt;&lt;PK&gt;&gt;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productPrice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productImage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productName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productDescription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productPoints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productCategoryId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70333"/>
              </p:ext>
            </p:extLst>
          </p:nvPr>
        </p:nvGraphicFramePr>
        <p:xfrm>
          <a:off x="7866963" y="1309801"/>
          <a:ext cx="2169403" cy="29352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69403"/>
              </a:tblGrid>
              <a:tr h="1606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Users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2687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userId</a:t>
                      </a:r>
                      <a:r>
                        <a:rPr lang="en-US" sz="2000" dirty="0">
                          <a:effectLst/>
                        </a:rPr>
                        <a:t> &lt;&lt;PK&gt;&gt;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isAdmin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userName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userPassword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userCreatedOn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points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pointsRenewal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categoryId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943522"/>
              </p:ext>
            </p:extLst>
          </p:nvPr>
        </p:nvGraphicFramePr>
        <p:xfrm>
          <a:off x="4123860" y="4750345"/>
          <a:ext cx="2508293" cy="9619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08293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username-&gt;</a:t>
                      </a:r>
                      <a:r>
                        <a:rPr lang="en-US" sz="2000" dirty="0" err="1" smtClean="0">
                          <a:effectLst/>
                        </a:rPr>
                        <a:t>userID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141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effectLst/>
                        </a:rPr>
                        <a:t>userName</a:t>
                      </a:r>
                      <a:r>
                        <a:rPr lang="en-US" sz="2000" dirty="0" smtClean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&lt;&lt;PK&gt;&gt;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effectLst/>
                        </a:rPr>
                        <a:t>userId</a:t>
                      </a:r>
                      <a:endParaRPr lang="en-US" sz="2000" dirty="0">
                        <a:effectLst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143560"/>
              </p:ext>
            </p:extLst>
          </p:nvPr>
        </p:nvGraphicFramePr>
        <p:xfrm>
          <a:off x="418641" y="3892425"/>
          <a:ext cx="2115239" cy="19568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15239"/>
              </a:tblGrid>
              <a:tr h="685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Orders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511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orderId</a:t>
                      </a:r>
                      <a:r>
                        <a:rPr lang="en-US" sz="2000" dirty="0">
                          <a:effectLst/>
                        </a:rPr>
                        <a:t> &lt;&lt;PK&gt;&gt;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userId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orderedOn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amount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prodId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7371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83772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 strike="noStrike" dirty="0" smtClean="0">
                <a:solidFill>
                  <a:srgbClr val="FFFFFF"/>
                </a:solidFill>
                <a:latin typeface="Meiryo"/>
                <a:ea typeface="DejaVu Sans"/>
              </a:rPr>
              <a:t>Check if Lossless</a:t>
            </a:r>
            <a:endParaRPr dirty="0"/>
          </a:p>
        </p:txBody>
      </p:sp>
      <p:sp>
        <p:nvSpPr>
          <p:cNvPr id="90" name="CustomShape 2"/>
          <p:cNvSpPr/>
          <p:nvPr/>
        </p:nvSpPr>
        <p:spPr>
          <a:xfrm>
            <a:off x="83772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2"/>
          <p:cNvSpPr/>
          <p:nvPr/>
        </p:nvSpPr>
        <p:spPr>
          <a:xfrm>
            <a:off x="457200" y="1826280"/>
            <a:ext cx="9874080" cy="8398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 strike="noStrike" dirty="0" smtClean="0">
                <a:solidFill>
                  <a:srgbClr val="FFFFFF"/>
                </a:solidFill>
                <a:latin typeface="Meiryo"/>
                <a:ea typeface="DejaVu Sans"/>
              </a:rPr>
              <a:t>Get </a:t>
            </a:r>
            <a:r>
              <a:rPr lang="en-US" sz="2600" dirty="0">
                <a:solidFill>
                  <a:srgbClr val="FFFFFF"/>
                </a:solidFill>
                <a:latin typeface="Meiryo"/>
              </a:rPr>
              <a:t>rid of </a:t>
            </a:r>
            <a:r>
              <a:rPr lang="en-US" sz="2600" dirty="0" smtClean="0">
                <a:solidFill>
                  <a:srgbClr val="FFFFFF"/>
                </a:solidFill>
                <a:latin typeface="Meiryo"/>
              </a:rPr>
              <a:t>(username-</a:t>
            </a:r>
            <a:r>
              <a:rPr lang="en-US" sz="2600" dirty="0">
                <a:solidFill>
                  <a:srgbClr val="FFFFFF"/>
                </a:solidFill>
                <a:latin typeface="Meiryo"/>
              </a:rPr>
              <a:t>&gt;</a:t>
            </a:r>
            <a:r>
              <a:rPr lang="en-US" sz="2600" dirty="0" err="1" smtClean="0">
                <a:solidFill>
                  <a:srgbClr val="FFFFFF"/>
                </a:solidFill>
                <a:latin typeface="Meiryo"/>
              </a:rPr>
              <a:t>userID</a:t>
            </a:r>
            <a:r>
              <a:rPr lang="en-US" sz="2600" dirty="0" smtClean="0">
                <a:solidFill>
                  <a:srgbClr val="FFFFFF"/>
                </a:solidFill>
                <a:latin typeface="Meiryo"/>
              </a:rPr>
              <a:t>) table because it is a subset of the users table </a:t>
            </a:r>
            <a:endParaRPr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99811"/>
              </p:ext>
            </p:extLst>
          </p:nvPr>
        </p:nvGraphicFramePr>
        <p:xfrm>
          <a:off x="378188" y="3067719"/>
          <a:ext cx="2530264" cy="16638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30264"/>
              </a:tblGrid>
              <a:tr h="2106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Categories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3376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categoryId</a:t>
                      </a:r>
                      <a:r>
                        <a:rPr lang="en-US" sz="2000" dirty="0">
                          <a:effectLst/>
                        </a:rPr>
                        <a:t> &lt;&lt;PK&gt;&gt;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categoryName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categoryDiscount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categoryMinPoints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571894"/>
              </p:ext>
            </p:extLst>
          </p:nvPr>
        </p:nvGraphicFramePr>
        <p:xfrm>
          <a:off x="3205909" y="3070941"/>
          <a:ext cx="2555914" cy="26090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55914"/>
              </a:tblGrid>
              <a:tr h="1606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Products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2687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productId</a:t>
                      </a:r>
                      <a:r>
                        <a:rPr lang="en-US" sz="2000" dirty="0">
                          <a:effectLst/>
                        </a:rPr>
                        <a:t> &lt;&lt;PK&gt;&gt;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productPrice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productImage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productName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productDescription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productPoints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productCategoryId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944018"/>
              </p:ext>
            </p:extLst>
          </p:nvPr>
        </p:nvGraphicFramePr>
        <p:xfrm>
          <a:off x="5972061" y="3061483"/>
          <a:ext cx="2169403" cy="29352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69403"/>
              </a:tblGrid>
              <a:tr h="1606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Users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2687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userId</a:t>
                      </a:r>
                      <a:r>
                        <a:rPr lang="en-US" sz="2000" dirty="0">
                          <a:effectLst/>
                        </a:rPr>
                        <a:t> &lt;&lt;PK&gt;&gt;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isAdmin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userName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userPassword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userCreatedOn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points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pointsRenewal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categoryId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860416"/>
              </p:ext>
            </p:extLst>
          </p:nvPr>
        </p:nvGraphicFramePr>
        <p:xfrm>
          <a:off x="8339769" y="3055143"/>
          <a:ext cx="2115239" cy="19568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15239"/>
              </a:tblGrid>
              <a:tr h="685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Orders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511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orderId</a:t>
                      </a:r>
                      <a:r>
                        <a:rPr lang="en-US" sz="2000" dirty="0">
                          <a:effectLst/>
                        </a:rPr>
                        <a:t> &lt;&lt;PK&gt;&gt;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userId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orderedOn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amount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prodId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trike="noStrike" dirty="0" smtClean="0">
                <a:solidFill>
                  <a:srgbClr val="FFFFFF"/>
                </a:solidFill>
                <a:latin typeface="Meiryo"/>
                <a:ea typeface="Meiryo"/>
              </a:rPr>
              <a:t> ρ</a:t>
            </a:r>
            <a:r>
              <a:rPr lang="en-US" strike="noStrike" baseline="-33000" dirty="0" smtClean="0">
                <a:solidFill>
                  <a:srgbClr val="FFFFFF"/>
                </a:solidFill>
                <a:latin typeface="Meiryo"/>
                <a:ea typeface="Meiryo"/>
              </a:rPr>
              <a:t>1</a:t>
            </a:r>
            <a:r>
              <a:rPr lang="en-US" strike="noStrike" dirty="0" smtClean="0">
                <a:solidFill>
                  <a:srgbClr val="FFFFFF"/>
                </a:solidFill>
                <a:latin typeface="Meiryo"/>
                <a:ea typeface="Meiryo"/>
              </a:rPr>
              <a:t>, ρ</a:t>
            </a:r>
            <a:r>
              <a:rPr lang="en-US" strike="noStrike" baseline="-33000" dirty="0" smtClean="0">
                <a:solidFill>
                  <a:srgbClr val="FFFFFF"/>
                </a:solidFill>
                <a:latin typeface="Meiryo"/>
                <a:ea typeface="Meiryo"/>
              </a:rPr>
              <a:t>2</a:t>
            </a:r>
            <a:r>
              <a:rPr lang="en-US" strike="noStrike" dirty="0" smtClean="0">
                <a:solidFill>
                  <a:srgbClr val="FFFFFF"/>
                </a:solidFill>
                <a:latin typeface="Meiryo"/>
                <a:ea typeface="Meiryo"/>
              </a:rPr>
              <a:t>, ρ</a:t>
            </a:r>
            <a:r>
              <a:rPr lang="en-US" strike="noStrike" baseline="-33000" dirty="0" smtClean="0">
                <a:solidFill>
                  <a:srgbClr val="FFFFFF"/>
                </a:solidFill>
                <a:latin typeface="Meiryo"/>
                <a:ea typeface="Meiryo"/>
              </a:rPr>
              <a:t>3 </a:t>
            </a:r>
            <a:r>
              <a:rPr lang="en-US" strike="noStrike" dirty="0" smtClean="0">
                <a:solidFill>
                  <a:srgbClr val="FFFFFF"/>
                </a:solidFill>
                <a:latin typeface="Meiryo"/>
                <a:ea typeface="Meiryo"/>
              </a:rPr>
              <a:t>Comparison</a:t>
            </a:r>
            <a:r>
              <a:rPr lang="en-US" strike="noStrike" baseline="-33000" dirty="0" smtClean="0">
                <a:solidFill>
                  <a:srgbClr val="FFFFFF"/>
                </a:solidFill>
                <a:latin typeface="Meiryo"/>
                <a:ea typeface="Meiryo"/>
              </a:rPr>
              <a:t>  </a:t>
            </a:r>
            <a:endParaRPr lang="en-US" dirty="0"/>
          </a:p>
        </p:txBody>
      </p:sp>
      <p:sp>
        <p:nvSpPr>
          <p:cNvPr id="4" name="CustomShape 2"/>
          <p:cNvSpPr/>
          <p:nvPr/>
        </p:nvSpPr>
        <p:spPr>
          <a:xfrm>
            <a:off x="457200" y="1826280"/>
            <a:ext cx="9874080" cy="43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dirty="0" smtClean="0">
                <a:solidFill>
                  <a:srgbClr val="FFFFFF"/>
                </a:solidFill>
                <a:latin typeface="Meiryo"/>
                <a:ea typeface="DejaVu Sans"/>
              </a:rPr>
              <a:t>UML contains 5 tables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smtClean="0">
                <a:solidFill>
                  <a:srgbClr val="FFFFFF"/>
                </a:solidFill>
                <a:latin typeface="Meiryo"/>
                <a:ea typeface="DejaVu Sans"/>
              </a:rPr>
              <a:t>BCNF contains 4 tables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dirty="0" smtClean="0">
                <a:solidFill>
                  <a:srgbClr val="FFFFFF"/>
                </a:solidFill>
                <a:latin typeface="Meiryo"/>
                <a:ea typeface="DejaVu Sans"/>
              </a:rPr>
              <a:t>3NF contains 4 tables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smtClean="0">
                <a:solidFill>
                  <a:srgbClr val="FFFFFF"/>
                </a:solidFill>
                <a:latin typeface="Meiryo"/>
                <a:ea typeface="DejaVu Sans"/>
              </a:rPr>
              <a:t>BCNF and 3NF basically are the same except the users table in 3NF contains the </a:t>
            </a:r>
            <a:r>
              <a:rPr lang="en-US" sz="2000" strike="noStrike" dirty="0" err="1" smtClean="0">
                <a:solidFill>
                  <a:srgbClr val="FFFFFF"/>
                </a:solidFill>
                <a:latin typeface="Meiryo"/>
                <a:ea typeface="DejaVu Sans"/>
              </a:rPr>
              <a:t>categoryId</a:t>
            </a:r>
            <a:endParaRPr lang="en-US" sz="2000" strike="noStrike" dirty="0" smtClean="0">
              <a:solidFill>
                <a:srgbClr val="FFFFFF"/>
              </a:solidFill>
              <a:latin typeface="Meiryo"/>
              <a:ea typeface="DejaVu Sans"/>
            </a:endParaRPr>
          </a:p>
          <a:p>
            <a:pPr lvl="1">
              <a:buFont typeface="Arial"/>
              <a:buChar char="•"/>
            </a:pPr>
            <a:r>
              <a:rPr lang="en-US" sz="2000" dirty="0" smtClean="0">
                <a:solidFill>
                  <a:srgbClr val="FFFFFF"/>
                </a:solidFill>
                <a:latin typeface="Meiryo"/>
                <a:ea typeface="DejaVu Sans"/>
              </a:rPr>
              <a:t>In BCNF, to get the </a:t>
            </a:r>
            <a:r>
              <a:rPr lang="en-US" sz="2000" dirty="0" err="1" smtClean="0">
                <a:solidFill>
                  <a:srgbClr val="FFFFFF"/>
                </a:solidFill>
                <a:latin typeface="Meiryo"/>
                <a:ea typeface="DejaVu Sans"/>
              </a:rPr>
              <a:t>categoryId</a:t>
            </a:r>
            <a:r>
              <a:rPr lang="en-US" sz="2000" dirty="0" smtClean="0">
                <a:solidFill>
                  <a:srgbClr val="FFFFFF"/>
                </a:solidFill>
                <a:latin typeface="Meiryo"/>
                <a:ea typeface="DejaVu Sans"/>
              </a:rPr>
              <a:t> for the users there needs to be a join where it checks if the user’s points has the minimum number of points to be in a certain category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dirty="0" smtClean="0">
                <a:solidFill>
                  <a:srgbClr val="FFFFFF"/>
                </a:solidFill>
                <a:latin typeface="Meiryo"/>
                <a:sym typeface="Wingdings" panose="05000000000000000000" pitchFamily="2" charset="2"/>
              </a:rPr>
              <a:t>The main difference between the UML and BCNF and 3NF is UML has the points table which contains points, </a:t>
            </a:r>
            <a:r>
              <a:rPr lang="en-US" sz="2000" dirty="0" err="1" smtClean="0">
                <a:solidFill>
                  <a:srgbClr val="FFFFFF"/>
                </a:solidFill>
                <a:latin typeface="Meiryo"/>
                <a:sym typeface="Wingdings" panose="05000000000000000000" pitchFamily="2" charset="2"/>
              </a:rPr>
              <a:t>pointsRenewalDate</a:t>
            </a:r>
            <a:r>
              <a:rPr lang="en-US" sz="2000" dirty="0" smtClean="0">
                <a:solidFill>
                  <a:srgbClr val="FFFFFF"/>
                </a:solidFill>
                <a:latin typeface="Meiryo"/>
                <a:sym typeface="Wingdings" panose="05000000000000000000" pitchFamily="2" charset="2"/>
              </a:rPr>
              <a:t>, and </a:t>
            </a:r>
            <a:r>
              <a:rPr lang="en-US" sz="2000" dirty="0" err="1" smtClean="0">
                <a:solidFill>
                  <a:srgbClr val="FFFFFF"/>
                </a:solidFill>
                <a:latin typeface="Meiryo"/>
                <a:sym typeface="Wingdings" panose="05000000000000000000" pitchFamily="2" charset="2"/>
              </a:rPr>
              <a:t>categoryId</a:t>
            </a:r>
            <a:endParaRPr lang="en-US" sz="2000" dirty="0" smtClean="0">
              <a:solidFill>
                <a:srgbClr val="FFFFFF"/>
              </a:solidFill>
              <a:latin typeface="Meiryo"/>
              <a:sym typeface="Wingdings" panose="05000000000000000000" pitchFamily="2" charset="2"/>
            </a:endParaRPr>
          </a:p>
          <a:p>
            <a:pPr lvl="1">
              <a:buFont typeface="Arial"/>
              <a:buChar char="•"/>
            </a:pPr>
            <a:r>
              <a:rPr lang="en-US" sz="2000" dirty="0" smtClean="0">
                <a:solidFill>
                  <a:srgbClr val="FFFFFF"/>
                </a:solidFill>
                <a:latin typeface="Meiryo"/>
                <a:sym typeface="Wingdings" panose="05000000000000000000" pitchFamily="2" charset="2"/>
              </a:rPr>
              <a:t>This way the points table will keep on being updated instead of the users table being updated every time</a:t>
            </a:r>
          </a:p>
          <a:p>
            <a:pPr lvl="2">
              <a:buFont typeface="Arial"/>
              <a:buChar char="•"/>
            </a:pPr>
            <a:r>
              <a:rPr lang="en-US" sz="2000" dirty="0" smtClean="0">
                <a:solidFill>
                  <a:srgbClr val="FFFFFF"/>
                </a:solidFill>
                <a:latin typeface="Meiryo"/>
                <a:sym typeface="Wingdings" panose="05000000000000000000" pitchFamily="2" charset="2"/>
              </a:rPr>
              <a:t>Vertical fragmentation</a:t>
            </a:r>
          </a:p>
          <a:p>
            <a:pPr>
              <a:buFont typeface="Arial"/>
              <a:buChar char="•"/>
            </a:pPr>
            <a:r>
              <a:rPr lang="en-US" sz="2000" dirty="0" smtClean="0">
                <a:solidFill>
                  <a:srgbClr val="FFFFFF"/>
                </a:solidFill>
                <a:latin typeface="Meiryo"/>
                <a:sym typeface="Wingdings" panose="05000000000000000000" pitchFamily="2" charset="2"/>
              </a:rPr>
              <a:t>For the project, we used the UML implementation</a:t>
            </a:r>
          </a:p>
          <a:p>
            <a:pPr lvl="1">
              <a:buFont typeface="Arial"/>
              <a:buChar char="•"/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4074373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83772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FFFFFF"/>
                </a:solidFill>
                <a:latin typeface="Meiryo"/>
                <a:ea typeface="DejaVu Sans"/>
              </a:rPr>
              <a:t>Schema</a:t>
            </a:r>
            <a:endParaRPr/>
          </a:p>
        </p:txBody>
      </p:sp>
      <p:pic>
        <p:nvPicPr>
          <p:cNvPr id="93" name="Picture 92"/>
          <p:cNvPicPr/>
          <p:nvPr/>
        </p:nvPicPr>
        <p:blipFill>
          <a:blip r:embed="rId2"/>
          <a:stretch/>
        </p:blipFill>
        <p:spPr>
          <a:xfrm>
            <a:off x="1734840" y="1528200"/>
            <a:ext cx="7043040" cy="4995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83772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FFFFFF"/>
                </a:solidFill>
                <a:latin typeface="Meiryo"/>
                <a:ea typeface="DejaVu Sans"/>
              </a:rPr>
              <a:t>Inserts</a:t>
            </a:r>
            <a:endParaRPr/>
          </a:p>
        </p:txBody>
      </p:sp>
      <p:pic>
        <p:nvPicPr>
          <p:cNvPr id="95" name="Picture 94"/>
          <p:cNvPicPr/>
          <p:nvPr/>
        </p:nvPicPr>
        <p:blipFill>
          <a:blip r:embed="rId2"/>
          <a:stretch/>
        </p:blipFill>
        <p:spPr>
          <a:xfrm>
            <a:off x="602640" y="159120"/>
            <a:ext cx="11095560" cy="6590160"/>
          </a:xfrm>
          <a:prstGeom prst="rect">
            <a:avLst/>
          </a:prstGeom>
          <a:ln>
            <a:solidFill>
              <a:srgbClr val="FFFFFF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83772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FFFFFF"/>
                </a:solidFill>
                <a:latin typeface="Meiryo"/>
                <a:ea typeface="DejaVu Sans"/>
              </a:rPr>
              <a:t>Architecture and Components</a:t>
            </a:r>
            <a:endParaRPr/>
          </a:p>
        </p:txBody>
      </p:sp>
      <p:pic>
        <p:nvPicPr>
          <p:cNvPr id="97" name="Picture 96"/>
          <p:cNvPicPr/>
          <p:nvPr/>
        </p:nvPicPr>
        <p:blipFill>
          <a:blip r:embed="rId2"/>
          <a:stretch/>
        </p:blipFill>
        <p:spPr>
          <a:xfrm>
            <a:off x="1363680" y="1722240"/>
            <a:ext cx="7688520" cy="4349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83772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FFFFFF"/>
                </a:solidFill>
                <a:latin typeface="Meiryo"/>
                <a:ea typeface="DejaVu Sans"/>
              </a:rPr>
              <a:t>Demo time</a:t>
            </a:r>
            <a:endParaRPr/>
          </a:p>
        </p:txBody>
      </p:sp>
      <p:sp>
        <p:nvSpPr>
          <p:cNvPr id="99" name="CustomShape 2"/>
          <p:cNvSpPr/>
          <p:nvPr/>
        </p:nvSpPr>
        <p:spPr>
          <a:xfrm>
            <a:off x="83772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83772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FFFFFF"/>
                </a:solidFill>
                <a:latin typeface="Meiryo"/>
                <a:ea typeface="DejaVu Sans"/>
              </a:rPr>
              <a:t>Questions?</a:t>
            </a:r>
            <a:endParaRPr/>
          </a:p>
        </p:txBody>
      </p:sp>
      <p:sp>
        <p:nvSpPr>
          <p:cNvPr id="101" name="CustomShape 2"/>
          <p:cNvSpPr/>
          <p:nvPr/>
        </p:nvSpPr>
        <p:spPr>
          <a:xfrm>
            <a:off x="83772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837720" y="365040"/>
            <a:ext cx="931068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FFFFFF"/>
                </a:solidFill>
                <a:latin typeface="Meiryo"/>
                <a:ea typeface="DejaVu Sans"/>
              </a:rPr>
              <a:t>Project Overview</a:t>
            </a:r>
            <a:endParaRPr/>
          </a:p>
        </p:txBody>
      </p:sp>
      <p:sp>
        <p:nvSpPr>
          <p:cNvPr id="75" name="CustomShape 2"/>
          <p:cNvSpPr/>
          <p:nvPr/>
        </p:nvSpPr>
        <p:spPr>
          <a:xfrm>
            <a:off x="837720" y="1554480"/>
            <a:ext cx="9310680" cy="43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FFFFFF"/>
                </a:solidFill>
                <a:latin typeface="Meiryo"/>
                <a:ea typeface="DejaVu Sans"/>
              </a:rPr>
              <a:t>Database holding information for a company’s rewards program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FFFFFF"/>
                </a:solidFill>
                <a:latin typeface="Meiryo"/>
                <a:ea typeface="DejaVu Sans"/>
              </a:rPr>
              <a:t>Real world application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FFFFFF"/>
                </a:solidFill>
                <a:latin typeface="Meiryo"/>
                <a:ea typeface="DejaVu Sans"/>
              </a:rPr>
              <a:t>Widely used system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FFFFFF"/>
                </a:solidFill>
                <a:latin typeface="Meiryo"/>
                <a:ea typeface="DejaVu Sans"/>
              </a:rPr>
              <a:t>Our version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FFFFFF"/>
                </a:solidFill>
                <a:latin typeface="Meiryo"/>
                <a:ea typeface="DejaVu Sans"/>
              </a:rPr>
              <a:t>For buying shoes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FFFFFF"/>
                </a:solidFill>
                <a:latin typeface="Meiryo"/>
                <a:ea typeface="DejaVu Sans"/>
              </a:rPr>
              <a:t>Users put into tiers based on number of points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FFFFFF"/>
                </a:solidFill>
                <a:latin typeface="Meiryo"/>
                <a:ea typeface="DejaVu Sans"/>
              </a:rPr>
              <a:t>Higher tiers have more discounts given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FFFFFF"/>
                </a:solidFill>
                <a:latin typeface="Meiryo"/>
                <a:ea typeface="DejaVu Sans"/>
              </a:rPr>
              <a:t>Points reset every quarter, when the “coupons” are sent out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FFFFFF"/>
                </a:solidFill>
                <a:latin typeface="Meiryo"/>
                <a:ea typeface="DejaVu Sans"/>
              </a:rPr>
              <a:t>Java Server Pages (JSP)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FFFFFF"/>
                </a:solidFill>
                <a:latin typeface="Meiryo"/>
                <a:ea typeface="DejaVu Sans"/>
              </a:rPr>
              <a:t>Allows communication between database and website via servlets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822600" y="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FFFFFF"/>
                </a:solidFill>
                <a:latin typeface="Meiryo"/>
                <a:ea typeface="DejaVu Sans"/>
              </a:rPr>
              <a:t>UML Diagram</a:t>
            </a:r>
            <a:endParaRPr/>
          </a:p>
        </p:txBody>
      </p:sp>
      <p:pic>
        <p:nvPicPr>
          <p:cNvPr id="4098" name="Picture 2" descr="U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600" y="1142215"/>
            <a:ext cx="9182100" cy="467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5684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 strike="noStrike">
                <a:solidFill>
                  <a:srgbClr val="FFFFFF"/>
                </a:solidFill>
                <a:latin typeface="Meiryo"/>
                <a:ea typeface="DejaVu Sans"/>
              </a:rPr>
              <a:t>Convert UML to Relational Model (</a:t>
            </a:r>
            <a:r>
              <a:rPr lang="en-US" sz="4000" strike="noStrike">
                <a:solidFill>
                  <a:srgbClr val="FFFFFF"/>
                </a:solidFill>
                <a:latin typeface="Meiryo"/>
                <a:ea typeface="Meiryo"/>
              </a:rPr>
              <a:t>ρ</a:t>
            </a:r>
            <a:r>
              <a:rPr lang="en-US" sz="4000" strike="noStrike" baseline="-33000">
                <a:solidFill>
                  <a:srgbClr val="FFFFFF"/>
                </a:solidFill>
                <a:latin typeface="Meiryo"/>
                <a:ea typeface="Meiryo"/>
              </a:rPr>
              <a:t>1</a:t>
            </a:r>
            <a:r>
              <a:rPr lang="en-US" sz="4000" strike="noStrike">
                <a:solidFill>
                  <a:srgbClr val="FFFFFF"/>
                </a:solidFill>
                <a:latin typeface="Meiryo"/>
                <a:ea typeface="Meiryo"/>
              </a:rPr>
              <a:t>)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457200" y="1775520"/>
            <a:ext cx="9874080" cy="43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 strike="noStrike">
                <a:solidFill>
                  <a:srgbClr val="FFFFFF"/>
                </a:solidFill>
                <a:latin typeface="Meiryo"/>
                <a:ea typeface="DejaVu Sans"/>
              </a:rPr>
              <a:t>Users(</a:t>
            </a:r>
            <a:r>
              <a:rPr lang="en-US" sz="2600" b="1" strike="noStrike">
                <a:solidFill>
                  <a:srgbClr val="FFFFFF"/>
                </a:solidFill>
                <a:latin typeface="Meiryo"/>
                <a:ea typeface="DejaVu Sans"/>
              </a:rPr>
              <a:t>userID</a:t>
            </a:r>
            <a:r>
              <a:rPr lang="en-US" sz="2600" strike="noStrike">
                <a:solidFill>
                  <a:srgbClr val="FFFFFF"/>
                </a:solidFill>
                <a:latin typeface="Meiryo"/>
                <a:ea typeface="DejaVu Sans"/>
              </a:rPr>
              <a:t>, isAdmin, userName, userPassword, createdOn)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 strike="noStrike">
                <a:solidFill>
                  <a:srgbClr val="FFFFFF"/>
                </a:solidFill>
                <a:latin typeface="Meiryo"/>
                <a:ea typeface="DejaVu Sans"/>
              </a:rPr>
              <a:t>Points(</a:t>
            </a:r>
            <a:r>
              <a:rPr lang="en-US" sz="2600" b="1" strike="noStrike">
                <a:solidFill>
                  <a:srgbClr val="FFFFFF"/>
                </a:solidFill>
                <a:latin typeface="Meiryo"/>
                <a:ea typeface="DejaVu Sans"/>
              </a:rPr>
              <a:t>userID</a:t>
            </a:r>
            <a:r>
              <a:rPr lang="en-US" sz="2600" strike="noStrike">
                <a:solidFill>
                  <a:srgbClr val="FFFFFF"/>
                </a:solidFill>
                <a:latin typeface="Meiryo"/>
                <a:ea typeface="DejaVu Sans"/>
              </a:rPr>
              <a:t>, points, </a:t>
            </a:r>
            <a:r>
              <a:rPr lang="en-US" sz="2600" u="sng" strike="noStrike">
                <a:solidFill>
                  <a:srgbClr val="FFFFFF"/>
                </a:solidFill>
                <a:latin typeface="Meiryo"/>
                <a:ea typeface="DejaVu Sans"/>
              </a:rPr>
              <a:t>userCategoryID</a:t>
            </a:r>
            <a:r>
              <a:rPr lang="en-US" sz="2600" strike="noStrike">
                <a:solidFill>
                  <a:srgbClr val="FFFFFF"/>
                </a:solidFill>
                <a:latin typeface="Meiryo"/>
                <a:ea typeface="DejaVu Sans"/>
              </a:rPr>
              <a:t>, pointsRenewalDate)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 strike="noStrike">
                <a:solidFill>
                  <a:srgbClr val="FFFFFF"/>
                </a:solidFill>
                <a:latin typeface="Meiryo"/>
                <a:ea typeface="DejaVu Sans"/>
              </a:rPr>
              <a:t>Categories(</a:t>
            </a:r>
            <a:r>
              <a:rPr lang="en-US" sz="2600" b="1" strike="noStrike">
                <a:solidFill>
                  <a:srgbClr val="FFFFFF"/>
                </a:solidFill>
                <a:latin typeface="Meiryo"/>
                <a:ea typeface="DejaVu Sans"/>
              </a:rPr>
              <a:t>categoryID</a:t>
            </a:r>
            <a:r>
              <a:rPr lang="en-US" sz="2600" strike="noStrike">
                <a:solidFill>
                  <a:srgbClr val="FFFFFF"/>
                </a:solidFill>
                <a:latin typeface="Meiryo"/>
                <a:ea typeface="DejaVu Sans"/>
              </a:rPr>
              <a:t>, categoryName, categoryDiscount, categoryMinPoints)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 strike="noStrike">
                <a:solidFill>
                  <a:srgbClr val="FFFFFF"/>
                </a:solidFill>
                <a:latin typeface="Meiryo"/>
                <a:ea typeface="DejaVu Sans"/>
              </a:rPr>
              <a:t>Products(</a:t>
            </a:r>
            <a:r>
              <a:rPr lang="en-US" sz="2600" b="1" strike="noStrike">
                <a:solidFill>
                  <a:srgbClr val="FFFFFF"/>
                </a:solidFill>
                <a:latin typeface="Meiryo"/>
                <a:ea typeface="DejaVu Sans"/>
              </a:rPr>
              <a:t>productID</a:t>
            </a:r>
            <a:r>
              <a:rPr lang="en-US" sz="2600" strike="noStrike">
                <a:solidFill>
                  <a:srgbClr val="FFFFFF"/>
                </a:solidFill>
                <a:latin typeface="Meiryo"/>
                <a:ea typeface="DejaVu Sans"/>
              </a:rPr>
              <a:t>, productPrice, productImage, ProductName, productDescription, productPoints, </a:t>
            </a:r>
            <a:r>
              <a:rPr lang="en-US" sz="2600" u="sng" strike="noStrike">
                <a:solidFill>
                  <a:srgbClr val="FFFFFF"/>
                </a:solidFill>
                <a:latin typeface="Meiryo"/>
                <a:ea typeface="DejaVu Sans"/>
              </a:rPr>
              <a:t>productCategoryID</a:t>
            </a:r>
            <a:r>
              <a:rPr lang="en-US" sz="2600" strike="noStrike">
                <a:solidFill>
                  <a:srgbClr val="FFFFFF"/>
                </a:solidFill>
                <a:latin typeface="Meiryo"/>
                <a:ea typeface="DejaVu Sans"/>
              </a:rPr>
              <a:t>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 strike="noStrike">
                <a:solidFill>
                  <a:srgbClr val="FFFFFF"/>
                </a:solidFill>
                <a:latin typeface="Meiryo"/>
                <a:ea typeface="DejaVu Sans"/>
              </a:rPr>
              <a:t>Orders(</a:t>
            </a:r>
            <a:r>
              <a:rPr lang="en-US" sz="2600" b="1" strike="noStrike">
                <a:solidFill>
                  <a:srgbClr val="FFFFFF"/>
                </a:solidFill>
                <a:latin typeface="Meiryo"/>
                <a:ea typeface="DejaVu Sans"/>
              </a:rPr>
              <a:t>orderID</a:t>
            </a:r>
            <a:r>
              <a:rPr lang="en-US" sz="2600" strike="noStrike">
                <a:solidFill>
                  <a:srgbClr val="FFFFFF"/>
                </a:solidFill>
                <a:latin typeface="Meiryo"/>
                <a:ea typeface="DejaVu Sans"/>
              </a:rPr>
              <a:t>, </a:t>
            </a:r>
            <a:r>
              <a:rPr lang="en-US" sz="2600" u="sng" strike="noStrike">
                <a:solidFill>
                  <a:srgbClr val="FFFFFF"/>
                </a:solidFill>
                <a:latin typeface="Meiryo"/>
                <a:ea typeface="DejaVu Sans"/>
              </a:rPr>
              <a:t>userID</a:t>
            </a:r>
            <a:r>
              <a:rPr lang="en-US" sz="2600" strike="noStrike">
                <a:solidFill>
                  <a:srgbClr val="FFFFFF"/>
                </a:solidFill>
                <a:latin typeface="Meiryo"/>
                <a:ea typeface="DejaVu Sans"/>
              </a:rPr>
              <a:t>, </a:t>
            </a:r>
            <a:r>
              <a:rPr lang="en-US" sz="2600" u="sng" strike="noStrike">
                <a:solidFill>
                  <a:srgbClr val="FFFFFF"/>
                </a:solidFill>
                <a:latin typeface="Meiryo"/>
                <a:ea typeface="DejaVu Sans"/>
              </a:rPr>
              <a:t>productID</a:t>
            </a:r>
            <a:r>
              <a:rPr lang="en-US" sz="2600" strike="noStrike">
                <a:solidFill>
                  <a:srgbClr val="FFFFFF"/>
                </a:solidFill>
                <a:latin typeface="Meiryo"/>
                <a:ea typeface="DejaVu Sans"/>
              </a:rPr>
              <a:t>, orderAmount)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22960" y="36576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FFFFFF"/>
                </a:solidFill>
                <a:latin typeface="Meiryo"/>
                <a:ea typeface="DejaVu Sans"/>
              </a:rPr>
              <a:t>1NF</a:t>
            </a:r>
            <a:r>
              <a:rPr lang="en-US" sz="4400" strike="noStrike">
                <a:solidFill>
                  <a:srgbClr val="FFFFFF"/>
                </a:solidFill>
                <a:latin typeface="Impact"/>
                <a:ea typeface="DejaVu Sans"/>
              </a:rPr>
              <a:t>    	</a:t>
            </a:r>
            <a:endParaRPr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00980"/>
              </p:ext>
            </p:extLst>
          </p:nvPr>
        </p:nvGraphicFramePr>
        <p:xfrm>
          <a:off x="3205897" y="365760"/>
          <a:ext cx="4715230" cy="62037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57615"/>
                <a:gridCol w="2357615"/>
              </a:tblGrid>
              <a:tr h="2861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Labels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509" marR="475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DBMS Project 5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509" marR="47509" marT="0" marB="0"/>
                </a:tc>
              </a:tr>
              <a:tr h="1501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A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509" marR="475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userId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509" marR="47509" marT="0" marB="0"/>
                </a:tc>
              </a:tr>
              <a:tr h="1501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B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509" marR="475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isAdmin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509" marR="47509" marT="0" marB="0"/>
                </a:tc>
              </a:tr>
              <a:tr h="1501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C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509" marR="475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userName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509" marR="47509" marT="0" marB="0"/>
                </a:tc>
              </a:tr>
              <a:tr h="2861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D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509" marR="475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 err="1">
                          <a:effectLst/>
                        </a:rPr>
                        <a:t>userPassword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509" marR="47509" marT="0" marB="0"/>
                </a:tc>
              </a:tr>
              <a:tr h="2861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E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509" marR="475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 err="1">
                          <a:effectLst/>
                        </a:rPr>
                        <a:t>userCreatedOn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509" marR="47509" marT="0" marB="0"/>
                </a:tc>
              </a:tr>
              <a:tr h="1501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F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509" marR="475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 err="1">
                          <a:effectLst/>
                        </a:rPr>
                        <a:t>orderId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509" marR="47509" marT="0" marB="0"/>
                </a:tc>
              </a:tr>
              <a:tr h="1501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G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509" marR="475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 err="1">
                          <a:effectLst/>
                        </a:rPr>
                        <a:t>orderedOn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509" marR="47509" marT="0" marB="0"/>
                </a:tc>
              </a:tr>
              <a:tr h="1501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H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509" marR="475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amount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509" marR="47509" marT="0" marB="0"/>
                </a:tc>
              </a:tr>
              <a:tr h="1501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I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509" marR="475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 err="1">
                          <a:effectLst/>
                        </a:rPr>
                        <a:t>productId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509" marR="47509" marT="0" marB="0"/>
                </a:tc>
              </a:tr>
              <a:tr h="1501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J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509" marR="475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productPrice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509" marR="47509" marT="0" marB="0"/>
                </a:tc>
              </a:tr>
              <a:tr h="2861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K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509" marR="475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 err="1">
                          <a:effectLst/>
                        </a:rPr>
                        <a:t>productImage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509" marR="47509" marT="0" marB="0"/>
                </a:tc>
              </a:tr>
              <a:tr h="2861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L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509" marR="475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 err="1">
                          <a:effectLst/>
                        </a:rPr>
                        <a:t>productName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509" marR="47509" marT="0" marB="0"/>
                </a:tc>
              </a:tr>
              <a:tr h="3003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M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509" marR="475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 err="1">
                          <a:effectLst/>
                        </a:rPr>
                        <a:t>productDescription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509" marR="47509" marT="0" marB="0"/>
                </a:tc>
              </a:tr>
              <a:tr h="2861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N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509" marR="475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 err="1">
                          <a:effectLst/>
                        </a:rPr>
                        <a:t>productPoints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509" marR="47509" marT="0" marB="0"/>
                </a:tc>
              </a:tr>
              <a:tr h="1501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O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509" marR="475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 err="1">
                          <a:effectLst/>
                        </a:rPr>
                        <a:t>categoryId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509" marR="47509" marT="0" marB="0"/>
                </a:tc>
              </a:tr>
              <a:tr h="2861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P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509" marR="475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 err="1">
                          <a:effectLst/>
                        </a:rPr>
                        <a:t>categoryName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509" marR="47509" marT="0" marB="0"/>
                </a:tc>
              </a:tr>
              <a:tr h="3003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Q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509" marR="475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 err="1">
                          <a:effectLst/>
                        </a:rPr>
                        <a:t>categoryDiscount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509" marR="47509" marT="0" marB="0"/>
                </a:tc>
              </a:tr>
              <a:tr h="3003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R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509" marR="475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 err="1">
                          <a:effectLst/>
                        </a:rPr>
                        <a:t>categoryMinPoints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509" marR="47509" marT="0" marB="0"/>
                </a:tc>
              </a:tr>
              <a:tr h="1501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S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509" marR="475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points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509" marR="47509" marT="0" marB="0"/>
                </a:tc>
              </a:tr>
              <a:tr h="3003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T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509" marR="475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 err="1">
                          <a:effectLst/>
                        </a:rPr>
                        <a:t>pointsRenewalDate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509" marR="47509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57200" y="365760"/>
            <a:ext cx="987408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FFFFFF"/>
                </a:solidFill>
                <a:latin typeface="Meiryo"/>
                <a:ea typeface="DejaVu Sans"/>
              </a:rPr>
              <a:t>Functional Dependencies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457200" y="1826280"/>
            <a:ext cx="9874080" cy="43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 strike="noStrike" dirty="0" smtClean="0">
                <a:solidFill>
                  <a:srgbClr val="FFFFFF"/>
                </a:solidFill>
                <a:latin typeface="Meiryo"/>
                <a:ea typeface="DejaVu Sans"/>
              </a:rPr>
              <a:t>O</a:t>
            </a:r>
            <a:r>
              <a:rPr lang="en-US" sz="2600" strike="noStrike" dirty="0" smtClean="0">
                <a:solidFill>
                  <a:srgbClr val="FFFFFF"/>
                </a:solidFill>
                <a:latin typeface="Meiryo"/>
                <a:ea typeface="DejaVu Sans"/>
                <a:sym typeface="Wingdings" panose="05000000000000000000" pitchFamily="2" charset="2"/>
              </a:rPr>
              <a:t>PQR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 strike="noStrike" dirty="0" smtClean="0">
                <a:solidFill>
                  <a:srgbClr val="FFFFFF"/>
                </a:solidFill>
                <a:latin typeface="Meiryo"/>
                <a:ea typeface="DejaVu Sans"/>
              </a:rPr>
              <a:t>I</a:t>
            </a:r>
            <a:r>
              <a:rPr lang="en-US" sz="2600" strike="noStrike" dirty="0" smtClean="0">
                <a:solidFill>
                  <a:srgbClr val="FFFFFF"/>
                </a:solidFill>
                <a:latin typeface="Meiryo"/>
                <a:ea typeface="DejaVu Sans"/>
                <a:sym typeface="Wingdings" panose="05000000000000000000" pitchFamily="2" charset="2"/>
              </a:rPr>
              <a:t>JKLMNO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 strike="noStrike" dirty="0" smtClean="0">
                <a:solidFill>
                  <a:srgbClr val="FFFFFF"/>
                </a:solidFill>
                <a:latin typeface="Meiryo"/>
                <a:ea typeface="DejaVu Sans"/>
              </a:rPr>
              <a:t>A</a:t>
            </a:r>
            <a:r>
              <a:rPr lang="en-US" sz="2600" strike="noStrike" dirty="0" smtClean="0">
                <a:solidFill>
                  <a:srgbClr val="FFFFFF"/>
                </a:solidFill>
                <a:latin typeface="Meiryo"/>
                <a:ea typeface="DejaVu Sans"/>
                <a:sym typeface="Wingdings" panose="05000000000000000000" pitchFamily="2" charset="2"/>
              </a:rPr>
              <a:t>BCDESTO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 strike="noStrike" dirty="0" smtClean="0">
                <a:solidFill>
                  <a:srgbClr val="FFFFFF"/>
                </a:solidFill>
                <a:latin typeface="Meiryo"/>
                <a:ea typeface="DejaVu Sans"/>
              </a:rPr>
              <a:t>C</a:t>
            </a:r>
            <a:r>
              <a:rPr lang="en-US" sz="2600" strike="noStrike" dirty="0" smtClean="0">
                <a:solidFill>
                  <a:srgbClr val="FFFFFF"/>
                </a:solidFill>
                <a:latin typeface="Meiryo"/>
                <a:ea typeface="DejaVu Sans"/>
                <a:sym typeface="Wingdings" panose="05000000000000000000" pitchFamily="2" charset="2"/>
              </a:rPr>
              <a:t>A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 strike="noStrike" dirty="0" smtClean="0">
                <a:solidFill>
                  <a:srgbClr val="FFFFFF"/>
                </a:solidFill>
                <a:latin typeface="Meiryo"/>
                <a:ea typeface="DejaVu Sans"/>
              </a:rPr>
              <a:t>F</a:t>
            </a:r>
            <a:r>
              <a:rPr lang="en-US" sz="2600" strike="noStrike" dirty="0" smtClean="0">
                <a:solidFill>
                  <a:srgbClr val="FFFFFF"/>
                </a:solidFill>
                <a:latin typeface="Meiryo"/>
                <a:ea typeface="DejaVu Sans"/>
                <a:sym typeface="Wingdings" panose="05000000000000000000" pitchFamily="2" charset="2"/>
              </a:rPr>
              <a:t>AGHI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US" sz="2600" dirty="0">
              <a:solidFill>
                <a:srgbClr val="FFFFFF"/>
              </a:solidFill>
              <a:latin typeface="Meiryo"/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74163" y="358261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 dirty="0">
                <a:solidFill>
                  <a:srgbClr val="FFFFFF"/>
                </a:solidFill>
                <a:latin typeface="Meiryo"/>
              </a:rPr>
              <a:t>BCNF Decomposition Algorithm (</a:t>
            </a:r>
            <a:r>
              <a:rPr lang="el-GR" sz="4400" strike="noStrike" dirty="0" smtClean="0">
                <a:solidFill>
                  <a:srgbClr val="FFFFFF"/>
                </a:solidFill>
                <a:latin typeface="Meiryo"/>
                <a:ea typeface="Meiryo"/>
              </a:rPr>
              <a:t>ρ</a:t>
            </a:r>
            <a:r>
              <a:rPr lang="el-GR" sz="4400" strike="noStrike" baseline="-33000" dirty="0" smtClean="0">
                <a:solidFill>
                  <a:srgbClr val="FFFFFF"/>
                </a:solidFill>
                <a:latin typeface="Meiryo"/>
                <a:ea typeface="Meiryo"/>
              </a:rPr>
              <a:t>2</a:t>
            </a:r>
            <a:r>
              <a:rPr lang="el-GR" sz="4400" strike="noStrike" dirty="0" smtClean="0">
                <a:solidFill>
                  <a:srgbClr val="FFFFFF"/>
                </a:solidFill>
                <a:latin typeface="Meiryo"/>
                <a:ea typeface="Meiryo"/>
              </a:rPr>
              <a:t>)</a:t>
            </a:r>
            <a:endParaRPr lang="el-GR" sz="4400" dirty="0"/>
          </a:p>
        </p:txBody>
      </p:sp>
      <p:sp>
        <p:nvSpPr>
          <p:cNvPr id="85" name="CustomShape 2"/>
          <p:cNvSpPr/>
          <p:nvPr/>
        </p:nvSpPr>
        <p:spPr>
          <a:xfrm>
            <a:off x="83772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050" name="Picture 2" descr="BCN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313" y="1587150"/>
            <a:ext cx="7490131" cy="4731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BCNF Tables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416454"/>
              </p:ext>
            </p:extLst>
          </p:nvPr>
        </p:nvGraphicFramePr>
        <p:xfrm>
          <a:off x="323104" y="1316037"/>
          <a:ext cx="2530264" cy="16638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30264"/>
              </a:tblGrid>
              <a:tr h="2106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Categories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3376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categoryId</a:t>
                      </a:r>
                      <a:r>
                        <a:rPr lang="en-US" sz="2000" dirty="0">
                          <a:effectLst/>
                        </a:rPr>
                        <a:t> &lt;&lt;PK&gt;&gt;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categoryName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categoryDiscount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categoryMinPoints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902777"/>
              </p:ext>
            </p:extLst>
          </p:nvPr>
        </p:nvGraphicFramePr>
        <p:xfrm>
          <a:off x="4109292" y="1308242"/>
          <a:ext cx="2555914" cy="25926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55914"/>
              </a:tblGrid>
              <a:tr h="1606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Products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2687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productId</a:t>
                      </a:r>
                      <a:r>
                        <a:rPr lang="en-US" sz="2000" dirty="0">
                          <a:effectLst/>
                        </a:rPr>
                        <a:t> &lt;&lt;PK&gt;&gt;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productPrice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productImage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productName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productDescription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productPoints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effectLst/>
                        </a:rPr>
                        <a:t>categoryId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797201"/>
              </p:ext>
            </p:extLst>
          </p:nvPr>
        </p:nvGraphicFramePr>
        <p:xfrm>
          <a:off x="7866963" y="1309801"/>
          <a:ext cx="2169403" cy="25854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69403"/>
              </a:tblGrid>
              <a:tr h="1606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Users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2687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userId</a:t>
                      </a:r>
                      <a:r>
                        <a:rPr lang="en-US" sz="2000" dirty="0">
                          <a:effectLst/>
                        </a:rPr>
                        <a:t> &lt;&lt;PK&gt;&gt;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isAdmin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userName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userPassword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userCreatedOn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points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effectLst/>
                        </a:rPr>
                        <a:t>pointsRenewal</a:t>
                      </a:r>
                      <a:endParaRPr lang="en-US" sz="2000" dirty="0">
                        <a:effectLst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766962"/>
              </p:ext>
            </p:extLst>
          </p:nvPr>
        </p:nvGraphicFramePr>
        <p:xfrm>
          <a:off x="418641" y="3892425"/>
          <a:ext cx="2115239" cy="19403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15239"/>
              </a:tblGrid>
              <a:tr h="685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Orders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511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orderId</a:t>
                      </a:r>
                      <a:r>
                        <a:rPr lang="en-US" sz="2000" dirty="0">
                          <a:effectLst/>
                        </a:rPr>
                        <a:t> &lt;&lt;PK&gt;&gt;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userId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orderedOn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amount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effectLst/>
                        </a:rPr>
                        <a:t>productId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3857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83772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 strike="noStrike" dirty="0" smtClean="0">
                <a:solidFill>
                  <a:srgbClr val="FFFFFF"/>
                </a:solidFill>
                <a:latin typeface="Meiryo"/>
                <a:ea typeface="DejaVu Sans"/>
              </a:rPr>
              <a:t>3NF </a:t>
            </a:r>
            <a:r>
              <a:rPr lang="en-US" sz="4000" strike="noStrike" dirty="0">
                <a:solidFill>
                  <a:srgbClr val="FFFFFF"/>
                </a:solidFill>
                <a:latin typeface="Meiryo"/>
                <a:ea typeface="DejaVu Sans"/>
              </a:rPr>
              <a:t>Decomposition Algorithm (</a:t>
            </a:r>
            <a:r>
              <a:rPr lang="en-US" sz="4000" strike="noStrike" dirty="0" smtClean="0">
                <a:solidFill>
                  <a:srgbClr val="FFFFFF"/>
                </a:solidFill>
                <a:latin typeface="Meiryo"/>
                <a:ea typeface="Meiryo"/>
              </a:rPr>
              <a:t>ρ</a:t>
            </a:r>
            <a:r>
              <a:rPr lang="en-US" sz="4000" strike="noStrike" baseline="-33000" dirty="0" smtClean="0">
                <a:solidFill>
                  <a:srgbClr val="FFFFFF"/>
                </a:solidFill>
                <a:latin typeface="Meiryo"/>
                <a:ea typeface="Meiryo"/>
              </a:rPr>
              <a:t>3</a:t>
            </a:r>
            <a:r>
              <a:rPr lang="en-US" sz="4000" strike="noStrike" dirty="0" smtClean="0">
                <a:solidFill>
                  <a:srgbClr val="FFFFFF"/>
                </a:solidFill>
                <a:latin typeface="Meiryo"/>
                <a:ea typeface="Meiryo"/>
              </a:rPr>
              <a:t>)</a:t>
            </a:r>
            <a:endParaRPr dirty="0"/>
          </a:p>
        </p:txBody>
      </p:sp>
      <p:sp>
        <p:nvSpPr>
          <p:cNvPr id="5" name="CustomShape 2"/>
          <p:cNvSpPr/>
          <p:nvPr/>
        </p:nvSpPr>
        <p:spPr>
          <a:xfrm>
            <a:off x="457200" y="1826280"/>
            <a:ext cx="9874080" cy="43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strike="noStrike" dirty="0" smtClean="0">
                <a:solidFill>
                  <a:srgbClr val="FFFFFF"/>
                </a:solidFill>
                <a:latin typeface="Meiryo"/>
                <a:ea typeface="DejaVu Sans"/>
              </a:rPr>
              <a:t>Functional dependencies </a:t>
            </a:r>
            <a:r>
              <a:rPr lang="en-US" sz="2600" strike="noStrike" dirty="0" smtClean="0">
                <a:solidFill>
                  <a:srgbClr val="FFFFFF"/>
                </a:solidFill>
                <a:latin typeface="Meiryo"/>
                <a:ea typeface="DejaVu Sans"/>
                <a:sym typeface="Wingdings" panose="05000000000000000000" pitchFamily="2" charset="2"/>
              </a:rPr>
              <a:t> functional dependencies minimal form</a:t>
            </a:r>
            <a:endParaRPr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strike="noStrike" dirty="0" smtClean="0">
                <a:solidFill>
                  <a:srgbClr val="FFFFFF"/>
                </a:solidFill>
                <a:latin typeface="Meiryo"/>
                <a:ea typeface="DejaVu Sans"/>
              </a:rPr>
              <a:t>Create a table for each functional dependency</a:t>
            </a:r>
            <a:endParaRPr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strike="noStrike" dirty="0" smtClean="0">
                <a:solidFill>
                  <a:srgbClr val="FFFFFF"/>
                </a:solidFill>
                <a:latin typeface="Meiryo"/>
                <a:ea typeface="DejaVu Sans"/>
              </a:rPr>
              <a:t>Check if lossless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5253</TotalTime>
  <Words>539</Words>
  <Application>Microsoft Office PowerPoint</Application>
  <PresentationFormat>Widescreen</PresentationFormat>
  <Paragraphs>187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Meiryo</vt:lpstr>
      <vt:lpstr>Arial</vt:lpstr>
      <vt:lpstr>Calibri</vt:lpstr>
      <vt:lpstr>DejaVu Sans</vt:lpstr>
      <vt:lpstr>Impact</vt:lpstr>
      <vt:lpstr>StarSymbol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BCNF Tables</vt:lpstr>
      <vt:lpstr>PowerPoint Presentation</vt:lpstr>
      <vt:lpstr>PowerPoint Presentation</vt:lpstr>
      <vt:lpstr>Create Tables </vt:lpstr>
      <vt:lpstr>PowerPoint Presentation</vt:lpstr>
      <vt:lpstr> ρ1, ρ2, ρ3 Comparison 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4370 Project 5</dc:title>
  <dc:creator>Ryan Persaud</dc:creator>
  <cp:lastModifiedBy>Jey</cp:lastModifiedBy>
  <cp:revision>43</cp:revision>
  <dcterms:created xsi:type="dcterms:W3CDTF">2015-07-27T00:33:31Z</dcterms:created>
  <dcterms:modified xsi:type="dcterms:W3CDTF">2015-07-29T00:56:03Z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20</vt:i4>
  </property>
</Properties>
</file>