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8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1520" y="116856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ffffff"/>
                </a:solidFill>
                <a:latin typeface="Meiryo"/>
                <a:ea typeface="DejaVu Sans"/>
              </a:rPr>
              <a:t>CSCI 4370 Project 5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731520" y="364824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By: Jey, Justin, Narita, Phillip, and Ryan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Schema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734840" y="1528200"/>
            <a:ext cx="7043040" cy="499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Inserts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02640" y="159120"/>
            <a:ext cx="11095560" cy="6590160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Architecture and Components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363680" y="1722240"/>
            <a:ext cx="7688520" cy="434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Demo time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Questions?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7720" y="365040"/>
            <a:ext cx="931068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Project Overview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837720" y="1554480"/>
            <a:ext cx="931068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Meiryo"/>
                <a:ea typeface="DejaVu Sans"/>
              </a:rPr>
              <a:t>Database holding information for a company’s rewards program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Real world application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Widely used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Meiryo"/>
                <a:ea typeface="DejaVu Sans"/>
              </a:rPr>
              <a:t>Our version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For buying shoes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Users put into tiers based on number of points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Meiryo"/>
                <a:ea typeface="DejaVu Sans"/>
              </a:rPr>
              <a:t>Higher tiers have more discounts given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Points reset every quarter, when the “coupons” are sent out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Meiryo"/>
                <a:ea typeface="DejaVu Sans"/>
              </a:rPr>
              <a:t>Java Server Pages (JSP)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Allows communication between database and website via servlets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22600" y="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UML Diagram</a:t>
            </a:r>
            <a:endParaRPr/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457200" y="1159920"/>
            <a:ext cx="10449360" cy="551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684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Meiryo"/>
                <a:ea typeface="DejaVu Sans"/>
              </a:rPr>
              <a:t>Convert UML to Relational Model (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ρ</a:t>
            </a:r>
            <a:r>
              <a:rPr lang="en-US" sz="4000" strike="noStrike" baseline="-33000">
                <a:solidFill>
                  <a:srgbClr val="ffffff"/>
                </a:solidFill>
                <a:latin typeface="Meiryo"/>
                <a:ea typeface="Meiryo"/>
              </a:rPr>
              <a:t>1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)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775520"/>
            <a:ext cx="987408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Users(</a:t>
            </a:r>
            <a:r>
              <a:rPr b="1"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userID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isAdmin, userName, userPassword, createdOn)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Points(</a:t>
            </a:r>
            <a:r>
              <a:rPr b="1"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userID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points, </a:t>
            </a:r>
            <a:r>
              <a:rPr lang="en-US" sz="2600" strike="noStrike" u="sng">
                <a:solidFill>
                  <a:srgbClr val="ffffff"/>
                </a:solidFill>
                <a:latin typeface="Meiryo"/>
                <a:ea typeface="DejaVu Sans"/>
              </a:rPr>
              <a:t>userCategoryID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pointsRenewalDate)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Categories(</a:t>
            </a:r>
            <a:r>
              <a:rPr b="1"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categoryID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categoryName, categoryDiscount, categoryMinPoints)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Products(</a:t>
            </a:r>
            <a:r>
              <a:rPr b="1"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productID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productPrice, productImage, ProductName, productDescription, productPoints, </a:t>
            </a:r>
            <a:r>
              <a:rPr lang="en-US" sz="2600" strike="noStrike" u="sng">
                <a:solidFill>
                  <a:srgbClr val="ffffff"/>
                </a:solidFill>
                <a:latin typeface="Meiryo"/>
                <a:ea typeface="DejaVu Sans"/>
              </a:rPr>
              <a:t>productCategoryID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Orders(</a:t>
            </a:r>
            <a:r>
              <a:rPr b="1"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orderID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</a:t>
            </a:r>
            <a:r>
              <a:rPr lang="en-US" sz="2600" strike="noStrike" u="sng">
                <a:solidFill>
                  <a:srgbClr val="ffffff"/>
                </a:solidFill>
                <a:latin typeface="Meiryo"/>
                <a:ea typeface="DejaVu Sans"/>
              </a:rPr>
              <a:t>userID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</a:t>
            </a:r>
            <a:r>
              <a:rPr lang="en-US" sz="2600" strike="noStrike" u="sng">
                <a:solidFill>
                  <a:srgbClr val="ffffff"/>
                </a:solidFill>
                <a:latin typeface="Meiryo"/>
                <a:ea typeface="DejaVu Sans"/>
              </a:rPr>
              <a:t>productID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orderAmount)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365760"/>
            <a:ext cx="987408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Functional Dependencies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826280"/>
            <a:ext cx="987408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UserId → isAdmin, userName, userPassword, userCreatedOn, points, pointsRenewal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productId → productPrice, productName, 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	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	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productDescription, productCategoryId, productPoints,            productImage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categoryId → categoryName, categoryMinPoints, categoryDiscount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orderId → orderedOn, amount, orderProductId, userId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userName → isAdmin, userPassword, userCreatedOn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2296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1NF</a:t>
            </a:r>
            <a:r>
              <a:rPr lang="en-US" sz="4400" strike="noStrike">
                <a:solidFill>
                  <a:srgbClr val="ffffff"/>
                </a:solidFill>
                <a:latin typeface="Impact"/>
                <a:ea typeface="DejaVu Sans"/>
              </a:rPr>
              <a:t>    </a:t>
            </a:r>
            <a:r>
              <a:rPr lang="en-US" sz="4400" strike="noStrike">
                <a:solidFill>
                  <a:srgbClr val="ffffff"/>
                </a:solidFill>
                <a:latin typeface="Impact"/>
                <a:ea typeface="DejaVu Sans"/>
              </a:rPr>
              <a:t>	</a:t>
            </a:r>
            <a:endParaRPr/>
          </a:p>
        </p:txBody>
      </p:sp>
      <p:graphicFrame>
        <p:nvGraphicFramePr>
          <p:cNvPr id="83" name="Table 2"/>
          <p:cNvGraphicFramePr/>
          <p:nvPr/>
        </p:nvGraphicFramePr>
        <p:xfrm>
          <a:off x="4495680" y="883440"/>
          <a:ext cx="1962720" cy="4516200"/>
        </p:xfrm>
        <a:graphic>
          <a:graphicData uri="http://schemas.openxmlformats.org/drawingml/2006/table">
            <a:tbl>
              <a:tblPr/>
              <a:tblGrid>
                <a:gridCol w="1962720"/>
              </a:tblGrid>
              <a:tr h="40284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000000"/>
                          </a:solidFill>
                          <a:latin typeface="Calibri"/>
                        </a:rPr>
                        <a:t>DBMS Project 5</a:t>
                      </a:r>
                      <a:endParaRPr/>
                    </a:p>
                  </a:txBody>
                  <a:tcPr/>
                </a:tc>
              </a:tr>
              <a:tr h="493776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userId &lt;&lt;PK&gt;&gt;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isAdmin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userName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userPassword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userCreatedOn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points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pointsRenewal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categoryId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categoryName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categoryMinPoints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categoryDiscount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productId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productPrice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productName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productDescription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productCategoryId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productPoints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productImage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orderId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orderedOn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amount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3NF Synthesis Algorithm (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ρ</a:t>
            </a:r>
            <a:r>
              <a:rPr lang="en-US" sz="4000" strike="noStrike" baseline="-33000">
                <a:solidFill>
                  <a:srgbClr val="ffffff"/>
                </a:solidFill>
                <a:latin typeface="Meiryo"/>
                <a:ea typeface="Meiryo"/>
              </a:rPr>
              <a:t>3</a:t>
            </a:r>
            <a:r>
              <a:rPr lang="en-US" sz="4400" strike="noStrike">
                <a:solidFill>
                  <a:srgbClr val="ffffff"/>
                </a:solidFill>
                <a:latin typeface="Meiryo"/>
                <a:ea typeface="Meiryo"/>
              </a:rPr>
              <a:t> )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837720" y="1690560"/>
            <a:ext cx="10574640" cy="448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Meiryo"/>
                <a:ea typeface="DejaVu Sans"/>
              </a:rPr>
              <a:t>BCNF Decomposition Algorithm (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ρ</a:t>
            </a:r>
            <a:r>
              <a:rPr lang="en-US" sz="4000" strike="noStrike" baseline="-33000">
                <a:solidFill>
                  <a:srgbClr val="ffffff"/>
                </a:solidFill>
                <a:latin typeface="Meiryo"/>
                <a:ea typeface="Meiryo"/>
              </a:rPr>
              <a:t>2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)</a:t>
            </a:r>
            <a:endParaRPr/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784800" y="1419840"/>
            <a:ext cx="9464400" cy="511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Meiryo"/>
                <a:ea typeface="DejaVu Sans"/>
              </a:rPr>
              <a:t>Comparison of 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ρ</a:t>
            </a:r>
            <a:r>
              <a:rPr lang="en-US" sz="4000" strike="noStrike" baseline="-33000">
                <a:solidFill>
                  <a:srgbClr val="ffffff"/>
                </a:solidFill>
                <a:latin typeface="Meiryo"/>
                <a:ea typeface="Meiryo"/>
              </a:rPr>
              <a:t>1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, ρ</a:t>
            </a:r>
            <a:r>
              <a:rPr lang="en-US" sz="4000" strike="noStrike" baseline="-33000">
                <a:solidFill>
                  <a:srgbClr val="ffffff"/>
                </a:solidFill>
                <a:latin typeface="Meiryo"/>
                <a:ea typeface="Meiryo"/>
              </a:rPr>
              <a:t>2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, and ρ</a:t>
            </a:r>
            <a:r>
              <a:rPr lang="en-US" sz="4000" strike="noStrike" baseline="-33000">
                <a:solidFill>
                  <a:srgbClr val="ffffff"/>
                </a:solidFill>
                <a:latin typeface="Meiryo"/>
                <a:ea typeface="Meiryo"/>
              </a:rPr>
              <a:t>3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457200" y="1775520"/>
            <a:ext cx="987408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ffff"/>
                </a:solidFill>
                <a:latin typeface="Meiryo"/>
                <a:ea typeface="Meiryo"/>
              </a:rPr>
              <a:t> </a:t>
            </a:r>
            <a:r>
              <a:rPr lang="en-US" sz="3200" strike="noStrike">
                <a:solidFill>
                  <a:srgbClr val="ffffff"/>
                </a:solidFill>
                <a:latin typeface="Meiryo"/>
                <a:ea typeface="Meiryo"/>
              </a:rPr>
              <a:t>- ρ</a:t>
            </a:r>
            <a:r>
              <a:rPr lang="en-US" sz="3200" strike="noStrike" baseline="-33000">
                <a:solidFill>
                  <a:srgbClr val="ffffff"/>
                </a:solidFill>
                <a:latin typeface="Meiryo"/>
                <a:ea typeface="Meiryo"/>
              </a:rPr>
              <a:t>1 </a:t>
            </a:r>
            <a:r>
              <a:rPr lang="en-US" sz="3200" strike="noStrike">
                <a:solidFill>
                  <a:srgbClr val="ffffff"/>
                </a:solidFill>
                <a:latin typeface="Meiryo"/>
                <a:ea typeface="Meiryo"/>
              </a:rPr>
              <a:t>= 5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Meiryo"/>
                <a:ea typeface="Meiryo"/>
              </a:rPr>
              <a:t> </a:t>
            </a:r>
            <a:r>
              <a:rPr lang="en-US" sz="3200" strike="noStrike">
                <a:solidFill>
                  <a:srgbClr val="ffffff"/>
                </a:solidFill>
                <a:latin typeface="Meiryo"/>
                <a:ea typeface="Meiryo"/>
              </a:rPr>
              <a:t>- ρ</a:t>
            </a:r>
            <a:r>
              <a:rPr lang="en-US" sz="3200" strike="noStrike" baseline="-33000">
                <a:solidFill>
                  <a:srgbClr val="ffffff"/>
                </a:solidFill>
                <a:latin typeface="Meiryo"/>
                <a:ea typeface="Meiryo"/>
              </a:rPr>
              <a:t>2 </a:t>
            </a:r>
            <a:r>
              <a:rPr lang="en-US" sz="3200" strike="noStrike">
                <a:solidFill>
                  <a:srgbClr val="ffffff"/>
                </a:solidFill>
                <a:latin typeface="Meiryo"/>
                <a:ea typeface="Meiryo"/>
              </a:rPr>
              <a:t>= 6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Meiryo"/>
                <a:ea typeface="Meiryo"/>
              </a:rPr>
              <a:t> </a:t>
            </a:r>
            <a:r>
              <a:rPr lang="en-US" sz="3200" strike="noStrike">
                <a:solidFill>
                  <a:srgbClr val="ffffff"/>
                </a:solidFill>
                <a:latin typeface="Meiryo"/>
                <a:ea typeface="Meiryo"/>
              </a:rPr>
              <a:t>- ρ</a:t>
            </a:r>
            <a:r>
              <a:rPr lang="en-US" sz="3200" strike="noStrike" baseline="-33000">
                <a:solidFill>
                  <a:srgbClr val="ffffff"/>
                </a:solidFill>
                <a:latin typeface="Meiryo"/>
                <a:ea typeface="Meiryo"/>
              </a:rPr>
              <a:t>3 </a:t>
            </a:r>
            <a:r>
              <a:rPr lang="en-US" sz="3200" strike="noStrike">
                <a:solidFill>
                  <a:srgbClr val="ffffff"/>
                </a:solidFill>
                <a:latin typeface="Meiryo"/>
                <a:ea typeface="Meiryo"/>
              </a:rPr>
              <a:t>= 5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Meiryo"/>
                <a:ea typeface="Meiryo"/>
              </a:rPr>
              <a:t> </a:t>
            </a:r>
            <a:r>
              <a:rPr lang="en-US" sz="3200" strike="noStrike">
                <a:solidFill>
                  <a:srgbClr val="ffffff"/>
                </a:solidFill>
                <a:latin typeface="Meiryo"/>
                <a:ea typeface="Meiryo"/>
              </a:rPr>
              <a:t>- ρ</a:t>
            </a:r>
            <a:r>
              <a:rPr lang="en-US" sz="3200" strike="noStrike" baseline="-33000">
                <a:solidFill>
                  <a:srgbClr val="ffffff"/>
                </a:solidFill>
                <a:latin typeface="Meiryo"/>
                <a:ea typeface="Meiryo"/>
              </a:rPr>
              <a:t>1</a:t>
            </a:r>
            <a:r>
              <a:rPr lang="en-US" sz="3200" strike="noStrike">
                <a:solidFill>
                  <a:srgbClr val="ffffff"/>
                </a:solidFill>
                <a:latin typeface="Meiryo"/>
                <a:ea typeface="Meiryo"/>
              </a:rPr>
              <a:t> = ρ</a:t>
            </a:r>
            <a:r>
              <a:rPr lang="en-US" sz="3200" strike="noStrike" baseline="-33000">
                <a:solidFill>
                  <a:srgbClr val="ffffff"/>
                </a:solidFill>
                <a:latin typeface="Meiryo"/>
                <a:ea typeface="Meiryo"/>
              </a:rPr>
              <a:t>3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Application>LibreOffice/4.4.0.3$Windows_x86 LibreOffice_project/de093506bcdc5fafd9023ee680b8c60e3e0645d7</Application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2015-07-27T00:33:31Z</dcterms:created>
  <dc:creator>Ryan Persaud</dc:creator>
  <dc:language>en-US</dc:language>
  <dcterms:modified xsi:type="dcterms:W3CDTF">2015-07-28T17:36:39Z</dcterms:modified>
  <cp:revision>35</cp:revision>
  <dc:title>CSCI 4370 Project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