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8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7/27/15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FDA3AF-24DF-40DD-913E-F5CB0469024D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Impac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Impac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Impac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Impac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Impac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Impact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7/27/15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80F6CE-7179-40ED-8611-D2E351A8D117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31880" y="11685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ffffff"/>
                </a:solidFill>
                <a:latin typeface="Meiryo"/>
              </a:rPr>
              <a:t>CSCI 4370 Project 5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731880" y="36482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By: Jey, Justin, Narita, Phillip, and Ryan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</a:rPr>
              <a:t>Comparison of 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</a:rPr>
              <a:t>1</a:t>
            </a:r>
            <a:r>
              <a:rPr lang="en-US" sz="4000" strike="noStrike">
                <a:solidFill>
                  <a:srgbClr val="ffffff"/>
                </a:solidFill>
                <a:latin typeface="Meiryo"/>
              </a:rPr>
              <a:t>, 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n-US" sz="4000" strike="noStrike">
                <a:solidFill>
                  <a:srgbClr val="ffffff"/>
                </a:solidFill>
                <a:latin typeface="Meiryo"/>
              </a:rPr>
              <a:t>, and 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Schema/Inserts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Architecture and Components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180080" y="1690200"/>
            <a:ext cx="768960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Demo time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Questions?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9311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Project Overview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93117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</a:rPr>
              <a:t>Database holding information for a company’s rewards program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Real world application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Widely used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</a:rPr>
              <a:t>Our 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For Adidas shoes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Every dollar spent equals 10 points earned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Users put into tiers based on number of points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Meiryo"/>
              </a:rPr>
              <a:t>Higher tiers have more discounts given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Points reset every quarter, when the coupons are sent 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ffffff"/>
                </a:solidFill>
                <a:latin typeface="Meiryo"/>
              </a:rPr>
              <a:t>Java Server Pages (JSP)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Meiryo"/>
              </a:rPr>
              <a:t>Allows communication between database and website via servlets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229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UML Diagram</a:t>
            </a:r>
            <a:endParaRPr/>
          </a:p>
        </p:txBody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9418320" cy="522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</a:rPr>
              <a:t>Convert UML to Relational Model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</a:rPr>
              <a:t>1</a:t>
            </a:r>
            <a:r>
              <a:rPr lang="en-US" sz="4000" strike="noStrike">
                <a:solidFill>
                  <a:srgbClr val="ffffff"/>
                </a:solidFill>
                <a:latin typeface="Meiryo"/>
              </a:rPr>
              <a:t>)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560" y="1775520"/>
            <a:ext cx="98751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Users(userID, isAdmin, userName, userPassword, createdOn)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Points(userID, points, userCategoryID, pointsRenewalDate)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Categories(categoryID, categoryName, categoryDiscount, categoryMinPoints)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Products(productID, productPrice, productImage, ProductName, productDescription, productPoints, productCategoryID)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Orders(orderID, userID, productID, orderAmount)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560" y="365760"/>
            <a:ext cx="98751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Functional Dependencies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560" y="1826280"/>
            <a:ext cx="98751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UserId → isAdmin, userName, userPassword, userCreatedOn, points, pointsRenewal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productId 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→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 productPrice, productName, 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	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	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productDescription, productCategoryId, productPoints,            productImage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categoryId 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→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 categoryName, categoryMinPoints, categoryDiscount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orderId 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→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 orderedOn, amount, orderProductId, userId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 strike="noStrike">
                <a:solidFill>
                  <a:srgbClr val="ffffff"/>
                </a:solidFill>
                <a:latin typeface="Meiryo"/>
              </a:rPr>
              <a:t>userName 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→</a:t>
            </a:r>
            <a:r>
              <a:rPr lang="en-US" sz="2600" strike="noStrike">
                <a:solidFill>
                  <a:srgbClr val="ffffff"/>
                </a:solidFill>
                <a:latin typeface="Meiryo"/>
              </a:rPr>
              <a:t> isAdmin, userPassword, userCreatedOn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2332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1NF</a:t>
            </a:r>
            <a:r>
              <a:rPr lang="en-US" sz="4400" strike="noStrike">
                <a:solidFill>
                  <a:srgbClr val="ffffff"/>
                </a:solidFill>
                <a:latin typeface="Impact"/>
              </a:rPr>
              <a:t>    </a:t>
            </a:r>
            <a:r>
              <a:rPr lang="en-US" sz="4400" strike="noStrike">
                <a:solidFill>
                  <a:srgbClr val="ffffff"/>
                </a:solidFill>
                <a:latin typeface="Impact"/>
              </a:rPr>
              <a:t>	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4496040" y="883440"/>
          <a:ext cx="1963800" cy="4517280"/>
        </p:xfrm>
        <a:graphic>
          <a:graphicData uri="http://schemas.openxmlformats.org/drawingml/2006/table">
            <a:tbl>
              <a:tblPr/>
              <a:tblGrid>
                <a:gridCol w="1964160"/>
              </a:tblGrid>
              <a:tr h="3114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000" strike="noStrike">
                          <a:solidFill>
                            <a:srgbClr val="000000"/>
                          </a:solidFill>
                          <a:latin typeface="Calibri"/>
                        </a:rPr>
                        <a:t>DBMS Project 5</a:t>
                      </a:r>
                      <a:endParaRPr/>
                    </a:p>
                  </a:txBody>
                  <a:tcPr/>
                </a:tc>
              </a:tr>
              <a:tr h="484632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isAdmin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userPassword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userCreatedOn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pointsRenewal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categoryMinPoints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categoryDiscount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productPrice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productDescription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productCategoryId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productImage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orderId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orderedOn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400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2NF</a:t>
            </a:r>
            <a:endParaRPr/>
          </a:p>
        </p:txBody>
      </p:sp>
      <p:graphicFrame>
        <p:nvGraphicFramePr>
          <p:cNvPr id="92" name="Table 2"/>
          <p:cNvGraphicFramePr/>
          <p:nvPr/>
        </p:nvGraphicFramePr>
        <p:xfrm>
          <a:off x="2048400" y="2088000"/>
          <a:ext cx="1150920" cy="1429200"/>
        </p:xfrm>
        <a:graphic>
          <a:graphicData uri="http://schemas.openxmlformats.org/drawingml/2006/table">
            <a:tbl>
              <a:tblPr/>
              <a:tblGrid>
                <a:gridCol w="1150920"/>
              </a:tblGrid>
              <a:tr h="1728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Users</a:t>
                      </a:r>
                      <a:endParaRPr/>
                    </a:p>
                  </a:txBody>
                  <a:tcPr/>
                </a:tc>
              </a:tr>
              <a:tr h="146304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isAdmin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userPassword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userCreatedOn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pointsRenewal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3"/>
          <p:cNvGraphicFramePr/>
          <p:nvPr/>
        </p:nvGraphicFramePr>
        <p:xfrm>
          <a:off x="2061360" y="4679640"/>
          <a:ext cx="1255680" cy="798480"/>
        </p:xfrm>
        <a:graphic>
          <a:graphicData uri="http://schemas.openxmlformats.org/drawingml/2006/table">
            <a:tbl>
              <a:tblPr/>
              <a:tblGrid>
                <a:gridCol w="1255680"/>
              </a:tblGrid>
              <a:tr h="1728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</a:t>
                      </a:r>
                      <a:endParaRPr/>
                    </a:p>
                  </a:txBody>
                  <a:tcPr/>
                </a:tc>
              </a:tr>
              <a:tr h="72576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categoryMinPoints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categoryDiscount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4" name="Table 4"/>
          <p:cNvGraphicFramePr/>
          <p:nvPr/>
        </p:nvGraphicFramePr>
        <p:xfrm>
          <a:off x="7785000" y="1988640"/>
          <a:ext cx="1359000" cy="1429200"/>
        </p:xfrm>
        <a:graphic>
          <a:graphicData uri="http://schemas.openxmlformats.org/drawingml/2006/table">
            <a:tbl>
              <a:tblPr/>
              <a:tblGrid>
                <a:gridCol w="1359360"/>
              </a:tblGrid>
              <a:tr h="1728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Products</a:t>
                      </a:r>
                      <a:endParaRPr/>
                    </a:p>
                  </a:txBody>
                  <a:tcPr/>
                </a:tc>
              </a:tr>
              <a:tr h="127872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productPrice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productName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productDescription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productCategoryId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productPoints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productImage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5"/>
          <p:cNvGraphicFramePr/>
          <p:nvPr/>
        </p:nvGraphicFramePr>
        <p:xfrm>
          <a:off x="5038200" y="1976040"/>
          <a:ext cx="1027800" cy="619560"/>
        </p:xfrm>
        <a:graphic>
          <a:graphicData uri="http://schemas.openxmlformats.org/drawingml/2006/table">
            <a:tbl>
              <a:tblPr/>
              <a:tblGrid>
                <a:gridCol w="1027800"/>
              </a:tblGrid>
              <a:tr h="1728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Orders</a:t>
                      </a:r>
                      <a:endParaRPr/>
                    </a:p>
                  </a:txBody>
                  <a:tcPr/>
                </a:tc>
              </a:tr>
              <a:tr h="1094400">
                <a:tc>
                  <a:txBody>
                    <a:bodyPr lIns="68400" rIns="68400" tIns="0" bIns="0"/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orderId &lt;&lt;PK&gt;&gt;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userID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productID 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orderedOn</a:t>
                      </a:r>
                      <a:endParaRPr/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100" strike="noStrike">
                          <a:solidFill>
                            <a:srgbClr val="ffffff"/>
                          </a:solidFill>
                          <a:latin typeface="Calibri"/>
                        </a:rPr>
                        <a:t>amount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Line 6"/>
          <p:cNvSpPr/>
          <p:nvPr/>
        </p:nvSpPr>
        <p:spPr>
          <a:xfrm>
            <a:off x="3178800" y="2770200"/>
            <a:ext cx="1861560" cy="21960"/>
          </a:xfrm>
          <a:prstGeom prst="line">
            <a:avLst/>
          </a:prstGeom>
          <a:ln/>
        </p:spPr>
      </p:sp>
      <p:sp>
        <p:nvSpPr>
          <p:cNvPr id="97" name="Line 7"/>
          <p:cNvSpPr/>
          <p:nvPr/>
        </p:nvSpPr>
        <p:spPr>
          <a:xfrm>
            <a:off x="6063480" y="2509200"/>
            <a:ext cx="1721520" cy="203400"/>
          </a:xfrm>
          <a:prstGeom prst="line">
            <a:avLst/>
          </a:prstGeom>
          <a:ln/>
        </p:spPr>
      </p:sp>
      <p:sp>
        <p:nvSpPr>
          <p:cNvPr id="98" name="Line 8"/>
          <p:cNvSpPr/>
          <p:nvPr/>
        </p:nvSpPr>
        <p:spPr>
          <a:xfrm>
            <a:off x="2623680" y="3686400"/>
            <a:ext cx="65160" cy="992880"/>
          </a:xfrm>
          <a:prstGeom prst="line">
            <a:avLst/>
          </a:prstGeom>
          <a:ln/>
        </p:spPr>
      </p:sp>
      <p:sp>
        <p:nvSpPr>
          <p:cNvPr id="99" name="Line 9"/>
          <p:cNvSpPr/>
          <p:nvPr/>
        </p:nvSpPr>
        <p:spPr>
          <a:xfrm>
            <a:off x="3309480" y="5143320"/>
            <a:ext cx="5236200" cy="54720"/>
          </a:xfrm>
          <a:prstGeom prst="line">
            <a:avLst/>
          </a:prstGeom>
          <a:ln/>
        </p:spPr>
      </p:sp>
      <p:sp>
        <p:nvSpPr>
          <p:cNvPr id="100" name="Line 10"/>
          <p:cNvSpPr/>
          <p:nvPr/>
        </p:nvSpPr>
        <p:spPr>
          <a:xfrm flipH="1" flipV="1">
            <a:off x="8464680" y="3436560"/>
            <a:ext cx="91800" cy="1772280"/>
          </a:xfrm>
          <a:prstGeom prst="line">
            <a:avLst/>
          </a:prstGeom>
          <a:ln/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fffff"/>
                </a:solidFill>
                <a:latin typeface="Meiryo"/>
              </a:rPr>
              <a:t>3NF Synthesis Algorithm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3</a:t>
            </a:r>
            <a:r>
              <a:rPr lang="en-US" sz="4400" strike="noStrike">
                <a:solidFill>
                  <a:srgbClr val="ffffff"/>
                </a:solidFill>
                <a:latin typeface="Meiryo"/>
              </a:rPr>
              <a:t> )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10575720" cy="44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Meiryo"/>
              </a:rPr>
              <a:t>BCNF Decomposition Algorithm (</a:t>
            </a:r>
            <a:r>
              <a:rPr lang="en-US" sz="4000" strike="noStrike">
                <a:solidFill>
                  <a:srgbClr val="ffffff"/>
                </a:solidFill>
                <a:latin typeface="Meiryo"/>
                <a:ea typeface="Meiryo"/>
              </a:rPr>
              <a:t>ρ</a:t>
            </a:r>
            <a:r>
              <a:rPr lang="en-US" sz="4000" strike="noStrike" baseline="-33000">
                <a:solidFill>
                  <a:srgbClr val="ffffff"/>
                </a:solidFill>
                <a:latin typeface="Meiryo"/>
                <a:ea typeface="Meiryo"/>
              </a:rPr>
              <a:t>2</a:t>
            </a:r>
            <a:r>
              <a:rPr lang="en-US" sz="4000" strike="noStrike">
                <a:solidFill>
                  <a:srgbClr val="ffffff"/>
                </a:solidFill>
                <a:latin typeface="Meiryo"/>
              </a:rPr>
              <a:t>)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785160" y="1371600"/>
            <a:ext cx="9465480" cy="51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LibreOffice/4.4.3.2$Windows_x86 LibreOffice_project/88805f81e9fe61362df02b9941de8e38a9b5fd16</Application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2015-07-27T00:33:31Z</dcterms:created>
  <dc:creator>Ryan Persaud</dc:creator>
  <dc:language>en-US</dc:language>
  <dcterms:modified xsi:type="dcterms:W3CDTF">2015-07-27T08:11:39Z</dcterms:modified>
  <cp:revision>21</cp:revision>
  <dc:title>CSCI 4370 Project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