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63" r:id="rId3"/>
    <p:sldId id="264" r:id="rId4"/>
    <p:sldId id="300" r:id="rId5"/>
    <p:sldId id="266" r:id="rId6"/>
    <p:sldId id="265" r:id="rId7"/>
    <p:sldId id="285" r:id="rId8"/>
    <p:sldId id="283" r:id="rId9"/>
    <p:sldId id="303" r:id="rId10"/>
    <p:sldId id="302"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14" autoAdjust="0"/>
  </p:normalViewPr>
  <p:slideViewPr>
    <p:cSldViewPr snapToGrid="0">
      <p:cViewPr>
        <p:scale>
          <a:sx n="60" d="100"/>
          <a:sy n="60" d="100"/>
        </p:scale>
        <p:origin x="90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34B6E-C4C3-48EF-9D0B-9725D625826E}" type="datetimeFigureOut">
              <a:rPr lang="en-US" smtClean="0"/>
              <a:t>10/16/2019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CF857-36DE-4755-9CC6-76CCA49E509E}" type="slidenum">
              <a:rPr lang="en-US" smtClean="0"/>
              <a:t>‹#›</a:t>
            </a:fld>
            <a:endParaRPr lang="en-US" dirty="0"/>
          </a:p>
        </p:txBody>
      </p:sp>
    </p:spTree>
    <p:extLst>
      <p:ext uri="{BB962C8B-B14F-4D97-AF65-F5344CB8AC3E}">
        <p14:creationId xmlns:p14="http://schemas.microsoft.com/office/powerpoint/2010/main" val="397768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Deleted rows with values (dates) in YEAR_RAZED column</a:t>
            </a:r>
          </a:p>
          <a:p>
            <a:r>
              <a:rPr lang="en-US" dirty="0"/>
              <a:t>Projected it to UTM ZONE 16, units = meters</a:t>
            </a:r>
          </a:p>
        </p:txBody>
      </p:sp>
      <p:sp>
        <p:nvSpPr>
          <p:cNvPr id="4" name="Slide Number Placeholder 3"/>
          <p:cNvSpPr>
            <a:spLocks noGrp="1"/>
          </p:cNvSpPr>
          <p:nvPr>
            <p:ph type="sldNum" sz="quarter" idx="5"/>
          </p:nvPr>
        </p:nvSpPr>
        <p:spPr/>
        <p:txBody>
          <a:bodyPr/>
          <a:lstStyle/>
          <a:p>
            <a:fld id="{0BEDDB59-EA44-4EE8-930B-7D1A4090C869}" type="slidenum">
              <a:rPr lang="en-US" smtClean="0"/>
              <a:t>3</a:t>
            </a:fld>
            <a:endParaRPr lang="en-US" dirty="0"/>
          </a:p>
        </p:txBody>
      </p:sp>
    </p:spTree>
    <p:extLst>
      <p:ext uri="{BB962C8B-B14F-4D97-AF65-F5344CB8AC3E}">
        <p14:creationId xmlns:p14="http://schemas.microsoft.com/office/powerpoint/2010/main" val="421922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EDDB59-EA44-4EE8-930B-7D1A4090C8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174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Mapply</a:t>
            </a:r>
            <a:r>
              <a:rPr lang="en-US" dirty="0"/>
              <a:t> returns a matrix, used transpose to create two column vectors</a:t>
            </a:r>
          </a:p>
          <a:p>
            <a:r>
              <a:rPr lang="en-US" dirty="0"/>
              <a:t>Created a data frame, rounded off to 3 digits then used unite to add the two numbers to the same column</a:t>
            </a:r>
          </a:p>
        </p:txBody>
      </p:sp>
      <p:sp>
        <p:nvSpPr>
          <p:cNvPr id="4" name="Slide Number Placeholder 3"/>
          <p:cNvSpPr>
            <a:spLocks noGrp="1"/>
          </p:cNvSpPr>
          <p:nvPr>
            <p:ph type="sldNum" sz="quarter" idx="5"/>
          </p:nvPr>
        </p:nvSpPr>
        <p:spPr/>
        <p:txBody>
          <a:bodyPr/>
          <a:lstStyle/>
          <a:p>
            <a:fld id="{0BEDDB59-EA44-4EE8-930B-7D1A4090C869}" type="slidenum">
              <a:rPr lang="en-US" smtClean="0"/>
              <a:t>6</a:t>
            </a:fld>
            <a:endParaRPr lang="en-US" dirty="0"/>
          </a:p>
        </p:txBody>
      </p:sp>
    </p:spTree>
    <p:extLst>
      <p:ext uri="{BB962C8B-B14F-4D97-AF65-F5344CB8AC3E}">
        <p14:creationId xmlns:p14="http://schemas.microsoft.com/office/powerpoint/2010/main" val="180548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-Leica ALS50 Phase II</a:t>
                </a:r>
              </a:p>
              <a:p>
                <a:r>
                  <a:rPr lang="en-US" dirty="0"/>
                  <a:t>-average pulse density of </a:t>
                </a:r>
                <a:r>
                  <a:rPr lang="en-US" i="0">
                    <a:latin typeface="Cambria Math" panose="02040503050406030204" pitchFamily="18" charset="0"/>
                    <a:ea typeface="Cambria Math" panose="02040503050406030204" pitchFamily="18" charset="0"/>
                  </a:rPr>
                  <a:t>≥</a:t>
                </a:r>
                <a:r>
                  <a:rPr lang="en-US" dirty="0"/>
                  <a:t>8 pulses/m2</a:t>
                </a:r>
              </a:p>
              <a:p>
                <a:r>
                  <a:rPr lang="en-US" dirty="0"/>
                  <a:t>-four range measurements (returns) per pulse</a:t>
                </a:r>
              </a:p>
              <a:p>
                <a:r>
                  <a:rPr lang="en-US" dirty="0"/>
                  <a:t>-surveyed with an opposing flight line side-lap of ≥50% (≥100% overlap)</a:t>
                </a:r>
              </a:p>
              <a:p>
                <a:r>
                  <a:rPr lang="en-US" dirty="0"/>
                  <a:t>-Position of the aircraft was measured twice per second (2 Hz) by an onboard differential GPS unit, and aircraft attitude was measured 200 times per second (200 Hz) as pitch, roll and yaw (heading) from an onboard inertial measurement unit (IMU)</a:t>
                </a:r>
              </a:p>
              <a:p>
                <a:r>
                  <a:rPr lang="en-US" dirty="0"/>
                  <a:t>-</a:t>
                </a:r>
                <a:r>
                  <a:rPr lang="en-US" dirty="0" err="1"/>
                  <a:t>MPiA</a:t>
                </a:r>
                <a:r>
                  <a:rPr lang="en-US" dirty="0"/>
                  <a:t> is a technology that allows firing of the next laser pulse before reflection has been received from the previous pulse</a:t>
                </a:r>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DCF857-36DE-4755-9CC6-76CCA49E50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226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The function </a:t>
            </a:r>
            <a:r>
              <a:rPr lang="en-US" sz="1200" b="0" i="0" u="none" strike="noStrike" kern="1200" dirty="0" err="1">
                <a:solidFill>
                  <a:schemeClr val="tx1"/>
                </a:solidFill>
                <a:effectLst/>
                <a:latin typeface="+mn-lt"/>
                <a:ea typeface="+mn-ea"/>
                <a:cs typeface="+mn-cs"/>
              </a:rPr>
              <a:t>is.finite</a:t>
            </a:r>
            <a:r>
              <a:rPr lang="en-US" sz="1200" b="0" i="0" u="none" strike="noStrike" kern="1200" dirty="0">
                <a:solidFill>
                  <a:schemeClr val="tx1"/>
                </a:solidFill>
                <a:effectLst/>
                <a:latin typeface="+mn-lt"/>
                <a:ea typeface="+mn-ea"/>
                <a:cs typeface="+mn-cs"/>
              </a:rPr>
              <a:t> will identify elements in a (numeric) vector that are </a:t>
            </a:r>
            <a:r>
              <a:rPr lang="en-US" sz="1200" b="1" i="0" u="none" strike="noStrike" kern="1200" dirty="0">
                <a:solidFill>
                  <a:schemeClr val="tx1"/>
                </a:solidFill>
                <a:effectLst/>
                <a:latin typeface="+mn-lt"/>
                <a:ea typeface="+mn-ea"/>
                <a:cs typeface="+mn-cs"/>
              </a:rPr>
              <a:t>not</a:t>
            </a:r>
            <a:r>
              <a:rPr lang="en-US" sz="1200" b="0" i="0" u="none" strike="noStrike" kern="1200" dirty="0">
                <a:solidFill>
                  <a:schemeClr val="tx1"/>
                </a:solidFill>
                <a:effectLst/>
                <a:latin typeface="+mn-lt"/>
                <a:ea typeface="+mn-ea"/>
                <a:cs typeface="+mn-cs"/>
              </a:rPr>
              <a:t> in </a:t>
            </a:r>
          </a:p>
          <a:p>
            <a:pPr fontAlgn="base"/>
            <a:r>
              <a:rPr lang="en-US" sz="1200" b="0" i="0" u="none" strike="noStrike" kern="1200" dirty="0">
                <a:solidFill>
                  <a:schemeClr val="tx1"/>
                </a:solidFill>
                <a:effectLst/>
                <a:latin typeface="+mn-lt"/>
                <a:ea typeface="+mn-ea"/>
                <a:cs typeface="+mn-cs"/>
              </a:rPr>
              <a:t>NA</a:t>
            </a:r>
          </a:p>
          <a:p>
            <a:pPr fontAlgn="base"/>
            <a:r>
              <a:rPr lang="en-US" sz="1200" b="0" i="0" u="none" strike="noStrike" kern="1200" dirty="0" err="1">
                <a:solidFill>
                  <a:schemeClr val="tx1"/>
                </a:solidFill>
                <a:effectLst/>
                <a:latin typeface="+mn-lt"/>
                <a:ea typeface="+mn-ea"/>
                <a:cs typeface="+mn-cs"/>
              </a:rPr>
              <a:t>NaN</a:t>
            </a:r>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Inf</a:t>
            </a:r>
          </a:p>
          <a:p>
            <a:pPr fontAlgn="base"/>
            <a:r>
              <a:rPr lang="en-US" sz="1200" b="0" i="0" u="none" strike="noStrike" kern="1200" dirty="0">
                <a:solidFill>
                  <a:schemeClr val="tx1"/>
                </a:solidFill>
                <a:effectLst/>
                <a:latin typeface="+mn-lt"/>
                <a:ea typeface="+mn-ea"/>
                <a:cs typeface="+mn-cs"/>
              </a:rPr>
              <a:t>-Inf</a:t>
            </a:r>
          </a:p>
        </p:txBody>
      </p:sp>
      <p:sp>
        <p:nvSpPr>
          <p:cNvPr id="4" name="Slide Number Placeholder 3"/>
          <p:cNvSpPr>
            <a:spLocks noGrp="1"/>
          </p:cNvSpPr>
          <p:nvPr>
            <p:ph type="sldNum" sz="quarter" idx="5"/>
          </p:nvPr>
        </p:nvSpPr>
        <p:spPr/>
        <p:txBody>
          <a:bodyPr/>
          <a:lstStyle/>
          <a:p>
            <a:fld id="{34DCF857-36DE-4755-9CC6-76CCA49E509E}" type="slidenum">
              <a:rPr lang="en-US" smtClean="0"/>
              <a:t>8</a:t>
            </a:fld>
            <a:endParaRPr lang="en-US" dirty="0"/>
          </a:p>
        </p:txBody>
      </p:sp>
    </p:spTree>
    <p:extLst>
      <p:ext uri="{BB962C8B-B14F-4D97-AF65-F5344CB8AC3E}">
        <p14:creationId xmlns:p14="http://schemas.microsoft.com/office/powerpoint/2010/main" val="129776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DCF857-36DE-4755-9CC6-76CCA49E509E}" type="slidenum">
              <a:rPr lang="en-US" smtClean="0"/>
              <a:t>10</a:t>
            </a:fld>
            <a:endParaRPr lang="en-US" dirty="0"/>
          </a:p>
        </p:txBody>
      </p:sp>
    </p:spTree>
    <p:extLst>
      <p:ext uri="{BB962C8B-B14F-4D97-AF65-F5344CB8AC3E}">
        <p14:creationId xmlns:p14="http://schemas.microsoft.com/office/powerpoint/2010/main" val="61481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DCF857-36DE-4755-9CC6-76CCA49E509E}" type="slidenum">
              <a:rPr lang="en-US" smtClean="0"/>
              <a:t>11</a:t>
            </a:fld>
            <a:endParaRPr lang="en-US" dirty="0"/>
          </a:p>
        </p:txBody>
      </p:sp>
    </p:spTree>
    <p:extLst>
      <p:ext uri="{BB962C8B-B14F-4D97-AF65-F5344CB8AC3E}">
        <p14:creationId xmlns:p14="http://schemas.microsoft.com/office/powerpoint/2010/main" val="1896105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2133600" y="1087172"/>
            <a:ext cx="79248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2133600" y="4505694"/>
            <a:ext cx="7924800" cy="1206500"/>
          </a:xfrm>
          <a:prstGeom prst="rect">
            <a:avLst/>
          </a:prstGeom>
        </p:spPr>
      </p:pic>
    </p:spTree>
    <p:extLst>
      <p:ext uri="{BB962C8B-B14F-4D97-AF65-F5344CB8AC3E}">
        <p14:creationId xmlns:p14="http://schemas.microsoft.com/office/powerpoint/2010/main" val="422244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head Slide">
    <p:spTree>
      <p:nvGrpSpPr>
        <p:cNvPr id="1" name=""/>
        <p:cNvGrpSpPr/>
        <p:nvPr/>
      </p:nvGrpSpPr>
      <p:grpSpPr>
        <a:xfrm>
          <a:off x="0" y="0"/>
          <a:ext cx="0" cy="0"/>
          <a:chOff x="0" y="0"/>
          <a:chExt cx="0" cy="0"/>
        </a:xfrm>
      </p:grpSpPr>
      <p:grpSp>
        <p:nvGrpSpPr>
          <p:cNvPr id="5" name="Lines 1"/>
          <p:cNvGrpSpPr/>
          <p:nvPr userDrawn="1"/>
        </p:nvGrpSpPr>
        <p:grpSpPr>
          <a:xfrm>
            <a:off x="0" y="1294892"/>
            <a:ext cx="12192519" cy="215357"/>
            <a:chOff x="0" y="1307591"/>
            <a:chExt cx="9144389" cy="215357"/>
          </a:xfrm>
        </p:grpSpPr>
        <p:sp>
          <p:nvSpPr>
            <p:cNvPr id="30"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sz="1800" dirty="0"/>
            </a:p>
          </p:txBody>
        </p:sp>
        <p:sp>
          <p:nvSpPr>
            <p:cNvPr id="31"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2"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33"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4"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5"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6"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7"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38"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39"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0"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1"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2"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3"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4"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5"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46"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47"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8"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9"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0"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1"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52"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3"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4"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55"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6"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57"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58"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9"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0"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1"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2"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63"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4"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5"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66"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7"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8"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9"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70"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71"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2"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3"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4"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5"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6"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7"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8"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79"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0"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81"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2"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3"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4"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85"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86"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7"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8"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9"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0"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91"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2"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3"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94"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5"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96"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7"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8"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9"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0"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01"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02"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3"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4"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5"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6"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07"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8"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9"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10"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1"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2"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3"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4"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5"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6"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7"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8"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9"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0"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1"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2"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3"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4"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5"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6"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27"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8"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9"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0"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1"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2"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3"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4"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5"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6"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7"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8"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9"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0"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sz="1800" dirty="0"/>
            </a:p>
          </p:txBody>
        </p:sp>
        <p:sp>
          <p:nvSpPr>
            <p:cNvPr id="141"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sz="1800" dirty="0"/>
            </a:p>
          </p:txBody>
        </p:sp>
      </p:grpSp>
      <p:sp>
        <p:nvSpPr>
          <p:cNvPr id="7" name="Black Bar"/>
          <p:cNvSpPr/>
          <p:nvPr userDrawn="1"/>
        </p:nvSpPr>
        <p:spPr>
          <a:xfrm>
            <a:off x="0" y="1509775"/>
            <a:ext cx="12192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sz="1800" dirty="0"/>
          </a:p>
        </p:txBody>
      </p:sp>
      <p:grpSp>
        <p:nvGrpSpPr>
          <p:cNvPr id="4" name="Lines 2"/>
          <p:cNvGrpSpPr/>
          <p:nvPr userDrawn="1"/>
        </p:nvGrpSpPr>
        <p:grpSpPr>
          <a:xfrm>
            <a:off x="0" y="5354829"/>
            <a:ext cx="12192519" cy="215265"/>
            <a:chOff x="0" y="5367528"/>
            <a:chExt cx="9144389" cy="215265"/>
          </a:xfrm>
        </p:grpSpPr>
        <p:sp>
          <p:nvSpPr>
            <p:cNvPr id="142"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sz="1800" dirty="0"/>
            </a:p>
          </p:txBody>
        </p:sp>
        <p:sp>
          <p:nvSpPr>
            <p:cNvPr id="143"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sz="1800" dirty="0"/>
            </a:p>
          </p:txBody>
        </p:sp>
        <p:sp>
          <p:nvSpPr>
            <p:cNvPr id="144"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5"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46"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7"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8"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9"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0"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51"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52"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3"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4"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5"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6"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7"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8"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59"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0"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1"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2"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3"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4"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5"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6"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7"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8"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9"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70"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71"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2"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3"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4"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5"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76"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7"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8"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79"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0"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1"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2"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83"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84"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5"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6"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7"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8"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9"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0"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1"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2"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3"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4"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5"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6"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7"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8"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9"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0"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1"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2"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3"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04"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5"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6"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07"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8"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09"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0"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1"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2"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3"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14"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15"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6"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7"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8"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9"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20"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1"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2"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23"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4"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5"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6"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7"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8"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9"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0"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1"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2"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3"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4"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5"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6"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7"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8"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9"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40"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1"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2"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3"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4"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5"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6"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7"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8"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9"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50"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51"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52"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53"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sz="1800" dirty="0"/>
            </a:p>
          </p:txBody>
        </p:sp>
        <p:sp>
          <p:nvSpPr>
            <p:cNvPr id="254"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sz="1800" dirty="0"/>
            </a:p>
          </p:txBody>
        </p:sp>
      </p:grpSp>
      <p:sp>
        <p:nvSpPr>
          <p:cNvPr id="9" name="Campus Gold Bar"/>
          <p:cNvSpPr/>
          <p:nvPr userDrawn="1"/>
        </p:nvSpPr>
        <p:spPr>
          <a:xfrm>
            <a:off x="1708151" y="1517954"/>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2244132" y="2763108"/>
            <a:ext cx="8407328"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a:t>Title Slide Impact </a:t>
            </a:r>
            <a:br>
              <a:rPr lang="en-US" dirty="0"/>
            </a:br>
            <a:r>
              <a:rPr lang="en-US" dirty="0"/>
              <a:t>Regular 60 point</a:t>
            </a:r>
          </a:p>
        </p:txBody>
      </p:sp>
      <p:sp>
        <p:nvSpPr>
          <p:cNvPr id="10" name="Subtitle"/>
          <p:cNvSpPr>
            <a:spLocks noGrp="1"/>
          </p:cNvSpPr>
          <p:nvPr>
            <p:ph type="body" sz="quarter" idx="13" hasCustomPrompt="1"/>
          </p:nvPr>
        </p:nvSpPr>
        <p:spPr>
          <a:xfrm>
            <a:off x="2244132" y="4419601"/>
            <a:ext cx="8719217" cy="542259"/>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Optional Subtitle Impact Regular 30 Point</a:t>
            </a:r>
          </a:p>
        </p:txBody>
      </p:sp>
      <p:sp>
        <p:nvSpPr>
          <p:cNvPr id="12" name="Footer"/>
          <p:cNvSpPr>
            <a:spLocks noGrp="1"/>
          </p:cNvSpPr>
          <p:nvPr>
            <p:ph type="body" sz="quarter" idx="14" hasCustomPrompt="1"/>
          </p:nvPr>
        </p:nvSpPr>
        <p:spPr>
          <a:xfrm>
            <a:off x="2252841" y="6143099"/>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a:p>
            <a:pPr lvl="0"/>
            <a:r>
              <a:rPr lang="en-US" dirty="0"/>
              <a:t>Month, Day, Year</a:t>
            </a:r>
          </a:p>
        </p:txBody>
      </p:sp>
      <p:pic>
        <p:nvPicPr>
          <p:cNvPr id="255"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2772" y="6035040"/>
            <a:ext cx="1899228" cy="442115"/>
          </a:xfrm>
          <a:prstGeom prst="rect">
            <a:avLst/>
          </a:prstGeom>
        </p:spPr>
      </p:pic>
    </p:spTree>
    <p:extLst>
      <p:ext uri="{BB962C8B-B14F-4D97-AF65-F5344CB8AC3E}">
        <p14:creationId xmlns:p14="http://schemas.microsoft.com/office/powerpoint/2010/main" val="11156930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4080">
          <p15:clr>
            <a:srgbClr val="FBAE40"/>
          </p15:clr>
        </p15:guide>
        <p15:guide id="4" pos="6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1 column">
    <p:spTree>
      <p:nvGrpSpPr>
        <p:cNvPr id="1" name=""/>
        <p:cNvGrpSpPr/>
        <p:nvPr/>
      </p:nvGrpSpPr>
      <p:grpSpPr>
        <a:xfrm>
          <a:off x="0" y="0"/>
          <a:ext cx="0" cy="0"/>
          <a:chOff x="0" y="0"/>
          <a:chExt cx="0" cy="0"/>
        </a:xfrm>
      </p:grpSpPr>
      <p:sp>
        <p:nvSpPr>
          <p:cNvPr id="9"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Campus Gold Bar"/>
          <p:cNvSpPr/>
          <p:nvPr userDrawn="1"/>
        </p:nvSpPr>
        <p:spPr>
          <a:xfrm>
            <a:off x="934863" y="0"/>
            <a:ext cx="93837" cy="98107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1519061" y="602985"/>
            <a:ext cx="9227257" cy="530490"/>
          </a:xfrm>
        </p:spPr>
        <p:txBody>
          <a:bodyPr lIns="0" tIns="0" rIns="0" bIns="0" anchor="t" anchorCtr="0">
            <a:noAutofit/>
          </a:bodyPr>
          <a:lstStyle>
            <a:lvl1pPr algn="l">
              <a:defRPr sz="3000" b="0" i="0" cap="none" baseline="0">
                <a:solidFill>
                  <a:schemeClr val="bg1"/>
                </a:solidFill>
                <a:latin typeface="Impact"/>
              </a:defRPr>
            </a:lvl1pPr>
          </a:lstStyle>
          <a:p>
            <a:r>
              <a:rPr lang="en-US" dirty="0"/>
              <a:t>Title Impact Regular 30 Point</a:t>
            </a:r>
          </a:p>
        </p:txBody>
      </p:sp>
      <p:sp>
        <p:nvSpPr>
          <p:cNvPr id="3" name="Subhead"/>
          <p:cNvSpPr>
            <a:spLocks noGrp="1"/>
          </p:cNvSpPr>
          <p:nvPr>
            <p:ph type="body" idx="1" hasCustomPrompt="1"/>
          </p:nvPr>
        </p:nvSpPr>
        <p:spPr>
          <a:xfrm>
            <a:off x="1513883" y="1632495"/>
            <a:ext cx="9232435"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Digital Headline Gold</a:t>
            </a:r>
          </a:p>
        </p:txBody>
      </p:sp>
      <p:sp>
        <p:nvSpPr>
          <p:cNvPr id="7" name="Body Text"/>
          <p:cNvSpPr>
            <a:spLocks noGrp="1"/>
          </p:cNvSpPr>
          <p:nvPr>
            <p:ph type="body" sz="quarter" idx="13" hasCustomPrompt="1"/>
          </p:nvPr>
        </p:nvSpPr>
        <p:spPr>
          <a:xfrm>
            <a:off x="1519766" y="2217739"/>
            <a:ext cx="9226551"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1519768" y="6155006"/>
            <a:ext cx="6615993" cy="220662"/>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3"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2772" y="6033957"/>
            <a:ext cx="1899228" cy="442115"/>
          </a:xfrm>
          <a:prstGeom prst="rect">
            <a:avLst/>
          </a:prstGeom>
        </p:spPr>
      </p:pic>
      <p:grpSp>
        <p:nvGrpSpPr>
          <p:cNvPr id="14" name="Lines"/>
          <p:cNvGrpSpPr/>
          <p:nvPr userDrawn="1"/>
        </p:nvGrpSpPr>
        <p:grpSpPr>
          <a:xfrm>
            <a:off x="1524000" y="6632575"/>
            <a:ext cx="10668771" cy="228752"/>
            <a:chOff x="1143000" y="6629400"/>
            <a:chExt cx="8001578" cy="228752"/>
          </a:xfrm>
        </p:grpSpPr>
        <p:sp>
          <p:nvSpPr>
            <p:cNvPr id="15"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sz="1800" dirty="0"/>
            </a:p>
          </p:txBody>
        </p:sp>
        <p:sp>
          <p:nvSpPr>
            <p:cNvPr id="16"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8"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9"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0"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1"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2"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3"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4"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5"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6"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7"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8"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9"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0"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1"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2"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3"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4"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5"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6"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7"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8"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9"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0"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1"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2"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3"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4"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5"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6"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7"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8"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9"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0"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1"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2"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3"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4"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5"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6"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7"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8"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9"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0"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1"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2"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3"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4"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5"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6"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7"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8"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9"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0"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1"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2"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3"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4"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5"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6"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7"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8"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9"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0"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1"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2"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3"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4"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5"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6"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7"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8"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9"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0"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1"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2"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3"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4"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5"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6"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7"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8"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9"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0"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1"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2"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3"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4"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5"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6"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7"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8"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9"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0"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1"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2"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3"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4"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5"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6"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7"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8"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9"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0"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1"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2"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3"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4"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5"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6"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7"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8"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9"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sz="1800" dirty="0"/>
            </a:p>
          </p:txBody>
        </p:sp>
      </p:grpSp>
    </p:spTree>
    <p:extLst>
      <p:ext uri="{BB962C8B-B14F-4D97-AF65-F5344CB8AC3E}">
        <p14:creationId xmlns:p14="http://schemas.microsoft.com/office/powerpoint/2010/main" val="95319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Campus Gold Bar"/>
          <p:cNvSpPr/>
          <p:nvPr userDrawn="1"/>
        </p:nvSpPr>
        <p:spPr>
          <a:xfrm>
            <a:off x="934863" y="0"/>
            <a:ext cx="93837" cy="98107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descr="Title"/>
          <p:cNvSpPr>
            <a:spLocks noGrp="1"/>
          </p:cNvSpPr>
          <p:nvPr>
            <p:ph type="title" hasCustomPrompt="1"/>
          </p:nvPr>
        </p:nvSpPr>
        <p:spPr>
          <a:xfrm>
            <a:off x="1520751" y="603474"/>
            <a:ext cx="9235017" cy="537090"/>
          </a:xfrm>
        </p:spPr>
        <p:txBody>
          <a:bodyPr lIns="0" tIns="0" rIns="0" bIns="0" anchor="t" anchorCtr="0">
            <a:noAutofit/>
          </a:bodyPr>
          <a:lstStyle>
            <a:lvl1pPr algn="l">
              <a:defRPr sz="3000">
                <a:solidFill>
                  <a:schemeClr val="bg1"/>
                </a:solidFill>
                <a:latin typeface="Impact"/>
              </a:defRPr>
            </a:lvl1pPr>
          </a:lstStyle>
          <a:p>
            <a:r>
              <a:rPr lang="en-US" dirty="0"/>
              <a:t>Title Impact Regular 30 Point</a:t>
            </a:r>
          </a:p>
        </p:txBody>
      </p:sp>
      <p:sp>
        <p:nvSpPr>
          <p:cNvPr id="3" name="Subhead" descr="Subhead"/>
          <p:cNvSpPr>
            <a:spLocks noGrp="1"/>
          </p:cNvSpPr>
          <p:nvPr>
            <p:ph sz="half" idx="1" hasCustomPrompt="1"/>
          </p:nvPr>
        </p:nvSpPr>
        <p:spPr>
          <a:xfrm>
            <a:off x="1511301" y="1633361"/>
            <a:ext cx="9235017" cy="459843"/>
          </a:xfrm>
        </p:spPr>
        <p:txBody>
          <a:bodyPr lIns="0" tIns="0" rIns="0" bIns="0" anchor="t" anchorCtr="0">
            <a:noAutofit/>
          </a:bodyPr>
          <a:lstStyle>
            <a:lvl1pPr marL="0" indent="0">
              <a:buFontTx/>
              <a:buNone/>
              <a:defRPr sz="2400" baseline="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Digital Headline Gold</a:t>
            </a:r>
          </a:p>
        </p:txBody>
      </p:sp>
      <p:sp>
        <p:nvSpPr>
          <p:cNvPr id="4" name="Body Text" descr="Body Text"/>
          <p:cNvSpPr>
            <a:spLocks noGrp="1"/>
          </p:cNvSpPr>
          <p:nvPr>
            <p:ph sz="half" idx="2" hasCustomPrompt="1"/>
          </p:nvPr>
        </p:nvSpPr>
        <p:spPr>
          <a:xfrm>
            <a:off x="1522589" y="2229020"/>
            <a:ext cx="9223728" cy="3009185"/>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recommended. Arial Regular 18 </a:t>
            </a:r>
            <a:r>
              <a:rPr lang="en-US" dirty="0" err="1"/>
              <a:t>pt</a:t>
            </a:r>
            <a:r>
              <a:rPr lang="en-US" dirty="0"/>
              <a:t> minimum. Keep it short with bite-size chunks of information.</a:t>
            </a:r>
          </a:p>
          <a:p>
            <a:pPr lvl="0"/>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dirty="0"/>
              <a:t>Bulleted copy recommended. Arial Regular 18 </a:t>
            </a:r>
            <a:r>
              <a:rPr lang="en-US" dirty="0" err="1"/>
              <a:t>pt</a:t>
            </a:r>
            <a:r>
              <a:rPr lang="en-US" dirty="0"/>
              <a: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recommended. Arial Regular 18 </a:t>
            </a:r>
            <a:r>
              <a:rPr lang="en-US" dirty="0" err="1"/>
              <a:t>pt</a:t>
            </a:r>
            <a:r>
              <a:rPr lang="en-US" dirty="0"/>
              <a:t> minimum. Keep it short with bite-size chunks of information.</a:t>
            </a:r>
          </a:p>
          <a:p>
            <a:pPr lvl="0"/>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dirty="0"/>
              <a:t>Bulleted copy recommended. Arial Regular 18 </a:t>
            </a:r>
            <a:r>
              <a:rPr lang="en-US" dirty="0" err="1"/>
              <a:t>pt</a:t>
            </a:r>
            <a:r>
              <a:rPr lang="en-US" dirty="0"/>
              <a: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endParaRPr lang="en-US" dirty="0"/>
          </a:p>
        </p:txBody>
      </p:sp>
      <p:sp>
        <p:nvSpPr>
          <p:cNvPr id="6" name="Footer" descr="Footer"/>
          <p:cNvSpPr>
            <a:spLocks noGrp="1"/>
          </p:cNvSpPr>
          <p:nvPr>
            <p:ph type="body" sz="quarter" idx="12" hasCustomPrompt="1"/>
          </p:nvPr>
        </p:nvSpPr>
        <p:spPr>
          <a:xfrm>
            <a:off x="1519768" y="6152835"/>
            <a:ext cx="6806707" cy="226700"/>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1" name="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2772" y="6029960"/>
            <a:ext cx="1899228" cy="442115"/>
          </a:xfrm>
          <a:prstGeom prst="rect">
            <a:avLst/>
          </a:prstGeom>
        </p:spPr>
      </p:pic>
      <p:grpSp>
        <p:nvGrpSpPr>
          <p:cNvPr id="12" name="Lines"/>
          <p:cNvGrpSpPr/>
          <p:nvPr userDrawn="1"/>
        </p:nvGrpSpPr>
        <p:grpSpPr>
          <a:xfrm>
            <a:off x="1524000" y="6632575"/>
            <a:ext cx="10668771"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sz="1800" dirty="0"/>
            </a:p>
          </p:txBody>
        </p:sp>
        <p:sp>
          <p:nvSpPr>
            <p:cNvPr id="14"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5"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6"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7"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8"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9"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0"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1"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2"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3"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4"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5"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6"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7"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8"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9"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0"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1"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2"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3"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4"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5"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6"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7"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8"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9"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0"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1"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2"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3"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4"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5"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6"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7"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8"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9"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0"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1"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2"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3"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4"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5"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6"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7"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8"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9"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0"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1"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2"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3"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4"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5"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6"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7"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8"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9"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0"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1"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2"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3"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4"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5"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6"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7"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8"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9"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0"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1"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2"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3"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4"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5"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6"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7"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8"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9"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0"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1"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2"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3"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4"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5"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6"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7"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8"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9"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0"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1"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2"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3"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4"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5"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6"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7"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8"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9"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0"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1"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2"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3"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4"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5"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6"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7"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8"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9"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0"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1"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2"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3"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4"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5"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6"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7"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sz="1800" dirty="0"/>
            </a:p>
          </p:txBody>
        </p:sp>
      </p:grpSp>
    </p:spTree>
    <p:extLst>
      <p:ext uri="{BB962C8B-B14F-4D97-AF65-F5344CB8AC3E}">
        <p14:creationId xmlns:p14="http://schemas.microsoft.com/office/powerpoint/2010/main" val="272470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Slide-Small Photo">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Campus Gold Bar"/>
          <p:cNvSpPr/>
          <p:nvPr userDrawn="1"/>
        </p:nvSpPr>
        <p:spPr>
          <a:xfrm>
            <a:off x="934863" y="0"/>
            <a:ext cx="93837" cy="98107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1520751" y="602584"/>
            <a:ext cx="9235017" cy="520168"/>
          </a:xfrm>
        </p:spPr>
        <p:txBody>
          <a:bodyPr lIns="0" tIns="0" rIns="0" bIns="0" anchor="t" anchorCtr="0">
            <a:noAutofit/>
          </a:bodyPr>
          <a:lstStyle>
            <a:lvl1pPr algn="l">
              <a:defRPr sz="3000" baseline="0">
                <a:solidFill>
                  <a:schemeClr val="bg1"/>
                </a:solidFill>
                <a:latin typeface="Impact"/>
              </a:defRPr>
            </a:lvl1pPr>
          </a:lstStyle>
          <a:p>
            <a:r>
              <a:rPr lang="en-US" dirty="0"/>
              <a:t>Title Impact Regular 30 Point</a:t>
            </a:r>
          </a:p>
        </p:txBody>
      </p:sp>
      <p:sp>
        <p:nvSpPr>
          <p:cNvPr id="9" name="Picture" descr="Description of Picture"/>
          <p:cNvSpPr>
            <a:spLocks noGrp="1"/>
          </p:cNvSpPr>
          <p:nvPr>
            <p:ph type="pic" sz="quarter" idx="10" hasCustomPrompt="1"/>
          </p:nvPr>
        </p:nvSpPr>
        <p:spPr>
          <a:xfrm>
            <a:off x="1512712" y="1657350"/>
            <a:ext cx="4075288"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6084712" y="1611846"/>
            <a:ext cx="5181600" cy="429151"/>
          </a:xfrm>
        </p:spPr>
        <p:txBody>
          <a:bodyPr lIns="0" tIns="0" rIns="0" bIns="0" anchor="t" anchorCtr="0">
            <a:noAutofit/>
          </a:bodyPr>
          <a:lstStyle>
            <a:lvl1pPr marL="0" indent="0">
              <a:spcBef>
                <a:spcPts val="0"/>
              </a:spcBef>
              <a:buNone/>
              <a:defRPr sz="2400" b="1" baseline="0">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a:t>
            </a:r>
            <a:r>
              <a:rPr lang="en-US" dirty="0" err="1"/>
              <a:t>Reg</a:t>
            </a:r>
            <a:r>
              <a:rPr lang="en-US" dirty="0"/>
              <a:t> 24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a:t>
            </a:r>
            <a:r>
              <a:rPr lang="en-US" dirty="0" err="1"/>
              <a:t>pt</a:t>
            </a:r>
            <a:r>
              <a:rPr lang="en-US" dirty="0"/>
              <a: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a:t>
            </a:r>
            <a:r>
              <a:rPr lang="en-US" dirty="0" err="1"/>
              <a:t>pt</a:t>
            </a:r>
            <a:r>
              <a:rPr lang="en-US" dirty="0"/>
              <a: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a:t>
            </a:r>
            <a:r>
              <a:rPr lang="en-US" dirty="0" err="1"/>
              <a:t>pt</a:t>
            </a:r>
            <a:r>
              <a:rPr lang="en-US" dirty="0"/>
              <a: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1521457" y="6155287"/>
            <a:ext cx="6728883" cy="228335"/>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3"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2772" y="6029960"/>
            <a:ext cx="1899228" cy="442115"/>
          </a:xfrm>
          <a:prstGeom prst="rect">
            <a:avLst/>
          </a:prstGeom>
        </p:spPr>
      </p:pic>
      <p:grpSp>
        <p:nvGrpSpPr>
          <p:cNvPr id="14" name="Lines"/>
          <p:cNvGrpSpPr/>
          <p:nvPr userDrawn="1"/>
        </p:nvGrpSpPr>
        <p:grpSpPr>
          <a:xfrm>
            <a:off x="1524000" y="6632575"/>
            <a:ext cx="10668771" cy="228752"/>
            <a:chOff x="1143000" y="6629400"/>
            <a:chExt cx="8001578" cy="228752"/>
          </a:xfrm>
        </p:grpSpPr>
        <p:sp>
          <p:nvSpPr>
            <p:cNvPr id="15"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sz="1800" dirty="0"/>
            </a:p>
          </p:txBody>
        </p:sp>
        <p:sp>
          <p:nvSpPr>
            <p:cNvPr id="16"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8"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9"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0"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1"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2"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3"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4"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5"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6"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7"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8"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9"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0"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1"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2"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3"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4"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5"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6"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7"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8"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9"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0"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1"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2"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3"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4"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5"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6"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7"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8"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9"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0"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1"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2"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3"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4"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5"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6"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7"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8"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9"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0"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1"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2"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3"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4"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5"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6"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7"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8"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9"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0"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1"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2"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3"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4"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5"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6"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7"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8"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9"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0"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1"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2"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3"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4"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5"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6"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7"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8"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9"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0"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1"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2"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3"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4"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5"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6"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7"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8"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9"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0"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1"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2"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3"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4"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5"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6"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7"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8"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9"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0"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1"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2"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3"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4"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5"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6"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7"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8"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9"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0"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1"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2"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3"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4"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5"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6"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7"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8"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9"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sz="1800" dirty="0"/>
            </a:p>
          </p:txBody>
        </p:sp>
      </p:grpSp>
    </p:spTree>
    <p:extLst>
      <p:ext uri="{BB962C8B-B14F-4D97-AF65-F5344CB8AC3E}">
        <p14:creationId xmlns:p14="http://schemas.microsoft.com/office/powerpoint/2010/main" val="89021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Campus Gold Bar"/>
          <p:cNvSpPr/>
          <p:nvPr userDrawn="1"/>
        </p:nvSpPr>
        <p:spPr>
          <a:xfrm>
            <a:off x="934863" y="0"/>
            <a:ext cx="93837" cy="981076"/>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1517170" y="608617"/>
            <a:ext cx="9229148" cy="531947"/>
          </a:xfrm>
        </p:spPr>
        <p:txBody>
          <a:bodyPr lIns="0" tIns="0" rIns="0" bIns="0" anchor="t" anchorCtr="0">
            <a:noAutofit/>
          </a:bodyPr>
          <a:lstStyle>
            <a:lvl1pPr algn="l">
              <a:defRPr sz="3000">
                <a:solidFill>
                  <a:schemeClr val="bg1"/>
                </a:solidFill>
                <a:latin typeface="Impact"/>
              </a:defRPr>
            </a:lvl1pPr>
          </a:lstStyle>
          <a:p>
            <a:r>
              <a:rPr lang="en-US" dirty="0"/>
              <a:t>Title Impact Regular 30 Point</a:t>
            </a:r>
          </a:p>
        </p:txBody>
      </p:sp>
      <p:sp>
        <p:nvSpPr>
          <p:cNvPr id="5" name="Chart" descr="Description of Chart"/>
          <p:cNvSpPr>
            <a:spLocks noGrp="1"/>
          </p:cNvSpPr>
          <p:nvPr>
            <p:ph type="chart" sz="quarter" idx="11" hasCustomPrompt="1"/>
          </p:nvPr>
        </p:nvSpPr>
        <p:spPr>
          <a:xfrm>
            <a:off x="1531057" y="1611846"/>
            <a:ext cx="4102100"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6084712" y="1611846"/>
            <a:ext cx="5181600" cy="429151"/>
          </a:xfrm>
        </p:spPr>
        <p:txBody>
          <a:bodyPr lIns="0" tIns="0" rIns="0" bIns="0" anchor="t" anchorCtr="0">
            <a:noAutofit/>
          </a:bodyPr>
          <a:lstStyle>
            <a:lvl1pPr marL="0" indent="0">
              <a:spcBef>
                <a:spcPts val="0"/>
              </a:spcBef>
              <a:buNone/>
              <a:defRPr sz="2400" b="1" baseline="0">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a:t>
            </a:r>
            <a:r>
              <a:rPr lang="en-US" dirty="0" err="1"/>
              <a:t>Reg</a:t>
            </a:r>
            <a:r>
              <a:rPr lang="en-US" dirty="0"/>
              <a:t> 24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a:t>
            </a:r>
            <a:r>
              <a:rPr lang="en-US" dirty="0" err="1"/>
              <a:t>pt</a:t>
            </a:r>
            <a:r>
              <a:rPr lang="en-US" dirty="0"/>
              <a: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a:t>
            </a:r>
            <a:r>
              <a:rPr lang="en-US" dirty="0" err="1"/>
              <a:t>pt</a:t>
            </a:r>
            <a:r>
              <a:rPr lang="en-US" dirty="0"/>
              <a: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a:t>
            </a:r>
            <a:r>
              <a:rPr lang="en-US" dirty="0" err="1"/>
              <a:t>pt</a:t>
            </a:r>
            <a:r>
              <a:rPr lang="en-US" dirty="0"/>
              <a:t> minimum. Keep it short with bite-size chunks of information.</a:t>
            </a:r>
          </a:p>
        </p:txBody>
      </p:sp>
      <p:sp>
        <p:nvSpPr>
          <p:cNvPr id="4" name="Footer"/>
          <p:cNvSpPr>
            <a:spLocks noGrp="1"/>
          </p:cNvSpPr>
          <p:nvPr>
            <p:ph type="body" sz="quarter" idx="10" hasCustomPrompt="1"/>
          </p:nvPr>
        </p:nvSpPr>
        <p:spPr>
          <a:xfrm>
            <a:off x="1519767" y="6155004"/>
            <a:ext cx="6698544" cy="245797"/>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2772" y="6029960"/>
            <a:ext cx="1899228" cy="442115"/>
          </a:xfrm>
          <a:prstGeom prst="rect">
            <a:avLst/>
          </a:prstGeom>
        </p:spPr>
      </p:pic>
      <p:grpSp>
        <p:nvGrpSpPr>
          <p:cNvPr id="12" name="Lines"/>
          <p:cNvGrpSpPr/>
          <p:nvPr userDrawn="1"/>
        </p:nvGrpSpPr>
        <p:grpSpPr>
          <a:xfrm>
            <a:off x="1524000" y="6632575"/>
            <a:ext cx="10668771"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sz="1800" dirty="0"/>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sz="1800" dirty="0"/>
            </a:p>
          </p:txBody>
        </p:sp>
      </p:grpSp>
    </p:spTree>
    <p:extLst>
      <p:ext uri="{BB962C8B-B14F-4D97-AF65-F5344CB8AC3E}">
        <p14:creationId xmlns:p14="http://schemas.microsoft.com/office/powerpoint/2010/main" val="104221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 Slide-Large Photo">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p:cNvSpPr/>
          <p:nvPr userDrawn="1"/>
        </p:nvSpPr>
        <p:spPr>
          <a:xfrm>
            <a:off x="934862"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a:latin typeface="Arial"/>
              </a:defRPr>
            </a:lvl1pPr>
          </a:lstStyle>
          <a:p>
            <a:r>
              <a:rPr lang="en-US" dirty="0"/>
              <a:t>Place Picture Here</a:t>
            </a:r>
          </a:p>
        </p:txBody>
      </p:sp>
      <p:sp>
        <p:nvSpPr>
          <p:cNvPr id="2" name="Title 1"/>
          <p:cNvSpPr>
            <a:spLocks noGrp="1"/>
          </p:cNvSpPr>
          <p:nvPr>
            <p:ph type="title" hasCustomPrompt="1"/>
          </p:nvPr>
        </p:nvSpPr>
        <p:spPr>
          <a:xfrm>
            <a:off x="1377952" y="5652618"/>
            <a:ext cx="9509789"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a:solidFill>
                  <a:schemeClr val="tx1"/>
                </a:solidFill>
                <a:latin typeface="Arial" charset="0"/>
              </a:rPr>
            </a:br>
            <a:r>
              <a:rPr lang="en-US" b="1" i="0" baseline="0" dirty="0">
                <a:solidFill>
                  <a:schemeClr val="tx1"/>
                </a:solidFill>
                <a:latin typeface="Arial" charset="0"/>
              </a:rPr>
              <a:t> </a:t>
            </a:r>
          </a:p>
        </p:txBody>
      </p:sp>
    </p:spTree>
    <p:extLst>
      <p:ext uri="{BB962C8B-B14F-4D97-AF65-F5344CB8AC3E}">
        <p14:creationId xmlns:p14="http://schemas.microsoft.com/office/powerpoint/2010/main" val="159454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of Point Slide">
    <p:spTree>
      <p:nvGrpSpPr>
        <p:cNvPr id="1" name=""/>
        <p:cNvGrpSpPr/>
        <p:nvPr/>
      </p:nvGrpSpPr>
      <p:grpSpPr>
        <a:xfrm>
          <a:off x="0" y="0"/>
          <a:ext cx="0" cy="0"/>
          <a:chOff x="0" y="0"/>
          <a:chExt cx="0" cy="0"/>
        </a:xfrm>
      </p:grpSpPr>
      <p:sp>
        <p:nvSpPr>
          <p:cNvPr id="10" name="Campus Gold Background"/>
          <p:cNvSpPr/>
          <p:nvPr userDrawn="1"/>
        </p:nvSpPr>
        <p:spPr>
          <a:xfrm>
            <a:off x="801" y="1131888"/>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cNvSpPr>
            <a:spLocks noGrp="1"/>
          </p:cNvSpPr>
          <p:nvPr>
            <p:ph type="title" hasCustomPrompt="1"/>
          </p:nvPr>
        </p:nvSpPr>
        <p:spPr>
          <a:xfrm>
            <a:off x="1520473" y="600077"/>
            <a:ext cx="9260416" cy="574675"/>
          </a:xfrm>
          <a:noFill/>
        </p:spPr>
        <p:txBody>
          <a:bodyPr lIns="0" tIns="0" rIns="0" bIns="0" anchor="t" anchorCtr="0">
            <a:noAutofit/>
          </a:bodyPr>
          <a:lstStyle>
            <a:lvl1pPr algn="l">
              <a:defRPr sz="3000" b="0" i="0" baseline="0">
                <a:solidFill>
                  <a:schemeClr val="bg1"/>
                </a:solidFill>
                <a:latin typeface="Impact"/>
              </a:defRPr>
            </a:lvl1pPr>
          </a:lstStyle>
          <a:p>
            <a:r>
              <a:rPr lang="en-US" dirty="0"/>
              <a:t>Title Impact Regular 30 Point</a:t>
            </a:r>
          </a:p>
        </p:txBody>
      </p:sp>
      <p:sp>
        <p:nvSpPr>
          <p:cNvPr id="14" name="Proof Point Text 1"/>
          <p:cNvSpPr>
            <a:spLocks noGrp="1"/>
          </p:cNvSpPr>
          <p:nvPr>
            <p:ph type="body" sz="quarter" idx="13" hasCustomPrompt="1"/>
          </p:nvPr>
        </p:nvSpPr>
        <p:spPr>
          <a:xfrm>
            <a:off x="1937455"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1960034" y="3081338"/>
            <a:ext cx="7466189" cy="830262"/>
          </a:xfrm>
        </p:spPr>
        <p:txBody>
          <a:bodyPr lIns="0" tIns="0" rIns="0" bIns="0">
            <a:noAutofit/>
          </a:bodyPr>
          <a:lstStyle>
            <a:lvl1pPr marL="0" indent="0">
              <a:spcBef>
                <a:spcPts val="0"/>
              </a:spcBef>
              <a:buFontTx/>
              <a:buNone/>
              <a:defRPr sz="5200" cap="all">
                <a:latin typeface="Impact"/>
              </a:defRPr>
            </a:lvl1pPr>
          </a:lstStyle>
          <a:p>
            <a:pPr lvl="0"/>
            <a:r>
              <a:rPr lang="en-US"/>
              <a:t>Or Statistic</a:t>
            </a:r>
            <a:endParaRPr lang="en-US" dirty="0"/>
          </a:p>
        </p:txBody>
      </p:sp>
      <p:sp>
        <p:nvSpPr>
          <p:cNvPr id="18" name="Proof Point Text 3"/>
          <p:cNvSpPr>
            <a:spLocks noGrp="1"/>
          </p:cNvSpPr>
          <p:nvPr>
            <p:ph type="body" sz="quarter" idx="15" hasCustomPrompt="1"/>
          </p:nvPr>
        </p:nvSpPr>
        <p:spPr>
          <a:xfrm>
            <a:off x="1960034" y="3810528"/>
            <a:ext cx="6728884"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1531057" y="6313216"/>
            <a:ext cx="6834011" cy="234950"/>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3" name="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16002" y="6042582"/>
            <a:ext cx="1917121" cy="430754"/>
          </a:xfrm>
          <a:prstGeom prst="rect">
            <a:avLst/>
          </a:prstGeom>
        </p:spPr>
      </p:pic>
      <p:grpSp>
        <p:nvGrpSpPr>
          <p:cNvPr id="12" name="Lines"/>
          <p:cNvGrpSpPr/>
          <p:nvPr userDrawn="1"/>
        </p:nvGrpSpPr>
        <p:grpSpPr>
          <a:xfrm>
            <a:off x="1524000" y="6632575"/>
            <a:ext cx="10668771"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sz="1800" dirty="0"/>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9"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1"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2"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3"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4"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5"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6"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27"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8"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29"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0"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1"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2"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3"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4"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5"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6"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7"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38"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39"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0"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1"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2"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3"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4"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5"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46"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7"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8"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49"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0"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1"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2"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3"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4"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5"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56"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7"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8"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59"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0"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1"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2"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3"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4"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5"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6"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7"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68"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69"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0"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1"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2"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3"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4"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5"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6"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77"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8"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79"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0"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1"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2"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3"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4"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5"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6"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7"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88"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89"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0"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1"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2"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3"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4"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5"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6"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7"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98"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99"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0"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1"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2"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3"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4"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5"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06"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7"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8"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09"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0"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1"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2"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3"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4"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5"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sz="1800" dirty="0"/>
            </a:p>
          </p:txBody>
        </p:sp>
        <p:sp>
          <p:nvSpPr>
            <p:cNvPr id="116"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7"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8"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19"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0"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1"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2"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3"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4"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5"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6"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7"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8"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29"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30"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sz="1800" dirty="0"/>
            </a:p>
          </p:txBody>
        </p:sp>
        <p:sp>
          <p:nvSpPr>
            <p:cNvPr id="131"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sz="1800" dirty="0"/>
            </a:p>
          </p:txBody>
        </p:sp>
      </p:grpSp>
    </p:spTree>
    <p:extLst>
      <p:ext uri="{BB962C8B-B14F-4D97-AF65-F5344CB8AC3E}">
        <p14:creationId xmlns:p14="http://schemas.microsoft.com/office/powerpoint/2010/main" val="35484469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960">
          <p15:clr>
            <a:srgbClr val="FBAE40"/>
          </p15:clr>
        </p15:guide>
        <p15:guide id="4" orient="horz" pos="40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grpSp>
        <p:nvGrpSpPr>
          <p:cNvPr id="12" name="Lines 1"/>
          <p:cNvGrpSpPr/>
          <p:nvPr userDrawn="1"/>
        </p:nvGrpSpPr>
        <p:grpSpPr>
          <a:xfrm>
            <a:off x="0" y="1299306"/>
            <a:ext cx="12192519" cy="215357"/>
            <a:chOff x="0" y="1307591"/>
            <a:chExt cx="9144389" cy="215357"/>
          </a:xfrm>
        </p:grpSpPr>
        <p:sp>
          <p:nvSpPr>
            <p:cNvPr id="13"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sz="1800" dirty="0"/>
            </a:p>
          </p:txBody>
        </p:sp>
        <p:sp>
          <p:nvSpPr>
            <p:cNvPr id="14"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1"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2"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4"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5"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6"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7"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8"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9"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30"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1"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2"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3"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4"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35"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6"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7"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38"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39"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40"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41"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2"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3"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4"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5"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46"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7"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48"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49"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0"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1"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2"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53"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54"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5"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6"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7"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8"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59"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0"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1"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62"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3"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64"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5"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6"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67"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68"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69"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0"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1"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2"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3"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74"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5"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6"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77"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78"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79"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0"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1"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2"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3"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84"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85"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6"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7"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8"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89"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90"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1"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2"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93"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4"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5"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6"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7"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8"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99"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0"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1"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2"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3"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4"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5"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6"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7"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8"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09"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10"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1"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2"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3"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4"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5"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6"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7"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8"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19"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0"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1"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2"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3"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sz="1800" dirty="0"/>
            </a:p>
          </p:txBody>
        </p:sp>
        <p:sp>
          <p:nvSpPr>
            <p:cNvPr id="124"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sz="1800" dirty="0"/>
            </a:p>
          </p:txBody>
        </p:sp>
      </p:grpSp>
      <p:sp>
        <p:nvSpPr>
          <p:cNvPr id="11" name="Black Bar"/>
          <p:cNvSpPr/>
          <p:nvPr userDrawn="1"/>
        </p:nvSpPr>
        <p:spPr>
          <a:xfrm>
            <a:off x="0" y="1514189"/>
            <a:ext cx="12192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sz="1800" dirty="0"/>
          </a:p>
        </p:txBody>
      </p:sp>
      <p:grpSp>
        <p:nvGrpSpPr>
          <p:cNvPr id="125" name="Lines 2"/>
          <p:cNvGrpSpPr/>
          <p:nvPr userDrawn="1"/>
        </p:nvGrpSpPr>
        <p:grpSpPr>
          <a:xfrm>
            <a:off x="0" y="5359243"/>
            <a:ext cx="12192519" cy="215265"/>
            <a:chOff x="0" y="5367528"/>
            <a:chExt cx="9144389" cy="215265"/>
          </a:xfrm>
        </p:grpSpPr>
        <p:sp>
          <p:nvSpPr>
            <p:cNvPr id="126"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sz="1800" dirty="0"/>
            </a:p>
          </p:txBody>
        </p:sp>
        <p:sp>
          <p:nvSpPr>
            <p:cNvPr id="127"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sz="1800" dirty="0"/>
            </a:p>
          </p:txBody>
        </p:sp>
        <p:sp>
          <p:nvSpPr>
            <p:cNvPr id="128"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29"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30"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1"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2"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3"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4"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35"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36"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7"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8"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39"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0"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1"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2"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43"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44"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5"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6"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7"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48"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49"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0"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1"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52"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3"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54"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55"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6"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7"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8"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59"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0"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1"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2"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3"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4"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5"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6"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7"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68"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69"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0"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1"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2"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3"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4"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5"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76"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7"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78"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79"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0"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1"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82"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83"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4"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5"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6"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7"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88"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89"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0"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1"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2"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3"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4"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5"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6"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197"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8"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199"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0"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1"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2"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3"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04"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5"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6"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07"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8"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09"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0"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1"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2"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3"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4"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5"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6"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7"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8"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19"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0"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1"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2"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3"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sz="1800" dirty="0"/>
            </a:p>
          </p:txBody>
        </p:sp>
        <p:sp>
          <p:nvSpPr>
            <p:cNvPr id="224"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5"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6"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7"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8"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29"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0"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1"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2"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3"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4"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5"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6"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sz="1800" dirty="0"/>
            </a:p>
          </p:txBody>
        </p:sp>
        <p:sp>
          <p:nvSpPr>
            <p:cNvPr id="237"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sz="1800" dirty="0"/>
            </a:p>
          </p:txBody>
        </p:sp>
        <p:sp>
          <p:nvSpPr>
            <p:cNvPr id="238"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sz="1800" dirty="0"/>
            </a:p>
          </p:txBody>
        </p:sp>
      </p:grpSp>
      <p:sp>
        <p:nvSpPr>
          <p:cNvPr id="9" name="Campus Gold Bar"/>
          <p:cNvSpPr/>
          <p:nvPr userDrawn="1"/>
        </p:nvSpPr>
        <p:spPr>
          <a:xfrm>
            <a:off x="1715910" y="1517953"/>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Concluding Head"/>
          <p:cNvSpPr>
            <a:spLocks noGrp="1"/>
          </p:cNvSpPr>
          <p:nvPr>
            <p:ph type="title" hasCustomPrompt="1"/>
          </p:nvPr>
        </p:nvSpPr>
        <p:spPr>
          <a:xfrm>
            <a:off x="2321986" y="2366434"/>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a:t>Thank You</a:t>
            </a:r>
          </a:p>
        </p:txBody>
      </p:sp>
      <p:sp>
        <p:nvSpPr>
          <p:cNvPr id="4" name="Concluding Text"/>
          <p:cNvSpPr>
            <a:spLocks noGrp="1"/>
          </p:cNvSpPr>
          <p:nvPr>
            <p:ph type="body" sz="half" idx="2" hasCustomPrompt="1"/>
          </p:nvPr>
        </p:nvSpPr>
        <p:spPr>
          <a:xfrm>
            <a:off x="2321981" y="3514726"/>
            <a:ext cx="6799440" cy="804862"/>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A conclusion, thank-you message or contact information could go here. Arial Regular 18 point minimum.</a:t>
            </a:r>
          </a:p>
        </p:txBody>
      </p:sp>
      <p:pic>
        <p:nvPicPr>
          <p:cNvPr id="239"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4874" y="6052789"/>
            <a:ext cx="1899228" cy="442115"/>
          </a:xfrm>
          <a:prstGeom prst="rect">
            <a:avLst/>
          </a:prstGeom>
        </p:spPr>
      </p:pic>
      <p:pic>
        <p:nvPicPr>
          <p:cNvPr id="240" name="We Are Purdue. What We Make Moves The World Forward."/>
          <p:cNvPicPr>
            <a:picLocks noChangeAspect="1"/>
          </p:cNvPicPr>
          <p:nvPr userDrawn="1"/>
        </p:nvPicPr>
        <p:blipFill>
          <a:blip r:embed="rId3"/>
          <a:stretch>
            <a:fillRect/>
          </a:stretch>
        </p:blipFill>
        <p:spPr>
          <a:xfrm>
            <a:off x="1719825" y="6341192"/>
            <a:ext cx="6346020"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4"/>
          <a:stretch>
            <a:fillRect/>
          </a:stretch>
        </p:blipFill>
        <p:spPr>
          <a:xfrm>
            <a:off x="27517" y="6561668"/>
            <a:ext cx="1151467" cy="241300"/>
          </a:xfrm>
          <a:prstGeom prst="rect">
            <a:avLst/>
          </a:prstGeom>
        </p:spPr>
      </p:pic>
    </p:spTree>
    <p:extLst>
      <p:ext uri="{BB962C8B-B14F-4D97-AF65-F5344CB8AC3E}">
        <p14:creationId xmlns:p14="http://schemas.microsoft.com/office/powerpoint/2010/main" val="16194264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orient="horz" pos="4080">
          <p15:clr>
            <a:srgbClr val="FBAE40"/>
          </p15:clr>
        </p15:guide>
        <p15:guide id="5" orient="horz" pos="271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10/16/2019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dirty="0"/>
          </a:p>
        </p:txBody>
      </p:sp>
    </p:spTree>
    <p:extLst>
      <p:ext uri="{BB962C8B-B14F-4D97-AF65-F5344CB8AC3E}">
        <p14:creationId xmlns:p14="http://schemas.microsoft.com/office/powerpoint/2010/main" val="4264014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723879-7C49-4084-A578-188A25EC622F}"/>
              </a:ext>
            </a:extLst>
          </p:cNvPr>
          <p:cNvSpPr>
            <a:spLocks noGrp="1"/>
          </p:cNvSpPr>
          <p:nvPr>
            <p:ph type="body" idx="1"/>
          </p:nvPr>
        </p:nvSpPr>
        <p:spPr>
          <a:xfrm>
            <a:off x="1904485" y="1491089"/>
            <a:ext cx="8383030" cy="4270733"/>
          </a:xfrm>
        </p:spPr>
        <p:txBody>
          <a:bodyPr>
            <a:noAutofit/>
          </a:bodyPr>
          <a:lstStyle/>
          <a:p>
            <a:pPr algn="ctr"/>
            <a:endParaRPr lang="en-US" b="1" dirty="0">
              <a:solidFill>
                <a:schemeClr val="tx1"/>
              </a:solidFill>
              <a:latin typeface="Arial" panose="020B0604020202020204" pitchFamily="34" charset="0"/>
              <a:cs typeface="Arial" panose="020B0604020202020204" pitchFamily="34" charset="0"/>
            </a:endParaRPr>
          </a:p>
          <a:p>
            <a:pPr algn="ctr"/>
            <a:r>
              <a:rPr lang="en-US" sz="3200" dirty="0"/>
              <a:t>Spatial Analytics</a:t>
            </a: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r>
              <a:rPr lang="en-US" b="1" dirty="0">
                <a:solidFill>
                  <a:schemeClr val="tx1"/>
                </a:solidFill>
                <a:latin typeface="Arial" panose="020B0604020202020204" pitchFamily="34" charset="0"/>
                <a:cs typeface="Arial" panose="020B0604020202020204" pitchFamily="34" charset="0"/>
              </a:rPr>
              <a:t>Paul M. Cleary</a:t>
            </a:r>
          </a:p>
          <a:p>
            <a:pPr algn="ctr"/>
            <a:r>
              <a:rPr lang="en-US" b="1" dirty="0">
                <a:solidFill>
                  <a:schemeClr val="tx1"/>
                </a:solidFill>
                <a:latin typeface="Arial" panose="020B0604020202020204" pitchFamily="34" charset="0"/>
                <a:cs typeface="Arial" panose="020B0604020202020204" pitchFamily="34" charset="0"/>
              </a:rPr>
              <a:t>CE 597, Geospatial Data Analytics</a:t>
            </a:r>
          </a:p>
          <a:p>
            <a:pPr algn="ctr"/>
            <a:r>
              <a:rPr lang="en-US" b="1" dirty="0">
                <a:solidFill>
                  <a:schemeClr val="tx1"/>
                </a:solidFill>
                <a:latin typeface="Arial" panose="020B0604020202020204" pitchFamily="34" charset="0"/>
                <a:cs typeface="Arial" panose="020B0604020202020204" pitchFamily="34" charset="0"/>
              </a:rPr>
              <a:t>Professor: Dr. Jie Shan</a:t>
            </a:r>
          </a:p>
          <a:p>
            <a:pPr algn="ctr"/>
            <a:r>
              <a:rPr lang="en-US" b="1" dirty="0">
                <a:solidFill>
                  <a:schemeClr val="tx1"/>
                </a:solidFill>
                <a:latin typeface="Arial" panose="020B0604020202020204" pitchFamily="34" charset="0"/>
                <a:cs typeface="Arial" panose="020B0604020202020204" pitchFamily="34" charset="0"/>
              </a:rPr>
              <a:t> October 16, 2019</a:t>
            </a: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A9D8877-12E2-4033-BC4A-60F1F676D4F9}"/>
              </a:ext>
            </a:extLst>
          </p:cNvPr>
          <p:cNvSpPr>
            <a:spLocks noGrp="1"/>
          </p:cNvSpPr>
          <p:nvPr>
            <p:ph type="body" sz="quarter" idx="14"/>
          </p:nvPr>
        </p:nvSpPr>
        <p:spPr/>
        <p:txBody>
          <a:bodyPr/>
          <a:lstStyle/>
          <a:p>
            <a:r>
              <a:rPr lang="en-US" dirty="0"/>
              <a:t>Burke Graduate Program; lyles school of civil engineering</a:t>
            </a:r>
          </a:p>
        </p:txBody>
      </p:sp>
      <p:sp>
        <p:nvSpPr>
          <p:cNvPr id="10" name="Title 6">
            <a:extLst>
              <a:ext uri="{FF2B5EF4-FFF2-40B4-BE49-F238E27FC236}">
                <a16:creationId xmlns:a16="http://schemas.microsoft.com/office/drawing/2014/main" id="{7AFA24D3-E520-4683-810F-81518AC33F37}"/>
              </a:ext>
            </a:extLst>
          </p:cNvPr>
          <p:cNvSpPr>
            <a:spLocks noGrp="1"/>
          </p:cNvSpPr>
          <p:nvPr>
            <p:ph type="title"/>
          </p:nvPr>
        </p:nvSpPr>
        <p:spPr>
          <a:xfrm>
            <a:off x="2663296" y="602985"/>
            <a:ext cx="6920443" cy="530490"/>
          </a:xfrm>
          <a:solidFill>
            <a:schemeClr val="tx1"/>
          </a:solidFill>
        </p:spPr>
        <p:txBody>
          <a:bodyPr>
            <a:normAutofit/>
          </a:bodyPr>
          <a:lstStyle/>
          <a:p>
            <a:pPr algn="ctr"/>
            <a:r>
              <a:rPr lang="en-US" b="1" dirty="0">
                <a:latin typeface="Impact" panose="020B0806030902050204" pitchFamily="34" charset="0"/>
              </a:rPr>
              <a:t>Project Four Presentation</a:t>
            </a:r>
          </a:p>
        </p:txBody>
      </p:sp>
      <p:sp>
        <p:nvSpPr>
          <p:cNvPr id="5" name="TextBox 4">
            <a:extLst>
              <a:ext uri="{FF2B5EF4-FFF2-40B4-BE49-F238E27FC236}">
                <a16:creationId xmlns:a16="http://schemas.microsoft.com/office/drawing/2014/main" id="{9634A666-4C6B-4393-8C49-DB0812F3F725}"/>
              </a:ext>
            </a:extLst>
          </p:cNvPr>
          <p:cNvSpPr txBox="1"/>
          <p:nvPr/>
        </p:nvSpPr>
        <p:spPr>
          <a:xfrm>
            <a:off x="0" y="6488668"/>
            <a:ext cx="3048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1</a:t>
            </a:r>
          </a:p>
        </p:txBody>
      </p:sp>
    </p:spTree>
    <p:extLst>
      <p:ext uri="{BB962C8B-B14F-4D97-AF65-F5344CB8AC3E}">
        <p14:creationId xmlns:p14="http://schemas.microsoft.com/office/powerpoint/2010/main" val="40721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600D-6E09-48CF-88FC-5FA673E9807F}"/>
              </a:ext>
            </a:extLst>
          </p:cNvPr>
          <p:cNvSpPr>
            <a:spLocks noGrp="1"/>
          </p:cNvSpPr>
          <p:nvPr>
            <p:ph type="title"/>
          </p:nvPr>
        </p:nvSpPr>
        <p:spPr/>
        <p:txBody>
          <a:bodyPr/>
          <a:lstStyle/>
          <a:p>
            <a:r>
              <a:rPr lang="en-US" dirty="0"/>
              <a:t>Spatial Join</a:t>
            </a:r>
          </a:p>
        </p:txBody>
      </p:sp>
      <p:sp>
        <p:nvSpPr>
          <p:cNvPr id="3" name="Content Placeholder 2">
            <a:extLst>
              <a:ext uri="{FF2B5EF4-FFF2-40B4-BE49-F238E27FC236}">
                <a16:creationId xmlns:a16="http://schemas.microsoft.com/office/drawing/2014/main" id="{0F9314C6-FB14-4F8D-A031-301FD64C2066}"/>
              </a:ext>
            </a:extLst>
          </p:cNvPr>
          <p:cNvSpPr>
            <a:spLocks noGrp="1"/>
          </p:cNvSpPr>
          <p:nvPr>
            <p:ph sz="half" idx="1"/>
          </p:nvPr>
        </p:nvSpPr>
        <p:spPr/>
        <p:txBody>
          <a:bodyPr/>
          <a:lstStyle/>
          <a:p>
            <a:r>
              <a:rPr lang="en-US" dirty="0"/>
              <a:t>Joining Building Polygons and Tweet Locations</a:t>
            </a:r>
          </a:p>
        </p:txBody>
      </p:sp>
      <p:sp>
        <p:nvSpPr>
          <p:cNvPr id="5" name="Text Placeholder 4">
            <a:extLst>
              <a:ext uri="{FF2B5EF4-FFF2-40B4-BE49-F238E27FC236}">
                <a16:creationId xmlns:a16="http://schemas.microsoft.com/office/drawing/2014/main" id="{28AD6AFA-BB6F-4A97-966B-84FF21A54689}"/>
              </a:ext>
            </a:extLst>
          </p:cNvPr>
          <p:cNvSpPr>
            <a:spLocks noGrp="1"/>
          </p:cNvSpPr>
          <p:nvPr>
            <p:ph type="body" sz="quarter" idx="12"/>
          </p:nvPr>
        </p:nvSpPr>
        <p:spPr/>
        <p:txBody>
          <a:bodyPr/>
          <a:lstStyle/>
          <a:p>
            <a:r>
              <a:rPr lang="en-US" dirty="0"/>
              <a:t>Burke Graduate Program; lyles school of civil engineering</a:t>
            </a:r>
          </a:p>
          <a:p>
            <a:endParaRPr lang="en-US" dirty="0"/>
          </a:p>
        </p:txBody>
      </p:sp>
      <p:pic>
        <p:nvPicPr>
          <p:cNvPr id="6" name="Picture 5">
            <a:extLst>
              <a:ext uri="{FF2B5EF4-FFF2-40B4-BE49-F238E27FC236}">
                <a16:creationId xmlns:a16="http://schemas.microsoft.com/office/drawing/2014/main" id="{5541BEEA-E6AE-469E-8BA7-F35912BB2166}"/>
              </a:ext>
            </a:extLst>
          </p:cNvPr>
          <p:cNvPicPr>
            <a:picLocks noChangeAspect="1"/>
          </p:cNvPicPr>
          <p:nvPr/>
        </p:nvPicPr>
        <p:blipFill>
          <a:blip r:embed="rId3"/>
          <a:stretch>
            <a:fillRect/>
          </a:stretch>
        </p:blipFill>
        <p:spPr>
          <a:xfrm>
            <a:off x="1519768" y="2321485"/>
            <a:ext cx="6756082" cy="2443312"/>
          </a:xfrm>
          <a:prstGeom prst="rect">
            <a:avLst/>
          </a:prstGeom>
        </p:spPr>
      </p:pic>
      <p:pic>
        <p:nvPicPr>
          <p:cNvPr id="7" name="Picture 6">
            <a:extLst>
              <a:ext uri="{FF2B5EF4-FFF2-40B4-BE49-F238E27FC236}">
                <a16:creationId xmlns:a16="http://schemas.microsoft.com/office/drawing/2014/main" id="{AA47539E-7D00-4502-9FFC-7C09A9D11C9D}"/>
              </a:ext>
            </a:extLst>
          </p:cNvPr>
          <p:cNvPicPr>
            <a:picLocks noChangeAspect="1"/>
          </p:cNvPicPr>
          <p:nvPr/>
        </p:nvPicPr>
        <p:blipFill>
          <a:blip r:embed="rId4"/>
          <a:stretch>
            <a:fillRect/>
          </a:stretch>
        </p:blipFill>
        <p:spPr>
          <a:xfrm>
            <a:off x="7127083" y="2982185"/>
            <a:ext cx="3718125" cy="2972094"/>
          </a:xfrm>
          <a:prstGeom prst="rect">
            <a:avLst/>
          </a:prstGeom>
          <a:ln w="19050">
            <a:solidFill>
              <a:schemeClr val="bg1"/>
            </a:solidFill>
          </a:ln>
        </p:spPr>
      </p:pic>
    </p:spTree>
    <p:extLst>
      <p:ext uri="{BB962C8B-B14F-4D97-AF65-F5344CB8AC3E}">
        <p14:creationId xmlns:p14="http://schemas.microsoft.com/office/powerpoint/2010/main" val="333216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EC664B-D333-4814-9141-B6B9423DBCD0}"/>
              </a:ext>
            </a:extLst>
          </p:cNvPr>
          <p:cNvSpPr>
            <a:spLocks noGrp="1"/>
          </p:cNvSpPr>
          <p:nvPr>
            <p:ph type="title"/>
          </p:nvPr>
        </p:nvSpPr>
        <p:spPr/>
        <p:txBody>
          <a:bodyPr/>
          <a:lstStyle/>
          <a:p>
            <a:r>
              <a:rPr lang="en-US" dirty="0"/>
              <a:t>Conclusion</a:t>
            </a:r>
          </a:p>
        </p:txBody>
      </p:sp>
      <p:sp>
        <p:nvSpPr>
          <p:cNvPr id="11" name="Content Placeholder 10">
            <a:extLst>
              <a:ext uri="{FF2B5EF4-FFF2-40B4-BE49-F238E27FC236}">
                <a16:creationId xmlns:a16="http://schemas.microsoft.com/office/drawing/2014/main" id="{B346FBBF-AE0A-48FD-A812-E856E5273BB6}"/>
              </a:ext>
            </a:extLst>
          </p:cNvPr>
          <p:cNvSpPr>
            <a:spLocks noGrp="1"/>
          </p:cNvSpPr>
          <p:nvPr>
            <p:ph sz="half" idx="1"/>
          </p:nvPr>
        </p:nvSpPr>
        <p:spPr/>
        <p:txBody>
          <a:bodyPr/>
          <a:lstStyle/>
          <a:p>
            <a:r>
              <a:rPr lang="en-US" dirty="0"/>
              <a:t>Challenges</a:t>
            </a:r>
          </a:p>
        </p:txBody>
      </p:sp>
      <p:sp>
        <p:nvSpPr>
          <p:cNvPr id="9" name="Text Placeholder 8">
            <a:extLst>
              <a:ext uri="{FF2B5EF4-FFF2-40B4-BE49-F238E27FC236}">
                <a16:creationId xmlns:a16="http://schemas.microsoft.com/office/drawing/2014/main" id="{AEA622F2-4C5C-4595-A1C1-810FE2CF8AB1}"/>
              </a:ext>
            </a:extLst>
          </p:cNvPr>
          <p:cNvSpPr>
            <a:spLocks noGrp="1"/>
          </p:cNvSpPr>
          <p:nvPr>
            <p:ph type="body" sz="quarter" idx="12"/>
          </p:nvPr>
        </p:nvSpPr>
        <p:spPr/>
        <p:txBody>
          <a:bodyPr/>
          <a:lstStyle/>
          <a:p>
            <a:r>
              <a:rPr lang="en-US" dirty="0"/>
              <a:t>Burke Graduate Program; lyles school of civil engineering</a:t>
            </a:r>
          </a:p>
          <a:p>
            <a:endParaRPr lang="en-US" dirty="0"/>
          </a:p>
        </p:txBody>
      </p:sp>
      <p:pic>
        <p:nvPicPr>
          <p:cNvPr id="8" name="Picture 7">
            <a:extLst>
              <a:ext uri="{FF2B5EF4-FFF2-40B4-BE49-F238E27FC236}">
                <a16:creationId xmlns:a16="http://schemas.microsoft.com/office/drawing/2014/main" id="{5C2B3127-3E3D-46C3-8BC8-AC10AD031250}"/>
              </a:ext>
            </a:extLst>
          </p:cNvPr>
          <p:cNvPicPr>
            <a:picLocks noChangeAspect="1"/>
          </p:cNvPicPr>
          <p:nvPr/>
        </p:nvPicPr>
        <p:blipFill rotWithShape="1">
          <a:blip r:embed="rId3"/>
          <a:srcRect l="1536" b="6223"/>
          <a:stretch/>
        </p:blipFill>
        <p:spPr>
          <a:xfrm>
            <a:off x="4359348" y="2298679"/>
            <a:ext cx="6386969" cy="3421638"/>
          </a:xfrm>
          <a:prstGeom prst="rect">
            <a:avLst/>
          </a:prstGeom>
        </p:spPr>
      </p:pic>
      <p:sp>
        <p:nvSpPr>
          <p:cNvPr id="13" name="TextBox 12">
            <a:extLst>
              <a:ext uri="{FF2B5EF4-FFF2-40B4-BE49-F238E27FC236}">
                <a16:creationId xmlns:a16="http://schemas.microsoft.com/office/drawing/2014/main" id="{365687E0-9CB3-47B1-B991-9C428A59B531}"/>
              </a:ext>
            </a:extLst>
          </p:cNvPr>
          <p:cNvSpPr txBox="1"/>
          <p:nvPr/>
        </p:nvSpPr>
        <p:spPr>
          <a:xfrm>
            <a:off x="1519768" y="2883473"/>
            <a:ext cx="283958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Sfc objects</a:t>
            </a: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Breaking apart for centroid distance calculations</a:t>
            </a: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Creating sfc multipoint to plot centroids created with my function</a:t>
            </a:r>
          </a:p>
        </p:txBody>
      </p:sp>
    </p:spTree>
    <p:extLst>
      <p:ext uri="{BB962C8B-B14F-4D97-AF65-F5344CB8AC3E}">
        <p14:creationId xmlns:p14="http://schemas.microsoft.com/office/powerpoint/2010/main" val="92210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167E01-9E2C-4A80-9B81-D3A83532F181}"/>
              </a:ext>
            </a:extLst>
          </p:cNvPr>
          <p:cNvSpPr>
            <a:spLocks noGrp="1"/>
          </p:cNvSpPr>
          <p:nvPr>
            <p:ph type="title"/>
          </p:nvPr>
        </p:nvSpPr>
        <p:spPr>
          <a:solidFill>
            <a:schemeClr val="tx1"/>
          </a:solidFill>
        </p:spPr>
        <p:txBody>
          <a:bodyPr>
            <a:normAutofit/>
          </a:bodyPr>
          <a:lstStyle/>
          <a:p>
            <a:r>
              <a:rPr lang="en-US" b="1" dirty="0">
                <a:latin typeface="Impact" panose="020B0806030902050204" pitchFamily="34" charset="0"/>
              </a:rPr>
              <a:t>Agenda</a:t>
            </a:r>
          </a:p>
        </p:txBody>
      </p:sp>
      <p:sp>
        <p:nvSpPr>
          <p:cNvPr id="12" name="Text Placeholder 11">
            <a:extLst>
              <a:ext uri="{FF2B5EF4-FFF2-40B4-BE49-F238E27FC236}">
                <a16:creationId xmlns:a16="http://schemas.microsoft.com/office/drawing/2014/main" id="{620C319B-EAD2-44AF-A224-AC551BFAACD5}"/>
              </a:ext>
            </a:extLst>
          </p:cNvPr>
          <p:cNvSpPr>
            <a:spLocks noGrp="1"/>
          </p:cNvSpPr>
          <p:nvPr>
            <p:ph type="body" sz="quarter" idx="13"/>
          </p:nvPr>
        </p:nvSpPr>
        <p:spPr>
          <a:xfrm>
            <a:off x="1530350" y="1488441"/>
            <a:ext cx="6919913" cy="4333875"/>
          </a:xfrm>
        </p:spPr>
        <p:txBody>
          <a:bodyPr>
            <a:normAutofit/>
          </a:bodyPr>
          <a:lstStyle/>
          <a:p>
            <a:pPr marL="285750" indent="-285750">
              <a:buFont typeface="Wingdings" panose="05000000000000000000" pitchFamily="2" charset="2"/>
              <a:buChar char="§"/>
            </a:pPr>
            <a:r>
              <a:rPr lang="en-US" sz="2400" dirty="0"/>
              <a:t>Data Cleaning</a:t>
            </a:r>
          </a:p>
          <a:p>
            <a:pPr marL="0" indent="0">
              <a:buNone/>
            </a:pPr>
            <a:endParaRPr lang="en-US" sz="2400" dirty="0"/>
          </a:p>
          <a:p>
            <a:r>
              <a:rPr lang="en-US" sz="2400" dirty="0"/>
              <a:t> Functions (Perimeter, Area, Centroid)</a:t>
            </a:r>
          </a:p>
          <a:p>
            <a:pPr lvl="1">
              <a:buFont typeface="Arial" panose="020B0604020202020204" pitchFamily="34" charset="0"/>
              <a:buChar char="•"/>
            </a:pPr>
            <a:r>
              <a:rPr lang="en-US" sz="2400" dirty="0"/>
              <a:t>My functions vs. R functions</a:t>
            </a:r>
          </a:p>
          <a:p>
            <a:pPr marL="0" indent="0">
              <a:buNone/>
            </a:pPr>
            <a:endParaRPr lang="en-US" sz="2400" dirty="0"/>
          </a:p>
          <a:p>
            <a:pPr marL="285750" indent="-285750">
              <a:buFont typeface="Wingdings" panose="05000000000000000000" pitchFamily="2" charset="2"/>
              <a:buChar char="§"/>
            </a:pPr>
            <a:r>
              <a:rPr lang="en-US" sz="2400" dirty="0"/>
              <a:t>Spatial Join</a:t>
            </a:r>
          </a:p>
          <a:p>
            <a:pPr marL="811530" lvl="1" indent="-342900">
              <a:buFont typeface="Arial" panose="020B0604020202020204" pitchFamily="34" charset="0"/>
              <a:buChar char="•"/>
            </a:pPr>
            <a:r>
              <a:rPr lang="en-US" sz="2400" dirty="0"/>
              <a:t>Number of tweets per building</a:t>
            </a:r>
          </a:p>
          <a:p>
            <a:pPr marL="811530" lvl="1" indent="-342900">
              <a:buFont typeface="Arial" panose="020B0604020202020204" pitchFamily="34" charset="0"/>
              <a:buChar char="•"/>
            </a:pPr>
            <a:endParaRPr lang="en-US" sz="2400" dirty="0"/>
          </a:p>
          <a:p>
            <a:pPr>
              <a:buFont typeface="Wingdings" panose="05000000000000000000" pitchFamily="2" charset="2"/>
              <a:buChar char="§"/>
            </a:pPr>
            <a:r>
              <a:rPr lang="en-US" sz="2400" dirty="0"/>
              <a:t>Conclusion</a:t>
            </a:r>
          </a:p>
          <a:p>
            <a:pPr lvl="1">
              <a:buFont typeface="Arial" panose="020B0604020202020204" pitchFamily="34" charset="0"/>
              <a:buChar char="•"/>
            </a:pPr>
            <a:r>
              <a:rPr lang="en-US" sz="2400" dirty="0"/>
              <a:t>Difficulties</a:t>
            </a:r>
          </a:p>
        </p:txBody>
      </p:sp>
      <p:sp>
        <p:nvSpPr>
          <p:cNvPr id="10" name="Text Placeholder 9">
            <a:extLst>
              <a:ext uri="{FF2B5EF4-FFF2-40B4-BE49-F238E27FC236}">
                <a16:creationId xmlns:a16="http://schemas.microsoft.com/office/drawing/2014/main" id="{6D8C1776-8507-4DB2-8BBC-768EFE558631}"/>
              </a:ext>
            </a:extLst>
          </p:cNvPr>
          <p:cNvSpPr>
            <a:spLocks noGrp="1"/>
          </p:cNvSpPr>
          <p:nvPr>
            <p:ph type="body" sz="quarter" idx="14"/>
          </p:nvPr>
        </p:nvSpPr>
        <p:spPr/>
        <p:txBody>
          <a:bodyPr/>
          <a:lstStyle/>
          <a:p>
            <a:r>
              <a:rPr lang="en-US" dirty="0"/>
              <a:t>Burke Graduate Program; lyles school of civil engineering</a:t>
            </a:r>
          </a:p>
        </p:txBody>
      </p:sp>
      <p:sp>
        <p:nvSpPr>
          <p:cNvPr id="2" name="TextBox 1">
            <a:extLst>
              <a:ext uri="{FF2B5EF4-FFF2-40B4-BE49-F238E27FC236}">
                <a16:creationId xmlns:a16="http://schemas.microsoft.com/office/drawing/2014/main" id="{6266C74F-26AD-434E-91A0-8C49A08794A4}"/>
              </a:ext>
            </a:extLst>
          </p:cNvPr>
          <p:cNvSpPr txBox="1"/>
          <p:nvPr/>
        </p:nvSpPr>
        <p:spPr>
          <a:xfrm>
            <a:off x="0" y="6488668"/>
            <a:ext cx="3048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97231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3A00DF6-EFED-4BD1-8741-278F0C89ABA9}"/>
              </a:ext>
            </a:extLst>
          </p:cNvPr>
          <p:cNvSpPr>
            <a:spLocks noGrp="1"/>
          </p:cNvSpPr>
          <p:nvPr>
            <p:ph type="title"/>
          </p:nvPr>
        </p:nvSpPr>
        <p:spPr/>
        <p:txBody>
          <a:bodyPr/>
          <a:lstStyle/>
          <a:p>
            <a:r>
              <a:rPr lang="en-US" sz="3200" dirty="0"/>
              <a:t>Data Cleaning</a:t>
            </a:r>
          </a:p>
        </p:txBody>
      </p:sp>
      <p:sp>
        <p:nvSpPr>
          <p:cNvPr id="22" name="Text Placeholder 21">
            <a:extLst>
              <a:ext uri="{FF2B5EF4-FFF2-40B4-BE49-F238E27FC236}">
                <a16:creationId xmlns:a16="http://schemas.microsoft.com/office/drawing/2014/main" id="{4B48704F-0663-4400-861C-7B55B154B30B}"/>
              </a:ext>
            </a:extLst>
          </p:cNvPr>
          <p:cNvSpPr>
            <a:spLocks noGrp="1"/>
          </p:cNvSpPr>
          <p:nvPr>
            <p:ph type="body" idx="1"/>
          </p:nvPr>
        </p:nvSpPr>
        <p:spPr/>
        <p:txBody>
          <a:bodyPr/>
          <a:lstStyle/>
          <a:p>
            <a:r>
              <a:rPr lang="en-US" dirty="0"/>
              <a:t>Dealing with Invalid Geometries and Demolished Buildings</a:t>
            </a:r>
          </a:p>
        </p:txBody>
      </p:sp>
      <p:sp>
        <p:nvSpPr>
          <p:cNvPr id="24" name="Text Placeholder 23">
            <a:extLst>
              <a:ext uri="{FF2B5EF4-FFF2-40B4-BE49-F238E27FC236}">
                <a16:creationId xmlns:a16="http://schemas.microsoft.com/office/drawing/2014/main" id="{368CD4AD-0C96-4D36-A413-33095A540B48}"/>
              </a:ext>
            </a:extLst>
          </p:cNvPr>
          <p:cNvSpPr>
            <a:spLocks noGrp="1"/>
          </p:cNvSpPr>
          <p:nvPr>
            <p:ph type="body" sz="quarter" idx="14"/>
          </p:nvPr>
        </p:nvSpPr>
        <p:spPr/>
        <p:txBody>
          <a:bodyPr/>
          <a:lstStyle/>
          <a:p>
            <a:r>
              <a:rPr lang="en-US" dirty="0"/>
              <a:t>Burke Graduate Program; lyles school of civil engineering</a:t>
            </a:r>
          </a:p>
        </p:txBody>
      </p:sp>
      <p:sp>
        <p:nvSpPr>
          <p:cNvPr id="6" name="TextBox 5">
            <a:extLst>
              <a:ext uri="{FF2B5EF4-FFF2-40B4-BE49-F238E27FC236}">
                <a16:creationId xmlns:a16="http://schemas.microsoft.com/office/drawing/2014/main" id="{E40CE8BC-B51E-4307-8CD9-A0C69D888DBB}"/>
              </a:ext>
            </a:extLst>
          </p:cNvPr>
          <p:cNvSpPr txBox="1"/>
          <p:nvPr/>
        </p:nvSpPr>
        <p:spPr>
          <a:xfrm>
            <a:off x="0" y="6488668"/>
            <a:ext cx="304800" cy="369332"/>
          </a:xfrm>
          <a:prstGeom prst="rect">
            <a:avLst/>
          </a:prstGeom>
          <a:noFill/>
        </p:spPr>
        <p:txBody>
          <a:bodyPr wrap="square" rtlCol="0">
            <a:spAutoFit/>
          </a:bodyPr>
          <a:lstStyle/>
          <a:p>
            <a:r>
              <a:rPr lang="en-US" dirty="0"/>
              <a:t>3</a:t>
            </a:r>
          </a:p>
        </p:txBody>
      </p:sp>
      <p:pic>
        <p:nvPicPr>
          <p:cNvPr id="4" name="Picture 3">
            <a:extLst>
              <a:ext uri="{FF2B5EF4-FFF2-40B4-BE49-F238E27FC236}">
                <a16:creationId xmlns:a16="http://schemas.microsoft.com/office/drawing/2014/main" id="{C15432E1-4719-4557-BBBC-EAF045824DFA}"/>
              </a:ext>
            </a:extLst>
          </p:cNvPr>
          <p:cNvPicPr>
            <a:picLocks noChangeAspect="1"/>
          </p:cNvPicPr>
          <p:nvPr/>
        </p:nvPicPr>
        <p:blipFill>
          <a:blip r:embed="rId3"/>
          <a:stretch>
            <a:fillRect/>
          </a:stretch>
        </p:blipFill>
        <p:spPr>
          <a:xfrm>
            <a:off x="1513883" y="2353695"/>
            <a:ext cx="9227257" cy="3102058"/>
          </a:xfrm>
          <a:prstGeom prst="rect">
            <a:avLst/>
          </a:prstGeom>
        </p:spPr>
      </p:pic>
    </p:spTree>
    <p:extLst>
      <p:ext uri="{BB962C8B-B14F-4D97-AF65-F5344CB8AC3E}">
        <p14:creationId xmlns:p14="http://schemas.microsoft.com/office/powerpoint/2010/main" val="43443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253C-4CB6-4610-96F4-B4BEEB9A585C}"/>
              </a:ext>
            </a:extLst>
          </p:cNvPr>
          <p:cNvSpPr>
            <a:spLocks noGrp="1"/>
          </p:cNvSpPr>
          <p:nvPr>
            <p:ph type="title"/>
          </p:nvPr>
        </p:nvSpPr>
        <p:spPr/>
        <p:txBody>
          <a:bodyPr/>
          <a:lstStyle/>
          <a:p>
            <a:r>
              <a:rPr lang="en-US" dirty="0"/>
              <a:t>Data Cleaning</a:t>
            </a:r>
          </a:p>
        </p:txBody>
      </p:sp>
      <p:sp>
        <p:nvSpPr>
          <p:cNvPr id="4" name="Content Placeholder 3">
            <a:extLst>
              <a:ext uri="{FF2B5EF4-FFF2-40B4-BE49-F238E27FC236}">
                <a16:creationId xmlns:a16="http://schemas.microsoft.com/office/drawing/2014/main" id="{E904F167-4C79-4FB6-8FE9-1FD9E8D1ACA4}"/>
              </a:ext>
            </a:extLst>
          </p:cNvPr>
          <p:cNvSpPr>
            <a:spLocks noGrp="1"/>
          </p:cNvSpPr>
          <p:nvPr>
            <p:ph sz="half" idx="1"/>
          </p:nvPr>
        </p:nvSpPr>
        <p:spPr/>
        <p:txBody>
          <a:bodyPr/>
          <a:lstStyle/>
          <a:p>
            <a:r>
              <a:rPr lang="en-US" dirty="0"/>
              <a:t>https://www.r-spatial.org/r/2017/03/19/invalid.html</a:t>
            </a:r>
          </a:p>
        </p:txBody>
      </p:sp>
      <p:sp>
        <p:nvSpPr>
          <p:cNvPr id="5" name="Text Placeholder 4">
            <a:extLst>
              <a:ext uri="{FF2B5EF4-FFF2-40B4-BE49-F238E27FC236}">
                <a16:creationId xmlns:a16="http://schemas.microsoft.com/office/drawing/2014/main" id="{3D6C8DD0-2821-4EC3-85D5-5EE44330CEFB}"/>
              </a:ext>
            </a:extLst>
          </p:cNvPr>
          <p:cNvSpPr>
            <a:spLocks noGrp="1"/>
          </p:cNvSpPr>
          <p:nvPr>
            <p:ph type="body" sz="quarter" idx="12"/>
          </p:nvPr>
        </p:nvSpPr>
        <p:spPr/>
        <p:txBody>
          <a:bodyPr/>
          <a:lstStyle/>
          <a:p>
            <a:r>
              <a:rPr lang="en-US" dirty="0"/>
              <a:t>Burke Graduate Program; lyles school of civil engineering</a:t>
            </a:r>
          </a:p>
          <a:p>
            <a:endParaRPr lang="en-US" dirty="0"/>
          </a:p>
        </p:txBody>
      </p:sp>
      <p:pic>
        <p:nvPicPr>
          <p:cNvPr id="3" name="Picture 2">
            <a:extLst>
              <a:ext uri="{FF2B5EF4-FFF2-40B4-BE49-F238E27FC236}">
                <a16:creationId xmlns:a16="http://schemas.microsoft.com/office/drawing/2014/main" id="{23705150-173F-4735-9232-9AEC610BA128}"/>
              </a:ext>
            </a:extLst>
          </p:cNvPr>
          <p:cNvPicPr>
            <a:picLocks noChangeAspect="1"/>
          </p:cNvPicPr>
          <p:nvPr/>
        </p:nvPicPr>
        <p:blipFill>
          <a:blip r:embed="rId2"/>
          <a:stretch>
            <a:fillRect/>
          </a:stretch>
        </p:blipFill>
        <p:spPr>
          <a:xfrm>
            <a:off x="1519061" y="2118730"/>
            <a:ext cx="8294012" cy="3956128"/>
          </a:xfrm>
          <a:prstGeom prst="rect">
            <a:avLst/>
          </a:prstGeom>
        </p:spPr>
      </p:pic>
    </p:spTree>
    <p:extLst>
      <p:ext uri="{BB962C8B-B14F-4D97-AF65-F5344CB8AC3E}">
        <p14:creationId xmlns:p14="http://schemas.microsoft.com/office/powerpoint/2010/main" val="18392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C9A1-9A34-4892-AEEA-FE3ACEE9E73B}"/>
              </a:ext>
            </a:extLst>
          </p:cNvPr>
          <p:cNvSpPr>
            <a:spLocks noGrp="1"/>
          </p:cNvSpPr>
          <p:nvPr>
            <p:ph type="title"/>
          </p:nvPr>
        </p:nvSpPr>
        <p:spPr/>
        <p:txBody>
          <a:bodyPr/>
          <a:lstStyle/>
          <a:p>
            <a:r>
              <a:rPr lang="en-US" dirty="0"/>
              <a:t>Functions</a:t>
            </a:r>
          </a:p>
        </p:txBody>
      </p:sp>
      <p:sp>
        <p:nvSpPr>
          <p:cNvPr id="5" name="Text Placeholder 4">
            <a:extLst>
              <a:ext uri="{FF2B5EF4-FFF2-40B4-BE49-F238E27FC236}">
                <a16:creationId xmlns:a16="http://schemas.microsoft.com/office/drawing/2014/main" id="{4581B737-AC45-44B5-95D7-220C5019926D}"/>
              </a:ext>
            </a:extLst>
          </p:cNvPr>
          <p:cNvSpPr>
            <a:spLocks noGrp="1"/>
          </p:cNvSpPr>
          <p:nvPr>
            <p:ph type="body" sz="quarter" idx="14"/>
          </p:nvPr>
        </p:nvSpPr>
        <p:spPr/>
        <p:txBody>
          <a:bodyPr/>
          <a:lstStyle/>
          <a:p>
            <a:r>
              <a:rPr lang="en-US" dirty="0"/>
              <a:t>Burke Graduate Program; lyles school of civil engineering</a:t>
            </a:r>
          </a:p>
          <a:p>
            <a:endParaRPr lang="en-US" dirty="0"/>
          </a:p>
        </p:txBody>
      </p:sp>
      <p:sp>
        <p:nvSpPr>
          <p:cNvPr id="14" name="TextBox 13">
            <a:extLst>
              <a:ext uri="{FF2B5EF4-FFF2-40B4-BE49-F238E27FC236}">
                <a16:creationId xmlns:a16="http://schemas.microsoft.com/office/drawing/2014/main" id="{93E4E5BA-157D-4481-865C-705DD54DFD21}"/>
              </a:ext>
            </a:extLst>
          </p:cNvPr>
          <p:cNvSpPr txBox="1"/>
          <p:nvPr/>
        </p:nvSpPr>
        <p:spPr>
          <a:xfrm>
            <a:off x="0" y="6488668"/>
            <a:ext cx="304800" cy="369332"/>
          </a:xfrm>
          <a:prstGeom prst="rect">
            <a:avLst/>
          </a:prstGeom>
          <a:noFill/>
        </p:spPr>
        <p:txBody>
          <a:bodyPr wrap="square" rtlCol="0">
            <a:spAutoFit/>
          </a:bodyPr>
          <a:lstStyle/>
          <a:p>
            <a:r>
              <a:rPr lang="en-US" dirty="0"/>
              <a:t>4</a:t>
            </a:r>
          </a:p>
        </p:txBody>
      </p:sp>
      <p:sp>
        <p:nvSpPr>
          <p:cNvPr id="17" name="Text Placeholder 16">
            <a:extLst>
              <a:ext uri="{FF2B5EF4-FFF2-40B4-BE49-F238E27FC236}">
                <a16:creationId xmlns:a16="http://schemas.microsoft.com/office/drawing/2014/main" id="{2F58DD82-F50E-4F23-A326-05CFD696565E}"/>
              </a:ext>
            </a:extLst>
          </p:cNvPr>
          <p:cNvSpPr>
            <a:spLocks noGrp="1"/>
          </p:cNvSpPr>
          <p:nvPr>
            <p:ph type="body" idx="1"/>
          </p:nvPr>
        </p:nvSpPr>
        <p:spPr/>
        <p:txBody>
          <a:bodyPr/>
          <a:lstStyle/>
          <a:p>
            <a:r>
              <a:rPr lang="en-US" dirty="0"/>
              <a:t>My functions for the perimeter, area, and centroid of a polygon</a:t>
            </a:r>
          </a:p>
        </p:txBody>
      </p:sp>
      <p:pic>
        <p:nvPicPr>
          <p:cNvPr id="3" name="Picture 2">
            <a:extLst>
              <a:ext uri="{FF2B5EF4-FFF2-40B4-BE49-F238E27FC236}">
                <a16:creationId xmlns:a16="http://schemas.microsoft.com/office/drawing/2014/main" id="{0727483E-9833-4D24-AF10-3B88B24F630E}"/>
              </a:ext>
            </a:extLst>
          </p:cNvPr>
          <p:cNvPicPr>
            <a:picLocks noChangeAspect="1"/>
          </p:cNvPicPr>
          <p:nvPr/>
        </p:nvPicPr>
        <p:blipFill rotWithShape="1">
          <a:blip r:embed="rId3"/>
          <a:srcRect r="11443"/>
          <a:stretch/>
        </p:blipFill>
        <p:spPr>
          <a:xfrm>
            <a:off x="0" y="2165898"/>
            <a:ext cx="3847171" cy="3836824"/>
          </a:xfrm>
          <a:prstGeom prst="rect">
            <a:avLst/>
          </a:prstGeom>
        </p:spPr>
      </p:pic>
      <p:pic>
        <p:nvPicPr>
          <p:cNvPr id="4" name="Picture 3">
            <a:extLst>
              <a:ext uri="{FF2B5EF4-FFF2-40B4-BE49-F238E27FC236}">
                <a16:creationId xmlns:a16="http://schemas.microsoft.com/office/drawing/2014/main" id="{3A804307-FF77-44DF-951F-159D3F46BAC7}"/>
              </a:ext>
            </a:extLst>
          </p:cNvPr>
          <p:cNvPicPr>
            <a:picLocks noChangeAspect="1"/>
          </p:cNvPicPr>
          <p:nvPr/>
        </p:nvPicPr>
        <p:blipFill>
          <a:blip r:embed="rId4"/>
          <a:stretch>
            <a:fillRect/>
          </a:stretch>
        </p:blipFill>
        <p:spPr>
          <a:xfrm>
            <a:off x="3864421" y="2165898"/>
            <a:ext cx="3952584" cy="3836823"/>
          </a:xfrm>
          <a:prstGeom prst="rect">
            <a:avLst/>
          </a:prstGeom>
        </p:spPr>
      </p:pic>
      <p:pic>
        <p:nvPicPr>
          <p:cNvPr id="6" name="Picture 5">
            <a:extLst>
              <a:ext uri="{FF2B5EF4-FFF2-40B4-BE49-F238E27FC236}">
                <a16:creationId xmlns:a16="http://schemas.microsoft.com/office/drawing/2014/main" id="{3A61FAFB-673B-4025-873B-679A9251D71C}"/>
              </a:ext>
            </a:extLst>
          </p:cNvPr>
          <p:cNvPicPr>
            <a:picLocks noChangeAspect="1"/>
          </p:cNvPicPr>
          <p:nvPr/>
        </p:nvPicPr>
        <p:blipFill>
          <a:blip r:embed="rId5"/>
          <a:stretch>
            <a:fillRect/>
          </a:stretch>
        </p:blipFill>
        <p:spPr>
          <a:xfrm>
            <a:off x="7834255" y="2165899"/>
            <a:ext cx="4357745" cy="3849718"/>
          </a:xfrm>
          <a:prstGeom prst="rect">
            <a:avLst/>
          </a:prstGeom>
        </p:spPr>
      </p:pic>
    </p:spTree>
    <p:extLst>
      <p:ext uri="{BB962C8B-B14F-4D97-AF65-F5344CB8AC3E}">
        <p14:creationId xmlns:p14="http://schemas.microsoft.com/office/powerpoint/2010/main" val="181606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C9A1-9A34-4892-AEEA-FE3ACEE9E73B}"/>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B0E87E45-2B38-43B9-927F-E3CCC2FF2045}"/>
              </a:ext>
            </a:extLst>
          </p:cNvPr>
          <p:cNvSpPr>
            <a:spLocks noGrp="1"/>
          </p:cNvSpPr>
          <p:nvPr>
            <p:ph type="body" idx="1"/>
          </p:nvPr>
        </p:nvSpPr>
        <p:spPr/>
        <p:txBody>
          <a:bodyPr/>
          <a:lstStyle/>
          <a:p>
            <a:r>
              <a:rPr lang="en-US" dirty="0"/>
              <a:t>R Built in Functions</a:t>
            </a:r>
          </a:p>
        </p:txBody>
      </p:sp>
      <p:sp>
        <p:nvSpPr>
          <p:cNvPr id="5" name="Text Placeholder 4">
            <a:extLst>
              <a:ext uri="{FF2B5EF4-FFF2-40B4-BE49-F238E27FC236}">
                <a16:creationId xmlns:a16="http://schemas.microsoft.com/office/drawing/2014/main" id="{4581B737-AC45-44B5-95D7-220C5019926D}"/>
              </a:ext>
            </a:extLst>
          </p:cNvPr>
          <p:cNvSpPr>
            <a:spLocks noGrp="1"/>
          </p:cNvSpPr>
          <p:nvPr>
            <p:ph type="body" sz="quarter" idx="14"/>
          </p:nvPr>
        </p:nvSpPr>
        <p:spPr/>
        <p:txBody>
          <a:bodyPr/>
          <a:lstStyle/>
          <a:p>
            <a:r>
              <a:rPr lang="en-US" dirty="0"/>
              <a:t>Burke Graduate Program; lyles school of civil engineering</a:t>
            </a:r>
          </a:p>
          <a:p>
            <a:endParaRPr lang="en-US" dirty="0"/>
          </a:p>
        </p:txBody>
      </p:sp>
      <p:sp>
        <p:nvSpPr>
          <p:cNvPr id="7" name="TextBox 6">
            <a:extLst>
              <a:ext uri="{FF2B5EF4-FFF2-40B4-BE49-F238E27FC236}">
                <a16:creationId xmlns:a16="http://schemas.microsoft.com/office/drawing/2014/main" id="{5ABF0204-419E-4D84-87A0-9544ACFC51F0}"/>
              </a:ext>
            </a:extLst>
          </p:cNvPr>
          <p:cNvSpPr txBox="1"/>
          <p:nvPr/>
        </p:nvSpPr>
        <p:spPr>
          <a:xfrm>
            <a:off x="0" y="6488668"/>
            <a:ext cx="304800" cy="369332"/>
          </a:xfrm>
          <a:prstGeom prst="rect">
            <a:avLst/>
          </a:prstGeom>
          <a:noFill/>
        </p:spPr>
        <p:txBody>
          <a:bodyPr wrap="square" rtlCol="0">
            <a:spAutoFit/>
          </a:bodyPr>
          <a:lstStyle/>
          <a:p>
            <a:r>
              <a:rPr lang="en-US" dirty="0"/>
              <a:t>5</a:t>
            </a:r>
          </a:p>
        </p:txBody>
      </p:sp>
      <p:pic>
        <p:nvPicPr>
          <p:cNvPr id="4" name="Picture 3">
            <a:extLst>
              <a:ext uri="{FF2B5EF4-FFF2-40B4-BE49-F238E27FC236}">
                <a16:creationId xmlns:a16="http://schemas.microsoft.com/office/drawing/2014/main" id="{4DB3CC7A-1DB5-4D1E-BBE7-BE65E033318F}"/>
              </a:ext>
            </a:extLst>
          </p:cNvPr>
          <p:cNvPicPr>
            <a:picLocks noChangeAspect="1"/>
          </p:cNvPicPr>
          <p:nvPr/>
        </p:nvPicPr>
        <p:blipFill>
          <a:blip r:embed="rId3"/>
          <a:stretch>
            <a:fillRect/>
          </a:stretch>
        </p:blipFill>
        <p:spPr>
          <a:xfrm>
            <a:off x="1513883" y="2299710"/>
            <a:ext cx="9927605" cy="2506461"/>
          </a:xfrm>
          <a:prstGeom prst="rect">
            <a:avLst/>
          </a:prstGeom>
        </p:spPr>
      </p:pic>
    </p:spTree>
    <p:extLst>
      <p:ext uri="{BB962C8B-B14F-4D97-AF65-F5344CB8AC3E}">
        <p14:creationId xmlns:p14="http://schemas.microsoft.com/office/powerpoint/2010/main" val="305909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E32746-383F-44E9-89F3-B39692F8C899}"/>
              </a:ext>
            </a:extLst>
          </p:cNvPr>
          <p:cNvSpPr>
            <a:spLocks noGrp="1"/>
          </p:cNvSpPr>
          <p:nvPr>
            <p:ph type="title"/>
          </p:nvPr>
        </p:nvSpPr>
        <p:spPr/>
        <p:txBody>
          <a:bodyPr/>
          <a:lstStyle/>
          <a:p>
            <a:r>
              <a:rPr lang="en-US" dirty="0"/>
              <a:t>Functions</a:t>
            </a:r>
          </a:p>
        </p:txBody>
      </p:sp>
      <p:sp>
        <p:nvSpPr>
          <p:cNvPr id="12" name="Content Placeholder 11">
            <a:extLst>
              <a:ext uri="{FF2B5EF4-FFF2-40B4-BE49-F238E27FC236}">
                <a16:creationId xmlns:a16="http://schemas.microsoft.com/office/drawing/2014/main" id="{7B0CB60A-81F3-4153-95BF-D459D1DAE3D4}"/>
              </a:ext>
            </a:extLst>
          </p:cNvPr>
          <p:cNvSpPr>
            <a:spLocks noGrp="1"/>
          </p:cNvSpPr>
          <p:nvPr>
            <p:ph sz="half" idx="1"/>
          </p:nvPr>
        </p:nvSpPr>
        <p:spPr/>
        <p:txBody>
          <a:bodyPr/>
          <a:lstStyle/>
          <a:p>
            <a:r>
              <a:rPr lang="en-US" dirty="0"/>
              <a:t>Function results</a:t>
            </a:r>
          </a:p>
        </p:txBody>
      </p:sp>
      <p:sp>
        <p:nvSpPr>
          <p:cNvPr id="9" name="Text Placeholder 8">
            <a:extLst>
              <a:ext uri="{FF2B5EF4-FFF2-40B4-BE49-F238E27FC236}">
                <a16:creationId xmlns:a16="http://schemas.microsoft.com/office/drawing/2014/main" id="{54324C9B-1B3C-4D68-92DB-05C709525204}"/>
              </a:ext>
            </a:extLst>
          </p:cNvPr>
          <p:cNvSpPr>
            <a:spLocks noGrp="1"/>
          </p:cNvSpPr>
          <p:nvPr>
            <p:ph type="body" sz="quarter" idx="12"/>
          </p:nvPr>
        </p:nvSpPr>
        <p:spPr/>
        <p:txBody>
          <a:bodyPr/>
          <a:lstStyle/>
          <a:p>
            <a:r>
              <a:rPr lang="en-US" dirty="0"/>
              <a:t>Burke Graduate Program; lyles school of civil engineering</a:t>
            </a:r>
          </a:p>
          <a:p>
            <a:endParaRPr lang="en-US" dirty="0"/>
          </a:p>
        </p:txBody>
      </p:sp>
      <p:sp>
        <p:nvSpPr>
          <p:cNvPr id="8" name="TextBox 7">
            <a:extLst>
              <a:ext uri="{FF2B5EF4-FFF2-40B4-BE49-F238E27FC236}">
                <a16:creationId xmlns:a16="http://schemas.microsoft.com/office/drawing/2014/main" id="{EB73377C-A58A-4666-BF7C-0668CBB718C8}"/>
              </a:ext>
            </a:extLst>
          </p:cNvPr>
          <p:cNvSpPr txBox="1"/>
          <p:nvPr/>
        </p:nvSpPr>
        <p:spPr>
          <a:xfrm>
            <a:off x="0" y="6488668"/>
            <a:ext cx="304800" cy="369332"/>
          </a:xfrm>
          <a:prstGeom prst="rect">
            <a:avLst/>
          </a:prstGeom>
          <a:noFill/>
        </p:spPr>
        <p:txBody>
          <a:bodyPr wrap="square" rtlCol="0">
            <a:spAutoFit/>
          </a:bodyPr>
          <a:lstStyle/>
          <a:p>
            <a:r>
              <a:rPr lang="en-US" dirty="0"/>
              <a:t>6</a:t>
            </a:r>
          </a:p>
        </p:txBody>
      </p:sp>
      <p:pic>
        <p:nvPicPr>
          <p:cNvPr id="2" name="Picture 1">
            <a:extLst>
              <a:ext uri="{FF2B5EF4-FFF2-40B4-BE49-F238E27FC236}">
                <a16:creationId xmlns:a16="http://schemas.microsoft.com/office/drawing/2014/main" id="{D45A3D50-252F-40D4-8A1C-9A488242BC40}"/>
              </a:ext>
            </a:extLst>
          </p:cNvPr>
          <p:cNvPicPr>
            <a:picLocks noChangeAspect="1"/>
          </p:cNvPicPr>
          <p:nvPr/>
        </p:nvPicPr>
        <p:blipFill>
          <a:blip r:embed="rId3"/>
          <a:stretch>
            <a:fillRect/>
          </a:stretch>
        </p:blipFill>
        <p:spPr>
          <a:xfrm>
            <a:off x="1519768" y="2093205"/>
            <a:ext cx="10099803" cy="3912668"/>
          </a:xfrm>
          <a:prstGeom prst="rect">
            <a:avLst/>
          </a:prstGeom>
        </p:spPr>
      </p:pic>
    </p:spTree>
    <p:extLst>
      <p:ext uri="{BB962C8B-B14F-4D97-AF65-F5344CB8AC3E}">
        <p14:creationId xmlns:p14="http://schemas.microsoft.com/office/powerpoint/2010/main" val="278542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00C7BA-34DE-4B1F-9BD1-C77FD21A4A81}"/>
              </a:ext>
            </a:extLst>
          </p:cNvPr>
          <p:cNvSpPr>
            <a:spLocks noGrp="1"/>
          </p:cNvSpPr>
          <p:nvPr>
            <p:ph type="title"/>
          </p:nvPr>
        </p:nvSpPr>
        <p:spPr/>
        <p:txBody>
          <a:bodyPr/>
          <a:lstStyle/>
          <a:p>
            <a:r>
              <a:rPr lang="en-US" dirty="0"/>
              <a:t>Functions</a:t>
            </a:r>
          </a:p>
        </p:txBody>
      </p:sp>
      <p:sp>
        <p:nvSpPr>
          <p:cNvPr id="11" name="Content Placeholder 10">
            <a:extLst>
              <a:ext uri="{FF2B5EF4-FFF2-40B4-BE49-F238E27FC236}">
                <a16:creationId xmlns:a16="http://schemas.microsoft.com/office/drawing/2014/main" id="{21A2EC2F-268D-4803-9BB1-8D981324E9A8}"/>
              </a:ext>
            </a:extLst>
          </p:cNvPr>
          <p:cNvSpPr>
            <a:spLocks noGrp="1"/>
          </p:cNvSpPr>
          <p:nvPr>
            <p:ph sz="half" idx="1"/>
          </p:nvPr>
        </p:nvSpPr>
        <p:spPr>
          <a:xfrm>
            <a:off x="1520751" y="1631183"/>
            <a:ext cx="9235017" cy="459843"/>
          </a:xfrm>
        </p:spPr>
        <p:txBody>
          <a:bodyPr/>
          <a:lstStyle/>
          <a:p>
            <a:r>
              <a:rPr lang="en-US" dirty="0"/>
              <a:t>Statistics Between the Functions</a:t>
            </a:r>
          </a:p>
        </p:txBody>
      </p:sp>
      <p:sp>
        <p:nvSpPr>
          <p:cNvPr id="9" name="Text Placeholder 8">
            <a:extLst>
              <a:ext uri="{FF2B5EF4-FFF2-40B4-BE49-F238E27FC236}">
                <a16:creationId xmlns:a16="http://schemas.microsoft.com/office/drawing/2014/main" id="{E3B985F8-5619-4724-8C14-886846C1C249}"/>
              </a:ext>
            </a:extLst>
          </p:cNvPr>
          <p:cNvSpPr>
            <a:spLocks noGrp="1"/>
          </p:cNvSpPr>
          <p:nvPr>
            <p:ph type="body" sz="quarter" idx="12"/>
          </p:nvPr>
        </p:nvSpPr>
        <p:spPr/>
        <p:txBody>
          <a:bodyPr/>
          <a:lstStyle/>
          <a:p>
            <a:r>
              <a:rPr lang="en-US" dirty="0"/>
              <a:t>Burke Graduate Program; lyles school of civil engineering</a:t>
            </a:r>
          </a:p>
          <a:p>
            <a:endParaRPr lang="en-US" dirty="0"/>
          </a:p>
        </p:txBody>
      </p:sp>
      <p:sp>
        <p:nvSpPr>
          <p:cNvPr id="10" name="TextBox 9">
            <a:extLst>
              <a:ext uri="{FF2B5EF4-FFF2-40B4-BE49-F238E27FC236}">
                <a16:creationId xmlns:a16="http://schemas.microsoft.com/office/drawing/2014/main" id="{8BB547EF-7BF2-415A-9DAD-BE7E62A4A588}"/>
              </a:ext>
            </a:extLst>
          </p:cNvPr>
          <p:cNvSpPr txBox="1"/>
          <p:nvPr/>
        </p:nvSpPr>
        <p:spPr>
          <a:xfrm>
            <a:off x="0" y="6488668"/>
            <a:ext cx="304800" cy="369332"/>
          </a:xfrm>
          <a:prstGeom prst="rect">
            <a:avLst/>
          </a:prstGeom>
          <a:noFill/>
        </p:spPr>
        <p:txBody>
          <a:bodyPr wrap="square" rtlCol="0">
            <a:spAutoFit/>
          </a:bodyPr>
          <a:lstStyle/>
          <a:p>
            <a:r>
              <a:rPr lang="en-US" dirty="0"/>
              <a:t>7</a:t>
            </a:r>
          </a:p>
        </p:txBody>
      </p:sp>
      <p:pic>
        <p:nvPicPr>
          <p:cNvPr id="2" name="Picture 1">
            <a:extLst>
              <a:ext uri="{FF2B5EF4-FFF2-40B4-BE49-F238E27FC236}">
                <a16:creationId xmlns:a16="http://schemas.microsoft.com/office/drawing/2014/main" id="{A5AA9DB9-B93E-43E1-9D7A-141EE40329E0}"/>
              </a:ext>
            </a:extLst>
          </p:cNvPr>
          <p:cNvPicPr>
            <a:picLocks noChangeAspect="1"/>
          </p:cNvPicPr>
          <p:nvPr/>
        </p:nvPicPr>
        <p:blipFill rotWithShape="1">
          <a:blip r:embed="rId3"/>
          <a:srcRect l="879" t="8799" r="6158" b="6977"/>
          <a:stretch/>
        </p:blipFill>
        <p:spPr>
          <a:xfrm>
            <a:off x="6361828" y="2282144"/>
            <a:ext cx="5726094" cy="2918169"/>
          </a:xfrm>
          <a:prstGeom prst="rect">
            <a:avLst/>
          </a:prstGeom>
          <a:ln>
            <a:solidFill>
              <a:schemeClr val="tx1"/>
            </a:solidFill>
          </a:ln>
        </p:spPr>
      </p:pic>
      <p:graphicFrame>
        <p:nvGraphicFramePr>
          <p:cNvPr id="5" name="Table 6">
            <a:extLst>
              <a:ext uri="{FF2B5EF4-FFF2-40B4-BE49-F238E27FC236}">
                <a16:creationId xmlns:a16="http://schemas.microsoft.com/office/drawing/2014/main" id="{2354D155-586D-4E75-A6FD-B091867CD1B2}"/>
              </a:ext>
            </a:extLst>
          </p:cNvPr>
          <p:cNvGraphicFramePr>
            <a:graphicFrameLocks noGrp="1"/>
          </p:cNvGraphicFramePr>
          <p:nvPr>
            <p:extLst>
              <p:ext uri="{D42A27DB-BD31-4B8C-83A1-F6EECF244321}">
                <p14:modId xmlns:p14="http://schemas.microsoft.com/office/powerpoint/2010/main" val="153641503"/>
              </p:ext>
            </p:extLst>
          </p:nvPr>
        </p:nvGraphicFramePr>
        <p:xfrm>
          <a:off x="1519768" y="2581645"/>
          <a:ext cx="4691461" cy="2062480"/>
        </p:xfrm>
        <a:graphic>
          <a:graphicData uri="http://schemas.openxmlformats.org/drawingml/2006/table">
            <a:tbl>
              <a:tblPr firstRow="1" bandRow="1">
                <a:tableStyleId>{5C22544A-7EE6-4342-B048-85BDC9FD1C3A}</a:tableStyleId>
              </a:tblPr>
              <a:tblGrid>
                <a:gridCol w="936939">
                  <a:extLst>
                    <a:ext uri="{9D8B030D-6E8A-4147-A177-3AD203B41FA5}">
                      <a16:colId xmlns:a16="http://schemas.microsoft.com/office/drawing/2014/main" val="3887666969"/>
                    </a:ext>
                  </a:extLst>
                </a:gridCol>
                <a:gridCol w="1187241">
                  <a:extLst>
                    <a:ext uri="{9D8B030D-6E8A-4147-A177-3AD203B41FA5}">
                      <a16:colId xmlns:a16="http://schemas.microsoft.com/office/drawing/2014/main" val="3362354295"/>
                    </a:ext>
                  </a:extLst>
                </a:gridCol>
                <a:gridCol w="1045178">
                  <a:extLst>
                    <a:ext uri="{9D8B030D-6E8A-4147-A177-3AD203B41FA5}">
                      <a16:colId xmlns:a16="http://schemas.microsoft.com/office/drawing/2014/main" val="1298819309"/>
                    </a:ext>
                  </a:extLst>
                </a:gridCol>
                <a:gridCol w="1522103">
                  <a:extLst>
                    <a:ext uri="{9D8B030D-6E8A-4147-A177-3AD203B41FA5}">
                      <a16:colId xmlns:a16="http://schemas.microsoft.com/office/drawing/2014/main" val="3778818479"/>
                    </a:ext>
                  </a:extLst>
                </a:gridCol>
              </a:tblGrid>
              <a:tr h="370840">
                <a:tc>
                  <a:txBody>
                    <a:bodyPr/>
                    <a:lstStyle/>
                    <a:p>
                      <a:pPr algn="ctr"/>
                      <a:r>
                        <a:rPr lang="en-US" sz="1600" b="1" dirty="0"/>
                        <a:t>Statistics</a:t>
                      </a:r>
                    </a:p>
                  </a:txBody>
                  <a:tcPr/>
                </a:tc>
                <a:tc>
                  <a:txBody>
                    <a:bodyPr/>
                    <a:lstStyle/>
                    <a:p>
                      <a:pPr algn="ctr"/>
                      <a:r>
                        <a:rPr lang="en-US" sz="1600" b="1" dirty="0"/>
                        <a:t>Perimeter Diff</a:t>
                      </a:r>
                    </a:p>
                  </a:txBody>
                  <a:tcPr/>
                </a:tc>
                <a:tc>
                  <a:txBody>
                    <a:bodyPr/>
                    <a:lstStyle/>
                    <a:p>
                      <a:pPr algn="ctr"/>
                      <a:r>
                        <a:rPr lang="en-US" sz="1600" b="1" dirty="0"/>
                        <a:t>Area Diff</a:t>
                      </a:r>
                    </a:p>
                  </a:txBody>
                  <a:tcPr/>
                </a:tc>
                <a:tc>
                  <a:txBody>
                    <a:bodyPr/>
                    <a:lstStyle/>
                    <a:p>
                      <a:pPr algn="ctr"/>
                      <a:r>
                        <a:rPr lang="en-US" sz="1600" b="1" dirty="0"/>
                        <a:t>Centroid Diff</a:t>
                      </a:r>
                    </a:p>
                  </a:txBody>
                  <a:tcPr/>
                </a:tc>
                <a:extLst>
                  <a:ext uri="{0D108BD9-81ED-4DB2-BD59-A6C34878D82A}">
                    <a16:rowId xmlns:a16="http://schemas.microsoft.com/office/drawing/2014/main" val="1236134794"/>
                  </a:ext>
                </a:extLst>
              </a:tr>
              <a:tr h="370840">
                <a:tc>
                  <a:txBody>
                    <a:bodyPr/>
                    <a:lstStyle/>
                    <a:p>
                      <a:pPr algn="ctr"/>
                      <a:r>
                        <a:rPr lang="en-US" sz="1600" b="1" dirty="0"/>
                        <a:t>Max</a:t>
                      </a:r>
                    </a:p>
                  </a:txBody>
                  <a:tcPr/>
                </a:tc>
                <a:tc>
                  <a:txBody>
                    <a:bodyPr/>
                    <a:lstStyle/>
                    <a:p>
                      <a:pPr algn="ctr"/>
                      <a:r>
                        <a:rPr lang="en-US" sz="1600" b="1" dirty="0"/>
                        <a:t>0</a:t>
                      </a:r>
                    </a:p>
                  </a:txBody>
                  <a:tcPr/>
                </a:tc>
                <a:tc>
                  <a:txBody>
                    <a:bodyPr/>
                    <a:lstStyle/>
                    <a:p>
                      <a:pPr algn="ctr"/>
                      <a:r>
                        <a:rPr lang="en-US" sz="1600" b="1" dirty="0"/>
                        <a:t>0</a:t>
                      </a:r>
                    </a:p>
                  </a:txBody>
                  <a:tcPr/>
                </a:tc>
                <a:tc>
                  <a:txBody>
                    <a:bodyPr/>
                    <a:lstStyle/>
                    <a:p>
                      <a:pPr algn="ctr"/>
                      <a:r>
                        <a:rPr lang="en-US" sz="1600" b="1" dirty="0"/>
                        <a:t>2475.177 m</a:t>
                      </a:r>
                    </a:p>
                  </a:txBody>
                  <a:tcPr/>
                </a:tc>
                <a:extLst>
                  <a:ext uri="{0D108BD9-81ED-4DB2-BD59-A6C34878D82A}">
                    <a16:rowId xmlns:a16="http://schemas.microsoft.com/office/drawing/2014/main" val="361137147"/>
                  </a:ext>
                </a:extLst>
              </a:tr>
              <a:tr h="370840">
                <a:tc>
                  <a:txBody>
                    <a:bodyPr/>
                    <a:lstStyle/>
                    <a:p>
                      <a:pPr algn="ctr"/>
                      <a:r>
                        <a:rPr lang="en-US" sz="1600" b="1" dirty="0"/>
                        <a:t>Mean</a:t>
                      </a:r>
                    </a:p>
                  </a:txBody>
                  <a:tcPr/>
                </a:tc>
                <a:tc>
                  <a:txBody>
                    <a:bodyPr/>
                    <a:lstStyle/>
                    <a:p>
                      <a:pPr algn="ctr"/>
                      <a:r>
                        <a:rPr lang="en-US" sz="1600" b="1" dirty="0"/>
                        <a:t>0</a:t>
                      </a:r>
                    </a:p>
                  </a:txBody>
                  <a:tcPr/>
                </a:tc>
                <a:tc>
                  <a:txBody>
                    <a:bodyPr/>
                    <a:lstStyle/>
                    <a:p>
                      <a:pPr algn="ctr"/>
                      <a:r>
                        <a:rPr lang="en-US" sz="1600" b="1" dirty="0"/>
                        <a:t>0</a:t>
                      </a:r>
                    </a:p>
                  </a:txBody>
                  <a:tcPr/>
                </a:tc>
                <a:tc>
                  <a:txBody>
                    <a:bodyPr/>
                    <a:lstStyle/>
                    <a:p>
                      <a:pPr algn="ctr"/>
                      <a:r>
                        <a:rPr lang="en-US" sz="1600" b="1" dirty="0"/>
                        <a:t>41.155 m</a:t>
                      </a:r>
                    </a:p>
                  </a:txBody>
                  <a:tcPr/>
                </a:tc>
                <a:extLst>
                  <a:ext uri="{0D108BD9-81ED-4DB2-BD59-A6C34878D82A}">
                    <a16:rowId xmlns:a16="http://schemas.microsoft.com/office/drawing/2014/main" val="3116702512"/>
                  </a:ext>
                </a:extLst>
              </a:tr>
              <a:tr h="370840">
                <a:tc>
                  <a:txBody>
                    <a:bodyPr/>
                    <a:lstStyle/>
                    <a:p>
                      <a:pPr algn="ctr"/>
                      <a:r>
                        <a:rPr lang="en-US" sz="1600" b="1" dirty="0"/>
                        <a:t>SD</a:t>
                      </a:r>
                    </a:p>
                  </a:txBody>
                  <a:tcPr/>
                </a:tc>
                <a:tc>
                  <a:txBody>
                    <a:bodyPr/>
                    <a:lstStyle/>
                    <a:p>
                      <a:pPr algn="ctr"/>
                      <a:r>
                        <a:rPr lang="en-US" sz="1600" b="1" dirty="0"/>
                        <a:t>0</a:t>
                      </a:r>
                    </a:p>
                  </a:txBody>
                  <a:tcPr/>
                </a:tc>
                <a:tc>
                  <a:txBody>
                    <a:bodyPr/>
                    <a:lstStyle/>
                    <a:p>
                      <a:pPr algn="ctr"/>
                      <a:r>
                        <a:rPr lang="en-US" sz="1600" b="1" dirty="0"/>
                        <a:t>0</a:t>
                      </a:r>
                    </a:p>
                  </a:txBody>
                  <a:tcPr/>
                </a:tc>
                <a:tc>
                  <a:txBody>
                    <a:bodyPr/>
                    <a:lstStyle/>
                    <a:p>
                      <a:pPr algn="ctr"/>
                      <a:r>
                        <a:rPr lang="en-US" sz="1600" b="1" dirty="0"/>
                        <a:t>245.385 m</a:t>
                      </a:r>
                    </a:p>
                  </a:txBody>
                  <a:tcPr/>
                </a:tc>
                <a:extLst>
                  <a:ext uri="{0D108BD9-81ED-4DB2-BD59-A6C34878D82A}">
                    <a16:rowId xmlns:a16="http://schemas.microsoft.com/office/drawing/2014/main" val="2493693366"/>
                  </a:ext>
                </a:extLst>
              </a:tr>
              <a:tr h="370840">
                <a:tc>
                  <a:txBody>
                    <a:bodyPr/>
                    <a:lstStyle/>
                    <a:p>
                      <a:pPr algn="ctr"/>
                      <a:r>
                        <a:rPr lang="en-US" sz="1600" b="1" dirty="0"/>
                        <a:t>Min</a:t>
                      </a:r>
                    </a:p>
                  </a:txBody>
                  <a:tcPr/>
                </a:tc>
                <a:tc>
                  <a:txBody>
                    <a:bodyPr/>
                    <a:lstStyle/>
                    <a:p>
                      <a:pPr algn="ctr"/>
                      <a:r>
                        <a:rPr lang="en-US" sz="1600" b="1" dirty="0"/>
                        <a:t>0</a:t>
                      </a:r>
                    </a:p>
                  </a:txBody>
                  <a:tcPr/>
                </a:tc>
                <a:tc>
                  <a:txBody>
                    <a:bodyPr/>
                    <a:lstStyle/>
                    <a:p>
                      <a:pPr algn="ctr"/>
                      <a:r>
                        <a:rPr lang="en-US" sz="1600" b="1" dirty="0"/>
                        <a:t>0</a:t>
                      </a:r>
                    </a:p>
                  </a:txBody>
                  <a:tcPr/>
                </a:tc>
                <a:tc>
                  <a:txBody>
                    <a:bodyPr/>
                    <a:lstStyle/>
                    <a:p>
                      <a:pPr algn="ctr"/>
                      <a:r>
                        <a:rPr lang="en-US" sz="1600" b="1" dirty="0"/>
                        <a:t>0.001 m</a:t>
                      </a:r>
                    </a:p>
                  </a:txBody>
                  <a:tcPr/>
                </a:tc>
                <a:extLst>
                  <a:ext uri="{0D108BD9-81ED-4DB2-BD59-A6C34878D82A}">
                    <a16:rowId xmlns:a16="http://schemas.microsoft.com/office/drawing/2014/main" val="4129012800"/>
                  </a:ext>
                </a:extLst>
              </a:tr>
            </a:tbl>
          </a:graphicData>
        </a:graphic>
      </p:graphicFrame>
    </p:spTree>
    <p:extLst>
      <p:ext uri="{BB962C8B-B14F-4D97-AF65-F5344CB8AC3E}">
        <p14:creationId xmlns:p14="http://schemas.microsoft.com/office/powerpoint/2010/main" val="329387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053E-9D61-47C3-B537-9BD703DCC747}"/>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2163F52F-6FAB-4885-99D3-FA33C403573D}"/>
              </a:ext>
            </a:extLst>
          </p:cNvPr>
          <p:cNvSpPr>
            <a:spLocks noGrp="1"/>
          </p:cNvSpPr>
          <p:nvPr>
            <p:ph sz="half" idx="1"/>
          </p:nvPr>
        </p:nvSpPr>
        <p:spPr/>
        <p:txBody>
          <a:bodyPr/>
          <a:lstStyle/>
          <a:p>
            <a:r>
              <a:rPr lang="en-US" dirty="0"/>
              <a:t>Buildings with R function Centroids</a:t>
            </a:r>
          </a:p>
        </p:txBody>
      </p:sp>
      <p:sp>
        <p:nvSpPr>
          <p:cNvPr id="5" name="Text Placeholder 4">
            <a:extLst>
              <a:ext uri="{FF2B5EF4-FFF2-40B4-BE49-F238E27FC236}">
                <a16:creationId xmlns:a16="http://schemas.microsoft.com/office/drawing/2014/main" id="{9D7DBC68-B722-4975-B7E0-8AA35F15D82B}"/>
              </a:ext>
            </a:extLst>
          </p:cNvPr>
          <p:cNvSpPr>
            <a:spLocks noGrp="1"/>
          </p:cNvSpPr>
          <p:nvPr>
            <p:ph type="body" sz="quarter" idx="12"/>
          </p:nvPr>
        </p:nvSpPr>
        <p:spPr/>
        <p:txBody>
          <a:bodyPr/>
          <a:lstStyle/>
          <a:p>
            <a:r>
              <a:rPr lang="en-US" dirty="0"/>
              <a:t>Burke Graduate Program; lyles school of civil engineering</a:t>
            </a:r>
          </a:p>
        </p:txBody>
      </p:sp>
      <p:pic>
        <p:nvPicPr>
          <p:cNvPr id="6" name="Picture 5">
            <a:extLst>
              <a:ext uri="{FF2B5EF4-FFF2-40B4-BE49-F238E27FC236}">
                <a16:creationId xmlns:a16="http://schemas.microsoft.com/office/drawing/2014/main" id="{9B94E758-201B-4264-B3CB-011633B8F2AE}"/>
              </a:ext>
            </a:extLst>
          </p:cNvPr>
          <p:cNvPicPr>
            <a:picLocks noChangeAspect="1"/>
          </p:cNvPicPr>
          <p:nvPr/>
        </p:nvPicPr>
        <p:blipFill rotWithShape="1">
          <a:blip r:embed="rId2"/>
          <a:srcRect t="4652" b="5582"/>
          <a:stretch/>
        </p:blipFill>
        <p:spPr>
          <a:xfrm>
            <a:off x="1519769" y="2093204"/>
            <a:ext cx="7773088" cy="3924958"/>
          </a:xfrm>
          <a:prstGeom prst="rect">
            <a:avLst/>
          </a:prstGeom>
          <a:ln w="28575">
            <a:solidFill>
              <a:schemeClr val="tx1"/>
            </a:solidFill>
          </a:ln>
        </p:spPr>
      </p:pic>
    </p:spTree>
    <p:extLst>
      <p:ext uri="{BB962C8B-B14F-4D97-AF65-F5344CB8AC3E}">
        <p14:creationId xmlns:p14="http://schemas.microsoft.com/office/powerpoint/2010/main" val="396963779"/>
      </p:ext>
    </p:extLst>
  </p:cSld>
  <p:clrMapOvr>
    <a:masterClrMapping/>
  </p:clrMapOvr>
</p:sld>
</file>

<file path=ppt/theme/theme1.xml><?xml version="1.0" encoding="utf-8"?>
<a:theme xmlns:a="http://schemas.openxmlformats.org/drawingml/2006/main" name="1_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OneSection-StandardScreen-Rev.pptx" id="{F6FB5441-24B3-B843-AC5F-C4A8FBB0706E}" vid="{4FB5C5ED-301C-C348-A0B4-7E31A94AEC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359</Words>
  <Application>Microsoft Office PowerPoint</Application>
  <PresentationFormat>Widescreen</PresentationFormat>
  <Paragraphs>98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Impact</vt:lpstr>
      <vt:lpstr>Wingdings</vt:lpstr>
      <vt:lpstr>1_Office Theme</vt:lpstr>
      <vt:lpstr>Project Four Presentation</vt:lpstr>
      <vt:lpstr>Agenda</vt:lpstr>
      <vt:lpstr>Data Cleaning</vt:lpstr>
      <vt:lpstr>Data Cleaning</vt:lpstr>
      <vt:lpstr>Functions</vt:lpstr>
      <vt:lpstr>Functions</vt:lpstr>
      <vt:lpstr>Functions</vt:lpstr>
      <vt:lpstr>Functions</vt:lpstr>
      <vt:lpstr>Functions</vt:lpstr>
      <vt:lpstr>Spatial Join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Laser Scanning and Flood Plain Mapping</dc:title>
  <dc:creator>Paul M Cleary</dc:creator>
  <cp:lastModifiedBy>paul cleary</cp:lastModifiedBy>
  <cp:revision>426</cp:revision>
  <dcterms:created xsi:type="dcterms:W3CDTF">2019-04-16T21:02:44Z</dcterms:created>
  <dcterms:modified xsi:type="dcterms:W3CDTF">2019-10-16T14:07:55Z</dcterms:modified>
</cp:coreProperties>
</file>