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inc\OneDrive\Desktop\GENERAL%20ASSEMBLY\Week%205\Gender%20Pay%20Gap%20Lab\Pay%20gap%20rate%20by%20geograph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inc\OneDrive\Desktop\GENERAL%20ASSEMBLY\Week%205\Gender%20Pay%20Gap%20Lab\Pay%20gap%20rate%20by%20geograph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inc\OneDrive\Desktop\GENERAL%20ASSEMBLY\Week%205\Gender%20Pay%20Gap%20Lab\banking%20bias%20and%20quarti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inc\OneDrive\Desktop\GENERAL%20ASSEMBLY\Week%205\Gender%20Pay%20Gap%20Lab\education%20bias%20and%20quartil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UK Cities Pay Gap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2C8-4FB2-8EDA-8B6D456ADDB9}"/>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A2C8-4FB2-8EDA-8B6D456ADDB9}"/>
              </c:ext>
            </c:extLst>
          </c:dPt>
          <c:cat>
            <c:strRef>
              <c:f>'data-1697498186817'!$A$1:$G$1</c:f>
              <c:strCache>
                <c:ptCount val="7"/>
                <c:pt idx="0">
                  <c:v>National average</c:v>
                </c:pt>
                <c:pt idx="1">
                  <c:v>London</c:v>
                </c:pt>
                <c:pt idx="2">
                  <c:v>Birmingham</c:v>
                </c:pt>
                <c:pt idx="3">
                  <c:v>Glasgow</c:v>
                </c:pt>
                <c:pt idx="4">
                  <c:v>Liverpool</c:v>
                </c:pt>
                <c:pt idx="5">
                  <c:v>Manchester</c:v>
                </c:pt>
                <c:pt idx="6">
                  <c:v>Cardiff</c:v>
                </c:pt>
              </c:strCache>
            </c:strRef>
          </c:cat>
          <c:val>
            <c:numRef>
              <c:f>'data-1697498186817'!$A$2:$G$2</c:f>
              <c:numCache>
                <c:formatCode>General</c:formatCode>
                <c:ptCount val="7"/>
                <c:pt idx="0">
                  <c:v>12.82</c:v>
                </c:pt>
                <c:pt idx="1">
                  <c:v>14.2</c:v>
                </c:pt>
                <c:pt idx="2">
                  <c:v>11.87</c:v>
                </c:pt>
                <c:pt idx="3">
                  <c:v>8.24</c:v>
                </c:pt>
                <c:pt idx="4">
                  <c:v>10.97</c:v>
                </c:pt>
                <c:pt idx="5">
                  <c:v>10.09</c:v>
                </c:pt>
                <c:pt idx="6">
                  <c:v>10.62</c:v>
                </c:pt>
              </c:numCache>
            </c:numRef>
          </c:val>
          <c:extLst>
            <c:ext xmlns:c16="http://schemas.microsoft.com/office/drawing/2014/chart" uri="{C3380CC4-5D6E-409C-BE32-E72D297353CC}">
              <c16:uniqueId val="{00000004-A2C8-4FB2-8EDA-8B6D456ADDB9}"/>
            </c:ext>
          </c:extLst>
        </c:ser>
        <c:dLbls>
          <c:showLegendKey val="0"/>
          <c:showVal val="0"/>
          <c:showCatName val="0"/>
          <c:showSerName val="0"/>
          <c:showPercent val="0"/>
          <c:showBubbleSize val="0"/>
        </c:dLbls>
        <c:gapWidth val="219"/>
        <c:overlap val="-27"/>
        <c:axId val="620476351"/>
        <c:axId val="612071183"/>
      </c:barChart>
      <c:catAx>
        <c:axId val="620476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071183"/>
        <c:crosses val="autoZero"/>
        <c:auto val="1"/>
        <c:lblAlgn val="ctr"/>
        <c:lblOffset val="100"/>
        <c:noMultiLvlLbl val="0"/>
      </c:catAx>
      <c:valAx>
        <c:axId val="61207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476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London Pay Gap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2"/>
            <c:invertIfNegative val="0"/>
            <c:bubble3D val="0"/>
            <c:spPr>
              <a:solidFill>
                <a:schemeClr val="accent6">
                  <a:lumMod val="75000"/>
                </a:schemeClr>
              </a:solidFill>
              <a:ln>
                <a:noFill/>
              </a:ln>
              <a:effectLst/>
            </c:spPr>
            <c:extLst>
              <c:ext xmlns:c16="http://schemas.microsoft.com/office/drawing/2014/chart" uri="{C3380CC4-5D6E-409C-BE32-E72D297353CC}">
                <c16:uniqueId val="{00000001-0202-478E-ABC8-D47A9124D0CF}"/>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0202-478E-ABC8-D47A9124D0CF}"/>
              </c:ext>
            </c:extLst>
          </c:dPt>
          <c:cat>
            <c:strRef>
              <c:f>'data-1697498186817'!$A$5:$D$5</c:f>
              <c:strCache>
                <c:ptCount val="4"/>
                <c:pt idx="0">
                  <c:v>National average</c:v>
                </c:pt>
                <c:pt idx="1">
                  <c:v>London</c:v>
                </c:pt>
                <c:pt idx="2">
                  <c:v>Central London &amp; CSM</c:v>
                </c:pt>
                <c:pt idx="3">
                  <c:v>Rest of London</c:v>
                </c:pt>
              </c:strCache>
            </c:strRef>
          </c:cat>
          <c:val>
            <c:numRef>
              <c:f>'data-1697498186817'!$A$6:$D$6</c:f>
              <c:numCache>
                <c:formatCode>General</c:formatCode>
                <c:ptCount val="4"/>
                <c:pt idx="0">
                  <c:v>12.82</c:v>
                </c:pt>
                <c:pt idx="1">
                  <c:v>14.2</c:v>
                </c:pt>
                <c:pt idx="2">
                  <c:v>17.420000000000002</c:v>
                </c:pt>
                <c:pt idx="3">
                  <c:v>11.17</c:v>
                </c:pt>
              </c:numCache>
            </c:numRef>
          </c:val>
          <c:extLst>
            <c:ext xmlns:c16="http://schemas.microsoft.com/office/drawing/2014/chart" uri="{C3380CC4-5D6E-409C-BE32-E72D297353CC}">
              <c16:uniqueId val="{00000004-0202-478E-ABC8-D47A9124D0CF}"/>
            </c:ext>
          </c:extLst>
        </c:ser>
        <c:dLbls>
          <c:showLegendKey val="0"/>
          <c:showVal val="0"/>
          <c:showCatName val="0"/>
          <c:showSerName val="0"/>
          <c:showPercent val="0"/>
          <c:showBubbleSize val="0"/>
        </c:dLbls>
        <c:gapWidth val="219"/>
        <c:overlap val="-27"/>
        <c:axId val="620558911"/>
        <c:axId val="602870879"/>
      </c:barChart>
      <c:catAx>
        <c:axId val="62055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870879"/>
        <c:crosses val="autoZero"/>
        <c:auto val="1"/>
        <c:lblAlgn val="ctr"/>
        <c:lblOffset val="100"/>
        <c:noMultiLvlLbl val="0"/>
      </c:catAx>
      <c:valAx>
        <c:axId val="602870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558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Female and Male Employee Representation by Pay Quartile - FInance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'data-1697501735075'!$A$7</c:f>
              <c:strCache>
                <c:ptCount val="1"/>
                <c:pt idx="0">
                  <c:v>Male</c:v>
                </c:pt>
              </c:strCache>
            </c:strRef>
          </c:tx>
          <c:spPr>
            <a:solidFill>
              <a:schemeClr val="accent5">
                <a:lumMod val="60000"/>
                <a:lumOff val="40000"/>
              </a:schemeClr>
            </a:solidFill>
            <a:ln>
              <a:noFill/>
            </a:ln>
            <a:effectLst/>
          </c:spPr>
          <c:invertIfNegative val="0"/>
          <c:cat>
            <c:strRef>
              <c:f>'data-1697501735075'!$B$6:$E$6</c:f>
              <c:strCache>
                <c:ptCount val="4"/>
                <c:pt idx="0">
                  <c:v>Lower</c:v>
                </c:pt>
                <c:pt idx="1">
                  <c:v>Lower-mid</c:v>
                </c:pt>
                <c:pt idx="2">
                  <c:v>Upper-mid</c:v>
                </c:pt>
                <c:pt idx="3">
                  <c:v>Top</c:v>
                </c:pt>
              </c:strCache>
            </c:strRef>
          </c:cat>
          <c:val>
            <c:numRef>
              <c:f>'data-1697501735075'!$B$7:$E$7</c:f>
              <c:numCache>
                <c:formatCode>General</c:formatCode>
                <c:ptCount val="4"/>
                <c:pt idx="0">
                  <c:v>39.610810810810797</c:v>
                </c:pt>
                <c:pt idx="1">
                  <c:v>47.8108108108108</c:v>
                </c:pt>
                <c:pt idx="2">
                  <c:v>59.681081081080997</c:v>
                </c:pt>
                <c:pt idx="3">
                  <c:v>73.678378378378298</c:v>
                </c:pt>
              </c:numCache>
            </c:numRef>
          </c:val>
          <c:extLst>
            <c:ext xmlns:c16="http://schemas.microsoft.com/office/drawing/2014/chart" uri="{C3380CC4-5D6E-409C-BE32-E72D297353CC}">
              <c16:uniqueId val="{00000000-560A-4612-B5CA-9BD4D2B1CB53}"/>
            </c:ext>
          </c:extLst>
        </c:ser>
        <c:ser>
          <c:idx val="1"/>
          <c:order val="1"/>
          <c:tx>
            <c:strRef>
              <c:f>'data-1697501735075'!$A$8</c:f>
              <c:strCache>
                <c:ptCount val="1"/>
                <c:pt idx="0">
                  <c:v>Female</c:v>
                </c:pt>
              </c:strCache>
            </c:strRef>
          </c:tx>
          <c:spPr>
            <a:solidFill>
              <a:srgbClr val="FF99CC"/>
            </a:solidFill>
            <a:ln>
              <a:noFill/>
            </a:ln>
            <a:effectLst/>
          </c:spPr>
          <c:invertIfNegative val="0"/>
          <c:cat>
            <c:strRef>
              <c:f>'data-1697501735075'!$B$6:$E$6</c:f>
              <c:strCache>
                <c:ptCount val="4"/>
                <c:pt idx="0">
                  <c:v>Lower</c:v>
                </c:pt>
                <c:pt idx="1">
                  <c:v>Lower-mid</c:v>
                </c:pt>
                <c:pt idx="2">
                  <c:v>Upper-mid</c:v>
                </c:pt>
                <c:pt idx="3">
                  <c:v>Top</c:v>
                </c:pt>
              </c:strCache>
            </c:strRef>
          </c:cat>
          <c:val>
            <c:numRef>
              <c:f>'data-1697501735075'!$B$8:$E$8</c:f>
              <c:numCache>
                <c:formatCode>General</c:formatCode>
                <c:ptCount val="4"/>
                <c:pt idx="0">
                  <c:v>60.389189189189104</c:v>
                </c:pt>
                <c:pt idx="1">
                  <c:v>52.189189189189101</c:v>
                </c:pt>
                <c:pt idx="2">
                  <c:v>40.318918918918897</c:v>
                </c:pt>
                <c:pt idx="3">
                  <c:v>26.321621621621599</c:v>
                </c:pt>
              </c:numCache>
            </c:numRef>
          </c:val>
          <c:extLst>
            <c:ext xmlns:c16="http://schemas.microsoft.com/office/drawing/2014/chart" uri="{C3380CC4-5D6E-409C-BE32-E72D297353CC}">
              <c16:uniqueId val="{00000001-560A-4612-B5CA-9BD4D2B1CB53}"/>
            </c:ext>
          </c:extLst>
        </c:ser>
        <c:dLbls>
          <c:showLegendKey val="0"/>
          <c:showVal val="0"/>
          <c:showCatName val="0"/>
          <c:showSerName val="0"/>
          <c:showPercent val="0"/>
          <c:showBubbleSize val="0"/>
        </c:dLbls>
        <c:gapWidth val="150"/>
        <c:overlap val="100"/>
        <c:axId val="620568191"/>
        <c:axId val="490832655"/>
      </c:barChart>
      <c:catAx>
        <c:axId val="62056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832655"/>
        <c:crosses val="autoZero"/>
        <c:auto val="1"/>
        <c:lblAlgn val="ctr"/>
        <c:lblOffset val="100"/>
        <c:noMultiLvlLbl val="0"/>
      </c:catAx>
      <c:valAx>
        <c:axId val="4908326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568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Female and Male Employee Representation by Pay Quartile - 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'data-1697502664213'!$A$6</c:f>
              <c:strCache>
                <c:ptCount val="1"/>
                <c:pt idx="0">
                  <c:v>Male</c:v>
                </c:pt>
              </c:strCache>
            </c:strRef>
          </c:tx>
          <c:spPr>
            <a:solidFill>
              <a:schemeClr val="accent5">
                <a:lumMod val="60000"/>
                <a:lumOff val="40000"/>
              </a:schemeClr>
            </a:solidFill>
            <a:ln>
              <a:noFill/>
            </a:ln>
            <a:effectLst/>
          </c:spPr>
          <c:invertIfNegative val="0"/>
          <c:cat>
            <c:strRef>
              <c:f>'data-1697502664213'!$B$5:$E$5</c:f>
              <c:strCache>
                <c:ptCount val="4"/>
                <c:pt idx="0">
                  <c:v>Lower</c:v>
                </c:pt>
                <c:pt idx="1">
                  <c:v>Lower-mid</c:v>
                </c:pt>
                <c:pt idx="2">
                  <c:v>Upper-mid</c:v>
                </c:pt>
                <c:pt idx="3">
                  <c:v>Top</c:v>
                </c:pt>
              </c:strCache>
            </c:strRef>
          </c:cat>
          <c:val>
            <c:numRef>
              <c:f>'data-1697502664213'!$B$6:$E$6</c:f>
              <c:numCache>
                <c:formatCode>General</c:formatCode>
                <c:ptCount val="4"/>
                <c:pt idx="0">
                  <c:v>17.571981776765298</c:v>
                </c:pt>
                <c:pt idx="1">
                  <c:v>22.060592255125201</c:v>
                </c:pt>
                <c:pt idx="2">
                  <c:v>27.453758542141198</c:v>
                </c:pt>
                <c:pt idx="3">
                  <c:v>33.573576309794902</c:v>
                </c:pt>
              </c:numCache>
            </c:numRef>
          </c:val>
          <c:extLst>
            <c:ext xmlns:c16="http://schemas.microsoft.com/office/drawing/2014/chart" uri="{C3380CC4-5D6E-409C-BE32-E72D297353CC}">
              <c16:uniqueId val="{00000000-8DC0-49B4-9F0B-C2CF704B9D76}"/>
            </c:ext>
          </c:extLst>
        </c:ser>
        <c:ser>
          <c:idx val="1"/>
          <c:order val="1"/>
          <c:tx>
            <c:strRef>
              <c:f>'data-1697502664213'!$A$7</c:f>
              <c:strCache>
                <c:ptCount val="1"/>
                <c:pt idx="0">
                  <c:v>Female</c:v>
                </c:pt>
              </c:strCache>
            </c:strRef>
          </c:tx>
          <c:spPr>
            <a:solidFill>
              <a:srgbClr val="FF99CC"/>
            </a:solidFill>
            <a:ln>
              <a:noFill/>
            </a:ln>
            <a:effectLst/>
          </c:spPr>
          <c:invertIfNegative val="0"/>
          <c:cat>
            <c:strRef>
              <c:f>'data-1697502664213'!$B$5:$E$5</c:f>
              <c:strCache>
                <c:ptCount val="4"/>
                <c:pt idx="0">
                  <c:v>Lower</c:v>
                </c:pt>
                <c:pt idx="1">
                  <c:v>Lower-mid</c:v>
                </c:pt>
                <c:pt idx="2">
                  <c:v>Upper-mid</c:v>
                </c:pt>
                <c:pt idx="3">
                  <c:v>Top</c:v>
                </c:pt>
              </c:strCache>
            </c:strRef>
          </c:cat>
          <c:val>
            <c:numRef>
              <c:f>'data-1697502664213'!$B$7:$E$7</c:f>
              <c:numCache>
                <c:formatCode>General</c:formatCode>
                <c:ptCount val="4"/>
                <c:pt idx="0">
                  <c:v>81.744646924829098</c:v>
                </c:pt>
                <c:pt idx="1">
                  <c:v>77.256036446469196</c:v>
                </c:pt>
                <c:pt idx="2">
                  <c:v>71.862870159453294</c:v>
                </c:pt>
                <c:pt idx="3">
                  <c:v>65.743052391799495</c:v>
                </c:pt>
              </c:numCache>
            </c:numRef>
          </c:val>
          <c:extLst>
            <c:ext xmlns:c16="http://schemas.microsoft.com/office/drawing/2014/chart" uri="{C3380CC4-5D6E-409C-BE32-E72D297353CC}">
              <c16:uniqueId val="{00000001-8DC0-49B4-9F0B-C2CF704B9D76}"/>
            </c:ext>
          </c:extLst>
        </c:ser>
        <c:dLbls>
          <c:showLegendKey val="0"/>
          <c:showVal val="0"/>
          <c:showCatName val="0"/>
          <c:showSerName val="0"/>
          <c:showPercent val="0"/>
          <c:showBubbleSize val="0"/>
        </c:dLbls>
        <c:gapWidth val="150"/>
        <c:overlap val="100"/>
        <c:axId val="620564943"/>
        <c:axId val="612068303"/>
      </c:barChart>
      <c:catAx>
        <c:axId val="62056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068303"/>
        <c:crosses val="autoZero"/>
        <c:auto val="1"/>
        <c:lblAlgn val="ctr"/>
        <c:lblOffset val="100"/>
        <c:noMultiLvlLbl val="0"/>
      </c:catAx>
      <c:valAx>
        <c:axId val="6120683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56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A5214-0CC0-4754-A7B9-20E2D5BF8ED8}"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BEEE2-875C-434B-8943-1FAE646F2358}" type="slidenum">
              <a:rPr lang="en-US" smtClean="0"/>
              <a:t>‹#›</a:t>
            </a:fld>
            <a:endParaRPr lang="en-US"/>
          </a:p>
        </p:txBody>
      </p:sp>
    </p:spTree>
    <p:extLst>
      <p:ext uri="{BB962C8B-B14F-4D97-AF65-F5344CB8AC3E}">
        <p14:creationId xmlns:p14="http://schemas.microsoft.com/office/powerpoint/2010/main" val="139090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combined self-reported figures from the 10,174 companies listed in the report</a:t>
            </a:r>
          </a:p>
          <a:p>
            <a:r>
              <a:rPr lang="en-US" dirty="0"/>
              <a:t>Instructions on the gov.uk website informed companies how to compile their numbers and collect data</a:t>
            </a:r>
          </a:p>
          <a:p>
            <a:r>
              <a:rPr lang="en-US" dirty="0"/>
              <a:t>- Calculated averages resulted in either positive or negative percentages. Positive percentages meant that the pay skewed towards male employees. On the website, for example, if the employee calculated 13.59%, then that meant that male employees on average earned 13.59% more than their female employees, so for every £1 earned by a male employee, a female employee would earn 86p. </a:t>
            </a:r>
          </a:p>
          <a:p>
            <a:r>
              <a:rPr lang="en-US" dirty="0"/>
              <a:t>- Null values throughout the dataset were represented as 0. In the calculated rows, however, there were values showing 0 and 0.0. Because the calculated percentages were up to two decimal places and it was possible for companies not to have biases, I assumed values of 0.0 to be accurate and of just 0 to be Null. The latter were ignored during my observations</a:t>
            </a:r>
          </a:p>
          <a:p>
            <a:r>
              <a:rPr lang="en-US" dirty="0"/>
              <a:t>- Lastly, most of the data relied only on “full-pay relevant employees”, aka regular, full time employees, while all employees were considered with respect to bonus pay. This may have impacted some of the numbers.</a:t>
            </a:r>
          </a:p>
          <a:p>
            <a:r>
              <a:rPr lang="en-US" dirty="0"/>
              <a:t>- To understand the data, I looked at the median calculated values as opposed to the mean calculated values, because the median would be a more accurate representation of the average worker, who will be the one to deal with the consequences of positive or negative gender bias, as opposed to outliers that would skew our understanding of the data, for example large salaries from C-suite employees.</a:t>
            </a:r>
          </a:p>
        </p:txBody>
      </p:sp>
      <p:sp>
        <p:nvSpPr>
          <p:cNvPr id="4" name="Slide Number Placeholder 3"/>
          <p:cNvSpPr>
            <a:spLocks noGrp="1"/>
          </p:cNvSpPr>
          <p:nvPr>
            <p:ph type="sldNum" sz="quarter" idx="5"/>
          </p:nvPr>
        </p:nvSpPr>
        <p:spPr/>
        <p:txBody>
          <a:bodyPr/>
          <a:lstStyle/>
          <a:p>
            <a:fld id="{DF6BEEE2-875C-434B-8943-1FAE646F2358}" type="slidenum">
              <a:rPr lang="en-US" smtClean="0"/>
              <a:t>2</a:t>
            </a:fld>
            <a:endParaRPr lang="en-US"/>
          </a:p>
        </p:txBody>
      </p:sp>
    </p:spTree>
    <p:extLst>
      <p:ext uri="{BB962C8B-B14F-4D97-AF65-F5344CB8AC3E}">
        <p14:creationId xmlns:p14="http://schemas.microsoft.com/office/powerpoint/2010/main" val="408221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average pay gap was found to be 12.82 – meaning that on average, male employees earn 12.82% more than their female counterparts</a:t>
            </a:r>
          </a:p>
          <a:p>
            <a:r>
              <a:rPr lang="en-US" dirty="0"/>
              <a:t>The country’s major cities were relatively close to the national average, though Glasgow was quite a bit lower than the others. </a:t>
            </a:r>
          </a:p>
          <a:p>
            <a:r>
              <a:rPr lang="en-US" dirty="0"/>
              <a:t>London has the highest rate at 14.20. However, if we consider the city’s financial district (London City Square Mile) the rate jumps up to 17.42, while the rest of the city is more like other cities in the country at a rate of 11.17.</a:t>
            </a:r>
          </a:p>
        </p:txBody>
      </p:sp>
      <p:sp>
        <p:nvSpPr>
          <p:cNvPr id="4" name="Slide Number Placeholder 3"/>
          <p:cNvSpPr>
            <a:spLocks noGrp="1"/>
          </p:cNvSpPr>
          <p:nvPr>
            <p:ph type="sldNum" sz="quarter" idx="5"/>
          </p:nvPr>
        </p:nvSpPr>
        <p:spPr/>
        <p:txBody>
          <a:bodyPr/>
          <a:lstStyle/>
          <a:p>
            <a:fld id="{DF6BEEE2-875C-434B-8943-1FAE646F2358}" type="slidenum">
              <a:rPr lang="en-US" smtClean="0"/>
              <a:t>3</a:t>
            </a:fld>
            <a:endParaRPr lang="en-US"/>
          </a:p>
        </p:txBody>
      </p:sp>
    </p:spTree>
    <p:extLst>
      <p:ext uri="{BB962C8B-B14F-4D97-AF65-F5344CB8AC3E}">
        <p14:creationId xmlns:p14="http://schemas.microsoft.com/office/powerpoint/2010/main" val="332192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financial sector, we found that the pay gap averaged out to 30.82</a:t>
            </a:r>
          </a:p>
          <a:p>
            <a:r>
              <a:rPr lang="en-US" dirty="0"/>
              <a:t>If we look at all the listed companies within the industry, the average number of female and male employees changes dramatically across the pay levels. In the lower quartile, women account for about 60% of the employees and men 40%. With each successive quartile, the representation of male employees goes up by over 10% and drops by the same rate for female employees.</a:t>
            </a:r>
          </a:p>
          <a:p>
            <a:r>
              <a:rPr lang="en-US" dirty="0"/>
              <a:t>This is likely why there is such a large pay gap. </a:t>
            </a:r>
          </a:p>
        </p:txBody>
      </p:sp>
      <p:sp>
        <p:nvSpPr>
          <p:cNvPr id="4" name="Slide Number Placeholder 3"/>
          <p:cNvSpPr>
            <a:spLocks noGrp="1"/>
          </p:cNvSpPr>
          <p:nvPr>
            <p:ph type="sldNum" sz="quarter" idx="5"/>
          </p:nvPr>
        </p:nvSpPr>
        <p:spPr/>
        <p:txBody>
          <a:bodyPr/>
          <a:lstStyle/>
          <a:p>
            <a:fld id="{DF6BEEE2-875C-434B-8943-1FAE646F2358}" type="slidenum">
              <a:rPr lang="en-US" smtClean="0"/>
              <a:t>4</a:t>
            </a:fld>
            <a:endParaRPr lang="en-US"/>
          </a:p>
        </p:txBody>
      </p:sp>
    </p:spTree>
    <p:extLst>
      <p:ext uri="{BB962C8B-B14F-4D97-AF65-F5344CB8AC3E}">
        <p14:creationId xmlns:p14="http://schemas.microsoft.com/office/powerpoint/2010/main" val="240514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companies in the education-related industries had a pay gap of 24.98.</a:t>
            </a:r>
          </a:p>
          <a:p>
            <a:r>
              <a:rPr lang="en-US" dirty="0"/>
              <a:t>The numbers still skew towards male employees, yet the industry as a whole is overwhelmingly female, despite the near doubling of male representation between lower and top pay-quartiles</a:t>
            </a:r>
          </a:p>
          <a:p>
            <a:endParaRPr lang="en-US" dirty="0"/>
          </a:p>
        </p:txBody>
      </p:sp>
      <p:sp>
        <p:nvSpPr>
          <p:cNvPr id="4" name="Slide Number Placeholder 3"/>
          <p:cNvSpPr>
            <a:spLocks noGrp="1"/>
          </p:cNvSpPr>
          <p:nvPr>
            <p:ph type="sldNum" sz="quarter" idx="5"/>
          </p:nvPr>
        </p:nvSpPr>
        <p:spPr/>
        <p:txBody>
          <a:bodyPr/>
          <a:lstStyle/>
          <a:p>
            <a:fld id="{DF6BEEE2-875C-434B-8943-1FAE646F2358}" type="slidenum">
              <a:rPr lang="en-US" smtClean="0"/>
              <a:t>5</a:t>
            </a:fld>
            <a:endParaRPr lang="en-US"/>
          </a:p>
        </p:txBody>
      </p:sp>
    </p:spTree>
    <p:extLst>
      <p:ext uri="{BB962C8B-B14F-4D97-AF65-F5344CB8AC3E}">
        <p14:creationId xmlns:p14="http://schemas.microsoft.com/office/powerpoint/2010/main" val="275978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interesting to get more data on the individual quartiles within an industry to see where this discrepancy lies. With the example of the education industries, It could be that where there are male employees there’s more money being paid to them and it skews the data even when they represent only a third of a quartile. It could also be that these numbers are offset by data contributions from part-time, contract, and on-leave employees (higher numbers of female employees would lend itself to higher numbers of employees on maternity leave, for example). </a:t>
            </a:r>
          </a:p>
        </p:txBody>
      </p:sp>
      <p:sp>
        <p:nvSpPr>
          <p:cNvPr id="4" name="Slide Number Placeholder 3"/>
          <p:cNvSpPr>
            <a:spLocks noGrp="1"/>
          </p:cNvSpPr>
          <p:nvPr>
            <p:ph type="sldNum" sz="quarter" idx="5"/>
          </p:nvPr>
        </p:nvSpPr>
        <p:spPr/>
        <p:txBody>
          <a:bodyPr/>
          <a:lstStyle/>
          <a:p>
            <a:fld id="{DF6BEEE2-875C-434B-8943-1FAE646F2358}" type="slidenum">
              <a:rPr lang="en-US" smtClean="0"/>
              <a:t>6</a:t>
            </a:fld>
            <a:endParaRPr lang="en-US"/>
          </a:p>
        </p:txBody>
      </p:sp>
    </p:spTree>
    <p:extLst>
      <p:ext uri="{BB962C8B-B14F-4D97-AF65-F5344CB8AC3E}">
        <p14:creationId xmlns:p14="http://schemas.microsoft.com/office/powerpoint/2010/main" val="355459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7FD8-BF5B-CB41-FA9A-CFB6E3886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F2E48B-E186-8BA5-81B0-A746DB0A1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CC4EA6-4A4F-054E-BA58-AAA881347AC7}"/>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D999AB83-2AC9-8AB9-6F80-C55E026D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0CFD5-B5F3-7D1E-4894-77CB8BF2D485}"/>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69796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AF36-28FF-E289-E63F-3F2D07FFB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37D9B-04A4-9C98-66B4-34C5AB8C5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73779-1152-A466-FA31-D715FFF7A77F}"/>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B6E99D49-BA7B-3C7A-040B-B9C50FDC0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72630-974E-4D26-F30B-18AF2B99E038}"/>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410647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C51EA-33F0-714A-026F-A1F76D57F4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E2439-249B-4962-37D2-391B3096A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4BA87-67D1-8CFD-B04B-4C72F8EEA165}"/>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6E9362A7-5FB0-66DD-CA69-4A6C62A5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846EB-CCC7-F900-97CD-D1D8C466FE6E}"/>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308550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E682-581D-67D5-7AFD-10A7BC441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D6483-68F4-8C99-A4B3-9009415E0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6959B-A55B-86E7-C18D-540E469938EC}"/>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E9BAC76F-8D08-FC5D-8F7A-4D6CB500D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355BD-FA23-D7BB-108B-8DDC5DA9A131}"/>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651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D8E3-70A0-A29F-74CD-AADB344E4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BEF70-5BFE-CC92-B483-8E932F6A9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9CFF7-4FF8-7A91-271C-8B46741FE49B}"/>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8A951082-BA80-33AC-F5B8-70938F6CC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3C4A8-441A-C26A-0A8A-3F81F08DF8C9}"/>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136530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EDEB-6E2F-FD0E-B7CF-BF0D5C538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36C8E1-7448-5F98-9FE9-EDDE8EE6F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2B777-0143-5ACA-1120-5A0A6200B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1FC32D-633B-A241-FF55-89660B413587}"/>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6" name="Footer Placeholder 5">
            <a:extLst>
              <a:ext uri="{FF2B5EF4-FFF2-40B4-BE49-F238E27FC236}">
                <a16:creationId xmlns:a16="http://schemas.microsoft.com/office/drawing/2014/main" id="{967150C0-8EBF-6928-04C8-00D762C0A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0B88-426C-2106-6DDE-09AEB75183C8}"/>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84912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8942-47A7-29A3-4F3A-D5A3E130C5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729836-036B-AE75-3B71-B37D0B093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325A6-5092-6E7E-9088-E2DB4DE9E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03C34F-CE4E-33FA-C4F9-5F16DB2A5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00BB3-435B-EC34-38FD-3D1B379D7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12A3B-D68C-1A36-1B09-14277A7E3094}"/>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8" name="Footer Placeholder 7">
            <a:extLst>
              <a:ext uri="{FF2B5EF4-FFF2-40B4-BE49-F238E27FC236}">
                <a16:creationId xmlns:a16="http://schemas.microsoft.com/office/drawing/2014/main" id="{076E59D3-4AEE-FFB8-DF78-C8C05FA3A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F5A4DB-8415-3CF5-A746-909239DA8D1D}"/>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33003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EE87-2D96-8F77-FF31-7339A2EA2F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07CC5-C145-488C-84C8-537633CCE91C}"/>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4" name="Footer Placeholder 3">
            <a:extLst>
              <a:ext uri="{FF2B5EF4-FFF2-40B4-BE49-F238E27FC236}">
                <a16:creationId xmlns:a16="http://schemas.microsoft.com/office/drawing/2014/main" id="{A9EAC739-6F93-656A-3DB2-18E0542F05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0A0559-B3DD-8097-7ADD-0561EEC9CB9C}"/>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211840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19B6A-CB2C-7EA8-EE63-29582204D575}"/>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3" name="Footer Placeholder 2">
            <a:extLst>
              <a:ext uri="{FF2B5EF4-FFF2-40B4-BE49-F238E27FC236}">
                <a16:creationId xmlns:a16="http://schemas.microsoft.com/office/drawing/2014/main" id="{96D7E874-3EA0-ECC7-DE03-3BEBA4ADE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45E8D-7CA9-AB39-9697-3ACB7D3DDC8A}"/>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196021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1759-ECF8-7BB9-8990-08FB582B4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7DBAEB-188A-BBFF-F105-71F91285D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D5311-6630-8491-BE64-02A15C00C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AF82F-F2FE-89E2-3F40-E429577A1804}"/>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6" name="Footer Placeholder 5">
            <a:extLst>
              <a:ext uri="{FF2B5EF4-FFF2-40B4-BE49-F238E27FC236}">
                <a16:creationId xmlns:a16="http://schemas.microsoft.com/office/drawing/2014/main" id="{F26F601E-C282-D2E7-5060-7658F4013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1B65-75BC-02B4-D6FA-BF1579240C80}"/>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354530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AC9E-1655-51AD-ADFE-5CB0BF2E5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2D124C-C67E-C432-8B67-608026F0E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0048C-1B14-1F54-B09B-BA8E8DA49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C7C87-F637-3519-549B-F861918C91EC}"/>
              </a:ext>
            </a:extLst>
          </p:cNvPr>
          <p:cNvSpPr>
            <a:spLocks noGrp="1"/>
          </p:cNvSpPr>
          <p:nvPr>
            <p:ph type="dt" sz="half" idx="10"/>
          </p:nvPr>
        </p:nvSpPr>
        <p:spPr/>
        <p:txBody>
          <a:bodyPr/>
          <a:lstStyle/>
          <a:p>
            <a:fld id="{6C229AA4-3605-44FE-9B22-689606319577}" type="datetimeFigureOut">
              <a:rPr lang="en-US" smtClean="0"/>
              <a:t>10/16/2023</a:t>
            </a:fld>
            <a:endParaRPr lang="en-US"/>
          </a:p>
        </p:txBody>
      </p:sp>
      <p:sp>
        <p:nvSpPr>
          <p:cNvPr id="6" name="Footer Placeholder 5">
            <a:extLst>
              <a:ext uri="{FF2B5EF4-FFF2-40B4-BE49-F238E27FC236}">
                <a16:creationId xmlns:a16="http://schemas.microsoft.com/office/drawing/2014/main" id="{3553D0DA-2774-E93D-C1F9-FC6736D77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2B28C-64A3-21D1-B186-A325490A874F}"/>
              </a:ext>
            </a:extLst>
          </p:cNvPr>
          <p:cNvSpPr>
            <a:spLocks noGrp="1"/>
          </p:cNvSpPr>
          <p:nvPr>
            <p:ph type="sldNum" sz="quarter" idx="12"/>
          </p:nvPr>
        </p:nvSpPr>
        <p:spPr/>
        <p:txBody>
          <a:bodyPr/>
          <a:lstStyle/>
          <a:p>
            <a:fld id="{94189B58-D166-4239-A6EF-3355C0FCEE18}" type="slidenum">
              <a:rPr lang="en-US" smtClean="0"/>
              <a:t>‹#›</a:t>
            </a:fld>
            <a:endParaRPr lang="en-US"/>
          </a:p>
        </p:txBody>
      </p:sp>
    </p:spTree>
    <p:extLst>
      <p:ext uri="{BB962C8B-B14F-4D97-AF65-F5344CB8AC3E}">
        <p14:creationId xmlns:p14="http://schemas.microsoft.com/office/powerpoint/2010/main" val="53453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BF4AC-C6C9-E1CD-74A0-31F85E560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4265E-EA9C-F152-8499-41E8BE67C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63AFA-D3E2-8443-EC5A-84F704911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29AA4-3605-44FE-9B22-689606319577}" type="datetimeFigureOut">
              <a:rPr lang="en-US" smtClean="0"/>
              <a:t>10/16/2023</a:t>
            </a:fld>
            <a:endParaRPr lang="en-US"/>
          </a:p>
        </p:txBody>
      </p:sp>
      <p:sp>
        <p:nvSpPr>
          <p:cNvPr id="5" name="Footer Placeholder 4">
            <a:extLst>
              <a:ext uri="{FF2B5EF4-FFF2-40B4-BE49-F238E27FC236}">
                <a16:creationId xmlns:a16="http://schemas.microsoft.com/office/drawing/2014/main" id="{BC9B38DD-36FD-E670-4951-9825F09AE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8996B-AD88-331C-09EE-307D4E5AF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89B58-D166-4239-A6EF-3355C0FCEE18}" type="slidenum">
              <a:rPr lang="en-US" smtClean="0"/>
              <a:t>‹#›</a:t>
            </a:fld>
            <a:endParaRPr lang="en-US"/>
          </a:p>
        </p:txBody>
      </p:sp>
    </p:spTree>
    <p:extLst>
      <p:ext uri="{BB962C8B-B14F-4D97-AF65-F5344CB8AC3E}">
        <p14:creationId xmlns:p14="http://schemas.microsoft.com/office/powerpoint/2010/main" val="393621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99334-DF8A-F309-851D-6A8705F61B7F}"/>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3A13C5-ED03-9512-73F0-3305D55E572B}"/>
              </a:ext>
            </a:extLst>
          </p:cNvPr>
          <p:cNvSpPr>
            <a:spLocks noGrp="1"/>
          </p:cNvSpPr>
          <p:nvPr>
            <p:ph type="ctrTitle"/>
          </p:nvPr>
        </p:nvSpPr>
        <p:spPr/>
        <p:txBody>
          <a:bodyPr/>
          <a:lstStyle/>
          <a:p>
            <a:r>
              <a:rPr lang="en-US" dirty="0"/>
              <a:t>UK Gender Pay Gap</a:t>
            </a:r>
          </a:p>
        </p:txBody>
      </p:sp>
      <p:sp>
        <p:nvSpPr>
          <p:cNvPr id="3" name="Subtitle 2">
            <a:extLst>
              <a:ext uri="{FF2B5EF4-FFF2-40B4-BE49-F238E27FC236}">
                <a16:creationId xmlns:a16="http://schemas.microsoft.com/office/drawing/2014/main" id="{5B676406-1DD8-2497-6E04-0D04D114C18E}"/>
              </a:ext>
            </a:extLst>
          </p:cNvPr>
          <p:cNvSpPr>
            <a:spLocks noGrp="1"/>
          </p:cNvSpPr>
          <p:nvPr>
            <p:ph type="subTitle" idx="1"/>
          </p:nvPr>
        </p:nvSpPr>
        <p:spPr/>
        <p:txBody>
          <a:bodyPr/>
          <a:lstStyle/>
          <a:p>
            <a:r>
              <a:rPr lang="en-US" dirty="0"/>
              <a:t>Data Analytics SQL Lab</a:t>
            </a:r>
          </a:p>
          <a:p>
            <a:r>
              <a:rPr lang="en-US" dirty="0" err="1"/>
              <a:t>Princesa</a:t>
            </a:r>
            <a:r>
              <a:rPr lang="en-US" dirty="0"/>
              <a:t> Cloutier</a:t>
            </a:r>
          </a:p>
        </p:txBody>
      </p:sp>
    </p:spTree>
    <p:extLst>
      <p:ext uri="{BB962C8B-B14F-4D97-AF65-F5344CB8AC3E}">
        <p14:creationId xmlns:p14="http://schemas.microsoft.com/office/powerpoint/2010/main" val="349731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0300F3-E3DA-5774-982E-79DC250FCB61}"/>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E32595-A9CE-A7ED-DB76-6AC14B9AA12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C832A88-5277-50F6-2757-1D17B57DBAE8}"/>
              </a:ext>
            </a:extLst>
          </p:cNvPr>
          <p:cNvSpPr>
            <a:spLocks noGrp="1"/>
          </p:cNvSpPr>
          <p:nvPr>
            <p:ph idx="1"/>
          </p:nvPr>
        </p:nvSpPr>
        <p:spPr/>
        <p:txBody>
          <a:bodyPr/>
          <a:lstStyle/>
          <a:p>
            <a:r>
              <a:rPr lang="en-US" dirty="0"/>
              <a:t>Data combined from company self-reporting</a:t>
            </a:r>
          </a:p>
          <a:p>
            <a:r>
              <a:rPr lang="en-US" dirty="0"/>
              <a:t>Combined “Full-pay relevant employees” and “Relevant employees”</a:t>
            </a:r>
          </a:p>
          <a:p>
            <a:pPr lvl="1"/>
            <a:r>
              <a:rPr lang="en-US" dirty="0"/>
              <a:t>Relevant employees – Part-time, contractors, employees on leave, etc.</a:t>
            </a:r>
          </a:p>
          <a:p>
            <a:pPr lvl="1"/>
            <a:r>
              <a:rPr lang="en-US" dirty="0"/>
              <a:t>Full-pay relevant employees – Standard, full-time employees</a:t>
            </a:r>
          </a:p>
          <a:p>
            <a:r>
              <a:rPr lang="en-US" dirty="0"/>
              <a:t>Employee calculations – Positive or Negative</a:t>
            </a:r>
          </a:p>
          <a:p>
            <a:pPr lvl="1"/>
            <a:r>
              <a:rPr lang="en-US" dirty="0"/>
              <a:t>Positive – Skewed towards male employees</a:t>
            </a:r>
          </a:p>
          <a:p>
            <a:pPr lvl="1"/>
            <a:r>
              <a:rPr lang="en-US" dirty="0"/>
              <a:t>Negative – Skewed towards female employees</a:t>
            </a:r>
          </a:p>
          <a:p>
            <a:pPr lvl="1"/>
            <a:r>
              <a:rPr lang="en-US" dirty="0"/>
              <a:t>Zero – Assumed as no skew</a:t>
            </a:r>
          </a:p>
          <a:p>
            <a:r>
              <a:rPr lang="en-US" dirty="0"/>
              <a:t>“Relevant employees” only calculated for bonuses</a:t>
            </a:r>
          </a:p>
        </p:txBody>
      </p:sp>
    </p:spTree>
    <p:extLst>
      <p:ext uri="{BB962C8B-B14F-4D97-AF65-F5344CB8AC3E}">
        <p14:creationId xmlns:p14="http://schemas.microsoft.com/office/powerpoint/2010/main" val="165612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9A0A12-0F65-41E7-49ED-5AF27F11D740}"/>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4F50BF-6755-71FD-1EA1-7A9B3C75B0D3}"/>
              </a:ext>
            </a:extLst>
          </p:cNvPr>
          <p:cNvSpPr>
            <a:spLocks noGrp="1"/>
          </p:cNvSpPr>
          <p:nvPr>
            <p:ph type="title"/>
          </p:nvPr>
        </p:nvSpPr>
        <p:spPr/>
        <p:txBody>
          <a:bodyPr/>
          <a:lstStyle/>
          <a:p>
            <a:r>
              <a:rPr lang="en-US" dirty="0"/>
              <a:t>Geographical Differences</a:t>
            </a:r>
          </a:p>
        </p:txBody>
      </p:sp>
      <p:sp>
        <p:nvSpPr>
          <p:cNvPr id="3" name="Content Placeholder 2">
            <a:extLst>
              <a:ext uri="{FF2B5EF4-FFF2-40B4-BE49-F238E27FC236}">
                <a16:creationId xmlns:a16="http://schemas.microsoft.com/office/drawing/2014/main" id="{8B129046-C3AC-254F-FB7B-850740A1C923}"/>
              </a:ext>
            </a:extLst>
          </p:cNvPr>
          <p:cNvSpPr>
            <a:spLocks noGrp="1"/>
          </p:cNvSpPr>
          <p:nvPr>
            <p:ph idx="1"/>
          </p:nvPr>
        </p:nvSpPr>
        <p:spPr>
          <a:xfrm>
            <a:off x="838200" y="1825625"/>
            <a:ext cx="5257800" cy="2179447"/>
          </a:xfrm>
        </p:spPr>
        <p:txBody>
          <a:bodyPr/>
          <a:lstStyle/>
          <a:p>
            <a:r>
              <a:rPr lang="en-US" dirty="0"/>
              <a:t>National average pay gap – 12.82</a:t>
            </a:r>
          </a:p>
          <a:p>
            <a:r>
              <a:rPr lang="en-US" dirty="0"/>
              <a:t>London average – 14.2</a:t>
            </a:r>
          </a:p>
          <a:p>
            <a:r>
              <a:rPr lang="en-US" dirty="0"/>
              <a:t>Major cities closer to national average</a:t>
            </a:r>
          </a:p>
          <a:p>
            <a:endParaRPr lang="en-US" dirty="0"/>
          </a:p>
        </p:txBody>
      </p:sp>
      <p:graphicFrame>
        <p:nvGraphicFramePr>
          <p:cNvPr id="4" name="Chart 3">
            <a:extLst>
              <a:ext uri="{FF2B5EF4-FFF2-40B4-BE49-F238E27FC236}">
                <a16:creationId xmlns:a16="http://schemas.microsoft.com/office/drawing/2014/main" id="{360A8A34-FCE9-FE92-D807-21228624EC3B}"/>
              </a:ext>
            </a:extLst>
          </p:cNvPr>
          <p:cNvGraphicFramePr>
            <a:graphicFrameLocks/>
          </p:cNvGraphicFramePr>
          <p:nvPr>
            <p:extLst>
              <p:ext uri="{D42A27DB-BD31-4B8C-83A1-F6EECF244321}">
                <p14:modId xmlns:p14="http://schemas.microsoft.com/office/powerpoint/2010/main" val="1200664977"/>
              </p:ext>
            </p:extLst>
          </p:nvPr>
        </p:nvGraphicFramePr>
        <p:xfrm>
          <a:off x="5568696" y="2503074"/>
          <a:ext cx="6411849" cy="27113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3DF5B3EB-EA13-A611-107B-816EA4BD4D03}"/>
              </a:ext>
            </a:extLst>
          </p:cNvPr>
          <p:cNvGraphicFramePr>
            <a:graphicFrameLocks/>
          </p:cNvGraphicFramePr>
          <p:nvPr>
            <p:extLst>
              <p:ext uri="{D42A27DB-BD31-4B8C-83A1-F6EECF244321}">
                <p14:modId xmlns:p14="http://schemas.microsoft.com/office/powerpoint/2010/main" val="903856612"/>
              </p:ext>
            </p:extLst>
          </p:nvPr>
        </p:nvGraphicFramePr>
        <p:xfrm>
          <a:off x="838200" y="385876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7997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636C90-AF07-2006-04F1-8F0038F2A53B}"/>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D1E2A1-7460-3DA7-132C-133E47A917BD}"/>
              </a:ext>
            </a:extLst>
          </p:cNvPr>
          <p:cNvSpPr>
            <a:spLocks noGrp="1"/>
          </p:cNvSpPr>
          <p:nvPr>
            <p:ph type="title"/>
          </p:nvPr>
        </p:nvSpPr>
        <p:spPr/>
        <p:txBody>
          <a:bodyPr/>
          <a:lstStyle/>
          <a:p>
            <a:r>
              <a:rPr lang="en-US" dirty="0"/>
              <a:t>Industry Impact - Finance</a:t>
            </a:r>
          </a:p>
        </p:txBody>
      </p:sp>
      <p:sp>
        <p:nvSpPr>
          <p:cNvPr id="3" name="Content Placeholder 2">
            <a:extLst>
              <a:ext uri="{FF2B5EF4-FFF2-40B4-BE49-F238E27FC236}">
                <a16:creationId xmlns:a16="http://schemas.microsoft.com/office/drawing/2014/main" id="{8B7CDA60-B046-85B6-3B97-82D115D8E54C}"/>
              </a:ext>
            </a:extLst>
          </p:cNvPr>
          <p:cNvSpPr>
            <a:spLocks noGrp="1"/>
          </p:cNvSpPr>
          <p:nvPr>
            <p:ph idx="1"/>
          </p:nvPr>
        </p:nvSpPr>
        <p:spPr>
          <a:xfrm>
            <a:off x="838200" y="1514729"/>
            <a:ext cx="10875264" cy="1914271"/>
          </a:xfrm>
        </p:spPr>
        <p:txBody>
          <a:bodyPr/>
          <a:lstStyle/>
          <a:p>
            <a:r>
              <a:rPr lang="en-US" dirty="0"/>
              <a:t>Companies in the financial sector had a gap rate of 30.82</a:t>
            </a:r>
          </a:p>
          <a:p>
            <a:r>
              <a:rPr lang="en-US" dirty="0"/>
              <a:t>Male-Female employee representation changes by over 10% per quartile</a:t>
            </a:r>
          </a:p>
          <a:p>
            <a:r>
              <a:rPr lang="en-US" dirty="0"/>
              <a:t>Significantly more female employees the lower the pay quartile</a:t>
            </a:r>
          </a:p>
        </p:txBody>
      </p:sp>
      <p:graphicFrame>
        <p:nvGraphicFramePr>
          <p:cNvPr id="5" name="Chart 4">
            <a:extLst>
              <a:ext uri="{FF2B5EF4-FFF2-40B4-BE49-F238E27FC236}">
                <a16:creationId xmlns:a16="http://schemas.microsoft.com/office/drawing/2014/main" id="{024C92AB-FFFC-D46B-3E33-6305CF134907}"/>
              </a:ext>
            </a:extLst>
          </p:cNvPr>
          <p:cNvGraphicFramePr>
            <a:graphicFrameLocks/>
          </p:cNvGraphicFramePr>
          <p:nvPr>
            <p:extLst>
              <p:ext uri="{D42A27DB-BD31-4B8C-83A1-F6EECF244321}">
                <p14:modId xmlns:p14="http://schemas.microsoft.com/office/powerpoint/2010/main" val="2978736374"/>
              </p:ext>
            </p:extLst>
          </p:nvPr>
        </p:nvGraphicFramePr>
        <p:xfrm>
          <a:off x="3157537" y="3410712"/>
          <a:ext cx="5876926" cy="32226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397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2CCA3B-7BE7-F88E-39C5-E0060903DEE8}"/>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FEB85D-1EFF-7C1D-D0D6-C4B4B6DF1FB0}"/>
              </a:ext>
            </a:extLst>
          </p:cNvPr>
          <p:cNvSpPr>
            <a:spLocks noGrp="1"/>
          </p:cNvSpPr>
          <p:nvPr>
            <p:ph type="title"/>
          </p:nvPr>
        </p:nvSpPr>
        <p:spPr/>
        <p:txBody>
          <a:bodyPr/>
          <a:lstStyle/>
          <a:p>
            <a:r>
              <a:rPr lang="en-US" dirty="0"/>
              <a:t>A Curious Comparison - Education</a:t>
            </a:r>
          </a:p>
        </p:txBody>
      </p:sp>
      <p:sp>
        <p:nvSpPr>
          <p:cNvPr id="3" name="Content Placeholder 2">
            <a:extLst>
              <a:ext uri="{FF2B5EF4-FFF2-40B4-BE49-F238E27FC236}">
                <a16:creationId xmlns:a16="http://schemas.microsoft.com/office/drawing/2014/main" id="{3545B0ED-3D61-A9B2-6BD1-70D577787A94}"/>
              </a:ext>
            </a:extLst>
          </p:cNvPr>
          <p:cNvSpPr>
            <a:spLocks noGrp="1"/>
          </p:cNvSpPr>
          <p:nvPr>
            <p:ph idx="1"/>
          </p:nvPr>
        </p:nvSpPr>
        <p:spPr>
          <a:xfrm>
            <a:off x="838200" y="1825625"/>
            <a:ext cx="10515600" cy="1603375"/>
          </a:xfrm>
        </p:spPr>
        <p:txBody>
          <a:bodyPr/>
          <a:lstStyle/>
          <a:p>
            <a:r>
              <a:rPr lang="en-US" dirty="0"/>
              <a:t>Companies in Education had a pay gap of 24.98</a:t>
            </a:r>
          </a:p>
          <a:p>
            <a:r>
              <a:rPr lang="en-US" dirty="0"/>
              <a:t>Overwhelmingly female sector</a:t>
            </a:r>
          </a:p>
          <a:p>
            <a:r>
              <a:rPr lang="en-US" dirty="0"/>
              <a:t>Male representation doubles from lower to top quartiles</a:t>
            </a:r>
          </a:p>
        </p:txBody>
      </p:sp>
      <p:graphicFrame>
        <p:nvGraphicFramePr>
          <p:cNvPr id="4" name="Chart 3">
            <a:extLst>
              <a:ext uri="{FF2B5EF4-FFF2-40B4-BE49-F238E27FC236}">
                <a16:creationId xmlns:a16="http://schemas.microsoft.com/office/drawing/2014/main" id="{0DDE1FE6-A013-A42A-98B5-77BDE9A2FF8F}"/>
              </a:ext>
            </a:extLst>
          </p:cNvPr>
          <p:cNvGraphicFramePr>
            <a:graphicFrameLocks/>
          </p:cNvGraphicFramePr>
          <p:nvPr>
            <p:extLst>
              <p:ext uri="{D42A27DB-BD31-4B8C-83A1-F6EECF244321}">
                <p14:modId xmlns:p14="http://schemas.microsoft.com/office/powerpoint/2010/main" val="591435640"/>
              </p:ext>
            </p:extLst>
          </p:nvPr>
        </p:nvGraphicFramePr>
        <p:xfrm>
          <a:off x="3180842" y="3316414"/>
          <a:ext cx="5702300" cy="34135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121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B484A-ED2A-D4A1-5573-B5B2CB57D69B}"/>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812304-D026-5FB0-0370-EDEFE9BD0BCA}"/>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2334FFBC-221A-7506-259D-F4F42F6E03D0}"/>
              </a:ext>
            </a:extLst>
          </p:cNvPr>
          <p:cNvSpPr>
            <a:spLocks noGrp="1"/>
          </p:cNvSpPr>
          <p:nvPr>
            <p:ph idx="1"/>
          </p:nvPr>
        </p:nvSpPr>
        <p:spPr/>
        <p:txBody>
          <a:bodyPr>
            <a:normAutofit/>
          </a:bodyPr>
          <a:lstStyle/>
          <a:p>
            <a:r>
              <a:rPr lang="en-US" dirty="0"/>
              <a:t>More data could help explain unexpected results in pay gaps</a:t>
            </a:r>
          </a:p>
          <a:p>
            <a:r>
              <a:rPr lang="en-US" dirty="0"/>
              <a:t>Possible reasons:</a:t>
            </a:r>
          </a:p>
          <a:p>
            <a:pPr lvl="1"/>
            <a:r>
              <a:rPr lang="en-US" dirty="0"/>
              <a:t>Sum of male salaries is large enough to offset data even when a minority</a:t>
            </a:r>
          </a:p>
          <a:p>
            <a:pPr lvl="1"/>
            <a:r>
              <a:rPr lang="en-US" dirty="0"/>
              <a:t>Non-full-time staff might be skewing the numbers more</a:t>
            </a:r>
          </a:p>
          <a:p>
            <a:r>
              <a:rPr lang="en-US" dirty="0"/>
              <a:t>Would be interesting to see a geographical breakdown of male and female skews in pay. </a:t>
            </a:r>
          </a:p>
          <a:p>
            <a:pPr lvl="1"/>
            <a:r>
              <a:rPr lang="en-US" dirty="0"/>
              <a:t>Does it change the farther one is from major metropolitan areas?</a:t>
            </a:r>
          </a:p>
          <a:p>
            <a:pPr lvl="1"/>
            <a:r>
              <a:rPr lang="en-US" dirty="0"/>
              <a:t>Does it change the closer one is to progressive or conservative areas?</a:t>
            </a:r>
          </a:p>
          <a:p>
            <a:pPr lvl="1"/>
            <a:r>
              <a:rPr lang="en-US" dirty="0"/>
              <a:t>Does it change relative to local demographics?</a:t>
            </a:r>
          </a:p>
        </p:txBody>
      </p:sp>
    </p:spTree>
    <p:extLst>
      <p:ext uri="{BB962C8B-B14F-4D97-AF65-F5344CB8AC3E}">
        <p14:creationId xmlns:p14="http://schemas.microsoft.com/office/powerpoint/2010/main" val="235600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906</Words>
  <Application>Microsoft Office PowerPoint</Application>
  <PresentationFormat>Widescreen</PresentationFormat>
  <Paragraphs>58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UK Gender Pay Gap</vt:lpstr>
      <vt:lpstr>Overview</vt:lpstr>
      <vt:lpstr>Geographical Differences</vt:lpstr>
      <vt:lpstr>Industry Impact - Finance</vt:lpstr>
      <vt:lpstr>A Curious Comparison - Education</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Gender Pay Gap</dc:title>
  <dc:creator>P. C.</dc:creator>
  <cp:lastModifiedBy>P. C.</cp:lastModifiedBy>
  <cp:revision>3</cp:revision>
  <dcterms:created xsi:type="dcterms:W3CDTF">2023-10-16T22:11:58Z</dcterms:created>
  <dcterms:modified xsi:type="dcterms:W3CDTF">2023-10-17T01:13:08Z</dcterms:modified>
</cp:coreProperties>
</file>