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inc\OneDrive\Desktop\GENERAL%20ASSEMBLY\Week%202\Princesa_Cloutier_THESSALONIKI_4_07_Airbnb_Excel_Lab_Workbook_Templ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inc\OneDrive\Desktop\GENERAL%20ASSEMBLY\Week%202\Princesa_Cloutier_THESSALONIKI_4_07_Airbnb_Excel_Lab_Workbook_Templa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inc\OneDrive\Desktop\GENERAL%20ASSEMBLY\Week%202\Princesa_Cloutier_THESSALONIKI_4_07_Airbnb_Excel_Lab_Workbook_Templa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inc\OneDrive\Desktop\GENERAL%20ASSEMBLY\Week%202\Princesa_Cloutier_THESSALONIKI_4_07_Airbnb_Excel_Lab_Workbook_Templat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inc\OneDrive\Desktop\GENERAL%20ASSEMBLY\Week%202\Princesa_Cloutier_THESSALONIKI_4_07_Airbnb_Excel_Lab_Workbook_Templat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inc\OneDrive\Desktop\GENERAL%20ASSEMBLY\Week%202\Princesa_Cloutier_THESSALONIKI_4_07_Airbnb_Excel_Lab_Workbook_Templat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[Princesa_Cloutier_THESSALONIKI_4_07_Airbnb_Excel_Lab_Workbook_Template.xlsx]Listings_by_Neighborhood!PivotTable1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Listings by Neighborhood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Listings_by_Neighborhood!$B$3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Listings_by_Neighborhood!$A$4:$A$26</c:f>
              <c:strCache>
                <c:ptCount val="22"/>
                <c:pt idx="0">
                  <c:v>Agia Triada</c:v>
                </c:pt>
                <c:pt idx="1">
                  <c:v>Agios Pavlos</c:v>
                </c:pt>
                <c:pt idx="2">
                  <c:v>Ampelokipoi</c:v>
                </c:pt>
                <c:pt idx="3">
                  <c:v>Asvestochori</c:v>
                </c:pt>
                <c:pt idx="4">
                  <c:v>Efkarpia</c:v>
                </c:pt>
                <c:pt idx="5">
                  <c:v>Eleftherio Kordelio</c:v>
                </c:pt>
                <c:pt idx="6">
                  <c:v>Evosmos</c:v>
                </c:pt>
                <c:pt idx="7">
                  <c:v>Gamvetta</c:v>
                </c:pt>
                <c:pt idx="8">
                  <c:v>Kalamaria</c:v>
                </c:pt>
                <c:pt idx="9">
                  <c:v>Menemeni</c:v>
                </c:pt>
                <c:pt idx="10">
                  <c:v>Nea Krini</c:v>
                </c:pt>
                <c:pt idx="11">
                  <c:v>Neapoli</c:v>
                </c:pt>
                <c:pt idx="12">
                  <c:v>Panorama</c:v>
                </c:pt>
                <c:pt idx="13">
                  <c:v>Pefka</c:v>
                </c:pt>
                <c:pt idx="14">
                  <c:v>Pilea</c:v>
                </c:pt>
                <c:pt idx="15">
                  <c:v>Polichni</c:v>
                </c:pt>
                <c:pt idx="16">
                  <c:v>Pronia</c:v>
                </c:pt>
                <c:pt idx="17">
                  <c:v>Sikies</c:v>
                </c:pt>
                <c:pt idx="18">
                  <c:v>Stavroupoli</c:v>
                </c:pt>
                <c:pt idx="19">
                  <c:v>Thessaloniki</c:v>
                </c:pt>
                <c:pt idx="20">
                  <c:v>Triandria</c:v>
                </c:pt>
                <c:pt idx="21">
                  <c:v>Xirokrini</c:v>
                </c:pt>
              </c:strCache>
            </c:strRef>
          </c:cat>
          <c:val>
            <c:numRef>
              <c:f>Listings_by_Neighborhood!$B$4:$B$26</c:f>
              <c:numCache>
                <c:formatCode>General</c:formatCode>
                <c:ptCount val="22"/>
                <c:pt idx="0">
                  <c:v>4</c:v>
                </c:pt>
                <c:pt idx="1">
                  <c:v>19</c:v>
                </c:pt>
                <c:pt idx="2">
                  <c:v>48</c:v>
                </c:pt>
                <c:pt idx="3">
                  <c:v>4</c:v>
                </c:pt>
                <c:pt idx="4">
                  <c:v>3</c:v>
                </c:pt>
                <c:pt idx="5">
                  <c:v>4</c:v>
                </c:pt>
                <c:pt idx="6">
                  <c:v>43</c:v>
                </c:pt>
                <c:pt idx="7">
                  <c:v>1</c:v>
                </c:pt>
                <c:pt idx="8">
                  <c:v>136</c:v>
                </c:pt>
                <c:pt idx="9">
                  <c:v>2</c:v>
                </c:pt>
                <c:pt idx="10">
                  <c:v>1</c:v>
                </c:pt>
                <c:pt idx="11">
                  <c:v>9</c:v>
                </c:pt>
                <c:pt idx="12">
                  <c:v>20</c:v>
                </c:pt>
                <c:pt idx="13">
                  <c:v>5</c:v>
                </c:pt>
                <c:pt idx="14">
                  <c:v>56</c:v>
                </c:pt>
                <c:pt idx="15">
                  <c:v>32</c:v>
                </c:pt>
                <c:pt idx="16">
                  <c:v>1</c:v>
                </c:pt>
                <c:pt idx="17">
                  <c:v>58</c:v>
                </c:pt>
                <c:pt idx="18">
                  <c:v>10</c:v>
                </c:pt>
                <c:pt idx="19">
                  <c:v>3252</c:v>
                </c:pt>
                <c:pt idx="20">
                  <c:v>5</c:v>
                </c:pt>
                <c:pt idx="2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9A-4977-A032-9B14A43FF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737583"/>
        <c:axId val="1160255"/>
      </c:barChart>
      <c:catAx>
        <c:axId val="109737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Neighborhood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255"/>
        <c:crosses val="autoZero"/>
        <c:auto val="1"/>
        <c:lblAlgn val="ctr"/>
        <c:lblOffset val="100"/>
        <c:noMultiLvlLbl val="0"/>
      </c:catAx>
      <c:valAx>
        <c:axId val="1160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Number of Listings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37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Listings by Neighborhood EXCLUDING THESSALONIKI CENTER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Listings_by_Neighborhood!$A$40:$A$60</c:f>
              <c:strCache>
                <c:ptCount val="21"/>
                <c:pt idx="0">
                  <c:v>Agia Triada</c:v>
                </c:pt>
                <c:pt idx="1">
                  <c:v>Agios Pavlos</c:v>
                </c:pt>
                <c:pt idx="2">
                  <c:v>Ampelokipoi</c:v>
                </c:pt>
                <c:pt idx="3">
                  <c:v>Asvestochori</c:v>
                </c:pt>
                <c:pt idx="4">
                  <c:v>Efkarpia</c:v>
                </c:pt>
                <c:pt idx="5">
                  <c:v>Eleftherio Kordelio</c:v>
                </c:pt>
                <c:pt idx="6">
                  <c:v>Evosmos</c:v>
                </c:pt>
                <c:pt idx="7">
                  <c:v>Gamvetta</c:v>
                </c:pt>
                <c:pt idx="8">
                  <c:v>Kalamaria</c:v>
                </c:pt>
                <c:pt idx="9">
                  <c:v>Menemeni</c:v>
                </c:pt>
                <c:pt idx="10">
                  <c:v>Nea Krini</c:v>
                </c:pt>
                <c:pt idx="11">
                  <c:v>Neapoli</c:v>
                </c:pt>
                <c:pt idx="12">
                  <c:v>Panorama</c:v>
                </c:pt>
                <c:pt idx="13">
                  <c:v>Pefka</c:v>
                </c:pt>
                <c:pt idx="14">
                  <c:v>Pilea</c:v>
                </c:pt>
                <c:pt idx="15">
                  <c:v>Polichni</c:v>
                </c:pt>
                <c:pt idx="16">
                  <c:v>Pronia</c:v>
                </c:pt>
                <c:pt idx="17">
                  <c:v>Sikies</c:v>
                </c:pt>
                <c:pt idx="18">
                  <c:v>Stavroupoli</c:v>
                </c:pt>
                <c:pt idx="19">
                  <c:v>Triandria</c:v>
                </c:pt>
                <c:pt idx="20">
                  <c:v>Xirokrini</c:v>
                </c:pt>
              </c:strCache>
            </c:strRef>
          </c:cat>
          <c:val>
            <c:numRef>
              <c:f>Listings_by_Neighborhood!$B$40:$B$60</c:f>
              <c:numCache>
                <c:formatCode>General</c:formatCode>
                <c:ptCount val="21"/>
                <c:pt idx="0">
                  <c:v>4</c:v>
                </c:pt>
                <c:pt idx="1">
                  <c:v>19</c:v>
                </c:pt>
                <c:pt idx="2">
                  <c:v>48</c:v>
                </c:pt>
                <c:pt idx="3">
                  <c:v>4</c:v>
                </c:pt>
                <c:pt idx="4">
                  <c:v>3</c:v>
                </c:pt>
                <c:pt idx="5">
                  <c:v>4</c:v>
                </c:pt>
                <c:pt idx="6">
                  <c:v>43</c:v>
                </c:pt>
                <c:pt idx="7">
                  <c:v>1</c:v>
                </c:pt>
                <c:pt idx="8">
                  <c:v>136</c:v>
                </c:pt>
                <c:pt idx="9">
                  <c:v>2</c:v>
                </c:pt>
                <c:pt idx="10">
                  <c:v>1</c:v>
                </c:pt>
                <c:pt idx="11">
                  <c:v>9</c:v>
                </c:pt>
                <c:pt idx="12">
                  <c:v>20</c:v>
                </c:pt>
                <c:pt idx="13">
                  <c:v>5</c:v>
                </c:pt>
                <c:pt idx="14">
                  <c:v>56</c:v>
                </c:pt>
                <c:pt idx="15">
                  <c:v>32</c:v>
                </c:pt>
                <c:pt idx="16">
                  <c:v>1</c:v>
                </c:pt>
                <c:pt idx="17">
                  <c:v>58</c:v>
                </c:pt>
                <c:pt idx="18">
                  <c:v>10</c:v>
                </c:pt>
                <c:pt idx="19">
                  <c:v>5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E8-4388-9FFC-5386153DC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93407"/>
        <c:axId val="578757215"/>
      </c:barChart>
      <c:catAx>
        <c:axId val="137934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Neighborhood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757215"/>
        <c:crosses val="autoZero"/>
        <c:auto val="1"/>
        <c:lblAlgn val="ctr"/>
        <c:lblOffset val="100"/>
        <c:noMultiLvlLbl val="0"/>
      </c:catAx>
      <c:valAx>
        <c:axId val="57875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Number of Listings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93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Overall Listing Rating by Property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Ratings_by_PropertyType!$A$44:$A$76</c:f>
              <c:strCache>
                <c:ptCount val="33"/>
                <c:pt idx="0">
                  <c:v>Boat</c:v>
                </c:pt>
                <c:pt idx="1">
                  <c:v>Camper/RV</c:v>
                </c:pt>
                <c:pt idx="2">
                  <c:v>Dome</c:v>
                </c:pt>
                <c:pt idx="3">
                  <c:v>Earthen home</c:v>
                </c:pt>
                <c:pt idx="4">
                  <c:v>Entire cabin</c:v>
                </c:pt>
                <c:pt idx="5">
                  <c:v>Entire condo</c:v>
                </c:pt>
                <c:pt idx="6">
                  <c:v>Entire guest suite</c:v>
                </c:pt>
                <c:pt idx="7">
                  <c:v>Entire guesthouse</c:v>
                </c:pt>
                <c:pt idx="8">
                  <c:v>Entire home</c:v>
                </c:pt>
                <c:pt idx="9">
                  <c:v>Entire loft</c:v>
                </c:pt>
                <c:pt idx="10">
                  <c:v>Entire place</c:v>
                </c:pt>
                <c:pt idx="11">
                  <c:v>Entire rental unit</c:v>
                </c:pt>
                <c:pt idx="12">
                  <c:v>Entire serviced apartment</c:v>
                </c:pt>
                <c:pt idx="13">
                  <c:v>Entire townhouse</c:v>
                </c:pt>
                <c:pt idx="14">
                  <c:v>Entire vacation home</c:v>
                </c:pt>
                <c:pt idx="15">
                  <c:v>Entire villa</c:v>
                </c:pt>
                <c:pt idx="16">
                  <c:v>Private room</c:v>
                </c:pt>
                <c:pt idx="17">
                  <c:v>Private room in bed and breakfast</c:v>
                </c:pt>
                <c:pt idx="18">
                  <c:v>Private room in condo</c:v>
                </c:pt>
                <c:pt idx="19">
                  <c:v>Private room in guest suite</c:v>
                </c:pt>
                <c:pt idx="20">
                  <c:v>Private room in home</c:v>
                </c:pt>
                <c:pt idx="21">
                  <c:v>Private room in loft</c:v>
                </c:pt>
                <c:pt idx="22">
                  <c:v>Private room in rental unit</c:v>
                </c:pt>
                <c:pt idx="23">
                  <c:v>Private room in tiny home</c:v>
                </c:pt>
                <c:pt idx="24">
                  <c:v>Room in aparthotel</c:v>
                </c:pt>
                <c:pt idx="25">
                  <c:v>Room in bed and breakfast</c:v>
                </c:pt>
                <c:pt idx="26">
                  <c:v>Room in boutique hotel</c:v>
                </c:pt>
                <c:pt idx="27">
                  <c:v>Room in hotel</c:v>
                </c:pt>
                <c:pt idx="28">
                  <c:v>Room in serviced apartment</c:v>
                </c:pt>
                <c:pt idx="29">
                  <c:v>Shared room in condo</c:v>
                </c:pt>
                <c:pt idx="30">
                  <c:v>Shared room in home</c:v>
                </c:pt>
                <c:pt idx="31">
                  <c:v>Shared room in rental unit</c:v>
                </c:pt>
                <c:pt idx="32">
                  <c:v>Tiny home</c:v>
                </c:pt>
              </c:strCache>
            </c:strRef>
          </c:cat>
          <c:val>
            <c:numRef>
              <c:f>Ratings_by_PropertyType!$B$44:$B$76</c:f>
              <c:numCache>
                <c:formatCode>General</c:formatCode>
                <c:ptCount val="33"/>
                <c:pt idx="1">
                  <c:v>4.3445454545454547</c:v>
                </c:pt>
                <c:pt idx="2">
                  <c:v>4.83</c:v>
                </c:pt>
                <c:pt idx="3">
                  <c:v>4.9350000000000005</c:v>
                </c:pt>
                <c:pt idx="5">
                  <c:v>4.6728663594470072</c:v>
                </c:pt>
                <c:pt idx="6">
                  <c:v>4</c:v>
                </c:pt>
                <c:pt idx="7">
                  <c:v>4.875</c:v>
                </c:pt>
                <c:pt idx="8">
                  <c:v>4.6488157894736846</c:v>
                </c:pt>
                <c:pt idx="9">
                  <c:v>4.7247368421052638</c:v>
                </c:pt>
                <c:pt idx="10">
                  <c:v>4.87</c:v>
                </c:pt>
                <c:pt idx="11">
                  <c:v>4.6415450643776905</c:v>
                </c:pt>
                <c:pt idx="12">
                  <c:v>4.6070967741935478</c:v>
                </c:pt>
                <c:pt idx="13">
                  <c:v>4.59</c:v>
                </c:pt>
                <c:pt idx="14">
                  <c:v>4.9399999999999995</c:v>
                </c:pt>
                <c:pt idx="15">
                  <c:v>4.7787500000000005</c:v>
                </c:pt>
                <c:pt idx="18">
                  <c:v>4.5694736842105277</c:v>
                </c:pt>
                <c:pt idx="19">
                  <c:v>5</c:v>
                </c:pt>
                <c:pt idx="20">
                  <c:v>4.2</c:v>
                </c:pt>
                <c:pt idx="21">
                  <c:v>4.7300000000000004</c:v>
                </c:pt>
                <c:pt idx="22">
                  <c:v>4.59032258064516</c:v>
                </c:pt>
                <c:pt idx="24">
                  <c:v>4.4850000000000003</c:v>
                </c:pt>
                <c:pt idx="26">
                  <c:v>4.2855555555555558</c:v>
                </c:pt>
                <c:pt idx="27">
                  <c:v>4.915</c:v>
                </c:pt>
                <c:pt idx="28">
                  <c:v>5</c:v>
                </c:pt>
                <c:pt idx="29">
                  <c:v>4.8600000000000003</c:v>
                </c:pt>
                <c:pt idx="31">
                  <c:v>1</c:v>
                </c:pt>
                <c:pt idx="32">
                  <c:v>4.4916666666666663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02-478E-BCB0-554202C594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750575"/>
        <c:axId val="541519"/>
      </c:barChart>
      <c:catAx>
        <c:axId val="1097505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PROPERTY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519"/>
        <c:crosses val="autoZero"/>
        <c:auto val="1"/>
        <c:lblAlgn val="ctr"/>
        <c:lblOffset val="100"/>
        <c:noMultiLvlLbl val="0"/>
      </c:catAx>
      <c:valAx>
        <c:axId val="541519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AVERAGE OVERALL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50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Overall Rating by Room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Ratings_by_RoomType!$G$12</c:f>
              <c:strCache>
                <c:ptCount val="1"/>
                <c:pt idx="0">
                  <c:v>Average of review_scores_rating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Ratings_by_RoomType!$A$13:$A$16</c:f>
              <c:strCache>
                <c:ptCount val="4"/>
                <c:pt idx="0">
                  <c:v>Entire home/apt</c:v>
                </c:pt>
                <c:pt idx="1">
                  <c:v>Hotel room</c:v>
                </c:pt>
                <c:pt idx="2">
                  <c:v>Private room</c:v>
                </c:pt>
                <c:pt idx="3">
                  <c:v>Shared room</c:v>
                </c:pt>
              </c:strCache>
            </c:strRef>
          </c:cat>
          <c:val>
            <c:numRef>
              <c:f>Ratings_by_RoomType!$G$13:$G$16</c:f>
              <c:numCache>
                <c:formatCode>0.00</c:formatCode>
                <c:ptCount val="4"/>
                <c:pt idx="0">
                  <c:v>4.698219878555439</c:v>
                </c:pt>
                <c:pt idx="1">
                  <c:v>4.9400000000000004</c:v>
                </c:pt>
                <c:pt idx="2">
                  <c:v>4.4893939393939393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27-4B49-9E8A-535003228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4895"/>
        <c:axId val="129068159"/>
      </c:barChart>
      <c:catAx>
        <c:axId val="944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ROOM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68159"/>
        <c:crosses val="autoZero"/>
        <c:auto val="1"/>
        <c:lblAlgn val="ctr"/>
        <c:lblOffset val="100"/>
        <c:noMultiLvlLbl val="0"/>
      </c:catAx>
      <c:valAx>
        <c:axId val="129068159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Average Overall Rating</a:t>
                </a:r>
              </a:p>
            </c:rich>
          </c:tx>
          <c:layout>
            <c:manualLayout>
              <c:xMode val="edge"/>
              <c:yMode val="edge"/>
              <c:x val="1.2509773260359656E-2"/>
              <c:y val="0.308419405320813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by Neighborhood - EXCLUDING THESSALONIKI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REVENUE_BY_NEIGHBORHOOD!$A$42:$A$62</c:f>
              <c:strCache>
                <c:ptCount val="21"/>
                <c:pt idx="0">
                  <c:v>Agia Triada</c:v>
                </c:pt>
                <c:pt idx="1">
                  <c:v>Agios Pavlos</c:v>
                </c:pt>
                <c:pt idx="2">
                  <c:v>Ampelokipoi</c:v>
                </c:pt>
                <c:pt idx="3">
                  <c:v>Asvestochori</c:v>
                </c:pt>
                <c:pt idx="4">
                  <c:v>Efkarpia</c:v>
                </c:pt>
                <c:pt idx="5">
                  <c:v>Eleftherio Kordelio</c:v>
                </c:pt>
                <c:pt idx="6">
                  <c:v>Evosmos</c:v>
                </c:pt>
                <c:pt idx="7">
                  <c:v>Gamvetta</c:v>
                </c:pt>
                <c:pt idx="8">
                  <c:v>Kalamaria</c:v>
                </c:pt>
                <c:pt idx="9">
                  <c:v>Menemeni</c:v>
                </c:pt>
                <c:pt idx="10">
                  <c:v>Nea Krini</c:v>
                </c:pt>
                <c:pt idx="11">
                  <c:v>Neapoli</c:v>
                </c:pt>
                <c:pt idx="12">
                  <c:v>Panorama</c:v>
                </c:pt>
                <c:pt idx="13">
                  <c:v>Pefka</c:v>
                </c:pt>
                <c:pt idx="14">
                  <c:v>Pilea</c:v>
                </c:pt>
                <c:pt idx="15">
                  <c:v>Polichni</c:v>
                </c:pt>
                <c:pt idx="16">
                  <c:v>Pronia</c:v>
                </c:pt>
                <c:pt idx="17">
                  <c:v>Sikies</c:v>
                </c:pt>
                <c:pt idx="18">
                  <c:v>Stavroupoli</c:v>
                </c:pt>
                <c:pt idx="19">
                  <c:v>Triandria</c:v>
                </c:pt>
                <c:pt idx="20">
                  <c:v>Xirokrini</c:v>
                </c:pt>
              </c:strCache>
            </c:strRef>
          </c:cat>
          <c:val>
            <c:numRef>
              <c:f>REVENUE_BY_NEIGHBORHOOD!$B$42:$B$62</c:f>
              <c:numCache>
                <c:formatCode>[$€-2]\ #,##0.00</c:formatCode>
                <c:ptCount val="21"/>
                <c:pt idx="0">
                  <c:v>13983</c:v>
                </c:pt>
                <c:pt idx="1">
                  <c:v>592453</c:v>
                </c:pt>
                <c:pt idx="2">
                  <c:v>183133</c:v>
                </c:pt>
                <c:pt idx="3">
                  <c:v>1520</c:v>
                </c:pt>
                <c:pt idx="4">
                  <c:v>4056</c:v>
                </c:pt>
                <c:pt idx="5">
                  <c:v>19636</c:v>
                </c:pt>
                <c:pt idx="6">
                  <c:v>298618</c:v>
                </c:pt>
                <c:pt idx="7">
                  <c:v>3480</c:v>
                </c:pt>
                <c:pt idx="8">
                  <c:v>809421</c:v>
                </c:pt>
                <c:pt idx="9">
                  <c:v>6600</c:v>
                </c:pt>
                <c:pt idx="10">
                  <c:v>10619</c:v>
                </c:pt>
                <c:pt idx="11">
                  <c:v>45056</c:v>
                </c:pt>
                <c:pt idx="12">
                  <c:v>88546</c:v>
                </c:pt>
                <c:pt idx="13">
                  <c:v>14016</c:v>
                </c:pt>
                <c:pt idx="14">
                  <c:v>297389.40000000002</c:v>
                </c:pt>
                <c:pt idx="15">
                  <c:v>121868.8</c:v>
                </c:pt>
                <c:pt idx="16">
                  <c:v>3822</c:v>
                </c:pt>
                <c:pt idx="17">
                  <c:v>250644</c:v>
                </c:pt>
                <c:pt idx="18">
                  <c:v>47131</c:v>
                </c:pt>
                <c:pt idx="19">
                  <c:v>8364</c:v>
                </c:pt>
                <c:pt idx="20">
                  <c:v>1365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3E-4FBB-A8A9-1CD358B28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7631"/>
        <c:axId val="595660735"/>
      </c:barChart>
      <c:catAx>
        <c:axId val="967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Neighborhood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660735"/>
        <c:crosses val="autoZero"/>
        <c:auto val="1"/>
        <c:lblAlgn val="ctr"/>
        <c:lblOffset val="100"/>
        <c:noMultiLvlLbl val="0"/>
      </c:catAx>
      <c:valAx>
        <c:axId val="595660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Revenue by Neighborhood - EXCLUDING THESSALONIKI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REVENUE_BY_NEIGHBORHOOD!$C$41</c:f>
              <c:strCache>
                <c:ptCount val="1"/>
                <c:pt idx="0">
                  <c:v>Average of REVENUE2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REVENUE_BY_NEIGHBORHOOD!$A$42:$A$62</c:f>
              <c:strCache>
                <c:ptCount val="21"/>
                <c:pt idx="0">
                  <c:v>Agia Triada</c:v>
                </c:pt>
                <c:pt idx="1">
                  <c:v>Agios Pavlos</c:v>
                </c:pt>
                <c:pt idx="2">
                  <c:v>Ampelokipoi</c:v>
                </c:pt>
                <c:pt idx="3">
                  <c:v>Asvestochori</c:v>
                </c:pt>
                <c:pt idx="4">
                  <c:v>Efkarpia</c:v>
                </c:pt>
                <c:pt idx="5">
                  <c:v>Eleftherio Kordelio</c:v>
                </c:pt>
                <c:pt idx="6">
                  <c:v>Evosmos</c:v>
                </c:pt>
                <c:pt idx="7">
                  <c:v>Gamvetta</c:v>
                </c:pt>
                <c:pt idx="8">
                  <c:v>Kalamaria</c:v>
                </c:pt>
                <c:pt idx="9">
                  <c:v>Menemeni</c:v>
                </c:pt>
                <c:pt idx="10">
                  <c:v>Nea Krini</c:v>
                </c:pt>
                <c:pt idx="11">
                  <c:v>Neapoli</c:v>
                </c:pt>
                <c:pt idx="12">
                  <c:v>Panorama</c:v>
                </c:pt>
                <c:pt idx="13">
                  <c:v>Pefka</c:v>
                </c:pt>
                <c:pt idx="14">
                  <c:v>Pilea</c:v>
                </c:pt>
                <c:pt idx="15">
                  <c:v>Polichni</c:v>
                </c:pt>
                <c:pt idx="16">
                  <c:v>Pronia</c:v>
                </c:pt>
                <c:pt idx="17">
                  <c:v>Sikies</c:v>
                </c:pt>
                <c:pt idx="18">
                  <c:v>Stavroupoli</c:v>
                </c:pt>
                <c:pt idx="19">
                  <c:v>Triandria</c:v>
                </c:pt>
                <c:pt idx="20">
                  <c:v>Xirokrini</c:v>
                </c:pt>
              </c:strCache>
            </c:strRef>
          </c:cat>
          <c:val>
            <c:numRef>
              <c:f>REVENUE_BY_NEIGHBORHOOD!$C$42:$C$62</c:f>
              <c:numCache>
                <c:formatCode>[$€-2]\ #,##0.00</c:formatCode>
                <c:ptCount val="21"/>
                <c:pt idx="0">
                  <c:v>3495.75</c:v>
                </c:pt>
                <c:pt idx="1">
                  <c:v>31181.736842105263</c:v>
                </c:pt>
                <c:pt idx="2">
                  <c:v>3815.2708333333335</c:v>
                </c:pt>
                <c:pt idx="3">
                  <c:v>380</c:v>
                </c:pt>
                <c:pt idx="4">
                  <c:v>1352</c:v>
                </c:pt>
                <c:pt idx="5">
                  <c:v>4909</c:v>
                </c:pt>
                <c:pt idx="6">
                  <c:v>6944.604651162791</c:v>
                </c:pt>
                <c:pt idx="7">
                  <c:v>3480</c:v>
                </c:pt>
                <c:pt idx="8">
                  <c:v>5951.625</c:v>
                </c:pt>
                <c:pt idx="9">
                  <c:v>3300</c:v>
                </c:pt>
                <c:pt idx="10">
                  <c:v>10619</c:v>
                </c:pt>
                <c:pt idx="11">
                  <c:v>5006.2222222222226</c:v>
                </c:pt>
                <c:pt idx="12">
                  <c:v>4427.3</c:v>
                </c:pt>
                <c:pt idx="13">
                  <c:v>2803.2</c:v>
                </c:pt>
                <c:pt idx="14">
                  <c:v>5310.5250000000005</c:v>
                </c:pt>
                <c:pt idx="15">
                  <c:v>3808.4</c:v>
                </c:pt>
                <c:pt idx="16">
                  <c:v>3822</c:v>
                </c:pt>
                <c:pt idx="17">
                  <c:v>4321.4482758620688</c:v>
                </c:pt>
                <c:pt idx="18">
                  <c:v>4713.1000000000004</c:v>
                </c:pt>
                <c:pt idx="19">
                  <c:v>1672.8</c:v>
                </c:pt>
                <c:pt idx="20">
                  <c:v>1365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F0-42FF-841B-0626FA6BC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8207839"/>
        <c:axId val="521716559"/>
      </c:barChart>
      <c:catAx>
        <c:axId val="478207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Neighborhood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716559"/>
        <c:crosses val="autoZero"/>
        <c:auto val="1"/>
        <c:lblAlgn val="ctr"/>
        <c:lblOffset val="100"/>
        <c:noMultiLvlLbl val="0"/>
      </c:catAx>
      <c:valAx>
        <c:axId val="521716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Average of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€-2]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207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5A4C-E9AD-D91B-525E-F558FAFB8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7CDA2-5096-9F0D-32F8-73E415B04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42C40-3DEE-C87A-259C-433E1569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951-C359-42EC-89D9-0AF0C2ADF9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41C01-8ACC-B970-E8D6-4691D9BE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7B462-8988-42E5-7281-D6CC2DA9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8B6B-B278-4A26-9ED3-DABE534F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3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A330-8732-FBC4-E43E-1B7F0AAF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7381D-16CE-C84B-37AC-171AAC1AB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20ACB-C24D-46F0-633A-24A2F5F8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951-C359-42EC-89D9-0AF0C2ADF9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1CF00-39C6-726A-D332-D449EAAC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312A-0AA1-1E30-E7A9-F7F8ECD2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8B6B-B278-4A26-9ED3-DABE534F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2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19DE0-332F-E0F8-D49B-532B08ACC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9A988-175B-0C14-0EF7-D4EC9CC74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90535-20FE-E3D6-7F74-F8357FDA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951-C359-42EC-89D9-0AF0C2ADF9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2C9A-EE38-40C9-E723-E5BC3449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EF57A-041B-680F-59A2-19551124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8B6B-B278-4A26-9ED3-DABE534F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7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B5B6-655B-D9FA-E3E4-AEDFDEFA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CF6A-CE9A-8A60-2323-C4E2C70E3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8946E-8BCD-35DF-A83D-6BE9F00A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951-C359-42EC-89D9-0AF0C2ADF9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0CB4E-752B-5199-D288-3E54720F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65C27-A6F3-CD58-98FF-90A1FD48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8B6B-B278-4A26-9ED3-DABE534F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65A7-73FE-C411-DB00-997694DC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01D98-36A1-7FEA-A9CC-924A531D1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7D92A-5AB1-AF92-2D72-277E2E97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951-C359-42EC-89D9-0AF0C2ADF9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22FE-E791-F872-2AE7-7D60FDBD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CA355-6204-2EC2-EAA2-01A0D193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8B6B-B278-4A26-9ED3-DABE534F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7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335E-B3A7-2D79-F336-3A8999E3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6F87-79C1-B604-384A-B2244E7F8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36214-9928-FD65-4B29-AC5433960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137E9-B5BA-230B-E75F-47C8F044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951-C359-42EC-89D9-0AF0C2ADF9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E6AAF-4AFA-D747-539A-6A21442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D85C5-4920-C86C-AD4C-933D5EA9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8B6B-B278-4A26-9ED3-DABE534F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2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8B7C-23A2-593E-8F0F-E2365B30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BD90D-21A3-4B10-5D2C-5FDD7F4E1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6428A-97AA-0A8E-C041-F2B8DC037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3CFD3-2D75-35C0-4A9A-73FC37F9D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86876-7763-379B-C56D-61557319C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1DA5C-6FB6-FD12-E9F0-5B380378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951-C359-42EC-89D9-0AF0C2ADF9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2BE77-6C9E-CBB8-EE0C-7F9DCE7E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9ABE3-440B-8FC0-61A9-634DC009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8B6B-B278-4A26-9ED3-DABE534F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3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3283-FF11-D062-C4C7-275AEE51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42C82-7B7A-16BF-A388-A430EAEC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951-C359-42EC-89D9-0AF0C2ADF9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69699-F040-C6D9-BAB7-CC869240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1ED14-5BF8-DBAC-8A6B-909480EE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8B6B-B278-4A26-9ED3-DABE534F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4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8F40E-AA93-E836-4FED-D31C1773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951-C359-42EC-89D9-0AF0C2ADF9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1340B-2229-98E6-F603-E246D5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D881F-045E-FCAB-EAF2-91606D1D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8B6B-B278-4A26-9ED3-DABE534F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8E65-1A30-C944-909E-D534A337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2CEE-65A2-B8E4-3287-4239DCF60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EF2E8-BF36-52AB-D350-77D505C4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284B0-23A6-1CCA-1FC8-D8E3F1A9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951-C359-42EC-89D9-0AF0C2ADF9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44FB6-4394-5D5C-DBC6-07B434B6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81D00-36AC-7213-B545-1FBEDD38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8B6B-B278-4A26-9ED3-DABE534F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3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6726-B3F3-3058-94FD-DF7F8516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5ADC6-4810-D153-799C-095499457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8A927-30C2-94B7-46BD-9971A7C41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3DC95-AB1D-EA8E-DD78-F3FFC563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1951-C359-42EC-89D9-0AF0C2ADF9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AF35E-61ED-CEE4-E8A7-D486B565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82704-B312-4D13-BC80-0507BE7A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8B6B-B278-4A26-9ED3-DABE534F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3A79F-411F-245C-1046-08F02943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4BDA1-A270-46B4-EFB4-F767B58B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5C74-94C2-8624-17A5-51544E983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D1951-C359-42EC-89D9-0AF0C2ADF96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7084-F847-0D18-D798-ACBB27DF9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6BC4-CF55-4C0A-CD12-FE1692176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98B6B-B278-4A26-9ED3-DABE534F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4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dn.britannica.com/90/204690-004-6F4E708C/Thessaloniki-Greece.jpg" TargetMode="External"/><Relationship Id="rId5" Type="http://schemas.openxmlformats.org/officeDocument/2006/relationships/hyperlink" Target="https://en.wikipedia.org/wiki/Thessaloniki_metropolitan_area#/media/File:Thessaloniki_urban_and_metropolitan_areas_map.svg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E5C819-C555-5F2B-9ADE-F45099546D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C86BC-5268-6D2A-20CD-8C7B7B16C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Thessaloniki </a:t>
            </a:r>
            <a:r>
              <a:rPr lang="en-US" dirty="0" err="1"/>
              <a:t>AirBnB</a:t>
            </a:r>
            <a:r>
              <a:rPr lang="en-US" dirty="0"/>
              <a:t>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9937D-122D-6EE6-74D3-1324336BA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AirBnB</a:t>
            </a:r>
            <a:r>
              <a:rPr lang="en-US" dirty="0"/>
              <a:t> Lab</a:t>
            </a:r>
          </a:p>
          <a:p>
            <a:r>
              <a:rPr lang="en-US" dirty="0"/>
              <a:t>Sep. </a:t>
            </a:r>
            <a:r>
              <a:rPr lang="en-US"/>
              <a:t>26, </a:t>
            </a:r>
            <a:r>
              <a:rPr lang="en-US" dirty="0"/>
              <a:t>2023</a:t>
            </a:r>
          </a:p>
          <a:p>
            <a:br>
              <a:rPr lang="en-US" dirty="0"/>
            </a:br>
            <a:r>
              <a:rPr lang="en-US" dirty="0" err="1"/>
              <a:t>Princesa</a:t>
            </a:r>
            <a:r>
              <a:rPr lang="en-US" dirty="0"/>
              <a:t> Cloutier</a:t>
            </a:r>
          </a:p>
        </p:txBody>
      </p:sp>
    </p:spTree>
    <p:extLst>
      <p:ext uri="{BB962C8B-B14F-4D97-AF65-F5344CB8AC3E}">
        <p14:creationId xmlns:p14="http://schemas.microsoft.com/office/powerpoint/2010/main" val="106501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7219D9-F3BC-672C-919B-363505DD57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DF53CC-FE05-21A8-C444-C7833D56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Thessaloniki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57464-4982-A6FA-5706-B830194094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49303" y="2121597"/>
            <a:ext cx="3759393" cy="37593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B6E578-8C3E-16A2-C853-DB51E07694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527"/>
          <a:stretch/>
        </p:blipFill>
        <p:spPr>
          <a:xfrm>
            <a:off x="6172200" y="2084148"/>
            <a:ext cx="5154283" cy="38342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544FD3-F339-3C0F-8A72-638B991D94E5}"/>
              </a:ext>
            </a:extLst>
          </p:cNvPr>
          <p:cNvSpPr txBox="1"/>
          <p:nvPr/>
        </p:nvSpPr>
        <p:spPr>
          <a:xfrm>
            <a:off x="6293833" y="6057983"/>
            <a:ext cx="4911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taken from Wikipedia - </a:t>
            </a:r>
            <a:r>
              <a:rPr lang="en-US" sz="900" dirty="0">
                <a:hlinkClick r:id="rId5"/>
              </a:rPr>
              <a:t>https://en.wikipedia.org/wiki/Thessaloniki_metropolitan_area#/media/File:Thessaloniki_urban_and_metropolitan_areas_map.svg</a:t>
            </a:r>
            <a:r>
              <a:rPr lang="en-US" sz="9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A001C-36E8-F74F-9F92-9DFBE3ECBE07}"/>
              </a:ext>
            </a:extLst>
          </p:cNvPr>
          <p:cNvSpPr txBox="1"/>
          <p:nvPr/>
        </p:nvSpPr>
        <p:spPr>
          <a:xfrm>
            <a:off x="1345720" y="6020026"/>
            <a:ext cx="416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taken from Encyclopedia Britannica, inc. - </a:t>
            </a:r>
            <a:r>
              <a:rPr lang="en-US" sz="900" dirty="0">
                <a:hlinkClick r:id="rId6"/>
              </a:rPr>
              <a:t>https://cdn.britannica.com/90/204690-004-6F4E708C/Thessaloniki-Greece.jpg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457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D1EC83-8D14-B797-8E42-85BD47CD1B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4C66BF-6AB6-FD08-C3B7-ADCC0766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Thessaloniki by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38F-3A79-5207-5755-967E18C65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508996"/>
            <a:ext cx="3932237" cy="2743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22 Neighborhoods in Thessaloniki</a:t>
            </a:r>
          </a:p>
          <a:p>
            <a:r>
              <a:rPr lang="en-US" dirty="0"/>
              <a:t>Overwhelming number of listings posted in Thessaloniki city center</a:t>
            </a:r>
          </a:p>
          <a:p>
            <a:r>
              <a:rPr lang="en-US" dirty="0"/>
              <a:t>Possible data error: Data entry inconsistency and Greek – to – Roman alphabet conversion might have lost neighborhood info for some listings</a:t>
            </a:r>
          </a:p>
          <a:p>
            <a:r>
              <a:rPr lang="en-US" dirty="0"/>
              <a:t>Other possible error: Neighborhood definitions have changed</a:t>
            </a:r>
          </a:p>
          <a:p>
            <a:r>
              <a:rPr lang="en-US" dirty="0" err="1"/>
              <a:t>Kalamaria</a:t>
            </a:r>
            <a:r>
              <a:rPr lang="en-US" dirty="0"/>
              <a:t> – outside of city center, but still by beaches and within the city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A8C0FE1-D49A-8451-1650-3F5893BA2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166944"/>
              </p:ext>
            </p:extLst>
          </p:nvPr>
        </p:nvGraphicFramePr>
        <p:xfrm>
          <a:off x="4772025" y="784039"/>
          <a:ext cx="4753536" cy="2873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30DBA9D-2018-8EF3-08E7-2529CB4E1F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267515"/>
              </p:ext>
            </p:extLst>
          </p:nvPr>
        </p:nvGraphicFramePr>
        <p:xfrm>
          <a:off x="6673661" y="3815417"/>
          <a:ext cx="5039845" cy="2873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3284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CAF7F1-F616-C8AA-DB31-EFC5122FAC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0FA53F-9E85-A43B-2871-1D260454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en-US" dirty="0"/>
              <a:t>Listings by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652DD-BAE4-689A-A123-82544EC69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82488"/>
            <a:ext cx="3932237" cy="3811588"/>
          </a:xfrm>
        </p:spPr>
        <p:txBody>
          <a:bodyPr/>
          <a:lstStyle/>
          <a:p>
            <a:r>
              <a:rPr lang="en-US" dirty="0"/>
              <a:t>Market boasts a variety of property types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3518B59-38E9-93B6-BA85-313194ED73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978578"/>
              </p:ext>
            </p:extLst>
          </p:nvPr>
        </p:nvGraphicFramePr>
        <p:xfrm>
          <a:off x="1976998" y="1401763"/>
          <a:ext cx="8238004" cy="4999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307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EAAC73-53CC-E944-9281-039CC5958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7867A-9EAF-E293-848B-DDF3FF1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18565"/>
          </a:xfrm>
        </p:spPr>
        <p:txBody>
          <a:bodyPr/>
          <a:lstStyle/>
          <a:p>
            <a:r>
              <a:rPr lang="en-US" dirty="0"/>
              <a:t>Preferred Room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209AC-204C-206A-0028-E07618796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3832"/>
            <a:ext cx="3932237" cy="2010335"/>
          </a:xfrm>
        </p:spPr>
        <p:txBody>
          <a:bodyPr/>
          <a:lstStyle/>
          <a:p>
            <a:r>
              <a:rPr lang="en-US" dirty="0"/>
              <a:t>Overall, clients seem to prefer private accommodations</a:t>
            </a:r>
          </a:p>
          <a:p>
            <a:r>
              <a:rPr lang="en-US" dirty="0"/>
              <a:t>Highest average ratings were for hotel rooms and entire homes/apartments to rent. </a:t>
            </a:r>
          </a:p>
          <a:p>
            <a:r>
              <a:rPr lang="en-US" dirty="0"/>
              <a:t>Shared accommodations fared significantly worse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B5F78DF-BA0A-F299-4AA3-09BCA67506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239631"/>
              </p:ext>
            </p:extLst>
          </p:nvPr>
        </p:nvGraphicFramePr>
        <p:xfrm>
          <a:off x="5233988" y="1345546"/>
          <a:ext cx="6229630" cy="4166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277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6C3DCA-39D8-94B7-DA24-3DD02BEAC3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79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B997DD-645C-78FA-D580-8A7EBCD9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23" y="420021"/>
            <a:ext cx="3932237" cy="531812"/>
          </a:xfrm>
        </p:spPr>
        <p:txBody>
          <a:bodyPr/>
          <a:lstStyle/>
          <a:p>
            <a:r>
              <a:rPr lang="en-US" dirty="0"/>
              <a:t>Revenue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AB7AA-951D-F96E-0F8B-407B04CB1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1823" y="1109381"/>
            <a:ext cx="3932237" cy="5002307"/>
          </a:xfrm>
        </p:spPr>
        <p:txBody>
          <a:bodyPr>
            <a:normAutofit/>
          </a:bodyPr>
          <a:lstStyle/>
          <a:p>
            <a:r>
              <a:rPr lang="en-US" dirty="0"/>
              <a:t>Neighborhoods with highest generating properties parallel with neighborhood popularity</a:t>
            </a:r>
          </a:p>
          <a:p>
            <a:r>
              <a:rPr lang="en-US" dirty="0"/>
              <a:t>Again, difficult to grasp how much Thessaloniki city center is accurately reflecting data</a:t>
            </a:r>
          </a:p>
          <a:p>
            <a:r>
              <a:rPr lang="en-US" dirty="0"/>
              <a:t>Ignoring Thessaloniki points to </a:t>
            </a:r>
            <a:r>
              <a:rPr lang="en-US" dirty="0" err="1"/>
              <a:t>Kalamaria</a:t>
            </a:r>
            <a:r>
              <a:rPr lang="en-US" dirty="0"/>
              <a:t> again for total revenue. </a:t>
            </a:r>
          </a:p>
          <a:p>
            <a:r>
              <a:rPr lang="en-US" dirty="0"/>
              <a:t>Average revenue shows higher average revenue in Agios </a:t>
            </a:r>
            <a:r>
              <a:rPr lang="en-US" dirty="0" err="1"/>
              <a:t>Pavlos</a:t>
            </a:r>
            <a:endParaRPr lang="en-US" dirty="0"/>
          </a:p>
          <a:p>
            <a:r>
              <a:rPr lang="en-US" dirty="0"/>
              <a:t>Recommendation: </a:t>
            </a:r>
            <a:r>
              <a:rPr lang="en-US" dirty="0" err="1"/>
              <a:t>Kalamaria</a:t>
            </a:r>
            <a:r>
              <a:rPr lang="en-US" dirty="0"/>
              <a:t> has guaranteed market based on higher number of properties, and the revenue able to be generated there is large.</a:t>
            </a:r>
          </a:p>
          <a:p>
            <a:r>
              <a:rPr lang="en-US" dirty="0"/>
              <a:t>As a second recommendation, however, I would also suggest looking into Agios </a:t>
            </a:r>
            <a:r>
              <a:rPr lang="en-US" dirty="0" err="1"/>
              <a:t>Pavlos</a:t>
            </a:r>
            <a:r>
              <a:rPr lang="en-US" dirty="0"/>
              <a:t>, as it has a higher average revenue and, with fewer listings, might be an easier location to get into the local market.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8AFC0FA-7B36-09A2-4F70-0EE81A5122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238277"/>
              </p:ext>
            </p:extLst>
          </p:nvPr>
        </p:nvGraphicFramePr>
        <p:xfrm>
          <a:off x="4980360" y="147917"/>
          <a:ext cx="6920193" cy="3368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E1CCABD-8FFE-79F5-49EA-1A88F110C3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526858"/>
              </p:ext>
            </p:extLst>
          </p:nvPr>
        </p:nvGraphicFramePr>
        <p:xfrm>
          <a:off x="4980360" y="3516406"/>
          <a:ext cx="6920193" cy="3193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7435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1731F3-0995-8B16-669A-62C1E4D577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DDBE5D-9E24-34AE-F2C5-23306A37F454}"/>
              </a:ext>
            </a:extLst>
          </p:cNvPr>
          <p:cNvSpPr txBox="1"/>
          <p:nvPr/>
        </p:nvSpPr>
        <p:spPr>
          <a:xfrm>
            <a:off x="851139" y="2451592"/>
            <a:ext cx="104897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Thank you!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1430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353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Thessaloniki AirBnB Market</vt:lpstr>
      <vt:lpstr>Map of Thessaloniki</vt:lpstr>
      <vt:lpstr>Thessaloniki by Neighborhood</vt:lpstr>
      <vt:lpstr>Listings by Type</vt:lpstr>
      <vt:lpstr>Preferred Room Types</vt:lpstr>
      <vt:lpstr>Revenue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Thessaloniki AirBnB Market</dc:title>
  <dc:creator>P. C.</dc:creator>
  <cp:lastModifiedBy>P. C.</cp:lastModifiedBy>
  <cp:revision>6</cp:revision>
  <dcterms:created xsi:type="dcterms:W3CDTF">2023-09-25T21:44:58Z</dcterms:created>
  <dcterms:modified xsi:type="dcterms:W3CDTF">2023-09-26T14:05:59Z</dcterms:modified>
</cp:coreProperties>
</file>