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82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9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21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10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461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88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68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93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8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77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43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80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47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03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7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55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B52CE1-5E3D-4E32-BD47-B20677F50E6F}" type="datetimeFigureOut">
              <a:rPr lang="pl-PL" smtClean="0"/>
              <a:t>26.01.2022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300E-C149-4F6C-BC9E-9895E3AE1B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30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68C9F8-01BC-4676-B89C-40F6D3DC5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sz="6600" dirty="0"/>
              <a:t>Porównanie </a:t>
            </a:r>
            <a:r>
              <a:rPr lang="pl-PL" sz="6600" dirty="0" err="1"/>
              <a:t>MongoDB</a:t>
            </a:r>
            <a:r>
              <a:rPr lang="pl-PL" sz="6600" dirty="0"/>
              <a:t> oraz MySQL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EB3592-D94A-430E-A687-3C168DC91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Paweł malec, </a:t>
            </a:r>
            <a:r>
              <a:rPr lang="pl-PL" dirty="0" err="1"/>
              <a:t>dominik</a:t>
            </a:r>
            <a:r>
              <a:rPr lang="pl-PL" dirty="0"/>
              <a:t> </a:t>
            </a:r>
            <a:r>
              <a:rPr lang="pl-PL" dirty="0" err="1"/>
              <a:t>kulikowski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412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AE2598-E24C-40DC-AF15-CAA8CF95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Fragmenty kodu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16624-256F-4A4F-90E8-FB0FB0C119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08243" y="1679615"/>
            <a:ext cx="5396858" cy="472566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253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D96FC7-CED9-4C77-9888-1B2983D2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Porównanie wydajności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00D06E-BF61-4218-8FA9-FE03844038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09888" y="2221706"/>
            <a:ext cx="5334000" cy="385762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4128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2EA19-8AEC-43C9-9444-BFD25C43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Operacja INSERT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A261E82-EB06-4747-9479-3ACFE4FF8A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68966" y="1744191"/>
            <a:ext cx="5845859" cy="380093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29335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DBC7E-DEF2-4155-908D-EE5A34C0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Operacja SELECT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1D5F988-DB54-4748-8B4D-8676A91678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81538" y="1694247"/>
            <a:ext cx="6994014" cy="432904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4607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8E791-F0BB-4BEA-BE72-7D28334C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Operacja UPDATE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2F9CA4B-855E-4222-BB46-B11505559E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46091" y="1775650"/>
            <a:ext cx="6639187" cy="42057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6516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C7EC78-A45B-4228-9F32-20C4692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Operacja DELETE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65281EA-A4B2-458B-870F-021C3767A8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82117" y="1853248"/>
            <a:ext cx="6117934" cy="414562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4494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D046E-2698-4C1E-97A0-262CEA4B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MySQL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E8A28F-A8C6-43D3-B9DC-073E09D2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osiada zdefiniowany schemat bazy danych</a:t>
            </a:r>
          </a:p>
          <a:p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szystkie wiersze w tabeli mają określoną strukturę</a:t>
            </a:r>
          </a:p>
          <a:p>
            <a:r>
              <a:rPr lang="pl-PL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Posiada klucz główny </a:t>
            </a:r>
          </a:p>
          <a:p>
            <a:r>
              <a:rPr lang="pl-PL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Możliwe są relacje pomiędzy rekordami</a:t>
            </a:r>
            <a:endParaRPr lang="pl-PL" dirty="0"/>
          </a:p>
        </p:txBody>
      </p:sp>
      <p:pic>
        <p:nvPicPr>
          <p:cNvPr id="1026" name="Picture 2" descr="https://www.researchgate.net/profile/Basiel-Weyers/publication/325170438/figure/fig1/AS:626831740923906@1526459741280/MySQL-schema-for-the-PANcancer-and-small-ORFs-database.png">
            <a:extLst>
              <a:ext uri="{FF2B5EF4-FFF2-40B4-BE49-F238E27FC236}">
                <a16:creationId xmlns:a16="http://schemas.microsoft.com/office/drawing/2014/main" id="{00578607-236C-4603-B68A-8BAA3FE5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32" y="2052918"/>
            <a:ext cx="4997136" cy="343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4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FBF519-564A-4175-9A8B-A46CE08F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MongoDB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73B554-9603-4D1B-B671-D79EF177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Brak schematu w bazie danych</a:t>
            </a:r>
          </a:p>
          <a:p>
            <a:r>
              <a:rPr lang="pl-PL" dirty="0"/>
              <a:t>Brak relacji pomiędzy rekordami</a:t>
            </a:r>
          </a:p>
          <a:p>
            <a:endParaRPr lang="pl-PL" dirty="0"/>
          </a:p>
        </p:txBody>
      </p:sp>
      <p:pic>
        <p:nvPicPr>
          <p:cNvPr id="2050" name="Picture 2" descr="Intro to JSON - Data Wranging with MongoDB - YouTube">
            <a:extLst>
              <a:ext uri="{FF2B5EF4-FFF2-40B4-BE49-F238E27FC236}">
                <a16:creationId xmlns:a16="http://schemas.microsoft.com/office/drawing/2014/main" id="{B16CF444-E8C5-47C8-A7E9-7BBFCF919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66"/>
          <a:stretch/>
        </p:blipFill>
        <p:spPr bwMode="auto">
          <a:xfrm>
            <a:off x="7249887" y="1583872"/>
            <a:ext cx="4033157" cy="4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7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E51E3D-48C1-44A4-A17D-9F4E0E9E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Różnice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328F42-466B-4C0E-849D-3E7A2013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Tworzenie tabeli lub kolekcji</a:t>
            </a:r>
          </a:p>
          <a:p>
            <a:r>
              <a:rPr lang="pl-PL" dirty="0"/>
              <a:t>Zmiana zapytania do tabeli</a:t>
            </a:r>
          </a:p>
          <a:p>
            <a:r>
              <a:rPr lang="pl-PL" dirty="0"/>
              <a:t>Czytanie rekordów</a:t>
            </a:r>
          </a:p>
          <a:p>
            <a:r>
              <a:rPr lang="pl-PL" dirty="0"/>
              <a:t>Indeksowanie</a:t>
            </a:r>
          </a:p>
          <a:p>
            <a:r>
              <a:rPr lang="pl-PL" dirty="0"/>
              <a:t>Łączenie tabel</a:t>
            </a:r>
          </a:p>
          <a:p>
            <a:r>
              <a:rPr lang="pl-PL" dirty="0" err="1"/>
              <a:t>Atomicity</a:t>
            </a:r>
            <a:r>
              <a:rPr lang="pl-PL" dirty="0"/>
              <a:t> – jedna z własności transakcji ACID</a:t>
            </a:r>
          </a:p>
        </p:txBody>
      </p:sp>
    </p:spTree>
    <p:extLst>
      <p:ext uri="{BB962C8B-B14F-4D97-AF65-F5344CB8AC3E}">
        <p14:creationId xmlns:p14="http://schemas.microsoft.com/office/powerpoint/2010/main" val="275494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CF5C82-760A-4404-A7AA-9DFBF8F6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Wydajność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B7886D-4768-417A-AEBA-7DC3B4111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Szybkość</a:t>
            </a:r>
          </a:p>
          <a:p>
            <a:r>
              <a:rPr lang="pl-PL" dirty="0"/>
              <a:t>Skalowalność</a:t>
            </a:r>
          </a:p>
          <a:p>
            <a:r>
              <a:rPr lang="pl-PL" dirty="0"/>
              <a:t>Redundancja</a:t>
            </a:r>
          </a:p>
          <a:p>
            <a:r>
              <a:rPr lang="pl-PL" dirty="0"/>
              <a:t>Dostępność zasobów</a:t>
            </a:r>
          </a:p>
        </p:txBody>
      </p:sp>
      <p:pic>
        <p:nvPicPr>
          <p:cNvPr id="3074" name="Picture 2" descr="Wydajność, Symbol, Prędkość, Wskaźnik, Koncepcja Mocy. Ręcznie Rysowane  Symbol Szkic Koncepcji Pomiaru Wydajności. | Premium Wektor">
            <a:extLst>
              <a:ext uri="{FF2B5EF4-FFF2-40B4-BE49-F238E27FC236}">
                <a16:creationId xmlns:a16="http://schemas.microsoft.com/office/drawing/2014/main" id="{96DC6019-72ED-4E7F-988F-965C52C2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832" y="1853248"/>
            <a:ext cx="3465739" cy="230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0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8BABA-B741-4B79-8DC8-5993C9C1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Integralność danych w MySQL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5C0C7B-4878-4186-A9F4-B140F281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Integralność wiersza</a:t>
            </a:r>
          </a:p>
          <a:p>
            <a:r>
              <a:rPr lang="pl-PL" dirty="0"/>
              <a:t>Integralność kolumny</a:t>
            </a:r>
          </a:p>
          <a:p>
            <a:r>
              <a:rPr lang="pl-PL" dirty="0"/>
              <a:t>Integralność referencyjna</a:t>
            </a:r>
          </a:p>
          <a:p>
            <a:r>
              <a:rPr lang="pl-PL" dirty="0"/>
              <a:t>Integralność zdefiniowana przez użytkownika</a:t>
            </a:r>
          </a:p>
        </p:txBody>
      </p:sp>
      <p:pic>
        <p:nvPicPr>
          <p:cNvPr id="5122" name="Picture 2" descr="Data Integrity and Quality Control: The Trends You Need to Know -  Regulatory Compliance Associates® Inc.">
            <a:extLst>
              <a:ext uri="{FF2B5EF4-FFF2-40B4-BE49-F238E27FC236}">
                <a16:creationId xmlns:a16="http://schemas.microsoft.com/office/drawing/2014/main" id="{9D98EA2C-E574-4748-98BD-AEC2F5643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78" y="4150578"/>
            <a:ext cx="4509407" cy="22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7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89DD56-38B4-44C7-ABF5-3DB76B83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Integralność danych w </a:t>
            </a:r>
            <a:r>
              <a:rPr lang="pl-PL" dirty="0" err="1"/>
              <a:t>MongoDB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1B5372-0607-493A-895F-F1916C39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Zasada </a:t>
            </a:r>
            <a:r>
              <a:rPr lang="en-US" dirty="0"/>
              <a:t>ACID (Atomicity, Consistency, Isolation and Durability) </a:t>
            </a:r>
            <a:endParaRPr lang="pl-PL" dirty="0"/>
          </a:p>
        </p:txBody>
      </p:sp>
      <p:pic>
        <p:nvPicPr>
          <p:cNvPr id="4098" name="Picture 2" descr="ACID Properties. ACID is a concept (and an acronym) that… | by Henrique  Siebert Domareski | Medium">
            <a:extLst>
              <a:ext uri="{FF2B5EF4-FFF2-40B4-BE49-F238E27FC236}">
                <a16:creationId xmlns:a16="http://schemas.microsoft.com/office/drawing/2014/main" id="{8A5876E7-23B7-4143-B654-88A2EAFE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79" y="3092225"/>
            <a:ext cx="5647550" cy="315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4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AD0A0-A1D3-4B1D-B197-90F95ADE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Fragmenty kody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12B3E29-47D2-4B41-8600-F14982CF9B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21994" y="2052638"/>
            <a:ext cx="6709787" cy="419576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20441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95CD8F-0452-47D7-A9A1-17C63884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Fragmenty kodu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73E7A7-9CB6-4372-AE2E-688EF83D06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61103" y="1331119"/>
            <a:ext cx="4063821" cy="485995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697354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113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Jon</vt:lpstr>
      <vt:lpstr>Porównanie MongoDB oraz MySQL </vt:lpstr>
      <vt:lpstr>MySQL</vt:lpstr>
      <vt:lpstr>MongoDB</vt:lpstr>
      <vt:lpstr>Różnice funkcjonalne</vt:lpstr>
      <vt:lpstr>Wydajność</vt:lpstr>
      <vt:lpstr>Integralność danych w MySQL</vt:lpstr>
      <vt:lpstr>Integralność danych w MongoDB</vt:lpstr>
      <vt:lpstr>Fragmenty kody</vt:lpstr>
      <vt:lpstr>Fragmenty kodu</vt:lpstr>
      <vt:lpstr>Fragmenty kodu</vt:lpstr>
      <vt:lpstr>Porównanie wydajności</vt:lpstr>
      <vt:lpstr>Operacja INSERT</vt:lpstr>
      <vt:lpstr>Operacja SELECT</vt:lpstr>
      <vt:lpstr>Operacja UPDATE</vt:lpstr>
      <vt:lpstr>Operacja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Porównanie MongoDB oraz MySQL </dc:title>
  <dc:creator>Dominik Kulikowski</dc:creator>
  <cp:lastModifiedBy>Paweł Michał Malec</cp:lastModifiedBy>
  <cp:revision>4</cp:revision>
  <dcterms:created xsi:type="dcterms:W3CDTF">2022-01-26T16:25:39Z</dcterms:created>
  <dcterms:modified xsi:type="dcterms:W3CDTF">2022-01-26T17:15:46Z</dcterms:modified>
</cp:coreProperties>
</file>