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Proxima Nova"/>
      <p:regular r:id="rId13"/>
      <p:bold r:id="rId14"/>
      <p:italic r:id="rId15"/>
      <p:boldItalic r:id="rId16"/>
    </p:embeddedFont>
    <p:embeddedFont>
      <p:font typeface="Alfa Slab One"/>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D1290D-B547-4F6E-BD4F-2127AD34E868}">
  <a:tblStyle styleId="{D3D1290D-B547-4F6E-BD4F-2127AD34E86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ProximaNova-regular.fntdata"/><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ProximaNova-italic.fntdata"/><Relationship Id="rId14" Type="http://schemas.openxmlformats.org/officeDocument/2006/relationships/font" Target="fonts/ProximaNova-bold.fntdata"/><Relationship Id="rId17" Type="http://schemas.openxmlformats.org/officeDocument/2006/relationships/font" Target="fonts/AlfaSlabOne-regular.fntdata"/><Relationship Id="rId16" Type="http://schemas.openxmlformats.org/officeDocument/2006/relationships/font" Target="fonts/ProximaNov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c7d613a0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0c7d613a0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f7414e7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f7414e7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f7414e7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f7414e7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f7414e75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f7414e75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f7414e75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f7414e75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4.jpg"/><Relationship Id="rId5" Type="http://schemas.openxmlformats.org/officeDocument/2006/relationships/image" Target="../media/image1.jpg"/><Relationship Id="rId6"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044700" y="1444255"/>
            <a:ext cx="4580100" cy="89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pl"/>
              <a:t> </a:t>
            </a:r>
            <a:endParaRPr/>
          </a:p>
        </p:txBody>
      </p:sp>
      <p:sp>
        <p:nvSpPr>
          <p:cNvPr id="57" name="Google Shape;57;p13"/>
          <p:cNvSpPr txBox="1"/>
          <p:nvPr>
            <p:ph idx="1" type="subTitle"/>
          </p:nvPr>
        </p:nvSpPr>
        <p:spPr>
          <a:xfrm>
            <a:off x="460000" y="4336698"/>
            <a:ext cx="8520600" cy="733500"/>
          </a:xfrm>
          <a:prstGeom prst="rect">
            <a:avLst/>
          </a:prstGeom>
        </p:spPr>
        <p:txBody>
          <a:bodyPr anchorCtr="0" anchor="t" bIns="91425" lIns="91425" spcFirstLastPara="1" rIns="91425" wrap="square" tIns="91425">
            <a:normAutofit fontScale="55000" lnSpcReduction="20000"/>
          </a:bodyPr>
          <a:lstStyle/>
          <a:p>
            <a:pPr indent="0" lvl="0" marL="0" rtl="0" algn="ctr">
              <a:lnSpc>
                <a:spcPct val="115000"/>
              </a:lnSpc>
              <a:spcBef>
                <a:spcPts val="1200"/>
              </a:spcBef>
              <a:spcAft>
                <a:spcPts val="0"/>
              </a:spcAft>
              <a:buNone/>
            </a:pPr>
            <a:r>
              <a:rPr lang="pl" sz="2619">
                <a:solidFill>
                  <a:srgbClr val="000000"/>
                </a:solidFill>
                <a:latin typeface="Arial"/>
                <a:ea typeface="Arial"/>
                <a:cs typeface="Arial"/>
                <a:sym typeface="Arial"/>
              </a:rPr>
              <a:t>Członkowie zespołu projektowego: </a:t>
            </a:r>
            <a:r>
              <a:rPr lang="pl" sz="2619">
                <a:solidFill>
                  <a:srgbClr val="FF0000"/>
                </a:solidFill>
                <a:latin typeface="Arial"/>
                <a:ea typeface="Arial"/>
                <a:cs typeface="Arial"/>
                <a:sym typeface="Arial"/>
              </a:rPr>
              <a:t>Przemysław Skoczewski, Jakub Skoczewski, Paweł Malec</a:t>
            </a:r>
            <a:endParaRPr sz="2619">
              <a:solidFill>
                <a:srgbClr val="FF0000"/>
              </a:solidFill>
              <a:latin typeface="Arial"/>
              <a:ea typeface="Arial"/>
              <a:cs typeface="Arial"/>
              <a:sym typeface="Arial"/>
            </a:endParaRPr>
          </a:p>
          <a:p>
            <a:pPr indent="0" lvl="0" marL="0" rtl="0" algn="l">
              <a:spcBef>
                <a:spcPts val="1200"/>
              </a:spcBef>
              <a:spcAft>
                <a:spcPts val="0"/>
              </a:spcAft>
              <a:buNone/>
            </a:pPr>
            <a:r>
              <a:t/>
            </a:r>
            <a:endParaRPr/>
          </a:p>
        </p:txBody>
      </p:sp>
      <p:sp>
        <p:nvSpPr>
          <p:cNvPr id="58" name="Google Shape;58;p13"/>
          <p:cNvSpPr txBox="1"/>
          <p:nvPr/>
        </p:nvSpPr>
        <p:spPr>
          <a:xfrm>
            <a:off x="460000" y="246250"/>
            <a:ext cx="80568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2600">
                <a:latin typeface="Proxima Nova"/>
                <a:ea typeface="Proxima Nova"/>
                <a:cs typeface="Proxima Nova"/>
                <a:sym typeface="Proxima Nova"/>
              </a:rPr>
              <a:t>Projekt nr 5 – Wykorzystanie algorytmów inspirowanych biologią do optymalizacji funkcji wielu zmiennych z wykorzystaniem biblioteki MealPy  </a:t>
            </a:r>
            <a:endParaRPr sz="2600">
              <a:latin typeface="Proxima Nova"/>
              <a:ea typeface="Proxima Nova"/>
              <a:cs typeface="Proxima Nova"/>
              <a:sym typeface="Proxima Nova"/>
            </a:endParaRPr>
          </a:p>
        </p:txBody>
      </p:sp>
      <p:sp>
        <p:nvSpPr>
          <p:cNvPr id="59" name="Google Shape;59;p13"/>
          <p:cNvSpPr txBox="1"/>
          <p:nvPr>
            <p:ph idx="4294967295" type="title"/>
          </p:nvPr>
        </p:nvSpPr>
        <p:spPr>
          <a:xfrm>
            <a:off x="1872875" y="2117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Hunger Games Search (HGO)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Hunger Games Search (HGO)</a:t>
            </a:r>
            <a:endParaRPr/>
          </a:p>
        </p:txBody>
      </p:sp>
      <p:sp>
        <p:nvSpPr>
          <p:cNvPr id="65" name="Google Shape;65;p14"/>
          <p:cNvSpPr txBox="1"/>
          <p:nvPr>
            <p:ph idx="1" type="body"/>
          </p:nvPr>
        </p:nvSpPr>
        <p:spPr>
          <a:xfrm>
            <a:off x="311700" y="1308350"/>
            <a:ext cx="8520600" cy="36792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SzPts val="852"/>
              <a:buNone/>
            </a:pPr>
            <a:r>
              <a:rPr lang="pl" sz="1595"/>
              <a:t>HGS został zaprojektowany zgodnie z działaniami powodowanymi głodem i zachowaniem behawioralnym zwierząt. Opiera się na prostej koncepcji “głodu” jako najważniejszej motywacji i przyczyny zachowań, decyzji i działań w życiu zwierząt. Te czynności są często adaptacyjne, ewolucyjne i zapewniają większe szanse na przeżycie i zdobycie pożywienia. Metoda ta posiada dynamiczny charakter, prostą konstrukcję oraz wysoką wydajność. Została porównana z obszernym zestawem 23 znanych funkcji optymalizacyjnych oraz zestawem testów porównawczych IEEE CEC 2014. Ponadto HGS został zastosowany do kilku problemów inżynieryjnych, aby zademonstrować jego przydatność. Głód jest cechą „niejedzenia przez długi czas, przy czym im silniejszy jest głód, tym silniejsze pragnienie jedzenia i tym bardziej aktywny będzie organizm w poszukiwaniu jedzenia w krótkim czasie, zanim zrobi się za późno i spowoduje to głód lub śmierć. W przeciwnym razie szansa na przeżycie będzie zbyt mała, a zwierzę umrze. Stąd, gdy źródło pożywienia jest ograniczone, istnieje „gra” między głodnymi zwierzętami, aby znaleźć źródło pożywienia i wygrać.</a:t>
            </a:r>
            <a:endParaRPr sz="1595"/>
          </a:p>
          <a:p>
            <a:pPr indent="0" lvl="0" marL="0" rtl="0" algn="l">
              <a:lnSpc>
                <a:spcPct val="105000"/>
              </a:lnSpc>
              <a:spcBef>
                <a:spcPts val="1200"/>
              </a:spcBef>
              <a:spcAft>
                <a:spcPts val="1200"/>
              </a:spcAft>
              <a:buSzPts val="852"/>
              <a:buNone/>
            </a:pPr>
            <a:r>
              <a:t/>
            </a:r>
            <a:endParaRPr sz="159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13325" y="76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Model matematyczny</a:t>
            </a:r>
            <a:endParaRPr/>
          </a:p>
        </p:txBody>
      </p:sp>
      <p:pic>
        <p:nvPicPr>
          <p:cNvPr id="71" name="Google Shape;71;p15"/>
          <p:cNvPicPr preferRelativeResize="0"/>
          <p:nvPr/>
        </p:nvPicPr>
        <p:blipFill>
          <a:blip r:embed="rId3">
            <a:alphaModFix/>
          </a:blip>
          <a:stretch>
            <a:fillRect/>
          </a:stretch>
        </p:blipFill>
        <p:spPr>
          <a:xfrm>
            <a:off x="113325" y="982209"/>
            <a:ext cx="4660084" cy="838200"/>
          </a:xfrm>
          <a:prstGeom prst="rect">
            <a:avLst/>
          </a:prstGeom>
          <a:noFill/>
          <a:ln>
            <a:noFill/>
          </a:ln>
        </p:spPr>
      </p:pic>
      <p:pic>
        <p:nvPicPr>
          <p:cNvPr id="72" name="Google Shape;72;p15"/>
          <p:cNvPicPr preferRelativeResize="0"/>
          <p:nvPr/>
        </p:nvPicPr>
        <p:blipFill>
          <a:blip r:embed="rId4">
            <a:alphaModFix/>
          </a:blip>
          <a:stretch>
            <a:fillRect/>
          </a:stretch>
        </p:blipFill>
        <p:spPr>
          <a:xfrm>
            <a:off x="311696" y="2201363"/>
            <a:ext cx="4034500" cy="1318600"/>
          </a:xfrm>
          <a:prstGeom prst="rect">
            <a:avLst/>
          </a:prstGeom>
          <a:noFill/>
          <a:ln>
            <a:noFill/>
          </a:ln>
        </p:spPr>
      </p:pic>
      <p:pic>
        <p:nvPicPr>
          <p:cNvPr id="73" name="Google Shape;73;p15"/>
          <p:cNvPicPr preferRelativeResize="0"/>
          <p:nvPr/>
        </p:nvPicPr>
        <p:blipFill>
          <a:blip r:embed="rId5">
            <a:alphaModFix/>
          </a:blip>
          <a:stretch>
            <a:fillRect/>
          </a:stretch>
        </p:blipFill>
        <p:spPr>
          <a:xfrm>
            <a:off x="283400" y="4166038"/>
            <a:ext cx="5334000" cy="638175"/>
          </a:xfrm>
          <a:prstGeom prst="rect">
            <a:avLst/>
          </a:prstGeom>
          <a:noFill/>
          <a:ln>
            <a:noFill/>
          </a:ln>
        </p:spPr>
      </p:pic>
      <p:pic>
        <p:nvPicPr>
          <p:cNvPr id="74" name="Google Shape;74;p15"/>
          <p:cNvPicPr preferRelativeResize="0"/>
          <p:nvPr/>
        </p:nvPicPr>
        <p:blipFill>
          <a:blip r:embed="rId6">
            <a:alphaModFix/>
          </a:blip>
          <a:stretch>
            <a:fillRect/>
          </a:stretch>
        </p:blipFill>
        <p:spPr>
          <a:xfrm>
            <a:off x="5332075" y="1122838"/>
            <a:ext cx="3495675" cy="1076325"/>
          </a:xfrm>
          <a:prstGeom prst="rect">
            <a:avLst/>
          </a:prstGeom>
          <a:noFill/>
          <a:ln>
            <a:noFill/>
          </a:ln>
        </p:spPr>
      </p:pic>
      <p:sp>
        <p:nvSpPr>
          <p:cNvPr id="75" name="Google Shape;75;p15"/>
          <p:cNvSpPr txBox="1"/>
          <p:nvPr/>
        </p:nvSpPr>
        <p:spPr>
          <a:xfrm>
            <a:off x="624538" y="582000"/>
            <a:ext cx="403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a:latin typeface="Proxima Nova"/>
                <a:ea typeface="Proxima Nova"/>
                <a:cs typeface="Proxima Nova"/>
                <a:sym typeface="Proxima Nova"/>
              </a:rPr>
              <a:t>Instrukcja ogólna “gry”</a:t>
            </a:r>
            <a:endParaRPr>
              <a:latin typeface="Proxima Nova"/>
              <a:ea typeface="Proxima Nova"/>
              <a:cs typeface="Proxima Nova"/>
              <a:sym typeface="Proxima Nova"/>
            </a:endParaRPr>
          </a:p>
        </p:txBody>
      </p:sp>
      <p:sp>
        <p:nvSpPr>
          <p:cNvPr id="76" name="Google Shape;76;p15"/>
          <p:cNvSpPr txBox="1"/>
          <p:nvPr/>
        </p:nvSpPr>
        <p:spPr>
          <a:xfrm>
            <a:off x="283400" y="1842025"/>
            <a:ext cx="501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a:latin typeface="Proxima Nova"/>
                <a:ea typeface="Proxima Nova"/>
                <a:cs typeface="Proxima Nova"/>
                <a:sym typeface="Proxima Nova"/>
              </a:rPr>
              <a:t>Symulacja cechy głodu poszukiwanych osobników</a:t>
            </a:r>
            <a:endParaRPr>
              <a:latin typeface="Proxima Nova"/>
              <a:ea typeface="Proxima Nova"/>
              <a:cs typeface="Proxima Nova"/>
              <a:sym typeface="Proxima Nova"/>
            </a:endParaRPr>
          </a:p>
        </p:txBody>
      </p:sp>
      <p:sp>
        <p:nvSpPr>
          <p:cNvPr id="77" name="Google Shape;77;p15"/>
          <p:cNvSpPr txBox="1"/>
          <p:nvPr/>
        </p:nvSpPr>
        <p:spPr>
          <a:xfrm>
            <a:off x="425075" y="3641550"/>
            <a:ext cx="466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a:latin typeface="Proxima Nova"/>
                <a:ea typeface="Proxima Nova"/>
                <a:cs typeface="Proxima Nova"/>
                <a:sym typeface="Proxima Nova"/>
              </a:rPr>
              <a:t>Formuła dla hungry(i) :</a:t>
            </a:r>
            <a:endParaRPr>
              <a:latin typeface="Proxima Nova"/>
              <a:ea typeface="Proxima Nova"/>
              <a:cs typeface="Proxima Nova"/>
              <a:sym typeface="Proxima Nova"/>
            </a:endParaRPr>
          </a:p>
        </p:txBody>
      </p:sp>
      <p:sp>
        <p:nvSpPr>
          <p:cNvPr id="78" name="Google Shape;78;p15"/>
          <p:cNvSpPr txBox="1"/>
          <p:nvPr/>
        </p:nvSpPr>
        <p:spPr>
          <a:xfrm>
            <a:off x="5525925" y="722650"/>
            <a:ext cx="31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a:latin typeface="Proxima Nova"/>
                <a:ea typeface="Proxima Nova"/>
                <a:cs typeface="Proxima Nova"/>
                <a:sym typeface="Proxima Nova"/>
              </a:rPr>
              <a:t>Wzór na H (współczynnik głodu):</a:t>
            </a:r>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Testy</a:t>
            </a:r>
            <a:endParaRPr/>
          </a:p>
        </p:txBody>
      </p:sp>
      <p:graphicFrame>
        <p:nvGraphicFramePr>
          <p:cNvPr id="84" name="Google Shape;84;p16"/>
          <p:cNvGraphicFramePr/>
          <p:nvPr/>
        </p:nvGraphicFramePr>
        <p:xfrm>
          <a:off x="952500" y="1277625"/>
          <a:ext cx="3000000" cy="3000000"/>
        </p:xfrm>
        <a:graphic>
          <a:graphicData uri="http://schemas.openxmlformats.org/drawingml/2006/table">
            <a:tbl>
              <a:tblPr>
                <a:noFill/>
                <a:tableStyleId>{D3D1290D-B547-4F6E-BD4F-2127AD34E868}</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b="1" lang="pl"/>
                        <a:t>Typ</a:t>
                      </a:r>
                      <a:endParaRPr b="1"/>
                    </a:p>
                  </a:txBody>
                  <a:tcPr marT="91425" marB="91425" marR="91425" marL="91425"/>
                </a:tc>
                <a:tc>
                  <a:txBody>
                    <a:bodyPr/>
                    <a:lstStyle/>
                    <a:p>
                      <a:pPr indent="0" lvl="0" marL="0" rtl="0" algn="l">
                        <a:spcBef>
                          <a:spcPts val="0"/>
                        </a:spcBef>
                        <a:spcAft>
                          <a:spcPts val="0"/>
                        </a:spcAft>
                        <a:buNone/>
                      </a:pPr>
                      <a:r>
                        <a:rPr b="1" lang="pl"/>
                        <a:t>Granice</a:t>
                      </a:r>
                      <a:endParaRPr b="1"/>
                    </a:p>
                  </a:txBody>
                  <a:tcPr marT="91425" marB="91425" marR="91425" marL="91425"/>
                </a:tc>
                <a:tc>
                  <a:txBody>
                    <a:bodyPr/>
                    <a:lstStyle/>
                    <a:p>
                      <a:pPr indent="0" lvl="0" marL="0" rtl="0" algn="l">
                        <a:spcBef>
                          <a:spcPts val="0"/>
                        </a:spcBef>
                        <a:spcAft>
                          <a:spcPts val="0"/>
                        </a:spcAft>
                        <a:buNone/>
                      </a:pPr>
                      <a:r>
                        <a:rPr b="1" lang="pl"/>
                        <a:t>Epoki</a:t>
                      </a:r>
                      <a:endParaRPr b="1"/>
                    </a:p>
                  </a:txBody>
                  <a:tcPr marT="91425" marB="91425" marR="91425" marL="91425"/>
                </a:tc>
                <a:tc>
                  <a:txBody>
                    <a:bodyPr/>
                    <a:lstStyle/>
                    <a:p>
                      <a:pPr indent="0" lvl="0" marL="0" rtl="0" algn="l">
                        <a:spcBef>
                          <a:spcPts val="0"/>
                        </a:spcBef>
                        <a:spcAft>
                          <a:spcPts val="0"/>
                        </a:spcAft>
                        <a:buNone/>
                      </a:pPr>
                      <a:r>
                        <a:rPr b="1" lang="pl"/>
                        <a:t>Populacja</a:t>
                      </a:r>
                      <a:endParaRPr b="1"/>
                    </a:p>
                  </a:txBody>
                  <a:tcPr marT="91425" marB="91425" marR="91425" marL="91425"/>
                </a:tc>
                <a:tc>
                  <a:txBody>
                    <a:bodyPr/>
                    <a:lstStyle/>
                    <a:p>
                      <a:pPr indent="0" lvl="0" marL="0" rtl="0" algn="l">
                        <a:spcBef>
                          <a:spcPts val="0"/>
                        </a:spcBef>
                        <a:spcAft>
                          <a:spcPts val="0"/>
                        </a:spcAft>
                        <a:buNone/>
                      </a:pPr>
                      <a:r>
                        <a:rPr b="1" lang="pl"/>
                        <a:t>Wagi</a:t>
                      </a:r>
                      <a:endParaRPr b="1"/>
                    </a:p>
                  </a:txBody>
                  <a:tcPr marT="91425" marB="91425" marR="91425" marL="91425"/>
                </a:tc>
                <a:tc>
                  <a:txBody>
                    <a:bodyPr/>
                    <a:lstStyle/>
                    <a:p>
                      <a:pPr indent="0" lvl="0" marL="0" rtl="0" algn="l">
                        <a:spcBef>
                          <a:spcPts val="0"/>
                        </a:spcBef>
                        <a:spcAft>
                          <a:spcPts val="0"/>
                        </a:spcAft>
                        <a:buNone/>
                      </a:pPr>
                      <a:r>
                        <a:rPr b="1" lang="pl"/>
                        <a:t>Wynik</a:t>
                      </a:r>
                      <a:endParaRPr b="1"/>
                    </a:p>
                  </a:txBody>
                  <a:tcPr marT="91425" marB="91425" marR="91425" marL="91425"/>
                </a:tc>
              </a:tr>
              <a:tr h="381000">
                <a:tc>
                  <a:txBody>
                    <a:bodyPr/>
                    <a:lstStyle/>
                    <a:p>
                      <a:pPr indent="0" lvl="0" marL="0" rtl="0" algn="l">
                        <a:spcBef>
                          <a:spcPts val="0"/>
                        </a:spcBef>
                        <a:spcAft>
                          <a:spcPts val="0"/>
                        </a:spcAft>
                        <a:buNone/>
                      </a:pPr>
                      <a:r>
                        <a:rPr lang="pl"/>
                        <a:t>sekwencyjny(jeden rdzeń CPU)</a:t>
                      </a:r>
                      <a:endParaRPr/>
                    </a:p>
                  </a:txBody>
                  <a:tcPr marT="91425" marB="91425" marR="91425" marL="91425"/>
                </a:tc>
                <a:tc>
                  <a:txBody>
                    <a:bodyPr/>
                    <a:lstStyle/>
                    <a:p>
                      <a:pPr indent="0" lvl="0" marL="0" rtl="0" algn="l">
                        <a:spcBef>
                          <a:spcPts val="0"/>
                        </a:spcBef>
                        <a:spcAft>
                          <a:spcPts val="0"/>
                        </a:spcAft>
                        <a:buNone/>
                      </a:pPr>
                      <a:r>
                        <a:rPr lang="pl"/>
                        <a:t>różne dolne i górne</a:t>
                      </a:r>
                      <a:endParaRPr/>
                    </a:p>
                  </a:txBody>
                  <a:tcPr marT="91425" marB="91425" marR="91425" marL="91425"/>
                </a:tc>
                <a:tc>
                  <a:txBody>
                    <a:bodyPr/>
                    <a:lstStyle/>
                    <a:p>
                      <a:pPr indent="0" lvl="0" marL="0" rtl="0" algn="l">
                        <a:spcBef>
                          <a:spcPts val="0"/>
                        </a:spcBef>
                        <a:spcAft>
                          <a:spcPts val="0"/>
                        </a:spcAft>
                        <a:buNone/>
                      </a:pPr>
                      <a:r>
                        <a:rPr lang="pl"/>
                        <a:t>100</a:t>
                      </a:r>
                      <a:endParaRPr/>
                    </a:p>
                  </a:txBody>
                  <a:tcPr marT="91425" marB="91425" marR="91425" marL="91425"/>
                </a:tc>
                <a:tc>
                  <a:txBody>
                    <a:bodyPr/>
                    <a:lstStyle/>
                    <a:p>
                      <a:pPr indent="0" lvl="0" marL="0" rtl="0" algn="l">
                        <a:spcBef>
                          <a:spcPts val="0"/>
                        </a:spcBef>
                        <a:spcAft>
                          <a:spcPts val="0"/>
                        </a:spcAft>
                        <a:buNone/>
                      </a:pPr>
                      <a:r>
                        <a:rPr lang="pl"/>
                        <a:t>50</a:t>
                      </a:r>
                      <a:endParaRPr/>
                    </a:p>
                  </a:txBody>
                  <a:tcPr marT="91425" marB="91425" marR="91425" marL="91425"/>
                </a:tc>
                <a:tc>
                  <a:txBody>
                    <a:bodyPr/>
                    <a:lstStyle/>
                    <a:p>
                      <a:pPr indent="0" lvl="0" marL="0" rtl="0" algn="l">
                        <a:spcBef>
                          <a:spcPts val="0"/>
                        </a:spcBef>
                        <a:spcAft>
                          <a:spcPts val="0"/>
                        </a:spcAft>
                        <a:buNone/>
                      </a:pPr>
                      <a:r>
                        <a:rPr lang="pl"/>
                        <a:t>[1,1,1] (domyślna)</a:t>
                      </a:r>
                      <a:endParaRPr/>
                    </a:p>
                  </a:txBody>
                  <a:tcPr marT="91425" marB="91425" marR="91425" marL="91425"/>
                </a:tc>
                <a:tc>
                  <a:txBody>
                    <a:bodyPr/>
                    <a:lstStyle/>
                    <a:p>
                      <a:pPr indent="0" lvl="0" marL="0" rtl="0" algn="l">
                        <a:spcBef>
                          <a:spcPts val="0"/>
                        </a:spcBef>
                        <a:spcAft>
                          <a:spcPts val="0"/>
                        </a:spcAft>
                        <a:buNone/>
                      </a:pPr>
                      <a:r>
                        <a:rPr lang="pl"/>
                        <a:t>2.5801826435516095</a:t>
                      </a:r>
                      <a:endParaRPr/>
                    </a:p>
                  </a:txBody>
                  <a:tcPr marT="91425" marB="91425" marR="91425" marL="91425"/>
                </a:tc>
              </a:tr>
              <a:tr h="381000">
                <a:tc>
                  <a:txBody>
                    <a:bodyPr/>
                    <a:lstStyle/>
                    <a:p>
                      <a:pPr indent="0" lvl="0" marL="0" rtl="0" algn="l">
                        <a:spcBef>
                          <a:spcPts val="0"/>
                        </a:spcBef>
                        <a:spcAft>
                          <a:spcPts val="0"/>
                        </a:spcAft>
                        <a:buNone/>
                      </a:pPr>
                      <a:r>
                        <a:rPr lang="pl"/>
                        <a:t>sekwencyjny(jeden rdzeń CPU)</a:t>
                      </a:r>
                      <a:endParaRPr/>
                    </a:p>
                  </a:txBody>
                  <a:tcPr marT="91425" marB="91425" marR="91425" marL="91425"/>
                </a:tc>
                <a:tc>
                  <a:txBody>
                    <a:bodyPr/>
                    <a:lstStyle/>
                    <a:p>
                      <a:pPr indent="0" lvl="0" marL="0" rtl="0" algn="l">
                        <a:spcBef>
                          <a:spcPts val="0"/>
                        </a:spcBef>
                        <a:spcAft>
                          <a:spcPts val="0"/>
                        </a:spcAft>
                        <a:buNone/>
                      </a:pPr>
                      <a:r>
                        <a:rPr lang="pl"/>
                        <a:t>taka sama górna i dolna granica</a:t>
                      </a:r>
                      <a:endParaRPr/>
                    </a:p>
                  </a:txBody>
                  <a:tcPr marT="91425" marB="91425" marR="91425" marL="91425"/>
                </a:tc>
                <a:tc>
                  <a:txBody>
                    <a:bodyPr/>
                    <a:lstStyle/>
                    <a:p>
                      <a:pPr indent="0" lvl="0" marL="0" rtl="0" algn="l">
                        <a:spcBef>
                          <a:spcPts val="0"/>
                        </a:spcBef>
                        <a:spcAft>
                          <a:spcPts val="0"/>
                        </a:spcAft>
                        <a:buNone/>
                      </a:pPr>
                      <a:r>
                        <a:rPr lang="pl"/>
                        <a:t>100</a:t>
                      </a:r>
                      <a:endParaRPr/>
                    </a:p>
                  </a:txBody>
                  <a:tcPr marT="91425" marB="91425" marR="91425" marL="91425"/>
                </a:tc>
                <a:tc>
                  <a:txBody>
                    <a:bodyPr/>
                    <a:lstStyle/>
                    <a:p>
                      <a:pPr indent="0" lvl="0" marL="0" rtl="0" algn="l">
                        <a:spcBef>
                          <a:spcPts val="0"/>
                        </a:spcBef>
                        <a:spcAft>
                          <a:spcPts val="0"/>
                        </a:spcAft>
                        <a:buNone/>
                      </a:pPr>
                      <a:r>
                        <a:rPr lang="pl"/>
                        <a:t>50</a:t>
                      </a:r>
                      <a:endParaRPr/>
                    </a:p>
                  </a:txBody>
                  <a:tcPr marT="91425" marB="91425" marR="91425" marL="91425"/>
                </a:tc>
                <a:tc>
                  <a:txBody>
                    <a:bodyPr/>
                    <a:lstStyle/>
                    <a:p>
                      <a:pPr indent="0" lvl="0" marL="0" rtl="0" algn="l">
                        <a:spcBef>
                          <a:spcPts val="0"/>
                        </a:spcBef>
                        <a:spcAft>
                          <a:spcPts val="0"/>
                        </a:spcAft>
                        <a:buNone/>
                      </a:pPr>
                      <a:r>
                        <a:rPr lang="pl"/>
                        <a:t>[1,1,1]</a:t>
                      </a:r>
                      <a:endParaRPr/>
                    </a:p>
                    <a:p>
                      <a:pPr indent="0" lvl="0" marL="0" rtl="0" algn="l">
                        <a:spcBef>
                          <a:spcPts val="0"/>
                        </a:spcBef>
                        <a:spcAft>
                          <a:spcPts val="0"/>
                        </a:spcAft>
                        <a:buNone/>
                      </a:pPr>
                      <a:r>
                        <a:rPr lang="pl"/>
                        <a:t>(domyślna)</a:t>
                      </a:r>
                      <a:endParaRPr/>
                    </a:p>
                  </a:txBody>
                  <a:tcPr marT="91425" marB="91425" marR="91425" marL="91425"/>
                </a:tc>
                <a:tc>
                  <a:txBody>
                    <a:bodyPr/>
                    <a:lstStyle/>
                    <a:p>
                      <a:pPr indent="0" lvl="0" marL="0" rtl="0" algn="l">
                        <a:spcBef>
                          <a:spcPts val="0"/>
                        </a:spcBef>
                        <a:spcAft>
                          <a:spcPts val="0"/>
                        </a:spcAft>
                        <a:buNone/>
                      </a:pPr>
                      <a:r>
                        <a:rPr lang="pl"/>
                        <a:t>1.7551163955618887</a:t>
                      </a:r>
                      <a:endParaRPr/>
                    </a:p>
                  </a:txBody>
                  <a:tcPr marT="91425" marB="91425" marR="91425" marL="91425"/>
                </a:tc>
              </a:tr>
              <a:tr h="381000">
                <a:tc>
                  <a:txBody>
                    <a:bodyPr/>
                    <a:lstStyle/>
                    <a:p>
                      <a:pPr indent="0" lvl="0" marL="0" rtl="0" algn="l">
                        <a:spcBef>
                          <a:spcPts val="0"/>
                        </a:spcBef>
                        <a:spcAft>
                          <a:spcPts val="0"/>
                        </a:spcAft>
                        <a:buNone/>
                      </a:pPr>
                      <a:r>
                        <a:rPr lang="pl"/>
                        <a:t>sekwencyjny(jeden rdzeń CPU)</a:t>
                      </a:r>
                      <a:endParaRPr/>
                    </a:p>
                  </a:txBody>
                  <a:tcPr marT="91425" marB="91425" marR="91425" marL="91425"/>
                </a:tc>
                <a:tc>
                  <a:txBody>
                    <a:bodyPr/>
                    <a:lstStyle/>
                    <a:p>
                      <a:pPr indent="0" lvl="0" marL="0" rtl="0" algn="l">
                        <a:spcBef>
                          <a:spcPts val="0"/>
                        </a:spcBef>
                        <a:spcAft>
                          <a:spcPts val="0"/>
                        </a:spcAft>
                        <a:buNone/>
                      </a:pPr>
                      <a:r>
                        <a:rPr lang="pl"/>
                        <a:t>taka sama górna i dolna granica</a:t>
                      </a:r>
                      <a:endParaRPr/>
                    </a:p>
                  </a:txBody>
                  <a:tcPr marT="91425" marB="91425" marR="91425" marL="91425"/>
                </a:tc>
                <a:tc>
                  <a:txBody>
                    <a:bodyPr/>
                    <a:lstStyle/>
                    <a:p>
                      <a:pPr indent="0" lvl="0" marL="0" rtl="0" algn="l">
                        <a:spcBef>
                          <a:spcPts val="0"/>
                        </a:spcBef>
                        <a:spcAft>
                          <a:spcPts val="0"/>
                        </a:spcAft>
                        <a:buNone/>
                      </a:pPr>
                      <a:r>
                        <a:rPr lang="pl"/>
                        <a:t>100</a:t>
                      </a:r>
                      <a:endParaRPr/>
                    </a:p>
                  </a:txBody>
                  <a:tcPr marT="91425" marB="91425" marR="91425" marL="91425"/>
                </a:tc>
                <a:tc>
                  <a:txBody>
                    <a:bodyPr/>
                    <a:lstStyle/>
                    <a:p>
                      <a:pPr indent="0" lvl="0" marL="0" rtl="0" algn="l">
                        <a:spcBef>
                          <a:spcPts val="0"/>
                        </a:spcBef>
                        <a:spcAft>
                          <a:spcPts val="0"/>
                        </a:spcAft>
                        <a:buNone/>
                      </a:pPr>
                      <a:r>
                        <a:rPr lang="pl"/>
                        <a:t>50</a:t>
                      </a:r>
                      <a:endParaRPr/>
                    </a:p>
                  </a:txBody>
                  <a:tcPr marT="91425" marB="91425" marR="91425" marL="91425"/>
                </a:tc>
                <a:tc>
                  <a:txBody>
                    <a:bodyPr/>
                    <a:lstStyle/>
                    <a:p>
                      <a:pPr indent="0" lvl="0" marL="0" rtl="0" algn="l">
                        <a:spcBef>
                          <a:spcPts val="0"/>
                        </a:spcBef>
                        <a:spcAft>
                          <a:spcPts val="0"/>
                        </a:spcAft>
                        <a:buNone/>
                      </a:pPr>
                      <a:r>
                        <a:rPr lang="pl"/>
                        <a:t>[0.5,0.2,0.1]</a:t>
                      </a:r>
                      <a:endParaRPr/>
                    </a:p>
                  </a:txBody>
                  <a:tcPr marT="91425" marB="91425" marR="91425" marL="91425"/>
                </a:tc>
                <a:tc>
                  <a:txBody>
                    <a:bodyPr/>
                    <a:lstStyle/>
                    <a:p>
                      <a:pPr indent="0" lvl="0" marL="0" rtl="0" algn="l">
                        <a:spcBef>
                          <a:spcPts val="0"/>
                        </a:spcBef>
                        <a:spcAft>
                          <a:spcPts val="0"/>
                        </a:spcAft>
                        <a:buNone/>
                      </a:pPr>
                      <a:r>
                        <a:rPr lang="pl"/>
                        <a:t>0.977336369340247</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99150" y="76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Przykład praktyczny</a:t>
            </a:r>
            <a:endParaRPr/>
          </a:p>
        </p:txBody>
      </p:sp>
      <p:sp>
        <p:nvSpPr>
          <p:cNvPr id="90" name="Google Shape;90;p17"/>
          <p:cNvSpPr txBox="1"/>
          <p:nvPr>
            <p:ph idx="1" type="body"/>
          </p:nvPr>
        </p:nvSpPr>
        <p:spPr>
          <a:xfrm>
            <a:off x="240875" y="649300"/>
            <a:ext cx="8903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l" sz="1600"/>
              <a:t>Zadanie projektowania belek spawanych ma na celu znalezienie najniższego zużycia belek spawanych przy określonych ograniczeniach takich jak: naprężenia ścinającego, naprężenia zginającego, obciążenia wyboczeniowego i ugięcia. Problem dotyczy czterech zmiennych: grubości spoiny, długości złącza spawanego, szerokości belki oraz grubości belki. HGS porównano do HS (Harmony search) i CBO (Colliding bodies optimization).</a:t>
            </a:r>
            <a:endParaRPr sz="1600"/>
          </a:p>
        </p:txBody>
      </p:sp>
      <p:sp>
        <p:nvSpPr>
          <p:cNvPr id="91" name="Google Shape;91;p17"/>
          <p:cNvSpPr txBox="1"/>
          <p:nvPr/>
        </p:nvSpPr>
        <p:spPr>
          <a:xfrm>
            <a:off x="3471500" y="3358150"/>
            <a:ext cx="546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graphicFrame>
        <p:nvGraphicFramePr>
          <p:cNvPr id="92" name="Google Shape;92;p17"/>
          <p:cNvGraphicFramePr/>
          <p:nvPr/>
        </p:nvGraphicFramePr>
        <p:xfrm>
          <a:off x="952500" y="2552475"/>
          <a:ext cx="3000000" cy="3000000"/>
        </p:xfrm>
        <a:graphic>
          <a:graphicData uri="http://schemas.openxmlformats.org/drawingml/2006/table">
            <a:tbl>
              <a:tblPr>
                <a:noFill/>
                <a:tableStyleId>{D3D1290D-B547-4F6E-BD4F-2127AD34E868}</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pl"/>
                        <a:t>Algorytm</a:t>
                      </a:r>
                      <a:endParaRPr/>
                    </a:p>
                  </a:txBody>
                  <a:tcPr marT="91425" marB="91425" marR="91425" marL="91425"/>
                </a:tc>
                <a:tc>
                  <a:txBody>
                    <a:bodyPr/>
                    <a:lstStyle/>
                    <a:p>
                      <a:pPr indent="0" lvl="0" marL="0" rtl="0" algn="l">
                        <a:spcBef>
                          <a:spcPts val="0"/>
                        </a:spcBef>
                        <a:spcAft>
                          <a:spcPts val="0"/>
                        </a:spcAft>
                        <a:buNone/>
                      </a:pPr>
                      <a:r>
                        <a:rPr lang="pl"/>
                        <a:t>Welding seam thickness</a:t>
                      </a:r>
                      <a:endParaRPr/>
                    </a:p>
                  </a:txBody>
                  <a:tcPr marT="91425" marB="91425" marR="91425" marL="91425"/>
                </a:tc>
                <a:tc>
                  <a:txBody>
                    <a:bodyPr/>
                    <a:lstStyle/>
                    <a:p>
                      <a:pPr indent="0" lvl="0" marL="0" rtl="0" algn="l">
                        <a:spcBef>
                          <a:spcPts val="0"/>
                        </a:spcBef>
                        <a:spcAft>
                          <a:spcPts val="0"/>
                        </a:spcAft>
                        <a:buNone/>
                      </a:pPr>
                      <a:r>
                        <a:rPr lang="pl"/>
                        <a:t>welding joint lenght</a:t>
                      </a:r>
                      <a:endParaRPr/>
                    </a:p>
                  </a:txBody>
                  <a:tcPr marT="91425" marB="91425" marR="91425" marL="91425"/>
                </a:tc>
                <a:tc>
                  <a:txBody>
                    <a:bodyPr/>
                    <a:lstStyle/>
                    <a:p>
                      <a:pPr indent="0" lvl="0" marL="0" rtl="0" algn="l">
                        <a:spcBef>
                          <a:spcPts val="0"/>
                        </a:spcBef>
                        <a:spcAft>
                          <a:spcPts val="0"/>
                        </a:spcAft>
                        <a:buNone/>
                      </a:pPr>
                      <a:r>
                        <a:rPr lang="pl"/>
                        <a:t>beam width</a:t>
                      </a:r>
                      <a:endParaRPr/>
                    </a:p>
                  </a:txBody>
                  <a:tcPr marT="91425" marB="91425" marR="91425" marL="91425"/>
                </a:tc>
                <a:tc>
                  <a:txBody>
                    <a:bodyPr/>
                    <a:lstStyle/>
                    <a:p>
                      <a:pPr indent="0" lvl="0" marL="0" rtl="0" algn="l">
                        <a:spcBef>
                          <a:spcPts val="0"/>
                        </a:spcBef>
                        <a:spcAft>
                          <a:spcPts val="0"/>
                        </a:spcAft>
                        <a:buNone/>
                      </a:pPr>
                      <a:r>
                        <a:rPr lang="pl"/>
                        <a:t>beam thickness</a:t>
                      </a:r>
                      <a:endParaRPr/>
                    </a:p>
                  </a:txBody>
                  <a:tcPr marT="91425" marB="91425" marR="91425" marL="91425"/>
                </a:tc>
                <a:tc>
                  <a:txBody>
                    <a:bodyPr/>
                    <a:lstStyle/>
                    <a:p>
                      <a:pPr indent="0" lvl="0" marL="0" rtl="0" algn="l">
                        <a:spcBef>
                          <a:spcPts val="0"/>
                        </a:spcBef>
                        <a:spcAft>
                          <a:spcPts val="0"/>
                        </a:spcAft>
                        <a:buNone/>
                      </a:pPr>
                      <a:r>
                        <a:rPr lang="pl"/>
                        <a:t>Koszt optymalny</a:t>
                      </a:r>
                      <a:endParaRPr/>
                    </a:p>
                  </a:txBody>
                  <a:tcPr marT="91425" marB="91425" marR="91425" marL="91425"/>
                </a:tc>
              </a:tr>
              <a:tr h="381000">
                <a:tc>
                  <a:txBody>
                    <a:bodyPr/>
                    <a:lstStyle/>
                    <a:p>
                      <a:pPr indent="0" lvl="0" marL="0" rtl="0" algn="l">
                        <a:spcBef>
                          <a:spcPts val="0"/>
                        </a:spcBef>
                        <a:spcAft>
                          <a:spcPts val="0"/>
                        </a:spcAft>
                        <a:buNone/>
                      </a:pPr>
                      <a:r>
                        <a:rPr lang="pl"/>
                        <a:t>HGS</a:t>
                      </a:r>
                      <a:endParaRPr/>
                    </a:p>
                  </a:txBody>
                  <a:tcPr marT="91425" marB="91425" marR="91425" marL="91425">
                    <a:solidFill>
                      <a:srgbClr val="FFFF00"/>
                    </a:solidFill>
                  </a:tcPr>
                </a:tc>
                <a:tc>
                  <a:txBody>
                    <a:bodyPr/>
                    <a:lstStyle/>
                    <a:p>
                      <a:pPr indent="0" lvl="0" marL="0" rtl="0" algn="l">
                        <a:spcBef>
                          <a:spcPts val="0"/>
                        </a:spcBef>
                        <a:spcAft>
                          <a:spcPts val="0"/>
                        </a:spcAft>
                        <a:buNone/>
                      </a:pPr>
                      <a:r>
                        <a:rPr lang="pl"/>
                        <a:t>0,2015</a:t>
                      </a:r>
                      <a:endParaRPr/>
                    </a:p>
                  </a:txBody>
                  <a:tcPr marT="91425" marB="91425" marR="91425" marL="91425">
                    <a:solidFill>
                      <a:srgbClr val="FFFF00"/>
                    </a:solidFill>
                  </a:tcPr>
                </a:tc>
                <a:tc>
                  <a:txBody>
                    <a:bodyPr/>
                    <a:lstStyle/>
                    <a:p>
                      <a:pPr indent="0" lvl="0" marL="0" rtl="0" algn="l">
                        <a:spcBef>
                          <a:spcPts val="0"/>
                        </a:spcBef>
                        <a:spcAft>
                          <a:spcPts val="0"/>
                        </a:spcAft>
                        <a:buNone/>
                      </a:pPr>
                      <a:r>
                        <a:rPr lang="pl"/>
                        <a:t>3,328</a:t>
                      </a:r>
                      <a:endParaRPr/>
                    </a:p>
                  </a:txBody>
                  <a:tcPr marT="91425" marB="91425" marR="91425" marL="91425">
                    <a:solidFill>
                      <a:srgbClr val="FFFF00"/>
                    </a:solidFill>
                  </a:tcPr>
                </a:tc>
                <a:tc>
                  <a:txBody>
                    <a:bodyPr/>
                    <a:lstStyle/>
                    <a:p>
                      <a:pPr indent="0" lvl="0" marL="0" rtl="0" algn="l">
                        <a:spcBef>
                          <a:spcPts val="0"/>
                        </a:spcBef>
                        <a:spcAft>
                          <a:spcPts val="0"/>
                        </a:spcAft>
                        <a:buNone/>
                      </a:pPr>
                      <a:r>
                        <a:rPr lang="pl"/>
                        <a:t>9,0441</a:t>
                      </a:r>
                      <a:endParaRPr/>
                    </a:p>
                  </a:txBody>
                  <a:tcPr marT="91425" marB="91425" marR="91425" marL="91425">
                    <a:solidFill>
                      <a:srgbClr val="FFFF00"/>
                    </a:solidFill>
                  </a:tcPr>
                </a:tc>
                <a:tc>
                  <a:txBody>
                    <a:bodyPr/>
                    <a:lstStyle/>
                    <a:p>
                      <a:pPr indent="0" lvl="0" marL="0" rtl="0" algn="l">
                        <a:spcBef>
                          <a:spcPts val="0"/>
                        </a:spcBef>
                        <a:spcAft>
                          <a:spcPts val="0"/>
                        </a:spcAft>
                        <a:buNone/>
                      </a:pPr>
                      <a:r>
                        <a:rPr lang="pl"/>
                        <a:t>0,2056</a:t>
                      </a:r>
                      <a:endParaRPr/>
                    </a:p>
                  </a:txBody>
                  <a:tcPr marT="91425" marB="91425" marR="91425" marL="91425">
                    <a:solidFill>
                      <a:srgbClr val="FFFF00"/>
                    </a:solidFill>
                  </a:tcPr>
                </a:tc>
                <a:tc>
                  <a:txBody>
                    <a:bodyPr/>
                    <a:lstStyle/>
                    <a:p>
                      <a:pPr indent="0" lvl="0" marL="0" rtl="0" algn="l">
                        <a:spcBef>
                          <a:spcPts val="0"/>
                        </a:spcBef>
                        <a:spcAft>
                          <a:spcPts val="0"/>
                        </a:spcAft>
                        <a:buNone/>
                      </a:pPr>
                      <a:r>
                        <a:rPr lang="pl"/>
                        <a:t>1,70012</a:t>
                      </a:r>
                      <a:endParaRPr/>
                    </a:p>
                  </a:txBody>
                  <a:tcPr marT="91425" marB="91425" marR="91425" marL="91425">
                    <a:solidFill>
                      <a:srgbClr val="FFFF00"/>
                    </a:solidFill>
                  </a:tcPr>
                </a:tc>
              </a:tr>
              <a:tr h="381000">
                <a:tc>
                  <a:txBody>
                    <a:bodyPr/>
                    <a:lstStyle/>
                    <a:p>
                      <a:pPr indent="0" lvl="0" marL="0" rtl="0" algn="l">
                        <a:spcBef>
                          <a:spcPts val="0"/>
                        </a:spcBef>
                        <a:spcAft>
                          <a:spcPts val="0"/>
                        </a:spcAft>
                        <a:buNone/>
                      </a:pPr>
                      <a:r>
                        <a:rPr lang="pl"/>
                        <a:t>HS</a:t>
                      </a:r>
                      <a:endParaRPr/>
                    </a:p>
                  </a:txBody>
                  <a:tcPr marT="91425" marB="91425" marR="91425" marL="91425"/>
                </a:tc>
                <a:tc>
                  <a:txBody>
                    <a:bodyPr/>
                    <a:lstStyle/>
                    <a:p>
                      <a:pPr indent="0" lvl="0" marL="0" rtl="0" algn="l">
                        <a:spcBef>
                          <a:spcPts val="0"/>
                        </a:spcBef>
                        <a:spcAft>
                          <a:spcPts val="0"/>
                        </a:spcAft>
                        <a:buNone/>
                      </a:pPr>
                      <a:r>
                        <a:rPr lang="pl"/>
                        <a:t>0,2442</a:t>
                      </a:r>
                      <a:endParaRPr/>
                    </a:p>
                  </a:txBody>
                  <a:tcPr marT="91425" marB="91425" marR="91425" marL="91425"/>
                </a:tc>
                <a:tc>
                  <a:txBody>
                    <a:bodyPr/>
                    <a:lstStyle/>
                    <a:p>
                      <a:pPr indent="0" lvl="0" marL="0" rtl="0" algn="l">
                        <a:spcBef>
                          <a:spcPts val="0"/>
                        </a:spcBef>
                        <a:spcAft>
                          <a:spcPts val="0"/>
                        </a:spcAft>
                        <a:buNone/>
                      </a:pPr>
                      <a:r>
                        <a:rPr lang="pl"/>
                        <a:t>6,2231</a:t>
                      </a:r>
                      <a:endParaRPr/>
                    </a:p>
                  </a:txBody>
                  <a:tcPr marT="91425" marB="91425" marR="91425" marL="91425"/>
                </a:tc>
                <a:tc>
                  <a:txBody>
                    <a:bodyPr/>
                    <a:lstStyle/>
                    <a:p>
                      <a:pPr indent="0" lvl="0" marL="0" rtl="0" algn="l">
                        <a:spcBef>
                          <a:spcPts val="0"/>
                        </a:spcBef>
                        <a:spcAft>
                          <a:spcPts val="0"/>
                        </a:spcAft>
                        <a:buNone/>
                      </a:pPr>
                      <a:r>
                        <a:rPr lang="pl"/>
                        <a:t>8,2915</a:t>
                      </a:r>
                      <a:endParaRPr/>
                    </a:p>
                  </a:txBody>
                  <a:tcPr marT="91425" marB="91425" marR="91425" marL="91425"/>
                </a:tc>
                <a:tc>
                  <a:txBody>
                    <a:bodyPr/>
                    <a:lstStyle/>
                    <a:p>
                      <a:pPr indent="0" lvl="0" marL="0" rtl="0" algn="l">
                        <a:spcBef>
                          <a:spcPts val="0"/>
                        </a:spcBef>
                        <a:spcAft>
                          <a:spcPts val="0"/>
                        </a:spcAft>
                        <a:buNone/>
                      </a:pPr>
                      <a:r>
                        <a:rPr lang="pl"/>
                        <a:t>0,2433</a:t>
                      </a:r>
                      <a:endParaRPr/>
                    </a:p>
                  </a:txBody>
                  <a:tcPr marT="91425" marB="91425" marR="91425" marL="91425"/>
                </a:tc>
                <a:tc>
                  <a:txBody>
                    <a:bodyPr/>
                    <a:lstStyle/>
                    <a:p>
                      <a:pPr indent="0" lvl="0" marL="0" rtl="0" algn="l">
                        <a:spcBef>
                          <a:spcPts val="0"/>
                        </a:spcBef>
                        <a:spcAft>
                          <a:spcPts val="0"/>
                        </a:spcAft>
                        <a:buNone/>
                      </a:pPr>
                      <a:r>
                        <a:rPr lang="pl"/>
                        <a:t>2,3807</a:t>
                      </a:r>
                      <a:endParaRPr/>
                    </a:p>
                  </a:txBody>
                  <a:tcPr marT="91425" marB="91425" marR="91425" marL="91425"/>
                </a:tc>
              </a:tr>
              <a:tr h="381000">
                <a:tc>
                  <a:txBody>
                    <a:bodyPr/>
                    <a:lstStyle/>
                    <a:p>
                      <a:pPr indent="0" lvl="0" marL="0" rtl="0" algn="l">
                        <a:spcBef>
                          <a:spcPts val="0"/>
                        </a:spcBef>
                        <a:spcAft>
                          <a:spcPts val="0"/>
                        </a:spcAft>
                        <a:buNone/>
                      </a:pPr>
                      <a:r>
                        <a:rPr lang="pl"/>
                        <a:t>CBO</a:t>
                      </a:r>
                      <a:endParaRPr/>
                    </a:p>
                  </a:txBody>
                  <a:tcPr marT="91425" marB="91425" marR="91425" marL="91425"/>
                </a:tc>
                <a:tc>
                  <a:txBody>
                    <a:bodyPr/>
                    <a:lstStyle/>
                    <a:p>
                      <a:pPr indent="0" lvl="0" marL="0" rtl="0" algn="l">
                        <a:spcBef>
                          <a:spcPts val="0"/>
                        </a:spcBef>
                        <a:spcAft>
                          <a:spcPts val="0"/>
                        </a:spcAft>
                        <a:buNone/>
                      </a:pPr>
                      <a:r>
                        <a:rPr lang="pl"/>
                        <a:t>0,2434</a:t>
                      </a:r>
                      <a:endParaRPr/>
                    </a:p>
                  </a:txBody>
                  <a:tcPr marT="91425" marB="91425" marR="91425" marL="91425"/>
                </a:tc>
                <a:tc>
                  <a:txBody>
                    <a:bodyPr/>
                    <a:lstStyle/>
                    <a:p>
                      <a:pPr indent="0" lvl="0" marL="0" rtl="0" algn="l">
                        <a:spcBef>
                          <a:spcPts val="0"/>
                        </a:spcBef>
                        <a:spcAft>
                          <a:spcPts val="0"/>
                        </a:spcAft>
                        <a:buNone/>
                      </a:pPr>
                      <a:r>
                        <a:rPr lang="pl"/>
                        <a:t>6,2552</a:t>
                      </a:r>
                      <a:endParaRPr/>
                    </a:p>
                  </a:txBody>
                  <a:tcPr marT="91425" marB="91425" marR="91425" marL="91425"/>
                </a:tc>
                <a:tc>
                  <a:txBody>
                    <a:bodyPr/>
                    <a:lstStyle/>
                    <a:p>
                      <a:pPr indent="0" lvl="0" marL="0" rtl="0" algn="l">
                        <a:spcBef>
                          <a:spcPts val="0"/>
                        </a:spcBef>
                        <a:spcAft>
                          <a:spcPts val="0"/>
                        </a:spcAft>
                        <a:buNone/>
                      </a:pPr>
                      <a:r>
                        <a:rPr lang="pl"/>
                        <a:t>8,2915</a:t>
                      </a:r>
                      <a:endParaRPr/>
                    </a:p>
                  </a:txBody>
                  <a:tcPr marT="91425" marB="91425" marR="91425" marL="91425"/>
                </a:tc>
                <a:tc>
                  <a:txBody>
                    <a:bodyPr/>
                    <a:lstStyle/>
                    <a:p>
                      <a:pPr indent="0" lvl="0" marL="0" rtl="0" algn="l">
                        <a:spcBef>
                          <a:spcPts val="0"/>
                        </a:spcBef>
                        <a:spcAft>
                          <a:spcPts val="0"/>
                        </a:spcAft>
                        <a:buNone/>
                      </a:pPr>
                      <a:r>
                        <a:rPr lang="pl"/>
                        <a:t>0,2444</a:t>
                      </a:r>
                      <a:endParaRPr/>
                    </a:p>
                  </a:txBody>
                  <a:tcPr marT="91425" marB="91425" marR="91425" marL="91425"/>
                </a:tc>
                <a:tc>
                  <a:txBody>
                    <a:bodyPr/>
                    <a:lstStyle/>
                    <a:p>
                      <a:pPr indent="0" lvl="0" marL="0" rtl="0" algn="l">
                        <a:spcBef>
                          <a:spcPts val="0"/>
                        </a:spcBef>
                        <a:spcAft>
                          <a:spcPts val="0"/>
                        </a:spcAft>
                        <a:buNone/>
                      </a:pPr>
                      <a:r>
                        <a:rPr lang="pl"/>
                        <a:t>2,38411</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2295425" y="2216225"/>
            <a:ext cx="4350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Dziękujemy za uwagę</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