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8" r:id="rId5"/>
    <p:sldId id="271" r:id="rId6"/>
    <p:sldId id="272" r:id="rId7"/>
    <p:sldId id="273" r:id="rId8"/>
    <p:sldId id="274" r:id="rId9"/>
    <p:sldId id="257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3E581-09A5-4F50-923A-A99E2B447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D8F5A-C2D7-44B4-BA89-7229099AAA12}">
      <dgm:prSet/>
      <dgm:spPr/>
      <dgm:t>
        <a:bodyPr/>
        <a:lstStyle/>
        <a:p>
          <a:pPr rtl="0"/>
          <a:r>
            <a:rPr lang="en-US" b="1" i="0" dirty="0" smtClean="0">
              <a:latin typeface="Times New Roman" pitchFamily="18" charset="0"/>
            </a:rPr>
            <a:t>Dipole-Dipole </a:t>
          </a:r>
          <a:r>
            <a:rPr lang="en-US" b="1" i="0" baseline="0" dirty="0" smtClean="0">
              <a:latin typeface="Times New Roman" pitchFamily="18" charset="0"/>
            </a:rPr>
            <a:t>Broadening</a:t>
          </a:r>
          <a:endParaRPr lang="en-US" baseline="0" dirty="0">
            <a:latin typeface="Times New Roman" pitchFamily="18" charset="0"/>
          </a:endParaRPr>
        </a:p>
      </dgm:t>
    </dgm:pt>
    <dgm:pt modelId="{0ECCC4C3-B95A-40CC-86E5-A339FB46B1D6}" type="parTrans" cxnId="{90633426-3589-4987-B919-F326470D0BB7}">
      <dgm:prSet/>
      <dgm:spPr/>
      <dgm:t>
        <a:bodyPr/>
        <a:lstStyle/>
        <a:p>
          <a:endParaRPr lang="en-US"/>
        </a:p>
      </dgm:t>
    </dgm:pt>
    <dgm:pt modelId="{11BA80F0-A19B-4B8C-9D49-3FC1A4907C49}" type="sibTrans" cxnId="{90633426-3589-4987-B919-F326470D0BB7}">
      <dgm:prSet/>
      <dgm:spPr/>
      <dgm:t>
        <a:bodyPr/>
        <a:lstStyle/>
        <a:p>
          <a:endParaRPr lang="en-US"/>
        </a:p>
      </dgm:t>
    </dgm:pt>
    <dgm:pt modelId="{C975BAB3-D6C4-4356-BD56-B906DAA18526}" type="pres">
      <dgm:prSet presAssocID="{95F3E581-09A5-4F50-923A-A99E2B447B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8CB2A-6D9F-4719-9595-AEE5CD15D375}" type="pres">
      <dgm:prSet presAssocID="{F2CD8F5A-C2D7-44B4-BA89-7229099AAA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33426-3589-4987-B919-F326470D0BB7}" srcId="{95F3E581-09A5-4F50-923A-A99E2B447B1E}" destId="{F2CD8F5A-C2D7-44B4-BA89-7229099AAA12}" srcOrd="0" destOrd="0" parTransId="{0ECCC4C3-B95A-40CC-86E5-A339FB46B1D6}" sibTransId="{11BA80F0-A19B-4B8C-9D49-3FC1A4907C49}"/>
    <dgm:cxn modelId="{04BF8760-20C3-4845-A4D9-EFCD479C2FF2}" type="presOf" srcId="{95F3E581-09A5-4F50-923A-A99E2B447B1E}" destId="{C975BAB3-D6C4-4356-BD56-B906DAA18526}" srcOrd="0" destOrd="0" presId="urn:microsoft.com/office/officeart/2005/8/layout/vList2"/>
    <dgm:cxn modelId="{78EFE6EB-CF67-496F-BA54-097A670FB4E4}" type="presOf" srcId="{F2CD8F5A-C2D7-44B4-BA89-7229099AAA12}" destId="{1308CB2A-6D9F-4719-9595-AEE5CD15D375}" srcOrd="0" destOrd="0" presId="urn:microsoft.com/office/officeart/2005/8/layout/vList2"/>
    <dgm:cxn modelId="{E0EA66D2-C532-49A3-B9BC-CA6B54A402B3}" type="presParOf" srcId="{C975BAB3-D6C4-4356-BD56-B906DAA18526}" destId="{1308CB2A-6D9F-4719-9595-AEE5CD15D3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3E581-09A5-4F50-923A-A99E2B447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D8F5A-C2D7-44B4-BA89-7229099AAA12}">
      <dgm:prSet/>
      <dgm:spPr/>
      <dgm:t>
        <a:bodyPr/>
        <a:lstStyle/>
        <a:p>
          <a:pPr rtl="0"/>
          <a:r>
            <a:rPr lang="en-US" b="1" i="0" baseline="0" dirty="0" smtClean="0">
              <a:latin typeface="Times New Roman" pitchFamily="18" charset="0"/>
            </a:rPr>
            <a:t>HSE Broadening</a:t>
          </a:r>
          <a:endParaRPr lang="en-US" baseline="0" dirty="0">
            <a:latin typeface="Times New Roman" pitchFamily="18" charset="0"/>
          </a:endParaRPr>
        </a:p>
      </dgm:t>
    </dgm:pt>
    <dgm:pt modelId="{0ECCC4C3-B95A-40CC-86E5-A339FB46B1D6}" type="parTrans" cxnId="{90633426-3589-4987-B919-F326470D0BB7}">
      <dgm:prSet/>
      <dgm:spPr/>
      <dgm:t>
        <a:bodyPr/>
        <a:lstStyle/>
        <a:p>
          <a:endParaRPr lang="en-US"/>
        </a:p>
      </dgm:t>
    </dgm:pt>
    <dgm:pt modelId="{11BA80F0-A19B-4B8C-9D49-3FC1A4907C49}" type="sibTrans" cxnId="{90633426-3589-4987-B919-F326470D0BB7}">
      <dgm:prSet/>
      <dgm:spPr/>
      <dgm:t>
        <a:bodyPr/>
        <a:lstStyle/>
        <a:p>
          <a:endParaRPr lang="en-US"/>
        </a:p>
      </dgm:t>
    </dgm:pt>
    <dgm:pt modelId="{C975BAB3-D6C4-4356-BD56-B906DAA18526}" type="pres">
      <dgm:prSet presAssocID="{95F3E581-09A5-4F50-923A-A99E2B447B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8CB2A-6D9F-4719-9595-AEE5CD15D375}" type="pres">
      <dgm:prSet presAssocID="{F2CD8F5A-C2D7-44B4-BA89-7229099AAA12}" presName="parentText" presStyleLbl="node1" presStyleIdx="0" presStyleCnt="1" custLinFactNeighborX="-1429" custLinFactNeighborY="-21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33426-3589-4987-B919-F326470D0BB7}" srcId="{95F3E581-09A5-4F50-923A-A99E2B447B1E}" destId="{F2CD8F5A-C2D7-44B4-BA89-7229099AAA12}" srcOrd="0" destOrd="0" parTransId="{0ECCC4C3-B95A-40CC-86E5-A339FB46B1D6}" sibTransId="{11BA80F0-A19B-4B8C-9D49-3FC1A4907C49}"/>
    <dgm:cxn modelId="{90BA88B8-28A3-4142-ADE9-8D809D11D354}" type="presOf" srcId="{F2CD8F5A-C2D7-44B4-BA89-7229099AAA12}" destId="{1308CB2A-6D9F-4719-9595-AEE5CD15D375}" srcOrd="0" destOrd="0" presId="urn:microsoft.com/office/officeart/2005/8/layout/vList2"/>
    <dgm:cxn modelId="{20EEF000-067A-4D15-B087-854C10048C8C}" type="presOf" srcId="{95F3E581-09A5-4F50-923A-A99E2B447B1E}" destId="{C975BAB3-D6C4-4356-BD56-B906DAA18526}" srcOrd="0" destOrd="0" presId="urn:microsoft.com/office/officeart/2005/8/layout/vList2"/>
    <dgm:cxn modelId="{574BFFA7-C57A-47A7-94A2-A5C1AB2BA77F}" type="presParOf" srcId="{C975BAB3-D6C4-4356-BD56-B906DAA18526}" destId="{1308CB2A-6D9F-4719-9595-AEE5CD15D3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86E4-D2F5-4A32-B693-F16F9A614B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9AE1-7B55-40D4-A9F7-A7FB0F9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4.emf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6.emf"/><Relationship Id="rId5" Type="http://schemas.openxmlformats.org/officeDocument/2006/relationships/image" Target="../media/image21.e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Modified Bloch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dirty="0" smtClean="0"/>
              <a:t>multiply </a:t>
            </a:r>
            <a:r>
              <a:rPr lang="en-US" dirty="0"/>
              <a:t>the first equation by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the second by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and then subtract the </a:t>
            </a:r>
            <a:r>
              <a:rPr lang="en-US" dirty="0" smtClean="0"/>
              <a:t>results and </a:t>
            </a:r>
            <a:r>
              <a:rPr lang="en-US" dirty="0"/>
              <a:t>solve for </a:t>
            </a:r>
            <a:r>
              <a:rPr lang="en-US" dirty="0" smtClean="0"/>
              <a:t>x, </a:t>
            </a:r>
            <a:r>
              <a:rPr lang="en-US" dirty="0"/>
              <a:t>we get (if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 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967614"/>
            <a:ext cx="6210300" cy="22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for y in a similar way, we get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09" y="2968080"/>
            <a:ext cx="6437692" cy="21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503" y="681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Using the definition of </a:t>
            </a:r>
            <a:r>
              <a:rPr lang="en-US" dirty="0"/>
              <a:t>a second order determinant, we can write the </a:t>
            </a:r>
            <a:r>
              <a:rPr lang="en-US" dirty="0" smtClean="0"/>
              <a:t>solutions in the form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3420780"/>
            <a:ext cx="9102374" cy="30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790" name="Group 158"/>
          <p:cNvGrpSpPr>
            <a:grpSpLocks/>
          </p:cNvGrpSpPr>
          <p:nvPr/>
        </p:nvGrpSpPr>
        <p:grpSpPr bwMode="auto">
          <a:xfrm>
            <a:off x="2879725" y="1466851"/>
            <a:ext cx="6764338" cy="4987925"/>
            <a:chOff x="1306" y="144"/>
            <a:chExt cx="3826" cy="3922"/>
          </a:xfrm>
        </p:grpSpPr>
        <p:sp>
          <p:nvSpPr>
            <p:cNvPr id="197727" name="Line 95"/>
            <p:cNvSpPr>
              <a:spLocks noChangeShapeType="1"/>
            </p:cNvSpPr>
            <p:nvPr/>
          </p:nvSpPr>
          <p:spPr bwMode="auto">
            <a:xfrm>
              <a:off x="2313" y="3271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9" name="Line 127"/>
            <p:cNvSpPr>
              <a:spLocks noChangeShapeType="1"/>
            </p:cNvSpPr>
            <p:nvPr/>
          </p:nvSpPr>
          <p:spPr bwMode="auto">
            <a:xfrm>
              <a:off x="2313" y="3748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780" name="Group 148"/>
            <p:cNvGrpSpPr>
              <a:grpSpLocks/>
            </p:cNvGrpSpPr>
            <p:nvPr/>
          </p:nvGrpSpPr>
          <p:grpSpPr bwMode="auto">
            <a:xfrm>
              <a:off x="2993" y="3453"/>
              <a:ext cx="817" cy="613"/>
              <a:chOff x="2993" y="3453"/>
              <a:chExt cx="817" cy="613"/>
            </a:xfrm>
          </p:grpSpPr>
          <p:grpSp>
            <p:nvGrpSpPr>
              <p:cNvPr id="197765" name="Group 133"/>
              <p:cNvGrpSpPr>
                <a:grpSpLocks/>
              </p:cNvGrpSpPr>
              <p:nvPr/>
            </p:nvGrpSpPr>
            <p:grpSpPr bwMode="auto">
              <a:xfrm>
                <a:off x="3719" y="3453"/>
                <a:ext cx="91" cy="613"/>
                <a:chOff x="1156" y="2704"/>
                <a:chExt cx="363" cy="1180"/>
              </a:xfrm>
            </p:grpSpPr>
            <p:sp>
              <p:nvSpPr>
                <p:cNvPr id="197760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1156" y="2704"/>
                  <a:ext cx="136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63" name="Line 131"/>
                <p:cNvSpPr>
                  <a:spLocks noChangeShapeType="1"/>
                </p:cNvSpPr>
                <p:nvPr/>
              </p:nvSpPr>
              <p:spPr bwMode="auto">
                <a:xfrm>
                  <a:off x="1292" y="2704"/>
                  <a:ext cx="114" cy="113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6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406" y="3271"/>
                  <a:ext cx="113" cy="613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770" name="Group 138"/>
              <p:cNvGrpSpPr>
                <a:grpSpLocks/>
              </p:cNvGrpSpPr>
              <p:nvPr/>
            </p:nvGrpSpPr>
            <p:grpSpPr bwMode="auto">
              <a:xfrm>
                <a:off x="3356" y="3453"/>
                <a:ext cx="91" cy="613"/>
                <a:chOff x="1156" y="2704"/>
                <a:chExt cx="363" cy="1180"/>
              </a:xfrm>
            </p:grpSpPr>
            <p:sp>
              <p:nvSpPr>
                <p:cNvPr id="197771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1156" y="2704"/>
                  <a:ext cx="136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72" name="Line 140"/>
                <p:cNvSpPr>
                  <a:spLocks noChangeShapeType="1"/>
                </p:cNvSpPr>
                <p:nvPr/>
              </p:nvSpPr>
              <p:spPr bwMode="auto">
                <a:xfrm>
                  <a:off x="1292" y="2704"/>
                  <a:ext cx="114" cy="113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7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406" y="3271"/>
                  <a:ext cx="113" cy="613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774" name="Group 142"/>
              <p:cNvGrpSpPr>
                <a:grpSpLocks/>
              </p:cNvGrpSpPr>
              <p:nvPr/>
            </p:nvGrpSpPr>
            <p:grpSpPr bwMode="auto">
              <a:xfrm>
                <a:off x="2993" y="3453"/>
                <a:ext cx="91" cy="613"/>
                <a:chOff x="1156" y="2704"/>
                <a:chExt cx="363" cy="1180"/>
              </a:xfrm>
            </p:grpSpPr>
            <p:sp>
              <p:nvSpPr>
                <p:cNvPr id="197775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1156" y="2704"/>
                  <a:ext cx="136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76" name="Line 144"/>
                <p:cNvSpPr>
                  <a:spLocks noChangeShapeType="1"/>
                </p:cNvSpPr>
                <p:nvPr/>
              </p:nvSpPr>
              <p:spPr bwMode="auto">
                <a:xfrm>
                  <a:off x="1292" y="2704"/>
                  <a:ext cx="114" cy="113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77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1406" y="3271"/>
                  <a:ext cx="113" cy="613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778" name="Line 146"/>
              <p:cNvSpPr>
                <a:spLocks noChangeShapeType="1"/>
              </p:cNvSpPr>
              <p:nvPr/>
            </p:nvSpPr>
            <p:spPr bwMode="auto">
              <a:xfrm>
                <a:off x="3084" y="3748"/>
                <a:ext cx="25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79" name="Line 147"/>
              <p:cNvSpPr>
                <a:spLocks noChangeShapeType="1"/>
              </p:cNvSpPr>
              <p:nvPr/>
            </p:nvSpPr>
            <p:spPr bwMode="auto">
              <a:xfrm>
                <a:off x="3447" y="3748"/>
                <a:ext cx="272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7784" name="Group 152"/>
            <p:cNvGrpSpPr>
              <a:grpSpLocks/>
            </p:cNvGrpSpPr>
            <p:nvPr/>
          </p:nvGrpSpPr>
          <p:grpSpPr bwMode="auto">
            <a:xfrm>
              <a:off x="2993" y="2795"/>
              <a:ext cx="771" cy="476"/>
              <a:chOff x="3810" y="2954"/>
              <a:chExt cx="771" cy="476"/>
            </a:xfrm>
          </p:grpSpPr>
          <p:grpSp>
            <p:nvGrpSpPr>
              <p:cNvPr id="197750" name="Group 118"/>
              <p:cNvGrpSpPr>
                <a:grpSpLocks/>
              </p:cNvGrpSpPr>
              <p:nvPr/>
            </p:nvGrpSpPr>
            <p:grpSpPr bwMode="auto">
              <a:xfrm>
                <a:off x="3810" y="2954"/>
                <a:ext cx="68" cy="476"/>
                <a:chOff x="2222" y="2704"/>
                <a:chExt cx="182" cy="567"/>
              </a:xfrm>
            </p:grpSpPr>
            <p:sp>
              <p:nvSpPr>
                <p:cNvPr id="197748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2222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49" name="Line 117"/>
                <p:cNvSpPr>
                  <a:spLocks noChangeShapeType="1"/>
                </p:cNvSpPr>
                <p:nvPr/>
              </p:nvSpPr>
              <p:spPr bwMode="auto">
                <a:xfrm>
                  <a:off x="2313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751" name="Group 119"/>
              <p:cNvGrpSpPr>
                <a:grpSpLocks/>
              </p:cNvGrpSpPr>
              <p:nvPr/>
            </p:nvGrpSpPr>
            <p:grpSpPr bwMode="auto">
              <a:xfrm>
                <a:off x="4173" y="2954"/>
                <a:ext cx="68" cy="476"/>
                <a:chOff x="2222" y="2704"/>
                <a:chExt cx="182" cy="567"/>
              </a:xfrm>
            </p:grpSpPr>
            <p:sp>
              <p:nvSpPr>
                <p:cNvPr id="197752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2222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53" name="Line 121"/>
                <p:cNvSpPr>
                  <a:spLocks noChangeShapeType="1"/>
                </p:cNvSpPr>
                <p:nvPr/>
              </p:nvSpPr>
              <p:spPr bwMode="auto">
                <a:xfrm>
                  <a:off x="2313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754" name="Group 122"/>
              <p:cNvGrpSpPr>
                <a:grpSpLocks/>
              </p:cNvGrpSpPr>
              <p:nvPr/>
            </p:nvGrpSpPr>
            <p:grpSpPr bwMode="auto">
              <a:xfrm>
                <a:off x="4513" y="2954"/>
                <a:ext cx="68" cy="476"/>
                <a:chOff x="2222" y="2704"/>
                <a:chExt cx="182" cy="567"/>
              </a:xfrm>
            </p:grpSpPr>
            <p:sp>
              <p:nvSpPr>
                <p:cNvPr id="197755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222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56" name="Line 124"/>
                <p:cNvSpPr>
                  <a:spLocks noChangeShapeType="1"/>
                </p:cNvSpPr>
                <p:nvPr/>
              </p:nvSpPr>
              <p:spPr bwMode="auto">
                <a:xfrm>
                  <a:off x="2313" y="2704"/>
                  <a:ext cx="91" cy="56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781" name="Line 149"/>
              <p:cNvSpPr>
                <a:spLocks noChangeShapeType="1"/>
              </p:cNvSpPr>
              <p:nvPr/>
            </p:nvSpPr>
            <p:spPr bwMode="auto">
              <a:xfrm>
                <a:off x="3878" y="3430"/>
                <a:ext cx="29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82" name="Line 150"/>
              <p:cNvSpPr>
                <a:spLocks noChangeShapeType="1"/>
              </p:cNvSpPr>
              <p:nvPr/>
            </p:nvSpPr>
            <p:spPr bwMode="auto">
              <a:xfrm>
                <a:off x="4241" y="343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7789" name="Group 157"/>
            <p:cNvGrpSpPr>
              <a:grpSpLocks/>
            </p:cNvGrpSpPr>
            <p:nvPr/>
          </p:nvGrpSpPr>
          <p:grpSpPr bwMode="auto">
            <a:xfrm>
              <a:off x="1306" y="144"/>
              <a:ext cx="3826" cy="2645"/>
              <a:chOff x="1306" y="144"/>
              <a:chExt cx="3826" cy="2645"/>
            </a:xfrm>
          </p:grpSpPr>
          <p:grpSp>
            <p:nvGrpSpPr>
              <p:cNvPr id="197726" name="Group 94"/>
              <p:cNvGrpSpPr>
                <a:grpSpLocks/>
              </p:cNvGrpSpPr>
              <p:nvPr/>
            </p:nvGrpSpPr>
            <p:grpSpPr bwMode="auto">
              <a:xfrm>
                <a:off x="1306" y="144"/>
                <a:ext cx="3042" cy="2645"/>
                <a:chOff x="124" y="-311"/>
                <a:chExt cx="5374" cy="4659"/>
              </a:xfrm>
            </p:grpSpPr>
            <p:grpSp>
              <p:nvGrpSpPr>
                <p:cNvPr id="197673" name="Group 41"/>
                <p:cNvGrpSpPr>
                  <a:grpSpLocks/>
                </p:cNvGrpSpPr>
                <p:nvPr/>
              </p:nvGrpSpPr>
              <p:grpSpPr bwMode="auto">
                <a:xfrm>
                  <a:off x="1292" y="1071"/>
                  <a:ext cx="318" cy="151"/>
                  <a:chOff x="1292" y="1168"/>
                  <a:chExt cx="318" cy="151"/>
                </a:xfrm>
              </p:grpSpPr>
              <p:sp>
                <p:nvSpPr>
                  <p:cNvPr id="197649" name="Oval 1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364" y="1168"/>
                    <a:ext cx="130" cy="15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5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1230"/>
                    <a:ext cx="318" cy="2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725" name="Group 93"/>
                <p:cNvGrpSpPr>
                  <a:grpSpLocks/>
                </p:cNvGrpSpPr>
                <p:nvPr/>
              </p:nvGrpSpPr>
              <p:grpSpPr bwMode="auto">
                <a:xfrm>
                  <a:off x="124" y="-311"/>
                  <a:ext cx="5374" cy="4659"/>
                  <a:chOff x="124" y="-311"/>
                  <a:chExt cx="5374" cy="4659"/>
                </a:xfrm>
              </p:grpSpPr>
              <p:sp>
                <p:nvSpPr>
                  <p:cNvPr id="197636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635" y="1888"/>
                    <a:ext cx="11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97672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703" y="1502"/>
                    <a:ext cx="226" cy="205"/>
                    <a:chOff x="862" y="1706"/>
                    <a:chExt cx="226" cy="205"/>
                  </a:xfrm>
                </p:grpSpPr>
                <p:sp>
                  <p:nvSpPr>
                    <p:cNvPr id="197641" name="Oval 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907" y="172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42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62" y="1706"/>
                      <a:ext cx="226" cy="2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7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725" y="935"/>
                    <a:ext cx="249" cy="181"/>
                    <a:chOff x="771" y="1117"/>
                    <a:chExt cx="249" cy="181"/>
                  </a:xfrm>
                </p:grpSpPr>
                <p:sp>
                  <p:nvSpPr>
                    <p:cNvPr id="197646" name="Oval 1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819" y="1122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4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1" y="1117"/>
                      <a:ext cx="249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51" name="Group 19"/>
                  <p:cNvGrpSpPr>
                    <a:grpSpLocks/>
                  </p:cNvGrpSpPr>
                  <p:nvPr/>
                </p:nvGrpSpPr>
                <p:grpSpPr bwMode="auto">
                  <a:xfrm flipH="1">
                    <a:off x="1224" y="1230"/>
                    <a:ext cx="181" cy="227"/>
                    <a:chOff x="703" y="1774"/>
                    <a:chExt cx="159" cy="205"/>
                  </a:xfrm>
                </p:grpSpPr>
                <p:sp>
                  <p:nvSpPr>
                    <p:cNvPr id="197652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1820"/>
                      <a:ext cx="114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53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3" y="1774"/>
                      <a:ext cx="159" cy="2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7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088" y="845"/>
                    <a:ext cx="146" cy="317"/>
                    <a:chOff x="2071" y="1253"/>
                    <a:chExt cx="146" cy="317"/>
                  </a:xfrm>
                </p:grpSpPr>
                <p:sp>
                  <p:nvSpPr>
                    <p:cNvPr id="197655" name="Oval 2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071" y="1331"/>
                      <a:ext cx="146" cy="1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56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09" y="1253"/>
                      <a:ext cx="69" cy="3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57" name="Group 25"/>
                  <p:cNvGrpSpPr>
                    <a:grpSpLocks/>
                  </p:cNvGrpSpPr>
                  <p:nvPr/>
                </p:nvGrpSpPr>
                <p:grpSpPr bwMode="auto">
                  <a:xfrm flipH="1">
                    <a:off x="635" y="1162"/>
                    <a:ext cx="181" cy="227"/>
                    <a:chOff x="703" y="1774"/>
                    <a:chExt cx="159" cy="205"/>
                  </a:xfrm>
                </p:grpSpPr>
                <p:sp>
                  <p:nvSpPr>
                    <p:cNvPr id="197658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1820"/>
                      <a:ext cx="114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59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3" y="1774"/>
                      <a:ext cx="159" cy="2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6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020" y="1457"/>
                    <a:ext cx="130" cy="317"/>
                    <a:chOff x="683" y="1548"/>
                    <a:chExt cx="130" cy="317"/>
                  </a:xfrm>
                </p:grpSpPr>
                <p:sp>
                  <p:nvSpPr>
                    <p:cNvPr id="197661" name="Oval 2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83" y="1644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62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3" y="1548"/>
                      <a:ext cx="90" cy="3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7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975" y="1207"/>
                    <a:ext cx="130" cy="295"/>
                    <a:chOff x="1296" y="1661"/>
                    <a:chExt cx="130" cy="295"/>
                  </a:xfrm>
                </p:grpSpPr>
                <p:sp>
                  <p:nvSpPr>
                    <p:cNvPr id="197664" name="Oval 3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296" y="1712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6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60" y="1661"/>
                      <a:ext cx="0" cy="2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67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202" y="1570"/>
                    <a:ext cx="295" cy="151"/>
                    <a:chOff x="1497" y="731"/>
                    <a:chExt cx="295" cy="151"/>
                  </a:xfrm>
                </p:grpSpPr>
                <p:sp>
                  <p:nvSpPr>
                    <p:cNvPr id="197667" name="Oval 3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587" y="731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668" name="Line 3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97" y="799"/>
                      <a:ext cx="29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7678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6" y="504"/>
                    <a:ext cx="2835" cy="1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7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746" y="1888"/>
                    <a:ext cx="2835" cy="14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80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822"/>
                    <a:ext cx="1678" cy="8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81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87"/>
                    <a:ext cx="1701" cy="8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8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160"/>
                    <a:ext cx="1701" cy="8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8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72"/>
                    <a:ext cx="1701" cy="8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8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746" y="482"/>
                    <a:ext cx="0" cy="283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94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7" y="890"/>
                    <a:ext cx="23" cy="2041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95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2" y="913"/>
                    <a:ext cx="23" cy="1996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696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4" y="958"/>
                    <a:ext cx="0" cy="1906"/>
                  </a:xfrm>
                  <a:prstGeom prst="lin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97699" name="Group 67"/>
                  <p:cNvGrpSpPr>
                    <a:grpSpLocks/>
                  </p:cNvGrpSpPr>
                  <p:nvPr/>
                </p:nvGrpSpPr>
                <p:grpSpPr bwMode="auto">
                  <a:xfrm rot="-440565">
                    <a:off x="1859" y="2455"/>
                    <a:ext cx="318" cy="151"/>
                    <a:chOff x="1292" y="1168"/>
                    <a:chExt cx="318" cy="151"/>
                  </a:xfrm>
                </p:grpSpPr>
                <p:sp>
                  <p:nvSpPr>
                    <p:cNvPr id="197700" name="Oval 6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64" y="116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01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30"/>
                      <a:ext cx="318" cy="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2" name="Group 70"/>
                  <p:cNvGrpSpPr>
                    <a:grpSpLocks/>
                  </p:cNvGrpSpPr>
                  <p:nvPr/>
                </p:nvGrpSpPr>
                <p:grpSpPr bwMode="auto">
                  <a:xfrm rot="-310493">
                    <a:off x="2132" y="2840"/>
                    <a:ext cx="318" cy="151"/>
                    <a:chOff x="1292" y="1168"/>
                    <a:chExt cx="318" cy="151"/>
                  </a:xfrm>
                </p:grpSpPr>
                <p:sp>
                  <p:nvSpPr>
                    <p:cNvPr id="197703" name="Oval 7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64" y="116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04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30"/>
                      <a:ext cx="318" cy="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5" name="Group 73"/>
                  <p:cNvGrpSpPr>
                    <a:grpSpLocks/>
                  </p:cNvGrpSpPr>
                  <p:nvPr/>
                </p:nvGrpSpPr>
                <p:grpSpPr bwMode="auto">
                  <a:xfrm rot="-342753">
                    <a:off x="1995" y="2659"/>
                    <a:ext cx="318" cy="151"/>
                    <a:chOff x="1292" y="1168"/>
                    <a:chExt cx="318" cy="151"/>
                  </a:xfrm>
                </p:grpSpPr>
                <p:sp>
                  <p:nvSpPr>
                    <p:cNvPr id="197706" name="Oval 7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64" y="116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07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30"/>
                      <a:ext cx="318" cy="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8" name="Group 76"/>
                  <p:cNvGrpSpPr>
                    <a:grpSpLocks/>
                  </p:cNvGrpSpPr>
                  <p:nvPr/>
                </p:nvGrpSpPr>
                <p:grpSpPr bwMode="auto">
                  <a:xfrm rot="-360540">
                    <a:off x="2222" y="2523"/>
                    <a:ext cx="318" cy="151"/>
                    <a:chOff x="1292" y="1168"/>
                    <a:chExt cx="318" cy="151"/>
                  </a:xfrm>
                </p:grpSpPr>
                <p:sp>
                  <p:nvSpPr>
                    <p:cNvPr id="197709" name="Oval 7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64" y="116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10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30"/>
                      <a:ext cx="318" cy="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11" name="Group 79"/>
                  <p:cNvGrpSpPr>
                    <a:grpSpLocks/>
                  </p:cNvGrpSpPr>
                  <p:nvPr/>
                </p:nvGrpSpPr>
                <p:grpSpPr bwMode="auto">
                  <a:xfrm rot="-342753">
                    <a:off x="1791" y="2795"/>
                    <a:ext cx="318" cy="151"/>
                    <a:chOff x="1292" y="1168"/>
                    <a:chExt cx="318" cy="151"/>
                  </a:xfrm>
                </p:grpSpPr>
                <p:sp>
                  <p:nvSpPr>
                    <p:cNvPr id="197712" name="Oval 8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64" y="1168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13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30"/>
                      <a:ext cx="318" cy="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1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91" y="1344"/>
                    <a:ext cx="295" cy="151"/>
                    <a:chOff x="1497" y="731"/>
                    <a:chExt cx="295" cy="151"/>
                  </a:xfrm>
                </p:grpSpPr>
                <p:sp>
                  <p:nvSpPr>
                    <p:cNvPr id="197715" name="Oval 8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587" y="731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16" name="Line 8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97" y="799"/>
                      <a:ext cx="29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17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2018" y="1185"/>
                    <a:ext cx="295" cy="151"/>
                    <a:chOff x="1497" y="731"/>
                    <a:chExt cx="295" cy="151"/>
                  </a:xfrm>
                </p:grpSpPr>
                <p:sp>
                  <p:nvSpPr>
                    <p:cNvPr id="197718" name="Oval 8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587" y="731"/>
                      <a:ext cx="130" cy="15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19" name="Line 8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97" y="799"/>
                      <a:ext cx="29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7720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3268"/>
                    <a:ext cx="693" cy="5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r>
                      <a:rPr lang="en-US">
                        <a:latin typeface="Times New Roman" pitchFamily="18" charset="0"/>
                      </a:rPr>
                      <a:t>B = 0</a:t>
                    </a:r>
                  </a:p>
                </p:txBody>
              </p:sp>
              <p:sp>
                <p:nvSpPr>
                  <p:cNvPr id="197721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" y="447"/>
                    <a:ext cx="0" cy="34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72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3906"/>
                    <a:ext cx="44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723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3840"/>
                    <a:ext cx="1732" cy="5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r>
                      <a:rPr lang="en-US">
                        <a:latin typeface="Times New Roman" pitchFamily="18" charset="0"/>
                      </a:rPr>
                      <a:t>Magnetic field B</a:t>
                    </a:r>
                  </a:p>
                </p:txBody>
              </p:sp>
              <p:sp>
                <p:nvSpPr>
                  <p:cNvPr id="197724" name="Rectangle 9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-458" y="271"/>
                    <a:ext cx="153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r>
                      <a:rPr lang="en-US">
                        <a:latin typeface="Times New Roman" pitchFamily="18" charset="0"/>
                      </a:rPr>
                      <a:t>Energy E</a:t>
                    </a:r>
                    <a:r>
                      <a:rPr lang="en-US"/>
                      <a:t> </a:t>
                    </a:r>
                  </a:p>
                </p:txBody>
              </p:sp>
            </p:grpSp>
          </p:grpSp>
          <p:sp>
            <p:nvSpPr>
              <p:cNvPr id="197730" name="Rectangle 98"/>
              <p:cNvSpPr>
                <a:spLocks noChangeArrowheads="1"/>
              </p:cNvSpPr>
              <p:nvPr/>
            </p:nvSpPr>
            <p:spPr bwMode="auto">
              <a:xfrm>
                <a:off x="3895" y="229"/>
                <a:ext cx="522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</a:rPr>
                  <a:t> = +1</a:t>
                </a:r>
              </a:p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</a:rPr>
                  <a:t> =   0</a:t>
                </a:r>
              </a:p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 </a:t>
                </a:r>
                <a:r>
                  <a:rPr lang="en-US" dirty="0">
                    <a:latin typeface="Times New Roman" pitchFamily="18" charset="0"/>
                  </a:rPr>
                  <a:t>= -1</a:t>
                </a:r>
              </a:p>
            </p:txBody>
          </p:sp>
          <p:sp>
            <p:nvSpPr>
              <p:cNvPr id="197731" name="Rectangle 99"/>
              <p:cNvSpPr>
                <a:spLocks noChangeArrowheads="1"/>
              </p:cNvSpPr>
              <p:nvPr/>
            </p:nvSpPr>
            <p:spPr bwMode="auto">
              <a:xfrm>
                <a:off x="3907" y="1799"/>
                <a:ext cx="515" cy="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</a:rPr>
                  <a:t> = -1</a:t>
                </a:r>
              </a:p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</a:rPr>
                  <a:t> =   0</a:t>
                </a:r>
              </a:p>
              <a:p>
                <a:r>
                  <a:rPr lang="en-US" dirty="0">
                    <a:latin typeface="Times New Roman" pitchFamily="18" charset="0"/>
                  </a:rPr>
                  <a:t>M</a:t>
                </a:r>
                <a:r>
                  <a:rPr lang="en-US" baseline="-25000" dirty="0">
                    <a:latin typeface="Times New Roman" pitchFamily="18" charset="0"/>
                  </a:rPr>
                  <a:t>I </a:t>
                </a:r>
                <a:r>
                  <a:rPr lang="en-US" dirty="0">
                    <a:latin typeface="Times New Roman" pitchFamily="18" charset="0"/>
                  </a:rPr>
                  <a:t>= +1</a:t>
                </a:r>
              </a:p>
            </p:txBody>
          </p:sp>
          <p:sp>
            <p:nvSpPr>
              <p:cNvPr id="197757" name="Rectangle 125"/>
              <p:cNvSpPr>
                <a:spLocks noChangeArrowheads="1"/>
              </p:cNvSpPr>
              <p:nvPr/>
            </p:nvSpPr>
            <p:spPr bwMode="auto">
              <a:xfrm>
                <a:off x="4490" y="432"/>
                <a:ext cx="59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dirty="0" err="1">
                    <a:latin typeface="Times New Roman" pitchFamily="18" charset="0"/>
                  </a:rPr>
                  <a:t>M</a:t>
                </a:r>
                <a:r>
                  <a:rPr lang="en-US" baseline="-25000" dirty="0" err="1">
                    <a:latin typeface="Times New Roman" pitchFamily="18" charset="0"/>
                  </a:rPr>
                  <a:t>s</a:t>
                </a:r>
                <a:r>
                  <a:rPr lang="en-US" dirty="0">
                    <a:latin typeface="Times New Roman" pitchFamily="18" charset="0"/>
                  </a:rPr>
                  <a:t> = +½ </a:t>
                </a:r>
              </a:p>
            </p:txBody>
          </p:sp>
          <p:sp>
            <p:nvSpPr>
              <p:cNvPr id="197758" name="Rectangle 126"/>
              <p:cNvSpPr>
                <a:spLocks noChangeArrowheads="1"/>
              </p:cNvSpPr>
              <p:nvPr/>
            </p:nvSpPr>
            <p:spPr bwMode="auto">
              <a:xfrm>
                <a:off x="4558" y="2014"/>
                <a:ext cx="56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>
                    <a:latin typeface="Times New Roman" pitchFamily="18" charset="0"/>
                  </a:rPr>
                  <a:t>M</a:t>
                </a:r>
                <a:r>
                  <a:rPr lang="en-US" baseline="-25000">
                    <a:latin typeface="Times New Roman" pitchFamily="18" charset="0"/>
                  </a:rPr>
                  <a:t>s</a:t>
                </a:r>
                <a:r>
                  <a:rPr lang="en-US">
                    <a:latin typeface="Times New Roman" pitchFamily="18" charset="0"/>
                  </a:rPr>
                  <a:t> = -½ </a:t>
                </a:r>
              </a:p>
            </p:txBody>
          </p:sp>
          <p:sp>
            <p:nvSpPr>
              <p:cNvPr id="197785" name="Rectangle 153"/>
              <p:cNvSpPr>
                <a:spLocks noChangeArrowheads="1"/>
              </p:cNvSpPr>
              <p:nvPr/>
            </p:nvSpPr>
            <p:spPr bwMode="auto">
              <a:xfrm>
                <a:off x="3833" y="1224"/>
                <a:ext cx="12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0000FF"/>
                    </a:solidFill>
                    <a:latin typeface="Times New Roman" pitchFamily="18" charset="0"/>
                  </a:rPr>
                  <a:t>ΔE = hυ = β</a:t>
                </a:r>
                <a:r>
                  <a:rPr lang="en-US" baseline="-25000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>
                    <a:solidFill>
                      <a:srgbClr val="0000FF"/>
                    </a:solidFill>
                    <a:latin typeface="Times New Roman" pitchFamily="18" charset="0"/>
                  </a:rPr>
                  <a:t>gB + AM</a:t>
                </a:r>
                <a:r>
                  <a:rPr lang="en-US" baseline="-25000">
                    <a:solidFill>
                      <a:srgbClr val="0000FF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97787" name="Line 155"/>
            <p:cNvSpPr>
              <a:spLocks noChangeShapeType="1"/>
            </p:cNvSpPr>
            <p:nvPr/>
          </p:nvSpPr>
          <p:spPr bwMode="auto">
            <a:xfrm>
              <a:off x="3016" y="3385"/>
              <a:ext cx="386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88" name="Rectangle 156"/>
            <p:cNvSpPr>
              <a:spLocks noChangeArrowheads="1"/>
            </p:cNvSpPr>
            <p:nvPr/>
          </p:nvSpPr>
          <p:spPr bwMode="auto">
            <a:xfrm>
              <a:off x="3091" y="3431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97791" name="Rectangle 159"/>
          <p:cNvSpPr>
            <a:spLocks noChangeArrowheads="1"/>
          </p:cNvSpPr>
          <p:nvPr/>
        </p:nvSpPr>
        <p:spPr bwMode="auto">
          <a:xfrm>
            <a:off x="2190750" y="400050"/>
            <a:ext cx="7810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Energy levels of a system with S = ½ and I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445814" y="47616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+1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8329" y="47798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50514" y="479298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5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503" y="681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99410"/>
              </p:ext>
            </p:extLst>
          </p:nvPr>
        </p:nvGraphicFramePr>
        <p:xfrm>
          <a:off x="427038" y="219897"/>
          <a:ext cx="1116330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4889160" imgH="1371600" progId="Equation.3">
                  <p:embed/>
                </p:oleObj>
              </mc:Choice>
              <mc:Fallback>
                <p:oleObj name="Equation" r:id="rId3" imgW="488916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38" y="219897"/>
                        <a:ext cx="11163300" cy="338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33" y="3602860"/>
            <a:ext cx="5523867" cy="32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503" y="681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28699" y="1765299"/>
            <a:ext cx="183608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04503"/>
              </p:ext>
            </p:extLst>
          </p:nvPr>
        </p:nvGraphicFramePr>
        <p:xfrm>
          <a:off x="1519238" y="3643313"/>
          <a:ext cx="886460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4597200" imgH="1320480" progId="Equation.3">
                  <p:embed/>
                </p:oleObj>
              </mc:Choice>
              <mc:Fallback>
                <p:oleObj name="Equation" r:id="rId3" imgW="4597200" imgH="1320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643313"/>
                        <a:ext cx="8864600" cy="282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0" y="18255"/>
            <a:ext cx="10515600" cy="1325563"/>
          </a:xfrm>
        </p:spPr>
        <p:txBody>
          <a:bodyPr/>
          <a:lstStyle/>
          <a:p>
            <a:r>
              <a:rPr lang="en-US" dirty="0" smtClean="0"/>
              <a:t>Continuous Wave (</a:t>
            </a:r>
            <a:r>
              <a:rPr lang="en-US" dirty="0" err="1" smtClean="0"/>
              <a:t>cw</a:t>
            </a:r>
            <a:r>
              <a:rPr lang="en-US" dirty="0" smtClean="0"/>
              <a:t>) EPR: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44018"/>
              </p:ext>
            </p:extLst>
          </p:nvPr>
        </p:nvGraphicFramePr>
        <p:xfrm>
          <a:off x="4749799" y="1343818"/>
          <a:ext cx="1574800" cy="229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635000" imgH="1282700" progId="Equation.3">
                  <p:embed/>
                </p:oleObj>
              </mc:Choice>
              <mc:Fallback>
                <p:oleObj name="Equation" r:id="rId5" imgW="635000" imgH="128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99" y="1343818"/>
                        <a:ext cx="1574800" cy="2299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9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50717"/>
              </p:ext>
            </p:extLst>
          </p:nvPr>
        </p:nvGraphicFramePr>
        <p:xfrm>
          <a:off x="1335088" y="1433513"/>
          <a:ext cx="884872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4394160" imgH="1320480" progId="Equation.3">
                  <p:embed/>
                </p:oleObj>
              </mc:Choice>
              <mc:Fallback>
                <p:oleObj name="Equation" r:id="rId3" imgW="4394160" imgH="1320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5088" y="1433513"/>
                        <a:ext cx="8848725" cy="298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18255"/>
            <a:ext cx="10515600" cy="1325563"/>
          </a:xfrm>
        </p:spPr>
        <p:txBody>
          <a:bodyPr/>
          <a:lstStyle/>
          <a:p>
            <a:r>
              <a:rPr lang="en-US" dirty="0" smtClean="0"/>
              <a:t>We have to solve the following equation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5088" y="4958745"/>
            <a:ext cx="884872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terms containing W and V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 coherence (W) and the spin coherence transfer (V)</a:t>
            </a:r>
          </a:p>
        </p:txBody>
      </p:sp>
    </p:spTree>
    <p:extLst>
      <p:ext uri="{BB962C8B-B14F-4D97-AF65-F5344CB8AC3E}">
        <p14:creationId xmlns:p14="http://schemas.microsoft.com/office/powerpoint/2010/main" val="270258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801019"/>
            <a:ext cx="9966671" cy="3865563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87400" y="18255"/>
            <a:ext cx="10515600" cy="1325563"/>
          </a:xfrm>
        </p:spPr>
        <p:txBody>
          <a:bodyPr/>
          <a:lstStyle/>
          <a:p>
            <a:r>
              <a:rPr lang="en-US" dirty="0" smtClean="0"/>
              <a:t>Definitions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6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503" y="681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25" y="1951560"/>
            <a:ext cx="2101950" cy="29548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50" y="1868940"/>
            <a:ext cx="2646900" cy="31201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03" y="1951560"/>
            <a:ext cx="2491200" cy="31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503" y="681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99" y="909637"/>
            <a:ext cx="9653401" cy="14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24" y="2509518"/>
            <a:ext cx="10198351" cy="159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86" y="4226040"/>
            <a:ext cx="10159426" cy="16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612668" y="354745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4317184" y="1563397"/>
            <a:ext cx="4495800" cy="120032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moment (</a:t>
            </a:r>
            <a:r>
              <a:rPr 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vector parallel to the spin angular momentum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3898668" y="689957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Bulk Magnetization</a:t>
            </a:r>
          </a:p>
        </p:txBody>
      </p:sp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1612668" y="35331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759921" y="3813719"/>
            <a:ext cx="8416892" cy="120032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the vast majority of the magnetic moments cancel one another.  The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excess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 state add together to create bulk angular momentum (J) and magnetization (M).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72991"/>
              </p:ext>
            </p:extLst>
          </p:nvPr>
        </p:nvGraphicFramePr>
        <p:xfrm>
          <a:off x="2690813" y="5283200"/>
          <a:ext cx="1760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533160" imgH="253800" progId="Equation.3">
                  <p:embed/>
                </p:oleObj>
              </mc:Choice>
              <mc:Fallback>
                <p:oleObj name="Equation" r:id="rId3" imgW="53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283200"/>
                        <a:ext cx="1760537" cy="838200"/>
                      </a:xfrm>
                      <a:prstGeom prst="rect">
                        <a:avLst/>
                      </a:prstGeom>
                      <a:solidFill>
                        <a:srgbClr val="F3518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551121" y="5282788"/>
          <a:ext cx="2133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622300" imgH="254000" progId="Equation.3">
                  <p:embed/>
                </p:oleObj>
              </mc:Choice>
              <mc:Fallback>
                <p:oleObj name="Equation" r:id="rId5" imgW="62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121" y="5282788"/>
                        <a:ext cx="2133600" cy="868363"/>
                      </a:xfrm>
                      <a:prstGeom prst="rect">
                        <a:avLst/>
                      </a:prstGeom>
                      <a:solidFill>
                        <a:srgbClr val="F3518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6911" y="1397925"/>
                <a:ext cx="3174395" cy="1477328"/>
              </a:xfrm>
              <a:prstGeom prst="rect">
                <a:avLst/>
              </a:prstGeom>
              <a:solidFill>
                <a:srgbClr val="F682AB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  <a:p>
                <a:pPr algn="ctr"/>
                <a:r>
                  <a:rPr lang="en-US" sz="3200" b="1" i="1" dirty="0" smtClean="0"/>
                  <a:t>L – </a:t>
                </a:r>
                <a:r>
                  <a:rPr lang="en-US" sz="3200" i="1" dirty="0" smtClean="0"/>
                  <a:t>quenched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11" y="1397925"/>
                <a:ext cx="3174395" cy="14773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6813" y="1084256"/>
            <a:ext cx="2646900" cy="1982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543" y="3434012"/>
            <a:ext cx="1946250" cy="2099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51925" y="3035062"/>
                <a:ext cx="2217915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Also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25" y="3035062"/>
                <a:ext cx="2217915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5769"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3221" y="2873432"/>
                <a:ext cx="4381500" cy="83099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electron gyromagnetic ratio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221" y="2873432"/>
                <a:ext cx="4381500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22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9043" y="5781200"/>
            <a:ext cx="1012050" cy="3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35460"/>
            <a:ext cx="11092100" cy="47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6380"/>
            <a:ext cx="10388376" cy="41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09" y="1828800"/>
            <a:ext cx="4673600" cy="38481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2743201" y="609600"/>
          <a:ext cx="651251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95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6" y="1905000"/>
            <a:ext cx="4673600" cy="38481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/>
          </p:nvPr>
        </p:nvGraphicFramePr>
        <p:xfrm>
          <a:off x="3429001" y="381000"/>
          <a:ext cx="5333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992188" y="514015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Gyroscopes!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87488" y="1341995"/>
            <a:ext cx="38862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Classical physics tells us about the motion of a magnet in a magnetic field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868488" y="2367757"/>
          <a:ext cx="3124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3" imgW="1194197" imgH="355997" progId="CorelEquation">
                  <p:embed/>
                </p:oleObj>
              </mc:Choice>
              <mc:Fallback>
                <p:oleObj r:id="rId3" imgW="1194197" imgH="355997" progId="CorelEquatio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367757"/>
                        <a:ext cx="3124200" cy="925513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1487488" y="3712450"/>
            <a:ext cx="5789613" cy="2144713"/>
            <a:chOff x="241" y="2344"/>
            <a:chExt cx="3647" cy="1351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841" y="2344"/>
              <a:ext cx="2832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This is very similar to the motion of a spinning gyroscope or top in a gravitational field</a:t>
              </a:r>
            </a:p>
          </p:txBody>
        </p:sp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241" y="2874"/>
            <a:ext cx="182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5" imgW="927095" imgH="355842" progId="CorelEquation">
                    <p:embed/>
                  </p:oleObj>
                </mc:Choice>
                <mc:Fallback>
                  <p:oleObj r:id="rId5" imgW="927095" imgH="355842" progId="CorelEquation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2874"/>
                          <a:ext cx="1824" cy="696"/>
                        </a:xfrm>
                        <a:prstGeom prst="rect">
                          <a:avLst/>
                        </a:prstGeom>
                        <a:solidFill>
                          <a:srgbClr val="F682AB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352" y="2861"/>
              <a:ext cx="1536" cy="8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/>
                <a:t>L</a:t>
              </a:r>
              <a:r>
                <a:rPr lang="en-US" sz="1600" dirty="0"/>
                <a:t>(t) is the gyroscope</a:t>
              </a:r>
              <a:r>
                <a:rPr lang="ja-JP" altLang="en-US" sz="1600" dirty="0"/>
                <a:t>’</a:t>
              </a:r>
              <a:r>
                <a:rPr lang="en-US" sz="1600" dirty="0"/>
                <a:t>s angular momentum, </a:t>
              </a:r>
              <a:r>
                <a:rPr lang="en-US" sz="1600" b="1" dirty="0"/>
                <a:t>r</a:t>
              </a:r>
              <a:r>
                <a:rPr lang="en-US" sz="1600" dirty="0"/>
                <a:t> its radius from the fixed point of rotation, m its mass and </a:t>
              </a:r>
              <a:r>
                <a:rPr lang="en-US" sz="1600" b="1" dirty="0"/>
                <a:t>g</a:t>
              </a:r>
              <a:r>
                <a:rPr lang="en-US" sz="1600" dirty="0"/>
                <a:t> the force of gravity.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1" y="514015"/>
            <a:ext cx="5644126" cy="2352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4763" y="2901255"/>
            <a:ext cx="2831695" cy="19866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3931" y="5106275"/>
            <a:ext cx="4087125" cy="11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4570" y="450334"/>
            <a:ext cx="374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macroscopic view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4" y="1210700"/>
            <a:ext cx="6072301" cy="243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" y="4024600"/>
            <a:ext cx="6150151" cy="218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27900" y="2051313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Equilibrium state with </a:t>
            </a:r>
            <a:r>
              <a:rPr lang="en-US" dirty="0" err="1">
                <a:latin typeface="Times New Roman" panose="02020603050405020304" pitchFamily="18" charset="0"/>
              </a:rPr>
              <a:t>similarily</a:t>
            </a:r>
            <a:r>
              <a:rPr lang="en-US" dirty="0">
                <a:latin typeface="Times New Roman" panose="02020603050405020304" pitchFamily="18" charset="0"/>
              </a:rPr>
              <a:t> populated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dirty="0" smtClean="0">
                <a:latin typeface="Times New Roman" panose="02020603050405020304" pitchFamily="18" charset="0"/>
              </a:rPr>
              <a:t>-(up, +1/2)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(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down, -1/2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dirty="0" smtClean="0">
                <a:latin typeface="Times New Roman" panose="02020603050405020304" pitchFamily="18" charset="0"/>
              </a:rPr>
              <a:t>-states </a:t>
            </a:r>
            <a:r>
              <a:rPr lang="en-US" dirty="0">
                <a:latin typeface="Times New Roman" panose="02020603050405020304" pitchFamily="18" charset="0"/>
              </a:rPr>
              <a:t>(left), uncorrelated phases (middle) and </a:t>
            </a:r>
            <a:r>
              <a:rPr lang="en-US" dirty="0" smtClean="0">
                <a:latin typeface="Times New Roman" panose="02020603050405020304" pitchFamily="18" charset="0"/>
              </a:rPr>
              <a:t>no net </a:t>
            </a:r>
            <a:r>
              <a:rPr lang="en-US" dirty="0">
                <a:latin typeface="Times New Roman" panose="02020603050405020304" pitchFamily="18" charset="0"/>
              </a:rPr>
              <a:t>phase coherence (right).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7901" y="4631035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Coherent state of spins in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 </a:t>
            </a:r>
            <a:r>
              <a:rPr lang="en-US" dirty="0" smtClean="0">
                <a:latin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</a:rPr>
              <a:t>or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dirty="0" smtClean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left) states and the projection onto the </a:t>
            </a:r>
            <a:r>
              <a:rPr lang="en-US" dirty="0" err="1">
                <a:latin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</a:rPr>
              <a:t> plane(middle) and </a:t>
            </a:r>
            <a:r>
              <a:rPr lang="en-US" dirty="0" smtClean="0">
                <a:latin typeface="Times New Roman" panose="02020603050405020304" pitchFamily="18" charset="0"/>
              </a:rPr>
              <a:t>sum vector </a:t>
            </a:r>
            <a:r>
              <a:rPr lang="en-US" dirty="0">
                <a:latin typeface="Times New Roman" panose="02020603050405020304" pitchFamily="18" charset="0"/>
              </a:rPr>
              <a:t>of the </a:t>
            </a:r>
            <a:r>
              <a:rPr lang="en-US" dirty="0" err="1">
                <a:latin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</a:rPr>
              <a:t>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0" y="4572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/>
              <a:t>Bloch Equations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0600" y="1295400"/>
            <a:ext cx="38862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We can make the equations easier to deal with by multiplying both sides by </a:t>
            </a:r>
            <a:r>
              <a:rPr lang="en-US" sz="1800" dirty="0">
                <a:latin typeface="Symbol" charset="0"/>
              </a:rPr>
              <a:t>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23900" y="2260601"/>
          <a:ext cx="3124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3" imgW="1194197" imgH="355997" progId="CorelEquation">
                  <p:embed/>
                </p:oleObj>
              </mc:Choice>
              <mc:Fallback>
                <p:oleObj r:id="rId3" imgW="1194197" imgH="355997" progId="CorelEquatio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260601"/>
                        <a:ext cx="3124200" cy="925513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18825" y="4632911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5" imgW="1320624" imgH="355842" progId="CorelEquation">
                  <p:embed/>
                </p:oleObj>
              </mc:Choice>
              <mc:Fallback>
                <p:oleObj r:id="rId5" imgW="1320624" imgH="355842" progId="CorelEquatio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25" y="4632911"/>
                        <a:ext cx="3429000" cy="912813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2324100" y="372276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548063" y="369469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Multiply by </a:t>
            </a:r>
            <a:r>
              <a:rPr lang="en-US" sz="1800" dirty="0">
                <a:latin typeface="Symbol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8"/>
              <p:cNvSpPr txBox="1">
                <a:spLocks noChangeArrowheads="1"/>
              </p:cNvSpPr>
              <p:nvPr/>
            </p:nvSpPr>
            <p:spPr bwMode="auto">
              <a:xfrm>
                <a:off x="1548063" y="5988210"/>
                <a:ext cx="4128837" cy="4616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(Remember that </a:t>
                </a:r>
                <a:r>
                  <a:rPr lang="en-US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m=-g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 </m:t>
                    </m:r>
                  </m:oMath>
                </a14:m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13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63" y="5988210"/>
                <a:ext cx="412883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209" t="-10256" b="-2692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1988" y="1295400"/>
            <a:ext cx="6305851" cy="4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12231" y="38581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98231" y="962526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/>
              <a:t>Bloch Equations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2231" y="380573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12231" y="5053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12231" y="5053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2231" y="375811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069431" y="1800726"/>
            <a:ext cx="44958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Therefore, Felix Bloch made the following modifications to the basic equation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12231" y="375811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31431" y="2638926"/>
          <a:ext cx="6019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3" imgW="2311796" imgH="355997" progId="CorelEquation">
                  <p:embed/>
                </p:oleObj>
              </mc:Choice>
              <mc:Fallback>
                <p:oleObj r:id="rId3" imgW="2311796" imgH="355997" progId="CorelEquatio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431" y="2638926"/>
                        <a:ext cx="6019800" cy="915988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/>
          </p:cNvSpPr>
          <p:nvPr/>
        </p:nvSpPr>
        <p:spPr bwMode="auto">
          <a:xfrm rot="16200000">
            <a:off x="7555831" y="2715126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422231" y="4391526"/>
            <a:ext cx="4419600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Empirical modification in which a </a:t>
            </a:r>
            <a:r>
              <a:rPr lang="ja-JP" altLang="en-US"/>
              <a:t>“</a:t>
            </a:r>
            <a:r>
              <a:rPr lang="en-US"/>
              <a:t>relaxation matrix</a:t>
            </a:r>
            <a:r>
              <a:rPr lang="ja-JP" altLang="en-US"/>
              <a:t>”</a:t>
            </a:r>
            <a:r>
              <a:rPr lang="en-US"/>
              <a:t> </a:t>
            </a:r>
            <a:r>
              <a:rPr lang="en-US" b="1"/>
              <a:t>R</a:t>
            </a:r>
            <a:r>
              <a:rPr lang="en-US"/>
              <a:t> acts on magnetization that is different from the equilibrium state, </a:t>
            </a:r>
            <a:r>
              <a:rPr lang="en-US" i="1"/>
              <a:t>M</a:t>
            </a:r>
            <a:r>
              <a:rPr lang="en-US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279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32547" y="36656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018547" y="770021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/>
              <a:t>Bloch Equations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32547" y="361323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32547" y="3128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32547" y="3128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32547" y="35656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732547" y="35656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418347" y="1532021"/>
            <a:ext cx="7848600" cy="925513"/>
            <a:chOff x="432" y="768"/>
            <a:chExt cx="4944" cy="583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32" y="816"/>
            <a:ext cx="297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r:id="rId3" imgW="2311796" imgH="355997" progId="CorelEquation">
                    <p:embed/>
                  </p:oleObj>
                </mc:Choice>
                <mc:Fallback>
                  <p:oleObj r:id="rId3" imgW="2311796" imgH="355997" progId="CorelEquation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2976" cy="453"/>
                        </a:xfrm>
                        <a:prstGeom prst="rect">
                          <a:avLst/>
                        </a:prstGeom>
                        <a:solidFill>
                          <a:srgbClr val="F682AB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600" y="768"/>
              <a:ext cx="1776" cy="5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This equation is easiest to understand broken into its matrix components.</a:t>
              </a: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732547" y="35275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732547" y="35275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732547" y="35132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494547" y="2979821"/>
            <a:ext cx="7772400" cy="750888"/>
            <a:chOff x="480" y="1680"/>
            <a:chExt cx="4896" cy="473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480" y="1680"/>
            <a:ext cx="340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Equation" r:id="rId5" imgW="3086496" imgH="432197" progId="Equation.3">
                    <p:embed/>
                  </p:oleObj>
                </mc:Choice>
                <mc:Fallback>
                  <p:oleObj name="Equation" r:id="rId5" imgW="3086496" imgH="4321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680"/>
                          <a:ext cx="3408" cy="473"/>
                        </a:xfrm>
                        <a:prstGeom prst="rect">
                          <a:avLst/>
                        </a:prstGeom>
                        <a:solidFill>
                          <a:srgbClr val="F682AB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272" y="1680"/>
              <a:ext cx="1104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Magnetization along the z-axis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494547" y="4062496"/>
            <a:ext cx="7772400" cy="793750"/>
            <a:chOff x="480" y="2362"/>
            <a:chExt cx="4896" cy="500"/>
          </a:xfrm>
        </p:grpSpPr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480" y="2362"/>
            <a:ext cx="3168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Equation" r:id="rId7" imgW="2718196" imgH="432197" progId="Equation.3">
                    <p:embed/>
                  </p:oleObj>
                </mc:Choice>
                <mc:Fallback>
                  <p:oleObj name="Equation" r:id="rId7" imgW="2718196" imgH="4321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362"/>
                          <a:ext cx="3168" cy="500"/>
                        </a:xfrm>
                        <a:prstGeom prst="rect">
                          <a:avLst/>
                        </a:prstGeom>
                        <a:solidFill>
                          <a:srgbClr val="F682AB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272" y="2400"/>
              <a:ext cx="1104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Magnetization along the x-axis</a:t>
              </a:r>
            </a:p>
          </p:txBody>
        </p:sp>
      </p:grp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2494547" y="5189621"/>
            <a:ext cx="7772400" cy="847725"/>
            <a:chOff x="480" y="3072"/>
            <a:chExt cx="4896" cy="534"/>
          </a:xfrm>
        </p:grpSpPr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480" y="3072"/>
            <a:ext cx="316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9" imgW="2718196" imgH="457597" progId="Equation.3">
                    <p:embed/>
                  </p:oleObj>
                </mc:Choice>
                <mc:Fallback>
                  <p:oleObj name="Equation" r:id="rId9" imgW="2718196" imgH="457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72"/>
                          <a:ext cx="3168" cy="534"/>
                        </a:xfrm>
                        <a:prstGeom prst="rect">
                          <a:avLst/>
                        </a:prstGeom>
                        <a:solidFill>
                          <a:srgbClr val="F682AB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272" y="3120"/>
              <a:ext cx="1104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Magnetization along the y-axis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1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37" y="3424140"/>
            <a:ext cx="38925" cy="972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4737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03158" y="381000"/>
            <a:ext cx="9553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Bloch Equations in the Rotating Frame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737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4737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4737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04737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04737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804737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804737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804737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771937" y="1899370"/>
          <a:ext cx="534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4" imgW="3048396" imgH="432197" progId="Equation.3">
                  <p:embed/>
                </p:oleObj>
              </mc:Choice>
              <mc:Fallback>
                <p:oleObj name="Equation" r:id="rId4" imgW="30483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37" y="1899370"/>
                        <a:ext cx="5343525" cy="750888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211636" y="1842189"/>
            <a:ext cx="3541963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The </a:t>
            </a:r>
            <a:r>
              <a:rPr lang="ja-JP" altLang="en-US" sz="1800" dirty="0"/>
              <a:t>“</a:t>
            </a:r>
            <a:r>
              <a:rPr lang="en-US" sz="1800" dirty="0"/>
              <a:t>r</a:t>
            </a:r>
            <a:r>
              <a:rPr lang="ja-JP" altLang="en-US" sz="1800" dirty="0"/>
              <a:t>”</a:t>
            </a:r>
            <a:r>
              <a:rPr lang="en-US" sz="1800" dirty="0"/>
              <a:t> superscript refers to a magnetic field in the rotating frame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87692" y="2730545"/>
          <a:ext cx="45608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6" imgW="2464196" imgH="432197" progId="Equation.3">
                  <p:embed/>
                </p:oleObj>
              </mc:Choice>
              <mc:Fallback>
                <p:oleObj name="Equation" r:id="rId6" imgW="2464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92" y="2730545"/>
                        <a:ext cx="4560887" cy="793750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771937" y="3604582"/>
          <a:ext cx="44180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8" imgW="2387996" imgH="457597" progId="Equation.3">
                  <p:embed/>
                </p:oleObj>
              </mc:Choice>
              <mc:Fallback>
                <p:oleObj name="Equation" r:id="rId8" imgW="2387996" imgH="457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37" y="3604582"/>
                        <a:ext cx="4418013" cy="847725"/>
                      </a:xfrm>
                      <a:prstGeom prst="rect">
                        <a:avLst/>
                      </a:prstGeom>
                      <a:solidFill>
                        <a:srgbClr val="F682A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37937" y="1143690"/>
            <a:ext cx="74676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Substituting </a:t>
            </a:r>
            <a:r>
              <a:rPr lang="en-US" sz="1800" dirty="0">
                <a:latin typeface="Symbol" charset="0"/>
              </a:rPr>
              <a:t>W</a:t>
            </a:r>
            <a:r>
              <a:rPr lang="en-US" sz="1800" dirty="0"/>
              <a:t>=-</a:t>
            </a:r>
            <a:r>
              <a:rPr lang="en-US" sz="1800" dirty="0">
                <a:latin typeface="Symbol" charset="0"/>
              </a:rPr>
              <a:t>g</a:t>
            </a:r>
            <a:r>
              <a:rPr lang="en-US" sz="1800" dirty="0"/>
              <a:t>B</a:t>
            </a:r>
            <a:r>
              <a:rPr lang="en-US" sz="1800" baseline="-25000" dirty="0"/>
              <a:t>0</a:t>
            </a:r>
            <a:r>
              <a:rPr lang="en-US" sz="1800" dirty="0"/>
              <a:t>-</a:t>
            </a:r>
            <a:r>
              <a:rPr lang="en-US" sz="1800" dirty="0">
                <a:latin typeface="Symbol" charset="0"/>
              </a:rPr>
              <a:t>w</a:t>
            </a:r>
            <a:r>
              <a:rPr lang="en-US" sz="1800" baseline="-25000" dirty="0"/>
              <a:t>rf</a:t>
            </a:r>
            <a:r>
              <a:rPr lang="en-US" sz="1800" dirty="0"/>
              <a:t> (where B</a:t>
            </a:r>
            <a:r>
              <a:rPr lang="en-US" sz="1800" baseline="-25000" dirty="0"/>
              <a:t>0</a:t>
            </a:r>
            <a:r>
              <a:rPr lang="en-US" sz="1800" dirty="0"/>
              <a:t>=</a:t>
            </a:r>
            <a:r>
              <a:rPr lang="en-US" sz="1800" dirty="0" err="1"/>
              <a:t>B</a:t>
            </a:r>
            <a:r>
              <a:rPr lang="en-US" sz="1800" baseline="-25000" dirty="0" err="1"/>
              <a:t>z</a:t>
            </a:r>
            <a:r>
              <a:rPr lang="en-US" sz="1800" dirty="0"/>
              <a:t> and is not time-dependent) into the Bloch equations yields: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804737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7855" y="2824979"/>
            <a:ext cx="5729037" cy="1866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0231" y="4738843"/>
            <a:ext cx="7634569" cy="18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first show the use of Cramer's rule to solve two equations in two unknowns.</a:t>
            </a:r>
          </a:p>
          <a:p>
            <a:r>
              <a:rPr lang="en-US" dirty="0"/>
              <a:t>Then we will generalize it to </a:t>
            </a:r>
            <a:r>
              <a:rPr lang="en-US" dirty="0" smtClean="0"/>
              <a:t>n </a:t>
            </a:r>
            <a:r>
              <a:rPr lang="en-US" dirty="0"/>
              <a:t>equations in </a:t>
            </a:r>
            <a:r>
              <a:rPr lang="en-US" dirty="0" smtClean="0"/>
              <a:t> </a:t>
            </a:r>
            <a:r>
              <a:rPr lang="en-US" dirty="0"/>
              <a:t>unknowns. Consider the set of </a:t>
            </a:r>
            <a:r>
              <a:rPr lang="en-US" dirty="0" smtClean="0"/>
              <a:t>equations: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3829391"/>
            <a:ext cx="5473699" cy="20221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3021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543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Microsoft Equation 3.0</vt:lpstr>
      <vt:lpstr>Equation</vt:lpstr>
      <vt:lpstr>CorelEquation</vt:lpstr>
      <vt:lpstr>Modified Bloch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Cramer’s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Wave (cw) EPR:</vt:lpstr>
      <vt:lpstr>We have to solve the following equation</vt:lpstr>
      <vt:lpstr>Definitions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</dc:creator>
  <cp:lastModifiedBy>miroslav</cp:lastModifiedBy>
  <cp:revision>29</cp:revision>
  <dcterms:created xsi:type="dcterms:W3CDTF">2017-02-02T20:12:06Z</dcterms:created>
  <dcterms:modified xsi:type="dcterms:W3CDTF">2018-03-08T21:08:04Z</dcterms:modified>
</cp:coreProperties>
</file>