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handoutMasterIdLst>
    <p:handoutMasterId r:id="rId20"/>
  </p:handoutMasterIdLst>
  <p:sldIdLst>
    <p:sldId id="256" r:id="rId2"/>
    <p:sldId id="260" r:id="rId3"/>
    <p:sldId id="261" r:id="rId4"/>
    <p:sldId id="262" r:id="rId5"/>
    <p:sldId id="263" r:id="rId6"/>
    <p:sldId id="264" r:id="rId7"/>
    <p:sldId id="265" r:id="rId8"/>
    <p:sldId id="266" r:id="rId9"/>
    <p:sldId id="267" r:id="rId10"/>
    <p:sldId id="257" r:id="rId11"/>
    <p:sldId id="268" r:id="rId12"/>
    <p:sldId id="269" r:id="rId13"/>
    <p:sldId id="272" r:id="rId14"/>
    <p:sldId id="258" r:id="rId15"/>
    <p:sldId id="270" r:id="rId16"/>
    <p:sldId id="273"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89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B99D05-203E-7749-B220-A455630F39C5}" type="datetimeFigureOut">
              <a:rPr lang="en-US" smtClean="0"/>
              <a:t>12/6/17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1A2A9D-69C5-2841-B744-8A09D793BA75}" type="slidenum">
              <a:rPr lang="en-US" smtClean="0"/>
              <a:t>‹#›</a:t>
            </a:fld>
            <a:endParaRPr lang="en-US"/>
          </a:p>
        </p:txBody>
      </p:sp>
    </p:spTree>
    <p:extLst>
      <p:ext uri="{BB962C8B-B14F-4D97-AF65-F5344CB8AC3E}">
        <p14:creationId xmlns:p14="http://schemas.microsoft.com/office/powerpoint/2010/main" val="20013124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0BE06A-AB5F-2B43-8CFA-47C258BFD004}" type="datetimeFigureOut">
              <a:rPr lang="en-US" smtClean="0"/>
              <a:t>12/6/17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F7EB1A-057C-2242-BD1F-E5D82ECD4BAF}" type="slidenum">
              <a:rPr lang="en-US" smtClean="0"/>
              <a:t>‹#›</a:t>
            </a:fld>
            <a:endParaRPr lang="en-US"/>
          </a:p>
        </p:txBody>
      </p:sp>
    </p:spTree>
    <p:extLst>
      <p:ext uri="{BB962C8B-B14F-4D97-AF65-F5344CB8AC3E}">
        <p14:creationId xmlns:p14="http://schemas.microsoft.com/office/powerpoint/2010/main" val="246719657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3959D0E-FA20-4948-B723-6B06F902B7C2}" type="datetime3">
              <a:rPr lang="en-US" smtClean="0"/>
              <a:t>6 December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A71C9F1E-F75B-084F-8F93-6E3EC552407C}" type="datetime3">
              <a:rPr lang="en-US" smtClean="0"/>
              <a:t>6 December 2017</a:t>
            </a:fld>
            <a:endParaRPr lang="en-US"/>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74C7E049-B585-4EE6-96C0-EEB30EAA14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07945A-CE90-4947-B206-F5B43D2218FD}" type="datetime3">
              <a:rPr lang="en-US" smtClean="0"/>
              <a:t>6 December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7EBA1A6D-D1E0-714C-9283-A9D79FDCCE51}" type="datetime3">
              <a:rPr lang="en-US" smtClean="0"/>
              <a:t>6 December 2017</a:t>
            </a:fld>
            <a:endParaRPr lang="en-US"/>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lang="en-US"/>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74C7E049-B585-4EE6-96C0-EEB30EAA14F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8E6A9EF-0C90-4F41-85B8-4DA263750ACC}" type="datetime3">
              <a:rPr lang="en-US" smtClean="0"/>
              <a:t>6 December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E8EA4968-840E-6A41-8DC8-6CCACEBDC676}" type="datetime3">
              <a:rPr lang="en-US" smtClean="0"/>
              <a:t>6 December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CCE2919-6986-AC46-999B-61D57D1E35D0}" type="datetime3">
              <a:rPr lang="en-US" smtClean="0"/>
              <a:t>6 December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AFB80A5-B240-9C40-A3AB-DA4013C9B7E5}" type="datetime3">
              <a:rPr lang="en-US" smtClean="0"/>
              <a:t>6 December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3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4DB01C-3A08-384D-8F1B-D429BDD52B40}" type="datetime3">
              <a:rPr lang="en-US" smtClean="0"/>
              <a:t>6 December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11D6C7D-495E-564B-96DA-A78509BBD451}" type="datetime3">
              <a:rPr lang="en-US" smtClean="0"/>
              <a:t>6 December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E350CC21-4783-CB43-83E4-E68D8C65D16F}" type="datetime3">
              <a:rPr lang="en-US" smtClean="0"/>
              <a:t>6 December 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D9EDC53-DB10-E547-A1EA-72C01D6BE59C}" type="datetime3">
              <a:rPr lang="en-US" smtClean="0"/>
              <a:t>6 December 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a:t>
            </a:fld>
            <a:endParaRPr lang="en-US"/>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fld id="{C0B7848D-F582-954A-89ED-935AD97A6293}" type="datetime3">
              <a:rPr lang="en-US" smtClean="0"/>
              <a:t>6 December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5D287304-7CEB-BE43-BCB0-6981EC435034}" type="datetime3">
              <a:rPr lang="en-US" smtClean="0"/>
              <a:t>6 December 2017</a:t>
            </a:fld>
            <a:endParaRPr lang="en-US"/>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74C7E049-B585-4EE6-96C0-EEB30EAA14FD}"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fld id="{2C3CF0B8-75F0-8B47-8665-948F15E88ECF}" type="datetime3">
              <a:rPr lang="en-US" smtClean="0"/>
              <a:t>6 December 2017</a:t>
            </a:fld>
            <a:endParaRPr lang="en-US"/>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fld id="{74C7E049-B585-4EE6-96C0-EEB30EAA14F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1711325"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6pPr>
      <a:lvl7pPr marL="2000250" indent="-280988" algn="l" defTabSz="914400" rtl="0" eaLnBrk="1" latinLnBrk="0" hangingPunct="1">
        <a:spcBef>
          <a:spcPct val="20000"/>
        </a:spcBef>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7pPr>
      <a:lvl8pPr marL="2290763"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8pPr>
      <a:lvl9pPr marL="2571750" indent="-280988" algn="l" defTabSz="914400" rtl="0" eaLnBrk="1" latinLnBrk="0" hangingPunct="1">
        <a:spcBef>
          <a:spcPct val="20000"/>
        </a:spcBef>
        <a:buFont typeface="Arial" pitchFamily="34" charset="0"/>
        <a:buChar char="•"/>
        <a:defRPr lang="en-US" sz="1800" kern="1200" dirty="0">
          <a:solidFill>
            <a:schemeClr val="bg2"/>
          </a:solidFill>
          <a:effectLst>
            <a:outerShdw blurRad="63500" dir="2700000" algn="tl" rotWithShape="0">
              <a:schemeClr val="tx1">
                <a:alpha val="40000"/>
              </a:scheme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image" Target="../media/image26.emf"/><Relationship Id="rId5" Type="http://schemas.openxmlformats.org/officeDocument/2006/relationships/image" Target="../media/image27.emf"/><Relationship Id="rId6"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image" Target="../media/image2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emf"/><Relationship Id="rId3" Type="http://schemas.openxmlformats.org/officeDocument/2006/relationships/image" Target="../media/image2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unctions.wolfram.com/IntegerFunctions/PartitionsP/introductions/Partitions/ShowAll.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 Id="rId3" Type="http://schemas.openxmlformats.org/officeDocument/2006/relationships/image" Target="../media/image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image" Target="../media/image19.emf"/><Relationship Id="rId7"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Fermi Gas:</a:t>
            </a:r>
            <a:br>
              <a:rPr lang="en-US" dirty="0" smtClean="0"/>
            </a:br>
            <a:r>
              <a:rPr lang="en-US" dirty="0" smtClean="0"/>
              <a:t>Heat </a:t>
            </a:r>
            <a:r>
              <a:rPr lang="en-US" dirty="0" smtClean="0"/>
              <a:t>Capacity Approximation</a:t>
            </a:r>
            <a:endParaRPr lang="en-US" dirty="0"/>
          </a:p>
        </p:txBody>
      </p:sp>
      <p:sp>
        <p:nvSpPr>
          <p:cNvPr id="3" name="Subtitle 2"/>
          <p:cNvSpPr>
            <a:spLocks noGrp="1"/>
          </p:cNvSpPr>
          <p:nvPr>
            <p:ph type="subTitle" idx="1"/>
          </p:nvPr>
        </p:nvSpPr>
        <p:spPr>
          <a:xfrm>
            <a:off x="779464" y="4305562"/>
            <a:ext cx="7583487" cy="1752600"/>
          </a:xfrm>
        </p:spPr>
        <p:txBody>
          <a:bodyPr>
            <a:normAutofit lnSpcReduction="10000"/>
          </a:bodyPr>
          <a:lstStyle/>
          <a:p>
            <a:r>
              <a:rPr lang="en-US" dirty="0" smtClean="0"/>
              <a:t>Patrick McMillin</a:t>
            </a:r>
          </a:p>
          <a:p>
            <a:r>
              <a:rPr lang="en-US" dirty="0" smtClean="0"/>
              <a:t>Dr. </a:t>
            </a:r>
            <a:r>
              <a:rPr lang="en-US" dirty="0" err="1" smtClean="0"/>
              <a:t>Taheri</a:t>
            </a:r>
            <a:endParaRPr lang="en-US" dirty="0" smtClean="0"/>
          </a:p>
          <a:p>
            <a:r>
              <a:rPr lang="en-US" dirty="0" smtClean="0"/>
              <a:t>PHYS 431</a:t>
            </a:r>
          </a:p>
          <a:p>
            <a:endParaRPr lang="en-US" dirty="0"/>
          </a:p>
          <a:p>
            <a:r>
              <a:rPr lang="en-US" dirty="0" smtClean="0"/>
              <a:t>7 December 2017</a:t>
            </a:r>
            <a:endParaRPr lang="en-US" dirty="0"/>
          </a:p>
        </p:txBody>
      </p:sp>
      <p:pic>
        <p:nvPicPr>
          <p:cNvPr id="4" name="Picture 3" descr="csun-seal-clipart-256.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6800"/>
            <a:ext cx="3251200" cy="3251200"/>
          </a:xfrm>
          <a:prstGeom prst="rect">
            <a:avLst/>
          </a:prstGeom>
        </p:spPr>
      </p:pic>
    </p:spTree>
    <p:extLst>
      <p:ext uri="{BB962C8B-B14F-4D97-AF65-F5344CB8AC3E}">
        <p14:creationId xmlns:p14="http://schemas.microsoft.com/office/powerpoint/2010/main" val="17093123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Capacity from Partitions</a:t>
            </a:r>
            <a:endParaRPr lang="en-US" dirty="0"/>
          </a:p>
        </p:txBody>
      </p:sp>
      <p:sp>
        <p:nvSpPr>
          <p:cNvPr id="5" name="Date Placeholder 4"/>
          <p:cNvSpPr>
            <a:spLocks noGrp="1"/>
          </p:cNvSpPr>
          <p:nvPr>
            <p:ph type="dt" sz="half" idx="10"/>
          </p:nvPr>
        </p:nvSpPr>
        <p:spPr/>
        <p:txBody>
          <a:bodyPr/>
          <a:lstStyle/>
          <a:p>
            <a:fld id="{320E057D-5BF8-744B-9081-712AB0730570}" type="datetime3">
              <a:rPr lang="en-US" smtClean="0"/>
              <a:t>6 December 2017</a:t>
            </a:fld>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10</a:t>
            </a:fld>
            <a:endParaRPr lang="en-US"/>
          </a:p>
        </p:txBody>
      </p:sp>
      <p:pic>
        <p:nvPicPr>
          <p:cNvPr id="3" name="Picture 2" descr="T_vs_Cv.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592" y="1534718"/>
            <a:ext cx="6509242" cy="4885461"/>
          </a:xfrm>
          <a:prstGeom prst="rect">
            <a:avLst/>
          </a:prstGeom>
        </p:spPr>
      </p:pic>
    </p:spTree>
    <p:extLst>
      <p:ext uri="{BB962C8B-B14F-4D97-AF65-F5344CB8AC3E}">
        <p14:creationId xmlns:p14="http://schemas.microsoft.com/office/powerpoint/2010/main" val="46726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Ramanujan’s</a:t>
            </a:r>
            <a:r>
              <a:rPr lang="en-US" dirty="0" smtClean="0"/>
              <a:t> Approximation</a:t>
            </a:r>
            <a:endParaRPr lang="en-US" dirty="0"/>
          </a:p>
        </p:txBody>
      </p:sp>
      <p:sp>
        <p:nvSpPr>
          <p:cNvPr id="3" name="Content Placeholder 2"/>
          <p:cNvSpPr>
            <a:spLocks noGrp="1"/>
          </p:cNvSpPr>
          <p:nvPr>
            <p:ph idx="1"/>
          </p:nvPr>
        </p:nvSpPr>
        <p:spPr/>
        <p:txBody>
          <a:bodyPr>
            <a:normAutofit/>
          </a:bodyPr>
          <a:lstStyle/>
          <a:p>
            <a:r>
              <a:rPr lang="en-US" dirty="0" err="1" smtClean="0"/>
              <a:t>Ramanujan</a:t>
            </a:r>
            <a:r>
              <a:rPr lang="en-US" dirty="0" smtClean="0"/>
              <a:t> and Hardy developed an equation which estimates the unrestricted partitions of a number:</a:t>
            </a:r>
          </a:p>
          <a:p>
            <a:endParaRPr lang="en-US" dirty="0"/>
          </a:p>
          <a:p>
            <a:endParaRPr lang="en-US" dirty="0" smtClean="0"/>
          </a:p>
          <a:p>
            <a:r>
              <a:rPr lang="en-US" dirty="0" smtClean="0"/>
              <a:t>This equation works well in the limit of high q (large temperatures compared to the energy level spacing).</a:t>
            </a:r>
          </a:p>
          <a:p>
            <a:pPr lvl="1"/>
            <a:r>
              <a:rPr lang="en-US" dirty="0" smtClean="0"/>
              <a:t>p(100) = 190569292 by the generating function</a:t>
            </a:r>
          </a:p>
          <a:p>
            <a:pPr lvl="1"/>
            <a:r>
              <a:rPr lang="en-US" dirty="0" smtClean="0"/>
              <a:t>p(100) = </a:t>
            </a:r>
            <a:r>
              <a:rPr lang="is-IS" dirty="0" smtClean="0"/>
              <a:t>175236785 by Ramanujan’s approximation.</a:t>
            </a:r>
          </a:p>
          <a:p>
            <a:pPr lvl="1"/>
            <a:r>
              <a:rPr lang="en-US" dirty="0" smtClean="0"/>
              <a:t>p(1000) is only 1.5% larger than the actual value. </a:t>
            </a:r>
            <a:endParaRPr lang="en-US" dirty="0"/>
          </a:p>
        </p:txBody>
      </p:sp>
      <p:sp>
        <p:nvSpPr>
          <p:cNvPr id="4" name="Date Placeholder 3"/>
          <p:cNvSpPr>
            <a:spLocks noGrp="1"/>
          </p:cNvSpPr>
          <p:nvPr>
            <p:ph type="dt" sz="half" idx="10"/>
          </p:nvPr>
        </p:nvSpPr>
        <p:spPr/>
        <p:txBody>
          <a:bodyPr/>
          <a:lstStyle/>
          <a:p>
            <a:fld id="{BCCE2919-6986-AC46-999B-61D57D1E35D0}" type="datetime3">
              <a:rPr lang="en-US" smtClean="0"/>
              <a:t>6 December 2017</a:t>
            </a:fld>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11</a:t>
            </a:fld>
            <a:endParaRPr lang="en-US"/>
          </a:p>
        </p:txBody>
      </p:sp>
      <p:pic>
        <p:nvPicPr>
          <p:cNvPr id="6" name="Picture 5"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403" y="2681337"/>
            <a:ext cx="3060700" cy="1270000"/>
          </a:xfrm>
          <a:prstGeom prst="rect">
            <a:avLst/>
          </a:prstGeom>
        </p:spPr>
      </p:pic>
    </p:spTree>
    <p:extLst>
      <p:ext uri="{BB962C8B-B14F-4D97-AF65-F5344CB8AC3E}">
        <p14:creationId xmlns:p14="http://schemas.microsoft.com/office/powerpoint/2010/main" val="3285204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Entropy From </a:t>
            </a:r>
            <a:r>
              <a:rPr lang="en-US" sz="3600" dirty="0" err="1" smtClean="0"/>
              <a:t>Ramanujan’s</a:t>
            </a:r>
            <a:r>
              <a:rPr lang="en-US" sz="3600" dirty="0" smtClean="0"/>
              <a:t> Approximation</a:t>
            </a:r>
            <a:endParaRPr lang="en-US" sz="3600" dirty="0"/>
          </a:p>
        </p:txBody>
      </p:sp>
      <p:sp>
        <p:nvSpPr>
          <p:cNvPr id="4" name="Date Placeholder 3"/>
          <p:cNvSpPr>
            <a:spLocks noGrp="1"/>
          </p:cNvSpPr>
          <p:nvPr>
            <p:ph type="dt" sz="half" idx="10"/>
          </p:nvPr>
        </p:nvSpPr>
        <p:spPr/>
        <p:txBody>
          <a:bodyPr/>
          <a:lstStyle/>
          <a:p>
            <a:fld id="{BCCE2919-6986-AC46-999B-61D57D1E35D0}" type="datetime3">
              <a:rPr lang="en-US" smtClean="0"/>
              <a:t>6 December 2017</a:t>
            </a:fld>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12</a:t>
            </a:fld>
            <a:endParaRPr lang="en-US"/>
          </a:p>
        </p:txBody>
      </p:sp>
      <p:pic>
        <p:nvPicPr>
          <p:cNvPr id="8" name="Picture 7"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63" y="1512956"/>
            <a:ext cx="2401484" cy="682614"/>
          </a:xfrm>
          <a:prstGeom prst="rect">
            <a:avLst/>
          </a:prstGeom>
        </p:spPr>
      </p:pic>
      <p:pic>
        <p:nvPicPr>
          <p:cNvPr id="9" name="Picture 8"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15" y="2334977"/>
            <a:ext cx="2558261" cy="843485"/>
          </a:xfrm>
          <a:prstGeom prst="rect">
            <a:avLst/>
          </a:prstGeom>
        </p:spPr>
      </p:pic>
      <p:pic>
        <p:nvPicPr>
          <p:cNvPr id="10" name="Picture 9"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15" y="3526632"/>
            <a:ext cx="2658429" cy="704951"/>
          </a:xfrm>
          <a:prstGeom prst="rect">
            <a:avLst/>
          </a:prstGeom>
        </p:spPr>
      </p:pic>
      <p:pic>
        <p:nvPicPr>
          <p:cNvPr id="11" name="Picture 10"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63" y="4579922"/>
            <a:ext cx="2558261" cy="741896"/>
          </a:xfrm>
          <a:prstGeom prst="rect">
            <a:avLst/>
          </a:prstGeom>
        </p:spPr>
      </p:pic>
      <p:sp>
        <p:nvSpPr>
          <p:cNvPr id="13" name="TextBox 12"/>
          <p:cNvSpPr txBox="1"/>
          <p:nvPr/>
        </p:nvSpPr>
        <p:spPr>
          <a:xfrm>
            <a:off x="2735344" y="1345920"/>
            <a:ext cx="6408656" cy="4708981"/>
          </a:xfrm>
          <a:prstGeom prst="rect">
            <a:avLst/>
          </a:prstGeom>
          <a:noFill/>
        </p:spPr>
        <p:txBody>
          <a:bodyPr wrap="square" rtlCol="0">
            <a:spAutoFit/>
          </a:bodyPr>
          <a:lstStyle/>
          <a:p>
            <a:r>
              <a:rPr lang="en-US" sz="2000" dirty="0" smtClean="0">
                <a:solidFill>
                  <a:schemeClr val="bg2"/>
                </a:solidFill>
              </a:rPr>
              <a:t>From </a:t>
            </a:r>
            <a:r>
              <a:rPr lang="en-US" sz="2000" dirty="0" err="1" smtClean="0">
                <a:solidFill>
                  <a:schemeClr val="bg2"/>
                </a:solidFill>
              </a:rPr>
              <a:t>Ramanujan’s</a:t>
            </a:r>
            <a:r>
              <a:rPr lang="en-US" sz="2000" dirty="0" smtClean="0">
                <a:solidFill>
                  <a:schemeClr val="bg2"/>
                </a:solidFill>
              </a:rPr>
              <a:t> equation, we can easily find an expression for entropy to differentiate to find the temperature.</a:t>
            </a:r>
          </a:p>
          <a:p>
            <a:endParaRPr lang="en-US" sz="2000" dirty="0" smtClean="0">
              <a:solidFill>
                <a:schemeClr val="bg2"/>
              </a:solidFill>
            </a:endParaRPr>
          </a:p>
          <a:p>
            <a:r>
              <a:rPr lang="en-US" sz="2000" dirty="0" smtClean="0">
                <a:solidFill>
                  <a:schemeClr val="bg2"/>
                </a:solidFill>
              </a:rPr>
              <a:t>Heat capacity requires energy as a function of temperature, which is what we can obtain if we solve this quadratic equation.</a:t>
            </a:r>
          </a:p>
          <a:p>
            <a:endParaRPr lang="en-US" sz="2000" dirty="0">
              <a:solidFill>
                <a:schemeClr val="bg2"/>
              </a:solidFill>
            </a:endParaRPr>
          </a:p>
          <a:p>
            <a:r>
              <a:rPr lang="en-US" sz="2000" dirty="0" smtClean="0">
                <a:solidFill>
                  <a:schemeClr val="bg2"/>
                </a:solidFill>
              </a:rPr>
              <a:t>This is were we make the approximation for </a:t>
            </a:r>
            <a:r>
              <a:rPr lang="en-US" sz="2000" dirty="0" err="1" smtClean="0">
                <a:solidFill>
                  <a:schemeClr val="bg2"/>
                </a:solidFill>
              </a:rPr>
              <a:t>kT</a:t>
            </a:r>
            <a:r>
              <a:rPr lang="en-US" sz="2000" dirty="0" smtClean="0">
                <a:solidFill>
                  <a:schemeClr val="bg2"/>
                </a:solidFill>
              </a:rPr>
              <a:t> &gt;&gt; </a:t>
            </a:r>
            <a:r>
              <a:rPr lang="en-US" sz="2000" dirty="0" err="1" smtClean="0">
                <a:solidFill>
                  <a:schemeClr val="bg2"/>
                </a:solidFill>
              </a:rPr>
              <a:t>η</a:t>
            </a:r>
            <a:r>
              <a:rPr lang="en-US" sz="2000" dirty="0" smtClean="0">
                <a:solidFill>
                  <a:schemeClr val="bg2"/>
                </a:solidFill>
              </a:rPr>
              <a:t>. </a:t>
            </a:r>
          </a:p>
          <a:p>
            <a:r>
              <a:rPr lang="en-US" sz="2000" dirty="0" smtClean="0">
                <a:solidFill>
                  <a:schemeClr val="bg2"/>
                </a:solidFill>
              </a:rPr>
              <a:t>We can expand the solution to the quadratic equation, and obtain the next equation for energy as a function of temperature.</a:t>
            </a:r>
          </a:p>
          <a:p>
            <a:endParaRPr lang="en-US" sz="2000" dirty="0">
              <a:solidFill>
                <a:schemeClr val="bg2"/>
              </a:solidFill>
            </a:endParaRPr>
          </a:p>
          <a:p>
            <a:r>
              <a:rPr lang="en-US" sz="2000" dirty="0" smtClean="0">
                <a:solidFill>
                  <a:schemeClr val="bg2"/>
                </a:solidFill>
              </a:rPr>
              <a:t>Finally, we differentiate the equation, and obtain our approximation for the heat capacity.</a:t>
            </a:r>
            <a:endParaRPr lang="en-US" sz="2000" dirty="0">
              <a:solidFill>
                <a:schemeClr val="bg2"/>
              </a:solidFill>
            </a:endParaRPr>
          </a:p>
        </p:txBody>
      </p:sp>
      <p:pic>
        <p:nvPicPr>
          <p:cNvPr id="14" name="Picture 13"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163" y="5321818"/>
            <a:ext cx="2570004" cy="733083"/>
          </a:xfrm>
          <a:prstGeom prst="rect">
            <a:avLst/>
          </a:prstGeom>
        </p:spPr>
      </p:pic>
    </p:spTree>
    <p:extLst>
      <p:ext uri="{BB962C8B-B14F-4D97-AF65-F5344CB8AC3E}">
        <p14:creationId xmlns:p14="http://schemas.microsoft.com/office/powerpoint/2010/main" val="297315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Plotting </a:t>
            </a:r>
            <a:r>
              <a:rPr lang="en-US" sz="4000" dirty="0" err="1" smtClean="0"/>
              <a:t>Ramanujan’s</a:t>
            </a:r>
            <a:r>
              <a:rPr lang="en-US" sz="4000" dirty="0" smtClean="0"/>
              <a:t> Approximation</a:t>
            </a:r>
            <a:endParaRPr lang="en-US" sz="4000" dirty="0"/>
          </a:p>
        </p:txBody>
      </p:sp>
      <p:sp>
        <p:nvSpPr>
          <p:cNvPr id="4" name="Date Placeholder 3"/>
          <p:cNvSpPr>
            <a:spLocks noGrp="1"/>
          </p:cNvSpPr>
          <p:nvPr>
            <p:ph type="dt" sz="half" idx="10"/>
          </p:nvPr>
        </p:nvSpPr>
        <p:spPr/>
        <p:txBody>
          <a:bodyPr/>
          <a:lstStyle/>
          <a:p>
            <a:fld id="{BCCE2919-6986-AC46-999B-61D57D1E35D0}" type="datetime3">
              <a:rPr lang="en-US" smtClean="0"/>
              <a:t>6 December 2017</a:t>
            </a:fld>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13</a:t>
            </a:fld>
            <a:endParaRPr lang="en-US"/>
          </a:p>
        </p:txBody>
      </p:sp>
      <p:pic>
        <p:nvPicPr>
          <p:cNvPr id="6" name="Picture 5" descr="Screen Shot 2017-12-06 at 20.10.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3989"/>
            <a:ext cx="9144000" cy="1803575"/>
          </a:xfrm>
          <a:prstGeom prst="rect">
            <a:avLst/>
          </a:prstGeom>
        </p:spPr>
      </p:pic>
      <p:sp>
        <p:nvSpPr>
          <p:cNvPr id="7" name="TextBox 6"/>
          <p:cNvSpPr txBox="1"/>
          <p:nvPr/>
        </p:nvSpPr>
        <p:spPr>
          <a:xfrm>
            <a:off x="0" y="3457564"/>
            <a:ext cx="9144000" cy="707886"/>
          </a:xfrm>
          <a:prstGeom prst="rect">
            <a:avLst/>
          </a:prstGeom>
          <a:noFill/>
        </p:spPr>
        <p:txBody>
          <a:bodyPr wrap="square" rtlCol="0">
            <a:spAutoFit/>
          </a:bodyPr>
          <a:lstStyle/>
          <a:p>
            <a:r>
              <a:rPr lang="en-US" sz="2000" dirty="0" smtClean="0">
                <a:solidFill>
                  <a:srgbClr val="333333"/>
                </a:solidFill>
              </a:rPr>
              <a:t>Continued from the last script where the heat capacity of the unrestricted partitions was plotted. </a:t>
            </a:r>
            <a:endParaRPr lang="en-US" sz="2000" dirty="0">
              <a:solidFill>
                <a:srgbClr val="333333"/>
              </a:solidFill>
            </a:endParaRPr>
          </a:p>
        </p:txBody>
      </p:sp>
    </p:spTree>
    <p:extLst>
      <p:ext uri="{BB962C8B-B14F-4D97-AF65-F5344CB8AC3E}">
        <p14:creationId xmlns:p14="http://schemas.microsoft.com/office/powerpoint/2010/main" val="763316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5" name="Date Placeholder 4"/>
          <p:cNvSpPr>
            <a:spLocks noGrp="1"/>
          </p:cNvSpPr>
          <p:nvPr>
            <p:ph type="dt" sz="half" idx="10"/>
          </p:nvPr>
        </p:nvSpPr>
        <p:spPr/>
        <p:txBody>
          <a:bodyPr/>
          <a:lstStyle/>
          <a:p>
            <a:fld id="{0B9EFDBF-58EF-3543-BE7C-EA32AEB37E3C}" type="datetime3">
              <a:rPr lang="en-US" smtClean="0"/>
              <a:t>6 December 2017</a:t>
            </a:fld>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14</a:t>
            </a:fld>
            <a:endParaRPr lang="en-US"/>
          </a:p>
        </p:txBody>
      </p:sp>
      <p:pic>
        <p:nvPicPr>
          <p:cNvPr id="3" name="Picture 2" descr="Ramanujan_T_vs_Cv.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592" y="1517929"/>
            <a:ext cx="6509242" cy="4885461"/>
          </a:xfrm>
          <a:prstGeom prst="rect">
            <a:avLst/>
          </a:prstGeom>
        </p:spPr>
      </p:pic>
    </p:spTree>
    <p:extLst>
      <p:ext uri="{BB962C8B-B14F-4D97-AF65-F5344CB8AC3E}">
        <p14:creationId xmlns:p14="http://schemas.microsoft.com/office/powerpoint/2010/main" val="3657234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We find that the two approximations used for the heat capacity of a Fermi Gas follow the behavior found from the </a:t>
            </a:r>
            <a:r>
              <a:rPr lang="en-US" dirty="0" err="1" smtClean="0"/>
              <a:t>Sommerfeld</a:t>
            </a:r>
            <a:r>
              <a:rPr lang="en-US" dirty="0" smtClean="0"/>
              <a:t> expansion:</a:t>
            </a:r>
          </a:p>
          <a:p>
            <a:endParaRPr lang="en-US" dirty="0"/>
          </a:p>
          <a:p>
            <a:endParaRPr lang="en-US" dirty="0" smtClean="0"/>
          </a:p>
          <a:p>
            <a:r>
              <a:rPr lang="en-US" dirty="0" smtClean="0"/>
              <a:t>We see explicitly the correct dependence in the formula derived from </a:t>
            </a:r>
            <a:r>
              <a:rPr lang="en-US" dirty="0" err="1" smtClean="0"/>
              <a:t>Ramanujan’s</a:t>
            </a:r>
            <a:r>
              <a:rPr lang="en-US" dirty="0" smtClean="0"/>
              <a:t> approximation: </a:t>
            </a:r>
          </a:p>
        </p:txBody>
      </p:sp>
      <p:sp>
        <p:nvSpPr>
          <p:cNvPr id="4" name="Date Placeholder 3"/>
          <p:cNvSpPr>
            <a:spLocks noGrp="1"/>
          </p:cNvSpPr>
          <p:nvPr>
            <p:ph type="dt" sz="half" idx="10"/>
          </p:nvPr>
        </p:nvSpPr>
        <p:spPr/>
        <p:txBody>
          <a:bodyPr/>
          <a:lstStyle/>
          <a:p>
            <a:fld id="{BCCE2919-6986-AC46-999B-61D57D1E35D0}" type="datetime3">
              <a:rPr lang="en-US" smtClean="0"/>
              <a:t>6 December 2017</a:t>
            </a:fld>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15</a:t>
            </a:fld>
            <a:endParaRPr lang="en-US"/>
          </a:p>
        </p:txBody>
      </p:sp>
      <p:pic>
        <p:nvPicPr>
          <p:cNvPr id="6" name="Picture 5"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979" y="3324140"/>
            <a:ext cx="2971800" cy="1079500"/>
          </a:xfrm>
          <a:prstGeom prst="rect">
            <a:avLst/>
          </a:prstGeom>
        </p:spPr>
      </p:pic>
      <p:pic>
        <p:nvPicPr>
          <p:cNvPr id="10" name="Picture 9"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198" y="5212059"/>
            <a:ext cx="3424498" cy="976824"/>
          </a:xfrm>
          <a:prstGeom prst="rect">
            <a:avLst/>
          </a:prstGeom>
        </p:spPr>
      </p:pic>
    </p:spTree>
    <p:extLst>
      <p:ext uri="{BB962C8B-B14F-4D97-AF65-F5344CB8AC3E}">
        <p14:creationId xmlns:p14="http://schemas.microsoft.com/office/powerpoint/2010/main" val="84833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a:t>
            </a:r>
            <a:endParaRPr lang="en-US" dirty="0"/>
          </a:p>
        </p:txBody>
      </p:sp>
      <p:sp>
        <p:nvSpPr>
          <p:cNvPr id="3" name="Content Placeholder 2"/>
          <p:cNvSpPr>
            <a:spLocks noGrp="1"/>
          </p:cNvSpPr>
          <p:nvPr>
            <p:ph idx="1"/>
          </p:nvPr>
        </p:nvSpPr>
        <p:spPr/>
        <p:txBody>
          <a:bodyPr/>
          <a:lstStyle/>
          <a:p>
            <a:r>
              <a:rPr lang="en-US" dirty="0" smtClean="0"/>
              <a:t>The main difference between this special case and the case investigated by using the </a:t>
            </a:r>
            <a:r>
              <a:rPr lang="en-US" dirty="0" err="1" smtClean="0"/>
              <a:t>Sommerfeld</a:t>
            </a:r>
            <a:r>
              <a:rPr lang="en-US" dirty="0" smtClean="0"/>
              <a:t> expansion is the lack of the ‘N’ dependence. </a:t>
            </a:r>
          </a:p>
          <a:p>
            <a:r>
              <a:rPr lang="en-US" dirty="0" smtClean="0"/>
              <a:t>The approximation does not depend on N because we did not make any assumptions about the volume of the system. Our assumption of evenly spaced energy levels hides the need for a volume and distribution function for the system. </a:t>
            </a:r>
            <a:endParaRPr lang="en-US" dirty="0"/>
          </a:p>
        </p:txBody>
      </p:sp>
      <p:sp>
        <p:nvSpPr>
          <p:cNvPr id="4" name="Date Placeholder 3"/>
          <p:cNvSpPr>
            <a:spLocks noGrp="1"/>
          </p:cNvSpPr>
          <p:nvPr>
            <p:ph type="dt" sz="half" idx="10"/>
          </p:nvPr>
        </p:nvSpPr>
        <p:spPr/>
        <p:txBody>
          <a:bodyPr/>
          <a:lstStyle/>
          <a:p>
            <a:fld id="{BCCE2919-6986-AC46-999B-61D57D1E35D0}" type="datetime3">
              <a:rPr lang="en-US" smtClean="0"/>
              <a:t>6 December 2017</a:t>
            </a:fld>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16</a:t>
            </a:fld>
            <a:endParaRPr lang="en-US"/>
          </a:p>
        </p:txBody>
      </p:sp>
    </p:spTree>
    <p:extLst>
      <p:ext uri="{BB962C8B-B14F-4D97-AF65-F5344CB8AC3E}">
        <p14:creationId xmlns:p14="http://schemas.microsoft.com/office/powerpoint/2010/main" val="130716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dirty="0">
                <a:hlinkClick r:id="rId2"/>
              </a:rPr>
              <a:t>http://functions.wolfram.com/IntegerFunctions/PartitionsP/introductions/Partitions/</a:t>
            </a:r>
            <a:r>
              <a:rPr lang="en-US" dirty="0" smtClean="0">
                <a:hlinkClick r:id="rId2"/>
              </a:rPr>
              <a:t>ShowAll.html</a:t>
            </a:r>
            <a:endParaRPr lang="en-US" dirty="0" smtClean="0"/>
          </a:p>
          <a:p>
            <a:r>
              <a:rPr lang="en-US" dirty="0" smtClean="0"/>
              <a:t>J. Arnaud et al., </a:t>
            </a:r>
            <a:r>
              <a:rPr lang="en-US" i="1" dirty="0" smtClean="0"/>
              <a:t>American Journal of Physics</a:t>
            </a:r>
            <a:r>
              <a:rPr lang="en-US" dirty="0" smtClean="0"/>
              <a:t> </a:t>
            </a:r>
            <a:r>
              <a:rPr lang="en-US" b="1" dirty="0" smtClean="0"/>
              <a:t>67</a:t>
            </a:r>
            <a:r>
              <a:rPr lang="en-US" dirty="0" smtClean="0"/>
              <a:t>, 215 (1999).</a:t>
            </a:r>
          </a:p>
          <a:p>
            <a:r>
              <a:rPr lang="en-US" dirty="0" smtClean="0"/>
              <a:t>Schroeder, Daniel V. </a:t>
            </a:r>
            <a:r>
              <a:rPr lang="en-US" i="1" dirty="0" smtClean="0"/>
              <a:t>An Introduction to Thermal Physics</a:t>
            </a:r>
            <a:r>
              <a:rPr lang="en-US" dirty="0" smtClean="0"/>
              <a:t>. Pearson, 2014.</a:t>
            </a:r>
          </a:p>
          <a:p>
            <a:endParaRPr lang="en-US" dirty="0"/>
          </a:p>
        </p:txBody>
      </p:sp>
      <p:sp>
        <p:nvSpPr>
          <p:cNvPr id="4" name="Date Placeholder 3"/>
          <p:cNvSpPr>
            <a:spLocks noGrp="1"/>
          </p:cNvSpPr>
          <p:nvPr>
            <p:ph type="dt" sz="half" idx="10"/>
          </p:nvPr>
        </p:nvSpPr>
        <p:spPr/>
        <p:txBody>
          <a:bodyPr/>
          <a:lstStyle/>
          <a:p>
            <a:fld id="{BCCE2919-6986-AC46-999B-61D57D1E35D0}" type="datetime3">
              <a:rPr lang="en-US" smtClean="0"/>
              <a:t>6 December 2017</a:t>
            </a:fld>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17</a:t>
            </a:fld>
            <a:endParaRPr lang="en-US"/>
          </a:p>
        </p:txBody>
      </p:sp>
    </p:spTree>
    <p:extLst>
      <p:ext uri="{BB962C8B-B14F-4D97-AF65-F5344CB8AC3E}">
        <p14:creationId xmlns:p14="http://schemas.microsoft.com/office/powerpoint/2010/main" val="3040794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Assumptions and Goal</a:t>
            </a:r>
            <a:endParaRPr lang="en-US" sz="4400" dirty="0"/>
          </a:p>
        </p:txBody>
      </p:sp>
      <p:sp>
        <p:nvSpPr>
          <p:cNvPr id="3" name="Content Placeholder 2"/>
          <p:cNvSpPr>
            <a:spLocks noGrp="1"/>
          </p:cNvSpPr>
          <p:nvPr>
            <p:ph idx="1"/>
          </p:nvPr>
        </p:nvSpPr>
        <p:spPr/>
        <p:txBody>
          <a:bodyPr>
            <a:normAutofit fontScale="92500"/>
          </a:bodyPr>
          <a:lstStyle/>
          <a:p>
            <a:r>
              <a:rPr lang="en-US" dirty="0" smtClean="0"/>
              <a:t>Test two approximations for a Fermi Gas which:</a:t>
            </a:r>
          </a:p>
          <a:p>
            <a:pPr lvl="1"/>
            <a:r>
              <a:rPr lang="en-US" dirty="0"/>
              <a:t>I</a:t>
            </a:r>
            <a:r>
              <a:rPr lang="en-US" dirty="0" smtClean="0"/>
              <a:t>s trapped such that the energy levels are evenly </a:t>
            </a:r>
            <a:r>
              <a:rPr lang="en-US" dirty="0" smtClean="0"/>
              <a:t>spaced</a:t>
            </a:r>
          </a:p>
          <a:p>
            <a:pPr lvl="2"/>
            <a:r>
              <a:rPr lang="en-US" dirty="0" smtClean="0"/>
              <a:t>Assuming spacing such that:</a:t>
            </a:r>
          </a:p>
          <a:p>
            <a:pPr lvl="2"/>
            <a:endParaRPr lang="en-US" dirty="0" smtClean="0"/>
          </a:p>
          <a:p>
            <a:pPr lvl="2"/>
            <a:r>
              <a:rPr lang="en-US" dirty="0" smtClean="0"/>
              <a:t>Where ‘U’ is the total energy, ‘q’ are the number of energy packets, and ‘</a:t>
            </a:r>
            <a:r>
              <a:rPr lang="en-US" dirty="0" err="1" smtClean="0"/>
              <a:t>η</a:t>
            </a:r>
            <a:r>
              <a:rPr lang="en-US" dirty="0" smtClean="0"/>
              <a:t>’ is the spacing of the energy levels.</a:t>
            </a:r>
            <a:endParaRPr lang="en-US" dirty="0" smtClean="0"/>
          </a:p>
          <a:p>
            <a:pPr lvl="1"/>
            <a:r>
              <a:rPr lang="en-US" dirty="0" smtClean="0"/>
              <a:t>Has </a:t>
            </a:r>
            <a:r>
              <a:rPr lang="en-US" dirty="0" err="1" smtClean="0"/>
              <a:t>nondegenerate</a:t>
            </a:r>
            <a:r>
              <a:rPr lang="en-US" dirty="0" smtClean="0"/>
              <a:t> energy </a:t>
            </a:r>
            <a:r>
              <a:rPr lang="en-US" dirty="0" smtClean="0"/>
              <a:t>levels (only 1 fermion per level)</a:t>
            </a:r>
            <a:endParaRPr lang="en-US" dirty="0" smtClean="0"/>
          </a:p>
          <a:p>
            <a:r>
              <a:rPr lang="en-US" dirty="0" smtClean="0"/>
              <a:t>The </a:t>
            </a:r>
            <a:r>
              <a:rPr lang="en-US" dirty="0" smtClean="0"/>
              <a:t>goal is to show that these approximations give the correct relationship for heat capacity for a Fermi </a:t>
            </a:r>
            <a:r>
              <a:rPr lang="en-US" dirty="0" smtClean="0"/>
              <a:t>Gas, as found analytically in class though the </a:t>
            </a:r>
            <a:r>
              <a:rPr lang="en-US" dirty="0" err="1" smtClean="0"/>
              <a:t>Sommerfeld</a:t>
            </a:r>
            <a:r>
              <a:rPr lang="en-US" dirty="0" smtClean="0"/>
              <a:t> Expansion. </a:t>
            </a:r>
            <a:endParaRPr lang="en-US" dirty="0"/>
          </a:p>
        </p:txBody>
      </p:sp>
      <p:sp>
        <p:nvSpPr>
          <p:cNvPr id="4" name="Date Placeholder 3"/>
          <p:cNvSpPr>
            <a:spLocks noGrp="1"/>
          </p:cNvSpPr>
          <p:nvPr>
            <p:ph type="dt" sz="half" idx="10"/>
          </p:nvPr>
        </p:nvSpPr>
        <p:spPr/>
        <p:txBody>
          <a:bodyPr/>
          <a:lstStyle/>
          <a:p>
            <a:fld id="{BCCE2919-6986-AC46-999B-61D57D1E35D0}" type="datetime3">
              <a:rPr lang="en-US" smtClean="0"/>
              <a:t>6 December 2017</a:t>
            </a:fld>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2</a:t>
            </a:fld>
            <a:endParaRPr lang="en-US"/>
          </a:p>
        </p:txBody>
      </p:sp>
      <p:pic>
        <p:nvPicPr>
          <p:cNvPr id="6" name="Picture 5"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800" y="2995574"/>
            <a:ext cx="1397000" cy="419100"/>
          </a:xfrm>
          <a:prstGeom prst="rect">
            <a:avLst/>
          </a:prstGeom>
        </p:spPr>
      </p:pic>
    </p:spTree>
    <p:extLst>
      <p:ext uri="{BB962C8B-B14F-4D97-AF65-F5344CB8AC3E}">
        <p14:creationId xmlns:p14="http://schemas.microsoft.com/office/powerpoint/2010/main" val="129666422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Unrestricted Partitions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“unrestricted partition” is the number of ways that a non-negative integer can be expressed as a sum of other non-negative integers (excluding degeneracies). </a:t>
            </a:r>
          </a:p>
          <a:p>
            <a:r>
              <a:rPr lang="en-US" dirty="0" smtClean="0"/>
              <a:t>I will define p(q) as the unrestricted partition of the number ‘q’. </a:t>
            </a:r>
          </a:p>
          <a:p>
            <a:r>
              <a:rPr lang="en-US" dirty="0" smtClean="0"/>
              <a:t>This relates to the </a:t>
            </a:r>
            <a:r>
              <a:rPr lang="en-US" dirty="0" err="1" smtClean="0"/>
              <a:t>nondegenerate</a:t>
            </a:r>
            <a:r>
              <a:rPr lang="en-US" dirty="0" smtClean="0"/>
              <a:t> Fermi Gas with evenly spaced energy levels because the unrestricted partition of the number of energy packets is </a:t>
            </a:r>
            <a:r>
              <a:rPr lang="en-US" b="1" dirty="0" smtClean="0"/>
              <a:t>the number of ways the available energy can be arranged among the fermions in the Fermi Gas. </a:t>
            </a:r>
            <a:endParaRPr lang="en-US" dirty="0" smtClean="0"/>
          </a:p>
          <a:p>
            <a:pPr lvl="1"/>
            <a:r>
              <a:rPr lang="en-US" dirty="0" smtClean="0"/>
              <a:t>This is the number of microstates which correspond to a particular energy level. </a:t>
            </a:r>
            <a:endParaRPr lang="en-US" dirty="0"/>
          </a:p>
        </p:txBody>
      </p:sp>
      <p:sp>
        <p:nvSpPr>
          <p:cNvPr id="4" name="Date Placeholder 3"/>
          <p:cNvSpPr>
            <a:spLocks noGrp="1"/>
          </p:cNvSpPr>
          <p:nvPr>
            <p:ph type="dt" sz="half" idx="10"/>
          </p:nvPr>
        </p:nvSpPr>
        <p:spPr/>
        <p:txBody>
          <a:bodyPr/>
          <a:lstStyle/>
          <a:p>
            <a:fld id="{BCCE2919-6986-AC46-999B-61D57D1E35D0}" type="datetime3">
              <a:rPr lang="en-US" smtClean="0"/>
              <a:t>6 December 2017</a:t>
            </a:fld>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3</a:t>
            </a:fld>
            <a:endParaRPr lang="en-US"/>
          </a:p>
        </p:txBody>
      </p:sp>
    </p:spTree>
    <p:extLst>
      <p:ext uri="{BB962C8B-B14F-4D97-AF65-F5344CB8AC3E}">
        <p14:creationId xmlns:p14="http://schemas.microsoft.com/office/powerpoint/2010/main" val="42604250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Unrestricted Partitions</a:t>
            </a:r>
            <a:endParaRPr lang="en-US" dirty="0"/>
          </a:p>
        </p:txBody>
      </p:sp>
      <p:sp>
        <p:nvSpPr>
          <p:cNvPr id="4" name="Date Placeholder 3"/>
          <p:cNvSpPr>
            <a:spLocks noGrp="1"/>
          </p:cNvSpPr>
          <p:nvPr>
            <p:ph type="dt" sz="half" idx="10"/>
          </p:nvPr>
        </p:nvSpPr>
        <p:spPr/>
        <p:txBody>
          <a:bodyPr/>
          <a:lstStyle/>
          <a:p>
            <a:fld id="{BCCE2919-6986-AC46-999B-61D57D1E35D0}" type="datetime3">
              <a:rPr lang="en-US" smtClean="0"/>
              <a:t>6 December 2017</a:t>
            </a:fld>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4</a:t>
            </a:fld>
            <a:endParaRPr lang="en-US"/>
          </a:p>
        </p:txBody>
      </p:sp>
      <p:pic>
        <p:nvPicPr>
          <p:cNvPr id="6" name="Picture 5" descr="IMG_20171206_14141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099349" y="672920"/>
            <a:ext cx="4933004" cy="6577338"/>
          </a:xfrm>
          <a:prstGeom prst="rect">
            <a:avLst/>
          </a:prstGeom>
        </p:spPr>
      </p:pic>
    </p:spTree>
    <p:extLst>
      <p:ext uri="{BB962C8B-B14F-4D97-AF65-F5344CB8AC3E}">
        <p14:creationId xmlns:p14="http://schemas.microsoft.com/office/powerpoint/2010/main" val="35161155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Generating Function and </a:t>
            </a:r>
            <a:r>
              <a:rPr lang="en-US" sz="3200" dirty="0"/>
              <a:t>the Pentagonal Numbers</a:t>
            </a:r>
          </a:p>
        </p:txBody>
      </p:sp>
      <p:sp>
        <p:nvSpPr>
          <p:cNvPr id="3" name="Content Placeholder 2"/>
          <p:cNvSpPr>
            <a:spLocks noGrp="1"/>
          </p:cNvSpPr>
          <p:nvPr>
            <p:ph idx="1"/>
          </p:nvPr>
        </p:nvSpPr>
        <p:spPr/>
        <p:txBody>
          <a:bodyPr/>
          <a:lstStyle/>
          <a:p>
            <a:r>
              <a:rPr lang="en-US" dirty="0" smtClean="0"/>
              <a:t>There is a generating function for unrestricted partitions which comes from the Pentagonal Number </a:t>
            </a:r>
            <a:r>
              <a:rPr lang="en-US" dirty="0"/>
              <a:t>T</a:t>
            </a:r>
            <a:r>
              <a:rPr lang="en-US" dirty="0" smtClean="0"/>
              <a:t>heorem:</a:t>
            </a:r>
          </a:p>
          <a:p>
            <a:endParaRPr lang="en-US" dirty="0"/>
          </a:p>
          <a:p>
            <a:endParaRPr lang="en-US" dirty="0" smtClean="0"/>
          </a:p>
          <a:p>
            <a:r>
              <a:rPr lang="en-US" dirty="0" smtClean="0"/>
              <a:t>Where the sum is taken over all non-zero values of k, and </a:t>
            </a:r>
            <a:r>
              <a:rPr lang="en-US" dirty="0" err="1" smtClean="0"/>
              <a:t>g</a:t>
            </a:r>
            <a:r>
              <a:rPr lang="en-US" baseline="-25000" dirty="0" err="1" smtClean="0"/>
              <a:t>k</a:t>
            </a:r>
            <a:r>
              <a:rPr lang="en-US" baseline="-25000" dirty="0" smtClean="0"/>
              <a:t> </a:t>
            </a:r>
            <a:r>
              <a:rPr lang="en-US" dirty="0" smtClean="0"/>
              <a:t>is the </a:t>
            </a:r>
            <a:r>
              <a:rPr lang="en-US" dirty="0" err="1" smtClean="0"/>
              <a:t>k</a:t>
            </a:r>
            <a:r>
              <a:rPr lang="en-US" baseline="30000" dirty="0" err="1" smtClean="0"/>
              <a:t>th</a:t>
            </a:r>
            <a:r>
              <a:rPr lang="en-US" dirty="0" smtClean="0"/>
              <a:t> generalized pentagonal number given by:</a:t>
            </a:r>
            <a:endParaRPr lang="en-US" dirty="0"/>
          </a:p>
        </p:txBody>
      </p:sp>
      <p:sp>
        <p:nvSpPr>
          <p:cNvPr id="4" name="Date Placeholder 3"/>
          <p:cNvSpPr>
            <a:spLocks noGrp="1"/>
          </p:cNvSpPr>
          <p:nvPr>
            <p:ph type="dt" sz="half" idx="10"/>
          </p:nvPr>
        </p:nvSpPr>
        <p:spPr/>
        <p:txBody>
          <a:bodyPr/>
          <a:lstStyle/>
          <a:p>
            <a:fld id="{BCCE2919-6986-AC46-999B-61D57D1E35D0}" type="datetime3">
              <a:rPr lang="en-US" smtClean="0"/>
              <a:t>6 December 2017</a:t>
            </a:fld>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5</a:t>
            </a:fld>
            <a:endParaRPr lang="en-US"/>
          </a:p>
        </p:txBody>
      </p:sp>
      <p:pic>
        <p:nvPicPr>
          <p:cNvPr id="8" name="Picture 7"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103" y="2830260"/>
            <a:ext cx="5575300" cy="1270000"/>
          </a:xfrm>
          <a:prstGeom prst="rect">
            <a:avLst/>
          </a:prstGeom>
        </p:spPr>
      </p:pic>
      <p:pic>
        <p:nvPicPr>
          <p:cNvPr id="9" name="Picture 8"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6200" y="5391150"/>
            <a:ext cx="3302000" cy="965200"/>
          </a:xfrm>
          <a:prstGeom prst="rect">
            <a:avLst/>
          </a:prstGeom>
        </p:spPr>
      </p:pic>
    </p:spTree>
    <p:extLst>
      <p:ext uri="{BB962C8B-B14F-4D97-AF65-F5344CB8AC3E}">
        <p14:creationId xmlns:p14="http://schemas.microsoft.com/office/powerpoint/2010/main" val="12069692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Generating Unrestricted Partitions</a:t>
            </a:r>
            <a:endParaRPr lang="en-US" sz="4000" dirty="0"/>
          </a:p>
        </p:txBody>
      </p:sp>
      <p:sp>
        <p:nvSpPr>
          <p:cNvPr id="4" name="Date Placeholder 3"/>
          <p:cNvSpPr>
            <a:spLocks noGrp="1"/>
          </p:cNvSpPr>
          <p:nvPr>
            <p:ph type="dt" sz="half" idx="10"/>
          </p:nvPr>
        </p:nvSpPr>
        <p:spPr/>
        <p:txBody>
          <a:bodyPr/>
          <a:lstStyle/>
          <a:p>
            <a:fld id="{BCCE2919-6986-AC46-999B-61D57D1E35D0}" type="datetime3">
              <a:rPr lang="en-US" smtClean="0"/>
              <a:t>6 December 2017</a:t>
            </a:fld>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6</a:t>
            </a:fld>
            <a:endParaRPr lang="en-US"/>
          </a:p>
        </p:txBody>
      </p:sp>
      <p:sp>
        <p:nvSpPr>
          <p:cNvPr id="6" name="TextBox 5"/>
          <p:cNvSpPr txBox="1"/>
          <p:nvPr/>
        </p:nvSpPr>
        <p:spPr>
          <a:xfrm>
            <a:off x="0" y="5430192"/>
            <a:ext cx="9144000" cy="400110"/>
          </a:xfrm>
          <a:prstGeom prst="rect">
            <a:avLst/>
          </a:prstGeom>
          <a:noFill/>
        </p:spPr>
        <p:txBody>
          <a:bodyPr wrap="square" rtlCol="0">
            <a:spAutoFit/>
          </a:bodyPr>
          <a:lstStyle/>
          <a:p>
            <a:r>
              <a:rPr lang="en-US" sz="2000" dirty="0" smtClean="0">
                <a:solidFill>
                  <a:schemeClr val="bg2"/>
                </a:solidFill>
              </a:rPr>
              <a:t>Python code which generates the unrestricted partitions of numbers up to 100. </a:t>
            </a:r>
            <a:endParaRPr lang="en-US" sz="2000" dirty="0">
              <a:solidFill>
                <a:schemeClr val="bg2"/>
              </a:solidFill>
            </a:endParaRPr>
          </a:p>
        </p:txBody>
      </p:sp>
      <p:pic>
        <p:nvPicPr>
          <p:cNvPr id="9" name="Picture 8" descr="Screen Shot 2017-12-06 at 14.51.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1958"/>
            <a:ext cx="9144000" cy="3710291"/>
          </a:xfrm>
          <a:prstGeom prst="rect">
            <a:avLst/>
          </a:prstGeom>
        </p:spPr>
      </p:pic>
    </p:spTree>
    <p:extLst>
      <p:ext uri="{BB962C8B-B14F-4D97-AF65-F5344CB8AC3E}">
        <p14:creationId xmlns:p14="http://schemas.microsoft.com/office/powerpoint/2010/main" val="3603019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128" y="62753"/>
            <a:ext cx="7583488" cy="1283167"/>
          </a:xfrm>
        </p:spPr>
        <p:txBody>
          <a:bodyPr/>
          <a:lstStyle/>
          <a:p>
            <a:r>
              <a:rPr lang="en-US" sz="4000" dirty="0" smtClean="0"/>
              <a:t>The first 100 Unrestricted Partitions</a:t>
            </a:r>
            <a:endParaRPr lang="en-US" sz="4000" dirty="0"/>
          </a:p>
        </p:txBody>
      </p:sp>
      <p:sp>
        <p:nvSpPr>
          <p:cNvPr id="4" name="Date Placeholder 3"/>
          <p:cNvSpPr>
            <a:spLocks noGrp="1"/>
          </p:cNvSpPr>
          <p:nvPr>
            <p:ph type="dt" sz="half" idx="10"/>
          </p:nvPr>
        </p:nvSpPr>
        <p:spPr/>
        <p:txBody>
          <a:bodyPr/>
          <a:lstStyle/>
          <a:p>
            <a:fld id="{BCCE2919-6986-AC46-999B-61D57D1E35D0}" type="datetime3">
              <a:rPr lang="en-US" smtClean="0"/>
              <a:t>6 December 2017</a:t>
            </a:fld>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7</a:t>
            </a:fld>
            <a:endParaRPr lang="en-US"/>
          </a:p>
        </p:txBody>
      </p:sp>
      <p:pic>
        <p:nvPicPr>
          <p:cNvPr id="8" name="Picture 7" descr="Screen Shot 2017-12-06 at 14.54.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89000" cy="6858000"/>
          </a:xfrm>
          <a:prstGeom prst="rect">
            <a:avLst/>
          </a:prstGeom>
        </p:spPr>
      </p:pic>
      <p:pic>
        <p:nvPicPr>
          <p:cNvPr id="9" name="Picture 8" descr="Screen Shot 2017-12-06 at 14.56.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223" y="5448300"/>
            <a:ext cx="1435100" cy="1409700"/>
          </a:xfrm>
          <a:prstGeom prst="rect">
            <a:avLst/>
          </a:prstGeom>
        </p:spPr>
      </p:pic>
      <p:pic>
        <p:nvPicPr>
          <p:cNvPr id="10" name="Picture 9" descr="Screen Shot 2017-12-06 at 14.56.1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645" y="0"/>
            <a:ext cx="1080655" cy="6858000"/>
          </a:xfrm>
          <a:prstGeom prst="rect">
            <a:avLst/>
          </a:prstGeom>
        </p:spPr>
      </p:pic>
      <p:sp>
        <p:nvSpPr>
          <p:cNvPr id="11" name="TextBox 10"/>
          <p:cNvSpPr txBox="1"/>
          <p:nvPr/>
        </p:nvSpPr>
        <p:spPr>
          <a:xfrm>
            <a:off x="1972377" y="1345920"/>
            <a:ext cx="7171623" cy="1015663"/>
          </a:xfrm>
          <a:prstGeom prst="rect">
            <a:avLst/>
          </a:prstGeom>
          <a:noFill/>
        </p:spPr>
        <p:txBody>
          <a:bodyPr wrap="square" rtlCol="0">
            <a:spAutoFit/>
          </a:bodyPr>
          <a:lstStyle/>
          <a:p>
            <a:r>
              <a:rPr lang="en-US" sz="2000" dirty="0" smtClean="0">
                <a:solidFill>
                  <a:srgbClr val="333333"/>
                </a:solidFill>
              </a:rPr>
              <a:t>To the left are the unrestricted partitions for the numbers 0 through 100. For reference, below is a list of the first few unrestricted partitions from a Wolfram Research website. </a:t>
            </a:r>
            <a:endParaRPr lang="en-US" sz="2000" dirty="0">
              <a:solidFill>
                <a:srgbClr val="333333"/>
              </a:solidFill>
            </a:endParaRPr>
          </a:p>
        </p:txBody>
      </p:sp>
      <p:pic>
        <p:nvPicPr>
          <p:cNvPr id="12" name="Picture 11" descr="Screen Shot 2017-12-06 at 15.01.0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2377" y="2361583"/>
            <a:ext cx="7074386" cy="853418"/>
          </a:xfrm>
          <a:prstGeom prst="rect">
            <a:avLst/>
          </a:prstGeom>
        </p:spPr>
      </p:pic>
      <p:sp>
        <p:nvSpPr>
          <p:cNvPr id="13" name="TextBox 12"/>
          <p:cNvSpPr txBox="1"/>
          <p:nvPr/>
        </p:nvSpPr>
        <p:spPr>
          <a:xfrm>
            <a:off x="1972377" y="3215001"/>
            <a:ext cx="7171623" cy="1631216"/>
          </a:xfrm>
          <a:prstGeom prst="rect">
            <a:avLst/>
          </a:prstGeom>
          <a:noFill/>
        </p:spPr>
        <p:txBody>
          <a:bodyPr wrap="square" rtlCol="0">
            <a:spAutoFit/>
          </a:bodyPr>
          <a:lstStyle/>
          <a:p>
            <a:r>
              <a:rPr lang="en-US" sz="2000" dirty="0" smtClean="0">
                <a:solidFill>
                  <a:srgbClr val="333333"/>
                </a:solidFill>
              </a:rPr>
              <a:t>The fact that the 100</a:t>
            </a:r>
            <a:r>
              <a:rPr lang="en-US" sz="2000" baseline="30000" dirty="0" smtClean="0">
                <a:solidFill>
                  <a:srgbClr val="333333"/>
                </a:solidFill>
              </a:rPr>
              <a:t>th</a:t>
            </a:r>
            <a:r>
              <a:rPr lang="en-US" sz="2000" dirty="0" smtClean="0">
                <a:solidFill>
                  <a:srgbClr val="333333"/>
                </a:solidFill>
              </a:rPr>
              <a:t> unrestricted partition is correct is very important. Since the generating function depends on the values of the unrestricted partitions calculated before it, this tell us that all the unrestricted partitions which come before 100 are also correct. </a:t>
            </a:r>
            <a:endParaRPr lang="en-US" sz="2000" dirty="0">
              <a:solidFill>
                <a:srgbClr val="333333"/>
              </a:solidFill>
            </a:endParaRPr>
          </a:p>
        </p:txBody>
      </p:sp>
      <p:sp>
        <p:nvSpPr>
          <p:cNvPr id="14" name="TextBox 13"/>
          <p:cNvSpPr txBox="1"/>
          <p:nvPr/>
        </p:nvSpPr>
        <p:spPr>
          <a:xfrm>
            <a:off x="3375323" y="5347672"/>
            <a:ext cx="4872364" cy="830997"/>
          </a:xfrm>
          <a:prstGeom prst="rect">
            <a:avLst/>
          </a:prstGeom>
          <a:noFill/>
        </p:spPr>
        <p:txBody>
          <a:bodyPr wrap="square" rtlCol="0">
            <a:spAutoFit/>
          </a:bodyPr>
          <a:lstStyle/>
          <a:p>
            <a:r>
              <a:rPr lang="en-US" sz="2400" dirty="0" smtClean="0">
                <a:solidFill>
                  <a:srgbClr val="333333"/>
                </a:solidFill>
              </a:rPr>
              <a:t>100</a:t>
            </a:r>
            <a:r>
              <a:rPr lang="en-US" sz="2400" baseline="30000" dirty="0" smtClean="0">
                <a:solidFill>
                  <a:srgbClr val="333333"/>
                </a:solidFill>
              </a:rPr>
              <a:t>th</a:t>
            </a:r>
            <a:r>
              <a:rPr lang="en-US" sz="2400" dirty="0" smtClean="0">
                <a:solidFill>
                  <a:srgbClr val="333333"/>
                </a:solidFill>
              </a:rPr>
              <a:t> Unrestricted Partition : 190569292</a:t>
            </a:r>
            <a:endParaRPr lang="en-US" sz="2400" dirty="0">
              <a:solidFill>
                <a:srgbClr val="333333"/>
              </a:solidFill>
            </a:endParaRPr>
          </a:p>
        </p:txBody>
      </p:sp>
      <p:cxnSp>
        <p:nvCxnSpPr>
          <p:cNvPr id="16" name="Elbow Connector 15"/>
          <p:cNvCxnSpPr/>
          <p:nvPr/>
        </p:nvCxnSpPr>
        <p:spPr>
          <a:xfrm rot="5400000">
            <a:off x="4218194" y="5176389"/>
            <a:ext cx="912138" cy="2274485"/>
          </a:xfrm>
          <a:prstGeom prst="bentConnector2">
            <a:avLst/>
          </a:prstGeom>
          <a:ln w="3810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127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Entropy, Temperature, and Heat Capacity</a:t>
            </a:r>
            <a:endParaRPr lang="en-US" sz="4000" dirty="0"/>
          </a:p>
        </p:txBody>
      </p:sp>
      <p:sp>
        <p:nvSpPr>
          <p:cNvPr id="4" name="Date Placeholder 3"/>
          <p:cNvSpPr>
            <a:spLocks noGrp="1"/>
          </p:cNvSpPr>
          <p:nvPr>
            <p:ph type="dt" sz="half" idx="10"/>
          </p:nvPr>
        </p:nvSpPr>
        <p:spPr/>
        <p:txBody>
          <a:bodyPr/>
          <a:lstStyle/>
          <a:p>
            <a:fld id="{BCCE2919-6986-AC46-999B-61D57D1E35D0}" type="datetime3">
              <a:rPr lang="en-US" smtClean="0"/>
              <a:t>6 December 2017</a:t>
            </a:fld>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8</a:t>
            </a:fld>
            <a:endParaRPr lang="en-US"/>
          </a:p>
        </p:txBody>
      </p:sp>
      <p:pic>
        <p:nvPicPr>
          <p:cNvPr id="6" name="Picture 5"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51" y="2140532"/>
            <a:ext cx="2023097" cy="422907"/>
          </a:xfrm>
          <a:prstGeom prst="rect">
            <a:avLst/>
          </a:prstGeom>
        </p:spPr>
      </p:pic>
      <p:pic>
        <p:nvPicPr>
          <p:cNvPr id="7" name="Picture 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51" y="1553305"/>
            <a:ext cx="1515704" cy="424857"/>
          </a:xfrm>
          <a:prstGeom prst="rect">
            <a:avLst/>
          </a:prstGeom>
        </p:spPr>
      </p:pic>
      <p:pic>
        <p:nvPicPr>
          <p:cNvPr id="8" name="Picture 7"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451" y="2563439"/>
            <a:ext cx="1515704" cy="847011"/>
          </a:xfrm>
          <a:prstGeom prst="rect">
            <a:avLst/>
          </a:prstGeom>
        </p:spPr>
      </p:pic>
      <p:pic>
        <p:nvPicPr>
          <p:cNvPr id="9" name="Picture 8"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548" y="4389867"/>
            <a:ext cx="4487686" cy="964852"/>
          </a:xfrm>
          <a:prstGeom prst="rect">
            <a:avLst/>
          </a:prstGeom>
        </p:spPr>
      </p:pic>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068" y="5434568"/>
            <a:ext cx="4734656" cy="962601"/>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548" y="3525282"/>
            <a:ext cx="1744095" cy="817545"/>
          </a:xfrm>
          <a:prstGeom prst="rect">
            <a:avLst/>
          </a:prstGeom>
        </p:spPr>
      </p:pic>
      <p:sp>
        <p:nvSpPr>
          <p:cNvPr id="12" name="TextBox 11"/>
          <p:cNvSpPr txBox="1"/>
          <p:nvPr/>
        </p:nvSpPr>
        <p:spPr>
          <a:xfrm>
            <a:off x="2461394" y="1553305"/>
            <a:ext cx="6682606" cy="2554545"/>
          </a:xfrm>
          <a:prstGeom prst="rect">
            <a:avLst/>
          </a:prstGeom>
          <a:noFill/>
        </p:spPr>
        <p:txBody>
          <a:bodyPr wrap="square" rtlCol="0">
            <a:spAutoFit/>
          </a:bodyPr>
          <a:lstStyle/>
          <a:p>
            <a:r>
              <a:rPr lang="en-US" sz="2000" dirty="0" smtClean="0">
                <a:solidFill>
                  <a:srgbClr val="333333"/>
                </a:solidFill>
              </a:rPr>
              <a:t>Available microstates are equal to the unrestricted partitions.</a:t>
            </a:r>
          </a:p>
          <a:p>
            <a:endParaRPr lang="en-US" sz="2000" dirty="0">
              <a:solidFill>
                <a:srgbClr val="333333"/>
              </a:solidFill>
            </a:endParaRPr>
          </a:p>
          <a:p>
            <a:r>
              <a:rPr lang="en-US" sz="2000" dirty="0" smtClean="0">
                <a:solidFill>
                  <a:srgbClr val="333333"/>
                </a:solidFill>
              </a:rPr>
              <a:t>Entropy is the natural logarithm of the partitions.</a:t>
            </a:r>
          </a:p>
          <a:p>
            <a:endParaRPr lang="en-US" sz="2000" dirty="0">
              <a:solidFill>
                <a:srgbClr val="333333"/>
              </a:solidFill>
            </a:endParaRPr>
          </a:p>
          <a:p>
            <a:r>
              <a:rPr lang="en-US" sz="2000" dirty="0" smtClean="0">
                <a:solidFill>
                  <a:srgbClr val="333333"/>
                </a:solidFill>
              </a:rPr>
              <a:t>Temperature from the definition.</a:t>
            </a:r>
          </a:p>
          <a:p>
            <a:endParaRPr lang="en-US" sz="2000" dirty="0">
              <a:solidFill>
                <a:srgbClr val="333333"/>
              </a:solidFill>
            </a:endParaRPr>
          </a:p>
          <a:p>
            <a:endParaRPr lang="en-US" sz="2000" dirty="0" smtClean="0">
              <a:solidFill>
                <a:srgbClr val="333333"/>
              </a:solidFill>
            </a:endParaRPr>
          </a:p>
          <a:p>
            <a:r>
              <a:rPr lang="en-US" sz="2000" dirty="0" smtClean="0">
                <a:solidFill>
                  <a:srgbClr val="333333"/>
                </a:solidFill>
              </a:rPr>
              <a:t>Heat Capacity from the definition.</a:t>
            </a:r>
            <a:endParaRPr lang="en-US" sz="2000" dirty="0">
              <a:solidFill>
                <a:srgbClr val="333333"/>
              </a:solidFill>
            </a:endParaRPr>
          </a:p>
        </p:txBody>
      </p:sp>
      <p:sp>
        <p:nvSpPr>
          <p:cNvPr id="13" name="TextBox 12"/>
          <p:cNvSpPr txBox="1"/>
          <p:nvPr/>
        </p:nvSpPr>
        <p:spPr>
          <a:xfrm>
            <a:off x="4876800" y="4860267"/>
            <a:ext cx="4267200" cy="1015663"/>
          </a:xfrm>
          <a:prstGeom prst="rect">
            <a:avLst/>
          </a:prstGeom>
          <a:noFill/>
        </p:spPr>
        <p:txBody>
          <a:bodyPr wrap="square" rtlCol="0">
            <a:spAutoFit/>
          </a:bodyPr>
          <a:lstStyle/>
          <a:p>
            <a:r>
              <a:rPr lang="en-US" sz="2000" dirty="0" smtClean="0">
                <a:solidFill>
                  <a:srgbClr val="333333"/>
                </a:solidFill>
              </a:rPr>
              <a:t>The temperature and heat capacities are calculated from the “centered difference” method. </a:t>
            </a:r>
            <a:endParaRPr lang="en-US" sz="2000" dirty="0">
              <a:solidFill>
                <a:srgbClr val="333333"/>
              </a:solidFill>
            </a:endParaRPr>
          </a:p>
        </p:txBody>
      </p:sp>
    </p:spTree>
    <p:extLst>
      <p:ext uri="{BB962C8B-B14F-4D97-AF65-F5344CB8AC3E}">
        <p14:creationId xmlns:p14="http://schemas.microsoft.com/office/powerpoint/2010/main" val="1173326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Finding Heat Capacity and Plotting</a:t>
            </a:r>
            <a:endParaRPr lang="en-US" sz="4000" dirty="0"/>
          </a:p>
        </p:txBody>
      </p:sp>
      <p:sp>
        <p:nvSpPr>
          <p:cNvPr id="4" name="Date Placeholder 3"/>
          <p:cNvSpPr>
            <a:spLocks noGrp="1"/>
          </p:cNvSpPr>
          <p:nvPr>
            <p:ph type="dt" sz="half" idx="10"/>
          </p:nvPr>
        </p:nvSpPr>
        <p:spPr/>
        <p:txBody>
          <a:bodyPr/>
          <a:lstStyle/>
          <a:p>
            <a:fld id="{BCCE2919-6986-AC46-999B-61D57D1E35D0}" type="datetime3">
              <a:rPr lang="en-US" smtClean="0"/>
              <a:t>6 December 2017</a:t>
            </a:fld>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9</a:t>
            </a:fld>
            <a:endParaRPr lang="en-US"/>
          </a:p>
        </p:txBody>
      </p:sp>
      <p:pic>
        <p:nvPicPr>
          <p:cNvPr id="7" name="Picture 6" descr="Screen Shot 2017-12-06 at 20.08.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4372"/>
            <a:ext cx="7964255" cy="5017727"/>
          </a:xfrm>
          <a:prstGeom prst="rect">
            <a:avLst/>
          </a:prstGeom>
        </p:spPr>
      </p:pic>
    </p:spTree>
    <p:extLst>
      <p:ext uri="{BB962C8B-B14F-4D97-AF65-F5344CB8AC3E}">
        <p14:creationId xmlns:p14="http://schemas.microsoft.com/office/powerpoint/2010/main" val="1803744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Precedent.thmx</Template>
  <TotalTime>1687</TotalTime>
  <Words>811</Words>
  <Application>Microsoft Macintosh PowerPoint</Application>
  <PresentationFormat>On-screen Show (4:3)</PresentationFormat>
  <Paragraphs>107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Precedent</vt:lpstr>
      <vt:lpstr>Fermi Gas: Heat Capacity Approximation</vt:lpstr>
      <vt:lpstr>Assumptions and Goal</vt:lpstr>
      <vt:lpstr>Unrestricted Partitions</vt:lpstr>
      <vt:lpstr>Unrestricted Partitions</vt:lpstr>
      <vt:lpstr>Generating Function and the Pentagonal Numbers</vt:lpstr>
      <vt:lpstr>Generating Unrestricted Partitions</vt:lpstr>
      <vt:lpstr>The first 100 Unrestricted Partitions</vt:lpstr>
      <vt:lpstr>Entropy, Temperature, and Heat Capacity</vt:lpstr>
      <vt:lpstr>Finding Heat Capacity and Plotting</vt:lpstr>
      <vt:lpstr>Heat Capacity from Partitions</vt:lpstr>
      <vt:lpstr>Ramanujan’s Approximation</vt:lpstr>
      <vt:lpstr>Entropy From Ramanujan’s Approximation</vt:lpstr>
      <vt:lpstr>Plotting Ramanujan’s Approximation</vt:lpstr>
      <vt:lpstr>Comparison</vt:lpstr>
      <vt:lpstr>Conclusions</vt:lpstr>
      <vt:lpstr>Differences</vt:lpstr>
      <vt:lpstr>Sources</vt:lpstr>
    </vt:vector>
  </TitlesOfParts>
  <Company>Student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Fermi Gas: Low Temperature Heat Capacity Approximation</dc:title>
  <dc:creator>Patrick McMillin</dc:creator>
  <cp:lastModifiedBy>Patrick McMillin</cp:lastModifiedBy>
  <cp:revision>33</cp:revision>
  <dcterms:created xsi:type="dcterms:W3CDTF">2017-12-06T00:06:30Z</dcterms:created>
  <dcterms:modified xsi:type="dcterms:W3CDTF">2017-12-07T04:37:25Z</dcterms:modified>
</cp:coreProperties>
</file>