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4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58" r:id="rId4"/>
    <p:sldId id="267" r:id="rId5"/>
    <p:sldId id="269" r:id="rId6"/>
    <p:sldId id="270" r:id="rId7"/>
    <p:sldId id="261" r:id="rId8"/>
    <p:sldId id="27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92" autoAdjust="0"/>
  </p:normalViewPr>
  <p:slideViewPr>
    <p:cSldViewPr snapToGrid="0" snapToObjects="1">
      <p:cViewPr>
        <p:scale>
          <a:sx n="94" d="100"/>
          <a:sy n="94" d="100"/>
        </p:scale>
        <p:origin x="-14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3572-4B6F-7D41-90C5-E9E36D2931A5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88CB-8814-0749-B681-E12ABE112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9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FBD18-38D2-A349-A5BC-72D49F4BB490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D9DA4-5393-064E-B5A6-FCE39D17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C03A-EB75-8742-95BC-F3F409888FAA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11B8-7819-0E4C-8F32-C544AE05D7FA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74B0-A61B-0549-8FFB-F5537C07363F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EC0-EFE1-D343-93F0-53B282E0131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A68D-9FEA-514D-87E7-97EBB14305B7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5C-66CE-6045-94B2-F61DD6B7FDC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646E-FA02-4A4B-99ED-1CD7A1ADA152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9C26-42C6-6C4D-9FDA-36E71418DCB5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B292-37E9-704D-B920-3EFB34A0749F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6CA9-F218-9640-8420-EC58FA3290B7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613-4178-6949-BAB2-22CCCE71A98D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14AD-DFA5-9C4E-86F5-3F4B6E2EB347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E66B-6C3D-3848-A05A-F1D3F8CF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srus.com/best-gpu-for-mining/" TargetMode="External"/><Relationship Id="rId4" Type="http://schemas.openxmlformats.org/officeDocument/2006/relationships/hyperlink" Target="https://www.quora.com/How-do-I-draw-a-water-molecu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highmarkhealth.org/prescription-coverage-a-roadmap-and-faqs-on-prescription-coverag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01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Binding Free Energies of Host-Guest Complexes Using 3D-RISM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7176"/>
            <a:ext cx="6400800" cy="21873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Physics 497 Presentation 1</a:t>
            </a:r>
          </a:p>
          <a:p>
            <a:r>
              <a:rPr lang="en-US" sz="2000" dirty="0" smtClean="0"/>
              <a:t>Live Oak Hall 1100</a:t>
            </a:r>
          </a:p>
          <a:p>
            <a:r>
              <a:rPr lang="en-US" sz="2000" dirty="0" smtClean="0"/>
              <a:t>23 February 2018</a:t>
            </a:r>
          </a:p>
          <a:p>
            <a:r>
              <a:rPr lang="en-US" sz="2000" dirty="0" smtClean="0"/>
              <a:t>Patrick McMillin</a:t>
            </a:r>
          </a:p>
          <a:p>
            <a:r>
              <a:rPr lang="en-US" sz="2000" dirty="0" smtClean="0"/>
              <a:t>Advisor: Dr. Tyler </a:t>
            </a:r>
            <a:r>
              <a:rPr lang="en-US" sz="2000" dirty="0" err="1" smtClean="0"/>
              <a:t>Luchko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 descr="csun-seal-clipart-25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1673038"/>
            <a:ext cx="3251200" cy="3251200"/>
          </a:xfrm>
          <a:prstGeom prst="rect">
            <a:avLst/>
          </a:prstGeom>
        </p:spPr>
      </p:pic>
      <p:pic>
        <p:nvPicPr>
          <p:cNvPr id="6" name="Picture 5" descr="Screen Shot 2018-02-22 at 19.27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46" y="1673038"/>
            <a:ext cx="3561054" cy="29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13650"/>
            <a:ext cx="91440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Fenley</a:t>
            </a:r>
            <a:r>
              <a:rPr lang="en-US" sz="1600" dirty="0"/>
              <a:t>, Andrew T, and Michael K Gilson. “Host-Guest in Explicit Water Example Calculating the binding enthalpy of guest B2 with host cucurbit[7]</a:t>
            </a:r>
            <a:r>
              <a:rPr lang="en-US" sz="1600" dirty="0" err="1"/>
              <a:t>Uril</a:t>
            </a:r>
            <a:r>
              <a:rPr lang="en-US" sz="1600" dirty="0"/>
              <a:t> (CB7).” AMBER Advanced Tutorial 21 , </a:t>
            </a:r>
            <a:r>
              <a:rPr lang="en-US" sz="1600" dirty="0" err="1"/>
              <a:t>ambermd.org</a:t>
            </a:r>
            <a:r>
              <a:rPr lang="en-US" sz="1600" dirty="0"/>
              <a:t>/tutorials/advanced/tutorial21/</a:t>
            </a:r>
            <a:r>
              <a:rPr lang="en-US" sz="1600" dirty="0" err="1"/>
              <a:t>index.html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Nolan, Sam. “Prescription Coverage: A Roadmap and FAQ’s”. </a:t>
            </a:r>
            <a:r>
              <a:rPr lang="en-US" sz="1600" dirty="0"/>
              <a:t>Highmark </a:t>
            </a:r>
            <a:r>
              <a:rPr lang="en-US" sz="1600" dirty="0" err="1" smtClean="0"/>
              <a:t>Health.</a:t>
            </a:r>
            <a:r>
              <a:rPr lang="en-US" sz="1600" dirty="0" err="1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://blog.highmarkhealth.org/prescription-coverage-a-</a:t>
            </a:r>
            <a:r>
              <a:rPr lang="en-US" sz="1600" dirty="0" smtClean="0">
                <a:hlinkClick r:id="rId2"/>
              </a:rPr>
              <a:t>roadmap-</a:t>
            </a:r>
            <a:r>
              <a:rPr lang="en-US" sz="1600" dirty="0">
                <a:hlinkClick r:id="rId2"/>
              </a:rPr>
              <a:t>and-faqs-on-prescription-coverage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“The Best GPU For Mining </a:t>
            </a:r>
            <a:r>
              <a:rPr lang="en-US" sz="1600" dirty="0" err="1" smtClean="0"/>
              <a:t>Ethereum</a:t>
            </a:r>
            <a:r>
              <a:rPr lang="en-US" sz="1600" dirty="0" smtClean="0"/>
              <a:t>”. </a:t>
            </a:r>
            <a:r>
              <a:rPr lang="en-US" sz="1600" dirty="0" err="1" smtClean="0"/>
              <a:t>Cryptosrus</a:t>
            </a:r>
            <a:r>
              <a:rPr lang="en-US" sz="1600" dirty="0" smtClean="0"/>
              <a:t>. Nov. </a:t>
            </a:r>
            <a:r>
              <a:rPr lang="en-US" sz="1600" dirty="0"/>
              <a:t>6, 2017. </a:t>
            </a:r>
            <a:r>
              <a:rPr lang="en-US" sz="1600" dirty="0">
                <a:hlinkClick r:id="rId3"/>
              </a:rPr>
              <a:t>https://cryptosrus.com/best-gpu-for-mining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“How Do I Draw A Water Molecule?”. Answered by Robin Corey. </a:t>
            </a:r>
            <a:r>
              <a:rPr lang="en-US" sz="1600" dirty="0" err="1" smtClean="0"/>
              <a:t>Quora</a:t>
            </a:r>
            <a:r>
              <a:rPr lang="en-US" sz="1600" dirty="0" smtClean="0"/>
              <a:t>. Sept. </a:t>
            </a:r>
            <a:r>
              <a:rPr lang="en-US" sz="1600" dirty="0"/>
              <a:t>6, 2015. </a:t>
            </a:r>
            <a:r>
              <a:rPr lang="en-US" sz="1600" dirty="0">
                <a:hlinkClick r:id="rId4"/>
              </a:rPr>
              <a:t>https://www.quora.com/How-do-I-draw-a-water-</a:t>
            </a:r>
            <a:r>
              <a:rPr lang="en-US" sz="1600" dirty="0" smtClean="0">
                <a:hlinkClick r:id="rId4"/>
              </a:rPr>
              <a:t>molecule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D.A. Case, R.M. Betz, D.S. </a:t>
            </a:r>
            <a:r>
              <a:rPr lang="en-US" sz="1600" dirty="0" err="1"/>
              <a:t>Cerutti</a:t>
            </a:r>
            <a:r>
              <a:rPr lang="en-US" sz="1600" dirty="0"/>
              <a:t>, T.E. Cheatham, III, T.A. Darden, R.E. Duke, T.J. Giese, H. </a:t>
            </a:r>
            <a:r>
              <a:rPr lang="en-US" sz="1600" dirty="0" err="1"/>
              <a:t>Gohlke</a:t>
            </a:r>
            <a:r>
              <a:rPr lang="en-US" sz="1600" dirty="0"/>
              <a:t>, A.W. Goetz, N. </a:t>
            </a:r>
            <a:r>
              <a:rPr lang="en-US" sz="1600" dirty="0" err="1"/>
              <a:t>Homeyer</a:t>
            </a:r>
            <a:r>
              <a:rPr lang="en-US" sz="1600" dirty="0"/>
              <a:t>, S. </a:t>
            </a:r>
            <a:r>
              <a:rPr lang="en-US" sz="1600" dirty="0" err="1"/>
              <a:t>Izadi</a:t>
            </a:r>
            <a:r>
              <a:rPr lang="en-US" sz="1600" dirty="0"/>
              <a:t>, P. </a:t>
            </a:r>
            <a:r>
              <a:rPr lang="en-US" sz="1600" dirty="0" err="1"/>
              <a:t>Janowski</a:t>
            </a:r>
            <a:r>
              <a:rPr lang="en-US" sz="1600" dirty="0"/>
              <a:t>, J. </a:t>
            </a:r>
            <a:r>
              <a:rPr lang="en-US" sz="1600" dirty="0" err="1"/>
              <a:t>Kaus</a:t>
            </a:r>
            <a:r>
              <a:rPr lang="en-US" sz="1600" dirty="0"/>
              <a:t>, A. </a:t>
            </a:r>
            <a:r>
              <a:rPr lang="en-US" sz="1600" dirty="0" err="1"/>
              <a:t>Kovalenko</a:t>
            </a:r>
            <a:r>
              <a:rPr lang="en-US" sz="1600" dirty="0"/>
              <a:t>, T.S. Lee, S. </a:t>
            </a:r>
            <a:r>
              <a:rPr lang="en-US" sz="1600" dirty="0" err="1"/>
              <a:t>LeGrand</a:t>
            </a:r>
            <a:r>
              <a:rPr lang="en-US" sz="1600" dirty="0"/>
              <a:t>, P. Li, C. Lin, T. </a:t>
            </a:r>
            <a:r>
              <a:rPr lang="en-US" sz="1600" dirty="0" err="1"/>
              <a:t>Luchko</a:t>
            </a:r>
            <a:r>
              <a:rPr lang="en-US" sz="1600" dirty="0"/>
              <a:t>, R. </a:t>
            </a:r>
            <a:r>
              <a:rPr lang="en-US" sz="1600" dirty="0" err="1"/>
              <a:t>Luo</a:t>
            </a:r>
            <a:r>
              <a:rPr lang="en-US" sz="1600" dirty="0"/>
              <a:t>, B. </a:t>
            </a:r>
            <a:r>
              <a:rPr lang="en-US" sz="1600" dirty="0" err="1"/>
              <a:t>Madej</a:t>
            </a:r>
            <a:r>
              <a:rPr lang="en-US" sz="1600" dirty="0"/>
              <a:t>, D. </a:t>
            </a:r>
            <a:r>
              <a:rPr lang="en-US" sz="1600" dirty="0" err="1"/>
              <a:t>Mermelstein</a:t>
            </a:r>
            <a:r>
              <a:rPr lang="en-US" sz="1600" dirty="0"/>
              <a:t>, K.M. </a:t>
            </a:r>
            <a:r>
              <a:rPr lang="en-US" sz="1600" dirty="0" err="1"/>
              <a:t>Merz</a:t>
            </a:r>
            <a:r>
              <a:rPr lang="en-US" sz="1600" dirty="0"/>
              <a:t>, G. </a:t>
            </a:r>
            <a:r>
              <a:rPr lang="en-US" sz="1600" dirty="0" err="1"/>
              <a:t>Monard</a:t>
            </a:r>
            <a:r>
              <a:rPr lang="en-US" sz="1600" dirty="0"/>
              <a:t>, H. Nguyen, H.T. Nguyen, I. </a:t>
            </a:r>
            <a:r>
              <a:rPr lang="en-US" sz="1600" dirty="0" err="1"/>
              <a:t>Omelyan</a:t>
            </a:r>
            <a:r>
              <a:rPr lang="en-US" sz="1600" dirty="0"/>
              <a:t>, A. </a:t>
            </a:r>
            <a:r>
              <a:rPr lang="en-US" sz="1600" dirty="0" err="1"/>
              <a:t>Onufriev</a:t>
            </a:r>
            <a:r>
              <a:rPr lang="en-US" sz="1600" dirty="0"/>
              <a:t>, D.R. Roe, A. </a:t>
            </a:r>
            <a:r>
              <a:rPr lang="en-US" sz="1600" dirty="0" err="1"/>
              <a:t>Roitberg</a:t>
            </a:r>
            <a:r>
              <a:rPr lang="en-US" sz="1600" dirty="0"/>
              <a:t>, C. </a:t>
            </a:r>
            <a:r>
              <a:rPr lang="en-US" sz="1600" dirty="0" err="1"/>
              <a:t>Sagui</a:t>
            </a:r>
            <a:r>
              <a:rPr lang="en-US" sz="1600" dirty="0"/>
              <a:t>, C.L. </a:t>
            </a:r>
            <a:r>
              <a:rPr lang="en-US" sz="1600" dirty="0" err="1"/>
              <a:t>Simmerling</a:t>
            </a:r>
            <a:r>
              <a:rPr lang="en-US" sz="1600" dirty="0"/>
              <a:t>, W.M. </a:t>
            </a:r>
            <a:r>
              <a:rPr lang="en-US" sz="1600" dirty="0" err="1"/>
              <a:t>Botello</a:t>
            </a:r>
            <a:r>
              <a:rPr lang="en-US" sz="1600" dirty="0"/>
              <a:t>-Smith, J. </a:t>
            </a:r>
            <a:r>
              <a:rPr lang="en-US" sz="1600" dirty="0" err="1"/>
              <a:t>Swails</a:t>
            </a:r>
            <a:r>
              <a:rPr lang="en-US" sz="1600" dirty="0"/>
              <a:t>, R.C. Walker, J. Wang, R.M. Wolf, X. Wu, L. Xiao and P.A. </a:t>
            </a:r>
            <a:r>
              <a:rPr lang="en-US" sz="1600" dirty="0" err="1"/>
              <a:t>Kollman</a:t>
            </a:r>
            <a:r>
              <a:rPr lang="en-US" sz="1600" dirty="0"/>
              <a:t> (2016), AMBER 2016, University of California, San Francisco.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Chong and Ham, “Dynamics of Hydration Water Plays a Key Role in Determining the Binding Thermodynamics of Protein Complexes.</a:t>
            </a:r>
            <a:r>
              <a:rPr lang="en-US" sz="1600" dirty="0" smtClean="0"/>
              <a:t>” </a:t>
            </a:r>
          </a:p>
          <a:p>
            <a:endParaRPr lang="en-US" sz="1600" dirty="0" smtClean="0"/>
          </a:p>
          <a:p>
            <a:r>
              <a:rPr lang="en-US" sz="1600" dirty="0" smtClean="0"/>
              <a:t>Other Images used are public domain. </a:t>
            </a:r>
          </a:p>
          <a:p>
            <a:r>
              <a:rPr lang="en-US" sz="1600" dirty="0" smtClean="0"/>
              <a:t>Special thanks to </a:t>
            </a:r>
            <a:r>
              <a:rPr lang="en-US" sz="1600" dirty="0" err="1" smtClean="0"/>
              <a:t>Meng-jou</a:t>
            </a:r>
            <a:r>
              <a:rPr lang="en-US" sz="1600" dirty="0" smtClean="0"/>
              <a:t> </a:t>
            </a:r>
            <a:r>
              <a:rPr lang="en-US" sz="1600" dirty="0" err="1" smtClean="0"/>
              <a:t>wu</a:t>
            </a:r>
            <a:r>
              <a:rPr lang="en-US" sz="1600" dirty="0" smtClean="0"/>
              <a:t> for releasing the ligand-protein binding image. </a:t>
            </a:r>
            <a:endParaRPr lang="en-US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3914-BAFB-524D-B090-C716E2AB4B74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Binding, Drug Design, and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information is vital to drug design. </a:t>
            </a:r>
          </a:p>
          <a:p>
            <a:pPr lvl="1"/>
            <a:r>
              <a:rPr lang="en-US" dirty="0" smtClean="0"/>
              <a:t>Binding sites </a:t>
            </a:r>
          </a:p>
          <a:p>
            <a:endParaRPr lang="en-US" dirty="0" smtClean="0"/>
          </a:p>
          <a:p>
            <a:r>
              <a:rPr lang="en-US" dirty="0" smtClean="0"/>
              <a:t>This is expensive information.</a:t>
            </a:r>
          </a:p>
          <a:p>
            <a:r>
              <a:rPr lang="en-US" dirty="0" smtClean="0"/>
              <a:t>Computer simulations allay the costs.</a:t>
            </a:r>
          </a:p>
          <a:p>
            <a:pPr lvl="1"/>
            <a:r>
              <a:rPr lang="en-US" dirty="0" smtClean="0"/>
              <a:t>There are still massive costs to this approach.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EC0-EFE1-D343-93F0-53B282E0131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Rx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3" y="4932149"/>
            <a:ext cx="2137390" cy="1424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60" y="5048930"/>
            <a:ext cx="1021422" cy="1307419"/>
          </a:xfrm>
          <a:prstGeom prst="rect">
            <a:avLst/>
          </a:prstGeom>
        </p:spPr>
      </p:pic>
      <p:pic>
        <p:nvPicPr>
          <p:cNvPr id="9" name="Picture 8" descr="Proten_ligand_bind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74" y="2179613"/>
            <a:ext cx="2541199" cy="1903149"/>
          </a:xfrm>
          <a:prstGeom prst="rect">
            <a:avLst/>
          </a:prstGeom>
        </p:spPr>
      </p:pic>
      <p:pic>
        <p:nvPicPr>
          <p:cNvPr id="10" name="Picture 9" descr="gpu_mining_cards-1280x5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7" y="4932149"/>
            <a:ext cx="3531986" cy="1517650"/>
          </a:xfrm>
          <a:prstGeom prst="rect">
            <a:avLst/>
          </a:prstGeom>
        </p:spPr>
      </p:pic>
      <p:pic>
        <p:nvPicPr>
          <p:cNvPr id="11" name="Picture 10" descr="Water_Molecu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50" y="2179612"/>
            <a:ext cx="1840463" cy="1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3D-Reference Interaction Site Model (3D-RISM)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Simulations require a solvation model.</a:t>
            </a:r>
          </a:p>
          <a:p>
            <a:r>
              <a:rPr lang="en-US" sz="2800" dirty="0" smtClean="0"/>
              <a:t>Advantage of 3D-RISM comes in several form</a:t>
            </a:r>
            <a:r>
              <a:rPr lang="en-US" dirty="0" smtClean="0"/>
              <a:t>s</a:t>
            </a:r>
          </a:p>
          <a:p>
            <a:pPr lvl="1"/>
            <a:r>
              <a:rPr lang="en-US" sz="2400" dirty="0" smtClean="0"/>
              <a:t>No explicit water</a:t>
            </a:r>
          </a:p>
          <a:p>
            <a:pPr lvl="1"/>
            <a:r>
              <a:rPr lang="en-US" sz="2400" dirty="0" smtClean="0"/>
              <a:t>Solvation thermodynamics easily found</a:t>
            </a:r>
          </a:p>
          <a:p>
            <a:r>
              <a:rPr lang="en-US" sz="2800" dirty="0" smtClean="0"/>
              <a:t>RISM is an approximate solution to the Ornstein-Zernike equation:</a:t>
            </a:r>
          </a:p>
          <a:p>
            <a:r>
              <a:rPr lang="en-US" sz="2800" dirty="0" smtClean="0"/>
              <a:t>This solution requires a </a:t>
            </a:r>
            <a:r>
              <a:rPr lang="en-US" sz="2800" b="1" dirty="0" smtClean="0"/>
              <a:t>closure</a:t>
            </a:r>
            <a:r>
              <a:rPr lang="en-US" sz="2800" dirty="0" smtClean="0"/>
              <a:t> to connect the shorter range         to the longer range        .</a:t>
            </a:r>
            <a:endParaRPr lang="en-US" sz="2800" dirty="0"/>
          </a:p>
          <a:p>
            <a:pPr lvl="1"/>
            <a:r>
              <a:rPr lang="en-US" sz="2400" dirty="0" smtClean="0"/>
              <a:t>The thermodynamic properties come from this solution.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CAB1-0CC9-D045-866D-15640F7471FA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Ornstein_Zern_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48" y="3987628"/>
            <a:ext cx="4827349" cy="669304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54" y="5095718"/>
            <a:ext cx="517427" cy="31385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87" y="5077712"/>
            <a:ext cx="525999" cy="3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Host-Guest Complexes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Host: cucurbit[7]</a:t>
            </a:r>
            <a:r>
              <a:rPr lang="en-US" dirty="0" err="1" smtClean="0"/>
              <a:t>uril</a:t>
            </a:r>
            <a:endParaRPr lang="en-US" dirty="0" smtClean="0"/>
          </a:p>
          <a:p>
            <a:r>
              <a:rPr lang="en-US" dirty="0" smtClean="0"/>
              <a:t>Guest: 16 molecules</a:t>
            </a:r>
          </a:p>
          <a:p>
            <a:r>
              <a:rPr lang="en-US" dirty="0" smtClean="0"/>
              <a:t>Image of test molecule</a:t>
            </a:r>
          </a:p>
          <a:p>
            <a:pPr lvl="1"/>
            <a:r>
              <a:rPr lang="en-US" dirty="0" smtClean="0"/>
              <a:t>(Will be ready soon!)</a:t>
            </a:r>
          </a:p>
          <a:p>
            <a:endParaRPr lang="en-US" dirty="0"/>
          </a:p>
          <a:p>
            <a:r>
              <a:rPr lang="en-US" dirty="0" smtClean="0"/>
              <a:t>This small scale test serves two purposes:</a:t>
            </a:r>
          </a:p>
          <a:p>
            <a:pPr lvl="1"/>
            <a:r>
              <a:rPr lang="en-US" dirty="0" smtClean="0"/>
              <a:t>Part of a blind challenge from UC Irvine</a:t>
            </a:r>
          </a:p>
          <a:p>
            <a:pPr lvl="1"/>
            <a:r>
              <a:rPr lang="en-US" dirty="0" smtClean="0"/>
              <a:t>Compare 3D-RISM with other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915-94C6-0046-A12E-27E1E4F4ED28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Shot 2018-02-22 at 19.2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46" y="1600200"/>
            <a:ext cx="3561054" cy="29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AMBER modeling suite</a:t>
            </a:r>
          </a:p>
          <a:p>
            <a:pPr lvl="1"/>
            <a:r>
              <a:rPr lang="en-US" dirty="0" smtClean="0"/>
              <a:t>All systems were prepared with </a:t>
            </a:r>
            <a:r>
              <a:rPr lang="en-US" dirty="0" err="1" smtClean="0"/>
              <a:t>tleap</a:t>
            </a:r>
            <a:endParaRPr lang="en-US" dirty="0" smtClean="0"/>
          </a:p>
          <a:p>
            <a:pPr lvl="1"/>
            <a:r>
              <a:rPr lang="en-US" dirty="0" smtClean="0"/>
              <a:t>The simulations were performed through sander</a:t>
            </a:r>
          </a:p>
          <a:p>
            <a:r>
              <a:rPr lang="en-US" dirty="0" smtClean="0"/>
              <a:t>Simulated 5 ns per run for 20 runs (100 ns):</a:t>
            </a:r>
          </a:p>
          <a:p>
            <a:pPr lvl="1"/>
            <a:r>
              <a:rPr lang="en-US" dirty="0" smtClean="0"/>
              <a:t>the host and guests individually (17)</a:t>
            </a:r>
          </a:p>
          <a:p>
            <a:pPr lvl="1"/>
            <a:r>
              <a:rPr lang="en-US" dirty="0" smtClean="0"/>
              <a:t>All host-guest pairs (16 pairs)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EC0-EFE1-D343-93F0-53B282E0131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              . </a:t>
            </a:r>
          </a:p>
          <a:p>
            <a:endParaRPr lang="en-US" dirty="0" smtClean="0"/>
          </a:p>
          <a:p>
            <a:r>
              <a:rPr lang="en-US" dirty="0" smtClean="0"/>
              <a:t>         is the sum of the molecular mechanics potential and the excess chemical potential (both found from the simulation directly).</a:t>
            </a:r>
          </a:p>
          <a:p>
            <a:r>
              <a:rPr lang="en-US" dirty="0" smtClean="0"/>
              <a:t>                      is found from this wonderful relation (also entirely from the simulation):</a:t>
            </a:r>
          </a:p>
          <a:p>
            <a:endParaRPr lang="en-US" dirty="0" smtClean="0"/>
          </a:p>
          <a:p>
            <a:r>
              <a:rPr lang="en-US" dirty="0" smtClean="0"/>
              <a:t>But           needs to be calculated form an external program called </a:t>
            </a:r>
            <a:r>
              <a:rPr lang="en-US" dirty="0" err="1" smtClean="0"/>
              <a:t>MMPBSA.py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EC0-EFE1-D343-93F0-53B282E0131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7" y="2120900"/>
            <a:ext cx="6866819" cy="49130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98" y="1646390"/>
            <a:ext cx="1082057" cy="39611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5" y="2565163"/>
            <a:ext cx="608461" cy="35417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3" y="3685276"/>
            <a:ext cx="17272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5070355"/>
            <a:ext cx="869541" cy="315328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68" y="4385244"/>
            <a:ext cx="2910664" cy="7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7EC-4F34-974F-A6BC-922532A5B7A6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         and                .</a:t>
            </a:r>
          </a:p>
          <a:p>
            <a:r>
              <a:rPr lang="en-US" dirty="0" smtClean="0"/>
              <a:t>I am stuck a bit on finding            , and this is what I have been working on. </a:t>
            </a:r>
          </a:p>
          <a:p>
            <a:r>
              <a:rPr lang="en-US" dirty="0" smtClean="0"/>
              <a:t>I have clear direction, and it should only take at most two more weeks to finish the analysis. </a:t>
            </a:r>
          </a:p>
          <a:p>
            <a:r>
              <a:rPr lang="en-US" dirty="0" smtClean="0"/>
              <a:t>In other words: I’ll have numbers next time!</a:t>
            </a:r>
          </a:p>
          <a:p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78" y="1749807"/>
            <a:ext cx="608461" cy="35417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68" y="1766761"/>
            <a:ext cx="1319076" cy="35886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29" y="2357730"/>
            <a:ext cx="869541" cy="3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EC0-EFE1-D343-93F0-53B282E0131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32034"/>
            <a:ext cx="793584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'mol01_Complex_Difference': [-0.36415161371991189, 0.094155598933964552],</a:t>
            </a:r>
          </a:p>
          <a:p>
            <a:r>
              <a:rPr lang="en-US" dirty="0"/>
              <a:t> 'mol02_Complex_Difference': [-6.7832988970055226, 0.063916003952021183],</a:t>
            </a:r>
          </a:p>
          <a:p>
            <a:r>
              <a:rPr lang="en-US" dirty="0"/>
              <a:t> 'mol03_Complex_Difference': [4.5066129118374647, 0.096022133392155345],</a:t>
            </a:r>
          </a:p>
          <a:p>
            <a:r>
              <a:rPr lang="en-US" dirty="0"/>
              <a:t> 'mol04_Complex_Difference': [4.793526121051741, 0.13245858614457567],</a:t>
            </a:r>
          </a:p>
          <a:p>
            <a:r>
              <a:rPr lang="en-US" dirty="0"/>
              <a:t> 'mol05_Complex_Difference': [-14.737559225569896, 0.25237851047248355],</a:t>
            </a:r>
          </a:p>
          <a:p>
            <a:r>
              <a:rPr lang="en-US" dirty="0"/>
              <a:t> 'mol06_Complex_Difference': [1.4457247073087842, 0.12328458283884924],</a:t>
            </a:r>
          </a:p>
          <a:p>
            <a:r>
              <a:rPr lang="en-US" dirty="0"/>
              <a:t> 'mol07_Complex_Difference': [1.4575955644819487, 0.1167228183210033],</a:t>
            </a:r>
          </a:p>
          <a:p>
            <a:r>
              <a:rPr lang="en-US" dirty="0"/>
              <a:t> 'mol08_Complex_Difference': [9.9385258345181455, 0.11399578255030217],</a:t>
            </a:r>
          </a:p>
          <a:p>
            <a:r>
              <a:rPr lang="en-US" dirty="0"/>
              <a:t> 'mol09_Complex_Difference': [16.429947647571453, 0.076457703095171484],</a:t>
            </a:r>
          </a:p>
          <a:p>
            <a:r>
              <a:rPr lang="en-US" dirty="0"/>
              <a:t> 'mol10_Complex_Difference': [-21.239486527910515, 0.14653031693112434],</a:t>
            </a:r>
          </a:p>
          <a:p>
            <a:r>
              <a:rPr lang="en-US" dirty="0"/>
              <a:t> 'mol10b_Complex_Difference': [1.7717602591822583, 0.13408579996353098],</a:t>
            </a:r>
          </a:p>
          <a:p>
            <a:r>
              <a:rPr lang="en-US" dirty="0"/>
              <a:t> 'mol11a_Complex_Difference': [3.5338731288551344, 0.060499864456543657],</a:t>
            </a:r>
          </a:p>
          <a:p>
            <a:r>
              <a:rPr lang="en-US" dirty="0"/>
              <a:t> 'mol11b_Complex_Difference': [4.1073497628215705, 0.063480458795946423],</a:t>
            </a:r>
          </a:p>
          <a:p>
            <a:r>
              <a:rPr lang="en-US" dirty="0"/>
              <a:t> 'mol12_Complex_Difference': [22.501195626613935, 0.062843937164414679],</a:t>
            </a:r>
          </a:p>
          <a:p>
            <a:r>
              <a:rPr lang="en-US" dirty="0"/>
              <a:t> 'mol13_Complex_Difference': [16.16778047583324, 0.061281097915360599],</a:t>
            </a:r>
          </a:p>
          <a:p>
            <a:r>
              <a:rPr lang="en-US" dirty="0"/>
              <a:t> 'mol14_Complex_Difference': [24.550321084686402, 0.063296437540702744]}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2350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are effective potential differences:                                                                                 						   [(</a:t>
            </a:r>
            <a:r>
              <a:rPr lang="en-US" dirty="0" err="1" smtClean="0"/>
              <a:t>Host+Guest</a:t>
            </a:r>
            <a:r>
              <a:rPr lang="en-US" dirty="0" smtClean="0"/>
              <a:t>)-Complex, Error (added in quadrature)]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2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has been collected</a:t>
            </a:r>
          </a:p>
          <a:p>
            <a:r>
              <a:rPr lang="en-US" dirty="0" smtClean="0"/>
              <a:t>Analysis is continuing</a:t>
            </a:r>
          </a:p>
          <a:p>
            <a:r>
              <a:rPr lang="en-US" dirty="0" smtClean="0"/>
              <a:t>Will have some results in a few weeks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0AFD-D6D5-EF4F-B03E-2D607546A893}" type="datetime3">
              <a:rPr lang="en-US" smtClean="0"/>
              <a:t>23 February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E66B-6C3D-3848-A05A-F1D3F8CF6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957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Binding Free Energies of Host-Guest Complexes Using 3D-RISM</vt:lpstr>
      <vt:lpstr>Binding, Drug Design, and Computers</vt:lpstr>
      <vt:lpstr>3D-Reference Interaction Site Model (3D-RISM)</vt:lpstr>
      <vt:lpstr>Host-Guest Complexes</vt:lpstr>
      <vt:lpstr>Simulations</vt:lpstr>
      <vt:lpstr>What We Want</vt:lpstr>
      <vt:lpstr>Results</vt:lpstr>
      <vt:lpstr>Some Numbers</vt:lpstr>
      <vt:lpstr>Conclusions</vt:lpstr>
      <vt:lpstr>References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Patrick McMillin</dc:creator>
  <cp:lastModifiedBy>Patrick McMillin</cp:lastModifiedBy>
  <cp:revision>28</cp:revision>
  <dcterms:created xsi:type="dcterms:W3CDTF">2018-02-22T18:09:51Z</dcterms:created>
  <dcterms:modified xsi:type="dcterms:W3CDTF">2018-02-23T17:03:31Z</dcterms:modified>
</cp:coreProperties>
</file>