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1" r:id="rId2"/>
  </p:sldMasterIdLst>
  <p:notesMasterIdLst>
    <p:notesMasterId r:id="rId45"/>
  </p:notesMasterIdLst>
  <p:sldIdLst>
    <p:sldId id="276" r:id="rId3"/>
    <p:sldId id="280" r:id="rId4"/>
    <p:sldId id="282" r:id="rId5"/>
    <p:sldId id="283" r:id="rId6"/>
    <p:sldId id="284" r:id="rId7"/>
    <p:sldId id="279" r:id="rId8"/>
    <p:sldId id="281" r:id="rId9"/>
    <p:sldId id="285" r:id="rId10"/>
    <p:sldId id="262" r:id="rId11"/>
    <p:sldId id="264" r:id="rId12"/>
    <p:sldId id="303" r:id="rId13"/>
    <p:sldId id="265" r:id="rId14"/>
    <p:sldId id="287" r:id="rId15"/>
    <p:sldId id="289" r:id="rId16"/>
    <p:sldId id="266" r:id="rId17"/>
    <p:sldId id="267" r:id="rId18"/>
    <p:sldId id="288" r:id="rId19"/>
    <p:sldId id="291" r:id="rId20"/>
    <p:sldId id="269" r:id="rId21"/>
    <p:sldId id="290" r:id="rId22"/>
    <p:sldId id="268" r:id="rId23"/>
    <p:sldId id="272" r:id="rId24"/>
    <p:sldId id="304" r:id="rId25"/>
    <p:sldId id="292" r:id="rId26"/>
    <p:sldId id="297" r:id="rId27"/>
    <p:sldId id="298" r:id="rId28"/>
    <p:sldId id="299" r:id="rId29"/>
    <p:sldId id="300" r:id="rId30"/>
    <p:sldId id="301" r:id="rId31"/>
    <p:sldId id="302" r:id="rId32"/>
    <p:sldId id="296" r:id="rId33"/>
    <p:sldId id="309" r:id="rId34"/>
    <p:sldId id="293" r:id="rId35"/>
    <p:sldId id="294" r:id="rId36"/>
    <p:sldId id="295" r:id="rId37"/>
    <p:sldId id="305" r:id="rId38"/>
    <p:sldId id="306" r:id="rId39"/>
    <p:sldId id="310" r:id="rId40"/>
    <p:sldId id="307" r:id="rId41"/>
    <p:sldId id="308" r:id="rId42"/>
    <p:sldId id="311" r:id="rId43"/>
    <p:sldId id="313" r:id="rId4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0DB"/>
    <a:srgbClr val="F9C200"/>
    <a:srgbClr val="A4A4A4"/>
    <a:srgbClr val="E06A00"/>
    <a:srgbClr val="063C5E"/>
    <a:srgbClr val="176972"/>
    <a:srgbClr val="44B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2" d="100"/>
          <a:sy n="112" d="100"/>
        </p:scale>
        <p:origin x="311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92792-E628-AF4A-A2C0-BCBA91272BC3}" type="doc">
      <dgm:prSet loTypeId="urn:microsoft.com/office/officeart/2005/8/layout/hChevron3" loCatId="" qsTypeId="urn:microsoft.com/office/officeart/2005/8/quickstyle/simple4" qsCatId="simple" csTypeId="urn:microsoft.com/office/officeart/2005/8/colors/colorful1" csCatId="colorful" phldr="1"/>
      <dgm:spPr/>
    </dgm:pt>
    <dgm:pt modelId="{2534405A-3942-0841-B696-9953E3342F25}">
      <dgm:prSet phldrT="[テキスト]"/>
      <dgm:spPr/>
      <dgm:t>
        <a:bodyPr/>
        <a:lstStyle/>
        <a:p>
          <a:r>
            <a:rPr kumimoji="1" lang="en-US" altLang="ja-JP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Aquisiton</a:t>
          </a:r>
          <a:endParaRPr kumimoji="1" lang="ja-JP" altLang="en-US"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5EBF2FAC-BCFF-EF47-9AAD-69CA236CEA53}" type="parTrans" cxnId="{39C1CEE8-88B1-924E-BFC2-4686617CAB0C}">
      <dgm:prSet/>
      <dgm:spPr/>
      <dgm:t>
        <a:bodyPr/>
        <a:lstStyle/>
        <a:p>
          <a:endParaRPr kumimoji="1" lang="ja-JP" altLang="en-US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36F49DD2-D813-274A-86BB-DEBFCAF627A9}" type="sibTrans" cxnId="{39C1CEE8-88B1-924E-BFC2-4686617CAB0C}">
      <dgm:prSet/>
      <dgm:spPr/>
      <dgm:t>
        <a:bodyPr/>
        <a:lstStyle/>
        <a:p>
          <a:endParaRPr kumimoji="1" lang="ja-JP" altLang="en-US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7190E782-131F-5742-BD24-E3B1668EEFC5}">
      <dgm:prSet phldrT="[テキスト]"/>
      <dgm:spPr/>
      <dgm:t>
        <a:bodyPr/>
        <a:lstStyle/>
        <a:p>
          <a:r>
            <a:rPr kumimoji="1" lang="en-US" altLang="ja-JP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Activation</a:t>
          </a:r>
          <a:endParaRPr kumimoji="1" lang="ja-JP" altLang="en-US"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5A1D1E19-5F2C-9544-8033-6B32B1D69636}" type="parTrans" cxnId="{81F64F20-FE66-3444-A8FB-F9C7CEF8C7AB}">
      <dgm:prSet/>
      <dgm:spPr/>
      <dgm:t>
        <a:bodyPr/>
        <a:lstStyle/>
        <a:p>
          <a:endParaRPr kumimoji="1" lang="ja-JP" altLang="en-US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920430C9-7BE1-904B-918C-94D7593FDFDA}" type="sibTrans" cxnId="{81F64F20-FE66-3444-A8FB-F9C7CEF8C7AB}">
      <dgm:prSet/>
      <dgm:spPr/>
      <dgm:t>
        <a:bodyPr/>
        <a:lstStyle/>
        <a:p>
          <a:endParaRPr kumimoji="1" lang="ja-JP" altLang="en-US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0704C2BC-FC6C-264F-977C-9ADE5EF35D04}">
      <dgm:prSet phldrT="[テキスト]"/>
      <dgm:spPr/>
      <dgm:t>
        <a:bodyPr/>
        <a:lstStyle/>
        <a:p>
          <a:r>
            <a:rPr kumimoji="1" lang="en-US" altLang="ja-JP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Retention</a:t>
          </a:r>
          <a:endParaRPr kumimoji="1" lang="ja-JP" altLang="en-US"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2262CB7E-11BA-1D41-BFE0-ABFED92E35BD}" type="parTrans" cxnId="{99BCE027-D2F8-BA42-A392-28B4B78DFB44}">
      <dgm:prSet/>
      <dgm:spPr/>
      <dgm:t>
        <a:bodyPr/>
        <a:lstStyle/>
        <a:p>
          <a:endParaRPr kumimoji="1" lang="ja-JP" altLang="en-US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AF3F4DFE-3456-7541-80A3-05AE4BF1C987}" type="sibTrans" cxnId="{99BCE027-D2F8-BA42-A392-28B4B78DFB44}">
      <dgm:prSet/>
      <dgm:spPr/>
      <dgm:t>
        <a:bodyPr/>
        <a:lstStyle/>
        <a:p>
          <a:endParaRPr kumimoji="1" lang="ja-JP" altLang="en-US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7C61EA07-6E87-1D4B-B84B-782534131BDB}">
      <dgm:prSet phldrT="[テキスト]"/>
      <dgm:spPr/>
      <dgm:t>
        <a:bodyPr/>
        <a:lstStyle/>
        <a:p>
          <a:r>
            <a:rPr kumimoji="1" lang="en-US" altLang="ja-JP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Referral</a:t>
          </a:r>
          <a:endParaRPr kumimoji="1" lang="ja-JP" altLang="en-US"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B1168782-3910-9F49-9D35-6B6D1EDEB557}" type="parTrans" cxnId="{6F0CC66B-71B2-5948-B737-45F79A0FE3F4}">
      <dgm:prSet/>
      <dgm:spPr/>
      <dgm:t>
        <a:bodyPr/>
        <a:lstStyle/>
        <a:p>
          <a:endParaRPr kumimoji="1" lang="ja-JP" altLang="en-US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5960F869-C846-E746-959E-CB86ED327CF6}" type="sibTrans" cxnId="{6F0CC66B-71B2-5948-B737-45F79A0FE3F4}">
      <dgm:prSet/>
      <dgm:spPr/>
      <dgm:t>
        <a:bodyPr/>
        <a:lstStyle/>
        <a:p>
          <a:endParaRPr kumimoji="1" lang="ja-JP" altLang="en-US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6E122825-D335-994A-A5F7-DA8C8A06A21E}">
      <dgm:prSet phldrT="[テキスト]"/>
      <dgm:spPr/>
      <dgm:t>
        <a:bodyPr/>
        <a:lstStyle/>
        <a:p>
          <a:r>
            <a:rPr kumimoji="1" lang="en-US" altLang="ja-JP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Revenue</a:t>
          </a:r>
          <a:endParaRPr kumimoji="1" lang="ja-JP" altLang="en-US"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0C293748-AFA4-2D4B-8E56-23F5E4D4E5DA}" type="parTrans" cxnId="{4124D426-D9D1-1840-82AB-BB77A9D48EFD}">
      <dgm:prSet/>
      <dgm:spPr/>
      <dgm:t>
        <a:bodyPr/>
        <a:lstStyle/>
        <a:p>
          <a:endParaRPr kumimoji="1" lang="ja-JP" altLang="en-US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426F433F-E66C-6245-A193-8A2B05E91E27}" type="sibTrans" cxnId="{4124D426-D9D1-1840-82AB-BB77A9D48EFD}">
      <dgm:prSet/>
      <dgm:spPr/>
      <dgm:t>
        <a:bodyPr/>
        <a:lstStyle/>
        <a:p>
          <a:endParaRPr kumimoji="1" lang="ja-JP" altLang="en-US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C60D405A-FCC8-3246-95CD-6FB861BF3317}" type="pres">
      <dgm:prSet presAssocID="{30892792-E628-AF4A-A2C0-BCBA91272BC3}" presName="Name0" presStyleCnt="0">
        <dgm:presLayoutVars>
          <dgm:dir/>
          <dgm:resizeHandles val="exact"/>
        </dgm:presLayoutVars>
      </dgm:prSet>
      <dgm:spPr/>
    </dgm:pt>
    <dgm:pt modelId="{E0F12E9D-7593-7D48-8E93-5D46BF5E6475}" type="pres">
      <dgm:prSet presAssocID="{2534405A-3942-0841-B696-9953E3342F25}" presName="parTxOnly" presStyleLbl="node1" presStyleIdx="0" presStyleCnt="5">
        <dgm:presLayoutVars>
          <dgm:bulletEnabled val="1"/>
        </dgm:presLayoutVars>
      </dgm:prSet>
      <dgm:spPr/>
    </dgm:pt>
    <dgm:pt modelId="{B1CF9BB4-68FB-5248-BEEE-3880FF0244FC}" type="pres">
      <dgm:prSet presAssocID="{36F49DD2-D813-274A-86BB-DEBFCAF627A9}" presName="parSpace" presStyleCnt="0"/>
      <dgm:spPr/>
    </dgm:pt>
    <dgm:pt modelId="{87C2ADB1-796F-E145-8E02-E9544CEA9EC5}" type="pres">
      <dgm:prSet presAssocID="{7190E782-131F-5742-BD24-E3B1668EEFC5}" presName="parTxOnly" presStyleLbl="node1" presStyleIdx="1" presStyleCnt="5">
        <dgm:presLayoutVars>
          <dgm:bulletEnabled val="1"/>
        </dgm:presLayoutVars>
      </dgm:prSet>
      <dgm:spPr/>
    </dgm:pt>
    <dgm:pt modelId="{3005BBB4-624E-9A40-8C4D-7CD9D07B9CC1}" type="pres">
      <dgm:prSet presAssocID="{920430C9-7BE1-904B-918C-94D7593FDFDA}" presName="parSpace" presStyleCnt="0"/>
      <dgm:spPr/>
    </dgm:pt>
    <dgm:pt modelId="{186EC4EC-8AAB-E542-8F9E-FB0581EBAEA9}" type="pres">
      <dgm:prSet presAssocID="{0704C2BC-FC6C-264F-977C-9ADE5EF35D04}" presName="parTxOnly" presStyleLbl="node1" presStyleIdx="2" presStyleCnt="5">
        <dgm:presLayoutVars>
          <dgm:bulletEnabled val="1"/>
        </dgm:presLayoutVars>
      </dgm:prSet>
      <dgm:spPr/>
    </dgm:pt>
    <dgm:pt modelId="{6D162B9F-F5F4-DC4D-A54F-D627FA6F9A94}" type="pres">
      <dgm:prSet presAssocID="{AF3F4DFE-3456-7541-80A3-05AE4BF1C987}" presName="parSpace" presStyleCnt="0"/>
      <dgm:spPr/>
    </dgm:pt>
    <dgm:pt modelId="{D80F90F5-46C3-274D-9526-874EC8029768}" type="pres">
      <dgm:prSet presAssocID="{7C61EA07-6E87-1D4B-B84B-782534131BDB}" presName="parTxOnly" presStyleLbl="node1" presStyleIdx="3" presStyleCnt="5">
        <dgm:presLayoutVars>
          <dgm:bulletEnabled val="1"/>
        </dgm:presLayoutVars>
      </dgm:prSet>
      <dgm:spPr/>
    </dgm:pt>
    <dgm:pt modelId="{46E08680-C0A9-FA45-8F04-00F6EA596CFE}" type="pres">
      <dgm:prSet presAssocID="{5960F869-C846-E746-959E-CB86ED327CF6}" presName="parSpace" presStyleCnt="0"/>
      <dgm:spPr/>
    </dgm:pt>
    <dgm:pt modelId="{4C078A93-1F70-3D43-8B40-093C7EDD9F21}" type="pres">
      <dgm:prSet presAssocID="{6E122825-D335-994A-A5F7-DA8C8A06A21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982B00B-5E84-464E-9CB0-71E119C97BD9}" type="presOf" srcId="{30892792-E628-AF4A-A2C0-BCBA91272BC3}" destId="{C60D405A-FCC8-3246-95CD-6FB861BF3317}" srcOrd="0" destOrd="0" presId="urn:microsoft.com/office/officeart/2005/8/layout/hChevron3"/>
    <dgm:cxn modelId="{81F64F20-FE66-3444-A8FB-F9C7CEF8C7AB}" srcId="{30892792-E628-AF4A-A2C0-BCBA91272BC3}" destId="{7190E782-131F-5742-BD24-E3B1668EEFC5}" srcOrd="1" destOrd="0" parTransId="{5A1D1E19-5F2C-9544-8033-6B32B1D69636}" sibTransId="{920430C9-7BE1-904B-918C-94D7593FDFDA}"/>
    <dgm:cxn modelId="{4124D426-D9D1-1840-82AB-BB77A9D48EFD}" srcId="{30892792-E628-AF4A-A2C0-BCBA91272BC3}" destId="{6E122825-D335-994A-A5F7-DA8C8A06A21E}" srcOrd="4" destOrd="0" parTransId="{0C293748-AFA4-2D4B-8E56-23F5E4D4E5DA}" sibTransId="{426F433F-E66C-6245-A193-8A2B05E91E27}"/>
    <dgm:cxn modelId="{99BCE027-D2F8-BA42-A392-28B4B78DFB44}" srcId="{30892792-E628-AF4A-A2C0-BCBA91272BC3}" destId="{0704C2BC-FC6C-264F-977C-9ADE5EF35D04}" srcOrd="2" destOrd="0" parTransId="{2262CB7E-11BA-1D41-BFE0-ABFED92E35BD}" sibTransId="{AF3F4DFE-3456-7541-80A3-05AE4BF1C987}"/>
    <dgm:cxn modelId="{6F0CC66B-71B2-5948-B737-45F79A0FE3F4}" srcId="{30892792-E628-AF4A-A2C0-BCBA91272BC3}" destId="{7C61EA07-6E87-1D4B-B84B-782534131BDB}" srcOrd="3" destOrd="0" parTransId="{B1168782-3910-9F49-9D35-6B6D1EDEB557}" sibTransId="{5960F869-C846-E746-959E-CB86ED327CF6}"/>
    <dgm:cxn modelId="{A310CA7F-042E-2C43-B163-FE240CD28A9E}" type="presOf" srcId="{2534405A-3942-0841-B696-9953E3342F25}" destId="{E0F12E9D-7593-7D48-8E93-5D46BF5E6475}" srcOrd="0" destOrd="0" presId="urn:microsoft.com/office/officeart/2005/8/layout/hChevron3"/>
    <dgm:cxn modelId="{DEE7C78C-BD88-8F40-A9E3-202B26B928CB}" type="presOf" srcId="{0704C2BC-FC6C-264F-977C-9ADE5EF35D04}" destId="{186EC4EC-8AAB-E542-8F9E-FB0581EBAEA9}" srcOrd="0" destOrd="0" presId="urn:microsoft.com/office/officeart/2005/8/layout/hChevron3"/>
    <dgm:cxn modelId="{F6915290-7243-7440-8F97-F2F319B70E2A}" type="presOf" srcId="{6E122825-D335-994A-A5F7-DA8C8A06A21E}" destId="{4C078A93-1F70-3D43-8B40-093C7EDD9F21}" srcOrd="0" destOrd="0" presId="urn:microsoft.com/office/officeart/2005/8/layout/hChevron3"/>
    <dgm:cxn modelId="{7145B9E4-C879-264D-9030-E4D9395857A8}" type="presOf" srcId="{7C61EA07-6E87-1D4B-B84B-782534131BDB}" destId="{D80F90F5-46C3-274D-9526-874EC8029768}" srcOrd="0" destOrd="0" presId="urn:microsoft.com/office/officeart/2005/8/layout/hChevron3"/>
    <dgm:cxn modelId="{39C1CEE8-88B1-924E-BFC2-4686617CAB0C}" srcId="{30892792-E628-AF4A-A2C0-BCBA91272BC3}" destId="{2534405A-3942-0841-B696-9953E3342F25}" srcOrd="0" destOrd="0" parTransId="{5EBF2FAC-BCFF-EF47-9AAD-69CA236CEA53}" sibTransId="{36F49DD2-D813-274A-86BB-DEBFCAF627A9}"/>
    <dgm:cxn modelId="{F1CBECE9-F586-3A46-BD07-E56982DE96CE}" type="presOf" srcId="{7190E782-131F-5742-BD24-E3B1668EEFC5}" destId="{87C2ADB1-796F-E145-8E02-E9544CEA9EC5}" srcOrd="0" destOrd="0" presId="urn:microsoft.com/office/officeart/2005/8/layout/hChevron3"/>
    <dgm:cxn modelId="{7D2E05E5-DD48-1B43-9AFF-DF05004D0EFB}" type="presParOf" srcId="{C60D405A-FCC8-3246-95CD-6FB861BF3317}" destId="{E0F12E9D-7593-7D48-8E93-5D46BF5E6475}" srcOrd="0" destOrd="0" presId="urn:microsoft.com/office/officeart/2005/8/layout/hChevron3"/>
    <dgm:cxn modelId="{FF8F150F-5446-E643-AAE9-305966350B12}" type="presParOf" srcId="{C60D405A-FCC8-3246-95CD-6FB861BF3317}" destId="{B1CF9BB4-68FB-5248-BEEE-3880FF0244FC}" srcOrd="1" destOrd="0" presId="urn:microsoft.com/office/officeart/2005/8/layout/hChevron3"/>
    <dgm:cxn modelId="{91F2223D-8AB0-D141-B347-8A36EE582904}" type="presParOf" srcId="{C60D405A-FCC8-3246-95CD-6FB861BF3317}" destId="{87C2ADB1-796F-E145-8E02-E9544CEA9EC5}" srcOrd="2" destOrd="0" presId="urn:microsoft.com/office/officeart/2005/8/layout/hChevron3"/>
    <dgm:cxn modelId="{D204E341-E45B-1643-8173-2E71487C471A}" type="presParOf" srcId="{C60D405A-FCC8-3246-95CD-6FB861BF3317}" destId="{3005BBB4-624E-9A40-8C4D-7CD9D07B9CC1}" srcOrd="3" destOrd="0" presId="urn:microsoft.com/office/officeart/2005/8/layout/hChevron3"/>
    <dgm:cxn modelId="{129BD8EA-1CF7-C048-957F-78BE5ADA8EB3}" type="presParOf" srcId="{C60D405A-FCC8-3246-95CD-6FB861BF3317}" destId="{186EC4EC-8AAB-E542-8F9E-FB0581EBAEA9}" srcOrd="4" destOrd="0" presId="urn:microsoft.com/office/officeart/2005/8/layout/hChevron3"/>
    <dgm:cxn modelId="{EC69B6A0-184B-1842-A742-AE210537AF22}" type="presParOf" srcId="{C60D405A-FCC8-3246-95CD-6FB861BF3317}" destId="{6D162B9F-F5F4-DC4D-A54F-D627FA6F9A94}" srcOrd="5" destOrd="0" presId="urn:microsoft.com/office/officeart/2005/8/layout/hChevron3"/>
    <dgm:cxn modelId="{05971AB1-A569-3C48-97E4-0B9B3033957E}" type="presParOf" srcId="{C60D405A-FCC8-3246-95CD-6FB861BF3317}" destId="{D80F90F5-46C3-274D-9526-874EC8029768}" srcOrd="6" destOrd="0" presId="urn:microsoft.com/office/officeart/2005/8/layout/hChevron3"/>
    <dgm:cxn modelId="{E68C137A-E8A8-884E-A2B8-E81EC7C2C704}" type="presParOf" srcId="{C60D405A-FCC8-3246-95CD-6FB861BF3317}" destId="{46E08680-C0A9-FA45-8F04-00F6EA596CFE}" srcOrd="7" destOrd="0" presId="urn:microsoft.com/office/officeart/2005/8/layout/hChevron3"/>
    <dgm:cxn modelId="{D11A84C2-D27B-394C-895E-DC78ABCD6C9A}" type="presParOf" srcId="{C60D405A-FCC8-3246-95CD-6FB861BF3317}" destId="{4C078A93-1F70-3D43-8B40-093C7EDD9F21}" srcOrd="8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892792-E628-AF4A-A2C0-BCBA91272BC3}" type="doc">
      <dgm:prSet loTypeId="urn:microsoft.com/office/officeart/2005/8/layout/hChevron3" loCatId="" qsTypeId="urn:microsoft.com/office/officeart/2005/8/quickstyle/simple4" qsCatId="simple" csTypeId="urn:microsoft.com/office/officeart/2005/8/colors/colorful1" csCatId="colorful" phldr="1"/>
      <dgm:spPr/>
    </dgm:pt>
    <dgm:pt modelId="{2534405A-3942-0841-B696-9953E3342F25}">
      <dgm:prSet phldrT="[テキスト]"/>
      <dgm:spPr/>
      <dgm:t>
        <a:bodyPr/>
        <a:lstStyle/>
        <a:p>
          <a:r>
            <a:rPr kumimoji="1" lang="en-US" altLang="ja-JP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Aquisiton</a:t>
          </a:r>
          <a:endParaRPr kumimoji="1" lang="ja-JP" altLang="en-US"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5EBF2FAC-BCFF-EF47-9AAD-69CA236CEA53}" type="parTrans" cxnId="{39C1CEE8-88B1-924E-BFC2-4686617CAB0C}">
      <dgm:prSet/>
      <dgm:spPr/>
      <dgm:t>
        <a:bodyPr/>
        <a:lstStyle/>
        <a:p>
          <a:endParaRPr kumimoji="1" lang="ja-JP" altLang="en-US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36F49DD2-D813-274A-86BB-DEBFCAF627A9}" type="sibTrans" cxnId="{39C1CEE8-88B1-924E-BFC2-4686617CAB0C}">
      <dgm:prSet/>
      <dgm:spPr/>
      <dgm:t>
        <a:bodyPr/>
        <a:lstStyle/>
        <a:p>
          <a:endParaRPr kumimoji="1" lang="ja-JP" altLang="en-US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7190E782-131F-5742-BD24-E3B1668EEFC5}">
      <dgm:prSet phldrT="[テキスト]"/>
      <dgm:spPr/>
      <dgm:t>
        <a:bodyPr/>
        <a:lstStyle/>
        <a:p>
          <a:r>
            <a:rPr kumimoji="1" lang="en-US" altLang="ja-JP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Activation</a:t>
          </a:r>
          <a:endParaRPr kumimoji="1" lang="ja-JP" altLang="en-US"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5A1D1E19-5F2C-9544-8033-6B32B1D69636}" type="parTrans" cxnId="{81F64F20-FE66-3444-A8FB-F9C7CEF8C7AB}">
      <dgm:prSet/>
      <dgm:spPr/>
      <dgm:t>
        <a:bodyPr/>
        <a:lstStyle/>
        <a:p>
          <a:endParaRPr kumimoji="1" lang="ja-JP" altLang="en-US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920430C9-7BE1-904B-918C-94D7593FDFDA}" type="sibTrans" cxnId="{81F64F20-FE66-3444-A8FB-F9C7CEF8C7AB}">
      <dgm:prSet/>
      <dgm:spPr/>
      <dgm:t>
        <a:bodyPr/>
        <a:lstStyle/>
        <a:p>
          <a:endParaRPr kumimoji="1" lang="ja-JP" altLang="en-US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0704C2BC-FC6C-264F-977C-9ADE5EF35D04}">
      <dgm:prSet phldrT="[テキスト]"/>
      <dgm:spPr/>
      <dgm:t>
        <a:bodyPr/>
        <a:lstStyle/>
        <a:p>
          <a:r>
            <a:rPr kumimoji="1" lang="en-US" altLang="ja-JP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Retention</a:t>
          </a:r>
          <a:endParaRPr kumimoji="1" lang="ja-JP" altLang="en-US"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2262CB7E-11BA-1D41-BFE0-ABFED92E35BD}" type="parTrans" cxnId="{99BCE027-D2F8-BA42-A392-28B4B78DFB44}">
      <dgm:prSet/>
      <dgm:spPr/>
      <dgm:t>
        <a:bodyPr/>
        <a:lstStyle/>
        <a:p>
          <a:endParaRPr kumimoji="1" lang="ja-JP" altLang="en-US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AF3F4DFE-3456-7541-80A3-05AE4BF1C987}" type="sibTrans" cxnId="{99BCE027-D2F8-BA42-A392-28B4B78DFB44}">
      <dgm:prSet/>
      <dgm:spPr/>
      <dgm:t>
        <a:bodyPr/>
        <a:lstStyle/>
        <a:p>
          <a:endParaRPr kumimoji="1" lang="ja-JP" altLang="en-US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7C61EA07-6E87-1D4B-B84B-782534131BDB}">
      <dgm:prSet phldrT="[テキスト]"/>
      <dgm:spPr/>
      <dgm:t>
        <a:bodyPr/>
        <a:lstStyle/>
        <a:p>
          <a:r>
            <a:rPr kumimoji="1" lang="en-US" altLang="ja-JP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Referral</a:t>
          </a:r>
          <a:endParaRPr kumimoji="1" lang="ja-JP" altLang="en-US"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B1168782-3910-9F49-9D35-6B6D1EDEB557}" type="parTrans" cxnId="{6F0CC66B-71B2-5948-B737-45F79A0FE3F4}">
      <dgm:prSet/>
      <dgm:spPr/>
      <dgm:t>
        <a:bodyPr/>
        <a:lstStyle/>
        <a:p>
          <a:endParaRPr kumimoji="1" lang="ja-JP" altLang="en-US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5960F869-C846-E746-959E-CB86ED327CF6}" type="sibTrans" cxnId="{6F0CC66B-71B2-5948-B737-45F79A0FE3F4}">
      <dgm:prSet/>
      <dgm:spPr/>
      <dgm:t>
        <a:bodyPr/>
        <a:lstStyle/>
        <a:p>
          <a:endParaRPr kumimoji="1" lang="ja-JP" altLang="en-US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6E122825-D335-994A-A5F7-DA8C8A06A21E}">
      <dgm:prSet phldrT="[テキスト]"/>
      <dgm:spPr/>
      <dgm:t>
        <a:bodyPr/>
        <a:lstStyle/>
        <a:p>
          <a:r>
            <a:rPr kumimoji="1" lang="en-US" altLang="ja-JP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Revenue</a:t>
          </a:r>
          <a:endParaRPr kumimoji="1" lang="ja-JP" altLang="en-US"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0C293748-AFA4-2D4B-8E56-23F5E4D4E5DA}" type="parTrans" cxnId="{4124D426-D9D1-1840-82AB-BB77A9D48EFD}">
      <dgm:prSet/>
      <dgm:spPr/>
      <dgm:t>
        <a:bodyPr/>
        <a:lstStyle/>
        <a:p>
          <a:endParaRPr kumimoji="1" lang="ja-JP" altLang="en-US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426F433F-E66C-6245-A193-8A2B05E91E27}" type="sibTrans" cxnId="{4124D426-D9D1-1840-82AB-BB77A9D48EFD}">
      <dgm:prSet/>
      <dgm:spPr/>
      <dgm:t>
        <a:bodyPr/>
        <a:lstStyle/>
        <a:p>
          <a:endParaRPr kumimoji="1" lang="ja-JP" altLang="en-US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C60D405A-FCC8-3246-95CD-6FB861BF3317}" type="pres">
      <dgm:prSet presAssocID="{30892792-E628-AF4A-A2C0-BCBA91272BC3}" presName="Name0" presStyleCnt="0">
        <dgm:presLayoutVars>
          <dgm:dir/>
          <dgm:resizeHandles val="exact"/>
        </dgm:presLayoutVars>
      </dgm:prSet>
      <dgm:spPr/>
    </dgm:pt>
    <dgm:pt modelId="{E0F12E9D-7593-7D48-8E93-5D46BF5E6475}" type="pres">
      <dgm:prSet presAssocID="{2534405A-3942-0841-B696-9953E3342F25}" presName="parTxOnly" presStyleLbl="node1" presStyleIdx="0" presStyleCnt="5">
        <dgm:presLayoutVars>
          <dgm:bulletEnabled val="1"/>
        </dgm:presLayoutVars>
      </dgm:prSet>
      <dgm:spPr/>
    </dgm:pt>
    <dgm:pt modelId="{B1CF9BB4-68FB-5248-BEEE-3880FF0244FC}" type="pres">
      <dgm:prSet presAssocID="{36F49DD2-D813-274A-86BB-DEBFCAF627A9}" presName="parSpace" presStyleCnt="0"/>
      <dgm:spPr/>
    </dgm:pt>
    <dgm:pt modelId="{87C2ADB1-796F-E145-8E02-E9544CEA9EC5}" type="pres">
      <dgm:prSet presAssocID="{7190E782-131F-5742-BD24-E3B1668EEFC5}" presName="parTxOnly" presStyleLbl="node1" presStyleIdx="1" presStyleCnt="5">
        <dgm:presLayoutVars>
          <dgm:bulletEnabled val="1"/>
        </dgm:presLayoutVars>
      </dgm:prSet>
      <dgm:spPr/>
    </dgm:pt>
    <dgm:pt modelId="{3005BBB4-624E-9A40-8C4D-7CD9D07B9CC1}" type="pres">
      <dgm:prSet presAssocID="{920430C9-7BE1-904B-918C-94D7593FDFDA}" presName="parSpace" presStyleCnt="0"/>
      <dgm:spPr/>
    </dgm:pt>
    <dgm:pt modelId="{186EC4EC-8AAB-E542-8F9E-FB0581EBAEA9}" type="pres">
      <dgm:prSet presAssocID="{0704C2BC-FC6C-264F-977C-9ADE5EF35D04}" presName="parTxOnly" presStyleLbl="node1" presStyleIdx="2" presStyleCnt="5">
        <dgm:presLayoutVars>
          <dgm:bulletEnabled val="1"/>
        </dgm:presLayoutVars>
      </dgm:prSet>
      <dgm:spPr/>
    </dgm:pt>
    <dgm:pt modelId="{6D162B9F-F5F4-DC4D-A54F-D627FA6F9A94}" type="pres">
      <dgm:prSet presAssocID="{AF3F4DFE-3456-7541-80A3-05AE4BF1C987}" presName="parSpace" presStyleCnt="0"/>
      <dgm:spPr/>
    </dgm:pt>
    <dgm:pt modelId="{D80F90F5-46C3-274D-9526-874EC8029768}" type="pres">
      <dgm:prSet presAssocID="{7C61EA07-6E87-1D4B-B84B-782534131BDB}" presName="parTxOnly" presStyleLbl="node1" presStyleIdx="3" presStyleCnt="5">
        <dgm:presLayoutVars>
          <dgm:bulletEnabled val="1"/>
        </dgm:presLayoutVars>
      </dgm:prSet>
      <dgm:spPr/>
    </dgm:pt>
    <dgm:pt modelId="{46E08680-C0A9-FA45-8F04-00F6EA596CFE}" type="pres">
      <dgm:prSet presAssocID="{5960F869-C846-E746-959E-CB86ED327CF6}" presName="parSpace" presStyleCnt="0"/>
      <dgm:spPr/>
    </dgm:pt>
    <dgm:pt modelId="{4C078A93-1F70-3D43-8B40-093C7EDD9F21}" type="pres">
      <dgm:prSet presAssocID="{6E122825-D335-994A-A5F7-DA8C8A06A21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982B00B-5E84-464E-9CB0-71E119C97BD9}" type="presOf" srcId="{30892792-E628-AF4A-A2C0-BCBA91272BC3}" destId="{C60D405A-FCC8-3246-95CD-6FB861BF3317}" srcOrd="0" destOrd="0" presId="urn:microsoft.com/office/officeart/2005/8/layout/hChevron3"/>
    <dgm:cxn modelId="{81F64F20-FE66-3444-A8FB-F9C7CEF8C7AB}" srcId="{30892792-E628-AF4A-A2C0-BCBA91272BC3}" destId="{7190E782-131F-5742-BD24-E3B1668EEFC5}" srcOrd="1" destOrd="0" parTransId="{5A1D1E19-5F2C-9544-8033-6B32B1D69636}" sibTransId="{920430C9-7BE1-904B-918C-94D7593FDFDA}"/>
    <dgm:cxn modelId="{4124D426-D9D1-1840-82AB-BB77A9D48EFD}" srcId="{30892792-E628-AF4A-A2C0-BCBA91272BC3}" destId="{6E122825-D335-994A-A5F7-DA8C8A06A21E}" srcOrd="4" destOrd="0" parTransId="{0C293748-AFA4-2D4B-8E56-23F5E4D4E5DA}" sibTransId="{426F433F-E66C-6245-A193-8A2B05E91E27}"/>
    <dgm:cxn modelId="{99BCE027-D2F8-BA42-A392-28B4B78DFB44}" srcId="{30892792-E628-AF4A-A2C0-BCBA91272BC3}" destId="{0704C2BC-FC6C-264F-977C-9ADE5EF35D04}" srcOrd="2" destOrd="0" parTransId="{2262CB7E-11BA-1D41-BFE0-ABFED92E35BD}" sibTransId="{AF3F4DFE-3456-7541-80A3-05AE4BF1C987}"/>
    <dgm:cxn modelId="{6F0CC66B-71B2-5948-B737-45F79A0FE3F4}" srcId="{30892792-E628-AF4A-A2C0-BCBA91272BC3}" destId="{7C61EA07-6E87-1D4B-B84B-782534131BDB}" srcOrd="3" destOrd="0" parTransId="{B1168782-3910-9F49-9D35-6B6D1EDEB557}" sibTransId="{5960F869-C846-E746-959E-CB86ED327CF6}"/>
    <dgm:cxn modelId="{A310CA7F-042E-2C43-B163-FE240CD28A9E}" type="presOf" srcId="{2534405A-3942-0841-B696-9953E3342F25}" destId="{E0F12E9D-7593-7D48-8E93-5D46BF5E6475}" srcOrd="0" destOrd="0" presId="urn:microsoft.com/office/officeart/2005/8/layout/hChevron3"/>
    <dgm:cxn modelId="{DEE7C78C-BD88-8F40-A9E3-202B26B928CB}" type="presOf" srcId="{0704C2BC-FC6C-264F-977C-9ADE5EF35D04}" destId="{186EC4EC-8AAB-E542-8F9E-FB0581EBAEA9}" srcOrd="0" destOrd="0" presId="urn:microsoft.com/office/officeart/2005/8/layout/hChevron3"/>
    <dgm:cxn modelId="{F6915290-7243-7440-8F97-F2F319B70E2A}" type="presOf" srcId="{6E122825-D335-994A-A5F7-DA8C8A06A21E}" destId="{4C078A93-1F70-3D43-8B40-093C7EDD9F21}" srcOrd="0" destOrd="0" presId="urn:microsoft.com/office/officeart/2005/8/layout/hChevron3"/>
    <dgm:cxn modelId="{7145B9E4-C879-264D-9030-E4D9395857A8}" type="presOf" srcId="{7C61EA07-6E87-1D4B-B84B-782534131BDB}" destId="{D80F90F5-46C3-274D-9526-874EC8029768}" srcOrd="0" destOrd="0" presId="urn:microsoft.com/office/officeart/2005/8/layout/hChevron3"/>
    <dgm:cxn modelId="{39C1CEE8-88B1-924E-BFC2-4686617CAB0C}" srcId="{30892792-E628-AF4A-A2C0-BCBA91272BC3}" destId="{2534405A-3942-0841-B696-9953E3342F25}" srcOrd="0" destOrd="0" parTransId="{5EBF2FAC-BCFF-EF47-9AAD-69CA236CEA53}" sibTransId="{36F49DD2-D813-274A-86BB-DEBFCAF627A9}"/>
    <dgm:cxn modelId="{F1CBECE9-F586-3A46-BD07-E56982DE96CE}" type="presOf" srcId="{7190E782-131F-5742-BD24-E3B1668EEFC5}" destId="{87C2ADB1-796F-E145-8E02-E9544CEA9EC5}" srcOrd="0" destOrd="0" presId="urn:microsoft.com/office/officeart/2005/8/layout/hChevron3"/>
    <dgm:cxn modelId="{7D2E05E5-DD48-1B43-9AFF-DF05004D0EFB}" type="presParOf" srcId="{C60D405A-FCC8-3246-95CD-6FB861BF3317}" destId="{E0F12E9D-7593-7D48-8E93-5D46BF5E6475}" srcOrd="0" destOrd="0" presId="urn:microsoft.com/office/officeart/2005/8/layout/hChevron3"/>
    <dgm:cxn modelId="{FF8F150F-5446-E643-AAE9-305966350B12}" type="presParOf" srcId="{C60D405A-FCC8-3246-95CD-6FB861BF3317}" destId="{B1CF9BB4-68FB-5248-BEEE-3880FF0244FC}" srcOrd="1" destOrd="0" presId="urn:microsoft.com/office/officeart/2005/8/layout/hChevron3"/>
    <dgm:cxn modelId="{91F2223D-8AB0-D141-B347-8A36EE582904}" type="presParOf" srcId="{C60D405A-FCC8-3246-95CD-6FB861BF3317}" destId="{87C2ADB1-796F-E145-8E02-E9544CEA9EC5}" srcOrd="2" destOrd="0" presId="urn:microsoft.com/office/officeart/2005/8/layout/hChevron3"/>
    <dgm:cxn modelId="{D204E341-E45B-1643-8173-2E71487C471A}" type="presParOf" srcId="{C60D405A-FCC8-3246-95CD-6FB861BF3317}" destId="{3005BBB4-624E-9A40-8C4D-7CD9D07B9CC1}" srcOrd="3" destOrd="0" presId="urn:microsoft.com/office/officeart/2005/8/layout/hChevron3"/>
    <dgm:cxn modelId="{129BD8EA-1CF7-C048-957F-78BE5ADA8EB3}" type="presParOf" srcId="{C60D405A-FCC8-3246-95CD-6FB861BF3317}" destId="{186EC4EC-8AAB-E542-8F9E-FB0581EBAEA9}" srcOrd="4" destOrd="0" presId="urn:microsoft.com/office/officeart/2005/8/layout/hChevron3"/>
    <dgm:cxn modelId="{EC69B6A0-184B-1842-A742-AE210537AF22}" type="presParOf" srcId="{C60D405A-FCC8-3246-95CD-6FB861BF3317}" destId="{6D162B9F-F5F4-DC4D-A54F-D627FA6F9A94}" srcOrd="5" destOrd="0" presId="urn:microsoft.com/office/officeart/2005/8/layout/hChevron3"/>
    <dgm:cxn modelId="{05971AB1-A569-3C48-97E4-0B9B3033957E}" type="presParOf" srcId="{C60D405A-FCC8-3246-95CD-6FB861BF3317}" destId="{D80F90F5-46C3-274D-9526-874EC8029768}" srcOrd="6" destOrd="0" presId="urn:microsoft.com/office/officeart/2005/8/layout/hChevron3"/>
    <dgm:cxn modelId="{E68C137A-E8A8-884E-A2B8-E81EC7C2C704}" type="presParOf" srcId="{C60D405A-FCC8-3246-95CD-6FB861BF3317}" destId="{46E08680-C0A9-FA45-8F04-00F6EA596CFE}" srcOrd="7" destOrd="0" presId="urn:microsoft.com/office/officeart/2005/8/layout/hChevron3"/>
    <dgm:cxn modelId="{D11A84C2-D27B-394C-895E-DC78ABCD6C9A}" type="presParOf" srcId="{C60D405A-FCC8-3246-95CD-6FB861BF3317}" destId="{4C078A93-1F70-3D43-8B40-093C7EDD9F21}" srcOrd="8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892792-E628-AF4A-A2C0-BCBA91272BC3}" type="doc">
      <dgm:prSet loTypeId="urn:microsoft.com/office/officeart/2005/8/layout/hChevron3" loCatId="" qsTypeId="urn:microsoft.com/office/officeart/2005/8/quickstyle/simple4" qsCatId="simple" csTypeId="urn:microsoft.com/office/officeart/2005/8/colors/colorful1" csCatId="colorful" phldr="1"/>
      <dgm:spPr/>
    </dgm:pt>
    <dgm:pt modelId="{2534405A-3942-0841-B696-9953E3342F25}">
      <dgm:prSet phldrT="[テキスト]" custT="1"/>
      <dgm:spPr/>
      <dgm:t>
        <a:bodyPr/>
        <a:lstStyle/>
        <a:p>
          <a:r>
            <a:rPr kumimoji="1" lang="ja-JP" altLang="en-US" sz="1800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プリセールス</a:t>
          </a:r>
        </a:p>
      </dgm:t>
    </dgm:pt>
    <dgm:pt modelId="{5EBF2FAC-BCFF-EF47-9AAD-69CA236CEA53}" type="parTrans" cxnId="{39C1CEE8-88B1-924E-BFC2-4686617CAB0C}">
      <dgm:prSet/>
      <dgm:spPr/>
      <dgm:t>
        <a:bodyPr/>
        <a:lstStyle/>
        <a:p>
          <a:endParaRPr kumimoji="1" lang="ja-JP" altLang="en-US" sz="1800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36F49DD2-D813-274A-86BB-DEBFCAF627A9}" type="sibTrans" cxnId="{39C1CEE8-88B1-924E-BFC2-4686617CAB0C}">
      <dgm:prSet/>
      <dgm:spPr/>
      <dgm:t>
        <a:bodyPr/>
        <a:lstStyle/>
        <a:p>
          <a:endParaRPr kumimoji="1" lang="ja-JP" altLang="en-US" sz="1800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7190E782-131F-5742-BD24-E3B1668EEFC5}">
      <dgm:prSet phldrT="[テキスト]" custT="1"/>
      <dgm:spPr/>
      <dgm:t>
        <a:bodyPr/>
        <a:lstStyle/>
        <a:p>
          <a:r>
            <a:rPr kumimoji="1" lang="ja-JP" altLang="en-US" sz="1800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オンボーディング</a:t>
          </a:r>
        </a:p>
      </dgm:t>
    </dgm:pt>
    <dgm:pt modelId="{5A1D1E19-5F2C-9544-8033-6B32B1D69636}" type="parTrans" cxnId="{81F64F20-FE66-3444-A8FB-F9C7CEF8C7AB}">
      <dgm:prSet/>
      <dgm:spPr/>
      <dgm:t>
        <a:bodyPr/>
        <a:lstStyle/>
        <a:p>
          <a:endParaRPr kumimoji="1" lang="ja-JP" altLang="en-US" sz="1800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920430C9-7BE1-904B-918C-94D7593FDFDA}" type="sibTrans" cxnId="{81F64F20-FE66-3444-A8FB-F9C7CEF8C7AB}">
      <dgm:prSet/>
      <dgm:spPr/>
      <dgm:t>
        <a:bodyPr/>
        <a:lstStyle/>
        <a:p>
          <a:endParaRPr kumimoji="1" lang="ja-JP" altLang="en-US" sz="1800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0704C2BC-FC6C-264F-977C-9ADE5EF35D04}">
      <dgm:prSet phldrT="[テキスト]" custT="1"/>
      <dgm:spPr/>
      <dgm:t>
        <a:bodyPr/>
        <a:lstStyle/>
        <a:p>
          <a:r>
            <a:rPr kumimoji="1" lang="ja-JP" altLang="en-US" sz="1800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ポストセールス</a:t>
          </a:r>
        </a:p>
      </dgm:t>
    </dgm:pt>
    <dgm:pt modelId="{2262CB7E-11BA-1D41-BFE0-ABFED92E35BD}" type="parTrans" cxnId="{99BCE027-D2F8-BA42-A392-28B4B78DFB44}">
      <dgm:prSet/>
      <dgm:spPr/>
      <dgm:t>
        <a:bodyPr/>
        <a:lstStyle/>
        <a:p>
          <a:endParaRPr kumimoji="1" lang="ja-JP" altLang="en-US" sz="1800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AF3F4DFE-3456-7541-80A3-05AE4BF1C987}" type="sibTrans" cxnId="{99BCE027-D2F8-BA42-A392-28B4B78DFB44}">
      <dgm:prSet/>
      <dgm:spPr/>
      <dgm:t>
        <a:bodyPr/>
        <a:lstStyle/>
        <a:p>
          <a:endParaRPr kumimoji="1" lang="ja-JP" altLang="en-US" sz="1800">
            <a:solidFill>
              <a:schemeClr val="tx1">
                <a:lumMod val="50000"/>
                <a:lumOff val="50000"/>
              </a:schemeClr>
            </a:solidFill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gm:t>
    </dgm:pt>
    <dgm:pt modelId="{C60D405A-FCC8-3246-95CD-6FB861BF3317}" type="pres">
      <dgm:prSet presAssocID="{30892792-E628-AF4A-A2C0-BCBA91272BC3}" presName="Name0" presStyleCnt="0">
        <dgm:presLayoutVars>
          <dgm:dir/>
          <dgm:resizeHandles val="exact"/>
        </dgm:presLayoutVars>
      </dgm:prSet>
      <dgm:spPr/>
    </dgm:pt>
    <dgm:pt modelId="{E0F12E9D-7593-7D48-8E93-5D46BF5E6475}" type="pres">
      <dgm:prSet presAssocID="{2534405A-3942-0841-B696-9953E3342F25}" presName="parTxOnly" presStyleLbl="node1" presStyleIdx="0" presStyleCnt="3">
        <dgm:presLayoutVars>
          <dgm:bulletEnabled val="1"/>
        </dgm:presLayoutVars>
      </dgm:prSet>
      <dgm:spPr/>
    </dgm:pt>
    <dgm:pt modelId="{B1CF9BB4-68FB-5248-BEEE-3880FF0244FC}" type="pres">
      <dgm:prSet presAssocID="{36F49DD2-D813-274A-86BB-DEBFCAF627A9}" presName="parSpace" presStyleCnt="0"/>
      <dgm:spPr/>
    </dgm:pt>
    <dgm:pt modelId="{87C2ADB1-796F-E145-8E02-E9544CEA9EC5}" type="pres">
      <dgm:prSet presAssocID="{7190E782-131F-5742-BD24-E3B1668EEFC5}" presName="parTxOnly" presStyleLbl="node1" presStyleIdx="1" presStyleCnt="3">
        <dgm:presLayoutVars>
          <dgm:bulletEnabled val="1"/>
        </dgm:presLayoutVars>
      </dgm:prSet>
      <dgm:spPr/>
    </dgm:pt>
    <dgm:pt modelId="{3005BBB4-624E-9A40-8C4D-7CD9D07B9CC1}" type="pres">
      <dgm:prSet presAssocID="{920430C9-7BE1-904B-918C-94D7593FDFDA}" presName="parSpace" presStyleCnt="0"/>
      <dgm:spPr/>
    </dgm:pt>
    <dgm:pt modelId="{186EC4EC-8AAB-E542-8F9E-FB0581EBAEA9}" type="pres">
      <dgm:prSet presAssocID="{0704C2BC-FC6C-264F-977C-9ADE5EF35D04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982B00B-5E84-464E-9CB0-71E119C97BD9}" type="presOf" srcId="{30892792-E628-AF4A-A2C0-BCBA91272BC3}" destId="{C60D405A-FCC8-3246-95CD-6FB861BF3317}" srcOrd="0" destOrd="0" presId="urn:microsoft.com/office/officeart/2005/8/layout/hChevron3"/>
    <dgm:cxn modelId="{81F64F20-FE66-3444-A8FB-F9C7CEF8C7AB}" srcId="{30892792-E628-AF4A-A2C0-BCBA91272BC3}" destId="{7190E782-131F-5742-BD24-E3B1668EEFC5}" srcOrd="1" destOrd="0" parTransId="{5A1D1E19-5F2C-9544-8033-6B32B1D69636}" sibTransId="{920430C9-7BE1-904B-918C-94D7593FDFDA}"/>
    <dgm:cxn modelId="{99BCE027-D2F8-BA42-A392-28B4B78DFB44}" srcId="{30892792-E628-AF4A-A2C0-BCBA91272BC3}" destId="{0704C2BC-FC6C-264F-977C-9ADE5EF35D04}" srcOrd="2" destOrd="0" parTransId="{2262CB7E-11BA-1D41-BFE0-ABFED92E35BD}" sibTransId="{AF3F4DFE-3456-7541-80A3-05AE4BF1C987}"/>
    <dgm:cxn modelId="{A310CA7F-042E-2C43-B163-FE240CD28A9E}" type="presOf" srcId="{2534405A-3942-0841-B696-9953E3342F25}" destId="{E0F12E9D-7593-7D48-8E93-5D46BF5E6475}" srcOrd="0" destOrd="0" presId="urn:microsoft.com/office/officeart/2005/8/layout/hChevron3"/>
    <dgm:cxn modelId="{DEE7C78C-BD88-8F40-A9E3-202B26B928CB}" type="presOf" srcId="{0704C2BC-FC6C-264F-977C-9ADE5EF35D04}" destId="{186EC4EC-8AAB-E542-8F9E-FB0581EBAEA9}" srcOrd="0" destOrd="0" presId="urn:microsoft.com/office/officeart/2005/8/layout/hChevron3"/>
    <dgm:cxn modelId="{39C1CEE8-88B1-924E-BFC2-4686617CAB0C}" srcId="{30892792-E628-AF4A-A2C0-BCBA91272BC3}" destId="{2534405A-3942-0841-B696-9953E3342F25}" srcOrd="0" destOrd="0" parTransId="{5EBF2FAC-BCFF-EF47-9AAD-69CA236CEA53}" sibTransId="{36F49DD2-D813-274A-86BB-DEBFCAF627A9}"/>
    <dgm:cxn modelId="{F1CBECE9-F586-3A46-BD07-E56982DE96CE}" type="presOf" srcId="{7190E782-131F-5742-BD24-E3B1668EEFC5}" destId="{87C2ADB1-796F-E145-8E02-E9544CEA9EC5}" srcOrd="0" destOrd="0" presId="urn:microsoft.com/office/officeart/2005/8/layout/hChevron3"/>
    <dgm:cxn modelId="{7D2E05E5-DD48-1B43-9AFF-DF05004D0EFB}" type="presParOf" srcId="{C60D405A-FCC8-3246-95CD-6FB861BF3317}" destId="{E0F12E9D-7593-7D48-8E93-5D46BF5E6475}" srcOrd="0" destOrd="0" presId="urn:microsoft.com/office/officeart/2005/8/layout/hChevron3"/>
    <dgm:cxn modelId="{FF8F150F-5446-E643-AAE9-305966350B12}" type="presParOf" srcId="{C60D405A-FCC8-3246-95CD-6FB861BF3317}" destId="{B1CF9BB4-68FB-5248-BEEE-3880FF0244FC}" srcOrd="1" destOrd="0" presId="urn:microsoft.com/office/officeart/2005/8/layout/hChevron3"/>
    <dgm:cxn modelId="{91F2223D-8AB0-D141-B347-8A36EE582904}" type="presParOf" srcId="{C60D405A-FCC8-3246-95CD-6FB861BF3317}" destId="{87C2ADB1-796F-E145-8E02-E9544CEA9EC5}" srcOrd="2" destOrd="0" presId="urn:microsoft.com/office/officeart/2005/8/layout/hChevron3"/>
    <dgm:cxn modelId="{D204E341-E45B-1643-8173-2E71487C471A}" type="presParOf" srcId="{C60D405A-FCC8-3246-95CD-6FB861BF3317}" destId="{3005BBB4-624E-9A40-8C4D-7CD9D07B9CC1}" srcOrd="3" destOrd="0" presId="urn:microsoft.com/office/officeart/2005/8/layout/hChevron3"/>
    <dgm:cxn modelId="{129BD8EA-1CF7-C048-957F-78BE5ADA8EB3}" type="presParOf" srcId="{C60D405A-FCC8-3246-95CD-6FB861BF3317}" destId="{186EC4EC-8AAB-E542-8F9E-FB0581EBAEA9}" srcOrd="4" destOrd="0" presId="urn:microsoft.com/office/officeart/2005/8/layout/hChevron3"/>
  </dgm:cxnLst>
  <dgm:bg>
    <a:noFill/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12E9D-7593-7D48-8E93-5D46BF5E6475}">
      <dsp:nvSpPr>
        <dsp:cNvPr id="0" name=""/>
        <dsp:cNvSpPr/>
      </dsp:nvSpPr>
      <dsp:spPr>
        <a:xfrm>
          <a:off x="1370" y="499472"/>
          <a:ext cx="2672984" cy="106919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300" kern="1200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Aquisiton</a:t>
          </a:r>
          <a:endParaRPr kumimoji="1" lang="ja-JP" altLang="en-US" sz="2300" kern="1200"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sp:txBody>
      <dsp:txXfrm>
        <a:off x="1370" y="499472"/>
        <a:ext cx="2405686" cy="1069193"/>
      </dsp:txXfrm>
    </dsp:sp>
    <dsp:sp modelId="{87C2ADB1-796F-E145-8E02-E9544CEA9EC5}">
      <dsp:nvSpPr>
        <dsp:cNvPr id="0" name=""/>
        <dsp:cNvSpPr/>
      </dsp:nvSpPr>
      <dsp:spPr>
        <a:xfrm>
          <a:off x="2139758" y="499472"/>
          <a:ext cx="2672984" cy="106919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300" kern="1200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Activation</a:t>
          </a:r>
          <a:endParaRPr kumimoji="1" lang="ja-JP" altLang="en-US" sz="2300" kern="1200"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sp:txBody>
      <dsp:txXfrm>
        <a:off x="2674355" y="499472"/>
        <a:ext cx="1603791" cy="1069193"/>
      </dsp:txXfrm>
    </dsp:sp>
    <dsp:sp modelId="{186EC4EC-8AAB-E542-8F9E-FB0581EBAEA9}">
      <dsp:nvSpPr>
        <dsp:cNvPr id="0" name=""/>
        <dsp:cNvSpPr/>
      </dsp:nvSpPr>
      <dsp:spPr>
        <a:xfrm>
          <a:off x="4278146" y="499472"/>
          <a:ext cx="2672984" cy="106919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300" kern="1200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Retention</a:t>
          </a:r>
          <a:endParaRPr kumimoji="1" lang="ja-JP" altLang="en-US" sz="2300" kern="1200"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sp:txBody>
      <dsp:txXfrm>
        <a:off x="4812743" y="499472"/>
        <a:ext cx="1603791" cy="1069193"/>
      </dsp:txXfrm>
    </dsp:sp>
    <dsp:sp modelId="{D80F90F5-46C3-274D-9526-874EC8029768}">
      <dsp:nvSpPr>
        <dsp:cNvPr id="0" name=""/>
        <dsp:cNvSpPr/>
      </dsp:nvSpPr>
      <dsp:spPr>
        <a:xfrm>
          <a:off x="6416534" y="499472"/>
          <a:ext cx="2672984" cy="1069193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300" kern="1200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Referral</a:t>
          </a:r>
          <a:endParaRPr kumimoji="1" lang="ja-JP" altLang="en-US" sz="2300" kern="1200"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sp:txBody>
      <dsp:txXfrm>
        <a:off x="6951131" y="499472"/>
        <a:ext cx="1603791" cy="1069193"/>
      </dsp:txXfrm>
    </dsp:sp>
    <dsp:sp modelId="{4C078A93-1F70-3D43-8B40-093C7EDD9F21}">
      <dsp:nvSpPr>
        <dsp:cNvPr id="0" name=""/>
        <dsp:cNvSpPr/>
      </dsp:nvSpPr>
      <dsp:spPr>
        <a:xfrm>
          <a:off x="8554922" y="499472"/>
          <a:ext cx="2672984" cy="106919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300" kern="1200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Revenue</a:t>
          </a:r>
          <a:endParaRPr kumimoji="1" lang="ja-JP" altLang="en-US" sz="2300" kern="1200"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sp:txBody>
      <dsp:txXfrm>
        <a:off x="9089519" y="499472"/>
        <a:ext cx="1603791" cy="1069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12E9D-7593-7D48-8E93-5D46BF5E6475}">
      <dsp:nvSpPr>
        <dsp:cNvPr id="0" name=""/>
        <dsp:cNvSpPr/>
      </dsp:nvSpPr>
      <dsp:spPr>
        <a:xfrm>
          <a:off x="1370" y="499472"/>
          <a:ext cx="2672984" cy="106919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300" kern="1200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Aquisiton</a:t>
          </a:r>
          <a:endParaRPr kumimoji="1" lang="ja-JP" altLang="en-US" sz="2300" kern="1200"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sp:txBody>
      <dsp:txXfrm>
        <a:off x="1370" y="499472"/>
        <a:ext cx="2405686" cy="1069193"/>
      </dsp:txXfrm>
    </dsp:sp>
    <dsp:sp modelId="{87C2ADB1-796F-E145-8E02-E9544CEA9EC5}">
      <dsp:nvSpPr>
        <dsp:cNvPr id="0" name=""/>
        <dsp:cNvSpPr/>
      </dsp:nvSpPr>
      <dsp:spPr>
        <a:xfrm>
          <a:off x="2139758" y="499472"/>
          <a:ext cx="2672984" cy="106919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300" kern="1200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Activation</a:t>
          </a:r>
          <a:endParaRPr kumimoji="1" lang="ja-JP" altLang="en-US" sz="2300" kern="1200"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sp:txBody>
      <dsp:txXfrm>
        <a:off x="2674355" y="499472"/>
        <a:ext cx="1603791" cy="1069193"/>
      </dsp:txXfrm>
    </dsp:sp>
    <dsp:sp modelId="{186EC4EC-8AAB-E542-8F9E-FB0581EBAEA9}">
      <dsp:nvSpPr>
        <dsp:cNvPr id="0" name=""/>
        <dsp:cNvSpPr/>
      </dsp:nvSpPr>
      <dsp:spPr>
        <a:xfrm>
          <a:off x="4278146" y="499472"/>
          <a:ext cx="2672984" cy="106919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300" kern="1200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Retention</a:t>
          </a:r>
          <a:endParaRPr kumimoji="1" lang="ja-JP" altLang="en-US" sz="2300" kern="1200"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sp:txBody>
      <dsp:txXfrm>
        <a:off x="4812743" y="499472"/>
        <a:ext cx="1603791" cy="1069193"/>
      </dsp:txXfrm>
    </dsp:sp>
    <dsp:sp modelId="{D80F90F5-46C3-274D-9526-874EC8029768}">
      <dsp:nvSpPr>
        <dsp:cNvPr id="0" name=""/>
        <dsp:cNvSpPr/>
      </dsp:nvSpPr>
      <dsp:spPr>
        <a:xfrm>
          <a:off x="6416534" y="499472"/>
          <a:ext cx="2672984" cy="1069193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300" kern="1200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Referral</a:t>
          </a:r>
          <a:endParaRPr kumimoji="1" lang="ja-JP" altLang="en-US" sz="2300" kern="1200"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sp:txBody>
      <dsp:txXfrm>
        <a:off x="6951131" y="499472"/>
        <a:ext cx="1603791" cy="1069193"/>
      </dsp:txXfrm>
    </dsp:sp>
    <dsp:sp modelId="{4C078A93-1F70-3D43-8B40-093C7EDD9F21}">
      <dsp:nvSpPr>
        <dsp:cNvPr id="0" name=""/>
        <dsp:cNvSpPr/>
      </dsp:nvSpPr>
      <dsp:spPr>
        <a:xfrm>
          <a:off x="8554922" y="499472"/>
          <a:ext cx="2672984" cy="106919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300" kern="1200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Revenue</a:t>
          </a:r>
          <a:endParaRPr kumimoji="1" lang="ja-JP" altLang="en-US" sz="2300" kern="1200">
            <a:latin typeface="Hiragino Kaku Gothic Pro W3" panose="020B0300000000000000" pitchFamily="34" charset="-128"/>
            <a:ea typeface="Hiragino Kaku Gothic Pro W3" panose="020B0300000000000000" pitchFamily="34" charset="-128"/>
          </a:endParaRPr>
        </a:p>
      </dsp:txBody>
      <dsp:txXfrm>
        <a:off x="9089519" y="499472"/>
        <a:ext cx="1603791" cy="10691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12E9D-7593-7D48-8E93-5D46BF5E6475}">
      <dsp:nvSpPr>
        <dsp:cNvPr id="0" name=""/>
        <dsp:cNvSpPr/>
      </dsp:nvSpPr>
      <dsp:spPr>
        <a:xfrm>
          <a:off x="4934" y="0"/>
          <a:ext cx="4315157" cy="1051151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プリセールス</a:t>
          </a:r>
        </a:p>
      </dsp:txBody>
      <dsp:txXfrm>
        <a:off x="4934" y="0"/>
        <a:ext cx="4052369" cy="1051151"/>
      </dsp:txXfrm>
    </dsp:sp>
    <dsp:sp modelId="{87C2ADB1-796F-E145-8E02-E9544CEA9EC5}">
      <dsp:nvSpPr>
        <dsp:cNvPr id="0" name=""/>
        <dsp:cNvSpPr/>
      </dsp:nvSpPr>
      <dsp:spPr>
        <a:xfrm>
          <a:off x="3457060" y="0"/>
          <a:ext cx="4315157" cy="105115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オンボーディング</a:t>
          </a:r>
        </a:p>
      </dsp:txBody>
      <dsp:txXfrm>
        <a:off x="3982636" y="0"/>
        <a:ext cx="3264006" cy="1051151"/>
      </dsp:txXfrm>
    </dsp:sp>
    <dsp:sp modelId="{186EC4EC-8AAB-E542-8F9E-FB0581EBAEA9}">
      <dsp:nvSpPr>
        <dsp:cNvPr id="0" name=""/>
        <dsp:cNvSpPr/>
      </dsp:nvSpPr>
      <dsp:spPr>
        <a:xfrm>
          <a:off x="6909186" y="0"/>
          <a:ext cx="4315157" cy="10511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>
              <a:latin typeface="Hiragino Kaku Gothic Pro W3" panose="020B0300000000000000" pitchFamily="34" charset="-128"/>
              <a:ea typeface="Hiragino Kaku Gothic Pro W3" panose="020B0300000000000000" pitchFamily="34" charset="-128"/>
            </a:rPr>
            <a:t>ポストセールス</a:t>
          </a:r>
        </a:p>
      </dsp:txBody>
      <dsp:txXfrm>
        <a:off x="7434762" y="0"/>
        <a:ext cx="3264006" cy="1051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52136-8549-AE4D-8409-A01E50D7711A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3EDDA-93BA-5A4E-B525-B6ACE2B25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566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3EDDA-93BA-5A4E-B525-B6ACE2B25EE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66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3EDDA-93BA-5A4E-B525-B6ACE2B25EE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14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3EDDA-93BA-5A4E-B525-B6ACE2B25EE7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67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3EDDA-93BA-5A4E-B525-B6ACE2B25EE7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015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3EDDA-93BA-5A4E-B525-B6ACE2B25EE7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852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3EDDA-93BA-5A4E-B525-B6ACE2B25EE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544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3EDDA-93BA-5A4E-B525-B6ACE2B25EE7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399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3EDDA-93BA-5A4E-B525-B6ACE2B25EE7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24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CB06E3-181C-0D4C-BC07-0A77FC94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62AB49-16D6-3149-96CA-875D1F919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80227F-0B99-3943-B798-516070FB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0F59-A988-4840-9C6A-27F9CC6A35AB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961560-1E17-A249-8EAB-E58A84B4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987A66-8B90-4C4F-8E7A-5DFD40E8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BB74-5CF3-C647-8D2F-1D13ECE4B7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45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47629-96F8-EE40-B463-6AB02A85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3B881D-8521-D243-81B3-5D4625937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A25F0B-E29C-744C-81A6-D8D0C072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0F59-A988-4840-9C6A-27F9CC6A35AB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8C85FB-0BC2-4F4F-9794-37A27F73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137BA0-F32F-B147-BD44-5A3F858C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BB74-5CF3-C647-8D2F-1D13ECE4B7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62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788" y="335813"/>
            <a:ext cx="1001465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>
                <a:solidFill>
                  <a:srgbClr val="3E8FD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112837" y="317346"/>
            <a:ext cx="548547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2400" b="1">
                <a:solidFill>
                  <a:srgbClr val="3E8FDA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</a:lstStyle>
          <a:p>
            <a:fld id="{02DD68CF-8863-4D5C-B539-56556647F2C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" y="208001"/>
            <a:ext cx="246735" cy="680352"/>
          </a:xfrm>
          <a:prstGeom prst="rect">
            <a:avLst/>
          </a:prstGeom>
          <a:solidFill>
            <a:srgbClr val="3E8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792"/>
          </a:p>
        </p:txBody>
      </p:sp>
    </p:spTree>
    <p:extLst>
      <p:ext uri="{BB962C8B-B14F-4D97-AF65-F5344CB8AC3E}">
        <p14:creationId xmlns:p14="http://schemas.microsoft.com/office/powerpoint/2010/main" val="207046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2611" y="322164"/>
            <a:ext cx="10014651" cy="4459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>
                <a:solidFill>
                  <a:srgbClr val="E06A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112837" y="317346"/>
            <a:ext cx="548547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2400" b="1">
                <a:solidFill>
                  <a:srgbClr val="E06A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</a:lstStyle>
          <a:p>
            <a:fld id="{02DD68CF-8863-4D5C-B539-56556647F2C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" y="208001"/>
            <a:ext cx="246735" cy="680352"/>
          </a:xfrm>
          <a:prstGeom prst="rect">
            <a:avLst/>
          </a:prstGeom>
          <a:solidFill>
            <a:srgbClr val="E0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792"/>
          </a:p>
        </p:txBody>
      </p:sp>
    </p:spTree>
    <p:extLst>
      <p:ext uri="{BB962C8B-B14F-4D97-AF65-F5344CB8AC3E}">
        <p14:creationId xmlns:p14="http://schemas.microsoft.com/office/powerpoint/2010/main" val="345968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445305"/>
            <a:ext cx="12192000" cy="1412697"/>
          </a:xfrm>
          <a:prstGeom prst="rect">
            <a:avLst/>
          </a:prstGeom>
          <a:solidFill>
            <a:srgbClr val="E06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792"/>
          </a:p>
        </p:txBody>
      </p:sp>
      <p:pic>
        <p:nvPicPr>
          <p:cNvPr id="14" name="pasted-image.pd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906041" y="1745203"/>
            <a:ext cx="3980701" cy="68423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06042" y="3103955"/>
            <a:ext cx="10272527" cy="1060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lnSpc>
                <a:spcPct val="150000"/>
              </a:lnSpc>
              <a:defRPr sz="3600">
                <a:solidFill>
                  <a:srgbClr val="454F6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906041" y="5899056"/>
            <a:ext cx="9144000" cy="6295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92">
                <a:solidFill>
                  <a:schemeClr val="bg1"/>
                </a:solidFill>
              </a:defRPr>
            </a:lvl1pPr>
            <a:lvl2pPr marL="342885" indent="0" algn="ctr">
              <a:buNone/>
              <a:defRPr sz="1500"/>
            </a:lvl2pPr>
            <a:lvl3pPr marL="685768" indent="0" algn="ctr">
              <a:buNone/>
              <a:defRPr sz="1350"/>
            </a:lvl3pPr>
            <a:lvl4pPr marL="1028652" indent="0" algn="ctr">
              <a:buNone/>
              <a:defRPr sz="1200"/>
            </a:lvl4pPr>
            <a:lvl5pPr marL="1371536" indent="0" algn="ctr">
              <a:buNone/>
              <a:defRPr sz="1200"/>
            </a:lvl5pPr>
            <a:lvl6pPr marL="1714420" indent="0" algn="ctr">
              <a:buNone/>
              <a:defRPr sz="1200"/>
            </a:lvl6pPr>
            <a:lvl7pPr marL="2057304" indent="0" algn="ctr">
              <a:buNone/>
              <a:defRPr sz="1200"/>
            </a:lvl7pPr>
            <a:lvl8pPr marL="2400187" indent="0" algn="ctr">
              <a:buNone/>
              <a:defRPr sz="1200"/>
            </a:lvl8pPr>
            <a:lvl9pPr marL="2743071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6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429C7-08BC-EB44-934C-976AAC219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F5411D-D7A1-A348-B418-BCC2E3230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256E22-969D-CE40-BCA7-AE27A142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EDC-744B-4E43-A6C2-C84B2ED65902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1DCD8A-930D-8C4D-8838-5C07101A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B5F3CD-9A8B-6345-9574-F95CEAF6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F869-C31A-C844-94BE-C6CFDCC69B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56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3C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462EDD6-772C-B544-A3D3-9BD98885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BD8A7E-2CA8-BF43-B891-0955ED5D7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C9BED4-EB8C-C045-B35B-6454B0B87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fld id="{AD320F59-A988-4840-9C6A-27F9CC6A35AB}" type="datetimeFigureOut">
              <a:rPr lang="ja-JP" altLang="en-US" smtClean="0"/>
              <a:pPr/>
              <a:t>2018/11/16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9FB55C-2404-7B41-AD25-3A12B58F3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2AD5A2-A230-484D-AC09-980C6DE2B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fld id="{5CC8BB74-5CF3-C647-8D2F-1D13ECE4B7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1733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bg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DF4B59-0375-1748-90D9-4AA5326B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E3FFDD-2607-F749-BE78-8B8A93582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F4D4A8-861B-B24E-9345-E91ABBB29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CEEDC-744B-4E43-A6C2-C84B2ED65902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7DEBE1-9755-8A4B-B853-0207D320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A57BEC-F18B-E042-B8A7-028E8363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BF869-C31A-C844-94BE-C6CFDCC69B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2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4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C5D403-8D3C-A848-84E3-74B2535E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向けアプリの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PM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経験者から見た、</a:t>
            </a:r>
            <a:b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B2B SaaS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のプロダクトマネジメント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4ED661-23E8-0542-87AC-E95B08867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600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3CED837-BC4D-4440-9CB2-6BF3AE48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B2C</a:t>
            </a:r>
            <a:r>
              <a:rPr lang="ja-JP" altLang="en-US"/>
              <a:t> アプリ</a:t>
            </a:r>
          </a:p>
        </p:txBody>
      </p:sp>
      <p:pic>
        <p:nvPicPr>
          <p:cNvPr id="6" name="グラフィックス 5" descr="ユーザー">
            <a:extLst>
              <a:ext uri="{FF2B5EF4-FFF2-40B4-BE49-F238E27FC236}">
                <a16:creationId xmlns:a16="http://schemas.microsoft.com/office/drawing/2014/main" id="{CBFE027D-CBFE-A54F-B5CB-11917E874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7231" y="2388142"/>
            <a:ext cx="1477537" cy="1477537"/>
          </a:xfrm>
          <a:prstGeom prst="rect">
            <a:avLst/>
          </a:prstGeom>
        </p:spPr>
      </p:pic>
      <p:sp>
        <p:nvSpPr>
          <p:cNvPr id="7" name="タイトル 3">
            <a:extLst>
              <a:ext uri="{FF2B5EF4-FFF2-40B4-BE49-F238E27FC236}">
                <a16:creationId xmlns:a16="http://schemas.microsoft.com/office/drawing/2014/main" id="{DA19E417-4DCA-7B48-AFBA-A5F809EBDBF3}"/>
              </a:ext>
            </a:extLst>
          </p:cNvPr>
          <p:cNvSpPr txBox="1">
            <a:spLocks/>
          </p:cNvSpPr>
          <p:nvPr/>
        </p:nvSpPr>
        <p:spPr>
          <a:xfrm>
            <a:off x="5357231" y="3773682"/>
            <a:ext cx="1696844" cy="619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j-cs"/>
              </a:defRPr>
            </a:lvl1pPr>
          </a:lstStyle>
          <a:p>
            <a:r>
              <a:rPr lang="ja-JP" altLang="en-US" sz="2800"/>
              <a:t>ユーザー</a:t>
            </a:r>
          </a:p>
        </p:txBody>
      </p:sp>
      <p:pic>
        <p:nvPicPr>
          <p:cNvPr id="8" name="グラフィックス 7" descr="ユーザー">
            <a:extLst>
              <a:ext uri="{FF2B5EF4-FFF2-40B4-BE49-F238E27FC236}">
                <a16:creationId xmlns:a16="http://schemas.microsoft.com/office/drawing/2014/main" id="{269E3F82-BC63-5F45-A341-50E2A7BE1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2265" y="2437315"/>
            <a:ext cx="1477537" cy="1477537"/>
          </a:xfrm>
          <a:prstGeom prst="rect">
            <a:avLst/>
          </a:prstGeom>
        </p:spPr>
      </p:pic>
      <p:sp>
        <p:nvSpPr>
          <p:cNvPr id="9" name="タイトル 3">
            <a:extLst>
              <a:ext uri="{FF2B5EF4-FFF2-40B4-BE49-F238E27FC236}">
                <a16:creationId xmlns:a16="http://schemas.microsoft.com/office/drawing/2014/main" id="{1B1798FD-BE0F-4248-961F-A108DC920790}"/>
              </a:ext>
            </a:extLst>
          </p:cNvPr>
          <p:cNvSpPr txBox="1">
            <a:spLocks/>
          </p:cNvSpPr>
          <p:nvPr/>
        </p:nvSpPr>
        <p:spPr>
          <a:xfrm>
            <a:off x="8172914" y="3637349"/>
            <a:ext cx="3638086" cy="1024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j-cs"/>
              </a:defRPr>
            </a:lvl1pPr>
          </a:lstStyle>
          <a:p>
            <a:r>
              <a:rPr lang="ja-JP" altLang="en-US" sz="2800"/>
              <a:t>プレミアムユーザー</a:t>
            </a:r>
          </a:p>
        </p:txBody>
      </p:sp>
      <p:pic>
        <p:nvPicPr>
          <p:cNvPr id="10" name="グラフィックス 9" descr="ユーザー">
            <a:extLst>
              <a:ext uri="{FF2B5EF4-FFF2-40B4-BE49-F238E27FC236}">
                <a16:creationId xmlns:a16="http://schemas.microsoft.com/office/drawing/2014/main" id="{64568A9F-F589-E844-8A27-8FB3656F7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2197" y="2437315"/>
            <a:ext cx="1477537" cy="1477537"/>
          </a:xfrm>
          <a:prstGeom prst="rect">
            <a:avLst/>
          </a:prstGeom>
        </p:spPr>
      </p:pic>
      <p:sp>
        <p:nvSpPr>
          <p:cNvPr id="11" name="タイトル 3">
            <a:extLst>
              <a:ext uri="{FF2B5EF4-FFF2-40B4-BE49-F238E27FC236}">
                <a16:creationId xmlns:a16="http://schemas.microsoft.com/office/drawing/2014/main" id="{520FD4BB-5EB2-1342-A10C-DA064E5E2DC4}"/>
              </a:ext>
            </a:extLst>
          </p:cNvPr>
          <p:cNvSpPr txBox="1">
            <a:spLocks/>
          </p:cNvSpPr>
          <p:nvPr/>
        </p:nvSpPr>
        <p:spPr>
          <a:xfrm>
            <a:off x="1281925" y="3829988"/>
            <a:ext cx="2433754" cy="619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j-cs"/>
              </a:defRPr>
            </a:lvl1pPr>
          </a:lstStyle>
          <a:p>
            <a:r>
              <a:rPr lang="ja-JP" altLang="en-US" sz="2800"/>
              <a:t>クライアント</a:t>
            </a: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D8CF3C4-F641-4646-897D-3862B77AD777}"/>
              </a:ext>
            </a:extLst>
          </p:cNvPr>
          <p:cNvSpPr/>
          <p:nvPr/>
        </p:nvSpPr>
        <p:spPr>
          <a:xfrm>
            <a:off x="3434575" y="2814211"/>
            <a:ext cx="1739590" cy="10888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広告</a:t>
            </a: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5FD90E5E-4264-DC45-B612-915AFAB415EC}"/>
              </a:ext>
            </a:extLst>
          </p:cNvPr>
          <p:cNvSpPr/>
          <p:nvPr/>
        </p:nvSpPr>
        <p:spPr>
          <a:xfrm>
            <a:off x="7017834" y="2811752"/>
            <a:ext cx="1739590" cy="10888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課金</a:t>
            </a:r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20D07DB9-44F8-834D-95B8-8629D7CBFC68}"/>
              </a:ext>
            </a:extLst>
          </p:cNvPr>
          <p:cNvSpPr/>
          <p:nvPr/>
        </p:nvSpPr>
        <p:spPr>
          <a:xfrm rot="16200000">
            <a:off x="5436296" y="4819436"/>
            <a:ext cx="1404784" cy="10888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65000"/>
                  <a:lumOff val="35000"/>
                </a:schemeClr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6" name="タイトル 3">
            <a:extLst>
              <a:ext uri="{FF2B5EF4-FFF2-40B4-BE49-F238E27FC236}">
                <a16:creationId xmlns:a16="http://schemas.microsoft.com/office/drawing/2014/main" id="{8B8F3E0D-ACB7-3341-9D47-7875C332B6EE}"/>
              </a:ext>
            </a:extLst>
          </p:cNvPr>
          <p:cNvSpPr txBox="1">
            <a:spLocks/>
          </p:cNvSpPr>
          <p:nvPr/>
        </p:nvSpPr>
        <p:spPr>
          <a:xfrm>
            <a:off x="2864934" y="4865011"/>
            <a:ext cx="3744952" cy="1308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j-cs"/>
              </a:defRPr>
            </a:lvl1pPr>
          </a:lstStyle>
          <a:p>
            <a:r>
              <a:rPr lang="en-US" altLang="ja-JP" sz="2800" dirty="0"/>
              <a:t>DL</a:t>
            </a:r>
          </a:p>
          <a:p>
            <a:r>
              <a:rPr lang="en-US" altLang="ja-JP" sz="2800" dirty="0"/>
              <a:t>Retention rate</a:t>
            </a:r>
          </a:p>
          <a:p>
            <a:r>
              <a:rPr lang="en-US" altLang="ja-JP" sz="2800" dirty="0"/>
              <a:t>DAU</a:t>
            </a:r>
          </a:p>
        </p:txBody>
      </p:sp>
      <p:sp>
        <p:nvSpPr>
          <p:cNvPr id="17" name="タイトル 3">
            <a:extLst>
              <a:ext uri="{FF2B5EF4-FFF2-40B4-BE49-F238E27FC236}">
                <a16:creationId xmlns:a16="http://schemas.microsoft.com/office/drawing/2014/main" id="{FAE7DA3C-B85D-F74D-B28D-512351266C12}"/>
              </a:ext>
            </a:extLst>
          </p:cNvPr>
          <p:cNvSpPr txBox="1">
            <a:spLocks/>
          </p:cNvSpPr>
          <p:nvPr/>
        </p:nvSpPr>
        <p:spPr>
          <a:xfrm>
            <a:off x="6834768" y="2110967"/>
            <a:ext cx="1951580" cy="576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j-cs"/>
              </a:defRPr>
            </a:lvl1pPr>
          </a:lstStyle>
          <a:p>
            <a:r>
              <a:rPr lang="ja-JP" altLang="en-US" sz="2800"/>
              <a:t>課金</a:t>
            </a:r>
            <a:r>
              <a:rPr lang="en-US" altLang="ja-JP" sz="2800" dirty="0"/>
              <a:t>CVR</a:t>
            </a:r>
            <a:endParaRPr lang="ja-JP" altLang="en-US" sz="2800"/>
          </a:p>
        </p:txBody>
      </p:sp>
      <p:sp>
        <p:nvSpPr>
          <p:cNvPr id="18" name="タイトル 3">
            <a:extLst>
              <a:ext uri="{FF2B5EF4-FFF2-40B4-BE49-F238E27FC236}">
                <a16:creationId xmlns:a16="http://schemas.microsoft.com/office/drawing/2014/main" id="{712B7442-FB74-364F-879E-2DC9E8262342}"/>
              </a:ext>
            </a:extLst>
          </p:cNvPr>
          <p:cNvSpPr txBox="1">
            <a:spLocks/>
          </p:cNvSpPr>
          <p:nvPr/>
        </p:nvSpPr>
        <p:spPr>
          <a:xfrm>
            <a:off x="3642673" y="1836173"/>
            <a:ext cx="1951580" cy="889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j-cs"/>
              </a:defRPr>
            </a:lvl1pPr>
          </a:lstStyle>
          <a:p>
            <a:r>
              <a:rPr lang="en-US" altLang="ja-JP" sz="2800" dirty="0"/>
              <a:t>Imp</a:t>
            </a:r>
          </a:p>
          <a:p>
            <a:r>
              <a:rPr lang="en-US" altLang="ja-JP" sz="2800" dirty="0"/>
              <a:t>CPC</a:t>
            </a:r>
            <a:endParaRPr lang="ja-JP" altLang="en-US" sz="28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58BE62D-4BA5-0545-9BFD-2BEEE8104B1C}"/>
              </a:ext>
            </a:extLst>
          </p:cNvPr>
          <p:cNvSpPr/>
          <p:nvPr/>
        </p:nvSpPr>
        <p:spPr>
          <a:xfrm>
            <a:off x="1153570" y="2463306"/>
            <a:ext cx="812413" cy="4014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\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641B01A-B214-214D-8ED6-4B969523C0FD}"/>
              </a:ext>
            </a:extLst>
          </p:cNvPr>
          <p:cNvSpPr/>
          <p:nvPr/>
        </p:nvSpPr>
        <p:spPr>
          <a:xfrm>
            <a:off x="10329512" y="2635907"/>
            <a:ext cx="812413" cy="4014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\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295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3CED837-BC4D-4440-9CB2-6BF3AE48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B2C</a:t>
            </a:r>
            <a:r>
              <a:rPr lang="ja-JP" altLang="en-US"/>
              <a:t> アプリ</a:t>
            </a:r>
          </a:p>
        </p:txBody>
      </p:sp>
      <p:pic>
        <p:nvPicPr>
          <p:cNvPr id="6" name="グラフィックス 5" descr="ユーザー">
            <a:extLst>
              <a:ext uri="{FF2B5EF4-FFF2-40B4-BE49-F238E27FC236}">
                <a16:creationId xmlns:a16="http://schemas.microsoft.com/office/drawing/2014/main" id="{CBFE027D-CBFE-A54F-B5CB-11917E874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7231" y="2388142"/>
            <a:ext cx="1477537" cy="1477537"/>
          </a:xfrm>
          <a:prstGeom prst="rect">
            <a:avLst/>
          </a:prstGeom>
        </p:spPr>
      </p:pic>
      <p:sp>
        <p:nvSpPr>
          <p:cNvPr id="7" name="タイトル 3">
            <a:extLst>
              <a:ext uri="{FF2B5EF4-FFF2-40B4-BE49-F238E27FC236}">
                <a16:creationId xmlns:a16="http://schemas.microsoft.com/office/drawing/2014/main" id="{DA19E417-4DCA-7B48-AFBA-A5F809EBDBF3}"/>
              </a:ext>
            </a:extLst>
          </p:cNvPr>
          <p:cNvSpPr txBox="1">
            <a:spLocks/>
          </p:cNvSpPr>
          <p:nvPr/>
        </p:nvSpPr>
        <p:spPr>
          <a:xfrm>
            <a:off x="5357231" y="3773682"/>
            <a:ext cx="1696844" cy="619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j-cs"/>
              </a:defRPr>
            </a:lvl1pPr>
          </a:lstStyle>
          <a:p>
            <a:r>
              <a:rPr lang="ja-JP" altLang="en-US" sz="2800"/>
              <a:t>ユーザー</a:t>
            </a:r>
          </a:p>
        </p:txBody>
      </p:sp>
      <p:pic>
        <p:nvPicPr>
          <p:cNvPr id="8" name="グラフィックス 7" descr="ユーザー">
            <a:extLst>
              <a:ext uri="{FF2B5EF4-FFF2-40B4-BE49-F238E27FC236}">
                <a16:creationId xmlns:a16="http://schemas.microsoft.com/office/drawing/2014/main" id="{269E3F82-BC63-5F45-A341-50E2A7BE1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2265" y="2437315"/>
            <a:ext cx="1477537" cy="1477537"/>
          </a:xfrm>
          <a:prstGeom prst="rect">
            <a:avLst/>
          </a:prstGeom>
        </p:spPr>
      </p:pic>
      <p:sp>
        <p:nvSpPr>
          <p:cNvPr id="9" name="タイトル 3">
            <a:extLst>
              <a:ext uri="{FF2B5EF4-FFF2-40B4-BE49-F238E27FC236}">
                <a16:creationId xmlns:a16="http://schemas.microsoft.com/office/drawing/2014/main" id="{1B1798FD-BE0F-4248-961F-A108DC920790}"/>
              </a:ext>
            </a:extLst>
          </p:cNvPr>
          <p:cNvSpPr txBox="1">
            <a:spLocks/>
          </p:cNvSpPr>
          <p:nvPr/>
        </p:nvSpPr>
        <p:spPr>
          <a:xfrm>
            <a:off x="8172914" y="3637349"/>
            <a:ext cx="3638086" cy="1024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j-cs"/>
              </a:defRPr>
            </a:lvl1pPr>
          </a:lstStyle>
          <a:p>
            <a:r>
              <a:rPr lang="ja-JP" altLang="en-US" sz="2800"/>
              <a:t>プレミアムユーザー</a:t>
            </a:r>
          </a:p>
        </p:txBody>
      </p:sp>
      <p:pic>
        <p:nvPicPr>
          <p:cNvPr id="10" name="グラフィックス 9" descr="ユーザー">
            <a:extLst>
              <a:ext uri="{FF2B5EF4-FFF2-40B4-BE49-F238E27FC236}">
                <a16:creationId xmlns:a16="http://schemas.microsoft.com/office/drawing/2014/main" id="{64568A9F-F589-E844-8A27-8FB3656F7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2197" y="2437315"/>
            <a:ext cx="1477537" cy="1477537"/>
          </a:xfrm>
          <a:prstGeom prst="rect">
            <a:avLst/>
          </a:prstGeom>
        </p:spPr>
      </p:pic>
      <p:sp>
        <p:nvSpPr>
          <p:cNvPr id="11" name="タイトル 3">
            <a:extLst>
              <a:ext uri="{FF2B5EF4-FFF2-40B4-BE49-F238E27FC236}">
                <a16:creationId xmlns:a16="http://schemas.microsoft.com/office/drawing/2014/main" id="{520FD4BB-5EB2-1342-A10C-DA064E5E2DC4}"/>
              </a:ext>
            </a:extLst>
          </p:cNvPr>
          <p:cNvSpPr txBox="1">
            <a:spLocks/>
          </p:cNvSpPr>
          <p:nvPr/>
        </p:nvSpPr>
        <p:spPr>
          <a:xfrm>
            <a:off x="1281925" y="3829988"/>
            <a:ext cx="2433754" cy="619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j-cs"/>
              </a:defRPr>
            </a:lvl1pPr>
          </a:lstStyle>
          <a:p>
            <a:r>
              <a:rPr lang="ja-JP" altLang="en-US" sz="2800"/>
              <a:t>クライアント</a:t>
            </a: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D8CF3C4-F641-4646-897D-3862B77AD777}"/>
              </a:ext>
            </a:extLst>
          </p:cNvPr>
          <p:cNvSpPr/>
          <p:nvPr/>
        </p:nvSpPr>
        <p:spPr>
          <a:xfrm>
            <a:off x="3434575" y="2814211"/>
            <a:ext cx="1739590" cy="10888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広告</a:t>
            </a: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5FD90E5E-4264-DC45-B612-915AFAB415EC}"/>
              </a:ext>
            </a:extLst>
          </p:cNvPr>
          <p:cNvSpPr/>
          <p:nvPr/>
        </p:nvSpPr>
        <p:spPr>
          <a:xfrm>
            <a:off x="7017834" y="2811752"/>
            <a:ext cx="1739590" cy="10888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課金</a:t>
            </a:r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20D07DB9-44F8-834D-95B8-8629D7CBFC68}"/>
              </a:ext>
            </a:extLst>
          </p:cNvPr>
          <p:cNvSpPr/>
          <p:nvPr/>
        </p:nvSpPr>
        <p:spPr>
          <a:xfrm rot="16200000">
            <a:off x="5436296" y="4819436"/>
            <a:ext cx="1404784" cy="10888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65000"/>
                  <a:lumOff val="35000"/>
                </a:schemeClr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6" name="タイトル 3">
            <a:extLst>
              <a:ext uri="{FF2B5EF4-FFF2-40B4-BE49-F238E27FC236}">
                <a16:creationId xmlns:a16="http://schemas.microsoft.com/office/drawing/2014/main" id="{8B8F3E0D-ACB7-3341-9D47-7875C332B6EE}"/>
              </a:ext>
            </a:extLst>
          </p:cNvPr>
          <p:cNvSpPr txBox="1">
            <a:spLocks/>
          </p:cNvSpPr>
          <p:nvPr/>
        </p:nvSpPr>
        <p:spPr>
          <a:xfrm>
            <a:off x="2864934" y="4865011"/>
            <a:ext cx="3744952" cy="1308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j-cs"/>
              </a:defRPr>
            </a:lvl1pPr>
          </a:lstStyle>
          <a:p>
            <a:r>
              <a:rPr lang="en-US" altLang="ja-JP" sz="2800" dirty="0"/>
              <a:t>DL</a:t>
            </a:r>
          </a:p>
          <a:p>
            <a:r>
              <a:rPr lang="en-US" altLang="ja-JP" sz="2800" dirty="0"/>
              <a:t>Retention rate</a:t>
            </a:r>
          </a:p>
          <a:p>
            <a:r>
              <a:rPr lang="en-US" altLang="ja-JP" sz="2800" dirty="0"/>
              <a:t>DAU</a:t>
            </a:r>
          </a:p>
        </p:txBody>
      </p:sp>
      <p:sp>
        <p:nvSpPr>
          <p:cNvPr id="17" name="タイトル 3">
            <a:extLst>
              <a:ext uri="{FF2B5EF4-FFF2-40B4-BE49-F238E27FC236}">
                <a16:creationId xmlns:a16="http://schemas.microsoft.com/office/drawing/2014/main" id="{FAE7DA3C-B85D-F74D-B28D-512351266C12}"/>
              </a:ext>
            </a:extLst>
          </p:cNvPr>
          <p:cNvSpPr txBox="1">
            <a:spLocks/>
          </p:cNvSpPr>
          <p:nvPr/>
        </p:nvSpPr>
        <p:spPr>
          <a:xfrm>
            <a:off x="6834768" y="2110967"/>
            <a:ext cx="1951580" cy="576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j-cs"/>
              </a:defRPr>
            </a:lvl1pPr>
          </a:lstStyle>
          <a:p>
            <a:r>
              <a:rPr lang="ja-JP" altLang="en-US" sz="2800"/>
              <a:t>課金</a:t>
            </a:r>
            <a:r>
              <a:rPr lang="en-US" altLang="ja-JP" sz="2800" dirty="0"/>
              <a:t>CVR</a:t>
            </a:r>
            <a:endParaRPr lang="ja-JP" altLang="en-US" sz="2800"/>
          </a:p>
        </p:txBody>
      </p:sp>
      <p:sp>
        <p:nvSpPr>
          <p:cNvPr id="18" name="タイトル 3">
            <a:extLst>
              <a:ext uri="{FF2B5EF4-FFF2-40B4-BE49-F238E27FC236}">
                <a16:creationId xmlns:a16="http://schemas.microsoft.com/office/drawing/2014/main" id="{712B7442-FB74-364F-879E-2DC9E8262342}"/>
              </a:ext>
            </a:extLst>
          </p:cNvPr>
          <p:cNvSpPr txBox="1">
            <a:spLocks/>
          </p:cNvSpPr>
          <p:nvPr/>
        </p:nvSpPr>
        <p:spPr>
          <a:xfrm>
            <a:off x="3642673" y="1836173"/>
            <a:ext cx="1951580" cy="889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j-cs"/>
              </a:defRPr>
            </a:lvl1pPr>
          </a:lstStyle>
          <a:p>
            <a:r>
              <a:rPr lang="en-US" altLang="ja-JP" sz="2800" dirty="0"/>
              <a:t>Imp</a:t>
            </a:r>
          </a:p>
          <a:p>
            <a:r>
              <a:rPr lang="en-US" altLang="ja-JP" sz="2800" dirty="0"/>
              <a:t>CPC</a:t>
            </a:r>
            <a:endParaRPr lang="ja-JP" altLang="en-US" sz="28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58BE62D-4BA5-0545-9BFD-2BEEE8104B1C}"/>
              </a:ext>
            </a:extLst>
          </p:cNvPr>
          <p:cNvSpPr/>
          <p:nvPr/>
        </p:nvSpPr>
        <p:spPr>
          <a:xfrm>
            <a:off x="1153570" y="2463306"/>
            <a:ext cx="812413" cy="4014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\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641B01A-B214-214D-8ED6-4B969523C0FD}"/>
              </a:ext>
            </a:extLst>
          </p:cNvPr>
          <p:cNvSpPr/>
          <p:nvPr/>
        </p:nvSpPr>
        <p:spPr>
          <a:xfrm>
            <a:off x="10329512" y="2635907"/>
            <a:ext cx="812413" cy="4014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\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40111A6E-CDAF-9C49-9D56-81BAA7E9ED0B}"/>
              </a:ext>
            </a:extLst>
          </p:cNvPr>
          <p:cNvSpPr/>
          <p:nvPr/>
        </p:nvSpPr>
        <p:spPr>
          <a:xfrm>
            <a:off x="3405651" y="1574307"/>
            <a:ext cx="1355074" cy="134664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E89A544-1393-5346-8E49-DB55D08A9D1F}"/>
              </a:ext>
            </a:extLst>
          </p:cNvPr>
          <p:cNvSpPr/>
          <p:nvPr/>
        </p:nvSpPr>
        <p:spPr>
          <a:xfrm>
            <a:off x="6684125" y="1666631"/>
            <a:ext cx="1951580" cy="134664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703FD2-FAE4-0245-A3BE-F837DC635FC8}"/>
              </a:ext>
            </a:extLst>
          </p:cNvPr>
          <p:cNvSpPr txBox="1"/>
          <p:nvPr/>
        </p:nvSpPr>
        <p:spPr>
          <a:xfrm>
            <a:off x="4587705" y="126235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E06A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トレードオフ</a:t>
            </a:r>
          </a:p>
        </p:txBody>
      </p:sp>
    </p:spTree>
    <p:extLst>
      <p:ext uri="{BB962C8B-B14F-4D97-AF65-F5344CB8AC3E}">
        <p14:creationId xmlns:p14="http://schemas.microsoft.com/office/powerpoint/2010/main" val="138432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3CED837-BC4D-4440-9CB2-6BF3AE48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SaaS</a:t>
            </a:r>
            <a:endParaRPr lang="ja-JP" altLang="en-US"/>
          </a:p>
        </p:txBody>
      </p:sp>
      <p:pic>
        <p:nvPicPr>
          <p:cNvPr id="6" name="グラフィックス 5" descr="ユーザー">
            <a:extLst>
              <a:ext uri="{FF2B5EF4-FFF2-40B4-BE49-F238E27FC236}">
                <a16:creationId xmlns:a16="http://schemas.microsoft.com/office/drawing/2014/main" id="{CBFE027D-CBFE-A54F-B5CB-11917E874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7231" y="2388142"/>
            <a:ext cx="1477537" cy="1477537"/>
          </a:xfrm>
          <a:prstGeom prst="rect">
            <a:avLst/>
          </a:prstGeom>
        </p:spPr>
      </p:pic>
      <p:sp>
        <p:nvSpPr>
          <p:cNvPr id="7" name="タイトル 3">
            <a:extLst>
              <a:ext uri="{FF2B5EF4-FFF2-40B4-BE49-F238E27FC236}">
                <a16:creationId xmlns:a16="http://schemas.microsoft.com/office/drawing/2014/main" id="{DA19E417-4DCA-7B48-AFBA-A5F809EBDBF3}"/>
              </a:ext>
            </a:extLst>
          </p:cNvPr>
          <p:cNvSpPr txBox="1">
            <a:spLocks/>
          </p:cNvSpPr>
          <p:nvPr/>
        </p:nvSpPr>
        <p:spPr>
          <a:xfrm>
            <a:off x="5357231" y="3773682"/>
            <a:ext cx="1696844" cy="619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j-cs"/>
              </a:defRPr>
            </a:lvl1pPr>
          </a:lstStyle>
          <a:p>
            <a:r>
              <a:rPr lang="ja-JP" altLang="en-US" sz="2800"/>
              <a:t>ユーザー</a:t>
            </a:r>
          </a:p>
        </p:txBody>
      </p:sp>
      <p:sp>
        <p:nvSpPr>
          <p:cNvPr id="17" name="タイトル 3">
            <a:extLst>
              <a:ext uri="{FF2B5EF4-FFF2-40B4-BE49-F238E27FC236}">
                <a16:creationId xmlns:a16="http://schemas.microsoft.com/office/drawing/2014/main" id="{FAE7DA3C-B85D-F74D-B28D-512351266C12}"/>
              </a:ext>
            </a:extLst>
          </p:cNvPr>
          <p:cNvSpPr txBox="1">
            <a:spLocks/>
          </p:cNvSpPr>
          <p:nvPr/>
        </p:nvSpPr>
        <p:spPr>
          <a:xfrm>
            <a:off x="7135852" y="3012219"/>
            <a:ext cx="3814646" cy="853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j-cs"/>
              </a:defRPr>
            </a:lvl1pPr>
          </a:lstStyle>
          <a:p>
            <a:r>
              <a:rPr lang="en-US" altLang="ja-JP" sz="2800" dirty="0"/>
              <a:t>MRR</a:t>
            </a:r>
          </a:p>
          <a:p>
            <a:r>
              <a:rPr lang="en-US" altLang="ja-JP" sz="2800" dirty="0"/>
              <a:t>Churn Rate</a:t>
            </a:r>
            <a:endParaRPr lang="ja-JP" altLang="en-US" sz="280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86C0EB7-6AE7-1348-B30B-87E66DBE21E0}"/>
              </a:ext>
            </a:extLst>
          </p:cNvPr>
          <p:cNvSpPr/>
          <p:nvPr/>
        </p:nvSpPr>
        <p:spPr>
          <a:xfrm>
            <a:off x="6647868" y="2453019"/>
            <a:ext cx="812413" cy="4014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\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2" name="タイトル 3">
            <a:extLst>
              <a:ext uri="{FF2B5EF4-FFF2-40B4-BE49-F238E27FC236}">
                <a16:creationId xmlns:a16="http://schemas.microsoft.com/office/drawing/2014/main" id="{F2E33BCD-18F4-6648-BB71-C03803EE18DE}"/>
              </a:ext>
            </a:extLst>
          </p:cNvPr>
          <p:cNvSpPr txBox="1">
            <a:spLocks/>
          </p:cNvSpPr>
          <p:nvPr/>
        </p:nvSpPr>
        <p:spPr>
          <a:xfrm>
            <a:off x="3734729" y="4865011"/>
            <a:ext cx="2119661" cy="1308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j-cs"/>
              </a:defRPr>
            </a:lvl1pPr>
          </a:lstStyle>
          <a:p>
            <a:r>
              <a:rPr lang="en-US" altLang="ja-JP" sz="2800" dirty="0"/>
              <a:t>New MRR</a:t>
            </a:r>
            <a:endParaRPr lang="ja-JP" altLang="en-US" sz="2800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BA71B4F9-4638-014D-AC7B-8B0BE9191A82}"/>
              </a:ext>
            </a:extLst>
          </p:cNvPr>
          <p:cNvSpPr/>
          <p:nvPr/>
        </p:nvSpPr>
        <p:spPr>
          <a:xfrm rot="16200000">
            <a:off x="5436296" y="4819436"/>
            <a:ext cx="1404784" cy="10888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65000"/>
                  <a:lumOff val="35000"/>
                </a:schemeClr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758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07413-AD69-5D4B-913A-BD3789FA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/>
              <a:t>価値提供</a:t>
            </a:r>
            <a:r>
              <a:rPr lang="en-US" altLang="ja-JP" sz="5400" dirty="0"/>
              <a:t> </a:t>
            </a:r>
            <a:r>
              <a:rPr lang="ja-JP" altLang="en-US" sz="5400"/>
              <a:t>≒ 収益増</a:t>
            </a:r>
          </a:p>
        </p:txBody>
      </p:sp>
    </p:spTree>
    <p:extLst>
      <p:ext uri="{BB962C8B-B14F-4D97-AF65-F5344CB8AC3E}">
        <p14:creationId xmlns:p14="http://schemas.microsoft.com/office/powerpoint/2010/main" val="302475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07413-AD69-5D4B-913A-BD3789FA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ja-JP" sz="5400" dirty="0"/>
              <a:t>AARRR</a:t>
            </a:r>
            <a:r>
              <a:rPr lang="ja-JP" altLang="en-US" sz="5400"/>
              <a:t>モデルで比較</a:t>
            </a:r>
          </a:p>
        </p:txBody>
      </p:sp>
    </p:spTree>
    <p:extLst>
      <p:ext uri="{BB962C8B-B14F-4D97-AF65-F5344CB8AC3E}">
        <p14:creationId xmlns:p14="http://schemas.microsoft.com/office/powerpoint/2010/main" val="2782527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07413-AD69-5D4B-913A-BD3789FA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B2C</a:t>
            </a:r>
            <a:endParaRPr lang="ja-JP" altLang="en-US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4D2EACB4-AFB1-6D4E-B1FF-F9F64FC2ED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2050680"/>
              </p:ext>
            </p:extLst>
          </p:nvPr>
        </p:nvGraphicFramePr>
        <p:xfrm>
          <a:off x="724829" y="1027906"/>
          <a:ext cx="11229278" cy="2068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E3C1FAB-6F84-684A-9905-58F4B07AC7D7}"/>
              </a:ext>
            </a:extLst>
          </p:cNvPr>
          <p:cNvSpPr/>
          <p:nvPr/>
        </p:nvSpPr>
        <p:spPr>
          <a:xfrm>
            <a:off x="3479180" y="3323931"/>
            <a:ext cx="8296508" cy="1115122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プロダクト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20D1F1E7-1FB4-EF4D-8CE2-F6139A78A2A5}"/>
              </a:ext>
            </a:extLst>
          </p:cNvPr>
          <p:cNvSpPr/>
          <p:nvPr/>
        </p:nvSpPr>
        <p:spPr>
          <a:xfrm>
            <a:off x="724829" y="3323931"/>
            <a:ext cx="2473713" cy="1115122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マーケティング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573440A-58F4-714B-BE53-D0BD914C1E6F}"/>
              </a:ext>
            </a:extLst>
          </p:cNvPr>
          <p:cNvSpPr/>
          <p:nvPr/>
        </p:nvSpPr>
        <p:spPr>
          <a:xfrm>
            <a:off x="3479180" y="4837638"/>
            <a:ext cx="3936381" cy="1115122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サポート</a:t>
            </a:r>
            <a:endParaRPr kumimoji="1" lang="en-US" altLang="ja-JP" sz="3600" dirty="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7198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07413-AD69-5D4B-913A-BD3789FA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B2B</a:t>
            </a:r>
            <a:endParaRPr lang="ja-JP" altLang="en-US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4D2EACB4-AFB1-6D4E-B1FF-F9F64FC2ED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587339"/>
              </p:ext>
            </p:extLst>
          </p:nvPr>
        </p:nvGraphicFramePr>
        <p:xfrm>
          <a:off x="724829" y="1027906"/>
          <a:ext cx="11229278" cy="2068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E3C1FAB-6F84-684A-9905-58F4B07AC7D7}"/>
              </a:ext>
            </a:extLst>
          </p:cNvPr>
          <p:cNvSpPr/>
          <p:nvPr/>
        </p:nvSpPr>
        <p:spPr>
          <a:xfrm>
            <a:off x="3445726" y="3096045"/>
            <a:ext cx="8296508" cy="806882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プロダクト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20D1F1E7-1FB4-EF4D-8CE2-F6139A78A2A5}"/>
              </a:ext>
            </a:extLst>
          </p:cNvPr>
          <p:cNvSpPr/>
          <p:nvPr/>
        </p:nvSpPr>
        <p:spPr>
          <a:xfrm>
            <a:off x="724829" y="3096045"/>
            <a:ext cx="2473713" cy="806882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マーケティング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45101747-41D1-CF4D-879C-2D51E5F2E193}"/>
              </a:ext>
            </a:extLst>
          </p:cNvPr>
          <p:cNvSpPr/>
          <p:nvPr/>
        </p:nvSpPr>
        <p:spPr>
          <a:xfrm>
            <a:off x="3445725" y="4357302"/>
            <a:ext cx="8296508" cy="806882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カスタマーサクセス</a:t>
            </a: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0DAB8752-4F31-1D4F-AF2B-DCCF0324F3C6}"/>
              </a:ext>
            </a:extLst>
          </p:cNvPr>
          <p:cNvSpPr/>
          <p:nvPr/>
        </p:nvSpPr>
        <p:spPr>
          <a:xfrm>
            <a:off x="7484326" y="5541893"/>
            <a:ext cx="4257907" cy="806882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営業</a:t>
            </a: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D458DB02-2F98-A942-86B2-5A4860FEDFC3}"/>
              </a:ext>
            </a:extLst>
          </p:cNvPr>
          <p:cNvSpPr/>
          <p:nvPr/>
        </p:nvSpPr>
        <p:spPr>
          <a:xfrm>
            <a:off x="3445725" y="5541893"/>
            <a:ext cx="3791416" cy="806882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サポート</a:t>
            </a:r>
          </a:p>
        </p:txBody>
      </p:sp>
    </p:spTree>
    <p:extLst>
      <p:ext uri="{BB962C8B-B14F-4D97-AF65-F5344CB8AC3E}">
        <p14:creationId xmlns:p14="http://schemas.microsoft.com/office/powerpoint/2010/main" val="323665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07413-AD69-5D4B-913A-BD3789FA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sz="5400"/>
              <a:t>必ずしもプロダクト改善が</a:t>
            </a:r>
            <a:br>
              <a:rPr lang="en-US" altLang="ja-JP" sz="5400" dirty="0"/>
            </a:br>
            <a:r>
              <a:rPr lang="ja-JP" altLang="en-US" sz="5400"/>
              <a:t>最適解ではない</a:t>
            </a:r>
            <a:br>
              <a:rPr lang="en-US" altLang="ja-JP" sz="5400" dirty="0"/>
            </a:br>
            <a:br>
              <a:rPr lang="en-US" altLang="ja-JP" sz="5400" dirty="0"/>
            </a:br>
            <a:r>
              <a:rPr lang="ja-JP" altLang="en-US" sz="4000"/>
              <a:t>（短期的には）</a:t>
            </a:r>
          </a:p>
        </p:txBody>
      </p:sp>
    </p:spTree>
    <p:extLst>
      <p:ext uri="{BB962C8B-B14F-4D97-AF65-F5344CB8AC3E}">
        <p14:creationId xmlns:p14="http://schemas.microsoft.com/office/powerpoint/2010/main" val="156859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07413-AD69-5D4B-913A-BD3789FA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/>
              <a:t>開発の意思決定</a:t>
            </a:r>
          </a:p>
        </p:txBody>
      </p:sp>
    </p:spTree>
    <p:extLst>
      <p:ext uri="{BB962C8B-B14F-4D97-AF65-F5344CB8AC3E}">
        <p14:creationId xmlns:p14="http://schemas.microsoft.com/office/powerpoint/2010/main" val="1904830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9E957-3A74-5147-B3A3-A8F7DBF3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ユーザーの理解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24092FA-FE9D-3544-8A85-EEC11273A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937664"/>
              </p:ext>
            </p:extLst>
          </p:nvPr>
        </p:nvGraphicFramePr>
        <p:xfrm>
          <a:off x="1139902" y="1834786"/>
          <a:ext cx="9877503" cy="46580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92501">
                  <a:extLst>
                    <a:ext uri="{9D8B030D-6E8A-4147-A177-3AD203B41FA5}">
                      <a16:colId xmlns:a16="http://schemas.microsoft.com/office/drawing/2014/main" val="366883330"/>
                    </a:ext>
                  </a:extLst>
                </a:gridCol>
                <a:gridCol w="3292501">
                  <a:extLst>
                    <a:ext uri="{9D8B030D-6E8A-4147-A177-3AD203B41FA5}">
                      <a16:colId xmlns:a16="http://schemas.microsoft.com/office/drawing/2014/main" val="270969241"/>
                    </a:ext>
                  </a:extLst>
                </a:gridCol>
                <a:gridCol w="3292501">
                  <a:extLst>
                    <a:ext uri="{9D8B030D-6E8A-4147-A177-3AD203B41FA5}">
                      <a16:colId xmlns:a16="http://schemas.microsoft.com/office/drawing/2014/main" val="2478632463"/>
                    </a:ext>
                  </a:extLst>
                </a:gridCol>
              </a:tblGrid>
              <a:tr h="931618"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B2C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B2B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34331452"/>
                  </a:ext>
                </a:extLst>
              </a:tr>
              <a:tr h="931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ユーザーになれるか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誰でもなれる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なれない場合が多い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59105409"/>
                  </a:ext>
                </a:extLst>
              </a:tr>
              <a:tr h="931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メンバーの意見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それぞれ一家言あり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課題が認識できない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8907975"/>
                  </a:ext>
                </a:extLst>
              </a:tr>
              <a:tr h="931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ドメイン知識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求められない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必須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0032220"/>
                  </a:ext>
                </a:extLst>
              </a:tr>
              <a:tr h="931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意思決定のアプローチ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合議的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独善的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732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35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766E8-3EA4-FB44-8752-9BCE08D43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367F0A-4EA8-DA41-AF1D-C228045177E7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料理写真共有アプリ</a:t>
            </a:r>
            <a:r>
              <a:rPr lang="en-US" altLang="ja-JP" sz="3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ja-JP" altLang="en-US" sz="32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「</a:t>
            </a:r>
            <a:r>
              <a:rPr lang="en-US" altLang="ja-JP" sz="3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miil</a:t>
            </a:r>
            <a:r>
              <a:rPr lang="ja-JP" altLang="en-US" sz="32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」</a:t>
            </a:r>
            <a:r>
              <a:rPr lang="en-US" altLang="ja-JP" sz="3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ja-JP" altLang="en-US" sz="32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のプロダクトマネージャー</a:t>
            </a:r>
            <a:endParaRPr lang="en-US" altLang="ja-JP" sz="32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32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経費精算サービス「</a:t>
            </a:r>
            <a:r>
              <a:rPr lang="en-US" altLang="ja-JP" sz="3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MF</a:t>
            </a:r>
            <a:r>
              <a:rPr lang="ja-JP" altLang="en-US" sz="32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クラウド経費」のプロダクトオーナー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9F1B087-7B2C-D74E-8A60-72B7690EA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270" y="3670035"/>
            <a:ext cx="2055334" cy="20553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D3A7D97-58C8-4A4C-A373-F28EFFD6A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570" y="3543300"/>
            <a:ext cx="2306480" cy="2306480"/>
          </a:xfrm>
          <a:prstGeom prst="rect">
            <a:avLst/>
          </a:prstGeom>
        </p:spPr>
      </p:pic>
      <p:sp>
        <p:nvSpPr>
          <p:cNvPr id="7" name="右矢印 6">
            <a:extLst>
              <a:ext uri="{FF2B5EF4-FFF2-40B4-BE49-F238E27FC236}">
                <a16:creationId xmlns:a16="http://schemas.microsoft.com/office/drawing/2014/main" id="{341ED5EB-603C-0045-AEAC-25980C0AA1C2}"/>
              </a:ext>
            </a:extLst>
          </p:cNvPr>
          <p:cNvSpPr/>
          <p:nvPr/>
        </p:nvSpPr>
        <p:spPr>
          <a:xfrm>
            <a:off x="5651061" y="3914151"/>
            <a:ext cx="889878" cy="1564777"/>
          </a:xfrm>
          <a:prstGeom prst="rightArrow">
            <a:avLst>
              <a:gd name="adj1" fmla="val 50000"/>
              <a:gd name="adj2" fmla="val 3058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877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9E957-3A74-5147-B3A3-A8F7DBF3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19455"/>
            <a:ext cx="4248150" cy="1325563"/>
          </a:xfrm>
        </p:spPr>
        <p:txBody>
          <a:bodyPr/>
          <a:lstStyle/>
          <a:p>
            <a:r>
              <a:rPr kumimoji="1" lang="ja-JP" altLang="en-US"/>
              <a:t>ユーザーになるための活動</a:t>
            </a:r>
          </a:p>
        </p:txBody>
      </p:sp>
      <p:pic>
        <p:nvPicPr>
          <p:cNvPr id="5" name="図 4" descr="スクリーンショッ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F539831E-2FBC-BA45-A98A-A0504DC19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703" y="0"/>
            <a:ext cx="6875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61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07413-AD69-5D4B-913A-BD3789FA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課題解決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6F16C30-4579-1445-9390-C68B1DBF6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07059"/>
              </p:ext>
            </p:extLst>
          </p:nvPr>
        </p:nvGraphicFramePr>
        <p:xfrm>
          <a:off x="1139902" y="1834786"/>
          <a:ext cx="9877503" cy="46580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92501">
                  <a:extLst>
                    <a:ext uri="{9D8B030D-6E8A-4147-A177-3AD203B41FA5}">
                      <a16:colId xmlns:a16="http://schemas.microsoft.com/office/drawing/2014/main" val="366883330"/>
                    </a:ext>
                  </a:extLst>
                </a:gridCol>
                <a:gridCol w="3292501">
                  <a:extLst>
                    <a:ext uri="{9D8B030D-6E8A-4147-A177-3AD203B41FA5}">
                      <a16:colId xmlns:a16="http://schemas.microsoft.com/office/drawing/2014/main" val="270969241"/>
                    </a:ext>
                  </a:extLst>
                </a:gridCol>
                <a:gridCol w="3292501">
                  <a:extLst>
                    <a:ext uri="{9D8B030D-6E8A-4147-A177-3AD203B41FA5}">
                      <a16:colId xmlns:a16="http://schemas.microsoft.com/office/drawing/2014/main" val="2478632463"/>
                    </a:ext>
                  </a:extLst>
                </a:gridCol>
              </a:tblGrid>
              <a:tr h="931618"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B2C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B2B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34331452"/>
                  </a:ext>
                </a:extLst>
              </a:tr>
              <a:tr h="931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課題の認識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データ</a:t>
                      </a:r>
                      <a:endParaRPr kumimoji="1" lang="en-US" altLang="ja-JP" sz="2000" dirty="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ユーザーインタビュー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既知のユーザーペイン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59105409"/>
                  </a:ext>
                </a:extLst>
              </a:tr>
              <a:tr h="931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課題の性質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仮説的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実在する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8907975"/>
                  </a:ext>
                </a:extLst>
              </a:tr>
              <a:tr h="931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課題解決のインパクト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ホームラン的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ヒット的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0032220"/>
                  </a:ext>
                </a:extLst>
              </a:tr>
              <a:tr h="931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求めらる解決の度合い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良い</a:t>
                      </a:r>
                      <a:r>
                        <a:rPr kumimoji="1" lang="en-US" altLang="ja-JP" sz="2000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UX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何らかの手段で実現できる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732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133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07413-AD69-5D4B-913A-BD3789FA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開発の決定</a:t>
            </a:r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A3595651-B597-B44F-A4EB-98302D5967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58922"/>
              </p:ext>
            </p:extLst>
          </p:nvPr>
        </p:nvGraphicFramePr>
        <p:xfrm>
          <a:off x="590075" y="1518794"/>
          <a:ext cx="11229278" cy="1051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009C931D-91B6-8643-82EE-A8213244F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37427"/>
              </p:ext>
            </p:extLst>
          </p:nvPr>
        </p:nvGraphicFramePr>
        <p:xfrm>
          <a:off x="838200" y="2844357"/>
          <a:ext cx="10375233" cy="2324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411">
                  <a:extLst>
                    <a:ext uri="{9D8B030D-6E8A-4147-A177-3AD203B41FA5}">
                      <a16:colId xmlns:a16="http://schemas.microsoft.com/office/drawing/2014/main" val="2454688354"/>
                    </a:ext>
                  </a:extLst>
                </a:gridCol>
                <a:gridCol w="3458411">
                  <a:extLst>
                    <a:ext uri="{9D8B030D-6E8A-4147-A177-3AD203B41FA5}">
                      <a16:colId xmlns:a16="http://schemas.microsoft.com/office/drawing/2014/main" val="1074342739"/>
                    </a:ext>
                  </a:extLst>
                </a:gridCol>
                <a:gridCol w="3458411">
                  <a:extLst>
                    <a:ext uri="{9D8B030D-6E8A-4147-A177-3AD203B41FA5}">
                      <a16:colId xmlns:a16="http://schemas.microsoft.com/office/drawing/2014/main" val="3400829556"/>
                    </a:ext>
                  </a:extLst>
                </a:gridCol>
              </a:tblGrid>
              <a:tr h="7748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新機能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A</a:t>
                      </a:r>
                      <a:endParaRPr kumimoji="1" lang="ja-JP" altLang="en-US" b="1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利用開始時の負荷軽減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A</a:t>
                      </a:r>
                      <a:endParaRPr kumimoji="1" lang="ja-JP" altLang="en-US" b="1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既存機能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A</a:t>
                      </a:r>
                      <a:r>
                        <a:rPr kumimoji="1" lang="ja-JP" altLang="en-US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の改善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108344"/>
                  </a:ext>
                </a:extLst>
              </a:tr>
              <a:tr h="7748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新機能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B</a:t>
                      </a:r>
                      <a:endParaRPr kumimoji="1" lang="ja-JP" altLang="en-US" b="1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利用開始時の負荷軽減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B</a:t>
                      </a:r>
                      <a:endParaRPr kumimoji="1" lang="ja-JP" altLang="en-US" b="1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既存機能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B</a:t>
                      </a:r>
                      <a:r>
                        <a:rPr kumimoji="1" lang="ja-JP" altLang="en-US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の改善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358869"/>
                  </a:ext>
                </a:extLst>
              </a:tr>
              <a:tr h="7748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新機能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</a:t>
                      </a:r>
                      <a:endParaRPr kumimoji="1" lang="ja-JP" altLang="en-US" b="1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利用開始時の負荷軽減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</a:t>
                      </a:r>
                      <a:endParaRPr kumimoji="1" lang="ja-JP" altLang="en-US" b="1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既存機能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</a:t>
                      </a:r>
                      <a:r>
                        <a:rPr kumimoji="1" lang="ja-JP" altLang="en-US" b="1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の改善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040638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D975F4-DC7F-E44E-9A53-9928F6198D64}"/>
              </a:ext>
            </a:extLst>
          </p:cNvPr>
          <p:cNvSpPr txBox="1"/>
          <p:nvPr/>
        </p:nvSpPr>
        <p:spPr>
          <a:xfrm>
            <a:off x="2059806" y="533920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新規受注</a:t>
            </a:r>
            <a:endParaRPr kumimoji="1" lang="en-US" altLang="ja-JP" dirty="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アップセル</a:t>
            </a:r>
            <a:endParaRPr kumimoji="1" lang="ja-JP" altLang="en-US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6DD94E3-5F00-944C-A24B-D5AF0236135D}"/>
              </a:ext>
            </a:extLst>
          </p:cNvPr>
          <p:cNvSpPr txBox="1"/>
          <p:nvPr/>
        </p:nvSpPr>
        <p:spPr>
          <a:xfrm>
            <a:off x="8408004" y="5339206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Churn rate</a:t>
            </a:r>
            <a:r>
              <a:rPr kumimoji="1" lang="ja-JP" altLang="en-US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低下</a:t>
            </a:r>
            <a:endParaRPr kumimoji="1" lang="en-US" altLang="ja-JP" dirty="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エキスパンション</a:t>
            </a:r>
            <a:endParaRPr lang="en-US" altLang="ja-JP" dirty="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NPS</a:t>
            </a:r>
            <a:r>
              <a:rPr lang="ja-JP" altLang="en-US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向上</a:t>
            </a:r>
            <a:endParaRPr kumimoji="1" lang="ja-JP" altLang="en-US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B4A185-46E2-8744-B17C-A1A4FFF284AE}"/>
              </a:ext>
            </a:extLst>
          </p:cNvPr>
          <p:cNvSpPr txBox="1"/>
          <p:nvPr/>
        </p:nvSpPr>
        <p:spPr>
          <a:xfrm>
            <a:off x="4894737" y="538537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オンボーディング</a:t>
            </a:r>
            <a:endParaRPr kumimoji="1" lang="en-US" altLang="ja-JP" dirty="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ja-JP" altLang="en-US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プロセスの負荷低減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09F734A-0DD0-F646-8CB3-EE7DC87F9620}"/>
              </a:ext>
            </a:extLst>
          </p:cNvPr>
          <p:cNvCxnSpPr>
            <a:cxnSpLocks/>
          </p:cNvCxnSpPr>
          <p:nvPr/>
        </p:nvCxnSpPr>
        <p:spPr>
          <a:xfrm flipH="1" flipV="1">
            <a:off x="1424940" y="6398621"/>
            <a:ext cx="9201751" cy="14227"/>
          </a:xfrm>
          <a:prstGeom prst="straightConnector1">
            <a:avLst/>
          </a:prstGeom>
          <a:ln w="63500">
            <a:solidFill>
              <a:schemeClr val="bg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11BA5E3-7182-984F-9DC1-2A28079525F8}"/>
              </a:ext>
            </a:extLst>
          </p:cNvPr>
          <p:cNvCxnSpPr>
            <a:cxnSpLocks/>
          </p:cNvCxnSpPr>
          <p:nvPr/>
        </p:nvCxnSpPr>
        <p:spPr>
          <a:xfrm flipV="1">
            <a:off x="642030" y="3138055"/>
            <a:ext cx="0" cy="1793297"/>
          </a:xfrm>
          <a:prstGeom prst="straightConnector1">
            <a:avLst/>
          </a:prstGeom>
          <a:ln w="63500">
            <a:solidFill>
              <a:schemeClr val="bg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8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07413-AD69-5D4B-913A-BD3789FA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sz="5400"/>
              <a:t>プロダクト改善の効果は着実に出る</a:t>
            </a:r>
            <a:endParaRPr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1200872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07413-AD69-5D4B-913A-BD3789FA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/>
              <a:t>企業は合理的な購買をするか？</a:t>
            </a:r>
          </a:p>
        </p:txBody>
      </p:sp>
    </p:spTree>
    <p:extLst>
      <p:ext uri="{BB962C8B-B14F-4D97-AF65-F5344CB8AC3E}">
        <p14:creationId xmlns:p14="http://schemas.microsoft.com/office/powerpoint/2010/main" val="2779335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07413-AD69-5D4B-913A-BD3789FA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一見合理的そうなもの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439CEE0C-1C78-3142-B715-8FD868D30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02947"/>
              </p:ext>
            </p:extLst>
          </p:nvPr>
        </p:nvGraphicFramePr>
        <p:xfrm>
          <a:off x="1139902" y="1834786"/>
          <a:ext cx="9877503" cy="465808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92501">
                  <a:extLst>
                    <a:ext uri="{9D8B030D-6E8A-4147-A177-3AD203B41FA5}">
                      <a16:colId xmlns:a16="http://schemas.microsoft.com/office/drawing/2014/main" val="366883330"/>
                    </a:ext>
                  </a:extLst>
                </a:gridCol>
                <a:gridCol w="3292501">
                  <a:extLst>
                    <a:ext uri="{9D8B030D-6E8A-4147-A177-3AD203B41FA5}">
                      <a16:colId xmlns:a16="http://schemas.microsoft.com/office/drawing/2014/main" val="270969241"/>
                    </a:ext>
                  </a:extLst>
                </a:gridCol>
                <a:gridCol w="3292501">
                  <a:extLst>
                    <a:ext uri="{9D8B030D-6E8A-4147-A177-3AD203B41FA5}">
                      <a16:colId xmlns:a16="http://schemas.microsoft.com/office/drawing/2014/main" val="2478632463"/>
                    </a:ext>
                  </a:extLst>
                </a:gridCol>
              </a:tblGrid>
              <a:tr h="578393"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プロダクト</a:t>
                      </a:r>
                      <a:r>
                        <a:rPr kumimoji="1" lang="en-US" altLang="ja-JP" sz="2000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A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プロダクト</a:t>
                      </a:r>
                      <a:r>
                        <a:rPr kumimoji="1" lang="en-US" altLang="ja-JP" sz="2000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B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34331452"/>
                  </a:ext>
                </a:extLst>
              </a:tr>
              <a:tr h="60933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機能</a:t>
                      </a:r>
                      <a:r>
                        <a:rPr kumimoji="1" lang="en-US" altLang="ja-JP" sz="2000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1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◯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59105409"/>
                  </a:ext>
                </a:extLst>
              </a:tr>
              <a:tr h="5783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機能</a:t>
                      </a:r>
                      <a:r>
                        <a:rPr kumimoji="1" lang="en-US" altLang="ja-JP" sz="2000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X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8907975"/>
                  </a:ext>
                </a:extLst>
              </a:tr>
              <a:tr h="5783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機能</a:t>
                      </a:r>
                      <a:r>
                        <a:rPr kumimoji="1" lang="en-US" altLang="ja-JP" sz="2000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3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X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◯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0032220"/>
                  </a:ext>
                </a:extLst>
              </a:tr>
              <a:tr h="578393"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30732974"/>
                  </a:ext>
                </a:extLst>
              </a:tr>
              <a:tr h="5783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機能</a:t>
                      </a:r>
                      <a:r>
                        <a:rPr kumimoji="1" lang="en-US" altLang="ja-JP" sz="2000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105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X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8912537"/>
                  </a:ext>
                </a:extLst>
              </a:tr>
              <a:tr h="5783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◯の数</a:t>
                      </a:r>
                      <a:endParaRPr kumimoji="1" lang="en-US" altLang="ja-JP" sz="2800" dirty="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75</a:t>
                      </a:r>
                      <a:endParaRPr kumimoji="1" lang="ja-JP" altLang="en-US" sz="280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42</a:t>
                      </a:r>
                      <a:endParaRPr kumimoji="1" lang="ja-JP" altLang="en-US" sz="280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0245652"/>
                  </a:ext>
                </a:extLst>
              </a:tr>
              <a:tr h="5783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判定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勝ち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>
                          <a:solidFill>
                            <a:schemeClr val="bg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負け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861544"/>
                  </a:ext>
                </a:extLst>
              </a:tr>
            </a:tbl>
          </a:graphicData>
        </a:graphic>
      </p:graphicFrame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AC2D914D-AAF9-3844-9B35-580DABDE6E89}"/>
              </a:ext>
            </a:extLst>
          </p:cNvPr>
          <p:cNvSpPr/>
          <p:nvPr/>
        </p:nvSpPr>
        <p:spPr>
          <a:xfrm>
            <a:off x="1330793" y="4654191"/>
            <a:ext cx="4765207" cy="193519"/>
          </a:xfrm>
          <a:custGeom>
            <a:avLst/>
            <a:gdLst>
              <a:gd name="connsiteX0" fmla="*/ 0 w 4765207"/>
              <a:gd name="connsiteY0" fmla="*/ 50011 h 193519"/>
              <a:gd name="connsiteX1" fmla="*/ 1674564 w 4765207"/>
              <a:gd name="connsiteY1" fmla="*/ 193231 h 193519"/>
              <a:gd name="connsiteX2" fmla="*/ 4483865 w 4765207"/>
              <a:gd name="connsiteY2" fmla="*/ 16961 h 193519"/>
              <a:gd name="connsiteX3" fmla="*/ 4516915 w 4765207"/>
              <a:gd name="connsiteY3" fmla="*/ 16961 h 19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5207" h="193519">
                <a:moveTo>
                  <a:pt x="0" y="50011"/>
                </a:moveTo>
                <a:cubicBezTo>
                  <a:pt x="463626" y="124375"/>
                  <a:pt x="927253" y="198739"/>
                  <a:pt x="1674564" y="193231"/>
                </a:cubicBezTo>
                <a:cubicBezTo>
                  <a:pt x="2421875" y="187723"/>
                  <a:pt x="4010140" y="46339"/>
                  <a:pt x="4483865" y="16961"/>
                </a:cubicBezTo>
                <a:cubicBezTo>
                  <a:pt x="4957590" y="-12417"/>
                  <a:pt x="4737252" y="2272"/>
                  <a:pt x="4516915" y="169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15BB207-B047-0C44-A4CB-B19437A91C94}"/>
              </a:ext>
            </a:extLst>
          </p:cNvPr>
          <p:cNvCxnSpPr/>
          <p:nvPr/>
        </p:nvCxnSpPr>
        <p:spPr>
          <a:xfrm>
            <a:off x="1330793" y="4510972"/>
            <a:ext cx="9553872" cy="0"/>
          </a:xfrm>
          <a:prstGeom prst="line">
            <a:avLst/>
          </a:prstGeom>
          <a:ln w="53975" cmpd="dbl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C26B051-7A62-784F-A483-BEFD60318996}"/>
              </a:ext>
            </a:extLst>
          </p:cNvPr>
          <p:cNvCxnSpPr>
            <a:cxnSpLocks/>
          </p:cNvCxnSpPr>
          <p:nvPr/>
        </p:nvCxnSpPr>
        <p:spPr>
          <a:xfrm>
            <a:off x="1139902" y="5875226"/>
            <a:ext cx="9877503" cy="0"/>
          </a:xfrm>
          <a:prstGeom prst="line">
            <a:avLst/>
          </a:prstGeom>
          <a:ln w="539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202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07413-AD69-5D4B-913A-BD3789FA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意思決定者</a:t>
            </a:r>
          </a:p>
        </p:txBody>
      </p:sp>
      <p:pic>
        <p:nvPicPr>
          <p:cNvPr id="4" name="図 3" descr="男性, 人, 衣類 が含まれている画像&#10;&#10;&#10;&#10;自動的に生成された説明">
            <a:extLst>
              <a:ext uri="{FF2B5EF4-FFF2-40B4-BE49-F238E27FC236}">
                <a16:creationId xmlns:a16="http://schemas.microsoft.com/office/drawing/2014/main" id="{1D05957E-4C44-514F-8A19-80E2C4B73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69991" cy="3652493"/>
          </a:xfrm>
          <a:prstGeom prst="rect">
            <a:avLst/>
          </a:prstGeom>
        </p:spPr>
      </p:pic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id="{87A73181-77D2-A64D-9E5E-6FE8F43C25E7}"/>
              </a:ext>
            </a:extLst>
          </p:cNvPr>
          <p:cNvSpPr/>
          <p:nvPr/>
        </p:nvSpPr>
        <p:spPr>
          <a:xfrm>
            <a:off x="6235547" y="1690687"/>
            <a:ext cx="5001658" cy="3828763"/>
          </a:xfrm>
          <a:prstGeom prst="wedgeRoundRectCallout">
            <a:avLst>
              <a:gd name="adj1" fmla="val -63344"/>
              <a:gd name="adj2" fmla="val 15601"/>
              <a:gd name="adj3" fmla="val 16667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CM</a:t>
            </a:r>
            <a:r>
              <a:rPr kumimoji="1" lang="ja-JP" altLang="en-US" sz="3600"/>
              <a:t>で見たことあるから、これに決めよう</a:t>
            </a:r>
            <a:endParaRPr kumimoji="1" lang="en-US" altLang="ja-JP" sz="3600" dirty="0"/>
          </a:p>
          <a:p>
            <a:pPr algn="ctr"/>
            <a:endParaRPr kumimoji="1" lang="en-US" altLang="ja-JP" sz="3600" dirty="0"/>
          </a:p>
          <a:p>
            <a:pPr algn="ctr"/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（私は使わないが）</a:t>
            </a:r>
            <a:endParaRPr kumimoji="1" lang="ja-JP" altLang="en-US" sz="28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276A8D6-D162-694B-8918-B7F1BF8F0ADA}"/>
              </a:ext>
            </a:extLst>
          </p:cNvPr>
          <p:cNvSpPr txBox="1">
            <a:spLocks/>
          </p:cNvSpPr>
          <p:nvPr/>
        </p:nvSpPr>
        <p:spPr>
          <a:xfrm>
            <a:off x="807223" y="5519450"/>
            <a:ext cx="5288777" cy="519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j-cs"/>
              </a:defRPr>
            </a:lvl1pPr>
          </a:lstStyle>
          <a:p>
            <a:r>
              <a:rPr lang="ja-JP" altLang="en-US" sz="1800"/>
              <a:t>引用</a:t>
            </a:r>
            <a:r>
              <a:rPr lang="en-US" altLang="ja-JP" sz="1800" dirty="0"/>
              <a:t>:</a:t>
            </a:r>
            <a:r>
              <a:rPr lang="ja-JP" altLang="en-US" sz="1800"/>
              <a:t>ゴッドファーザー</a:t>
            </a:r>
            <a:r>
              <a:rPr lang="en-US" altLang="ja-JP" sz="1800" dirty="0"/>
              <a:t> PART1</a:t>
            </a: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125786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07413-AD69-5D4B-913A-BD3789FA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カスタマイズ要求</a:t>
            </a:r>
          </a:p>
        </p:txBody>
      </p:sp>
      <p:pic>
        <p:nvPicPr>
          <p:cNvPr id="4" name="図 3" descr="男性, 人, 衣類 が含まれている画像&#10;&#10;&#10;&#10;自動的に生成された説明">
            <a:extLst>
              <a:ext uri="{FF2B5EF4-FFF2-40B4-BE49-F238E27FC236}">
                <a16:creationId xmlns:a16="http://schemas.microsoft.com/office/drawing/2014/main" id="{1D05957E-4C44-514F-8A19-80E2C4B73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69991" cy="3652493"/>
          </a:xfrm>
          <a:prstGeom prst="rect">
            <a:avLst/>
          </a:prstGeom>
        </p:spPr>
      </p:pic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id="{87A73181-77D2-A64D-9E5E-6FE8F43C25E7}"/>
              </a:ext>
            </a:extLst>
          </p:cNvPr>
          <p:cNvSpPr/>
          <p:nvPr/>
        </p:nvSpPr>
        <p:spPr>
          <a:xfrm>
            <a:off x="6235547" y="1690687"/>
            <a:ext cx="5001658" cy="3828763"/>
          </a:xfrm>
          <a:prstGeom prst="wedgeRoundRectCallout">
            <a:avLst>
              <a:gd name="adj1" fmla="val -63344"/>
              <a:gd name="adj2" fmla="val 15601"/>
              <a:gd name="adj3" fmla="val 16667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/>
              <a:t>この機能を当社専用につけてくれたら</a:t>
            </a:r>
            <a:endParaRPr kumimoji="1" lang="en-US" altLang="ja-JP" sz="3600" dirty="0"/>
          </a:p>
          <a:p>
            <a:pPr algn="ctr"/>
            <a:r>
              <a:rPr kumimoji="1" lang="en-US" altLang="ja-JP" sz="3600" dirty="0"/>
              <a:t>xx</a:t>
            </a:r>
            <a:r>
              <a:rPr lang="ja-JP" altLang="en-US" sz="3600"/>
              <a:t>万円払おう</a:t>
            </a:r>
            <a:endParaRPr kumimoji="1" lang="en-US" altLang="ja-JP" sz="36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A6A28C9-E510-F64F-BFD3-D90CB5DFBBDF}"/>
              </a:ext>
            </a:extLst>
          </p:cNvPr>
          <p:cNvSpPr txBox="1">
            <a:spLocks/>
          </p:cNvSpPr>
          <p:nvPr/>
        </p:nvSpPr>
        <p:spPr>
          <a:xfrm>
            <a:off x="807223" y="5519450"/>
            <a:ext cx="5288777" cy="519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j-cs"/>
              </a:defRPr>
            </a:lvl1pPr>
          </a:lstStyle>
          <a:p>
            <a:r>
              <a:rPr lang="ja-JP" altLang="en-US" sz="1800"/>
              <a:t>引用</a:t>
            </a:r>
            <a:r>
              <a:rPr lang="en-US" altLang="ja-JP" sz="1800" dirty="0"/>
              <a:t>:</a:t>
            </a:r>
            <a:r>
              <a:rPr lang="ja-JP" altLang="en-US" sz="1800"/>
              <a:t>ゴッドファーザー</a:t>
            </a:r>
            <a:r>
              <a:rPr lang="en-US" altLang="ja-JP" sz="1800" dirty="0"/>
              <a:t> PART1</a:t>
            </a: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2769128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82DF9F28-E257-EA40-B286-056363CF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sz="5400"/>
              <a:t>ダメなプロダクトマネージャーは</a:t>
            </a:r>
            <a:br>
              <a:rPr lang="en-US" altLang="ja-JP" sz="5400" dirty="0"/>
            </a:br>
            <a:br>
              <a:rPr lang="en-US" altLang="ja-JP" sz="5400" dirty="0"/>
            </a:br>
            <a:r>
              <a:rPr lang="ja-JP" altLang="en-US" sz="5400"/>
              <a:t>後先考えず受注する</a:t>
            </a:r>
          </a:p>
        </p:txBody>
      </p:sp>
    </p:spTree>
    <p:extLst>
      <p:ext uri="{BB962C8B-B14F-4D97-AF65-F5344CB8AC3E}">
        <p14:creationId xmlns:p14="http://schemas.microsoft.com/office/powerpoint/2010/main" val="3901784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82DF9F28-E257-EA40-B286-056363CF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sz="5400"/>
              <a:t>まともなプロダクトマネージャーは</a:t>
            </a:r>
            <a:br>
              <a:rPr lang="en-US" altLang="ja-JP" sz="5400" dirty="0"/>
            </a:br>
            <a:br>
              <a:rPr lang="en-US" altLang="ja-JP" sz="5400" dirty="0"/>
            </a:br>
            <a:r>
              <a:rPr lang="ja-JP" altLang="en-US" sz="5400"/>
              <a:t>断る</a:t>
            </a:r>
          </a:p>
        </p:txBody>
      </p:sp>
    </p:spTree>
    <p:extLst>
      <p:ext uri="{BB962C8B-B14F-4D97-AF65-F5344CB8AC3E}">
        <p14:creationId xmlns:p14="http://schemas.microsoft.com/office/powerpoint/2010/main" val="70747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693433-2234-E543-8761-8E69B8B52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MF</a:t>
            </a:r>
            <a:r>
              <a:rPr kumimoji="1" lang="ja-JP" altLang="en-US"/>
              <a:t>クラウド経費</a:t>
            </a:r>
          </a:p>
        </p:txBody>
      </p:sp>
      <p:pic>
        <p:nvPicPr>
          <p:cNvPr id="4" name="図 3" descr="スクリーンショッ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BAE32AB5-3D84-3140-A11B-8F9C2695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45" y="1636261"/>
            <a:ext cx="9032110" cy="44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48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82DF9F28-E257-EA40-B286-056363CF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180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sz="5400"/>
              <a:t>良いプロダクトマネージャーは</a:t>
            </a:r>
            <a:br>
              <a:rPr lang="en-US" altLang="ja-JP" sz="5400" dirty="0"/>
            </a:br>
            <a:br>
              <a:rPr lang="en-US" altLang="ja-JP" sz="5400" dirty="0"/>
            </a:br>
            <a:r>
              <a:rPr lang="ja-JP" altLang="en-US" sz="5400"/>
              <a:t>顧客の要求とプロダクトの落とし所を見つけ</a:t>
            </a:r>
            <a:br>
              <a:rPr lang="en-US" altLang="ja-JP" sz="5400" dirty="0"/>
            </a:br>
            <a:br>
              <a:rPr lang="en-US" altLang="ja-JP" sz="5400" dirty="0"/>
            </a:br>
            <a:r>
              <a:rPr lang="ja-JP" altLang="en-US" sz="5400"/>
              <a:t>なおかつ顧客を満足させる</a:t>
            </a:r>
            <a:br>
              <a:rPr lang="en-US" altLang="ja-JP" sz="5400" dirty="0"/>
            </a:br>
            <a:endParaRPr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368162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07413-AD69-5D4B-913A-BD3789FA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/>
              <a:t>愛されるプロダクトを創ろう</a:t>
            </a:r>
          </a:p>
        </p:txBody>
      </p:sp>
    </p:spTree>
    <p:extLst>
      <p:ext uri="{BB962C8B-B14F-4D97-AF65-F5344CB8AC3E}">
        <p14:creationId xmlns:p14="http://schemas.microsoft.com/office/powerpoint/2010/main" val="828641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07413-AD69-5D4B-913A-BD3789FA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/>
              <a:t>愛をお金に変えよう</a:t>
            </a:r>
          </a:p>
        </p:txBody>
      </p:sp>
    </p:spTree>
    <p:extLst>
      <p:ext uri="{BB962C8B-B14F-4D97-AF65-F5344CB8AC3E}">
        <p14:creationId xmlns:p14="http://schemas.microsoft.com/office/powerpoint/2010/main" val="3228811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9F1E79C4-26B1-C24C-884C-99F05208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02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07413-AD69-5D4B-913A-BD3789FA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/>
              <a:t>プランとプライシング</a:t>
            </a:r>
          </a:p>
        </p:txBody>
      </p:sp>
    </p:spTree>
    <p:extLst>
      <p:ext uri="{BB962C8B-B14F-4D97-AF65-F5344CB8AC3E}">
        <p14:creationId xmlns:p14="http://schemas.microsoft.com/office/powerpoint/2010/main" val="314808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ABCFFB6-C1D0-C54D-B1C2-93B49736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プランの例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CF058B-EDD3-E74B-A231-5439CF87E0FB}"/>
              </a:ext>
            </a:extLst>
          </p:cNvPr>
          <p:cNvSpPr/>
          <p:nvPr/>
        </p:nvSpPr>
        <p:spPr>
          <a:xfrm>
            <a:off x="1983036" y="5178959"/>
            <a:ext cx="1784732" cy="1266940"/>
          </a:xfrm>
          <a:prstGeom prst="rect">
            <a:avLst/>
          </a:prstGeom>
          <a:solidFill>
            <a:srgbClr val="63A0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梅プラン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algn="ctr"/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algn="ctr"/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500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424A88-F522-864A-9815-60E28570737A}"/>
              </a:ext>
            </a:extLst>
          </p:cNvPr>
          <p:cNvSpPr txBox="1"/>
          <p:nvPr/>
        </p:nvSpPr>
        <p:spPr>
          <a:xfrm>
            <a:off x="3866921" y="5427708"/>
            <a:ext cx="9252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10</a:t>
            </a:r>
            <a:endParaRPr kumimoji="1" lang="ja-JP" altLang="en-US" sz="440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7400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ABCFFB6-C1D0-C54D-B1C2-93B49736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プランの例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CF058B-EDD3-E74B-A231-5439CF87E0FB}"/>
              </a:ext>
            </a:extLst>
          </p:cNvPr>
          <p:cNvSpPr/>
          <p:nvPr/>
        </p:nvSpPr>
        <p:spPr>
          <a:xfrm>
            <a:off x="1983036" y="5178959"/>
            <a:ext cx="1784732" cy="1266940"/>
          </a:xfrm>
          <a:prstGeom prst="rect">
            <a:avLst/>
          </a:prstGeom>
          <a:solidFill>
            <a:srgbClr val="63A0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梅プラン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algn="ctr"/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algn="ctr"/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500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円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925E93-37DE-8B4C-B307-3D338FE0933F}"/>
              </a:ext>
            </a:extLst>
          </p:cNvPr>
          <p:cNvSpPr/>
          <p:nvPr/>
        </p:nvSpPr>
        <p:spPr>
          <a:xfrm>
            <a:off x="6771704" y="5109588"/>
            <a:ext cx="1784732" cy="1266940"/>
          </a:xfrm>
          <a:prstGeom prst="rect">
            <a:avLst/>
          </a:prstGeom>
          <a:solidFill>
            <a:srgbClr val="63A0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梅プラン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algn="ctr"/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algn="ctr"/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500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円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25A811-42A0-1A45-A659-498D140F0899}"/>
              </a:ext>
            </a:extLst>
          </p:cNvPr>
          <p:cNvSpPr/>
          <p:nvPr/>
        </p:nvSpPr>
        <p:spPr>
          <a:xfrm>
            <a:off x="6771704" y="3400138"/>
            <a:ext cx="1784732" cy="1266940"/>
          </a:xfrm>
          <a:prstGeom prst="rect">
            <a:avLst/>
          </a:prstGeom>
          <a:solidFill>
            <a:srgbClr val="A4A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竹プラン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algn="ctr"/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algn="ctr"/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7</a:t>
            </a:r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00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4E38851-DD4A-4A4A-AD01-D91AD9001544}"/>
              </a:ext>
            </a:extLst>
          </p:cNvPr>
          <p:cNvSpPr/>
          <p:nvPr/>
        </p:nvSpPr>
        <p:spPr>
          <a:xfrm>
            <a:off x="6771704" y="1690688"/>
            <a:ext cx="1784732" cy="1266940"/>
          </a:xfrm>
          <a:prstGeom prst="rect">
            <a:avLst/>
          </a:prstGeom>
          <a:solidFill>
            <a:srgbClr val="F9C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松プラン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algn="ctr"/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algn="ctr"/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9</a:t>
            </a:r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00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C8D5BA-0D2F-F649-95CF-162D1260A8E0}"/>
              </a:ext>
            </a:extLst>
          </p:cNvPr>
          <p:cNvSpPr txBox="1"/>
          <p:nvPr/>
        </p:nvSpPr>
        <p:spPr>
          <a:xfrm>
            <a:off x="3866921" y="5427708"/>
            <a:ext cx="9252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10</a:t>
            </a:r>
            <a:endParaRPr kumimoji="1" lang="ja-JP" altLang="en-US" sz="440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368A27B4-683E-C740-B5AB-2E4D0C90B9B6}"/>
              </a:ext>
            </a:extLst>
          </p:cNvPr>
          <p:cNvSpPr/>
          <p:nvPr/>
        </p:nvSpPr>
        <p:spPr>
          <a:xfrm>
            <a:off x="5337000" y="2610999"/>
            <a:ext cx="889878" cy="3283026"/>
          </a:xfrm>
          <a:prstGeom prst="rightArrow">
            <a:avLst>
              <a:gd name="adj1" fmla="val 50000"/>
              <a:gd name="adj2" fmla="val 3058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379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ABCFFB6-C1D0-C54D-B1C2-93B49736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プランの例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CF058B-EDD3-E74B-A231-5439CF87E0FB}"/>
              </a:ext>
            </a:extLst>
          </p:cNvPr>
          <p:cNvSpPr/>
          <p:nvPr/>
        </p:nvSpPr>
        <p:spPr>
          <a:xfrm>
            <a:off x="1983036" y="5178959"/>
            <a:ext cx="1784732" cy="1266940"/>
          </a:xfrm>
          <a:prstGeom prst="rect">
            <a:avLst/>
          </a:prstGeom>
          <a:solidFill>
            <a:srgbClr val="63A0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梅プラン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algn="ctr"/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algn="ctr"/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500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円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925E93-37DE-8B4C-B307-3D338FE0933F}"/>
              </a:ext>
            </a:extLst>
          </p:cNvPr>
          <p:cNvSpPr/>
          <p:nvPr/>
        </p:nvSpPr>
        <p:spPr>
          <a:xfrm>
            <a:off x="6771704" y="5109588"/>
            <a:ext cx="1784732" cy="1266940"/>
          </a:xfrm>
          <a:prstGeom prst="rect">
            <a:avLst/>
          </a:prstGeom>
          <a:solidFill>
            <a:srgbClr val="63A0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梅プラン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algn="ctr"/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algn="ctr"/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500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円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25A811-42A0-1A45-A659-498D140F0899}"/>
              </a:ext>
            </a:extLst>
          </p:cNvPr>
          <p:cNvSpPr/>
          <p:nvPr/>
        </p:nvSpPr>
        <p:spPr>
          <a:xfrm>
            <a:off x="6771704" y="3400138"/>
            <a:ext cx="1784732" cy="1266940"/>
          </a:xfrm>
          <a:prstGeom prst="rect">
            <a:avLst/>
          </a:prstGeom>
          <a:solidFill>
            <a:srgbClr val="A4A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竹プラン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algn="ctr"/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algn="ctr"/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7</a:t>
            </a:r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00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4E38851-DD4A-4A4A-AD01-D91AD9001544}"/>
              </a:ext>
            </a:extLst>
          </p:cNvPr>
          <p:cNvSpPr/>
          <p:nvPr/>
        </p:nvSpPr>
        <p:spPr>
          <a:xfrm>
            <a:off x="6771704" y="1690688"/>
            <a:ext cx="1784732" cy="1266940"/>
          </a:xfrm>
          <a:prstGeom prst="rect">
            <a:avLst/>
          </a:prstGeom>
          <a:solidFill>
            <a:srgbClr val="F9C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松プラン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algn="ctr"/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algn="ctr"/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9</a:t>
            </a:r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00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C8D5BA-0D2F-F649-95CF-162D1260A8E0}"/>
              </a:ext>
            </a:extLst>
          </p:cNvPr>
          <p:cNvSpPr txBox="1"/>
          <p:nvPr/>
        </p:nvSpPr>
        <p:spPr>
          <a:xfrm>
            <a:off x="3866921" y="5427708"/>
            <a:ext cx="9252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10</a:t>
            </a:r>
            <a:endParaRPr kumimoji="1" lang="ja-JP" altLang="en-US" sz="440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368A27B4-683E-C740-B5AB-2E4D0C90B9B6}"/>
              </a:ext>
            </a:extLst>
          </p:cNvPr>
          <p:cNvSpPr/>
          <p:nvPr/>
        </p:nvSpPr>
        <p:spPr>
          <a:xfrm>
            <a:off x="5337000" y="2610999"/>
            <a:ext cx="889878" cy="3283026"/>
          </a:xfrm>
          <a:prstGeom prst="rightArrow">
            <a:avLst>
              <a:gd name="adj1" fmla="val 50000"/>
              <a:gd name="adj2" fmla="val 3058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1B8746-9F8D-1748-A04A-7FD89ABB91E6}"/>
              </a:ext>
            </a:extLst>
          </p:cNvPr>
          <p:cNvSpPr txBox="1"/>
          <p:nvPr/>
        </p:nvSpPr>
        <p:spPr>
          <a:xfrm>
            <a:off x="9101262" y="5358337"/>
            <a:ext cx="554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endParaRPr kumimoji="1" lang="ja-JP" altLang="en-US" sz="440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F128EF-7E5A-C845-9E8F-24FC7393FEC8}"/>
              </a:ext>
            </a:extLst>
          </p:cNvPr>
          <p:cNvSpPr txBox="1"/>
          <p:nvPr/>
        </p:nvSpPr>
        <p:spPr>
          <a:xfrm>
            <a:off x="9101262" y="3648887"/>
            <a:ext cx="554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6</a:t>
            </a:r>
            <a:endParaRPr kumimoji="1" lang="ja-JP" altLang="en-US" sz="440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2C9D65-C81E-0848-BFAA-0140B71CCE48}"/>
              </a:ext>
            </a:extLst>
          </p:cNvPr>
          <p:cNvSpPr txBox="1"/>
          <p:nvPr/>
        </p:nvSpPr>
        <p:spPr>
          <a:xfrm>
            <a:off x="9084674" y="2024721"/>
            <a:ext cx="554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endParaRPr kumimoji="1" lang="ja-JP" altLang="en-US" sz="440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4358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07413-AD69-5D4B-913A-BD3789FA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/>
              <a:t>愛を効率よくお金に変換する</a:t>
            </a:r>
          </a:p>
        </p:txBody>
      </p:sp>
    </p:spTree>
    <p:extLst>
      <p:ext uri="{BB962C8B-B14F-4D97-AF65-F5344CB8AC3E}">
        <p14:creationId xmlns:p14="http://schemas.microsoft.com/office/powerpoint/2010/main" val="84228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07413-AD69-5D4B-913A-BD3789FA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5400" dirty="0"/>
              <a:t>SaaS</a:t>
            </a:r>
            <a:r>
              <a:rPr lang="ja-JP" altLang="en-US" sz="5400"/>
              <a:t>でしかリーチできないユーザー</a:t>
            </a:r>
          </a:p>
        </p:txBody>
      </p:sp>
    </p:spTree>
    <p:extLst>
      <p:ext uri="{BB962C8B-B14F-4D97-AF65-F5344CB8AC3E}">
        <p14:creationId xmlns:p14="http://schemas.microsoft.com/office/powerpoint/2010/main" val="79344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F299A-401A-E640-A8B4-02571585C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プロダクトマネージャー</a:t>
            </a:r>
            <a:r>
              <a:rPr kumimoji="1" lang="ja-JP" altLang="en-US"/>
              <a:t>カンファレンスの経費精算</a:t>
            </a:r>
          </a:p>
        </p:txBody>
      </p:sp>
      <p:pic>
        <p:nvPicPr>
          <p:cNvPr id="4" name="図 3" descr="スクリーンショッ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AE072D95-3625-E24F-9AC2-B3006D3D7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39" y="1014251"/>
            <a:ext cx="8519521" cy="5507936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D8198C8-525B-E243-84D1-FFA262CA9376}"/>
              </a:ext>
            </a:extLst>
          </p:cNvPr>
          <p:cNvCxnSpPr>
            <a:cxnSpLocks/>
          </p:cNvCxnSpPr>
          <p:nvPr/>
        </p:nvCxnSpPr>
        <p:spPr>
          <a:xfrm flipH="1">
            <a:off x="9806940" y="2272876"/>
            <a:ext cx="852430" cy="0"/>
          </a:xfrm>
          <a:prstGeom prst="straightConnector1">
            <a:avLst/>
          </a:prstGeom>
          <a:ln w="19050">
            <a:solidFill>
              <a:srgbClr val="E0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6CF47B-8912-6441-89E7-009A9372E529}"/>
              </a:ext>
            </a:extLst>
          </p:cNvPr>
          <p:cNvSpPr txBox="1"/>
          <p:nvPr/>
        </p:nvSpPr>
        <p:spPr>
          <a:xfrm>
            <a:off x="10646423" y="2011266"/>
            <a:ext cx="1730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クレカ</a:t>
            </a:r>
            <a:endParaRPr kumimoji="1" lang="en-US" altLang="ja-JP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自動入力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062C531-E0F1-C541-AFAB-C13C6391C4E4}"/>
              </a:ext>
            </a:extLst>
          </p:cNvPr>
          <p:cNvCxnSpPr>
            <a:cxnSpLocks/>
          </p:cNvCxnSpPr>
          <p:nvPr/>
        </p:nvCxnSpPr>
        <p:spPr>
          <a:xfrm flipH="1">
            <a:off x="8263890" y="2411730"/>
            <a:ext cx="2382533" cy="285750"/>
          </a:xfrm>
          <a:prstGeom prst="straightConnector1">
            <a:avLst/>
          </a:prstGeom>
          <a:ln w="19050">
            <a:solidFill>
              <a:srgbClr val="E0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9124313-54FC-6740-8F7E-FD7C0206D081}"/>
              </a:ext>
            </a:extLst>
          </p:cNvPr>
          <p:cNvCxnSpPr>
            <a:cxnSpLocks/>
          </p:cNvCxnSpPr>
          <p:nvPr/>
        </p:nvCxnSpPr>
        <p:spPr>
          <a:xfrm flipH="1">
            <a:off x="10184130" y="2588566"/>
            <a:ext cx="475240" cy="181160"/>
          </a:xfrm>
          <a:prstGeom prst="straightConnector1">
            <a:avLst/>
          </a:prstGeom>
          <a:ln w="19050">
            <a:solidFill>
              <a:srgbClr val="E0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44B3C97-3B88-EF40-A697-FC86D704A2AF}"/>
              </a:ext>
            </a:extLst>
          </p:cNvPr>
          <p:cNvSpPr txBox="1"/>
          <p:nvPr/>
        </p:nvSpPr>
        <p:spPr>
          <a:xfrm>
            <a:off x="105488" y="2697480"/>
            <a:ext cx="1427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PDF</a:t>
            </a:r>
          </a:p>
          <a:p>
            <a:r>
              <a:rPr kumimoji="1"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を添付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7B647C2-ABB9-824F-B3D1-394E4E3FED3F}"/>
              </a:ext>
            </a:extLst>
          </p:cNvPr>
          <p:cNvCxnSpPr>
            <a:cxnSpLocks/>
          </p:cNvCxnSpPr>
          <p:nvPr/>
        </p:nvCxnSpPr>
        <p:spPr>
          <a:xfrm>
            <a:off x="1263476" y="3076364"/>
            <a:ext cx="1145526" cy="0"/>
          </a:xfrm>
          <a:prstGeom prst="straightConnector1">
            <a:avLst/>
          </a:prstGeom>
          <a:ln w="19050">
            <a:solidFill>
              <a:srgbClr val="E0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241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A07BBBC-67D1-284E-8054-8E3A56948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10" y="0"/>
            <a:ext cx="8920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12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07413-AD69-5D4B-913A-BD3789FA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 anchor="b">
            <a:normAutofit/>
          </a:bodyPr>
          <a:lstStyle/>
          <a:p>
            <a:pPr algn="ctr"/>
            <a:r>
              <a:rPr lang="ja-JP" altLang="en-US" sz="5400"/>
              <a:t>愛されるプロダクトを創ろう</a:t>
            </a:r>
          </a:p>
        </p:txBody>
      </p:sp>
    </p:spTree>
    <p:extLst>
      <p:ext uri="{BB962C8B-B14F-4D97-AF65-F5344CB8AC3E}">
        <p14:creationId xmlns:p14="http://schemas.microsoft.com/office/powerpoint/2010/main" val="1111630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07413-AD69-5D4B-913A-BD3789FA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sz="5400"/>
              <a:t>日本中のすみずみから、</a:t>
            </a:r>
            <a:br>
              <a:rPr lang="en-US" altLang="ja-JP" sz="5400" dirty="0"/>
            </a:br>
            <a:r>
              <a:rPr lang="ja-JP" altLang="en-US" sz="5400"/>
              <a:t>愛されるプロダクトを創ろう</a:t>
            </a:r>
          </a:p>
        </p:txBody>
      </p:sp>
    </p:spTree>
    <p:extLst>
      <p:ext uri="{BB962C8B-B14F-4D97-AF65-F5344CB8AC3E}">
        <p14:creationId xmlns:p14="http://schemas.microsoft.com/office/powerpoint/2010/main" val="101767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26861-1BD6-B14C-8C85-C0703C5C7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サービス名称変更</a:t>
            </a:r>
          </a:p>
        </p:txBody>
      </p:sp>
      <p:pic>
        <p:nvPicPr>
          <p:cNvPr id="4" name="図 3" descr="スクリーンショッ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3F4A618E-67B2-DE4C-9706-28C1B3111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69" y="936502"/>
            <a:ext cx="9852661" cy="592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7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B4D29-12BF-AB4B-B5C0-C96EFF641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事業ドメイン</a:t>
            </a:r>
          </a:p>
        </p:txBody>
      </p:sp>
      <p:pic>
        <p:nvPicPr>
          <p:cNvPr id="4" name="図 3" descr="スクリーンショッ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EB2E3545-546C-414D-91FC-5E23153B7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623"/>
            <a:ext cx="12192000" cy="596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3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B4D29-12BF-AB4B-B5C0-C96EFF641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事業ドメイン</a:t>
            </a:r>
          </a:p>
        </p:txBody>
      </p:sp>
      <p:pic>
        <p:nvPicPr>
          <p:cNvPr id="4" name="図 3" descr="スクリーンショッ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EB2E3545-546C-414D-91FC-5E23153B7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623"/>
            <a:ext cx="12192000" cy="5969377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14294F8-8234-B549-A11D-1A5108C14F57}"/>
              </a:ext>
            </a:extLst>
          </p:cNvPr>
          <p:cNvCxnSpPr>
            <a:cxnSpLocks/>
          </p:cNvCxnSpPr>
          <p:nvPr/>
        </p:nvCxnSpPr>
        <p:spPr>
          <a:xfrm flipV="1">
            <a:off x="1329179" y="4930219"/>
            <a:ext cx="0" cy="386499"/>
          </a:xfrm>
          <a:prstGeom prst="straightConnector1">
            <a:avLst/>
          </a:prstGeom>
          <a:ln w="19050">
            <a:solidFill>
              <a:srgbClr val="E0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30C070-ED9F-1642-B9D9-61DF96537B0E}"/>
              </a:ext>
            </a:extLst>
          </p:cNvPr>
          <p:cNvSpPr txBox="1"/>
          <p:nvPr/>
        </p:nvSpPr>
        <p:spPr>
          <a:xfrm>
            <a:off x="948305" y="5342953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PM</a:t>
            </a:r>
            <a:endParaRPr kumimoji="1" lang="ja-JP" altLang="en-US" sz="28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CAD71E6-D57E-0448-B9BF-C8C4554D6E90}"/>
              </a:ext>
            </a:extLst>
          </p:cNvPr>
          <p:cNvCxnSpPr>
            <a:cxnSpLocks/>
          </p:cNvCxnSpPr>
          <p:nvPr/>
        </p:nvCxnSpPr>
        <p:spPr>
          <a:xfrm flipV="1">
            <a:off x="2443113" y="3744013"/>
            <a:ext cx="0" cy="386499"/>
          </a:xfrm>
          <a:prstGeom prst="straightConnector1">
            <a:avLst/>
          </a:prstGeom>
          <a:ln w="19050">
            <a:solidFill>
              <a:srgbClr val="E0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F8B423-18B3-364D-B2F8-42543F627ADB}"/>
              </a:ext>
            </a:extLst>
          </p:cNvPr>
          <p:cNvSpPr txBox="1"/>
          <p:nvPr/>
        </p:nvSpPr>
        <p:spPr>
          <a:xfrm>
            <a:off x="2062239" y="4156747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PM</a:t>
            </a:r>
            <a:endParaRPr kumimoji="1" lang="ja-JP" altLang="en-US" sz="28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F3C9C8F-034E-054E-A541-F682B344DB01}"/>
              </a:ext>
            </a:extLst>
          </p:cNvPr>
          <p:cNvCxnSpPr>
            <a:cxnSpLocks/>
          </p:cNvCxnSpPr>
          <p:nvPr/>
        </p:nvCxnSpPr>
        <p:spPr>
          <a:xfrm flipV="1">
            <a:off x="673105" y="3147170"/>
            <a:ext cx="175307" cy="1"/>
          </a:xfrm>
          <a:prstGeom prst="straightConnector1">
            <a:avLst/>
          </a:prstGeom>
          <a:ln w="19050">
            <a:solidFill>
              <a:srgbClr val="E0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5D0E72-98CD-D247-A537-ED86DBC9E0C4}"/>
              </a:ext>
            </a:extLst>
          </p:cNvPr>
          <p:cNvSpPr txBox="1"/>
          <p:nvPr/>
        </p:nvSpPr>
        <p:spPr>
          <a:xfrm>
            <a:off x="0" y="2905780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PM</a:t>
            </a:r>
            <a:endParaRPr kumimoji="1" lang="ja-JP" altLang="en-US" sz="28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172D968-2CB9-2849-9ED3-267846718367}"/>
              </a:ext>
            </a:extLst>
          </p:cNvPr>
          <p:cNvCxnSpPr>
            <a:cxnSpLocks/>
          </p:cNvCxnSpPr>
          <p:nvPr/>
        </p:nvCxnSpPr>
        <p:spPr>
          <a:xfrm flipH="1" flipV="1">
            <a:off x="5152660" y="5550810"/>
            <a:ext cx="465309" cy="1"/>
          </a:xfrm>
          <a:prstGeom prst="straightConnector1">
            <a:avLst/>
          </a:prstGeom>
          <a:ln w="19050">
            <a:solidFill>
              <a:srgbClr val="E0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9AFAE9-2048-BF48-B911-0BCD4087439B}"/>
              </a:ext>
            </a:extLst>
          </p:cNvPr>
          <p:cNvSpPr txBox="1"/>
          <p:nvPr/>
        </p:nvSpPr>
        <p:spPr>
          <a:xfrm>
            <a:off x="5617969" y="5309518"/>
            <a:ext cx="76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PM</a:t>
            </a:r>
            <a:endParaRPr kumimoji="1" lang="ja-JP" altLang="en-US" sz="28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FA188E7-6F13-2640-9D14-C92728C22B8C}"/>
              </a:ext>
            </a:extLst>
          </p:cNvPr>
          <p:cNvCxnSpPr>
            <a:cxnSpLocks/>
          </p:cNvCxnSpPr>
          <p:nvPr/>
        </p:nvCxnSpPr>
        <p:spPr>
          <a:xfrm flipH="1" flipV="1">
            <a:off x="1710052" y="4351126"/>
            <a:ext cx="388248" cy="596370"/>
          </a:xfrm>
          <a:prstGeom prst="straightConnector1">
            <a:avLst/>
          </a:prstGeom>
          <a:ln w="19050">
            <a:solidFill>
              <a:srgbClr val="E0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AA1A8C7-C174-E94B-BB40-FCC5452F9E29}"/>
              </a:ext>
            </a:extLst>
          </p:cNvPr>
          <p:cNvSpPr txBox="1"/>
          <p:nvPr/>
        </p:nvSpPr>
        <p:spPr>
          <a:xfrm>
            <a:off x="2098299" y="4706202"/>
            <a:ext cx="76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PM</a:t>
            </a:r>
            <a:endParaRPr kumimoji="1" lang="ja-JP" altLang="en-US" sz="28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6E4D84B-1FDF-4344-B198-63EA417A79B7}"/>
              </a:ext>
            </a:extLst>
          </p:cNvPr>
          <p:cNvCxnSpPr>
            <a:cxnSpLocks/>
          </p:cNvCxnSpPr>
          <p:nvPr/>
        </p:nvCxnSpPr>
        <p:spPr>
          <a:xfrm flipH="1" flipV="1">
            <a:off x="5878897" y="3815194"/>
            <a:ext cx="239890" cy="250902"/>
          </a:xfrm>
          <a:prstGeom prst="straightConnector1">
            <a:avLst/>
          </a:prstGeom>
          <a:ln w="19050">
            <a:solidFill>
              <a:srgbClr val="E0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D4CC62E-3733-6642-B87C-B14E654BFF57}"/>
              </a:ext>
            </a:extLst>
          </p:cNvPr>
          <p:cNvSpPr txBox="1"/>
          <p:nvPr/>
        </p:nvSpPr>
        <p:spPr>
          <a:xfrm>
            <a:off x="5980813" y="4140120"/>
            <a:ext cx="76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PM</a:t>
            </a:r>
            <a:endParaRPr kumimoji="1" lang="ja-JP" altLang="en-US" sz="28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7ACB649-E7B9-5C41-87AB-2E361A8C0C1A}"/>
              </a:ext>
            </a:extLst>
          </p:cNvPr>
          <p:cNvCxnSpPr>
            <a:cxnSpLocks/>
          </p:cNvCxnSpPr>
          <p:nvPr/>
        </p:nvCxnSpPr>
        <p:spPr>
          <a:xfrm flipH="1" flipV="1">
            <a:off x="5708468" y="4066096"/>
            <a:ext cx="290374" cy="64416"/>
          </a:xfrm>
          <a:prstGeom prst="straightConnector1">
            <a:avLst/>
          </a:prstGeom>
          <a:ln w="19050">
            <a:solidFill>
              <a:srgbClr val="E0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5D0448C-C9DF-6541-BA19-655583FF4535}"/>
              </a:ext>
            </a:extLst>
          </p:cNvPr>
          <p:cNvCxnSpPr>
            <a:cxnSpLocks/>
          </p:cNvCxnSpPr>
          <p:nvPr/>
        </p:nvCxnSpPr>
        <p:spPr>
          <a:xfrm flipH="1">
            <a:off x="5628054" y="4264058"/>
            <a:ext cx="352759" cy="0"/>
          </a:xfrm>
          <a:prstGeom prst="straightConnector1">
            <a:avLst/>
          </a:prstGeom>
          <a:ln w="19050">
            <a:solidFill>
              <a:srgbClr val="E0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425E70A-4896-9147-84F7-F8F4E2B49162}"/>
              </a:ext>
            </a:extLst>
          </p:cNvPr>
          <p:cNvCxnSpPr>
            <a:cxnSpLocks/>
          </p:cNvCxnSpPr>
          <p:nvPr/>
        </p:nvCxnSpPr>
        <p:spPr>
          <a:xfrm flipH="1">
            <a:off x="5696033" y="4461515"/>
            <a:ext cx="284780" cy="27765"/>
          </a:xfrm>
          <a:prstGeom prst="straightConnector1">
            <a:avLst/>
          </a:prstGeom>
          <a:ln w="19050">
            <a:solidFill>
              <a:srgbClr val="E0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F86B83E-FA75-384E-9E02-AAF7D12F98E3}"/>
              </a:ext>
            </a:extLst>
          </p:cNvPr>
          <p:cNvCxnSpPr>
            <a:cxnSpLocks/>
          </p:cNvCxnSpPr>
          <p:nvPr/>
        </p:nvCxnSpPr>
        <p:spPr>
          <a:xfrm flipH="1">
            <a:off x="5980813" y="4613915"/>
            <a:ext cx="152400" cy="169928"/>
          </a:xfrm>
          <a:prstGeom prst="straightConnector1">
            <a:avLst/>
          </a:prstGeom>
          <a:ln w="19050">
            <a:solidFill>
              <a:srgbClr val="E0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6450459-14A2-3741-A8F2-BF801EB7370A}"/>
              </a:ext>
            </a:extLst>
          </p:cNvPr>
          <p:cNvCxnSpPr>
            <a:cxnSpLocks/>
          </p:cNvCxnSpPr>
          <p:nvPr/>
        </p:nvCxnSpPr>
        <p:spPr>
          <a:xfrm flipV="1">
            <a:off x="7989150" y="3484526"/>
            <a:ext cx="0" cy="404692"/>
          </a:xfrm>
          <a:prstGeom prst="straightConnector1">
            <a:avLst/>
          </a:prstGeom>
          <a:ln w="19050">
            <a:solidFill>
              <a:srgbClr val="E0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5A863E2-3AA6-C841-9920-27519BC02C92}"/>
              </a:ext>
            </a:extLst>
          </p:cNvPr>
          <p:cNvSpPr txBox="1"/>
          <p:nvPr/>
        </p:nvSpPr>
        <p:spPr>
          <a:xfrm>
            <a:off x="7629120" y="3895137"/>
            <a:ext cx="76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PM</a:t>
            </a:r>
            <a:endParaRPr kumimoji="1" lang="ja-JP" altLang="en-US" sz="28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300AC8E-40FE-D844-84EB-C83657C1DC17}"/>
              </a:ext>
            </a:extLst>
          </p:cNvPr>
          <p:cNvCxnSpPr>
            <a:cxnSpLocks/>
          </p:cNvCxnSpPr>
          <p:nvPr/>
        </p:nvCxnSpPr>
        <p:spPr>
          <a:xfrm flipV="1">
            <a:off x="10070771" y="4238443"/>
            <a:ext cx="0" cy="404692"/>
          </a:xfrm>
          <a:prstGeom prst="straightConnector1">
            <a:avLst/>
          </a:prstGeom>
          <a:ln w="19050">
            <a:solidFill>
              <a:srgbClr val="E0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04DC625-5FAE-2142-93EF-19365534598E}"/>
              </a:ext>
            </a:extLst>
          </p:cNvPr>
          <p:cNvSpPr txBox="1"/>
          <p:nvPr/>
        </p:nvSpPr>
        <p:spPr>
          <a:xfrm>
            <a:off x="9710741" y="4649054"/>
            <a:ext cx="76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PM</a:t>
            </a:r>
            <a:endParaRPr kumimoji="1" lang="ja-JP" altLang="en-US" sz="28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CEEE035-28C0-BC4E-9C29-DE58189BBE18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11321454" y="3722373"/>
            <a:ext cx="206438" cy="21640"/>
          </a:xfrm>
          <a:prstGeom prst="straightConnector1">
            <a:avLst/>
          </a:prstGeom>
          <a:ln w="19050">
            <a:solidFill>
              <a:srgbClr val="E0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CA9B165-B699-E843-B428-DED909750EFB}"/>
              </a:ext>
            </a:extLst>
          </p:cNvPr>
          <p:cNvSpPr txBox="1"/>
          <p:nvPr/>
        </p:nvSpPr>
        <p:spPr>
          <a:xfrm>
            <a:off x="11527892" y="3482403"/>
            <a:ext cx="76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PM</a:t>
            </a:r>
            <a:endParaRPr kumimoji="1" lang="ja-JP" altLang="en-US" sz="28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239190C-D17B-C941-A5E2-66352A627592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10793692" y="3216591"/>
            <a:ext cx="426116" cy="0"/>
          </a:xfrm>
          <a:prstGeom prst="straightConnector1">
            <a:avLst/>
          </a:prstGeom>
          <a:ln w="19050">
            <a:solidFill>
              <a:srgbClr val="E0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636D720-AADC-FD41-B82D-D7A92E65D98A}"/>
              </a:ext>
            </a:extLst>
          </p:cNvPr>
          <p:cNvSpPr txBox="1"/>
          <p:nvPr/>
        </p:nvSpPr>
        <p:spPr>
          <a:xfrm>
            <a:off x="11219808" y="2954981"/>
            <a:ext cx="76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PM</a:t>
            </a:r>
            <a:endParaRPr kumimoji="1" lang="ja-JP" altLang="en-US" sz="28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662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6D8DA6-413D-A44F-890F-450C74739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PM</a:t>
            </a:r>
            <a:r>
              <a:rPr kumimoji="1" lang="ja-JP" altLang="en-US"/>
              <a:t>募集中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CB475927-9153-BF46-AF7F-CC6B1F3DADD2}"/>
              </a:ext>
            </a:extLst>
          </p:cNvPr>
          <p:cNvSpPr txBox="1">
            <a:spLocks/>
          </p:cNvSpPr>
          <p:nvPr/>
        </p:nvSpPr>
        <p:spPr>
          <a:xfrm>
            <a:off x="838200" y="2807853"/>
            <a:ext cx="10515600" cy="9971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rgbClr val="E06A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j-cs"/>
              </a:defRPr>
            </a:lvl1pPr>
          </a:lstStyle>
          <a:p>
            <a:pPr algn="ctr"/>
            <a:r>
              <a:rPr lang="en-US" altLang="ja-JP" sz="7200" dirty="0"/>
              <a:t>We are hiring!!</a:t>
            </a:r>
            <a:endParaRPr lang="ja-JP" altLang="en-US" sz="7200"/>
          </a:p>
        </p:txBody>
      </p:sp>
    </p:spTree>
    <p:extLst>
      <p:ext uri="{BB962C8B-B14F-4D97-AF65-F5344CB8AC3E}">
        <p14:creationId xmlns:p14="http://schemas.microsoft.com/office/powerpoint/2010/main" val="47533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07413-AD69-5D4B-913A-BD3789FA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ja-JP" sz="5400" dirty="0"/>
              <a:t>B2C</a:t>
            </a:r>
            <a:r>
              <a:rPr lang="ja-JP" altLang="en-US" sz="5400"/>
              <a:t>と</a:t>
            </a:r>
            <a:r>
              <a:rPr lang="en-US" altLang="ja-JP" sz="5400" dirty="0"/>
              <a:t>SaaS</a:t>
            </a:r>
            <a:r>
              <a:rPr lang="ja-JP" altLang="en-US" sz="5400"/>
              <a:t>のビジネスモデル</a:t>
            </a:r>
          </a:p>
        </p:txBody>
      </p:sp>
    </p:spTree>
    <p:extLst>
      <p:ext uri="{BB962C8B-B14F-4D97-AF65-F5344CB8AC3E}">
        <p14:creationId xmlns:p14="http://schemas.microsoft.com/office/powerpoint/2010/main" val="31223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487</Words>
  <Application>Microsoft Macintosh PowerPoint</Application>
  <PresentationFormat>ワイド画面</PresentationFormat>
  <Paragraphs>223</Paragraphs>
  <Slides>42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42</vt:i4>
      </vt:variant>
    </vt:vector>
  </HeadingPairs>
  <TitlesOfParts>
    <vt:vector size="49" baseType="lpstr">
      <vt:lpstr>Hiragino Kaku Gothic Pro W3</vt:lpstr>
      <vt:lpstr>Yu Gothic Medium</vt:lpstr>
      <vt:lpstr>游ゴシック</vt:lpstr>
      <vt:lpstr>游ゴシック Light</vt:lpstr>
      <vt:lpstr>Arial</vt:lpstr>
      <vt:lpstr>Office テーマ</vt:lpstr>
      <vt:lpstr>デザインの設定</vt:lpstr>
      <vt:lpstr>C向けアプリのPM経験者から見た、 B2B SaaSのプロダクトマネジメント</vt:lpstr>
      <vt:lpstr>自己紹介</vt:lpstr>
      <vt:lpstr>MFクラウド経費</vt:lpstr>
      <vt:lpstr>プロダクトマネージャーカンファレンスの経費精算</vt:lpstr>
      <vt:lpstr>サービス名称変更</vt:lpstr>
      <vt:lpstr>事業ドメイン</vt:lpstr>
      <vt:lpstr>事業ドメイン</vt:lpstr>
      <vt:lpstr>PM募集中</vt:lpstr>
      <vt:lpstr>B2CとSaaSのビジネスモデル</vt:lpstr>
      <vt:lpstr>B2C アプリ</vt:lpstr>
      <vt:lpstr>B2C アプリ</vt:lpstr>
      <vt:lpstr>SaaS</vt:lpstr>
      <vt:lpstr>価値提供 ≒ 収益増</vt:lpstr>
      <vt:lpstr>AARRRモデルで比較</vt:lpstr>
      <vt:lpstr>B2C</vt:lpstr>
      <vt:lpstr>B2B</vt:lpstr>
      <vt:lpstr>必ずしもプロダクト改善が 最適解ではない  （短期的には）</vt:lpstr>
      <vt:lpstr>開発の意思決定</vt:lpstr>
      <vt:lpstr>ユーザーの理解</vt:lpstr>
      <vt:lpstr>ユーザーになるための活動</vt:lpstr>
      <vt:lpstr>課題解決</vt:lpstr>
      <vt:lpstr>開発の決定</vt:lpstr>
      <vt:lpstr>プロダクト改善の効果は着実に出る</vt:lpstr>
      <vt:lpstr>企業は合理的な購買をするか？</vt:lpstr>
      <vt:lpstr>一見合理的そうなもの</vt:lpstr>
      <vt:lpstr>意思決定者</vt:lpstr>
      <vt:lpstr>カスタマイズ要求</vt:lpstr>
      <vt:lpstr>ダメなプロダクトマネージャーは  後先考えず受注する</vt:lpstr>
      <vt:lpstr>まともなプロダクトマネージャーは  断る</vt:lpstr>
      <vt:lpstr>良いプロダクトマネージャーは  顧客の要求とプロダクトの落とし所を見つけ  なおかつ顧客を満足させる </vt:lpstr>
      <vt:lpstr>愛されるプロダクトを創ろう</vt:lpstr>
      <vt:lpstr>愛をお金に変えよう</vt:lpstr>
      <vt:lpstr>PowerPoint プレゼンテーション</vt:lpstr>
      <vt:lpstr>プランとプライシング</vt:lpstr>
      <vt:lpstr>プランの例</vt:lpstr>
      <vt:lpstr>プランの例</vt:lpstr>
      <vt:lpstr>プランの例</vt:lpstr>
      <vt:lpstr>愛を効率よくお金に変換する</vt:lpstr>
      <vt:lpstr>SaaSでしかリーチできないユーザー</vt:lpstr>
      <vt:lpstr>PowerPoint プレゼンテーション</vt:lpstr>
      <vt:lpstr>愛されるプロダクトを創ろう</vt:lpstr>
      <vt:lpstr>日本中のすみずみから、 愛されるプロダクトを創ろう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C向けアプリのPMを経て見るB2B SaaSのプロダクトマネジメント</dc:title>
  <dc:creator>????</dc:creator>
  <cp:lastModifiedBy>今井 義人</cp:lastModifiedBy>
  <cp:revision>41</cp:revision>
  <dcterms:created xsi:type="dcterms:W3CDTF">2018-11-03T18:48:17Z</dcterms:created>
  <dcterms:modified xsi:type="dcterms:W3CDTF">2018-11-16T05:14:47Z</dcterms:modified>
</cp:coreProperties>
</file>