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Lst>
  <p:sldSz cx="12192000" cy="6858000"/>
  <p:notesSz cx="12192000" cy="68580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08633" y="534670"/>
            <a:ext cx="9774732" cy="2750185"/>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208633" y="3595497"/>
            <a:ext cx="9774732" cy="1031239"/>
          </a:xfrm>
          <a:prstGeom prst="rect">
            <a:avLst/>
          </a:prstGeom>
        </p:spPr>
        <p:txBody>
          <a:bodyPr wrap="square" lIns="0" tIns="0" rIns="0" bIns="0">
            <a:spAutoFit/>
          </a:bodyPr>
          <a:lstStyle>
            <a:lvl1pPr>
              <a:defRPr sz="2200" b="0" i="0">
                <a:solidFill>
                  <a:srgbClr val="767070"/>
                </a:solidFill>
                <a:latin typeface="Arial"/>
                <a:cs typeface="Arial"/>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2AC87"/>
                </a:solidFill>
                <a:latin typeface="Calibri"/>
                <a:cs typeface="Calibri"/>
              </a:defRPr>
            </a:lvl1pPr>
          </a:lstStyle>
          <a:p/>
        </p:txBody>
      </p:sp>
      <p:sp>
        <p:nvSpPr>
          <p:cNvPr id="3" name="Holder 3"/>
          <p:cNvSpPr>
            <a:spLocks noGrp="1"/>
          </p:cNvSpPr>
          <p:nvPr>
            <p:ph type="body" idx="1"/>
          </p:nvPr>
        </p:nvSpPr>
        <p:spPr/>
        <p:txBody>
          <a:bodyPr lIns="0" tIns="0" rIns="0" bIns="0"/>
          <a:lstStyle>
            <a:lvl1pPr>
              <a:defRPr sz="1050" b="0" i="0">
                <a:solidFill>
                  <a:srgbClr val="767070"/>
                </a:solidFill>
                <a:latin typeface="Courier New"/>
                <a:cs typeface="Courier New"/>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2AC87"/>
                </a:solidFill>
                <a:latin typeface="Calibri"/>
                <a:cs typeface="Calibri"/>
              </a:defRPr>
            </a:lvl1pPr>
          </a:lstStyle>
          <a:p/>
        </p:txBody>
      </p:sp>
      <p:sp>
        <p:nvSpPr>
          <p:cNvPr id="3" name="Holder 3"/>
          <p:cNvSpPr>
            <a:spLocks noGrp="1"/>
          </p:cNvSpPr>
          <p:nvPr>
            <p:ph idx="2" sz="half"/>
          </p:nvPr>
        </p:nvSpPr>
        <p:spPr>
          <a:xfrm>
            <a:off x="1284224" y="1573665"/>
            <a:ext cx="3876675" cy="3480435"/>
          </a:xfrm>
          <a:prstGeom prst="rect">
            <a:avLst/>
          </a:prstGeom>
        </p:spPr>
        <p:txBody>
          <a:bodyPr wrap="square" lIns="0" tIns="0" rIns="0" bIns="0">
            <a:spAutoFit/>
          </a:bodyPr>
          <a:lstStyle>
            <a:lvl1pPr>
              <a:defRPr sz="1800" b="0" i="0">
                <a:solidFill>
                  <a:schemeClr val="bg1"/>
                </a:solidFill>
                <a:latin typeface="Arial"/>
                <a:cs typeface="Arial"/>
              </a:defRPr>
            </a:lvl1pPr>
          </a:lstStyle>
          <a:p/>
        </p:txBody>
      </p:sp>
      <p:sp>
        <p:nvSpPr>
          <p:cNvPr id="4" name="Holder 4"/>
          <p:cNvSpPr>
            <a:spLocks noGrp="1"/>
          </p:cNvSpPr>
          <p:nvPr>
            <p:ph idx="3" sz="half"/>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2AC87"/>
                </a:solidFill>
                <a:latin typeface="Calibri"/>
                <a:cs typeface="Calibri"/>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E7DCED"/>
          </a:solidFill>
        </p:spPr>
        <p:txBody>
          <a:bodyPr wrap="square" lIns="0" tIns="0" rIns="0" bIns="0" rtlCol="0"/>
          <a:lstStyle/>
          <a:p/>
        </p:txBody>
      </p:sp>
      <p:sp>
        <p:nvSpPr>
          <p:cNvPr id="2" name="Holder 2"/>
          <p:cNvSpPr>
            <a:spLocks noGrp="1"/>
          </p:cNvSpPr>
          <p:nvPr>
            <p:ph type="title"/>
          </p:nvPr>
        </p:nvSpPr>
        <p:spPr>
          <a:xfrm>
            <a:off x="1208633" y="534670"/>
            <a:ext cx="2468245" cy="391159"/>
          </a:xfrm>
          <a:prstGeom prst="rect">
            <a:avLst/>
          </a:prstGeom>
        </p:spPr>
        <p:txBody>
          <a:bodyPr wrap="square" lIns="0" tIns="0" rIns="0" bIns="0">
            <a:spAutoFit/>
          </a:bodyPr>
          <a:lstStyle>
            <a:lvl1pPr>
              <a:defRPr sz="2400" b="1" i="0">
                <a:solidFill>
                  <a:srgbClr val="52AC87"/>
                </a:solidFill>
                <a:latin typeface="Calibri"/>
                <a:cs typeface="Calibri"/>
              </a:defRPr>
            </a:lvl1pPr>
          </a:lstStyle>
          <a:p/>
        </p:txBody>
      </p:sp>
      <p:sp>
        <p:nvSpPr>
          <p:cNvPr id="3" name="Holder 3"/>
          <p:cNvSpPr>
            <a:spLocks noGrp="1"/>
          </p:cNvSpPr>
          <p:nvPr>
            <p:ph type="body" idx="1"/>
          </p:nvPr>
        </p:nvSpPr>
        <p:spPr>
          <a:xfrm>
            <a:off x="5398389" y="1628394"/>
            <a:ext cx="5881370" cy="2218054"/>
          </a:xfrm>
          <a:prstGeom prst="rect">
            <a:avLst/>
          </a:prstGeom>
        </p:spPr>
        <p:txBody>
          <a:bodyPr wrap="square" lIns="0" tIns="0" rIns="0" bIns="0">
            <a:spAutoFit/>
          </a:bodyPr>
          <a:lstStyle>
            <a:lvl1pPr>
              <a:defRPr sz="1050" b="0" i="0">
                <a:solidFill>
                  <a:srgbClr val="767070"/>
                </a:solidFill>
                <a:latin typeface="Courier New"/>
                <a:cs typeface="Courier New"/>
              </a:defRPr>
            </a:lvl1pPr>
          </a:lstStyle>
          <a:p/>
        </p:txBody>
      </p:sp>
      <p:sp>
        <p:nvSpPr>
          <p:cNvPr id="4" name="Holder 4"/>
          <p:cNvSpPr>
            <a:spLocks noGrp="1"/>
          </p:cNvSpPr>
          <p:nvPr>
            <p:ph type="ftr" idx="5" sz="quarter"/>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2994" y="2398014"/>
            <a:ext cx="6407785" cy="1407795"/>
          </a:xfrm>
          <a:prstGeom prst="rect">
            <a:avLst/>
          </a:prstGeom>
        </p:spPr>
        <p:txBody>
          <a:bodyPr wrap="square" lIns="0" tIns="12700" rIns="0" bIns="0" rtlCol="0" vert="horz">
            <a:spAutoFit/>
          </a:bodyPr>
          <a:lstStyle/>
          <a:p>
            <a:pPr marL="12700">
              <a:lnSpc>
                <a:spcPct val="100000"/>
              </a:lnSpc>
              <a:spcBef>
                <a:spcPts val="100"/>
              </a:spcBef>
            </a:pPr>
            <a:r>
              <a:rPr dirty="0" sz="2400" spc="-10" b="1">
                <a:solidFill>
                  <a:srgbClr val="52AC87"/>
                </a:solidFill>
                <a:latin typeface="Calibri"/>
                <a:cs typeface="Calibri"/>
              </a:rPr>
              <a:t>What are graphs?</a:t>
            </a:r>
            <a:endParaRPr sz="2400">
              <a:latin typeface="Calibri"/>
              <a:cs typeface="Calibri"/>
            </a:endParaRPr>
          </a:p>
          <a:p>
            <a:pPr marL="12700" marR="5080">
              <a:lnSpc>
                <a:spcPct val="100000"/>
              </a:lnSpc>
              <a:spcBef>
                <a:spcPts val="80"/>
              </a:spcBef>
            </a:pPr>
            <a:r>
              <a:rPr dirty="0" sz="2200" spc="5">
                <a:solidFill>
                  <a:srgbClr val="767070"/>
                </a:solidFill>
                <a:latin typeface="Arial"/>
                <a:cs typeface="Arial"/>
              </a:rPr>
              <a:t>A graph </a:t>
            </a:r>
            <a:r>
              <a:rPr dirty="0" sz="2200" spc="5">
                <a:solidFill>
                  <a:srgbClr val="767070"/>
                </a:solidFill>
                <a:latin typeface="Cambria Math"/>
                <a:cs typeface="Cambria Math"/>
              </a:rPr>
              <a:t>𝐺 </a:t>
            </a:r>
            <a:r>
              <a:rPr dirty="0" sz="2200" spc="-5">
                <a:solidFill>
                  <a:srgbClr val="767070"/>
                </a:solidFill>
                <a:latin typeface="Arial"/>
                <a:cs typeface="Arial"/>
              </a:rPr>
              <a:t>is </a:t>
            </a:r>
            <a:r>
              <a:rPr dirty="0" sz="2200" spc="5">
                <a:solidFill>
                  <a:srgbClr val="767070"/>
                </a:solidFill>
                <a:latin typeface="Arial"/>
                <a:cs typeface="Arial"/>
              </a:rPr>
              <a:t>a </a:t>
            </a:r>
            <a:r>
              <a:rPr dirty="0" sz="2200" spc="-5">
                <a:solidFill>
                  <a:srgbClr val="767070"/>
                </a:solidFill>
                <a:latin typeface="Arial"/>
                <a:cs typeface="Arial"/>
              </a:rPr>
              <a:t>pair </a:t>
            </a:r>
            <a:r>
              <a:rPr dirty="0" sz="2200" spc="5">
                <a:solidFill>
                  <a:srgbClr val="767070"/>
                </a:solidFill>
                <a:latin typeface="Cambria Math"/>
                <a:cs typeface="Cambria Math"/>
              </a:rPr>
              <a:t>𝐺 = </a:t>
            </a:r>
            <a:r>
              <a:rPr dirty="0" sz="2200" spc="15">
                <a:solidFill>
                  <a:srgbClr val="767070"/>
                </a:solidFill>
                <a:latin typeface="Cambria Math"/>
                <a:cs typeface="Cambria Math"/>
              </a:rPr>
              <a:t>(𝑉, </a:t>
            </a:r>
            <a:r>
              <a:rPr dirty="0" sz="2200" spc="45">
                <a:solidFill>
                  <a:srgbClr val="767070"/>
                </a:solidFill>
                <a:latin typeface="Cambria Math"/>
                <a:cs typeface="Cambria Math"/>
              </a:rPr>
              <a:t>𝐸) </a:t>
            </a:r>
            <a:r>
              <a:rPr dirty="0" sz="2200" spc="-5">
                <a:solidFill>
                  <a:srgbClr val="767070"/>
                </a:solidFill>
                <a:latin typeface="Arial"/>
                <a:cs typeface="Arial"/>
              </a:rPr>
              <a:t>where </a:t>
            </a:r>
            <a:r>
              <a:rPr dirty="0" sz="2200" spc="5">
                <a:solidFill>
                  <a:srgbClr val="767070"/>
                </a:solidFill>
                <a:latin typeface="Cambria Math"/>
                <a:cs typeface="Cambria Math"/>
              </a:rPr>
              <a:t>𝑉 </a:t>
            </a:r>
            <a:r>
              <a:rPr dirty="0" sz="2200" spc="-5">
                <a:solidFill>
                  <a:srgbClr val="767070"/>
                </a:solidFill>
                <a:latin typeface="Arial"/>
                <a:cs typeface="Arial"/>
              </a:rPr>
              <a:t>is </a:t>
            </a:r>
            <a:r>
              <a:rPr dirty="0" sz="2200" spc="5">
                <a:solidFill>
                  <a:srgbClr val="767070"/>
                </a:solidFill>
                <a:latin typeface="Arial"/>
                <a:cs typeface="Arial"/>
              </a:rPr>
              <a:t>a </a:t>
            </a:r>
            <a:r>
              <a:rPr dirty="0" sz="2200">
                <a:solidFill>
                  <a:srgbClr val="767070"/>
                </a:solidFill>
                <a:latin typeface="Arial"/>
                <a:cs typeface="Arial"/>
              </a:rPr>
              <a:t>non-  empty set of </a:t>
            </a:r>
            <a:r>
              <a:rPr dirty="0" sz="2200" spc="-5">
                <a:solidFill>
                  <a:srgbClr val="767070"/>
                </a:solidFill>
                <a:latin typeface="Arial"/>
                <a:cs typeface="Arial"/>
              </a:rPr>
              <a:t>vertices </a:t>
            </a:r>
            <a:r>
              <a:rPr dirty="0" sz="2200">
                <a:solidFill>
                  <a:srgbClr val="767070"/>
                </a:solidFill>
                <a:latin typeface="Arial"/>
                <a:cs typeface="Arial"/>
              </a:rPr>
              <a:t>and </a:t>
            </a:r>
            <a:r>
              <a:rPr dirty="0" sz="2200" spc="5">
                <a:solidFill>
                  <a:srgbClr val="767070"/>
                </a:solidFill>
                <a:latin typeface="Cambria Math"/>
                <a:cs typeface="Cambria Math"/>
              </a:rPr>
              <a:t>𝐸 </a:t>
            </a:r>
            <a:r>
              <a:rPr dirty="0" sz="2200" spc="-5">
                <a:solidFill>
                  <a:srgbClr val="767070"/>
                </a:solidFill>
                <a:latin typeface="Arial"/>
                <a:cs typeface="Arial"/>
              </a:rPr>
              <a:t>is </a:t>
            </a:r>
            <a:r>
              <a:rPr dirty="0" sz="2200">
                <a:solidFill>
                  <a:srgbClr val="767070"/>
                </a:solidFill>
                <a:latin typeface="Arial"/>
                <a:cs typeface="Arial"/>
              </a:rPr>
              <a:t>a set of </a:t>
            </a:r>
            <a:r>
              <a:rPr dirty="0" sz="2200" spc="5">
                <a:solidFill>
                  <a:srgbClr val="767070"/>
                </a:solidFill>
                <a:latin typeface="Arial"/>
                <a:cs typeface="Arial"/>
              </a:rPr>
              <a:t>edges </a:t>
            </a:r>
            <a:r>
              <a:rPr dirty="0" sz="2200">
                <a:solidFill>
                  <a:srgbClr val="767070"/>
                </a:solidFill>
                <a:latin typeface="Cambria Math"/>
                <a:cs typeface="Cambria Math"/>
              </a:rPr>
              <a:t>𝑒 </a:t>
            </a:r>
            <a:r>
              <a:rPr dirty="0" sz="2200">
                <a:solidFill>
                  <a:srgbClr val="767070"/>
                </a:solidFill>
                <a:latin typeface="Arial"/>
                <a:cs typeface="Arial"/>
              </a:rPr>
              <a:t>such  that </a:t>
            </a:r>
            <a:r>
              <a:rPr dirty="0" sz="2200" spc="5">
                <a:solidFill>
                  <a:srgbClr val="767070"/>
                </a:solidFill>
                <a:latin typeface="Cambria Math"/>
                <a:cs typeface="Cambria Math"/>
              </a:rPr>
              <a:t>𝑒 = </a:t>
            </a:r>
            <a:r>
              <a:rPr dirty="0" sz="2200" spc="15">
                <a:solidFill>
                  <a:srgbClr val="767070"/>
                </a:solidFill>
                <a:latin typeface="Cambria Math"/>
                <a:cs typeface="Cambria Math"/>
              </a:rPr>
              <a:t>{𝑎, 𝑏} </a:t>
            </a:r>
            <a:r>
              <a:rPr dirty="0" sz="2200" spc="-5">
                <a:solidFill>
                  <a:srgbClr val="767070"/>
                </a:solidFill>
                <a:latin typeface="Arial"/>
                <a:cs typeface="Arial"/>
              </a:rPr>
              <a:t>where </a:t>
            </a:r>
            <a:r>
              <a:rPr dirty="0" sz="2200" spc="5">
                <a:solidFill>
                  <a:srgbClr val="767070"/>
                </a:solidFill>
                <a:latin typeface="Cambria Math"/>
                <a:cs typeface="Cambria Math"/>
              </a:rPr>
              <a:t>𝑎 </a:t>
            </a:r>
            <a:r>
              <a:rPr dirty="0" sz="2200">
                <a:solidFill>
                  <a:srgbClr val="767070"/>
                </a:solidFill>
                <a:latin typeface="Arial"/>
                <a:cs typeface="Arial"/>
              </a:rPr>
              <a:t>and </a:t>
            </a:r>
            <a:r>
              <a:rPr dirty="0" sz="2200" spc="5">
                <a:solidFill>
                  <a:srgbClr val="767070"/>
                </a:solidFill>
                <a:latin typeface="Cambria Math"/>
                <a:cs typeface="Cambria Math"/>
              </a:rPr>
              <a:t>𝑏 </a:t>
            </a:r>
            <a:r>
              <a:rPr dirty="0" sz="2200">
                <a:solidFill>
                  <a:srgbClr val="767070"/>
                </a:solidFill>
                <a:latin typeface="Arial"/>
                <a:cs typeface="Arial"/>
              </a:rPr>
              <a:t>are</a:t>
            </a:r>
            <a:r>
              <a:rPr dirty="0" sz="2200" spc="-395">
                <a:solidFill>
                  <a:srgbClr val="767070"/>
                </a:solidFill>
                <a:latin typeface="Arial"/>
                <a:cs typeface="Arial"/>
              </a:rPr>
              <a:t> </a:t>
            </a:r>
            <a:r>
              <a:rPr dirty="0" sz="2200">
                <a:solidFill>
                  <a:srgbClr val="767070"/>
                </a:solidFill>
                <a:latin typeface="Arial"/>
                <a:cs typeface="Arial"/>
              </a:rPr>
              <a:t>vertices.</a:t>
            </a:r>
            <a:endParaRPr sz="2200">
              <a:latin typeface="Arial"/>
              <a:cs typeface="Arial"/>
            </a:endParaRPr>
          </a:p>
        </p:txBody>
      </p:sp>
      <p:sp>
        <p:nvSpPr>
          <p:cNvPr id="3" name="object 3"/>
          <p:cNvSpPr/>
          <p:nvPr/>
        </p:nvSpPr>
        <p:spPr>
          <a:xfrm>
            <a:off x="1987295" y="4078223"/>
            <a:ext cx="856615" cy="853440"/>
          </a:xfrm>
          <a:custGeom>
            <a:avLst/>
            <a:gdLst/>
            <a:ahLst/>
            <a:cxnLst/>
            <a:rect l="l" t="t" r="r" b="b"/>
            <a:pathLst>
              <a:path w="856614" h="853439">
                <a:moveTo>
                  <a:pt x="428244" y="0"/>
                </a:moveTo>
                <a:lnTo>
                  <a:pt x="381588" y="2503"/>
                </a:lnTo>
                <a:lnTo>
                  <a:pt x="336387" y="9840"/>
                </a:lnTo>
                <a:lnTo>
                  <a:pt x="292900" y="21750"/>
                </a:lnTo>
                <a:lnTo>
                  <a:pt x="251390" y="37974"/>
                </a:lnTo>
                <a:lnTo>
                  <a:pt x="212118" y="58250"/>
                </a:lnTo>
                <a:lnTo>
                  <a:pt x="175345" y="82320"/>
                </a:lnTo>
                <a:lnTo>
                  <a:pt x="141333" y="109923"/>
                </a:lnTo>
                <a:lnTo>
                  <a:pt x="110343" y="140798"/>
                </a:lnTo>
                <a:lnTo>
                  <a:pt x="82637" y="174686"/>
                </a:lnTo>
                <a:lnTo>
                  <a:pt x="58476" y="211328"/>
                </a:lnTo>
                <a:lnTo>
                  <a:pt x="38122" y="250461"/>
                </a:lnTo>
                <a:lnTo>
                  <a:pt x="21835" y="291827"/>
                </a:lnTo>
                <a:lnTo>
                  <a:pt x="9879" y="335166"/>
                </a:lnTo>
                <a:lnTo>
                  <a:pt x="2513" y="380217"/>
                </a:lnTo>
                <a:lnTo>
                  <a:pt x="0" y="426719"/>
                </a:lnTo>
                <a:lnTo>
                  <a:pt x="2513" y="473222"/>
                </a:lnTo>
                <a:lnTo>
                  <a:pt x="9879" y="518273"/>
                </a:lnTo>
                <a:lnTo>
                  <a:pt x="21835" y="561612"/>
                </a:lnTo>
                <a:lnTo>
                  <a:pt x="38122" y="602978"/>
                </a:lnTo>
                <a:lnTo>
                  <a:pt x="58476" y="642111"/>
                </a:lnTo>
                <a:lnTo>
                  <a:pt x="82637" y="678753"/>
                </a:lnTo>
                <a:lnTo>
                  <a:pt x="110343" y="712641"/>
                </a:lnTo>
                <a:lnTo>
                  <a:pt x="141333" y="743516"/>
                </a:lnTo>
                <a:lnTo>
                  <a:pt x="175345" y="771119"/>
                </a:lnTo>
                <a:lnTo>
                  <a:pt x="212118" y="795189"/>
                </a:lnTo>
                <a:lnTo>
                  <a:pt x="251390" y="815465"/>
                </a:lnTo>
                <a:lnTo>
                  <a:pt x="292900" y="831689"/>
                </a:lnTo>
                <a:lnTo>
                  <a:pt x="336387" y="843599"/>
                </a:lnTo>
                <a:lnTo>
                  <a:pt x="381588" y="850936"/>
                </a:lnTo>
                <a:lnTo>
                  <a:pt x="428244" y="853439"/>
                </a:lnTo>
                <a:lnTo>
                  <a:pt x="474899" y="850936"/>
                </a:lnTo>
                <a:lnTo>
                  <a:pt x="520100" y="843599"/>
                </a:lnTo>
                <a:lnTo>
                  <a:pt x="563587" y="831689"/>
                </a:lnTo>
                <a:lnTo>
                  <a:pt x="605097" y="815465"/>
                </a:lnTo>
                <a:lnTo>
                  <a:pt x="644369" y="795189"/>
                </a:lnTo>
                <a:lnTo>
                  <a:pt x="681142" y="771119"/>
                </a:lnTo>
                <a:lnTo>
                  <a:pt x="715154" y="743516"/>
                </a:lnTo>
                <a:lnTo>
                  <a:pt x="746144" y="712641"/>
                </a:lnTo>
                <a:lnTo>
                  <a:pt x="773850" y="678753"/>
                </a:lnTo>
                <a:lnTo>
                  <a:pt x="798011" y="642111"/>
                </a:lnTo>
                <a:lnTo>
                  <a:pt x="818365" y="602978"/>
                </a:lnTo>
                <a:lnTo>
                  <a:pt x="834652" y="561612"/>
                </a:lnTo>
                <a:lnTo>
                  <a:pt x="846608" y="518273"/>
                </a:lnTo>
                <a:lnTo>
                  <a:pt x="853974" y="473222"/>
                </a:lnTo>
                <a:lnTo>
                  <a:pt x="856488" y="426719"/>
                </a:lnTo>
                <a:lnTo>
                  <a:pt x="853974" y="380217"/>
                </a:lnTo>
                <a:lnTo>
                  <a:pt x="846608" y="335166"/>
                </a:lnTo>
                <a:lnTo>
                  <a:pt x="834652" y="291827"/>
                </a:lnTo>
                <a:lnTo>
                  <a:pt x="818365" y="250461"/>
                </a:lnTo>
                <a:lnTo>
                  <a:pt x="798011" y="211328"/>
                </a:lnTo>
                <a:lnTo>
                  <a:pt x="773850" y="174686"/>
                </a:lnTo>
                <a:lnTo>
                  <a:pt x="746144" y="140798"/>
                </a:lnTo>
                <a:lnTo>
                  <a:pt x="715154" y="109923"/>
                </a:lnTo>
                <a:lnTo>
                  <a:pt x="681142" y="82320"/>
                </a:lnTo>
                <a:lnTo>
                  <a:pt x="644369" y="58250"/>
                </a:lnTo>
                <a:lnTo>
                  <a:pt x="605097" y="37974"/>
                </a:lnTo>
                <a:lnTo>
                  <a:pt x="563587" y="21750"/>
                </a:lnTo>
                <a:lnTo>
                  <a:pt x="520100" y="9840"/>
                </a:lnTo>
                <a:lnTo>
                  <a:pt x="474899" y="2503"/>
                </a:lnTo>
                <a:lnTo>
                  <a:pt x="428244" y="0"/>
                </a:lnTo>
                <a:close/>
              </a:path>
            </a:pathLst>
          </a:custGeom>
          <a:solidFill>
            <a:srgbClr val="AC8752"/>
          </a:solidFill>
        </p:spPr>
        <p:txBody>
          <a:bodyPr wrap="square" lIns="0" tIns="0" rIns="0" bIns="0" rtlCol="0"/>
          <a:lstStyle/>
          <a:p/>
        </p:txBody>
      </p:sp>
      <p:sp>
        <p:nvSpPr>
          <p:cNvPr id="4" name="object 4"/>
          <p:cNvSpPr/>
          <p:nvPr/>
        </p:nvSpPr>
        <p:spPr>
          <a:xfrm>
            <a:off x="3974591" y="4078223"/>
            <a:ext cx="853440" cy="853440"/>
          </a:xfrm>
          <a:custGeom>
            <a:avLst/>
            <a:gdLst/>
            <a:ahLst/>
            <a:cxnLst/>
            <a:rect l="l" t="t" r="r" b="b"/>
            <a:pathLst>
              <a:path w="853439" h="853439">
                <a:moveTo>
                  <a:pt x="426720" y="0"/>
                </a:moveTo>
                <a:lnTo>
                  <a:pt x="380217" y="2503"/>
                </a:lnTo>
                <a:lnTo>
                  <a:pt x="335166" y="9840"/>
                </a:lnTo>
                <a:lnTo>
                  <a:pt x="291827" y="21750"/>
                </a:lnTo>
                <a:lnTo>
                  <a:pt x="250461" y="37974"/>
                </a:lnTo>
                <a:lnTo>
                  <a:pt x="211328" y="58250"/>
                </a:lnTo>
                <a:lnTo>
                  <a:pt x="174686" y="82320"/>
                </a:lnTo>
                <a:lnTo>
                  <a:pt x="140798" y="109923"/>
                </a:lnTo>
                <a:lnTo>
                  <a:pt x="109923" y="140798"/>
                </a:lnTo>
                <a:lnTo>
                  <a:pt x="82320" y="174686"/>
                </a:lnTo>
                <a:lnTo>
                  <a:pt x="58250" y="211328"/>
                </a:lnTo>
                <a:lnTo>
                  <a:pt x="37974" y="250461"/>
                </a:lnTo>
                <a:lnTo>
                  <a:pt x="21750" y="291827"/>
                </a:lnTo>
                <a:lnTo>
                  <a:pt x="9840" y="335166"/>
                </a:lnTo>
                <a:lnTo>
                  <a:pt x="2503" y="380217"/>
                </a:lnTo>
                <a:lnTo>
                  <a:pt x="0" y="426719"/>
                </a:lnTo>
                <a:lnTo>
                  <a:pt x="2503" y="473222"/>
                </a:lnTo>
                <a:lnTo>
                  <a:pt x="9840" y="518273"/>
                </a:lnTo>
                <a:lnTo>
                  <a:pt x="21750" y="561612"/>
                </a:lnTo>
                <a:lnTo>
                  <a:pt x="37974" y="602978"/>
                </a:lnTo>
                <a:lnTo>
                  <a:pt x="58250" y="642111"/>
                </a:lnTo>
                <a:lnTo>
                  <a:pt x="82320" y="678753"/>
                </a:lnTo>
                <a:lnTo>
                  <a:pt x="109923" y="712641"/>
                </a:lnTo>
                <a:lnTo>
                  <a:pt x="140798" y="743516"/>
                </a:lnTo>
                <a:lnTo>
                  <a:pt x="174686" y="771119"/>
                </a:lnTo>
                <a:lnTo>
                  <a:pt x="211328" y="795189"/>
                </a:lnTo>
                <a:lnTo>
                  <a:pt x="250461" y="815465"/>
                </a:lnTo>
                <a:lnTo>
                  <a:pt x="291827" y="831689"/>
                </a:lnTo>
                <a:lnTo>
                  <a:pt x="335166" y="843599"/>
                </a:lnTo>
                <a:lnTo>
                  <a:pt x="380217" y="850936"/>
                </a:lnTo>
                <a:lnTo>
                  <a:pt x="426720" y="853439"/>
                </a:lnTo>
                <a:lnTo>
                  <a:pt x="473222" y="850936"/>
                </a:lnTo>
                <a:lnTo>
                  <a:pt x="518273" y="843599"/>
                </a:lnTo>
                <a:lnTo>
                  <a:pt x="561612" y="831689"/>
                </a:lnTo>
                <a:lnTo>
                  <a:pt x="602978" y="815465"/>
                </a:lnTo>
                <a:lnTo>
                  <a:pt x="642111" y="795189"/>
                </a:lnTo>
                <a:lnTo>
                  <a:pt x="678753" y="771119"/>
                </a:lnTo>
                <a:lnTo>
                  <a:pt x="712641" y="743516"/>
                </a:lnTo>
                <a:lnTo>
                  <a:pt x="743516" y="712641"/>
                </a:lnTo>
                <a:lnTo>
                  <a:pt x="771119" y="678753"/>
                </a:lnTo>
                <a:lnTo>
                  <a:pt x="795189" y="642111"/>
                </a:lnTo>
                <a:lnTo>
                  <a:pt x="815465" y="602978"/>
                </a:lnTo>
                <a:lnTo>
                  <a:pt x="831689" y="561612"/>
                </a:lnTo>
                <a:lnTo>
                  <a:pt x="843599" y="518273"/>
                </a:lnTo>
                <a:lnTo>
                  <a:pt x="850936" y="473222"/>
                </a:lnTo>
                <a:lnTo>
                  <a:pt x="853440" y="426719"/>
                </a:lnTo>
                <a:lnTo>
                  <a:pt x="850936" y="380217"/>
                </a:lnTo>
                <a:lnTo>
                  <a:pt x="843599" y="335166"/>
                </a:lnTo>
                <a:lnTo>
                  <a:pt x="831689" y="291827"/>
                </a:lnTo>
                <a:lnTo>
                  <a:pt x="815465" y="250461"/>
                </a:lnTo>
                <a:lnTo>
                  <a:pt x="795189" y="211328"/>
                </a:lnTo>
                <a:lnTo>
                  <a:pt x="771119" y="174686"/>
                </a:lnTo>
                <a:lnTo>
                  <a:pt x="743516" y="140798"/>
                </a:lnTo>
                <a:lnTo>
                  <a:pt x="712641" y="109923"/>
                </a:lnTo>
                <a:lnTo>
                  <a:pt x="678753" y="82320"/>
                </a:lnTo>
                <a:lnTo>
                  <a:pt x="642112" y="58250"/>
                </a:lnTo>
                <a:lnTo>
                  <a:pt x="602978" y="37974"/>
                </a:lnTo>
                <a:lnTo>
                  <a:pt x="561612" y="21750"/>
                </a:lnTo>
                <a:lnTo>
                  <a:pt x="518273" y="9840"/>
                </a:lnTo>
                <a:lnTo>
                  <a:pt x="473222" y="2503"/>
                </a:lnTo>
                <a:lnTo>
                  <a:pt x="426720" y="0"/>
                </a:lnTo>
                <a:close/>
              </a:path>
            </a:pathLst>
          </a:custGeom>
          <a:solidFill>
            <a:srgbClr val="AC8752"/>
          </a:solidFill>
        </p:spPr>
        <p:txBody>
          <a:bodyPr wrap="square" lIns="0" tIns="0" rIns="0" bIns="0" rtlCol="0"/>
          <a:lstStyle/>
          <a:p/>
        </p:txBody>
      </p:sp>
      <p:sp>
        <p:nvSpPr>
          <p:cNvPr id="5" name="object 5"/>
          <p:cNvSpPr txBox="1"/>
          <p:nvPr/>
        </p:nvSpPr>
        <p:spPr>
          <a:xfrm>
            <a:off x="2300097" y="4302709"/>
            <a:ext cx="2214880" cy="391795"/>
          </a:xfrm>
          <a:prstGeom prst="rect">
            <a:avLst/>
          </a:prstGeom>
        </p:spPr>
        <p:txBody>
          <a:bodyPr wrap="square" lIns="0" tIns="12700" rIns="0" bIns="0" rtlCol="0" vert="horz">
            <a:spAutoFit/>
          </a:bodyPr>
          <a:lstStyle/>
          <a:p>
            <a:pPr marL="12700">
              <a:lnSpc>
                <a:spcPct val="100000"/>
              </a:lnSpc>
              <a:spcBef>
                <a:spcPts val="100"/>
              </a:spcBef>
              <a:tabLst>
                <a:tab pos="1997710" algn="l"/>
              </a:tabLst>
            </a:pPr>
            <a:r>
              <a:rPr dirty="0" sz="2400">
                <a:solidFill>
                  <a:srgbClr val="E7DCED"/>
                </a:solidFill>
                <a:latin typeface="Arial"/>
                <a:cs typeface="Arial"/>
              </a:rPr>
              <a:t>A</a:t>
            </a:r>
            <a:r>
              <a:rPr dirty="0" sz="2400">
                <a:solidFill>
                  <a:srgbClr val="E7DCED"/>
                </a:solidFill>
                <a:latin typeface="Arial"/>
                <a:cs typeface="Arial"/>
              </a:rPr>
              <a:t>	</a:t>
            </a:r>
            <a:r>
              <a:rPr dirty="0" sz="2400">
                <a:solidFill>
                  <a:srgbClr val="FFFFFF"/>
                </a:solidFill>
                <a:latin typeface="Arial"/>
                <a:cs typeface="Arial"/>
              </a:rPr>
              <a:t>B</a:t>
            </a:r>
            <a:endParaRPr sz="2400">
              <a:latin typeface="Arial"/>
              <a:cs typeface="Arial"/>
            </a:endParaRPr>
          </a:p>
        </p:txBody>
      </p:sp>
      <p:sp>
        <p:nvSpPr>
          <p:cNvPr id="6" name="object 6"/>
          <p:cNvSpPr/>
          <p:nvPr/>
        </p:nvSpPr>
        <p:spPr>
          <a:xfrm>
            <a:off x="3008376" y="5151120"/>
            <a:ext cx="856615" cy="856615"/>
          </a:xfrm>
          <a:custGeom>
            <a:avLst/>
            <a:gdLst/>
            <a:ahLst/>
            <a:cxnLst/>
            <a:rect l="l" t="t" r="r" b="b"/>
            <a:pathLst>
              <a:path w="856614" h="856614">
                <a:moveTo>
                  <a:pt x="428244" y="0"/>
                </a:moveTo>
                <a:lnTo>
                  <a:pt x="381588" y="2513"/>
                </a:lnTo>
                <a:lnTo>
                  <a:pt x="336387" y="9879"/>
                </a:lnTo>
                <a:lnTo>
                  <a:pt x="292900" y="21835"/>
                </a:lnTo>
                <a:lnTo>
                  <a:pt x="251390" y="38122"/>
                </a:lnTo>
                <a:lnTo>
                  <a:pt x="212118" y="58476"/>
                </a:lnTo>
                <a:lnTo>
                  <a:pt x="175345" y="82637"/>
                </a:lnTo>
                <a:lnTo>
                  <a:pt x="141333" y="110343"/>
                </a:lnTo>
                <a:lnTo>
                  <a:pt x="110343" y="141333"/>
                </a:lnTo>
                <a:lnTo>
                  <a:pt x="82637" y="175345"/>
                </a:lnTo>
                <a:lnTo>
                  <a:pt x="58476" y="212118"/>
                </a:lnTo>
                <a:lnTo>
                  <a:pt x="38122" y="251390"/>
                </a:lnTo>
                <a:lnTo>
                  <a:pt x="21835" y="292900"/>
                </a:lnTo>
                <a:lnTo>
                  <a:pt x="9879" y="336387"/>
                </a:lnTo>
                <a:lnTo>
                  <a:pt x="2513" y="381588"/>
                </a:lnTo>
                <a:lnTo>
                  <a:pt x="0" y="428243"/>
                </a:lnTo>
                <a:lnTo>
                  <a:pt x="2513" y="474905"/>
                </a:lnTo>
                <a:lnTo>
                  <a:pt x="9879" y="520112"/>
                </a:lnTo>
                <a:lnTo>
                  <a:pt x="21835" y="563602"/>
                </a:lnTo>
                <a:lnTo>
                  <a:pt x="38122" y="605113"/>
                </a:lnTo>
                <a:lnTo>
                  <a:pt x="58476" y="644386"/>
                </a:lnTo>
                <a:lnTo>
                  <a:pt x="82637" y="681159"/>
                </a:lnTo>
                <a:lnTo>
                  <a:pt x="110343" y="715169"/>
                </a:lnTo>
                <a:lnTo>
                  <a:pt x="141333" y="746157"/>
                </a:lnTo>
                <a:lnTo>
                  <a:pt x="175345" y="773861"/>
                </a:lnTo>
                <a:lnTo>
                  <a:pt x="212118" y="798020"/>
                </a:lnTo>
                <a:lnTo>
                  <a:pt x="251390" y="818371"/>
                </a:lnTo>
                <a:lnTo>
                  <a:pt x="292900" y="834655"/>
                </a:lnTo>
                <a:lnTo>
                  <a:pt x="336387" y="846610"/>
                </a:lnTo>
                <a:lnTo>
                  <a:pt x="381588" y="853975"/>
                </a:lnTo>
                <a:lnTo>
                  <a:pt x="428244" y="856487"/>
                </a:lnTo>
                <a:lnTo>
                  <a:pt x="474899" y="853975"/>
                </a:lnTo>
                <a:lnTo>
                  <a:pt x="520100" y="846610"/>
                </a:lnTo>
                <a:lnTo>
                  <a:pt x="563587" y="834655"/>
                </a:lnTo>
                <a:lnTo>
                  <a:pt x="605097" y="818371"/>
                </a:lnTo>
                <a:lnTo>
                  <a:pt x="644369" y="798020"/>
                </a:lnTo>
                <a:lnTo>
                  <a:pt x="681142" y="773861"/>
                </a:lnTo>
                <a:lnTo>
                  <a:pt x="715154" y="746157"/>
                </a:lnTo>
                <a:lnTo>
                  <a:pt x="746144" y="715169"/>
                </a:lnTo>
                <a:lnTo>
                  <a:pt x="773850" y="681159"/>
                </a:lnTo>
                <a:lnTo>
                  <a:pt x="798011" y="644386"/>
                </a:lnTo>
                <a:lnTo>
                  <a:pt x="818365" y="605113"/>
                </a:lnTo>
                <a:lnTo>
                  <a:pt x="834652" y="563602"/>
                </a:lnTo>
                <a:lnTo>
                  <a:pt x="846608" y="520112"/>
                </a:lnTo>
                <a:lnTo>
                  <a:pt x="853974" y="474905"/>
                </a:lnTo>
                <a:lnTo>
                  <a:pt x="856488" y="428243"/>
                </a:lnTo>
                <a:lnTo>
                  <a:pt x="853974" y="381588"/>
                </a:lnTo>
                <a:lnTo>
                  <a:pt x="846608" y="336387"/>
                </a:lnTo>
                <a:lnTo>
                  <a:pt x="834652" y="292900"/>
                </a:lnTo>
                <a:lnTo>
                  <a:pt x="818365" y="251390"/>
                </a:lnTo>
                <a:lnTo>
                  <a:pt x="798011" y="212118"/>
                </a:lnTo>
                <a:lnTo>
                  <a:pt x="773850" y="175345"/>
                </a:lnTo>
                <a:lnTo>
                  <a:pt x="746144" y="141333"/>
                </a:lnTo>
                <a:lnTo>
                  <a:pt x="715154" y="110343"/>
                </a:lnTo>
                <a:lnTo>
                  <a:pt x="681142" y="82637"/>
                </a:lnTo>
                <a:lnTo>
                  <a:pt x="644369" y="58476"/>
                </a:lnTo>
                <a:lnTo>
                  <a:pt x="605097" y="38122"/>
                </a:lnTo>
                <a:lnTo>
                  <a:pt x="563587" y="21835"/>
                </a:lnTo>
                <a:lnTo>
                  <a:pt x="520100" y="9879"/>
                </a:lnTo>
                <a:lnTo>
                  <a:pt x="474899" y="2513"/>
                </a:lnTo>
                <a:lnTo>
                  <a:pt x="428244" y="0"/>
                </a:lnTo>
                <a:close/>
              </a:path>
            </a:pathLst>
          </a:custGeom>
          <a:solidFill>
            <a:srgbClr val="AC8752"/>
          </a:solidFill>
        </p:spPr>
        <p:txBody>
          <a:bodyPr wrap="square" lIns="0" tIns="0" rIns="0" bIns="0" rtlCol="0"/>
          <a:lstStyle/>
          <a:p/>
        </p:txBody>
      </p:sp>
      <p:sp>
        <p:nvSpPr>
          <p:cNvPr id="7" name="object 7"/>
          <p:cNvSpPr txBox="1"/>
          <p:nvPr/>
        </p:nvSpPr>
        <p:spPr>
          <a:xfrm>
            <a:off x="3314446" y="5376773"/>
            <a:ext cx="24574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FFFFFF"/>
                </a:solidFill>
                <a:latin typeface="Arial"/>
                <a:cs typeface="Arial"/>
              </a:rPr>
              <a:t>C</a:t>
            </a:r>
            <a:endParaRPr sz="2400">
              <a:latin typeface="Arial"/>
              <a:cs typeface="Arial"/>
            </a:endParaRPr>
          </a:p>
        </p:txBody>
      </p:sp>
      <p:sp>
        <p:nvSpPr>
          <p:cNvPr id="8" name="object 8"/>
          <p:cNvSpPr/>
          <p:nvPr/>
        </p:nvSpPr>
        <p:spPr>
          <a:xfrm>
            <a:off x="2845307" y="4506467"/>
            <a:ext cx="1130935" cy="0"/>
          </a:xfrm>
          <a:custGeom>
            <a:avLst/>
            <a:gdLst/>
            <a:ahLst/>
            <a:cxnLst/>
            <a:rect l="l" t="t" r="r" b="b"/>
            <a:pathLst>
              <a:path w="1130935" h="0">
                <a:moveTo>
                  <a:pt x="0" y="0"/>
                </a:moveTo>
                <a:lnTo>
                  <a:pt x="1130427" y="0"/>
                </a:lnTo>
              </a:path>
            </a:pathLst>
          </a:custGeom>
          <a:ln w="39624">
            <a:solidFill>
              <a:srgbClr val="8952AC"/>
            </a:solidFill>
          </a:ln>
        </p:spPr>
        <p:txBody>
          <a:bodyPr wrap="square" lIns="0" tIns="0" rIns="0" bIns="0" rtlCol="0"/>
          <a:lstStyle/>
          <a:p/>
        </p:txBody>
      </p:sp>
      <p:sp>
        <p:nvSpPr>
          <p:cNvPr id="9" name="object 9"/>
          <p:cNvSpPr/>
          <p:nvPr/>
        </p:nvSpPr>
        <p:spPr>
          <a:xfrm>
            <a:off x="2720339" y="4808220"/>
            <a:ext cx="416559" cy="469900"/>
          </a:xfrm>
          <a:custGeom>
            <a:avLst/>
            <a:gdLst/>
            <a:ahLst/>
            <a:cxnLst/>
            <a:rect l="l" t="t" r="r" b="b"/>
            <a:pathLst>
              <a:path w="416560" h="469900">
                <a:moveTo>
                  <a:pt x="0" y="0"/>
                </a:moveTo>
                <a:lnTo>
                  <a:pt x="416179" y="469518"/>
                </a:lnTo>
              </a:path>
            </a:pathLst>
          </a:custGeom>
          <a:ln w="39624">
            <a:solidFill>
              <a:srgbClr val="8952AC"/>
            </a:solidFill>
          </a:ln>
        </p:spPr>
        <p:txBody>
          <a:bodyPr wrap="square" lIns="0" tIns="0" rIns="0" bIns="0" rtlCol="0"/>
          <a:lstStyle/>
          <a:p/>
        </p:txBody>
      </p:sp>
      <p:sp>
        <p:nvSpPr>
          <p:cNvPr id="10" name="object 10"/>
          <p:cNvSpPr/>
          <p:nvPr/>
        </p:nvSpPr>
        <p:spPr>
          <a:xfrm>
            <a:off x="3738371" y="4808220"/>
            <a:ext cx="360680" cy="469900"/>
          </a:xfrm>
          <a:custGeom>
            <a:avLst/>
            <a:gdLst/>
            <a:ahLst/>
            <a:cxnLst/>
            <a:rect l="l" t="t" r="r" b="b"/>
            <a:pathLst>
              <a:path w="360679" h="469900">
                <a:moveTo>
                  <a:pt x="360299" y="0"/>
                </a:moveTo>
                <a:lnTo>
                  <a:pt x="0" y="469518"/>
                </a:lnTo>
              </a:path>
            </a:pathLst>
          </a:custGeom>
          <a:ln w="39624">
            <a:solidFill>
              <a:srgbClr val="8952AC"/>
            </a:solidFill>
          </a:ln>
        </p:spPr>
        <p:txBody>
          <a:bodyPr wrap="square" lIns="0" tIns="0" rIns="0" bIns="0" rtlCol="0"/>
          <a:lstStyle/>
          <a:p/>
        </p:txBody>
      </p:sp>
      <p:sp>
        <p:nvSpPr>
          <p:cNvPr id="11" name="object 11"/>
          <p:cNvSpPr txBox="1"/>
          <p:nvPr/>
        </p:nvSpPr>
        <p:spPr>
          <a:xfrm>
            <a:off x="5747765" y="4074998"/>
            <a:ext cx="4412615" cy="1408430"/>
          </a:xfrm>
          <a:prstGeom prst="rect">
            <a:avLst/>
          </a:prstGeom>
        </p:spPr>
        <p:txBody>
          <a:bodyPr wrap="square" lIns="0" tIns="12700" rIns="0" bIns="0" rtlCol="0" vert="horz">
            <a:spAutoFit/>
          </a:bodyPr>
          <a:lstStyle/>
          <a:p>
            <a:pPr marL="12700">
              <a:lnSpc>
                <a:spcPct val="100000"/>
              </a:lnSpc>
              <a:spcBef>
                <a:spcPts val="100"/>
              </a:spcBef>
            </a:pPr>
            <a:r>
              <a:rPr dirty="0" sz="2400" spc="-15" b="1">
                <a:solidFill>
                  <a:srgbClr val="52AC87"/>
                </a:solidFill>
                <a:latin typeface="Calibri"/>
                <a:cs typeface="Calibri"/>
              </a:rPr>
              <a:t>Why</a:t>
            </a:r>
            <a:r>
              <a:rPr dirty="0" sz="2400" spc="-30" b="1">
                <a:solidFill>
                  <a:srgbClr val="52AC87"/>
                </a:solidFill>
                <a:latin typeface="Calibri"/>
                <a:cs typeface="Calibri"/>
              </a:rPr>
              <a:t> </a:t>
            </a:r>
            <a:r>
              <a:rPr dirty="0" sz="2400" spc="-10" b="1">
                <a:solidFill>
                  <a:srgbClr val="52AC87"/>
                </a:solidFill>
                <a:latin typeface="Calibri"/>
                <a:cs typeface="Calibri"/>
              </a:rPr>
              <a:t>graphs?</a:t>
            </a:r>
            <a:endParaRPr sz="2400">
              <a:latin typeface="Calibri"/>
              <a:cs typeface="Calibri"/>
            </a:endParaRPr>
          </a:p>
          <a:p>
            <a:pPr marL="12700" marR="5080">
              <a:lnSpc>
                <a:spcPct val="100000"/>
              </a:lnSpc>
              <a:spcBef>
                <a:spcPts val="85"/>
              </a:spcBef>
            </a:pPr>
            <a:r>
              <a:rPr dirty="0" sz="2200">
                <a:solidFill>
                  <a:srgbClr val="767070"/>
                </a:solidFill>
                <a:latin typeface="Arial"/>
                <a:cs typeface="Arial"/>
              </a:rPr>
              <a:t>Graphs are </a:t>
            </a:r>
            <a:r>
              <a:rPr dirty="0" sz="2200" spc="-5">
                <a:solidFill>
                  <a:srgbClr val="767070"/>
                </a:solidFill>
                <a:latin typeface="Arial"/>
                <a:cs typeface="Arial"/>
              </a:rPr>
              <a:t>usually </a:t>
            </a:r>
            <a:r>
              <a:rPr dirty="0" sz="2200">
                <a:solidFill>
                  <a:srgbClr val="767070"/>
                </a:solidFill>
                <a:latin typeface="Arial"/>
                <a:cs typeface="Arial"/>
              </a:rPr>
              <a:t>used </a:t>
            </a:r>
            <a:r>
              <a:rPr dirty="0" sz="2200" spc="5">
                <a:solidFill>
                  <a:srgbClr val="767070"/>
                </a:solidFill>
                <a:latin typeface="Arial"/>
                <a:cs typeface="Arial"/>
              </a:rPr>
              <a:t>to  </a:t>
            </a:r>
            <a:r>
              <a:rPr dirty="0" sz="2200">
                <a:solidFill>
                  <a:srgbClr val="767070"/>
                </a:solidFill>
                <a:latin typeface="Arial"/>
                <a:cs typeface="Arial"/>
              </a:rPr>
              <a:t>represent different elements that  are somehow related </a:t>
            </a:r>
            <a:r>
              <a:rPr dirty="0" sz="2200" spc="5">
                <a:solidFill>
                  <a:srgbClr val="767070"/>
                </a:solidFill>
                <a:latin typeface="Arial"/>
                <a:cs typeface="Arial"/>
              </a:rPr>
              <a:t>to </a:t>
            </a:r>
            <a:r>
              <a:rPr dirty="0" sz="2200">
                <a:solidFill>
                  <a:srgbClr val="767070"/>
                </a:solidFill>
                <a:latin typeface="Arial"/>
                <a:cs typeface="Arial"/>
              </a:rPr>
              <a:t>each</a:t>
            </a:r>
            <a:r>
              <a:rPr dirty="0" sz="2200" spc="-100">
                <a:solidFill>
                  <a:srgbClr val="767070"/>
                </a:solidFill>
                <a:latin typeface="Arial"/>
                <a:cs typeface="Arial"/>
              </a:rPr>
              <a:t> </a:t>
            </a:r>
            <a:r>
              <a:rPr dirty="0" sz="2200" spc="-20">
                <a:solidFill>
                  <a:srgbClr val="767070"/>
                </a:solidFill>
                <a:latin typeface="Arial"/>
                <a:cs typeface="Arial"/>
              </a:rPr>
              <a:t>other.</a:t>
            </a:r>
            <a:endParaRPr sz="2200">
              <a:latin typeface="Arial"/>
              <a:cs typeface="Arial"/>
            </a:endParaRPr>
          </a:p>
        </p:txBody>
      </p:sp>
      <p:sp>
        <p:nvSpPr>
          <p:cNvPr id="12" name="object 12"/>
          <p:cNvSpPr txBox="1">
            <a:spLocks noGrp="1"/>
          </p:cNvSpPr>
          <p:nvPr>
            <p:ph type="title"/>
          </p:nvPr>
        </p:nvSpPr>
        <p:spPr>
          <a:xfrm>
            <a:off x="3652520" y="346774"/>
            <a:ext cx="4890770" cy="1311275"/>
          </a:xfrm>
          <a:prstGeom prst="rect"/>
        </p:spPr>
        <p:txBody>
          <a:bodyPr wrap="square" lIns="0" tIns="169545" rIns="0" bIns="0" rtlCol="0" vert="horz">
            <a:spAutoFit/>
          </a:bodyPr>
          <a:lstStyle/>
          <a:p>
            <a:pPr algn="ctr">
              <a:lnSpc>
                <a:spcPct val="100000"/>
              </a:lnSpc>
              <a:spcBef>
                <a:spcPts val="1335"/>
              </a:spcBef>
            </a:pPr>
            <a:r>
              <a:rPr dirty="0" sz="6000" b="0">
                <a:solidFill>
                  <a:srgbClr val="8952AC"/>
                </a:solidFill>
                <a:latin typeface="Calibri"/>
                <a:cs typeface="Calibri"/>
              </a:rPr>
              <a:t>GRAPH</a:t>
            </a:r>
            <a:r>
              <a:rPr dirty="0" sz="6000" spc="-85" b="0">
                <a:solidFill>
                  <a:srgbClr val="8952AC"/>
                </a:solidFill>
                <a:latin typeface="Calibri"/>
                <a:cs typeface="Calibri"/>
              </a:rPr>
              <a:t> </a:t>
            </a:r>
            <a:r>
              <a:rPr dirty="0" sz="6000" spc="-30" b="0">
                <a:solidFill>
                  <a:srgbClr val="8952AC"/>
                </a:solidFill>
                <a:latin typeface="Calibri"/>
                <a:cs typeface="Calibri"/>
              </a:rPr>
              <a:t>THEORY</a:t>
            </a:r>
            <a:endParaRPr sz="6000">
              <a:latin typeface="Calibri"/>
              <a:cs typeface="Calibri"/>
            </a:endParaRPr>
          </a:p>
          <a:p>
            <a:pPr algn="ctr" marR="51435">
              <a:lnSpc>
                <a:spcPct val="100000"/>
              </a:lnSpc>
              <a:spcBef>
                <a:spcPts val="245"/>
              </a:spcBef>
            </a:pPr>
            <a:r>
              <a:rPr dirty="0" sz="1200" spc="-10" b="0">
                <a:solidFill>
                  <a:srgbClr val="8952AC"/>
                </a:solidFill>
                <a:latin typeface="Calibri"/>
                <a:cs typeface="Calibri"/>
              </a:rPr>
              <a:t>Hadrian </a:t>
            </a:r>
            <a:r>
              <a:rPr dirty="0" sz="1200" spc="5" b="0">
                <a:solidFill>
                  <a:srgbClr val="8952AC"/>
                </a:solidFill>
                <a:latin typeface="Calibri"/>
                <a:cs typeface="Calibri"/>
              </a:rPr>
              <a:t>Ang, </a:t>
            </a:r>
            <a:r>
              <a:rPr dirty="0" sz="1200" spc="-15" b="0">
                <a:solidFill>
                  <a:srgbClr val="8952AC"/>
                </a:solidFill>
                <a:latin typeface="Calibri"/>
                <a:cs typeface="Calibri"/>
              </a:rPr>
              <a:t>Kyle </a:t>
            </a:r>
            <a:r>
              <a:rPr dirty="0" sz="1200" spc="-5" b="0">
                <a:solidFill>
                  <a:srgbClr val="8952AC"/>
                </a:solidFill>
                <a:latin typeface="Calibri"/>
                <a:cs typeface="Calibri"/>
              </a:rPr>
              <a:t>See, </a:t>
            </a:r>
            <a:r>
              <a:rPr dirty="0" sz="1200" spc="-10" b="0">
                <a:solidFill>
                  <a:srgbClr val="8952AC"/>
                </a:solidFill>
                <a:latin typeface="Calibri"/>
                <a:cs typeface="Calibri"/>
              </a:rPr>
              <a:t>March</a:t>
            </a:r>
            <a:r>
              <a:rPr dirty="0" sz="1200" spc="35" b="0">
                <a:solidFill>
                  <a:srgbClr val="8952AC"/>
                </a:solidFill>
                <a:latin typeface="Calibri"/>
                <a:cs typeface="Calibri"/>
              </a:rPr>
              <a:t> </a:t>
            </a:r>
            <a:r>
              <a:rPr dirty="0" sz="1200" spc="-10" b="0">
                <a:solidFill>
                  <a:srgbClr val="8952AC"/>
                </a:solidFill>
                <a:latin typeface="Calibri"/>
                <a:cs typeface="Calibri"/>
              </a:rPr>
              <a:t>2017</a:t>
            </a:r>
            <a:endParaRPr sz="12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6135" y="727075"/>
            <a:ext cx="3297554" cy="391160"/>
          </a:xfrm>
          <a:prstGeom prst="rect"/>
        </p:spPr>
        <p:txBody>
          <a:bodyPr wrap="square" lIns="0" tIns="12700" rIns="0" bIns="0" rtlCol="0" vert="horz">
            <a:spAutoFit/>
          </a:bodyPr>
          <a:lstStyle/>
          <a:p>
            <a:pPr marL="12700">
              <a:lnSpc>
                <a:spcPct val="100000"/>
              </a:lnSpc>
              <a:spcBef>
                <a:spcPts val="100"/>
              </a:spcBef>
            </a:pPr>
            <a:r>
              <a:rPr dirty="0" spc="-5"/>
              <a:t>Computer</a:t>
            </a:r>
            <a:r>
              <a:rPr dirty="0" spc="-90"/>
              <a:t> </a:t>
            </a:r>
            <a:r>
              <a:rPr dirty="0" spc="-10"/>
              <a:t>Representation</a:t>
            </a:r>
          </a:p>
        </p:txBody>
      </p:sp>
      <p:sp>
        <p:nvSpPr>
          <p:cNvPr id="3" name="object 3"/>
          <p:cNvSpPr/>
          <p:nvPr/>
        </p:nvSpPr>
        <p:spPr>
          <a:xfrm>
            <a:off x="800100" y="2010155"/>
            <a:ext cx="3505200" cy="4160520"/>
          </a:xfrm>
          <a:custGeom>
            <a:avLst/>
            <a:gdLst/>
            <a:ahLst/>
            <a:cxnLst/>
            <a:rect l="l" t="t" r="r" b="b"/>
            <a:pathLst>
              <a:path w="3505200" h="4160520">
                <a:moveTo>
                  <a:pt x="0" y="584200"/>
                </a:moveTo>
                <a:lnTo>
                  <a:pt x="1936" y="536295"/>
                </a:lnTo>
                <a:lnTo>
                  <a:pt x="7646" y="489455"/>
                </a:lnTo>
                <a:lnTo>
                  <a:pt x="16978" y="443831"/>
                </a:lnTo>
                <a:lnTo>
                  <a:pt x="29783" y="399572"/>
                </a:lnTo>
                <a:lnTo>
                  <a:pt x="45909" y="356830"/>
                </a:lnTo>
                <a:lnTo>
                  <a:pt x="65207" y="315755"/>
                </a:lnTo>
                <a:lnTo>
                  <a:pt x="87526" y="276497"/>
                </a:lnTo>
                <a:lnTo>
                  <a:pt x="112717" y="239207"/>
                </a:lnTo>
                <a:lnTo>
                  <a:pt x="140627" y="204035"/>
                </a:lnTo>
                <a:lnTo>
                  <a:pt x="171108" y="171132"/>
                </a:lnTo>
                <a:lnTo>
                  <a:pt x="204009" y="140649"/>
                </a:lnTo>
                <a:lnTo>
                  <a:pt x="239179" y="112735"/>
                </a:lnTo>
                <a:lnTo>
                  <a:pt x="276468" y="87542"/>
                </a:lnTo>
                <a:lnTo>
                  <a:pt x="315727" y="65219"/>
                </a:lnTo>
                <a:lnTo>
                  <a:pt x="356803" y="45918"/>
                </a:lnTo>
                <a:lnTo>
                  <a:pt x="399548" y="29789"/>
                </a:lnTo>
                <a:lnTo>
                  <a:pt x="443810" y="16982"/>
                </a:lnTo>
                <a:lnTo>
                  <a:pt x="489440" y="7647"/>
                </a:lnTo>
                <a:lnTo>
                  <a:pt x="536286" y="1937"/>
                </a:lnTo>
                <a:lnTo>
                  <a:pt x="584200" y="0"/>
                </a:lnTo>
                <a:lnTo>
                  <a:pt x="2921000" y="0"/>
                </a:lnTo>
                <a:lnTo>
                  <a:pt x="2968904" y="1937"/>
                </a:lnTo>
                <a:lnTo>
                  <a:pt x="3015744" y="7647"/>
                </a:lnTo>
                <a:lnTo>
                  <a:pt x="3061368" y="16982"/>
                </a:lnTo>
                <a:lnTo>
                  <a:pt x="3105627" y="29789"/>
                </a:lnTo>
                <a:lnTo>
                  <a:pt x="3148369" y="45918"/>
                </a:lnTo>
                <a:lnTo>
                  <a:pt x="3189444" y="65219"/>
                </a:lnTo>
                <a:lnTo>
                  <a:pt x="3228702" y="87542"/>
                </a:lnTo>
                <a:lnTo>
                  <a:pt x="3265992" y="112735"/>
                </a:lnTo>
                <a:lnTo>
                  <a:pt x="3301164" y="140649"/>
                </a:lnTo>
                <a:lnTo>
                  <a:pt x="3334067" y="171132"/>
                </a:lnTo>
                <a:lnTo>
                  <a:pt x="3364550" y="204035"/>
                </a:lnTo>
                <a:lnTo>
                  <a:pt x="3392464" y="239207"/>
                </a:lnTo>
                <a:lnTo>
                  <a:pt x="3417657" y="276497"/>
                </a:lnTo>
                <a:lnTo>
                  <a:pt x="3439980" y="315755"/>
                </a:lnTo>
                <a:lnTo>
                  <a:pt x="3459281" y="356830"/>
                </a:lnTo>
                <a:lnTo>
                  <a:pt x="3475410" y="399572"/>
                </a:lnTo>
                <a:lnTo>
                  <a:pt x="3488217" y="443831"/>
                </a:lnTo>
                <a:lnTo>
                  <a:pt x="3497552" y="489455"/>
                </a:lnTo>
                <a:lnTo>
                  <a:pt x="3503262" y="536295"/>
                </a:lnTo>
                <a:lnTo>
                  <a:pt x="3505200" y="584200"/>
                </a:lnTo>
                <a:lnTo>
                  <a:pt x="3505200" y="3576320"/>
                </a:lnTo>
                <a:lnTo>
                  <a:pt x="3503262" y="3624233"/>
                </a:lnTo>
                <a:lnTo>
                  <a:pt x="3497552" y="3671079"/>
                </a:lnTo>
                <a:lnTo>
                  <a:pt x="3488217" y="3716709"/>
                </a:lnTo>
                <a:lnTo>
                  <a:pt x="3475410" y="3760971"/>
                </a:lnTo>
                <a:lnTo>
                  <a:pt x="3459281" y="3803716"/>
                </a:lnTo>
                <a:lnTo>
                  <a:pt x="3439980" y="3844792"/>
                </a:lnTo>
                <a:lnTo>
                  <a:pt x="3417657" y="3884051"/>
                </a:lnTo>
                <a:lnTo>
                  <a:pt x="3392464" y="3921340"/>
                </a:lnTo>
                <a:lnTo>
                  <a:pt x="3364550" y="3956510"/>
                </a:lnTo>
                <a:lnTo>
                  <a:pt x="3334067" y="3989411"/>
                </a:lnTo>
                <a:lnTo>
                  <a:pt x="3301164" y="4019892"/>
                </a:lnTo>
                <a:lnTo>
                  <a:pt x="3265992" y="4047802"/>
                </a:lnTo>
                <a:lnTo>
                  <a:pt x="3228702" y="4072993"/>
                </a:lnTo>
                <a:lnTo>
                  <a:pt x="3189444" y="4095312"/>
                </a:lnTo>
                <a:lnTo>
                  <a:pt x="3148369" y="4114610"/>
                </a:lnTo>
                <a:lnTo>
                  <a:pt x="3105627" y="4130736"/>
                </a:lnTo>
                <a:lnTo>
                  <a:pt x="3061368" y="4143541"/>
                </a:lnTo>
                <a:lnTo>
                  <a:pt x="3015744" y="4152873"/>
                </a:lnTo>
                <a:lnTo>
                  <a:pt x="2968904" y="4158583"/>
                </a:lnTo>
                <a:lnTo>
                  <a:pt x="2921000" y="4160520"/>
                </a:lnTo>
                <a:lnTo>
                  <a:pt x="584200" y="4160520"/>
                </a:lnTo>
                <a:lnTo>
                  <a:pt x="536286" y="4158583"/>
                </a:lnTo>
                <a:lnTo>
                  <a:pt x="489440" y="4152873"/>
                </a:lnTo>
                <a:lnTo>
                  <a:pt x="443810" y="4143541"/>
                </a:lnTo>
                <a:lnTo>
                  <a:pt x="399548" y="4130736"/>
                </a:lnTo>
                <a:lnTo>
                  <a:pt x="356803" y="4114610"/>
                </a:lnTo>
                <a:lnTo>
                  <a:pt x="315727" y="4095312"/>
                </a:lnTo>
                <a:lnTo>
                  <a:pt x="276468" y="4072993"/>
                </a:lnTo>
                <a:lnTo>
                  <a:pt x="239179" y="4047802"/>
                </a:lnTo>
                <a:lnTo>
                  <a:pt x="204009" y="4019892"/>
                </a:lnTo>
                <a:lnTo>
                  <a:pt x="171108" y="3989411"/>
                </a:lnTo>
                <a:lnTo>
                  <a:pt x="140627" y="3956510"/>
                </a:lnTo>
                <a:lnTo>
                  <a:pt x="112717" y="3921340"/>
                </a:lnTo>
                <a:lnTo>
                  <a:pt x="87526" y="3884051"/>
                </a:lnTo>
                <a:lnTo>
                  <a:pt x="65207" y="3844792"/>
                </a:lnTo>
                <a:lnTo>
                  <a:pt x="45909" y="3803716"/>
                </a:lnTo>
                <a:lnTo>
                  <a:pt x="29783" y="3760971"/>
                </a:lnTo>
                <a:lnTo>
                  <a:pt x="16978" y="3716709"/>
                </a:lnTo>
                <a:lnTo>
                  <a:pt x="7646" y="3671079"/>
                </a:lnTo>
                <a:lnTo>
                  <a:pt x="1936" y="3624233"/>
                </a:lnTo>
                <a:lnTo>
                  <a:pt x="0" y="3576320"/>
                </a:lnTo>
                <a:lnTo>
                  <a:pt x="0" y="584200"/>
                </a:lnTo>
                <a:close/>
              </a:path>
            </a:pathLst>
          </a:custGeom>
          <a:ln w="27432">
            <a:solidFill>
              <a:srgbClr val="8952AC"/>
            </a:solidFill>
          </a:ln>
        </p:spPr>
        <p:txBody>
          <a:bodyPr wrap="square" lIns="0" tIns="0" rIns="0" bIns="0" rtlCol="0"/>
          <a:lstStyle/>
          <a:p/>
        </p:txBody>
      </p:sp>
      <p:sp>
        <p:nvSpPr>
          <p:cNvPr id="4" name="object 4"/>
          <p:cNvSpPr/>
          <p:nvPr/>
        </p:nvSpPr>
        <p:spPr>
          <a:xfrm>
            <a:off x="2337816" y="1795272"/>
            <a:ext cx="426720" cy="426720"/>
          </a:xfrm>
          <a:custGeom>
            <a:avLst/>
            <a:gdLst/>
            <a:ahLst/>
            <a:cxnLst/>
            <a:rect l="l" t="t" r="r" b="b"/>
            <a:pathLst>
              <a:path w="426719" h="426719">
                <a:moveTo>
                  <a:pt x="213359" y="0"/>
                </a:moveTo>
                <a:lnTo>
                  <a:pt x="164432" y="5633"/>
                </a:lnTo>
                <a:lnTo>
                  <a:pt x="119520" y="21682"/>
                </a:lnTo>
                <a:lnTo>
                  <a:pt x="79905" y="46866"/>
                </a:lnTo>
                <a:lnTo>
                  <a:pt x="46866" y="79905"/>
                </a:lnTo>
                <a:lnTo>
                  <a:pt x="21682" y="119520"/>
                </a:lnTo>
                <a:lnTo>
                  <a:pt x="5633" y="164432"/>
                </a:lnTo>
                <a:lnTo>
                  <a:pt x="0" y="213360"/>
                </a:lnTo>
                <a:lnTo>
                  <a:pt x="5633" y="262287"/>
                </a:lnTo>
                <a:lnTo>
                  <a:pt x="21682" y="307199"/>
                </a:lnTo>
                <a:lnTo>
                  <a:pt x="46866" y="346814"/>
                </a:lnTo>
                <a:lnTo>
                  <a:pt x="79905" y="379853"/>
                </a:lnTo>
                <a:lnTo>
                  <a:pt x="119520" y="405037"/>
                </a:lnTo>
                <a:lnTo>
                  <a:pt x="164432" y="421086"/>
                </a:lnTo>
                <a:lnTo>
                  <a:pt x="213359" y="426719"/>
                </a:lnTo>
                <a:lnTo>
                  <a:pt x="262287" y="421086"/>
                </a:lnTo>
                <a:lnTo>
                  <a:pt x="307199" y="405037"/>
                </a:lnTo>
                <a:lnTo>
                  <a:pt x="346814" y="379853"/>
                </a:lnTo>
                <a:lnTo>
                  <a:pt x="379853" y="346814"/>
                </a:lnTo>
                <a:lnTo>
                  <a:pt x="405037" y="307199"/>
                </a:lnTo>
                <a:lnTo>
                  <a:pt x="421086" y="262287"/>
                </a:lnTo>
                <a:lnTo>
                  <a:pt x="426719" y="213360"/>
                </a:lnTo>
                <a:lnTo>
                  <a:pt x="421086" y="164432"/>
                </a:lnTo>
                <a:lnTo>
                  <a:pt x="405037" y="119520"/>
                </a:lnTo>
                <a:lnTo>
                  <a:pt x="379853" y="79905"/>
                </a:lnTo>
                <a:lnTo>
                  <a:pt x="346814" y="46866"/>
                </a:lnTo>
                <a:lnTo>
                  <a:pt x="307199" y="21682"/>
                </a:lnTo>
                <a:lnTo>
                  <a:pt x="262287" y="5633"/>
                </a:lnTo>
                <a:lnTo>
                  <a:pt x="213359" y="0"/>
                </a:lnTo>
                <a:close/>
              </a:path>
            </a:pathLst>
          </a:custGeom>
          <a:solidFill>
            <a:srgbClr val="8952AC"/>
          </a:solidFill>
        </p:spPr>
        <p:txBody>
          <a:bodyPr wrap="square" lIns="0" tIns="0" rIns="0" bIns="0" rtlCol="0"/>
          <a:lstStyle/>
          <a:p/>
        </p:txBody>
      </p:sp>
      <p:sp>
        <p:nvSpPr>
          <p:cNvPr id="5" name="object 5"/>
          <p:cNvSpPr/>
          <p:nvPr/>
        </p:nvSpPr>
        <p:spPr>
          <a:xfrm>
            <a:off x="2337816" y="1795272"/>
            <a:ext cx="426720" cy="426720"/>
          </a:xfrm>
          <a:custGeom>
            <a:avLst/>
            <a:gdLst/>
            <a:ahLst/>
            <a:cxnLst/>
            <a:rect l="l" t="t" r="r" b="b"/>
            <a:pathLst>
              <a:path w="426719" h="426719">
                <a:moveTo>
                  <a:pt x="0" y="213360"/>
                </a:moveTo>
                <a:lnTo>
                  <a:pt x="5633" y="164432"/>
                </a:lnTo>
                <a:lnTo>
                  <a:pt x="21682" y="119520"/>
                </a:lnTo>
                <a:lnTo>
                  <a:pt x="46866" y="79905"/>
                </a:lnTo>
                <a:lnTo>
                  <a:pt x="79905" y="46866"/>
                </a:lnTo>
                <a:lnTo>
                  <a:pt x="119520" y="21682"/>
                </a:lnTo>
                <a:lnTo>
                  <a:pt x="164432" y="5633"/>
                </a:lnTo>
                <a:lnTo>
                  <a:pt x="213359" y="0"/>
                </a:lnTo>
                <a:lnTo>
                  <a:pt x="262287" y="5633"/>
                </a:lnTo>
                <a:lnTo>
                  <a:pt x="307199" y="21682"/>
                </a:lnTo>
                <a:lnTo>
                  <a:pt x="346814" y="46866"/>
                </a:lnTo>
                <a:lnTo>
                  <a:pt x="379853" y="79905"/>
                </a:lnTo>
                <a:lnTo>
                  <a:pt x="405037" y="119520"/>
                </a:lnTo>
                <a:lnTo>
                  <a:pt x="421086" y="164432"/>
                </a:lnTo>
                <a:lnTo>
                  <a:pt x="426719" y="213360"/>
                </a:lnTo>
                <a:lnTo>
                  <a:pt x="421086" y="262287"/>
                </a:lnTo>
                <a:lnTo>
                  <a:pt x="405037" y="307199"/>
                </a:lnTo>
                <a:lnTo>
                  <a:pt x="379853" y="346814"/>
                </a:lnTo>
                <a:lnTo>
                  <a:pt x="346814" y="379853"/>
                </a:lnTo>
                <a:lnTo>
                  <a:pt x="307199" y="405037"/>
                </a:lnTo>
                <a:lnTo>
                  <a:pt x="262287" y="421086"/>
                </a:lnTo>
                <a:lnTo>
                  <a:pt x="213359" y="426719"/>
                </a:lnTo>
                <a:lnTo>
                  <a:pt x="164432" y="421086"/>
                </a:lnTo>
                <a:lnTo>
                  <a:pt x="119520" y="405037"/>
                </a:lnTo>
                <a:lnTo>
                  <a:pt x="79905" y="379853"/>
                </a:lnTo>
                <a:lnTo>
                  <a:pt x="46866" y="346814"/>
                </a:lnTo>
                <a:lnTo>
                  <a:pt x="21682" y="307199"/>
                </a:lnTo>
                <a:lnTo>
                  <a:pt x="5633" y="262287"/>
                </a:lnTo>
                <a:lnTo>
                  <a:pt x="0" y="213360"/>
                </a:lnTo>
                <a:close/>
              </a:path>
            </a:pathLst>
          </a:custGeom>
          <a:ln w="12192">
            <a:solidFill>
              <a:srgbClr val="8952AC"/>
            </a:solidFill>
          </a:ln>
        </p:spPr>
        <p:txBody>
          <a:bodyPr wrap="square" lIns="0" tIns="0" rIns="0" bIns="0" rtlCol="0"/>
          <a:lstStyle/>
          <a:p/>
        </p:txBody>
      </p:sp>
      <p:sp>
        <p:nvSpPr>
          <p:cNvPr id="6" name="object 6"/>
          <p:cNvSpPr/>
          <p:nvPr/>
        </p:nvSpPr>
        <p:spPr>
          <a:xfrm>
            <a:off x="4457700" y="2010155"/>
            <a:ext cx="3508375" cy="4160520"/>
          </a:xfrm>
          <a:custGeom>
            <a:avLst/>
            <a:gdLst/>
            <a:ahLst/>
            <a:cxnLst/>
            <a:rect l="l" t="t" r="r" b="b"/>
            <a:pathLst>
              <a:path w="3508375" h="4160520">
                <a:moveTo>
                  <a:pt x="0" y="584708"/>
                </a:moveTo>
                <a:lnTo>
                  <a:pt x="1938" y="536748"/>
                </a:lnTo>
                <a:lnTo>
                  <a:pt x="7651" y="489856"/>
                </a:lnTo>
                <a:lnTo>
                  <a:pt x="16991" y="444184"/>
                </a:lnTo>
                <a:lnTo>
                  <a:pt x="29805" y="399881"/>
                </a:lnTo>
                <a:lnTo>
                  <a:pt x="45944" y="357098"/>
                </a:lnTo>
                <a:lnTo>
                  <a:pt x="65257" y="315985"/>
                </a:lnTo>
                <a:lnTo>
                  <a:pt x="87594" y="276692"/>
                </a:lnTo>
                <a:lnTo>
                  <a:pt x="112804" y="239371"/>
                </a:lnTo>
                <a:lnTo>
                  <a:pt x="140737" y="204171"/>
                </a:lnTo>
                <a:lnTo>
                  <a:pt x="171243" y="171243"/>
                </a:lnTo>
                <a:lnTo>
                  <a:pt x="204171" y="140737"/>
                </a:lnTo>
                <a:lnTo>
                  <a:pt x="239371" y="112804"/>
                </a:lnTo>
                <a:lnTo>
                  <a:pt x="276692" y="87594"/>
                </a:lnTo>
                <a:lnTo>
                  <a:pt x="315985" y="65257"/>
                </a:lnTo>
                <a:lnTo>
                  <a:pt x="357098" y="45944"/>
                </a:lnTo>
                <a:lnTo>
                  <a:pt x="399881" y="29805"/>
                </a:lnTo>
                <a:lnTo>
                  <a:pt x="444184" y="16991"/>
                </a:lnTo>
                <a:lnTo>
                  <a:pt x="489856" y="7651"/>
                </a:lnTo>
                <a:lnTo>
                  <a:pt x="536748" y="1938"/>
                </a:lnTo>
                <a:lnTo>
                  <a:pt x="584708" y="0"/>
                </a:lnTo>
                <a:lnTo>
                  <a:pt x="2923540" y="0"/>
                </a:lnTo>
                <a:lnTo>
                  <a:pt x="2971499" y="1938"/>
                </a:lnTo>
                <a:lnTo>
                  <a:pt x="3018391" y="7651"/>
                </a:lnTo>
                <a:lnTo>
                  <a:pt x="3064063" y="16991"/>
                </a:lnTo>
                <a:lnTo>
                  <a:pt x="3108366" y="29805"/>
                </a:lnTo>
                <a:lnTo>
                  <a:pt x="3151149" y="45944"/>
                </a:lnTo>
                <a:lnTo>
                  <a:pt x="3192262" y="65257"/>
                </a:lnTo>
                <a:lnTo>
                  <a:pt x="3231555" y="87594"/>
                </a:lnTo>
                <a:lnTo>
                  <a:pt x="3268876" y="112804"/>
                </a:lnTo>
                <a:lnTo>
                  <a:pt x="3304076" y="140737"/>
                </a:lnTo>
                <a:lnTo>
                  <a:pt x="3337004" y="171243"/>
                </a:lnTo>
                <a:lnTo>
                  <a:pt x="3367510" y="204171"/>
                </a:lnTo>
                <a:lnTo>
                  <a:pt x="3395443" y="239371"/>
                </a:lnTo>
                <a:lnTo>
                  <a:pt x="3420653" y="276692"/>
                </a:lnTo>
                <a:lnTo>
                  <a:pt x="3442990" y="315985"/>
                </a:lnTo>
                <a:lnTo>
                  <a:pt x="3462303" y="357098"/>
                </a:lnTo>
                <a:lnTo>
                  <a:pt x="3478442" y="399881"/>
                </a:lnTo>
                <a:lnTo>
                  <a:pt x="3491256" y="444184"/>
                </a:lnTo>
                <a:lnTo>
                  <a:pt x="3500596" y="489856"/>
                </a:lnTo>
                <a:lnTo>
                  <a:pt x="3506309" y="536748"/>
                </a:lnTo>
                <a:lnTo>
                  <a:pt x="3508248" y="584708"/>
                </a:lnTo>
                <a:lnTo>
                  <a:pt x="3508248" y="3575812"/>
                </a:lnTo>
                <a:lnTo>
                  <a:pt x="3506309" y="3623766"/>
                </a:lnTo>
                <a:lnTo>
                  <a:pt x="3500596" y="3670654"/>
                </a:lnTo>
                <a:lnTo>
                  <a:pt x="3491256" y="3716323"/>
                </a:lnTo>
                <a:lnTo>
                  <a:pt x="3478442" y="3760624"/>
                </a:lnTo>
                <a:lnTo>
                  <a:pt x="3462303" y="3803405"/>
                </a:lnTo>
                <a:lnTo>
                  <a:pt x="3442990" y="3844517"/>
                </a:lnTo>
                <a:lnTo>
                  <a:pt x="3420653" y="3883810"/>
                </a:lnTo>
                <a:lnTo>
                  <a:pt x="3395443" y="3921131"/>
                </a:lnTo>
                <a:lnTo>
                  <a:pt x="3367510" y="3956332"/>
                </a:lnTo>
                <a:lnTo>
                  <a:pt x="3337004" y="3989262"/>
                </a:lnTo>
                <a:lnTo>
                  <a:pt x="3304076" y="4019769"/>
                </a:lnTo>
                <a:lnTo>
                  <a:pt x="3268876" y="4047704"/>
                </a:lnTo>
                <a:lnTo>
                  <a:pt x="3231555" y="4072916"/>
                </a:lnTo>
                <a:lnTo>
                  <a:pt x="3192262" y="4095255"/>
                </a:lnTo>
                <a:lnTo>
                  <a:pt x="3151149" y="4114570"/>
                </a:lnTo>
                <a:lnTo>
                  <a:pt x="3108366" y="4130710"/>
                </a:lnTo>
                <a:lnTo>
                  <a:pt x="3064063" y="4143526"/>
                </a:lnTo>
                <a:lnTo>
                  <a:pt x="3018391" y="4152867"/>
                </a:lnTo>
                <a:lnTo>
                  <a:pt x="2971499" y="4158581"/>
                </a:lnTo>
                <a:lnTo>
                  <a:pt x="2923540" y="4160520"/>
                </a:lnTo>
                <a:lnTo>
                  <a:pt x="584708" y="4160520"/>
                </a:lnTo>
                <a:lnTo>
                  <a:pt x="536748" y="4158581"/>
                </a:lnTo>
                <a:lnTo>
                  <a:pt x="489856" y="4152867"/>
                </a:lnTo>
                <a:lnTo>
                  <a:pt x="444184" y="4143526"/>
                </a:lnTo>
                <a:lnTo>
                  <a:pt x="399881" y="4130710"/>
                </a:lnTo>
                <a:lnTo>
                  <a:pt x="357098" y="4114570"/>
                </a:lnTo>
                <a:lnTo>
                  <a:pt x="315985" y="4095255"/>
                </a:lnTo>
                <a:lnTo>
                  <a:pt x="276692" y="4072916"/>
                </a:lnTo>
                <a:lnTo>
                  <a:pt x="239371" y="4047704"/>
                </a:lnTo>
                <a:lnTo>
                  <a:pt x="204171" y="4019769"/>
                </a:lnTo>
                <a:lnTo>
                  <a:pt x="171243" y="3989262"/>
                </a:lnTo>
                <a:lnTo>
                  <a:pt x="140737" y="3956332"/>
                </a:lnTo>
                <a:lnTo>
                  <a:pt x="112804" y="3921131"/>
                </a:lnTo>
                <a:lnTo>
                  <a:pt x="87594" y="3883810"/>
                </a:lnTo>
                <a:lnTo>
                  <a:pt x="65257" y="3844517"/>
                </a:lnTo>
                <a:lnTo>
                  <a:pt x="45944" y="3803405"/>
                </a:lnTo>
                <a:lnTo>
                  <a:pt x="29805" y="3760624"/>
                </a:lnTo>
                <a:lnTo>
                  <a:pt x="16991" y="3716323"/>
                </a:lnTo>
                <a:lnTo>
                  <a:pt x="7651" y="3670654"/>
                </a:lnTo>
                <a:lnTo>
                  <a:pt x="1938" y="3623766"/>
                </a:lnTo>
                <a:lnTo>
                  <a:pt x="0" y="3575812"/>
                </a:lnTo>
                <a:lnTo>
                  <a:pt x="0" y="584708"/>
                </a:lnTo>
                <a:close/>
              </a:path>
            </a:pathLst>
          </a:custGeom>
          <a:ln w="27432">
            <a:solidFill>
              <a:srgbClr val="8952AC"/>
            </a:solidFill>
          </a:ln>
        </p:spPr>
        <p:txBody>
          <a:bodyPr wrap="square" lIns="0" tIns="0" rIns="0" bIns="0" rtlCol="0"/>
          <a:lstStyle/>
          <a:p/>
        </p:txBody>
      </p:sp>
      <p:sp>
        <p:nvSpPr>
          <p:cNvPr id="7" name="object 7"/>
          <p:cNvSpPr/>
          <p:nvPr/>
        </p:nvSpPr>
        <p:spPr>
          <a:xfrm>
            <a:off x="5998464" y="1795272"/>
            <a:ext cx="424180" cy="426720"/>
          </a:xfrm>
          <a:custGeom>
            <a:avLst/>
            <a:gdLst/>
            <a:ahLst/>
            <a:cxnLst/>
            <a:rect l="l" t="t" r="r" b="b"/>
            <a:pathLst>
              <a:path w="424179" h="426719">
                <a:moveTo>
                  <a:pt x="211836" y="0"/>
                </a:moveTo>
                <a:lnTo>
                  <a:pt x="163272" y="5633"/>
                </a:lnTo>
                <a:lnTo>
                  <a:pt x="118687" y="21682"/>
                </a:lnTo>
                <a:lnTo>
                  <a:pt x="79354" y="46866"/>
                </a:lnTo>
                <a:lnTo>
                  <a:pt x="46546" y="79905"/>
                </a:lnTo>
                <a:lnTo>
                  <a:pt x="21535" y="119520"/>
                </a:lnTo>
                <a:lnTo>
                  <a:pt x="5596" y="164432"/>
                </a:lnTo>
                <a:lnTo>
                  <a:pt x="0" y="213360"/>
                </a:lnTo>
                <a:lnTo>
                  <a:pt x="5596" y="262287"/>
                </a:lnTo>
                <a:lnTo>
                  <a:pt x="21535" y="307199"/>
                </a:lnTo>
                <a:lnTo>
                  <a:pt x="46546" y="346814"/>
                </a:lnTo>
                <a:lnTo>
                  <a:pt x="79354" y="379853"/>
                </a:lnTo>
                <a:lnTo>
                  <a:pt x="118687" y="405037"/>
                </a:lnTo>
                <a:lnTo>
                  <a:pt x="163272" y="421086"/>
                </a:lnTo>
                <a:lnTo>
                  <a:pt x="211836" y="426719"/>
                </a:lnTo>
                <a:lnTo>
                  <a:pt x="260399" y="421086"/>
                </a:lnTo>
                <a:lnTo>
                  <a:pt x="304984" y="405037"/>
                </a:lnTo>
                <a:lnTo>
                  <a:pt x="344317" y="379853"/>
                </a:lnTo>
                <a:lnTo>
                  <a:pt x="377125" y="346814"/>
                </a:lnTo>
                <a:lnTo>
                  <a:pt x="402136" y="307199"/>
                </a:lnTo>
                <a:lnTo>
                  <a:pt x="418075" y="262287"/>
                </a:lnTo>
                <a:lnTo>
                  <a:pt x="423672" y="213360"/>
                </a:lnTo>
                <a:lnTo>
                  <a:pt x="418075" y="164432"/>
                </a:lnTo>
                <a:lnTo>
                  <a:pt x="402136" y="119520"/>
                </a:lnTo>
                <a:lnTo>
                  <a:pt x="377125" y="79905"/>
                </a:lnTo>
                <a:lnTo>
                  <a:pt x="344317" y="46866"/>
                </a:lnTo>
                <a:lnTo>
                  <a:pt x="304984" y="21682"/>
                </a:lnTo>
                <a:lnTo>
                  <a:pt x="260399" y="5633"/>
                </a:lnTo>
                <a:lnTo>
                  <a:pt x="211836" y="0"/>
                </a:lnTo>
                <a:close/>
              </a:path>
            </a:pathLst>
          </a:custGeom>
          <a:solidFill>
            <a:srgbClr val="8952AC"/>
          </a:solidFill>
        </p:spPr>
        <p:txBody>
          <a:bodyPr wrap="square" lIns="0" tIns="0" rIns="0" bIns="0" rtlCol="0"/>
          <a:lstStyle/>
          <a:p/>
        </p:txBody>
      </p:sp>
      <p:sp>
        <p:nvSpPr>
          <p:cNvPr id="8" name="object 8"/>
          <p:cNvSpPr/>
          <p:nvPr/>
        </p:nvSpPr>
        <p:spPr>
          <a:xfrm>
            <a:off x="5998464" y="1795272"/>
            <a:ext cx="424180" cy="426720"/>
          </a:xfrm>
          <a:custGeom>
            <a:avLst/>
            <a:gdLst/>
            <a:ahLst/>
            <a:cxnLst/>
            <a:rect l="l" t="t" r="r" b="b"/>
            <a:pathLst>
              <a:path w="424179" h="426719">
                <a:moveTo>
                  <a:pt x="0" y="213360"/>
                </a:moveTo>
                <a:lnTo>
                  <a:pt x="5596" y="164432"/>
                </a:lnTo>
                <a:lnTo>
                  <a:pt x="21535" y="119520"/>
                </a:lnTo>
                <a:lnTo>
                  <a:pt x="46546" y="79905"/>
                </a:lnTo>
                <a:lnTo>
                  <a:pt x="79354" y="46866"/>
                </a:lnTo>
                <a:lnTo>
                  <a:pt x="118687" y="21682"/>
                </a:lnTo>
                <a:lnTo>
                  <a:pt x="163272" y="5633"/>
                </a:lnTo>
                <a:lnTo>
                  <a:pt x="211836" y="0"/>
                </a:lnTo>
                <a:lnTo>
                  <a:pt x="260399" y="5633"/>
                </a:lnTo>
                <a:lnTo>
                  <a:pt x="304984" y="21682"/>
                </a:lnTo>
                <a:lnTo>
                  <a:pt x="344317" y="46866"/>
                </a:lnTo>
                <a:lnTo>
                  <a:pt x="377125" y="79905"/>
                </a:lnTo>
                <a:lnTo>
                  <a:pt x="402136" y="119520"/>
                </a:lnTo>
                <a:lnTo>
                  <a:pt x="418075" y="164432"/>
                </a:lnTo>
                <a:lnTo>
                  <a:pt x="423672" y="213360"/>
                </a:lnTo>
                <a:lnTo>
                  <a:pt x="418075" y="262287"/>
                </a:lnTo>
                <a:lnTo>
                  <a:pt x="402136" y="307199"/>
                </a:lnTo>
                <a:lnTo>
                  <a:pt x="377125" y="346814"/>
                </a:lnTo>
                <a:lnTo>
                  <a:pt x="344317" y="379853"/>
                </a:lnTo>
                <a:lnTo>
                  <a:pt x="304984" y="405037"/>
                </a:lnTo>
                <a:lnTo>
                  <a:pt x="260399" y="421086"/>
                </a:lnTo>
                <a:lnTo>
                  <a:pt x="211836" y="426719"/>
                </a:lnTo>
                <a:lnTo>
                  <a:pt x="163272" y="421086"/>
                </a:lnTo>
                <a:lnTo>
                  <a:pt x="118687" y="405037"/>
                </a:lnTo>
                <a:lnTo>
                  <a:pt x="79354" y="379853"/>
                </a:lnTo>
                <a:lnTo>
                  <a:pt x="46546" y="346814"/>
                </a:lnTo>
                <a:lnTo>
                  <a:pt x="21535" y="307199"/>
                </a:lnTo>
                <a:lnTo>
                  <a:pt x="5596" y="262287"/>
                </a:lnTo>
                <a:lnTo>
                  <a:pt x="0" y="213360"/>
                </a:lnTo>
                <a:close/>
              </a:path>
            </a:pathLst>
          </a:custGeom>
          <a:ln w="12192">
            <a:solidFill>
              <a:srgbClr val="8952AC"/>
            </a:solidFill>
          </a:ln>
        </p:spPr>
        <p:txBody>
          <a:bodyPr wrap="square" lIns="0" tIns="0" rIns="0" bIns="0" rtlCol="0"/>
          <a:lstStyle/>
          <a:p/>
        </p:txBody>
      </p:sp>
      <p:sp>
        <p:nvSpPr>
          <p:cNvPr id="9" name="object 9"/>
          <p:cNvSpPr/>
          <p:nvPr/>
        </p:nvSpPr>
        <p:spPr>
          <a:xfrm>
            <a:off x="8118347" y="2010155"/>
            <a:ext cx="3505200" cy="4160520"/>
          </a:xfrm>
          <a:custGeom>
            <a:avLst/>
            <a:gdLst/>
            <a:ahLst/>
            <a:cxnLst/>
            <a:rect l="l" t="t" r="r" b="b"/>
            <a:pathLst>
              <a:path w="3505200" h="4160520">
                <a:moveTo>
                  <a:pt x="0" y="584200"/>
                </a:moveTo>
                <a:lnTo>
                  <a:pt x="1937" y="536295"/>
                </a:lnTo>
                <a:lnTo>
                  <a:pt x="7647" y="489455"/>
                </a:lnTo>
                <a:lnTo>
                  <a:pt x="16982" y="443831"/>
                </a:lnTo>
                <a:lnTo>
                  <a:pt x="29789" y="399572"/>
                </a:lnTo>
                <a:lnTo>
                  <a:pt x="45918" y="356830"/>
                </a:lnTo>
                <a:lnTo>
                  <a:pt x="65219" y="315755"/>
                </a:lnTo>
                <a:lnTo>
                  <a:pt x="87542" y="276497"/>
                </a:lnTo>
                <a:lnTo>
                  <a:pt x="112735" y="239207"/>
                </a:lnTo>
                <a:lnTo>
                  <a:pt x="140649" y="204035"/>
                </a:lnTo>
                <a:lnTo>
                  <a:pt x="171132" y="171132"/>
                </a:lnTo>
                <a:lnTo>
                  <a:pt x="204035" y="140649"/>
                </a:lnTo>
                <a:lnTo>
                  <a:pt x="239207" y="112735"/>
                </a:lnTo>
                <a:lnTo>
                  <a:pt x="276497" y="87542"/>
                </a:lnTo>
                <a:lnTo>
                  <a:pt x="315755" y="65219"/>
                </a:lnTo>
                <a:lnTo>
                  <a:pt x="356830" y="45918"/>
                </a:lnTo>
                <a:lnTo>
                  <a:pt x="399572" y="29789"/>
                </a:lnTo>
                <a:lnTo>
                  <a:pt x="443831" y="16982"/>
                </a:lnTo>
                <a:lnTo>
                  <a:pt x="489455" y="7647"/>
                </a:lnTo>
                <a:lnTo>
                  <a:pt x="536295" y="1937"/>
                </a:lnTo>
                <a:lnTo>
                  <a:pt x="584200" y="0"/>
                </a:lnTo>
                <a:lnTo>
                  <a:pt x="2921000" y="0"/>
                </a:lnTo>
                <a:lnTo>
                  <a:pt x="2968904" y="1937"/>
                </a:lnTo>
                <a:lnTo>
                  <a:pt x="3015744" y="7647"/>
                </a:lnTo>
                <a:lnTo>
                  <a:pt x="3061368" y="16982"/>
                </a:lnTo>
                <a:lnTo>
                  <a:pt x="3105627" y="29789"/>
                </a:lnTo>
                <a:lnTo>
                  <a:pt x="3148369" y="45918"/>
                </a:lnTo>
                <a:lnTo>
                  <a:pt x="3189444" y="65219"/>
                </a:lnTo>
                <a:lnTo>
                  <a:pt x="3228702" y="87542"/>
                </a:lnTo>
                <a:lnTo>
                  <a:pt x="3265992" y="112735"/>
                </a:lnTo>
                <a:lnTo>
                  <a:pt x="3301164" y="140649"/>
                </a:lnTo>
                <a:lnTo>
                  <a:pt x="3334067" y="171132"/>
                </a:lnTo>
                <a:lnTo>
                  <a:pt x="3364550" y="204035"/>
                </a:lnTo>
                <a:lnTo>
                  <a:pt x="3392464" y="239207"/>
                </a:lnTo>
                <a:lnTo>
                  <a:pt x="3417657" y="276497"/>
                </a:lnTo>
                <a:lnTo>
                  <a:pt x="3439980" y="315755"/>
                </a:lnTo>
                <a:lnTo>
                  <a:pt x="3459281" y="356830"/>
                </a:lnTo>
                <a:lnTo>
                  <a:pt x="3475410" y="399572"/>
                </a:lnTo>
                <a:lnTo>
                  <a:pt x="3488217" y="443831"/>
                </a:lnTo>
                <a:lnTo>
                  <a:pt x="3497552" y="489455"/>
                </a:lnTo>
                <a:lnTo>
                  <a:pt x="3503262" y="536295"/>
                </a:lnTo>
                <a:lnTo>
                  <a:pt x="3505200" y="584200"/>
                </a:lnTo>
                <a:lnTo>
                  <a:pt x="3505200" y="3576320"/>
                </a:lnTo>
                <a:lnTo>
                  <a:pt x="3503262" y="3624233"/>
                </a:lnTo>
                <a:lnTo>
                  <a:pt x="3497552" y="3671079"/>
                </a:lnTo>
                <a:lnTo>
                  <a:pt x="3488217" y="3716709"/>
                </a:lnTo>
                <a:lnTo>
                  <a:pt x="3475410" y="3760971"/>
                </a:lnTo>
                <a:lnTo>
                  <a:pt x="3459281" y="3803716"/>
                </a:lnTo>
                <a:lnTo>
                  <a:pt x="3439980" y="3844792"/>
                </a:lnTo>
                <a:lnTo>
                  <a:pt x="3417657" y="3884051"/>
                </a:lnTo>
                <a:lnTo>
                  <a:pt x="3392464" y="3921340"/>
                </a:lnTo>
                <a:lnTo>
                  <a:pt x="3364550" y="3956510"/>
                </a:lnTo>
                <a:lnTo>
                  <a:pt x="3334067" y="3989411"/>
                </a:lnTo>
                <a:lnTo>
                  <a:pt x="3301164" y="4019892"/>
                </a:lnTo>
                <a:lnTo>
                  <a:pt x="3265992" y="4047802"/>
                </a:lnTo>
                <a:lnTo>
                  <a:pt x="3228702" y="4072993"/>
                </a:lnTo>
                <a:lnTo>
                  <a:pt x="3189444" y="4095312"/>
                </a:lnTo>
                <a:lnTo>
                  <a:pt x="3148369" y="4114610"/>
                </a:lnTo>
                <a:lnTo>
                  <a:pt x="3105627" y="4130736"/>
                </a:lnTo>
                <a:lnTo>
                  <a:pt x="3061368" y="4143541"/>
                </a:lnTo>
                <a:lnTo>
                  <a:pt x="3015744" y="4152873"/>
                </a:lnTo>
                <a:lnTo>
                  <a:pt x="2968904" y="4158583"/>
                </a:lnTo>
                <a:lnTo>
                  <a:pt x="2921000" y="4160520"/>
                </a:lnTo>
                <a:lnTo>
                  <a:pt x="584200" y="4160520"/>
                </a:lnTo>
                <a:lnTo>
                  <a:pt x="536295" y="4158583"/>
                </a:lnTo>
                <a:lnTo>
                  <a:pt x="489455" y="4152873"/>
                </a:lnTo>
                <a:lnTo>
                  <a:pt x="443831" y="4143541"/>
                </a:lnTo>
                <a:lnTo>
                  <a:pt x="399572" y="4130736"/>
                </a:lnTo>
                <a:lnTo>
                  <a:pt x="356830" y="4114610"/>
                </a:lnTo>
                <a:lnTo>
                  <a:pt x="315755" y="4095312"/>
                </a:lnTo>
                <a:lnTo>
                  <a:pt x="276497" y="4072993"/>
                </a:lnTo>
                <a:lnTo>
                  <a:pt x="239207" y="4047802"/>
                </a:lnTo>
                <a:lnTo>
                  <a:pt x="204035" y="4019892"/>
                </a:lnTo>
                <a:lnTo>
                  <a:pt x="171132" y="3989411"/>
                </a:lnTo>
                <a:lnTo>
                  <a:pt x="140649" y="3956510"/>
                </a:lnTo>
                <a:lnTo>
                  <a:pt x="112735" y="3921340"/>
                </a:lnTo>
                <a:lnTo>
                  <a:pt x="87542" y="3884051"/>
                </a:lnTo>
                <a:lnTo>
                  <a:pt x="65219" y="3844792"/>
                </a:lnTo>
                <a:lnTo>
                  <a:pt x="45918" y="3803716"/>
                </a:lnTo>
                <a:lnTo>
                  <a:pt x="29789" y="3760971"/>
                </a:lnTo>
                <a:lnTo>
                  <a:pt x="16982" y="3716709"/>
                </a:lnTo>
                <a:lnTo>
                  <a:pt x="7647" y="3671079"/>
                </a:lnTo>
                <a:lnTo>
                  <a:pt x="1937" y="3624233"/>
                </a:lnTo>
                <a:lnTo>
                  <a:pt x="0" y="3576320"/>
                </a:lnTo>
                <a:lnTo>
                  <a:pt x="0" y="584200"/>
                </a:lnTo>
                <a:close/>
              </a:path>
            </a:pathLst>
          </a:custGeom>
          <a:ln w="27432">
            <a:solidFill>
              <a:srgbClr val="8952AC"/>
            </a:solidFill>
          </a:ln>
        </p:spPr>
        <p:txBody>
          <a:bodyPr wrap="square" lIns="0" tIns="0" rIns="0" bIns="0" rtlCol="0"/>
          <a:lstStyle/>
          <a:p/>
        </p:txBody>
      </p:sp>
      <p:sp>
        <p:nvSpPr>
          <p:cNvPr id="10" name="object 10"/>
          <p:cNvSpPr/>
          <p:nvPr/>
        </p:nvSpPr>
        <p:spPr>
          <a:xfrm>
            <a:off x="9656064" y="1795272"/>
            <a:ext cx="426720" cy="426720"/>
          </a:xfrm>
          <a:custGeom>
            <a:avLst/>
            <a:gdLst/>
            <a:ahLst/>
            <a:cxnLst/>
            <a:rect l="l" t="t" r="r" b="b"/>
            <a:pathLst>
              <a:path w="426720" h="426719">
                <a:moveTo>
                  <a:pt x="213359" y="0"/>
                </a:moveTo>
                <a:lnTo>
                  <a:pt x="164432" y="5633"/>
                </a:lnTo>
                <a:lnTo>
                  <a:pt x="119520" y="21682"/>
                </a:lnTo>
                <a:lnTo>
                  <a:pt x="79905" y="46866"/>
                </a:lnTo>
                <a:lnTo>
                  <a:pt x="46866" y="79905"/>
                </a:lnTo>
                <a:lnTo>
                  <a:pt x="21682" y="119520"/>
                </a:lnTo>
                <a:lnTo>
                  <a:pt x="5633" y="164432"/>
                </a:lnTo>
                <a:lnTo>
                  <a:pt x="0" y="213360"/>
                </a:lnTo>
                <a:lnTo>
                  <a:pt x="5633" y="262287"/>
                </a:lnTo>
                <a:lnTo>
                  <a:pt x="21682" y="307199"/>
                </a:lnTo>
                <a:lnTo>
                  <a:pt x="46866" y="346814"/>
                </a:lnTo>
                <a:lnTo>
                  <a:pt x="79905" y="379853"/>
                </a:lnTo>
                <a:lnTo>
                  <a:pt x="119520" y="405037"/>
                </a:lnTo>
                <a:lnTo>
                  <a:pt x="164432" y="421086"/>
                </a:lnTo>
                <a:lnTo>
                  <a:pt x="213359" y="426719"/>
                </a:lnTo>
                <a:lnTo>
                  <a:pt x="262287" y="421086"/>
                </a:lnTo>
                <a:lnTo>
                  <a:pt x="307199" y="405037"/>
                </a:lnTo>
                <a:lnTo>
                  <a:pt x="346814" y="379853"/>
                </a:lnTo>
                <a:lnTo>
                  <a:pt x="379853" y="346814"/>
                </a:lnTo>
                <a:lnTo>
                  <a:pt x="405037" y="307199"/>
                </a:lnTo>
                <a:lnTo>
                  <a:pt x="421086" y="262287"/>
                </a:lnTo>
                <a:lnTo>
                  <a:pt x="426719" y="213360"/>
                </a:lnTo>
                <a:lnTo>
                  <a:pt x="421086" y="164432"/>
                </a:lnTo>
                <a:lnTo>
                  <a:pt x="405037" y="119520"/>
                </a:lnTo>
                <a:lnTo>
                  <a:pt x="379853" y="79905"/>
                </a:lnTo>
                <a:lnTo>
                  <a:pt x="346814" y="46866"/>
                </a:lnTo>
                <a:lnTo>
                  <a:pt x="307199" y="21682"/>
                </a:lnTo>
                <a:lnTo>
                  <a:pt x="262287" y="5633"/>
                </a:lnTo>
                <a:lnTo>
                  <a:pt x="213359" y="0"/>
                </a:lnTo>
                <a:close/>
              </a:path>
            </a:pathLst>
          </a:custGeom>
          <a:solidFill>
            <a:srgbClr val="8952AC"/>
          </a:solidFill>
        </p:spPr>
        <p:txBody>
          <a:bodyPr wrap="square" lIns="0" tIns="0" rIns="0" bIns="0" rtlCol="0"/>
          <a:lstStyle/>
          <a:p/>
        </p:txBody>
      </p:sp>
      <p:sp>
        <p:nvSpPr>
          <p:cNvPr id="11" name="object 11"/>
          <p:cNvSpPr/>
          <p:nvPr/>
        </p:nvSpPr>
        <p:spPr>
          <a:xfrm>
            <a:off x="9656064" y="1795272"/>
            <a:ext cx="426720" cy="426720"/>
          </a:xfrm>
          <a:custGeom>
            <a:avLst/>
            <a:gdLst/>
            <a:ahLst/>
            <a:cxnLst/>
            <a:rect l="l" t="t" r="r" b="b"/>
            <a:pathLst>
              <a:path w="426720" h="426719">
                <a:moveTo>
                  <a:pt x="0" y="213360"/>
                </a:moveTo>
                <a:lnTo>
                  <a:pt x="5633" y="164432"/>
                </a:lnTo>
                <a:lnTo>
                  <a:pt x="21682" y="119520"/>
                </a:lnTo>
                <a:lnTo>
                  <a:pt x="46866" y="79905"/>
                </a:lnTo>
                <a:lnTo>
                  <a:pt x="79905" y="46866"/>
                </a:lnTo>
                <a:lnTo>
                  <a:pt x="119520" y="21682"/>
                </a:lnTo>
                <a:lnTo>
                  <a:pt x="164432" y="5633"/>
                </a:lnTo>
                <a:lnTo>
                  <a:pt x="213359" y="0"/>
                </a:lnTo>
                <a:lnTo>
                  <a:pt x="262287" y="5633"/>
                </a:lnTo>
                <a:lnTo>
                  <a:pt x="307199" y="21682"/>
                </a:lnTo>
                <a:lnTo>
                  <a:pt x="346814" y="46866"/>
                </a:lnTo>
                <a:lnTo>
                  <a:pt x="379853" y="79905"/>
                </a:lnTo>
                <a:lnTo>
                  <a:pt x="405037" y="119520"/>
                </a:lnTo>
                <a:lnTo>
                  <a:pt x="421086" y="164432"/>
                </a:lnTo>
                <a:lnTo>
                  <a:pt x="426719" y="213360"/>
                </a:lnTo>
                <a:lnTo>
                  <a:pt x="421086" y="262287"/>
                </a:lnTo>
                <a:lnTo>
                  <a:pt x="405037" y="307199"/>
                </a:lnTo>
                <a:lnTo>
                  <a:pt x="379853" y="346814"/>
                </a:lnTo>
                <a:lnTo>
                  <a:pt x="346814" y="379853"/>
                </a:lnTo>
                <a:lnTo>
                  <a:pt x="307199" y="405037"/>
                </a:lnTo>
                <a:lnTo>
                  <a:pt x="262287" y="421086"/>
                </a:lnTo>
                <a:lnTo>
                  <a:pt x="213359" y="426719"/>
                </a:lnTo>
                <a:lnTo>
                  <a:pt x="164432" y="421086"/>
                </a:lnTo>
                <a:lnTo>
                  <a:pt x="119520" y="405037"/>
                </a:lnTo>
                <a:lnTo>
                  <a:pt x="79905" y="379853"/>
                </a:lnTo>
                <a:lnTo>
                  <a:pt x="46866" y="346814"/>
                </a:lnTo>
                <a:lnTo>
                  <a:pt x="21682" y="307199"/>
                </a:lnTo>
                <a:lnTo>
                  <a:pt x="5633" y="262287"/>
                </a:lnTo>
                <a:lnTo>
                  <a:pt x="0" y="213360"/>
                </a:lnTo>
                <a:close/>
              </a:path>
            </a:pathLst>
          </a:custGeom>
          <a:ln w="12191">
            <a:solidFill>
              <a:srgbClr val="8952AC"/>
            </a:solidFill>
          </a:ln>
        </p:spPr>
        <p:txBody>
          <a:bodyPr wrap="square" lIns="0" tIns="0" rIns="0" bIns="0" rtlCol="0"/>
          <a:lstStyle/>
          <a:p/>
        </p:txBody>
      </p:sp>
      <p:sp>
        <p:nvSpPr>
          <p:cNvPr id="12" name="object 12"/>
          <p:cNvSpPr txBox="1"/>
          <p:nvPr/>
        </p:nvSpPr>
        <p:spPr>
          <a:xfrm>
            <a:off x="726135" y="1101674"/>
            <a:ext cx="10423525" cy="1052195"/>
          </a:xfrm>
          <a:prstGeom prst="rect">
            <a:avLst/>
          </a:prstGeom>
        </p:spPr>
        <p:txBody>
          <a:bodyPr wrap="square" lIns="0" tIns="13970" rIns="0" bIns="0" rtlCol="0" vert="horz">
            <a:spAutoFit/>
          </a:bodyPr>
          <a:lstStyle/>
          <a:p>
            <a:pPr marL="12700">
              <a:lnSpc>
                <a:spcPct val="100000"/>
              </a:lnSpc>
              <a:spcBef>
                <a:spcPts val="110"/>
              </a:spcBef>
            </a:pPr>
            <a:r>
              <a:rPr dirty="0" sz="2200" spc="5">
                <a:solidFill>
                  <a:srgbClr val="767070"/>
                </a:solidFill>
                <a:latin typeface="Arial"/>
                <a:cs typeface="Arial"/>
              </a:rPr>
              <a:t>There </a:t>
            </a:r>
            <a:r>
              <a:rPr dirty="0" sz="2200">
                <a:solidFill>
                  <a:srgbClr val="767070"/>
                </a:solidFill>
                <a:latin typeface="Arial"/>
                <a:cs typeface="Arial"/>
              </a:rPr>
              <a:t>are </a:t>
            </a:r>
            <a:r>
              <a:rPr dirty="0" sz="2200" spc="5">
                <a:solidFill>
                  <a:srgbClr val="767070"/>
                </a:solidFill>
                <a:latin typeface="Arial"/>
                <a:cs typeface="Arial"/>
              </a:rPr>
              <a:t>three </a:t>
            </a:r>
            <a:r>
              <a:rPr dirty="0" sz="2200">
                <a:solidFill>
                  <a:srgbClr val="767070"/>
                </a:solidFill>
                <a:latin typeface="Arial"/>
                <a:cs typeface="Arial"/>
              </a:rPr>
              <a:t>main </a:t>
            </a:r>
            <a:r>
              <a:rPr dirty="0" sz="2200" spc="-15">
                <a:solidFill>
                  <a:srgbClr val="767070"/>
                </a:solidFill>
                <a:latin typeface="Arial"/>
                <a:cs typeface="Arial"/>
              </a:rPr>
              <a:t>ways </a:t>
            </a:r>
            <a:r>
              <a:rPr dirty="0" sz="2200">
                <a:solidFill>
                  <a:srgbClr val="767070"/>
                </a:solidFill>
                <a:latin typeface="Arial"/>
                <a:cs typeface="Arial"/>
              </a:rPr>
              <a:t>of representing </a:t>
            </a:r>
            <a:r>
              <a:rPr dirty="0" sz="2200" spc="5">
                <a:solidFill>
                  <a:srgbClr val="767070"/>
                </a:solidFill>
                <a:latin typeface="Arial"/>
                <a:cs typeface="Arial"/>
              </a:rPr>
              <a:t>graphs </a:t>
            </a:r>
            <a:r>
              <a:rPr dirty="0" sz="2200">
                <a:solidFill>
                  <a:srgbClr val="767070"/>
                </a:solidFill>
                <a:latin typeface="Arial"/>
                <a:cs typeface="Arial"/>
              </a:rPr>
              <a:t>using </a:t>
            </a:r>
            <a:r>
              <a:rPr dirty="0" sz="2200" spc="5">
                <a:solidFill>
                  <a:srgbClr val="767070"/>
                </a:solidFill>
                <a:latin typeface="Arial"/>
                <a:cs typeface="Arial"/>
              </a:rPr>
              <a:t>a programming</a:t>
            </a:r>
            <a:r>
              <a:rPr dirty="0" sz="2200" spc="-125">
                <a:solidFill>
                  <a:srgbClr val="767070"/>
                </a:solidFill>
                <a:latin typeface="Arial"/>
                <a:cs typeface="Arial"/>
              </a:rPr>
              <a:t> </a:t>
            </a:r>
            <a:r>
              <a:rPr dirty="0" sz="2200" spc="5">
                <a:solidFill>
                  <a:srgbClr val="767070"/>
                </a:solidFill>
                <a:latin typeface="Arial"/>
                <a:cs typeface="Arial"/>
              </a:rPr>
              <a:t>language.</a:t>
            </a:r>
            <a:endParaRPr sz="2200">
              <a:latin typeface="Arial"/>
              <a:cs typeface="Arial"/>
            </a:endParaRPr>
          </a:p>
          <a:p>
            <a:pPr marL="12700">
              <a:lnSpc>
                <a:spcPct val="100000"/>
              </a:lnSpc>
            </a:pPr>
            <a:r>
              <a:rPr dirty="0" sz="2200">
                <a:solidFill>
                  <a:srgbClr val="767070"/>
                </a:solidFill>
                <a:latin typeface="Arial"/>
                <a:cs typeface="Arial"/>
              </a:rPr>
              <a:t>Carefully selecting </a:t>
            </a:r>
            <a:r>
              <a:rPr dirty="0" sz="2200" spc="-10">
                <a:solidFill>
                  <a:srgbClr val="767070"/>
                </a:solidFill>
                <a:latin typeface="Arial"/>
                <a:cs typeface="Arial"/>
              </a:rPr>
              <a:t>which </a:t>
            </a:r>
            <a:r>
              <a:rPr dirty="0" sz="2200">
                <a:solidFill>
                  <a:srgbClr val="767070"/>
                </a:solidFill>
                <a:latin typeface="Arial"/>
                <a:cs typeface="Arial"/>
              </a:rPr>
              <a:t>representation </a:t>
            </a:r>
            <a:r>
              <a:rPr dirty="0" sz="2200" spc="5">
                <a:solidFill>
                  <a:srgbClr val="767070"/>
                </a:solidFill>
                <a:latin typeface="Arial"/>
                <a:cs typeface="Arial"/>
              </a:rPr>
              <a:t>to </a:t>
            </a:r>
            <a:r>
              <a:rPr dirty="0" sz="2200">
                <a:solidFill>
                  <a:srgbClr val="767070"/>
                </a:solidFill>
                <a:latin typeface="Arial"/>
                <a:cs typeface="Arial"/>
              </a:rPr>
              <a:t>use </a:t>
            </a:r>
            <a:r>
              <a:rPr dirty="0" sz="2200" spc="-5">
                <a:solidFill>
                  <a:srgbClr val="767070"/>
                </a:solidFill>
                <a:latin typeface="Arial"/>
                <a:cs typeface="Arial"/>
              </a:rPr>
              <a:t>is </a:t>
            </a:r>
            <a:r>
              <a:rPr dirty="0" sz="2200">
                <a:solidFill>
                  <a:srgbClr val="767070"/>
                </a:solidFill>
                <a:latin typeface="Arial"/>
                <a:cs typeface="Arial"/>
              </a:rPr>
              <a:t>important </a:t>
            </a:r>
            <a:r>
              <a:rPr dirty="0" sz="2200" spc="-10">
                <a:solidFill>
                  <a:srgbClr val="767070"/>
                </a:solidFill>
                <a:latin typeface="Arial"/>
                <a:cs typeface="Arial"/>
              </a:rPr>
              <a:t>when </a:t>
            </a:r>
            <a:r>
              <a:rPr dirty="0" sz="2200" spc="-5">
                <a:solidFill>
                  <a:srgbClr val="767070"/>
                </a:solidFill>
                <a:latin typeface="Arial"/>
                <a:cs typeface="Arial"/>
              </a:rPr>
              <a:t>solving </a:t>
            </a:r>
            <a:r>
              <a:rPr dirty="0" sz="2200">
                <a:solidFill>
                  <a:srgbClr val="767070"/>
                </a:solidFill>
                <a:latin typeface="Arial"/>
                <a:cs typeface="Arial"/>
              </a:rPr>
              <a:t>a problem.</a:t>
            </a:r>
            <a:endParaRPr sz="2200">
              <a:latin typeface="Arial"/>
              <a:cs typeface="Arial"/>
            </a:endParaRPr>
          </a:p>
          <a:p>
            <a:pPr marL="1750060">
              <a:lnSpc>
                <a:spcPct val="100000"/>
              </a:lnSpc>
              <a:spcBef>
                <a:spcPts val="630"/>
              </a:spcBef>
              <a:tabLst>
                <a:tab pos="5409565" algn="l"/>
                <a:tab pos="9062085" algn="l"/>
              </a:tabLst>
            </a:pPr>
            <a:r>
              <a:rPr dirty="0" sz="1800">
                <a:solidFill>
                  <a:srgbClr val="FFFFFF"/>
                </a:solidFill>
                <a:latin typeface="Arial"/>
                <a:cs typeface="Arial"/>
              </a:rPr>
              <a:t>A	B	</a:t>
            </a:r>
            <a:r>
              <a:rPr dirty="0" sz="1800" spc="-5">
                <a:solidFill>
                  <a:srgbClr val="FFFFFF"/>
                </a:solidFill>
                <a:latin typeface="Arial"/>
                <a:cs typeface="Arial"/>
              </a:rPr>
              <a:t>C</a:t>
            </a:r>
            <a:endParaRPr sz="1800">
              <a:latin typeface="Arial"/>
              <a:cs typeface="Arial"/>
            </a:endParaRPr>
          </a:p>
        </p:txBody>
      </p:sp>
      <p:sp>
        <p:nvSpPr>
          <p:cNvPr id="13" name="object 13"/>
          <p:cNvSpPr txBox="1"/>
          <p:nvPr/>
        </p:nvSpPr>
        <p:spPr>
          <a:xfrm>
            <a:off x="1132738" y="2327529"/>
            <a:ext cx="2655570" cy="916940"/>
          </a:xfrm>
          <a:prstGeom prst="rect">
            <a:avLst/>
          </a:prstGeom>
        </p:spPr>
        <p:txBody>
          <a:bodyPr wrap="square" lIns="0" tIns="11430" rIns="0" bIns="0" rtlCol="0" vert="horz">
            <a:spAutoFit/>
          </a:bodyPr>
          <a:lstStyle/>
          <a:p>
            <a:pPr marL="12700">
              <a:lnSpc>
                <a:spcPct val="100000"/>
              </a:lnSpc>
              <a:spcBef>
                <a:spcPts val="90"/>
              </a:spcBef>
            </a:pPr>
            <a:r>
              <a:rPr dirty="0" sz="1400" spc="-5">
                <a:solidFill>
                  <a:srgbClr val="52AC87"/>
                </a:solidFill>
                <a:latin typeface="Calibri"/>
                <a:cs typeface="Calibri"/>
              </a:rPr>
              <a:t>Adjacency</a:t>
            </a:r>
            <a:r>
              <a:rPr dirty="0" sz="1400" spc="5">
                <a:solidFill>
                  <a:srgbClr val="52AC87"/>
                </a:solidFill>
                <a:latin typeface="Calibri"/>
                <a:cs typeface="Calibri"/>
              </a:rPr>
              <a:t> </a:t>
            </a:r>
            <a:r>
              <a:rPr dirty="0" sz="1400" spc="-15">
                <a:solidFill>
                  <a:srgbClr val="52AC87"/>
                </a:solidFill>
                <a:latin typeface="Calibri"/>
                <a:cs typeface="Calibri"/>
              </a:rPr>
              <a:t>Matrix</a:t>
            </a:r>
            <a:endParaRPr sz="1400">
              <a:latin typeface="Calibri"/>
              <a:cs typeface="Calibri"/>
            </a:endParaRPr>
          </a:p>
          <a:p>
            <a:pPr marL="12700" marR="5080">
              <a:lnSpc>
                <a:spcPct val="100099"/>
              </a:lnSpc>
              <a:spcBef>
                <a:spcPts val="60"/>
              </a:spcBef>
            </a:pPr>
            <a:r>
              <a:rPr dirty="0" sz="1100">
                <a:solidFill>
                  <a:srgbClr val="767070"/>
                </a:solidFill>
                <a:latin typeface="Arial"/>
                <a:cs typeface="Arial"/>
              </a:rPr>
              <a:t>Stores the graph </a:t>
            </a:r>
            <a:r>
              <a:rPr dirty="0" sz="1100" spc="-5">
                <a:solidFill>
                  <a:srgbClr val="767070"/>
                </a:solidFill>
                <a:latin typeface="Arial"/>
                <a:cs typeface="Arial"/>
              </a:rPr>
              <a:t>in </a:t>
            </a:r>
            <a:r>
              <a:rPr dirty="0" sz="1100">
                <a:solidFill>
                  <a:srgbClr val="767070"/>
                </a:solidFill>
                <a:latin typeface="Arial"/>
                <a:cs typeface="Arial"/>
              </a:rPr>
              <a:t>a </a:t>
            </a:r>
            <a:r>
              <a:rPr dirty="0" sz="1100" spc="-5">
                <a:solidFill>
                  <a:srgbClr val="767070"/>
                </a:solidFill>
                <a:latin typeface="Arial"/>
                <a:cs typeface="Arial"/>
              </a:rPr>
              <a:t>matrix </a:t>
            </a:r>
            <a:r>
              <a:rPr dirty="0" sz="1100">
                <a:solidFill>
                  <a:srgbClr val="767070"/>
                </a:solidFill>
                <a:latin typeface="Arial"/>
                <a:cs typeface="Arial"/>
              </a:rPr>
              <a:t>usually  represented as a 2-D </a:t>
            </a:r>
            <a:r>
              <a:rPr dirty="0" sz="1100" spc="-5">
                <a:solidFill>
                  <a:srgbClr val="767070"/>
                </a:solidFill>
                <a:latin typeface="Arial"/>
                <a:cs typeface="Arial"/>
              </a:rPr>
              <a:t>array </a:t>
            </a:r>
            <a:r>
              <a:rPr dirty="0" sz="1100">
                <a:solidFill>
                  <a:srgbClr val="767070"/>
                </a:solidFill>
                <a:latin typeface="Arial"/>
                <a:cs typeface="Arial"/>
              </a:rPr>
              <a:t>such that  </a:t>
            </a:r>
            <a:r>
              <a:rPr dirty="0" sz="1100" spc="5">
                <a:solidFill>
                  <a:srgbClr val="767070"/>
                </a:solidFill>
                <a:latin typeface="Courier New"/>
                <a:cs typeface="Courier New"/>
              </a:rPr>
              <a:t>matrix[i][j]</a:t>
            </a:r>
            <a:r>
              <a:rPr dirty="0" sz="1100" spc="-445">
                <a:solidFill>
                  <a:srgbClr val="767070"/>
                </a:solidFill>
                <a:latin typeface="Courier New"/>
                <a:cs typeface="Courier New"/>
              </a:rPr>
              <a:t> </a:t>
            </a:r>
            <a:r>
              <a:rPr dirty="0" sz="1100">
                <a:solidFill>
                  <a:srgbClr val="767070"/>
                </a:solidFill>
                <a:latin typeface="Arial"/>
                <a:cs typeface="Arial"/>
              </a:rPr>
              <a:t>contains</a:t>
            </a:r>
            <a:r>
              <a:rPr dirty="0" sz="1100" spc="-75">
                <a:solidFill>
                  <a:srgbClr val="767070"/>
                </a:solidFill>
                <a:latin typeface="Arial"/>
                <a:cs typeface="Arial"/>
              </a:rPr>
              <a:t> </a:t>
            </a:r>
            <a:r>
              <a:rPr dirty="0" sz="1100">
                <a:solidFill>
                  <a:srgbClr val="767070"/>
                </a:solidFill>
                <a:latin typeface="Arial"/>
                <a:cs typeface="Arial"/>
              </a:rPr>
              <a:t>the</a:t>
            </a:r>
            <a:r>
              <a:rPr dirty="0" sz="1100" spc="-40">
                <a:solidFill>
                  <a:srgbClr val="767070"/>
                </a:solidFill>
                <a:latin typeface="Arial"/>
                <a:cs typeface="Arial"/>
              </a:rPr>
              <a:t> </a:t>
            </a:r>
            <a:r>
              <a:rPr dirty="0" sz="1100">
                <a:solidFill>
                  <a:srgbClr val="767070"/>
                </a:solidFill>
                <a:latin typeface="Arial"/>
                <a:cs typeface="Arial"/>
              </a:rPr>
              <a:t>weight</a:t>
            </a:r>
            <a:r>
              <a:rPr dirty="0" sz="1100" spc="-45">
                <a:solidFill>
                  <a:srgbClr val="767070"/>
                </a:solidFill>
                <a:latin typeface="Arial"/>
                <a:cs typeface="Arial"/>
              </a:rPr>
              <a:t> </a:t>
            </a:r>
            <a:r>
              <a:rPr dirty="0" sz="1100">
                <a:solidFill>
                  <a:srgbClr val="767070"/>
                </a:solidFill>
                <a:latin typeface="Arial"/>
                <a:cs typeface="Arial"/>
              </a:rPr>
              <a:t>of</a:t>
            </a:r>
            <a:r>
              <a:rPr dirty="0" sz="1100" spc="-20">
                <a:solidFill>
                  <a:srgbClr val="767070"/>
                </a:solidFill>
                <a:latin typeface="Arial"/>
                <a:cs typeface="Arial"/>
              </a:rPr>
              <a:t> </a:t>
            </a:r>
            <a:r>
              <a:rPr dirty="0" sz="1100">
                <a:solidFill>
                  <a:srgbClr val="767070"/>
                </a:solidFill>
                <a:latin typeface="Arial"/>
                <a:cs typeface="Arial"/>
              </a:rPr>
              <a:t>the  </a:t>
            </a:r>
            <a:r>
              <a:rPr dirty="0" sz="1100" spc="5">
                <a:solidFill>
                  <a:srgbClr val="767070"/>
                </a:solidFill>
                <a:latin typeface="Arial"/>
                <a:cs typeface="Arial"/>
              </a:rPr>
              <a:t>edge </a:t>
            </a:r>
            <a:r>
              <a:rPr dirty="0" sz="1100" spc="5">
                <a:solidFill>
                  <a:srgbClr val="767070"/>
                </a:solidFill>
                <a:latin typeface="Cambria Math"/>
                <a:cs typeface="Cambria Math"/>
              </a:rPr>
              <a:t>(𝑖,</a:t>
            </a:r>
            <a:r>
              <a:rPr dirty="0" sz="1100" spc="-110">
                <a:solidFill>
                  <a:srgbClr val="767070"/>
                </a:solidFill>
                <a:latin typeface="Cambria Math"/>
                <a:cs typeface="Cambria Math"/>
              </a:rPr>
              <a:t> </a:t>
            </a:r>
            <a:r>
              <a:rPr dirty="0" sz="1100" spc="10">
                <a:solidFill>
                  <a:srgbClr val="767070"/>
                </a:solidFill>
                <a:latin typeface="Cambria Math"/>
                <a:cs typeface="Cambria Math"/>
              </a:rPr>
              <a:t>𝑗)</a:t>
            </a:r>
            <a:r>
              <a:rPr dirty="0" sz="1100" spc="10">
                <a:solidFill>
                  <a:srgbClr val="767070"/>
                </a:solidFill>
                <a:latin typeface="Arial"/>
                <a:cs typeface="Arial"/>
              </a:rPr>
              <a:t>.</a:t>
            </a:r>
            <a:endParaRPr sz="1100">
              <a:latin typeface="Arial"/>
              <a:cs typeface="Arial"/>
            </a:endParaRPr>
          </a:p>
        </p:txBody>
      </p:sp>
      <p:sp>
        <p:nvSpPr>
          <p:cNvPr id="14" name="object 14"/>
          <p:cNvSpPr/>
          <p:nvPr/>
        </p:nvSpPr>
        <p:spPr>
          <a:xfrm>
            <a:off x="1219200" y="3599688"/>
            <a:ext cx="304800" cy="307975"/>
          </a:xfrm>
          <a:custGeom>
            <a:avLst/>
            <a:gdLst/>
            <a:ahLst/>
            <a:cxnLst/>
            <a:rect l="l" t="t" r="r" b="b"/>
            <a:pathLst>
              <a:path w="304800" h="307975">
                <a:moveTo>
                  <a:pt x="152400" y="0"/>
                </a:moveTo>
                <a:lnTo>
                  <a:pt x="104217" y="7851"/>
                </a:lnTo>
                <a:lnTo>
                  <a:pt x="62380" y="29711"/>
                </a:lnTo>
                <a:lnTo>
                  <a:pt x="29394" y="63038"/>
                </a:lnTo>
                <a:lnTo>
                  <a:pt x="7766" y="105290"/>
                </a:lnTo>
                <a:lnTo>
                  <a:pt x="0" y="153924"/>
                </a:lnTo>
                <a:lnTo>
                  <a:pt x="7766" y="202557"/>
                </a:lnTo>
                <a:lnTo>
                  <a:pt x="29394" y="244809"/>
                </a:lnTo>
                <a:lnTo>
                  <a:pt x="62380" y="278136"/>
                </a:lnTo>
                <a:lnTo>
                  <a:pt x="104217" y="299996"/>
                </a:lnTo>
                <a:lnTo>
                  <a:pt x="152400" y="307848"/>
                </a:lnTo>
                <a:lnTo>
                  <a:pt x="200582" y="299996"/>
                </a:lnTo>
                <a:lnTo>
                  <a:pt x="242419" y="278136"/>
                </a:lnTo>
                <a:lnTo>
                  <a:pt x="275405" y="244809"/>
                </a:lnTo>
                <a:lnTo>
                  <a:pt x="297033" y="202557"/>
                </a:lnTo>
                <a:lnTo>
                  <a:pt x="304800" y="153924"/>
                </a:lnTo>
                <a:lnTo>
                  <a:pt x="297033" y="105290"/>
                </a:lnTo>
                <a:lnTo>
                  <a:pt x="275405" y="63038"/>
                </a:lnTo>
                <a:lnTo>
                  <a:pt x="242419" y="29711"/>
                </a:lnTo>
                <a:lnTo>
                  <a:pt x="200582" y="7851"/>
                </a:lnTo>
                <a:lnTo>
                  <a:pt x="152400" y="0"/>
                </a:lnTo>
                <a:close/>
              </a:path>
            </a:pathLst>
          </a:custGeom>
          <a:solidFill>
            <a:srgbClr val="AC8752"/>
          </a:solidFill>
        </p:spPr>
        <p:txBody>
          <a:bodyPr wrap="square" lIns="0" tIns="0" rIns="0" bIns="0" rtlCol="0"/>
          <a:lstStyle/>
          <a:p/>
        </p:txBody>
      </p:sp>
      <p:sp>
        <p:nvSpPr>
          <p:cNvPr id="15" name="object 15"/>
          <p:cNvSpPr txBox="1"/>
          <p:nvPr/>
        </p:nvSpPr>
        <p:spPr>
          <a:xfrm>
            <a:off x="1308608" y="3647947"/>
            <a:ext cx="127635"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E7DCED"/>
                </a:solidFill>
                <a:latin typeface="Arial"/>
                <a:cs typeface="Arial"/>
              </a:rPr>
              <a:t>A</a:t>
            </a:r>
            <a:endParaRPr sz="1200">
              <a:latin typeface="Arial"/>
              <a:cs typeface="Arial"/>
            </a:endParaRPr>
          </a:p>
        </p:txBody>
      </p:sp>
      <p:sp>
        <p:nvSpPr>
          <p:cNvPr id="16" name="object 16"/>
          <p:cNvSpPr/>
          <p:nvPr/>
        </p:nvSpPr>
        <p:spPr>
          <a:xfrm>
            <a:off x="2033016" y="3599688"/>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AC8752"/>
          </a:solidFill>
        </p:spPr>
        <p:txBody>
          <a:bodyPr wrap="square" lIns="0" tIns="0" rIns="0" bIns="0" rtlCol="0"/>
          <a:lstStyle/>
          <a:p/>
        </p:txBody>
      </p:sp>
      <p:sp>
        <p:nvSpPr>
          <p:cNvPr id="17" name="object 17"/>
          <p:cNvSpPr txBox="1"/>
          <p:nvPr/>
        </p:nvSpPr>
        <p:spPr>
          <a:xfrm>
            <a:off x="2123313" y="3646678"/>
            <a:ext cx="127635"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Arial"/>
                <a:cs typeface="Arial"/>
              </a:rPr>
              <a:t>B</a:t>
            </a:r>
            <a:endParaRPr sz="1200">
              <a:latin typeface="Arial"/>
              <a:cs typeface="Arial"/>
            </a:endParaRPr>
          </a:p>
        </p:txBody>
      </p:sp>
      <p:sp>
        <p:nvSpPr>
          <p:cNvPr id="18" name="object 18"/>
          <p:cNvSpPr/>
          <p:nvPr/>
        </p:nvSpPr>
        <p:spPr>
          <a:xfrm>
            <a:off x="1639823" y="4209288"/>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AC8752"/>
          </a:solidFill>
        </p:spPr>
        <p:txBody>
          <a:bodyPr wrap="square" lIns="0" tIns="0" rIns="0" bIns="0" rtlCol="0"/>
          <a:lstStyle/>
          <a:p/>
        </p:txBody>
      </p:sp>
      <p:sp>
        <p:nvSpPr>
          <p:cNvPr id="19" name="object 19"/>
          <p:cNvSpPr txBox="1"/>
          <p:nvPr/>
        </p:nvSpPr>
        <p:spPr>
          <a:xfrm>
            <a:off x="1725295" y="4255389"/>
            <a:ext cx="135890" cy="208279"/>
          </a:xfrm>
          <a:prstGeom prst="rect">
            <a:avLst/>
          </a:prstGeom>
        </p:spPr>
        <p:txBody>
          <a:bodyPr wrap="square" lIns="0" tIns="12700" rIns="0" bIns="0" rtlCol="0" vert="horz">
            <a:spAutoFit/>
          </a:bodyPr>
          <a:lstStyle/>
          <a:p>
            <a:pPr marL="12700">
              <a:lnSpc>
                <a:spcPct val="100000"/>
              </a:lnSpc>
              <a:spcBef>
                <a:spcPts val="100"/>
              </a:spcBef>
            </a:pPr>
            <a:r>
              <a:rPr dirty="0" sz="1200" spc="-5">
                <a:solidFill>
                  <a:srgbClr val="FFFFFF"/>
                </a:solidFill>
                <a:latin typeface="Arial"/>
                <a:cs typeface="Arial"/>
              </a:rPr>
              <a:t>C</a:t>
            </a:r>
            <a:endParaRPr sz="1200">
              <a:latin typeface="Arial"/>
              <a:cs typeface="Arial"/>
            </a:endParaRPr>
          </a:p>
        </p:txBody>
      </p:sp>
      <p:sp>
        <p:nvSpPr>
          <p:cNvPr id="20" name="object 20"/>
          <p:cNvSpPr/>
          <p:nvPr/>
        </p:nvSpPr>
        <p:spPr>
          <a:xfrm>
            <a:off x="1524000" y="3752088"/>
            <a:ext cx="509270" cy="1270"/>
          </a:xfrm>
          <a:custGeom>
            <a:avLst/>
            <a:gdLst/>
            <a:ahLst/>
            <a:cxnLst/>
            <a:rect l="l" t="t" r="r" b="b"/>
            <a:pathLst>
              <a:path w="509269" h="1270">
                <a:moveTo>
                  <a:pt x="0" y="1269"/>
                </a:moveTo>
                <a:lnTo>
                  <a:pt x="509016" y="0"/>
                </a:lnTo>
              </a:path>
            </a:pathLst>
          </a:custGeom>
          <a:ln w="24384">
            <a:solidFill>
              <a:srgbClr val="8952AC"/>
            </a:solidFill>
          </a:ln>
        </p:spPr>
        <p:txBody>
          <a:bodyPr wrap="square" lIns="0" tIns="0" rIns="0" bIns="0" rtlCol="0"/>
          <a:lstStyle/>
          <a:p/>
        </p:txBody>
      </p:sp>
      <p:sp>
        <p:nvSpPr>
          <p:cNvPr id="21" name="object 21"/>
          <p:cNvSpPr/>
          <p:nvPr/>
        </p:nvSpPr>
        <p:spPr>
          <a:xfrm>
            <a:off x="1481327" y="3861815"/>
            <a:ext cx="204470" cy="391160"/>
          </a:xfrm>
          <a:custGeom>
            <a:avLst/>
            <a:gdLst/>
            <a:ahLst/>
            <a:cxnLst/>
            <a:rect l="l" t="t" r="r" b="b"/>
            <a:pathLst>
              <a:path w="204469" h="391160">
                <a:moveTo>
                  <a:pt x="0" y="0"/>
                </a:moveTo>
                <a:lnTo>
                  <a:pt x="204342" y="391159"/>
                </a:lnTo>
              </a:path>
            </a:pathLst>
          </a:custGeom>
          <a:ln w="24384">
            <a:solidFill>
              <a:srgbClr val="8952AC"/>
            </a:solidFill>
          </a:ln>
        </p:spPr>
        <p:txBody>
          <a:bodyPr wrap="square" lIns="0" tIns="0" rIns="0" bIns="0" rtlCol="0"/>
          <a:lstStyle/>
          <a:p/>
        </p:txBody>
      </p:sp>
      <p:sp>
        <p:nvSpPr>
          <p:cNvPr id="22" name="object 22"/>
          <p:cNvSpPr/>
          <p:nvPr/>
        </p:nvSpPr>
        <p:spPr>
          <a:xfrm>
            <a:off x="1898904" y="3858767"/>
            <a:ext cx="178435" cy="392430"/>
          </a:xfrm>
          <a:custGeom>
            <a:avLst/>
            <a:gdLst/>
            <a:ahLst/>
            <a:cxnLst/>
            <a:rect l="l" t="t" r="r" b="b"/>
            <a:pathLst>
              <a:path w="178435" h="392429">
                <a:moveTo>
                  <a:pt x="178053" y="0"/>
                </a:moveTo>
                <a:lnTo>
                  <a:pt x="0" y="392429"/>
                </a:lnTo>
              </a:path>
            </a:pathLst>
          </a:custGeom>
          <a:ln w="24384">
            <a:solidFill>
              <a:srgbClr val="8952AC"/>
            </a:solidFill>
          </a:ln>
        </p:spPr>
        <p:txBody>
          <a:bodyPr wrap="square" lIns="0" tIns="0" rIns="0" bIns="0" rtlCol="0"/>
          <a:lstStyle/>
          <a:p/>
        </p:txBody>
      </p:sp>
      <p:graphicFrame>
        <p:nvGraphicFramePr>
          <p:cNvPr id="23" name="object 23"/>
          <p:cNvGraphicFramePr>
            <a:graphicFrameLocks noGrp="1"/>
          </p:cNvGraphicFramePr>
          <p:nvPr/>
        </p:nvGraphicFramePr>
        <p:xfrm>
          <a:off x="2497835" y="3513709"/>
          <a:ext cx="1114425" cy="1049020"/>
        </p:xfrm>
        <a:graphic>
          <a:graphicData uri="http://schemas.openxmlformats.org/drawingml/2006/table">
            <a:tbl>
              <a:tblPr firstRow="1" bandRow="1">
                <a:tableStyleId>{2D5ABB26-0587-4C30-8999-92F81FD0307C}</a:tableStyleId>
              </a:tblPr>
              <a:tblGrid>
                <a:gridCol w="273685"/>
                <a:gridCol w="273685"/>
                <a:gridCol w="273685"/>
                <a:gridCol w="273684"/>
              </a:tblGrid>
              <a:tr h="259079">
                <a:tc>
                  <a:txBody>
                    <a:bodyPr/>
                    <a:lstStyle/>
                    <a:p>
                      <a:pPr>
                        <a:lnSpc>
                          <a:spcPct val="100000"/>
                        </a:lnSpc>
                      </a:pPr>
                      <a:endParaRPr sz="1200">
                        <a:latin typeface="Times New Roman"/>
                        <a:cs typeface="Times New Roman"/>
                      </a:endParaRPr>
                    </a:p>
                  </a:txBody>
                  <a:tcPr marL="0" marR="0" marB="0" marT="0">
                    <a:lnL w="12700">
                      <a:solidFill>
                        <a:srgbClr val="52AC87"/>
                      </a:solidFill>
                      <a:prstDash val="solid"/>
                    </a:lnL>
                    <a:lnR w="12700">
                      <a:solidFill>
                        <a:srgbClr val="52AC87"/>
                      </a:solidFill>
                      <a:prstDash val="solid"/>
                    </a:lnR>
                    <a:lnT w="12700">
                      <a:solidFill>
                        <a:srgbClr val="52AC87"/>
                      </a:solidFill>
                      <a:prstDash val="solid"/>
                    </a:lnT>
                    <a:lnB w="12700">
                      <a:solidFill>
                        <a:srgbClr val="52AC87"/>
                      </a:solidFill>
                      <a:prstDash val="solid"/>
                    </a:lnB>
                    <a:solidFill>
                      <a:srgbClr val="E7DCED"/>
                    </a:solidFill>
                  </a:tcPr>
                </a:tc>
                <a:tc>
                  <a:txBody>
                    <a:bodyPr/>
                    <a:lstStyle/>
                    <a:p>
                      <a:pPr marL="92075">
                        <a:lnSpc>
                          <a:spcPct val="100000"/>
                        </a:lnSpc>
                        <a:spcBef>
                          <a:spcPts val="350"/>
                        </a:spcBef>
                      </a:pPr>
                      <a:r>
                        <a:rPr dirty="0" sz="1100">
                          <a:solidFill>
                            <a:srgbClr val="767070"/>
                          </a:solidFill>
                          <a:latin typeface="Arial"/>
                          <a:cs typeface="Arial"/>
                        </a:rPr>
                        <a:t>A</a:t>
                      </a:r>
                      <a:endParaRPr sz="1100">
                        <a:latin typeface="Arial"/>
                        <a:cs typeface="Arial"/>
                      </a:endParaRPr>
                    </a:p>
                  </a:txBody>
                  <a:tcPr marL="0" marR="0" marB="0" marT="44450">
                    <a:lnL w="12700">
                      <a:solidFill>
                        <a:srgbClr val="52AC87"/>
                      </a:solidFill>
                      <a:prstDash val="solid"/>
                    </a:lnL>
                    <a:lnR w="12700">
                      <a:solidFill>
                        <a:srgbClr val="52AC87"/>
                      </a:solidFill>
                      <a:prstDash val="solid"/>
                    </a:lnR>
                    <a:lnT w="12700">
                      <a:solidFill>
                        <a:srgbClr val="52AC87"/>
                      </a:solidFill>
                      <a:prstDash val="solid"/>
                    </a:lnT>
                    <a:lnB w="12700">
                      <a:solidFill>
                        <a:srgbClr val="52AC87"/>
                      </a:solidFill>
                      <a:prstDash val="solid"/>
                    </a:lnB>
                    <a:solidFill>
                      <a:srgbClr val="E7DCED"/>
                    </a:solidFill>
                  </a:tcPr>
                </a:tc>
                <a:tc>
                  <a:txBody>
                    <a:bodyPr/>
                    <a:lstStyle/>
                    <a:p>
                      <a:pPr algn="ctr" marL="3810">
                        <a:lnSpc>
                          <a:spcPct val="100000"/>
                        </a:lnSpc>
                        <a:spcBef>
                          <a:spcPts val="350"/>
                        </a:spcBef>
                      </a:pPr>
                      <a:r>
                        <a:rPr dirty="0" sz="1100">
                          <a:solidFill>
                            <a:srgbClr val="767070"/>
                          </a:solidFill>
                          <a:latin typeface="Arial"/>
                          <a:cs typeface="Arial"/>
                        </a:rPr>
                        <a:t>B</a:t>
                      </a:r>
                      <a:endParaRPr sz="1100">
                        <a:latin typeface="Arial"/>
                        <a:cs typeface="Arial"/>
                      </a:endParaRPr>
                    </a:p>
                  </a:txBody>
                  <a:tcPr marL="0" marR="0" marB="0" marT="44450">
                    <a:lnL w="12700">
                      <a:solidFill>
                        <a:srgbClr val="52AC87"/>
                      </a:solidFill>
                      <a:prstDash val="solid"/>
                    </a:lnL>
                    <a:lnR w="12700">
                      <a:solidFill>
                        <a:srgbClr val="52AC87"/>
                      </a:solidFill>
                      <a:prstDash val="solid"/>
                    </a:lnR>
                    <a:lnT w="12700">
                      <a:solidFill>
                        <a:srgbClr val="52AC87"/>
                      </a:solidFill>
                      <a:prstDash val="solid"/>
                    </a:lnT>
                    <a:lnB w="12700">
                      <a:solidFill>
                        <a:srgbClr val="52AC87"/>
                      </a:solidFill>
                      <a:prstDash val="solid"/>
                    </a:lnB>
                    <a:solidFill>
                      <a:srgbClr val="E7DCED"/>
                    </a:solidFill>
                  </a:tcPr>
                </a:tc>
                <a:tc>
                  <a:txBody>
                    <a:bodyPr/>
                    <a:lstStyle/>
                    <a:p>
                      <a:pPr algn="ctr" marL="12065">
                        <a:lnSpc>
                          <a:spcPct val="100000"/>
                        </a:lnSpc>
                        <a:spcBef>
                          <a:spcPts val="350"/>
                        </a:spcBef>
                      </a:pPr>
                      <a:r>
                        <a:rPr dirty="0" sz="1100">
                          <a:solidFill>
                            <a:srgbClr val="767070"/>
                          </a:solidFill>
                          <a:latin typeface="Arial"/>
                          <a:cs typeface="Arial"/>
                        </a:rPr>
                        <a:t>C</a:t>
                      </a:r>
                      <a:endParaRPr sz="1100">
                        <a:latin typeface="Arial"/>
                        <a:cs typeface="Arial"/>
                      </a:endParaRPr>
                    </a:p>
                  </a:txBody>
                  <a:tcPr marL="0" marR="0" marB="0" marT="44450">
                    <a:lnL w="12700">
                      <a:solidFill>
                        <a:srgbClr val="52AC87"/>
                      </a:solidFill>
                      <a:prstDash val="solid"/>
                    </a:lnL>
                    <a:lnR w="12700">
                      <a:solidFill>
                        <a:srgbClr val="52AC87"/>
                      </a:solidFill>
                      <a:prstDash val="solid"/>
                    </a:lnR>
                    <a:lnT w="12700">
                      <a:solidFill>
                        <a:srgbClr val="52AC87"/>
                      </a:solidFill>
                      <a:prstDash val="solid"/>
                    </a:lnT>
                    <a:lnB w="12700">
                      <a:solidFill>
                        <a:srgbClr val="52AC87"/>
                      </a:solidFill>
                      <a:prstDash val="solid"/>
                    </a:lnB>
                    <a:solidFill>
                      <a:srgbClr val="E7DCED"/>
                    </a:solidFill>
                  </a:tcPr>
                </a:tc>
              </a:tr>
              <a:tr h="259080">
                <a:tc>
                  <a:txBody>
                    <a:bodyPr/>
                    <a:lstStyle/>
                    <a:p>
                      <a:pPr algn="ctr" marL="3810">
                        <a:lnSpc>
                          <a:spcPct val="100000"/>
                        </a:lnSpc>
                        <a:spcBef>
                          <a:spcPts val="355"/>
                        </a:spcBef>
                      </a:pPr>
                      <a:r>
                        <a:rPr dirty="0" sz="1100">
                          <a:solidFill>
                            <a:srgbClr val="767070"/>
                          </a:solidFill>
                          <a:latin typeface="Arial"/>
                          <a:cs typeface="Arial"/>
                        </a:rPr>
                        <a:t>A</a:t>
                      </a:r>
                      <a:endParaRPr sz="1100">
                        <a:latin typeface="Arial"/>
                        <a:cs typeface="Arial"/>
                      </a:endParaRPr>
                    </a:p>
                  </a:txBody>
                  <a:tcPr marL="0" marR="0" marB="0" marT="45085">
                    <a:lnL w="12700">
                      <a:solidFill>
                        <a:srgbClr val="52AC87"/>
                      </a:solidFill>
                      <a:prstDash val="solid"/>
                    </a:lnL>
                    <a:lnR w="12700">
                      <a:solidFill>
                        <a:srgbClr val="52AC87"/>
                      </a:solidFill>
                      <a:prstDash val="solid"/>
                    </a:lnR>
                    <a:lnT w="12700">
                      <a:solidFill>
                        <a:srgbClr val="52AC87"/>
                      </a:solidFill>
                      <a:prstDash val="solid"/>
                    </a:lnT>
                    <a:lnB w="12700">
                      <a:solidFill>
                        <a:srgbClr val="52AC87"/>
                      </a:solidFill>
                      <a:prstDash val="solid"/>
                    </a:lnB>
                    <a:solidFill>
                      <a:srgbClr val="E7DCED"/>
                    </a:solidFill>
                  </a:tcPr>
                </a:tc>
                <a:tc>
                  <a:txBody>
                    <a:bodyPr/>
                    <a:lstStyle/>
                    <a:p>
                      <a:pPr marL="92075">
                        <a:lnSpc>
                          <a:spcPct val="100000"/>
                        </a:lnSpc>
                        <a:spcBef>
                          <a:spcPts val="355"/>
                        </a:spcBef>
                      </a:pPr>
                      <a:r>
                        <a:rPr dirty="0" sz="1100">
                          <a:solidFill>
                            <a:srgbClr val="767070"/>
                          </a:solidFill>
                          <a:latin typeface="Arial"/>
                          <a:cs typeface="Arial"/>
                        </a:rPr>
                        <a:t>0</a:t>
                      </a:r>
                      <a:endParaRPr sz="1100">
                        <a:latin typeface="Arial"/>
                        <a:cs typeface="Arial"/>
                      </a:endParaRPr>
                    </a:p>
                  </a:txBody>
                  <a:tcPr marL="0" marR="0" marB="0" marT="45085">
                    <a:lnL w="12700">
                      <a:solidFill>
                        <a:srgbClr val="52AC87"/>
                      </a:solidFill>
                      <a:prstDash val="solid"/>
                    </a:lnL>
                    <a:lnR w="12700">
                      <a:solidFill>
                        <a:srgbClr val="52AC87"/>
                      </a:solidFill>
                      <a:prstDash val="solid"/>
                    </a:lnR>
                    <a:lnT w="12700">
                      <a:solidFill>
                        <a:srgbClr val="52AC87"/>
                      </a:solidFill>
                      <a:prstDash val="solid"/>
                    </a:lnT>
                    <a:lnB w="12700">
                      <a:solidFill>
                        <a:srgbClr val="52AC87"/>
                      </a:solidFill>
                      <a:prstDash val="solid"/>
                    </a:lnB>
                    <a:solidFill>
                      <a:srgbClr val="E7DCED"/>
                    </a:solidFill>
                  </a:tcPr>
                </a:tc>
                <a:tc>
                  <a:txBody>
                    <a:bodyPr/>
                    <a:lstStyle/>
                    <a:p>
                      <a:pPr algn="ctr" marR="3175">
                        <a:lnSpc>
                          <a:spcPct val="100000"/>
                        </a:lnSpc>
                        <a:spcBef>
                          <a:spcPts val="355"/>
                        </a:spcBef>
                      </a:pPr>
                      <a:r>
                        <a:rPr dirty="0" sz="1100">
                          <a:solidFill>
                            <a:srgbClr val="767070"/>
                          </a:solidFill>
                          <a:latin typeface="Arial"/>
                          <a:cs typeface="Arial"/>
                        </a:rPr>
                        <a:t>1</a:t>
                      </a:r>
                      <a:endParaRPr sz="1100">
                        <a:latin typeface="Arial"/>
                        <a:cs typeface="Arial"/>
                      </a:endParaRPr>
                    </a:p>
                  </a:txBody>
                  <a:tcPr marL="0" marR="0" marB="0" marT="45085">
                    <a:lnL w="12700">
                      <a:solidFill>
                        <a:srgbClr val="52AC87"/>
                      </a:solidFill>
                      <a:prstDash val="solid"/>
                    </a:lnL>
                    <a:lnR w="12700">
                      <a:solidFill>
                        <a:srgbClr val="52AC87"/>
                      </a:solidFill>
                      <a:prstDash val="solid"/>
                    </a:lnR>
                    <a:lnT w="12700">
                      <a:solidFill>
                        <a:srgbClr val="52AC87"/>
                      </a:solidFill>
                      <a:prstDash val="solid"/>
                    </a:lnT>
                    <a:lnB w="12700">
                      <a:solidFill>
                        <a:srgbClr val="52AC87"/>
                      </a:solidFill>
                      <a:prstDash val="solid"/>
                    </a:lnB>
                    <a:solidFill>
                      <a:srgbClr val="E7DCED"/>
                    </a:solidFill>
                  </a:tcPr>
                </a:tc>
                <a:tc>
                  <a:txBody>
                    <a:bodyPr/>
                    <a:lstStyle/>
                    <a:p>
                      <a:pPr algn="ctr" marR="3175">
                        <a:lnSpc>
                          <a:spcPct val="100000"/>
                        </a:lnSpc>
                        <a:spcBef>
                          <a:spcPts val="355"/>
                        </a:spcBef>
                      </a:pPr>
                      <a:r>
                        <a:rPr dirty="0" sz="1100">
                          <a:solidFill>
                            <a:srgbClr val="767070"/>
                          </a:solidFill>
                          <a:latin typeface="Arial"/>
                          <a:cs typeface="Arial"/>
                        </a:rPr>
                        <a:t>5</a:t>
                      </a:r>
                      <a:endParaRPr sz="1100">
                        <a:latin typeface="Arial"/>
                        <a:cs typeface="Arial"/>
                      </a:endParaRPr>
                    </a:p>
                  </a:txBody>
                  <a:tcPr marL="0" marR="0" marB="0" marT="45085">
                    <a:lnL w="12700">
                      <a:solidFill>
                        <a:srgbClr val="52AC87"/>
                      </a:solidFill>
                      <a:prstDash val="solid"/>
                    </a:lnL>
                    <a:lnR w="12700">
                      <a:solidFill>
                        <a:srgbClr val="52AC87"/>
                      </a:solidFill>
                      <a:prstDash val="solid"/>
                    </a:lnR>
                    <a:lnT w="12700">
                      <a:solidFill>
                        <a:srgbClr val="52AC87"/>
                      </a:solidFill>
                      <a:prstDash val="solid"/>
                    </a:lnT>
                    <a:lnB w="12700">
                      <a:solidFill>
                        <a:srgbClr val="52AC87"/>
                      </a:solidFill>
                      <a:prstDash val="solid"/>
                    </a:lnB>
                    <a:solidFill>
                      <a:srgbClr val="E7DCED"/>
                    </a:solidFill>
                  </a:tcPr>
                </a:tc>
              </a:tr>
              <a:tr h="259080">
                <a:tc>
                  <a:txBody>
                    <a:bodyPr/>
                    <a:lstStyle/>
                    <a:p>
                      <a:pPr algn="ctr" marL="3810">
                        <a:lnSpc>
                          <a:spcPct val="100000"/>
                        </a:lnSpc>
                        <a:spcBef>
                          <a:spcPts val="355"/>
                        </a:spcBef>
                      </a:pPr>
                      <a:r>
                        <a:rPr dirty="0" sz="1100">
                          <a:solidFill>
                            <a:srgbClr val="767070"/>
                          </a:solidFill>
                          <a:latin typeface="Arial"/>
                          <a:cs typeface="Arial"/>
                        </a:rPr>
                        <a:t>B</a:t>
                      </a:r>
                      <a:endParaRPr sz="1100">
                        <a:latin typeface="Arial"/>
                        <a:cs typeface="Arial"/>
                      </a:endParaRPr>
                    </a:p>
                  </a:txBody>
                  <a:tcPr marL="0" marR="0" marB="0" marT="45085">
                    <a:lnL w="12700">
                      <a:solidFill>
                        <a:srgbClr val="52AC87"/>
                      </a:solidFill>
                      <a:prstDash val="solid"/>
                    </a:lnL>
                    <a:lnR w="12700">
                      <a:solidFill>
                        <a:srgbClr val="52AC87"/>
                      </a:solidFill>
                      <a:prstDash val="solid"/>
                    </a:lnR>
                    <a:lnT w="12700">
                      <a:solidFill>
                        <a:srgbClr val="52AC87"/>
                      </a:solidFill>
                      <a:prstDash val="solid"/>
                    </a:lnT>
                    <a:lnB w="12700">
                      <a:solidFill>
                        <a:srgbClr val="52AC87"/>
                      </a:solidFill>
                      <a:prstDash val="solid"/>
                    </a:lnB>
                    <a:solidFill>
                      <a:srgbClr val="E7DCED"/>
                    </a:solidFill>
                  </a:tcPr>
                </a:tc>
                <a:tc>
                  <a:txBody>
                    <a:bodyPr/>
                    <a:lstStyle/>
                    <a:p>
                      <a:pPr marL="92075">
                        <a:lnSpc>
                          <a:spcPct val="100000"/>
                        </a:lnSpc>
                        <a:spcBef>
                          <a:spcPts val="355"/>
                        </a:spcBef>
                      </a:pPr>
                      <a:r>
                        <a:rPr dirty="0" sz="1100">
                          <a:solidFill>
                            <a:srgbClr val="767070"/>
                          </a:solidFill>
                          <a:latin typeface="Arial"/>
                          <a:cs typeface="Arial"/>
                        </a:rPr>
                        <a:t>1</a:t>
                      </a:r>
                      <a:endParaRPr sz="1100">
                        <a:latin typeface="Arial"/>
                        <a:cs typeface="Arial"/>
                      </a:endParaRPr>
                    </a:p>
                  </a:txBody>
                  <a:tcPr marL="0" marR="0" marB="0" marT="45085">
                    <a:lnL w="12700">
                      <a:solidFill>
                        <a:srgbClr val="52AC87"/>
                      </a:solidFill>
                      <a:prstDash val="solid"/>
                    </a:lnL>
                    <a:lnR w="12700">
                      <a:solidFill>
                        <a:srgbClr val="52AC87"/>
                      </a:solidFill>
                      <a:prstDash val="solid"/>
                    </a:lnR>
                    <a:lnT w="12700">
                      <a:solidFill>
                        <a:srgbClr val="52AC87"/>
                      </a:solidFill>
                      <a:prstDash val="solid"/>
                    </a:lnT>
                    <a:lnB w="12700">
                      <a:solidFill>
                        <a:srgbClr val="52AC87"/>
                      </a:solidFill>
                      <a:prstDash val="solid"/>
                    </a:lnB>
                    <a:solidFill>
                      <a:srgbClr val="E7DCED"/>
                    </a:solidFill>
                  </a:tcPr>
                </a:tc>
                <a:tc>
                  <a:txBody>
                    <a:bodyPr/>
                    <a:lstStyle/>
                    <a:p>
                      <a:pPr algn="ctr" marR="3175">
                        <a:lnSpc>
                          <a:spcPct val="100000"/>
                        </a:lnSpc>
                        <a:spcBef>
                          <a:spcPts val="355"/>
                        </a:spcBef>
                      </a:pPr>
                      <a:r>
                        <a:rPr dirty="0" sz="1100">
                          <a:solidFill>
                            <a:srgbClr val="767070"/>
                          </a:solidFill>
                          <a:latin typeface="Arial"/>
                          <a:cs typeface="Arial"/>
                        </a:rPr>
                        <a:t>0</a:t>
                      </a:r>
                      <a:endParaRPr sz="1100">
                        <a:latin typeface="Arial"/>
                        <a:cs typeface="Arial"/>
                      </a:endParaRPr>
                    </a:p>
                  </a:txBody>
                  <a:tcPr marL="0" marR="0" marB="0" marT="45085">
                    <a:lnL w="12700">
                      <a:solidFill>
                        <a:srgbClr val="52AC87"/>
                      </a:solidFill>
                      <a:prstDash val="solid"/>
                    </a:lnL>
                    <a:lnR w="12700">
                      <a:solidFill>
                        <a:srgbClr val="52AC87"/>
                      </a:solidFill>
                      <a:prstDash val="solid"/>
                    </a:lnR>
                    <a:lnT w="12700">
                      <a:solidFill>
                        <a:srgbClr val="52AC87"/>
                      </a:solidFill>
                      <a:prstDash val="solid"/>
                    </a:lnT>
                    <a:lnB w="12700">
                      <a:solidFill>
                        <a:srgbClr val="52AC87"/>
                      </a:solidFill>
                      <a:prstDash val="solid"/>
                    </a:lnB>
                    <a:solidFill>
                      <a:srgbClr val="E7DCED"/>
                    </a:solidFill>
                  </a:tcPr>
                </a:tc>
                <a:tc>
                  <a:txBody>
                    <a:bodyPr/>
                    <a:lstStyle/>
                    <a:p>
                      <a:pPr algn="ctr" marR="3175">
                        <a:lnSpc>
                          <a:spcPct val="100000"/>
                        </a:lnSpc>
                        <a:spcBef>
                          <a:spcPts val="355"/>
                        </a:spcBef>
                      </a:pPr>
                      <a:r>
                        <a:rPr dirty="0" sz="1100">
                          <a:solidFill>
                            <a:srgbClr val="767070"/>
                          </a:solidFill>
                          <a:latin typeface="Arial"/>
                          <a:cs typeface="Arial"/>
                        </a:rPr>
                        <a:t>7</a:t>
                      </a:r>
                      <a:endParaRPr sz="1100">
                        <a:latin typeface="Arial"/>
                        <a:cs typeface="Arial"/>
                      </a:endParaRPr>
                    </a:p>
                  </a:txBody>
                  <a:tcPr marL="0" marR="0" marB="0" marT="45085">
                    <a:lnL w="12700">
                      <a:solidFill>
                        <a:srgbClr val="52AC87"/>
                      </a:solidFill>
                      <a:prstDash val="solid"/>
                    </a:lnL>
                    <a:lnR w="12700">
                      <a:solidFill>
                        <a:srgbClr val="52AC87"/>
                      </a:solidFill>
                      <a:prstDash val="solid"/>
                    </a:lnR>
                    <a:lnT w="12700">
                      <a:solidFill>
                        <a:srgbClr val="52AC87"/>
                      </a:solidFill>
                      <a:prstDash val="solid"/>
                    </a:lnT>
                    <a:lnB w="12700">
                      <a:solidFill>
                        <a:srgbClr val="52AC87"/>
                      </a:solidFill>
                      <a:prstDash val="solid"/>
                    </a:lnB>
                    <a:solidFill>
                      <a:srgbClr val="E7DCED"/>
                    </a:solidFill>
                  </a:tcPr>
                </a:tc>
              </a:tr>
              <a:tr h="259080">
                <a:tc>
                  <a:txBody>
                    <a:bodyPr/>
                    <a:lstStyle/>
                    <a:p>
                      <a:pPr algn="ctr" marL="11430">
                        <a:lnSpc>
                          <a:spcPct val="100000"/>
                        </a:lnSpc>
                        <a:spcBef>
                          <a:spcPts val="355"/>
                        </a:spcBef>
                      </a:pPr>
                      <a:r>
                        <a:rPr dirty="0" sz="1100">
                          <a:solidFill>
                            <a:srgbClr val="767070"/>
                          </a:solidFill>
                          <a:latin typeface="Arial"/>
                          <a:cs typeface="Arial"/>
                        </a:rPr>
                        <a:t>C</a:t>
                      </a:r>
                      <a:endParaRPr sz="1100">
                        <a:latin typeface="Arial"/>
                        <a:cs typeface="Arial"/>
                      </a:endParaRPr>
                    </a:p>
                  </a:txBody>
                  <a:tcPr marL="0" marR="0" marB="0" marT="45085">
                    <a:lnL w="12700">
                      <a:solidFill>
                        <a:srgbClr val="52AC87"/>
                      </a:solidFill>
                      <a:prstDash val="solid"/>
                    </a:lnL>
                    <a:lnR w="12700">
                      <a:solidFill>
                        <a:srgbClr val="52AC87"/>
                      </a:solidFill>
                      <a:prstDash val="solid"/>
                    </a:lnR>
                    <a:lnT w="12700">
                      <a:solidFill>
                        <a:srgbClr val="52AC87"/>
                      </a:solidFill>
                      <a:prstDash val="solid"/>
                    </a:lnT>
                    <a:lnB w="12700">
                      <a:solidFill>
                        <a:srgbClr val="52AC87"/>
                      </a:solidFill>
                      <a:prstDash val="solid"/>
                    </a:lnB>
                    <a:solidFill>
                      <a:srgbClr val="E7DCED"/>
                    </a:solidFill>
                  </a:tcPr>
                </a:tc>
                <a:tc>
                  <a:txBody>
                    <a:bodyPr/>
                    <a:lstStyle/>
                    <a:p>
                      <a:pPr marL="92075">
                        <a:lnSpc>
                          <a:spcPct val="100000"/>
                        </a:lnSpc>
                        <a:spcBef>
                          <a:spcPts val="355"/>
                        </a:spcBef>
                      </a:pPr>
                      <a:r>
                        <a:rPr dirty="0" sz="1100">
                          <a:solidFill>
                            <a:srgbClr val="767070"/>
                          </a:solidFill>
                          <a:latin typeface="Arial"/>
                          <a:cs typeface="Arial"/>
                        </a:rPr>
                        <a:t>5</a:t>
                      </a:r>
                      <a:endParaRPr sz="1100">
                        <a:latin typeface="Arial"/>
                        <a:cs typeface="Arial"/>
                      </a:endParaRPr>
                    </a:p>
                  </a:txBody>
                  <a:tcPr marL="0" marR="0" marB="0" marT="45085">
                    <a:lnL w="12700">
                      <a:solidFill>
                        <a:srgbClr val="52AC87"/>
                      </a:solidFill>
                      <a:prstDash val="solid"/>
                    </a:lnL>
                    <a:lnR w="12700">
                      <a:solidFill>
                        <a:srgbClr val="52AC87"/>
                      </a:solidFill>
                      <a:prstDash val="solid"/>
                    </a:lnR>
                    <a:lnT w="12700">
                      <a:solidFill>
                        <a:srgbClr val="52AC87"/>
                      </a:solidFill>
                      <a:prstDash val="solid"/>
                    </a:lnT>
                    <a:lnB w="12700">
                      <a:solidFill>
                        <a:srgbClr val="52AC87"/>
                      </a:solidFill>
                      <a:prstDash val="solid"/>
                    </a:lnB>
                    <a:solidFill>
                      <a:srgbClr val="E7DCED"/>
                    </a:solidFill>
                  </a:tcPr>
                </a:tc>
                <a:tc>
                  <a:txBody>
                    <a:bodyPr/>
                    <a:lstStyle/>
                    <a:p>
                      <a:pPr algn="ctr" marR="3175">
                        <a:lnSpc>
                          <a:spcPct val="100000"/>
                        </a:lnSpc>
                        <a:spcBef>
                          <a:spcPts val="355"/>
                        </a:spcBef>
                      </a:pPr>
                      <a:r>
                        <a:rPr dirty="0" sz="1100">
                          <a:solidFill>
                            <a:srgbClr val="767070"/>
                          </a:solidFill>
                          <a:latin typeface="Arial"/>
                          <a:cs typeface="Arial"/>
                        </a:rPr>
                        <a:t>7</a:t>
                      </a:r>
                      <a:endParaRPr sz="1100">
                        <a:latin typeface="Arial"/>
                        <a:cs typeface="Arial"/>
                      </a:endParaRPr>
                    </a:p>
                  </a:txBody>
                  <a:tcPr marL="0" marR="0" marB="0" marT="45085">
                    <a:lnL w="12700">
                      <a:solidFill>
                        <a:srgbClr val="52AC87"/>
                      </a:solidFill>
                      <a:prstDash val="solid"/>
                    </a:lnL>
                    <a:lnR w="12700">
                      <a:solidFill>
                        <a:srgbClr val="52AC87"/>
                      </a:solidFill>
                      <a:prstDash val="solid"/>
                    </a:lnR>
                    <a:lnT w="12700">
                      <a:solidFill>
                        <a:srgbClr val="52AC87"/>
                      </a:solidFill>
                      <a:prstDash val="solid"/>
                    </a:lnT>
                    <a:lnB w="12700">
                      <a:solidFill>
                        <a:srgbClr val="52AC87"/>
                      </a:solidFill>
                      <a:prstDash val="solid"/>
                    </a:lnB>
                    <a:solidFill>
                      <a:srgbClr val="E7DCED"/>
                    </a:solidFill>
                  </a:tcPr>
                </a:tc>
                <a:tc>
                  <a:txBody>
                    <a:bodyPr/>
                    <a:lstStyle/>
                    <a:p>
                      <a:pPr algn="ctr" marR="2540">
                        <a:lnSpc>
                          <a:spcPct val="100000"/>
                        </a:lnSpc>
                        <a:spcBef>
                          <a:spcPts val="355"/>
                        </a:spcBef>
                      </a:pPr>
                      <a:r>
                        <a:rPr dirty="0" sz="1100">
                          <a:solidFill>
                            <a:srgbClr val="767070"/>
                          </a:solidFill>
                          <a:latin typeface="Arial"/>
                          <a:cs typeface="Arial"/>
                        </a:rPr>
                        <a:t>0</a:t>
                      </a:r>
                      <a:endParaRPr sz="1100">
                        <a:latin typeface="Arial"/>
                        <a:cs typeface="Arial"/>
                      </a:endParaRPr>
                    </a:p>
                  </a:txBody>
                  <a:tcPr marL="0" marR="0" marB="0" marT="45085">
                    <a:lnL w="12700">
                      <a:solidFill>
                        <a:srgbClr val="52AC87"/>
                      </a:solidFill>
                      <a:prstDash val="solid"/>
                    </a:lnL>
                    <a:lnR w="12700">
                      <a:solidFill>
                        <a:srgbClr val="52AC87"/>
                      </a:solidFill>
                      <a:prstDash val="solid"/>
                    </a:lnR>
                    <a:lnT w="12700">
                      <a:solidFill>
                        <a:srgbClr val="52AC87"/>
                      </a:solidFill>
                      <a:prstDash val="solid"/>
                    </a:lnT>
                    <a:lnB w="12700">
                      <a:solidFill>
                        <a:srgbClr val="52AC87"/>
                      </a:solidFill>
                      <a:prstDash val="solid"/>
                    </a:lnB>
                    <a:solidFill>
                      <a:srgbClr val="E7DCED"/>
                    </a:solidFill>
                  </a:tcPr>
                </a:tc>
              </a:tr>
            </a:tbl>
          </a:graphicData>
        </a:graphic>
      </p:graphicFrame>
      <p:sp>
        <p:nvSpPr>
          <p:cNvPr id="24" name="object 24"/>
          <p:cNvSpPr txBox="1"/>
          <p:nvPr/>
        </p:nvSpPr>
        <p:spPr>
          <a:xfrm>
            <a:off x="1735073" y="3535807"/>
            <a:ext cx="110489" cy="208279"/>
          </a:xfrm>
          <a:prstGeom prst="rect">
            <a:avLst/>
          </a:prstGeom>
        </p:spPr>
        <p:txBody>
          <a:bodyPr wrap="square" lIns="0" tIns="12700" rIns="0" bIns="0" rtlCol="0" vert="horz">
            <a:spAutoFit/>
          </a:bodyPr>
          <a:lstStyle/>
          <a:p>
            <a:pPr marL="12700">
              <a:lnSpc>
                <a:spcPct val="100000"/>
              </a:lnSpc>
              <a:spcBef>
                <a:spcPts val="100"/>
              </a:spcBef>
            </a:pPr>
            <a:r>
              <a:rPr dirty="0" sz="1200" spc="-5" b="1">
                <a:solidFill>
                  <a:srgbClr val="52AC87"/>
                </a:solidFill>
                <a:latin typeface="Arial"/>
                <a:cs typeface="Arial"/>
              </a:rPr>
              <a:t>1</a:t>
            </a:r>
            <a:endParaRPr sz="1200">
              <a:latin typeface="Arial"/>
              <a:cs typeface="Arial"/>
            </a:endParaRPr>
          </a:p>
        </p:txBody>
      </p:sp>
      <p:sp>
        <p:nvSpPr>
          <p:cNvPr id="25" name="object 25"/>
          <p:cNvSpPr txBox="1"/>
          <p:nvPr/>
        </p:nvSpPr>
        <p:spPr>
          <a:xfrm>
            <a:off x="1396111" y="4008196"/>
            <a:ext cx="110489" cy="208915"/>
          </a:xfrm>
          <a:prstGeom prst="rect">
            <a:avLst/>
          </a:prstGeom>
        </p:spPr>
        <p:txBody>
          <a:bodyPr wrap="square" lIns="0" tIns="12700" rIns="0" bIns="0" rtlCol="0" vert="horz">
            <a:spAutoFit/>
          </a:bodyPr>
          <a:lstStyle/>
          <a:p>
            <a:pPr marL="12700">
              <a:lnSpc>
                <a:spcPct val="100000"/>
              </a:lnSpc>
              <a:spcBef>
                <a:spcPts val="100"/>
              </a:spcBef>
            </a:pPr>
            <a:r>
              <a:rPr dirty="0" sz="1200" b="1">
                <a:solidFill>
                  <a:srgbClr val="52AC87"/>
                </a:solidFill>
                <a:latin typeface="Arial"/>
                <a:cs typeface="Arial"/>
              </a:rPr>
              <a:t>5</a:t>
            </a:r>
            <a:endParaRPr sz="1200">
              <a:latin typeface="Arial"/>
              <a:cs typeface="Arial"/>
            </a:endParaRPr>
          </a:p>
        </p:txBody>
      </p:sp>
      <p:sp>
        <p:nvSpPr>
          <p:cNvPr id="26" name="object 26"/>
          <p:cNvSpPr txBox="1"/>
          <p:nvPr/>
        </p:nvSpPr>
        <p:spPr>
          <a:xfrm>
            <a:off x="2047494" y="4007611"/>
            <a:ext cx="110489" cy="208279"/>
          </a:xfrm>
          <a:prstGeom prst="rect">
            <a:avLst/>
          </a:prstGeom>
        </p:spPr>
        <p:txBody>
          <a:bodyPr wrap="square" lIns="0" tIns="12700" rIns="0" bIns="0" rtlCol="0" vert="horz">
            <a:spAutoFit/>
          </a:bodyPr>
          <a:lstStyle/>
          <a:p>
            <a:pPr marL="12700">
              <a:lnSpc>
                <a:spcPct val="100000"/>
              </a:lnSpc>
              <a:spcBef>
                <a:spcPts val="100"/>
              </a:spcBef>
            </a:pPr>
            <a:r>
              <a:rPr dirty="0" sz="1200" spc="-5" b="1">
                <a:solidFill>
                  <a:srgbClr val="52AC87"/>
                </a:solidFill>
                <a:latin typeface="Arial"/>
                <a:cs typeface="Arial"/>
              </a:rPr>
              <a:t>7</a:t>
            </a:r>
            <a:endParaRPr sz="1200">
              <a:latin typeface="Arial"/>
              <a:cs typeface="Arial"/>
            </a:endParaRPr>
          </a:p>
        </p:txBody>
      </p:sp>
      <p:sp>
        <p:nvSpPr>
          <p:cNvPr id="27" name="object 27"/>
          <p:cNvSpPr txBox="1"/>
          <p:nvPr/>
        </p:nvSpPr>
        <p:spPr>
          <a:xfrm>
            <a:off x="4823586" y="2376043"/>
            <a:ext cx="2721610" cy="1084580"/>
          </a:xfrm>
          <a:prstGeom prst="rect">
            <a:avLst/>
          </a:prstGeom>
        </p:spPr>
        <p:txBody>
          <a:bodyPr wrap="square" lIns="0" tIns="11430" rIns="0" bIns="0" rtlCol="0" vert="horz">
            <a:spAutoFit/>
          </a:bodyPr>
          <a:lstStyle/>
          <a:p>
            <a:pPr marL="12700">
              <a:lnSpc>
                <a:spcPct val="100000"/>
              </a:lnSpc>
              <a:spcBef>
                <a:spcPts val="90"/>
              </a:spcBef>
            </a:pPr>
            <a:r>
              <a:rPr dirty="0" sz="1400" spc="-5">
                <a:solidFill>
                  <a:srgbClr val="52AC87"/>
                </a:solidFill>
                <a:latin typeface="Calibri"/>
                <a:cs typeface="Calibri"/>
              </a:rPr>
              <a:t>Adjacency</a:t>
            </a:r>
            <a:r>
              <a:rPr dirty="0" sz="1400" spc="5">
                <a:solidFill>
                  <a:srgbClr val="52AC87"/>
                </a:solidFill>
                <a:latin typeface="Calibri"/>
                <a:cs typeface="Calibri"/>
              </a:rPr>
              <a:t> </a:t>
            </a:r>
            <a:r>
              <a:rPr dirty="0" sz="1400" spc="-15">
                <a:solidFill>
                  <a:srgbClr val="52AC87"/>
                </a:solidFill>
                <a:latin typeface="Calibri"/>
                <a:cs typeface="Calibri"/>
              </a:rPr>
              <a:t>List</a:t>
            </a:r>
            <a:endParaRPr sz="1400">
              <a:latin typeface="Calibri"/>
              <a:cs typeface="Calibri"/>
            </a:endParaRPr>
          </a:p>
          <a:p>
            <a:pPr marL="12700" marR="5080">
              <a:lnSpc>
                <a:spcPct val="100000"/>
              </a:lnSpc>
              <a:spcBef>
                <a:spcPts val="60"/>
              </a:spcBef>
            </a:pPr>
            <a:r>
              <a:rPr dirty="0" sz="1100">
                <a:solidFill>
                  <a:srgbClr val="767070"/>
                </a:solidFill>
                <a:latin typeface="Arial"/>
                <a:cs typeface="Arial"/>
              </a:rPr>
              <a:t>Each vertex </a:t>
            </a:r>
            <a:r>
              <a:rPr dirty="0" sz="1100" spc="-5">
                <a:solidFill>
                  <a:srgbClr val="767070"/>
                </a:solidFill>
                <a:latin typeface="Arial"/>
                <a:cs typeface="Arial"/>
              </a:rPr>
              <a:t>is </a:t>
            </a:r>
            <a:r>
              <a:rPr dirty="0" sz="1100">
                <a:solidFill>
                  <a:srgbClr val="767070"/>
                </a:solidFill>
                <a:latin typeface="Arial"/>
                <a:cs typeface="Arial"/>
              </a:rPr>
              <a:t>associated </a:t>
            </a:r>
            <a:r>
              <a:rPr dirty="0" sz="1100" spc="-5">
                <a:solidFill>
                  <a:srgbClr val="767070"/>
                </a:solidFill>
                <a:latin typeface="Arial"/>
                <a:cs typeface="Arial"/>
              </a:rPr>
              <a:t>with </a:t>
            </a:r>
            <a:r>
              <a:rPr dirty="0" sz="1100">
                <a:solidFill>
                  <a:srgbClr val="767070"/>
                </a:solidFill>
                <a:latin typeface="Arial"/>
                <a:cs typeface="Arial"/>
              </a:rPr>
              <a:t>a </a:t>
            </a:r>
            <a:r>
              <a:rPr dirty="0" sz="1100" spc="-5">
                <a:solidFill>
                  <a:srgbClr val="767070"/>
                </a:solidFill>
                <a:latin typeface="Arial"/>
                <a:cs typeface="Arial"/>
              </a:rPr>
              <a:t>list </a:t>
            </a:r>
            <a:r>
              <a:rPr dirty="0" sz="1100">
                <a:solidFill>
                  <a:srgbClr val="767070"/>
                </a:solidFill>
                <a:latin typeface="Arial"/>
                <a:cs typeface="Arial"/>
              </a:rPr>
              <a:t>(can</a:t>
            </a:r>
            <a:r>
              <a:rPr dirty="0" sz="1100" spc="-180">
                <a:solidFill>
                  <a:srgbClr val="767070"/>
                </a:solidFill>
                <a:latin typeface="Arial"/>
                <a:cs typeface="Arial"/>
              </a:rPr>
              <a:t> </a:t>
            </a:r>
            <a:r>
              <a:rPr dirty="0" sz="1100">
                <a:solidFill>
                  <a:srgbClr val="767070"/>
                </a:solidFill>
                <a:latin typeface="Arial"/>
                <a:cs typeface="Arial"/>
              </a:rPr>
              <a:t>be  represented </a:t>
            </a:r>
            <a:r>
              <a:rPr dirty="0" sz="1100" spc="-5">
                <a:solidFill>
                  <a:srgbClr val="767070"/>
                </a:solidFill>
                <a:latin typeface="Arial"/>
                <a:cs typeface="Arial"/>
              </a:rPr>
              <a:t>in C++ </a:t>
            </a:r>
            <a:r>
              <a:rPr dirty="0" sz="1100">
                <a:solidFill>
                  <a:srgbClr val="767070"/>
                </a:solidFill>
                <a:latin typeface="Arial"/>
                <a:cs typeface="Arial"/>
              </a:rPr>
              <a:t>as a vector) populated  by vertices each </a:t>
            </a:r>
            <a:r>
              <a:rPr dirty="0" sz="1100" spc="-5">
                <a:solidFill>
                  <a:srgbClr val="767070"/>
                </a:solidFill>
                <a:latin typeface="Arial"/>
                <a:cs typeface="Arial"/>
              </a:rPr>
              <a:t>is </a:t>
            </a:r>
            <a:r>
              <a:rPr dirty="0" sz="1100">
                <a:solidFill>
                  <a:srgbClr val="767070"/>
                </a:solidFill>
                <a:latin typeface="Arial"/>
                <a:cs typeface="Arial"/>
              </a:rPr>
              <a:t>adjacent to. One  possible implementation of this </a:t>
            </a:r>
            <a:r>
              <a:rPr dirty="0" sz="1100" spc="-5">
                <a:solidFill>
                  <a:srgbClr val="767070"/>
                </a:solidFill>
                <a:latin typeface="Arial"/>
                <a:cs typeface="Arial"/>
              </a:rPr>
              <a:t>is </a:t>
            </a:r>
            <a:r>
              <a:rPr dirty="0" sz="1100">
                <a:solidFill>
                  <a:srgbClr val="767070"/>
                </a:solidFill>
                <a:latin typeface="Arial"/>
                <a:cs typeface="Arial"/>
              </a:rPr>
              <a:t>to use  objects.</a:t>
            </a:r>
            <a:endParaRPr sz="1100">
              <a:latin typeface="Arial"/>
              <a:cs typeface="Arial"/>
            </a:endParaRPr>
          </a:p>
        </p:txBody>
      </p:sp>
      <p:sp>
        <p:nvSpPr>
          <p:cNvPr id="28" name="object 28"/>
          <p:cNvSpPr txBox="1"/>
          <p:nvPr/>
        </p:nvSpPr>
        <p:spPr>
          <a:xfrm>
            <a:off x="4837938" y="3587877"/>
            <a:ext cx="1668145" cy="1125220"/>
          </a:xfrm>
          <a:prstGeom prst="rect">
            <a:avLst/>
          </a:prstGeom>
        </p:spPr>
        <p:txBody>
          <a:bodyPr wrap="square" lIns="0" tIns="13970" rIns="0" bIns="0" rtlCol="0" vert="horz">
            <a:spAutoFit/>
          </a:bodyPr>
          <a:lstStyle/>
          <a:p>
            <a:pPr marL="149860" marR="757555" indent="-137160">
              <a:lnSpc>
                <a:spcPct val="100000"/>
              </a:lnSpc>
              <a:spcBef>
                <a:spcPts val="110"/>
              </a:spcBef>
            </a:pPr>
            <a:r>
              <a:rPr dirty="0" sz="900" spc="-5">
                <a:solidFill>
                  <a:srgbClr val="52AC87"/>
                </a:solidFill>
                <a:latin typeface="Courier New"/>
                <a:cs typeface="Courier New"/>
              </a:rPr>
              <a:t>class</a:t>
            </a:r>
            <a:r>
              <a:rPr dirty="0" sz="900" spc="-75">
                <a:solidFill>
                  <a:srgbClr val="52AC87"/>
                </a:solidFill>
                <a:latin typeface="Courier New"/>
                <a:cs typeface="Courier New"/>
              </a:rPr>
              <a:t> </a:t>
            </a:r>
            <a:r>
              <a:rPr dirty="0" sz="900" spc="-5">
                <a:solidFill>
                  <a:srgbClr val="8952AC"/>
                </a:solidFill>
                <a:latin typeface="Courier New"/>
                <a:cs typeface="Courier New"/>
              </a:rPr>
              <a:t>Vertex</a:t>
            </a:r>
            <a:r>
              <a:rPr dirty="0" sz="900" spc="-5">
                <a:solidFill>
                  <a:srgbClr val="767070"/>
                </a:solidFill>
                <a:latin typeface="Courier New"/>
                <a:cs typeface="Courier New"/>
              </a:rPr>
              <a:t>{  </a:t>
            </a:r>
            <a:r>
              <a:rPr dirty="0" sz="900" spc="-5">
                <a:solidFill>
                  <a:srgbClr val="AC8752"/>
                </a:solidFill>
                <a:latin typeface="Courier New"/>
                <a:cs typeface="Courier New"/>
              </a:rPr>
              <a:t>public</a:t>
            </a:r>
            <a:r>
              <a:rPr dirty="0" sz="900" spc="-5">
                <a:solidFill>
                  <a:srgbClr val="767070"/>
                </a:solidFill>
                <a:latin typeface="Courier New"/>
                <a:cs typeface="Courier New"/>
              </a:rPr>
              <a:t>:</a:t>
            </a:r>
            <a:endParaRPr sz="900">
              <a:latin typeface="Courier New"/>
              <a:cs typeface="Courier New"/>
            </a:endParaRPr>
          </a:p>
          <a:p>
            <a:pPr marL="287020" marR="5715">
              <a:lnSpc>
                <a:spcPct val="100000"/>
              </a:lnSpc>
              <a:spcBef>
                <a:spcPts val="5"/>
              </a:spcBef>
            </a:pPr>
            <a:r>
              <a:rPr dirty="0" sz="900">
                <a:solidFill>
                  <a:srgbClr val="767070"/>
                </a:solidFill>
                <a:latin typeface="Courier New"/>
                <a:cs typeface="Courier New"/>
              </a:rPr>
              <a:t>int </a:t>
            </a:r>
            <a:r>
              <a:rPr dirty="0" sz="900" spc="-5">
                <a:solidFill>
                  <a:srgbClr val="767070"/>
                </a:solidFill>
                <a:latin typeface="Courier New"/>
                <a:cs typeface="Courier New"/>
              </a:rPr>
              <a:t>index;  vector&lt;Vertex*&gt;</a:t>
            </a:r>
            <a:r>
              <a:rPr dirty="0" sz="900" spc="-85">
                <a:solidFill>
                  <a:srgbClr val="767070"/>
                </a:solidFill>
                <a:latin typeface="Courier New"/>
                <a:cs typeface="Courier New"/>
              </a:rPr>
              <a:t> </a:t>
            </a:r>
            <a:r>
              <a:rPr dirty="0" sz="900">
                <a:solidFill>
                  <a:srgbClr val="767070"/>
                </a:solidFill>
                <a:latin typeface="Courier New"/>
                <a:cs typeface="Courier New"/>
              </a:rPr>
              <a:t>adj;  </a:t>
            </a:r>
            <a:r>
              <a:rPr dirty="0" sz="900" spc="-5">
                <a:solidFill>
                  <a:srgbClr val="8952AC"/>
                </a:solidFill>
                <a:latin typeface="Courier New"/>
                <a:cs typeface="Courier New"/>
              </a:rPr>
              <a:t>Vertex</a:t>
            </a:r>
            <a:r>
              <a:rPr dirty="0" sz="900" spc="-5">
                <a:solidFill>
                  <a:srgbClr val="767070"/>
                </a:solidFill>
                <a:latin typeface="Courier New"/>
                <a:cs typeface="Courier New"/>
              </a:rPr>
              <a:t>(</a:t>
            </a:r>
            <a:r>
              <a:rPr dirty="0" sz="900" spc="-5">
                <a:solidFill>
                  <a:srgbClr val="52AC87"/>
                </a:solidFill>
                <a:latin typeface="Courier New"/>
                <a:cs typeface="Courier New"/>
              </a:rPr>
              <a:t>int</a:t>
            </a:r>
            <a:r>
              <a:rPr dirty="0" sz="900" spc="-50">
                <a:solidFill>
                  <a:srgbClr val="52AC87"/>
                </a:solidFill>
                <a:latin typeface="Courier New"/>
                <a:cs typeface="Courier New"/>
              </a:rPr>
              <a:t> </a:t>
            </a:r>
            <a:r>
              <a:rPr dirty="0" sz="900" spc="-5">
                <a:solidFill>
                  <a:srgbClr val="767070"/>
                </a:solidFill>
                <a:latin typeface="Courier New"/>
                <a:cs typeface="Courier New"/>
              </a:rPr>
              <a:t>ind){</a:t>
            </a:r>
            <a:endParaRPr sz="900">
              <a:latin typeface="Courier New"/>
              <a:cs typeface="Courier New"/>
            </a:endParaRPr>
          </a:p>
          <a:p>
            <a:pPr marL="424180">
              <a:lnSpc>
                <a:spcPct val="100000"/>
              </a:lnSpc>
            </a:pPr>
            <a:r>
              <a:rPr dirty="0" sz="900" spc="-5">
                <a:solidFill>
                  <a:srgbClr val="767070"/>
                </a:solidFill>
                <a:latin typeface="Courier New"/>
                <a:cs typeface="Courier New"/>
              </a:rPr>
              <a:t>index </a:t>
            </a:r>
            <a:r>
              <a:rPr dirty="0" sz="900" spc="5">
                <a:solidFill>
                  <a:srgbClr val="767070"/>
                </a:solidFill>
                <a:latin typeface="Courier New"/>
                <a:cs typeface="Courier New"/>
              </a:rPr>
              <a:t>=</a:t>
            </a:r>
            <a:r>
              <a:rPr dirty="0" sz="900" spc="-40">
                <a:solidFill>
                  <a:srgbClr val="767070"/>
                </a:solidFill>
                <a:latin typeface="Courier New"/>
                <a:cs typeface="Courier New"/>
              </a:rPr>
              <a:t> </a:t>
            </a:r>
            <a:r>
              <a:rPr dirty="0" sz="900" spc="-5">
                <a:solidFill>
                  <a:srgbClr val="767070"/>
                </a:solidFill>
                <a:latin typeface="Courier New"/>
                <a:cs typeface="Courier New"/>
              </a:rPr>
              <a:t>ind;</a:t>
            </a:r>
            <a:endParaRPr sz="900">
              <a:latin typeface="Courier New"/>
              <a:cs typeface="Courier New"/>
            </a:endParaRPr>
          </a:p>
          <a:p>
            <a:pPr marL="287020">
              <a:lnSpc>
                <a:spcPct val="100000"/>
              </a:lnSpc>
            </a:pPr>
            <a:r>
              <a:rPr dirty="0" sz="900" spc="5">
                <a:solidFill>
                  <a:srgbClr val="767070"/>
                </a:solidFill>
                <a:latin typeface="Courier New"/>
                <a:cs typeface="Courier New"/>
              </a:rPr>
              <a:t>}</a:t>
            </a:r>
            <a:endParaRPr sz="900">
              <a:latin typeface="Courier New"/>
              <a:cs typeface="Courier New"/>
            </a:endParaRPr>
          </a:p>
          <a:p>
            <a:pPr marL="12700">
              <a:lnSpc>
                <a:spcPct val="100000"/>
              </a:lnSpc>
            </a:pPr>
            <a:r>
              <a:rPr dirty="0" sz="900" spc="5">
                <a:solidFill>
                  <a:srgbClr val="767070"/>
                </a:solidFill>
                <a:latin typeface="Courier New"/>
                <a:cs typeface="Courier New"/>
              </a:rPr>
              <a:t>};</a:t>
            </a:r>
            <a:endParaRPr sz="900">
              <a:latin typeface="Courier New"/>
              <a:cs typeface="Courier New"/>
            </a:endParaRPr>
          </a:p>
        </p:txBody>
      </p:sp>
      <p:sp>
        <p:nvSpPr>
          <p:cNvPr id="29" name="object 29"/>
          <p:cNvSpPr txBox="1"/>
          <p:nvPr/>
        </p:nvSpPr>
        <p:spPr>
          <a:xfrm>
            <a:off x="4834254" y="4792726"/>
            <a:ext cx="2004695" cy="988060"/>
          </a:xfrm>
          <a:prstGeom prst="rect">
            <a:avLst/>
          </a:prstGeom>
        </p:spPr>
        <p:txBody>
          <a:bodyPr wrap="square" lIns="0" tIns="13970" rIns="0" bIns="0" rtlCol="0" vert="horz">
            <a:spAutoFit/>
          </a:bodyPr>
          <a:lstStyle/>
          <a:p>
            <a:pPr marL="12700">
              <a:lnSpc>
                <a:spcPct val="100000"/>
              </a:lnSpc>
              <a:spcBef>
                <a:spcPts val="110"/>
              </a:spcBef>
            </a:pPr>
            <a:r>
              <a:rPr dirty="0" sz="900">
                <a:solidFill>
                  <a:srgbClr val="52AC87"/>
                </a:solidFill>
                <a:latin typeface="Courier New"/>
                <a:cs typeface="Courier New"/>
              </a:rPr>
              <a:t>int</a:t>
            </a:r>
            <a:r>
              <a:rPr dirty="0" sz="900" spc="-15">
                <a:solidFill>
                  <a:srgbClr val="52AC87"/>
                </a:solidFill>
                <a:latin typeface="Courier New"/>
                <a:cs typeface="Courier New"/>
              </a:rPr>
              <a:t> </a:t>
            </a:r>
            <a:r>
              <a:rPr dirty="0" sz="900" spc="-10">
                <a:solidFill>
                  <a:srgbClr val="8952AC"/>
                </a:solidFill>
                <a:latin typeface="Courier New"/>
                <a:cs typeface="Courier New"/>
              </a:rPr>
              <a:t>main</a:t>
            </a:r>
            <a:r>
              <a:rPr dirty="0" sz="900" spc="-10">
                <a:solidFill>
                  <a:srgbClr val="767070"/>
                </a:solidFill>
                <a:latin typeface="Courier New"/>
                <a:cs typeface="Courier New"/>
              </a:rPr>
              <a:t>(){</a:t>
            </a:r>
            <a:endParaRPr sz="900">
              <a:latin typeface="Courier New"/>
              <a:cs typeface="Courier New"/>
            </a:endParaRPr>
          </a:p>
          <a:p>
            <a:pPr marL="149860" marR="70485">
              <a:lnSpc>
                <a:spcPct val="100000"/>
              </a:lnSpc>
            </a:pPr>
            <a:r>
              <a:rPr dirty="0" sz="900" spc="-5">
                <a:solidFill>
                  <a:srgbClr val="767070"/>
                </a:solidFill>
                <a:latin typeface="Courier New"/>
                <a:cs typeface="Courier New"/>
              </a:rPr>
              <a:t>Vertex* </a:t>
            </a:r>
            <a:r>
              <a:rPr dirty="0" sz="900" spc="5">
                <a:solidFill>
                  <a:srgbClr val="767070"/>
                </a:solidFill>
                <a:latin typeface="Courier New"/>
                <a:cs typeface="Courier New"/>
              </a:rPr>
              <a:t>a = </a:t>
            </a:r>
            <a:r>
              <a:rPr dirty="0" sz="900">
                <a:solidFill>
                  <a:srgbClr val="AC8752"/>
                </a:solidFill>
                <a:latin typeface="Courier New"/>
                <a:cs typeface="Courier New"/>
              </a:rPr>
              <a:t>new</a:t>
            </a:r>
            <a:r>
              <a:rPr dirty="0" sz="900" spc="-130">
                <a:solidFill>
                  <a:srgbClr val="AC8752"/>
                </a:solidFill>
                <a:latin typeface="Courier New"/>
                <a:cs typeface="Courier New"/>
              </a:rPr>
              <a:t> </a:t>
            </a:r>
            <a:r>
              <a:rPr dirty="0" sz="900" spc="-5">
                <a:solidFill>
                  <a:srgbClr val="52AC87"/>
                </a:solidFill>
                <a:latin typeface="Courier New"/>
                <a:cs typeface="Courier New"/>
              </a:rPr>
              <a:t>Vertex</a:t>
            </a:r>
            <a:r>
              <a:rPr dirty="0" sz="900" spc="-5">
                <a:solidFill>
                  <a:srgbClr val="767070"/>
                </a:solidFill>
                <a:latin typeface="Courier New"/>
                <a:cs typeface="Courier New"/>
              </a:rPr>
              <a:t>(1);  Vertex* </a:t>
            </a:r>
            <a:r>
              <a:rPr dirty="0" sz="900" spc="5">
                <a:solidFill>
                  <a:srgbClr val="767070"/>
                </a:solidFill>
                <a:latin typeface="Courier New"/>
                <a:cs typeface="Courier New"/>
              </a:rPr>
              <a:t>b = </a:t>
            </a:r>
            <a:r>
              <a:rPr dirty="0" sz="900">
                <a:solidFill>
                  <a:srgbClr val="AC8752"/>
                </a:solidFill>
                <a:latin typeface="Courier New"/>
                <a:cs typeface="Courier New"/>
              </a:rPr>
              <a:t>new</a:t>
            </a:r>
            <a:r>
              <a:rPr dirty="0" sz="900" spc="-130">
                <a:solidFill>
                  <a:srgbClr val="AC8752"/>
                </a:solidFill>
                <a:latin typeface="Courier New"/>
                <a:cs typeface="Courier New"/>
              </a:rPr>
              <a:t> </a:t>
            </a:r>
            <a:r>
              <a:rPr dirty="0" sz="900" spc="-5">
                <a:solidFill>
                  <a:srgbClr val="52AC87"/>
                </a:solidFill>
                <a:latin typeface="Courier New"/>
                <a:cs typeface="Courier New"/>
              </a:rPr>
              <a:t>Vertex</a:t>
            </a:r>
            <a:r>
              <a:rPr dirty="0" sz="900" spc="-5">
                <a:solidFill>
                  <a:srgbClr val="767070"/>
                </a:solidFill>
                <a:latin typeface="Courier New"/>
                <a:cs typeface="Courier New"/>
              </a:rPr>
              <a:t>(2);</a:t>
            </a:r>
            <a:endParaRPr sz="900">
              <a:latin typeface="Courier New"/>
              <a:cs typeface="Courier New"/>
            </a:endParaRPr>
          </a:p>
          <a:p>
            <a:pPr marL="149860">
              <a:lnSpc>
                <a:spcPct val="100000"/>
              </a:lnSpc>
            </a:pPr>
            <a:r>
              <a:rPr dirty="0" sz="900" spc="-5">
                <a:solidFill>
                  <a:srgbClr val="767070"/>
                </a:solidFill>
                <a:latin typeface="Courier New"/>
                <a:cs typeface="Courier New"/>
              </a:rPr>
              <a:t>//If there is an</a:t>
            </a:r>
            <a:r>
              <a:rPr dirty="0" sz="900" spc="-85">
                <a:solidFill>
                  <a:srgbClr val="767070"/>
                </a:solidFill>
                <a:latin typeface="Courier New"/>
                <a:cs typeface="Courier New"/>
              </a:rPr>
              <a:t> </a:t>
            </a:r>
            <a:r>
              <a:rPr dirty="0" sz="900" spc="-5">
                <a:solidFill>
                  <a:srgbClr val="767070"/>
                </a:solidFill>
                <a:latin typeface="Courier New"/>
                <a:cs typeface="Courier New"/>
              </a:rPr>
              <a:t>undirected</a:t>
            </a:r>
            <a:endParaRPr sz="900">
              <a:latin typeface="Courier New"/>
              <a:cs typeface="Courier New"/>
            </a:endParaRPr>
          </a:p>
          <a:p>
            <a:pPr marL="149860">
              <a:lnSpc>
                <a:spcPct val="100000"/>
              </a:lnSpc>
            </a:pPr>
            <a:r>
              <a:rPr dirty="0" sz="900" spc="-5">
                <a:solidFill>
                  <a:srgbClr val="767070"/>
                </a:solidFill>
                <a:latin typeface="Courier New"/>
                <a:cs typeface="Courier New"/>
              </a:rPr>
              <a:t>//edge </a:t>
            </a:r>
            <a:r>
              <a:rPr dirty="0" sz="900" spc="-10">
                <a:solidFill>
                  <a:srgbClr val="767070"/>
                </a:solidFill>
                <a:latin typeface="Courier New"/>
                <a:cs typeface="Courier New"/>
              </a:rPr>
              <a:t>between </a:t>
            </a:r>
            <a:r>
              <a:rPr dirty="0" sz="900" spc="5">
                <a:solidFill>
                  <a:srgbClr val="767070"/>
                </a:solidFill>
                <a:latin typeface="Courier New"/>
                <a:cs typeface="Courier New"/>
              </a:rPr>
              <a:t>a </a:t>
            </a:r>
            <a:r>
              <a:rPr dirty="0" sz="900">
                <a:solidFill>
                  <a:srgbClr val="767070"/>
                </a:solidFill>
                <a:latin typeface="Courier New"/>
                <a:cs typeface="Courier New"/>
              </a:rPr>
              <a:t>and</a:t>
            </a:r>
            <a:r>
              <a:rPr dirty="0" sz="900" spc="-55">
                <a:solidFill>
                  <a:srgbClr val="767070"/>
                </a:solidFill>
                <a:latin typeface="Courier New"/>
                <a:cs typeface="Courier New"/>
              </a:rPr>
              <a:t> </a:t>
            </a:r>
            <a:r>
              <a:rPr dirty="0" sz="900" spc="5">
                <a:solidFill>
                  <a:srgbClr val="767070"/>
                </a:solidFill>
                <a:latin typeface="Courier New"/>
                <a:cs typeface="Courier New"/>
              </a:rPr>
              <a:t>b</a:t>
            </a:r>
            <a:endParaRPr sz="900">
              <a:latin typeface="Courier New"/>
              <a:cs typeface="Courier New"/>
            </a:endParaRPr>
          </a:p>
          <a:p>
            <a:pPr marL="149860">
              <a:lnSpc>
                <a:spcPct val="100000"/>
              </a:lnSpc>
              <a:spcBef>
                <a:spcPts val="5"/>
              </a:spcBef>
            </a:pPr>
            <a:r>
              <a:rPr dirty="0" sz="900" spc="-5">
                <a:solidFill>
                  <a:srgbClr val="767070"/>
                </a:solidFill>
                <a:latin typeface="Courier New"/>
                <a:cs typeface="Courier New"/>
              </a:rPr>
              <a:t>a-&gt;adj.</a:t>
            </a:r>
            <a:r>
              <a:rPr dirty="0" sz="900" spc="-5">
                <a:solidFill>
                  <a:srgbClr val="52AC87"/>
                </a:solidFill>
                <a:latin typeface="Courier New"/>
                <a:cs typeface="Courier New"/>
              </a:rPr>
              <a:t>push_back</a:t>
            </a:r>
            <a:r>
              <a:rPr dirty="0" sz="900" spc="-5">
                <a:solidFill>
                  <a:srgbClr val="767070"/>
                </a:solidFill>
                <a:latin typeface="Courier New"/>
                <a:cs typeface="Courier New"/>
              </a:rPr>
              <a:t>(b);</a:t>
            </a:r>
            <a:endParaRPr sz="900">
              <a:latin typeface="Courier New"/>
              <a:cs typeface="Courier New"/>
            </a:endParaRPr>
          </a:p>
          <a:p>
            <a:pPr marL="12700">
              <a:lnSpc>
                <a:spcPct val="100000"/>
              </a:lnSpc>
            </a:pPr>
            <a:r>
              <a:rPr dirty="0" sz="900" spc="5">
                <a:solidFill>
                  <a:srgbClr val="767070"/>
                </a:solidFill>
                <a:latin typeface="Courier New"/>
                <a:cs typeface="Courier New"/>
              </a:rPr>
              <a:t>}</a:t>
            </a:r>
            <a:endParaRPr sz="900">
              <a:latin typeface="Courier New"/>
              <a:cs typeface="Courier New"/>
            </a:endParaRPr>
          </a:p>
        </p:txBody>
      </p:sp>
      <p:sp>
        <p:nvSpPr>
          <p:cNvPr id="30" name="object 30"/>
          <p:cNvSpPr txBox="1"/>
          <p:nvPr/>
        </p:nvSpPr>
        <p:spPr>
          <a:xfrm>
            <a:off x="8482965" y="2381757"/>
            <a:ext cx="2719070" cy="916940"/>
          </a:xfrm>
          <a:prstGeom prst="rect">
            <a:avLst/>
          </a:prstGeom>
        </p:spPr>
        <p:txBody>
          <a:bodyPr wrap="square" lIns="0" tIns="11430" rIns="0" bIns="0" rtlCol="0" vert="horz">
            <a:spAutoFit/>
          </a:bodyPr>
          <a:lstStyle/>
          <a:p>
            <a:pPr marL="12700">
              <a:lnSpc>
                <a:spcPct val="100000"/>
              </a:lnSpc>
              <a:spcBef>
                <a:spcPts val="90"/>
              </a:spcBef>
            </a:pPr>
            <a:r>
              <a:rPr dirty="0" sz="1400" spc="-20">
                <a:solidFill>
                  <a:srgbClr val="52AC87"/>
                </a:solidFill>
                <a:latin typeface="Calibri"/>
                <a:cs typeface="Calibri"/>
              </a:rPr>
              <a:t>Edge</a:t>
            </a:r>
            <a:r>
              <a:rPr dirty="0" sz="1400" spc="40">
                <a:solidFill>
                  <a:srgbClr val="52AC87"/>
                </a:solidFill>
                <a:latin typeface="Calibri"/>
                <a:cs typeface="Calibri"/>
              </a:rPr>
              <a:t> </a:t>
            </a:r>
            <a:r>
              <a:rPr dirty="0" sz="1400" spc="-15">
                <a:solidFill>
                  <a:srgbClr val="52AC87"/>
                </a:solidFill>
                <a:latin typeface="Calibri"/>
                <a:cs typeface="Calibri"/>
              </a:rPr>
              <a:t>List</a:t>
            </a:r>
            <a:endParaRPr sz="1400">
              <a:latin typeface="Calibri"/>
              <a:cs typeface="Calibri"/>
            </a:endParaRPr>
          </a:p>
          <a:p>
            <a:pPr marL="12700" marR="5080">
              <a:lnSpc>
                <a:spcPct val="100000"/>
              </a:lnSpc>
              <a:spcBef>
                <a:spcPts val="60"/>
              </a:spcBef>
            </a:pPr>
            <a:r>
              <a:rPr dirty="0" sz="1100">
                <a:solidFill>
                  <a:srgbClr val="767070"/>
                </a:solidFill>
                <a:latin typeface="Arial"/>
                <a:cs typeface="Arial"/>
              </a:rPr>
              <a:t>Perhaps least common among the three  approaches, a </a:t>
            </a:r>
            <a:r>
              <a:rPr dirty="0" sz="1100" spc="-5">
                <a:solidFill>
                  <a:srgbClr val="767070"/>
                </a:solidFill>
                <a:latin typeface="Arial"/>
                <a:cs typeface="Arial"/>
              </a:rPr>
              <a:t>list is </a:t>
            </a:r>
            <a:r>
              <a:rPr dirty="0" sz="1100">
                <a:solidFill>
                  <a:srgbClr val="767070"/>
                </a:solidFill>
                <a:latin typeface="Arial"/>
                <a:cs typeface="Arial"/>
              </a:rPr>
              <a:t>created to store </a:t>
            </a:r>
            <a:r>
              <a:rPr dirty="0" sz="1100" spc="-5">
                <a:solidFill>
                  <a:srgbClr val="767070"/>
                </a:solidFill>
                <a:latin typeface="Arial"/>
                <a:cs typeface="Arial"/>
              </a:rPr>
              <a:t>all </a:t>
            </a:r>
            <a:r>
              <a:rPr dirty="0" sz="1100">
                <a:solidFill>
                  <a:srgbClr val="767070"/>
                </a:solidFill>
                <a:latin typeface="Arial"/>
                <a:cs typeface="Arial"/>
              </a:rPr>
              <a:t>the  </a:t>
            </a:r>
            <a:r>
              <a:rPr dirty="0" sz="1100" spc="5">
                <a:solidFill>
                  <a:srgbClr val="767070"/>
                </a:solidFill>
                <a:latin typeface="Arial"/>
                <a:cs typeface="Arial"/>
              </a:rPr>
              <a:t>edges</a:t>
            </a:r>
            <a:r>
              <a:rPr dirty="0" sz="1100" spc="-50">
                <a:solidFill>
                  <a:srgbClr val="767070"/>
                </a:solidFill>
                <a:latin typeface="Arial"/>
                <a:cs typeface="Arial"/>
              </a:rPr>
              <a:t> </a:t>
            </a:r>
            <a:r>
              <a:rPr dirty="0" sz="1100" spc="-5">
                <a:solidFill>
                  <a:srgbClr val="767070"/>
                </a:solidFill>
                <a:latin typeface="Arial"/>
                <a:cs typeface="Arial"/>
              </a:rPr>
              <a:t>in</a:t>
            </a:r>
            <a:r>
              <a:rPr dirty="0" sz="1100" spc="-10">
                <a:solidFill>
                  <a:srgbClr val="767070"/>
                </a:solidFill>
                <a:latin typeface="Arial"/>
                <a:cs typeface="Arial"/>
              </a:rPr>
              <a:t> </a:t>
            </a:r>
            <a:r>
              <a:rPr dirty="0" sz="1100">
                <a:solidFill>
                  <a:srgbClr val="767070"/>
                </a:solidFill>
                <a:latin typeface="Arial"/>
                <a:cs typeface="Arial"/>
              </a:rPr>
              <a:t>the</a:t>
            </a:r>
            <a:r>
              <a:rPr dirty="0" sz="1100" spc="-40">
                <a:solidFill>
                  <a:srgbClr val="767070"/>
                </a:solidFill>
                <a:latin typeface="Arial"/>
                <a:cs typeface="Arial"/>
              </a:rPr>
              <a:t> </a:t>
            </a:r>
            <a:r>
              <a:rPr dirty="0" sz="1100">
                <a:solidFill>
                  <a:srgbClr val="767070"/>
                </a:solidFill>
                <a:latin typeface="Arial"/>
                <a:cs typeface="Arial"/>
              </a:rPr>
              <a:t>graph.</a:t>
            </a:r>
            <a:r>
              <a:rPr dirty="0" sz="1100" spc="-65">
                <a:solidFill>
                  <a:srgbClr val="767070"/>
                </a:solidFill>
                <a:latin typeface="Arial"/>
                <a:cs typeface="Arial"/>
              </a:rPr>
              <a:t> </a:t>
            </a:r>
            <a:r>
              <a:rPr dirty="0" sz="1100" spc="5">
                <a:solidFill>
                  <a:srgbClr val="767070"/>
                </a:solidFill>
                <a:latin typeface="Arial"/>
                <a:cs typeface="Arial"/>
              </a:rPr>
              <a:t>Edges</a:t>
            </a:r>
            <a:r>
              <a:rPr dirty="0" sz="1100" spc="-45">
                <a:solidFill>
                  <a:srgbClr val="767070"/>
                </a:solidFill>
                <a:latin typeface="Arial"/>
                <a:cs typeface="Arial"/>
              </a:rPr>
              <a:t> </a:t>
            </a:r>
            <a:r>
              <a:rPr dirty="0" sz="1100">
                <a:solidFill>
                  <a:srgbClr val="767070"/>
                </a:solidFill>
                <a:latin typeface="Arial"/>
                <a:cs typeface="Arial"/>
              </a:rPr>
              <a:t>can</a:t>
            </a:r>
            <a:r>
              <a:rPr dirty="0" sz="1100" spc="-40">
                <a:solidFill>
                  <a:srgbClr val="767070"/>
                </a:solidFill>
                <a:latin typeface="Arial"/>
                <a:cs typeface="Arial"/>
              </a:rPr>
              <a:t> </a:t>
            </a:r>
            <a:r>
              <a:rPr dirty="0" sz="1100">
                <a:solidFill>
                  <a:srgbClr val="767070"/>
                </a:solidFill>
                <a:latin typeface="Arial"/>
                <a:cs typeface="Arial"/>
              </a:rPr>
              <a:t>be</a:t>
            </a:r>
            <a:r>
              <a:rPr dirty="0" sz="1100" spc="-10">
                <a:solidFill>
                  <a:srgbClr val="767070"/>
                </a:solidFill>
                <a:latin typeface="Arial"/>
                <a:cs typeface="Arial"/>
              </a:rPr>
              <a:t> </a:t>
            </a:r>
            <a:r>
              <a:rPr dirty="0" sz="1100">
                <a:solidFill>
                  <a:srgbClr val="767070"/>
                </a:solidFill>
                <a:latin typeface="Arial"/>
                <a:cs typeface="Arial"/>
              </a:rPr>
              <a:t>stored</a:t>
            </a:r>
            <a:r>
              <a:rPr dirty="0" sz="1100" spc="-60">
                <a:solidFill>
                  <a:srgbClr val="767070"/>
                </a:solidFill>
                <a:latin typeface="Arial"/>
                <a:cs typeface="Arial"/>
              </a:rPr>
              <a:t> </a:t>
            </a:r>
            <a:r>
              <a:rPr dirty="0" sz="1100">
                <a:solidFill>
                  <a:srgbClr val="767070"/>
                </a:solidFill>
                <a:latin typeface="Arial"/>
                <a:cs typeface="Arial"/>
              </a:rPr>
              <a:t>as  objects.</a:t>
            </a:r>
            <a:endParaRPr sz="1100">
              <a:latin typeface="Arial"/>
              <a:cs typeface="Arial"/>
            </a:endParaRPr>
          </a:p>
        </p:txBody>
      </p:sp>
      <p:sp>
        <p:nvSpPr>
          <p:cNvPr id="31" name="object 31"/>
          <p:cNvSpPr txBox="1"/>
          <p:nvPr/>
        </p:nvSpPr>
        <p:spPr>
          <a:xfrm>
            <a:off x="8482965" y="3401948"/>
            <a:ext cx="1598295" cy="1125220"/>
          </a:xfrm>
          <a:prstGeom prst="rect">
            <a:avLst/>
          </a:prstGeom>
        </p:spPr>
        <p:txBody>
          <a:bodyPr wrap="square" lIns="0" tIns="13970" rIns="0" bIns="0" rtlCol="0" vert="horz">
            <a:spAutoFit/>
          </a:bodyPr>
          <a:lstStyle/>
          <a:p>
            <a:pPr marL="149225" marR="824230" indent="-137160">
              <a:lnSpc>
                <a:spcPct val="100000"/>
              </a:lnSpc>
              <a:spcBef>
                <a:spcPts val="110"/>
              </a:spcBef>
            </a:pPr>
            <a:r>
              <a:rPr dirty="0" sz="900" spc="-5">
                <a:solidFill>
                  <a:srgbClr val="52AC87"/>
                </a:solidFill>
                <a:latin typeface="Courier New"/>
                <a:cs typeface="Courier New"/>
              </a:rPr>
              <a:t>class</a:t>
            </a:r>
            <a:r>
              <a:rPr dirty="0" sz="900" spc="-85">
                <a:solidFill>
                  <a:srgbClr val="52AC87"/>
                </a:solidFill>
                <a:latin typeface="Courier New"/>
                <a:cs typeface="Courier New"/>
              </a:rPr>
              <a:t> </a:t>
            </a:r>
            <a:r>
              <a:rPr dirty="0" sz="900" spc="-5">
                <a:solidFill>
                  <a:srgbClr val="8952AC"/>
                </a:solidFill>
                <a:latin typeface="Courier New"/>
                <a:cs typeface="Courier New"/>
              </a:rPr>
              <a:t>Edge</a:t>
            </a:r>
            <a:r>
              <a:rPr dirty="0" sz="900" spc="-5">
                <a:solidFill>
                  <a:srgbClr val="767070"/>
                </a:solidFill>
                <a:latin typeface="Courier New"/>
                <a:cs typeface="Courier New"/>
              </a:rPr>
              <a:t>{  </a:t>
            </a:r>
            <a:r>
              <a:rPr dirty="0" sz="900" spc="-5">
                <a:solidFill>
                  <a:srgbClr val="AC8752"/>
                </a:solidFill>
                <a:latin typeface="Courier New"/>
                <a:cs typeface="Courier New"/>
              </a:rPr>
              <a:t>public</a:t>
            </a:r>
            <a:r>
              <a:rPr dirty="0" sz="900" spc="-5">
                <a:solidFill>
                  <a:srgbClr val="767070"/>
                </a:solidFill>
                <a:latin typeface="Courier New"/>
                <a:cs typeface="Courier New"/>
              </a:rPr>
              <a:t>:</a:t>
            </a:r>
            <a:endParaRPr sz="900">
              <a:latin typeface="Courier New"/>
              <a:cs typeface="Courier New"/>
            </a:endParaRPr>
          </a:p>
          <a:p>
            <a:pPr marL="286385">
              <a:lnSpc>
                <a:spcPct val="100000"/>
              </a:lnSpc>
            </a:pPr>
            <a:r>
              <a:rPr dirty="0" sz="900">
                <a:solidFill>
                  <a:srgbClr val="767070"/>
                </a:solidFill>
                <a:latin typeface="Courier New"/>
                <a:cs typeface="Courier New"/>
              </a:rPr>
              <a:t>int </a:t>
            </a:r>
            <a:r>
              <a:rPr dirty="0" sz="900" spc="-10">
                <a:solidFill>
                  <a:srgbClr val="767070"/>
                </a:solidFill>
                <a:latin typeface="Courier New"/>
                <a:cs typeface="Courier New"/>
              </a:rPr>
              <a:t>source,</a:t>
            </a:r>
            <a:r>
              <a:rPr dirty="0" sz="900" spc="-40">
                <a:solidFill>
                  <a:srgbClr val="767070"/>
                </a:solidFill>
                <a:latin typeface="Courier New"/>
                <a:cs typeface="Courier New"/>
              </a:rPr>
              <a:t> </a:t>
            </a:r>
            <a:r>
              <a:rPr dirty="0" sz="900" spc="-10">
                <a:solidFill>
                  <a:srgbClr val="767070"/>
                </a:solidFill>
                <a:latin typeface="Courier New"/>
                <a:cs typeface="Courier New"/>
              </a:rPr>
              <a:t>dest;</a:t>
            </a:r>
            <a:endParaRPr sz="900">
              <a:latin typeface="Courier New"/>
              <a:cs typeface="Courier New"/>
            </a:endParaRPr>
          </a:p>
          <a:p>
            <a:pPr marL="423545" marR="5080" indent="-137160">
              <a:lnSpc>
                <a:spcPct val="100000"/>
              </a:lnSpc>
              <a:spcBef>
                <a:spcPts val="5"/>
              </a:spcBef>
            </a:pPr>
            <a:r>
              <a:rPr dirty="0" sz="900" spc="-5">
                <a:solidFill>
                  <a:srgbClr val="8952AC"/>
                </a:solidFill>
                <a:latin typeface="Courier New"/>
                <a:cs typeface="Courier New"/>
              </a:rPr>
              <a:t>Edge</a:t>
            </a:r>
            <a:r>
              <a:rPr dirty="0" sz="900" spc="-5">
                <a:solidFill>
                  <a:srgbClr val="767070"/>
                </a:solidFill>
                <a:latin typeface="Courier New"/>
                <a:cs typeface="Courier New"/>
              </a:rPr>
              <a:t>(</a:t>
            </a:r>
            <a:r>
              <a:rPr dirty="0" sz="900" spc="-5">
                <a:solidFill>
                  <a:srgbClr val="52AC87"/>
                </a:solidFill>
                <a:latin typeface="Courier New"/>
                <a:cs typeface="Courier New"/>
              </a:rPr>
              <a:t>int </a:t>
            </a:r>
            <a:r>
              <a:rPr dirty="0" sz="900" spc="-5">
                <a:solidFill>
                  <a:srgbClr val="767070"/>
                </a:solidFill>
                <a:latin typeface="Courier New"/>
                <a:cs typeface="Courier New"/>
              </a:rPr>
              <a:t>s, </a:t>
            </a:r>
            <a:r>
              <a:rPr dirty="0" sz="900">
                <a:solidFill>
                  <a:srgbClr val="52AC87"/>
                </a:solidFill>
                <a:latin typeface="Courier New"/>
                <a:cs typeface="Courier New"/>
              </a:rPr>
              <a:t>int</a:t>
            </a:r>
            <a:r>
              <a:rPr dirty="0" sz="900" spc="-114">
                <a:solidFill>
                  <a:srgbClr val="52AC87"/>
                </a:solidFill>
                <a:latin typeface="Courier New"/>
                <a:cs typeface="Courier New"/>
              </a:rPr>
              <a:t> </a:t>
            </a:r>
            <a:r>
              <a:rPr dirty="0" sz="900">
                <a:solidFill>
                  <a:srgbClr val="767070"/>
                </a:solidFill>
                <a:latin typeface="Courier New"/>
                <a:cs typeface="Courier New"/>
              </a:rPr>
              <a:t>d){  </a:t>
            </a:r>
            <a:r>
              <a:rPr dirty="0" sz="900" spc="-5">
                <a:solidFill>
                  <a:srgbClr val="767070"/>
                </a:solidFill>
                <a:latin typeface="Courier New"/>
                <a:cs typeface="Courier New"/>
              </a:rPr>
              <a:t>source </a:t>
            </a:r>
            <a:r>
              <a:rPr dirty="0" sz="900" spc="5">
                <a:solidFill>
                  <a:srgbClr val="767070"/>
                </a:solidFill>
                <a:latin typeface="Courier New"/>
                <a:cs typeface="Courier New"/>
              </a:rPr>
              <a:t>=</a:t>
            </a:r>
            <a:r>
              <a:rPr dirty="0" sz="900" spc="-60">
                <a:solidFill>
                  <a:srgbClr val="767070"/>
                </a:solidFill>
                <a:latin typeface="Courier New"/>
                <a:cs typeface="Courier New"/>
              </a:rPr>
              <a:t> </a:t>
            </a:r>
            <a:r>
              <a:rPr dirty="0" sz="900" spc="5">
                <a:solidFill>
                  <a:srgbClr val="767070"/>
                </a:solidFill>
                <a:latin typeface="Courier New"/>
                <a:cs typeface="Courier New"/>
              </a:rPr>
              <a:t>s;</a:t>
            </a:r>
            <a:endParaRPr sz="900">
              <a:latin typeface="Courier New"/>
              <a:cs typeface="Courier New"/>
            </a:endParaRPr>
          </a:p>
          <a:p>
            <a:pPr marL="423545">
              <a:lnSpc>
                <a:spcPct val="100000"/>
              </a:lnSpc>
            </a:pPr>
            <a:r>
              <a:rPr dirty="0" sz="900" spc="-5">
                <a:solidFill>
                  <a:srgbClr val="767070"/>
                </a:solidFill>
                <a:latin typeface="Courier New"/>
                <a:cs typeface="Courier New"/>
              </a:rPr>
              <a:t>dest </a:t>
            </a:r>
            <a:r>
              <a:rPr dirty="0" sz="900" spc="5">
                <a:solidFill>
                  <a:srgbClr val="767070"/>
                </a:solidFill>
                <a:latin typeface="Courier New"/>
                <a:cs typeface="Courier New"/>
              </a:rPr>
              <a:t>=</a:t>
            </a:r>
            <a:r>
              <a:rPr dirty="0" sz="900" spc="-30">
                <a:solidFill>
                  <a:srgbClr val="767070"/>
                </a:solidFill>
                <a:latin typeface="Courier New"/>
                <a:cs typeface="Courier New"/>
              </a:rPr>
              <a:t> </a:t>
            </a:r>
            <a:r>
              <a:rPr dirty="0" sz="900" spc="-5">
                <a:solidFill>
                  <a:srgbClr val="767070"/>
                </a:solidFill>
                <a:latin typeface="Courier New"/>
                <a:cs typeface="Courier New"/>
              </a:rPr>
              <a:t>d;</a:t>
            </a:r>
            <a:endParaRPr sz="900">
              <a:latin typeface="Courier New"/>
              <a:cs typeface="Courier New"/>
            </a:endParaRPr>
          </a:p>
          <a:p>
            <a:pPr marL="286385">
              <a:lnSpc>
                <a:spcPct val="100000"/>
              </a:lnSpc>
            </a:pPr>
            <a:r>
              <a:rPr dirty="0" sz="900" spc="5">
                <a:solidFill>
                  <a:srgbClr val="767070"/>
                </a:solidFill>
                <a:latin typeface="Courier New"/>
                <a:cs typeface="Courier New"/>
              </a:rPr>
              <a:t>}</a:t>
            </a:r>
            <a:endParaRPr sz="900">
              <a:latin typeface="Courier New"/>
              <a:cs typeface="Courier New"/>
            </a:endParaRPr>
          </a:p>
          <a:p>
            <a:pPr marL="12700">
              <a:lnSpc>
                <a:spcPct val="100000"/>
              </a:lnSpc>
            </a:pPr>
            <a:r>
              <a:rPr dirty="0" sz="900" spc="5">
                <a:solidFill>
                  <a:srgbClr val="767070"/>
                </a:solidFill>
                <a:latin typeface="Courier New"/>
                <a:cs typeface="Courier New"/>
              </a:rPr>
              <a:t>};</a:t>
            </a:r>
            <a:endParaRPr sz="900">
              <a:latin typeface="Courier New"/>
              <a:cs typeface="Courier New"/>
            </a:endParaRPr>
          </a:p>
        </p:txBody>
      </p:sp>
      <p:sp>
        <p:nvSpPr>
          <p:cNvPr id="32" name="object 32"/>
          <p:cNvSpPr txBox="1"/>
          <p:nvPr/>
        </p:nvSpPr>
        <p:spPr>
          <a:xfrm>
            <a:off x="8482710" y="4630927"/>
            <a:ext cx="2141855" cy="713740"/>
          </a:xfrm>
          <a:prstGeom prst="rect">
            <a:avLst/>
          </a:prstGeom>
        </p:spPr>
        <p:txBody>
          <a:bodyPr wrap="square" lIns="0" tIns="13970" rIns="0" bIns="0" rtlCol="0" vert="horz">
            <a:spAutoFit/>
          </a:bodyPr>
          <a:lstStyle/>
          <a:p>
            <a:pPr marL="12700">
              <a:lnSpc>
                <a:spcPct val="100000"/>
              </a:lnSpc>
              <a:spcBef>
                <a:spcPts val="110"/>
              </a:spcBef>
            </a:pPr>
            <a:r>
              <a:rPr dirty="0" sz="900">
                <a:solidFill>
                  <a:srgbClr val="52AC87"/>
                </a:solidFill>
                <a:latin typeface="Courier New"/>
                <a:cs typeface="Courier New"/>
              </a:rPr>
              <a:t>int</a:t>
            </a:r>
            <a:r>
              <a:rPr dirty="0" sz="900" spc="-15">
                <a:solidFill>
                  <a:srgbClr val="52AC87"/>
                </a:solidFill>
                <a:latin typeface="Courier New"/>
                <a:cs typeface="Courier New"/>
              </a:rPr>
              <a:t> </a:t>
            </a:r>
            <a:r>
              <a:rPr dirty="0" sz="900" spc="-10">
                <a:solidFill>
                  <a:srgbClr val="8952AC"/>
                </a:solidFill>
                <a:latin typeface="Courier New"/>
                <a:cs typeface="Courier New"/>
              </a:rPr>
              <a:t>main</a:t>
            </a:r>
            <a:r>
              <a:rPr dirty="0" sz="900" spc="-10">
                <a:solidFill>
                  <a:srgbClr val="767070"/>
                </a:solidFill>
                <a:latin typeface="Courier New"/>
                <a:cs typeface="Courier New"/>
              </a:rPr>
              <a:t>(){</a:t>
            </a:r>
            <a:endParaRPr sz="900">
              <a:latin typeface="Courier New"/>
              <a:cs typeface="Courier New"/>
            </a:endParaRPr>
          </a:p>
          <a:p>
            <a:pPr marL="149860">
              <a:lnSpc>
                <a:spcPct val="100000"/>
              </a:lnSpc>
            </a:pPr>
            <a:r>
              <a:rPr dirty="0" sz="900" spc="-5">
                <a:solidFill>
                  <a:srgbClr val="767070"/>
                </a:solidFill>
                <a:latin typeface="Courier New"/>
                <a:cs typeface="Courier New"/>
              </a:rPr>
              <a:t>vector&lt;Edge*&gt;</a:t>
            </a:r>
            <a:r>
              <a:rPr dirty="0" sz="900" spc="-20">
                <a:solidFill>
                  <a:srgbClr val="767070"/>
                </a:solidFill>
                <a:latin typeface="Courier New"/>
                <a:cs typeface="Courier New"/>
              </a:rPr>
              <a:t> </a:t>
            </a:r>
            <a:r>
              <a:rPr dirty="0" sz="900" spc="-5">
                <a:solidFill>
                  <a:srgbClr val="767070"/>
                </a:solidFill>
                <a:latin typeface="Courier New"/>
                <a:cs typeface="Courier New"/>
              </a:rPr>
              <a:t>edges;</a:t>
            </a:r>
            <a:endParaRPr sz="900">
              <a:latin typeface="Courier New"/>
              <a:cs typeface="Courier New"/>
            </a:endParaRPr>
          </a:p>
          <a:p>
            <a:pPr marL="149860">
              <a:lnSpc>
                <a:spcPct val="100000"/>
              </a:lnSpc>
              <a:spcBef>
                <a:spcPts val="5"/>
              </a:spcBef>
            </a:pPr>
            <a:r>
              <a:rPr dirty="0" sz="900" spc="-5">
                <a:solidFill>
                  <a:srgbClr val="767070"/>
                </a:solidFill>
                <a:latin typeface="Courier New"/>
                <a:cs typeface="Courier New"/>
              </a:rPr>
              <a:t>//Assume </a:t>
            </a:r>
            <a:r>
              <a:rPr dirty="0" sz="900" spc="5">
                <a:solidFill>
                  <a:srgbClr val="767070"/>
                </a:solidFill>
                <a:latin typeface="Courier New"/>
                <a:cs typeface="Courier New"/>
              </a:rPr>
              <a:t>1 </a:t>
            </a:r>
            <a:r>
              <a:rPr dirty="0" sz="900" spc="-10">
                <a:solidFill>
                  <a:srgbClr val="767070"/>
                </a:solidFill>
                <a:latin typeface="Courier New"/>
                <a:cs typeface="Courier New"/>
              </a:rPr>
              <a:t>and </a:t>
            </a:r>
            <a:r>
              <a:rPr dirty="0" sz="900" spc="5">
                <a:solidFill>
                  <a:srgbClr val="767070"/>
                </a:solidFill>
                <a:latin typeface="Courier New"/>
                <a:cs typeface="Courier New"/>
              </a:rPr>
              <a:t>2 </a:t>
            </a:r>
            <a:r>
              <a:rPr dirty="0" sz="900">
                <a:solidFill>
                  <a:srgbClr val="767070"/>
                </a:solidFill>
                <a:latin typeface="Courier New"/>
                <a:cs typeface="Courier New"/>
              </a:rPr>
              <a:t>are</a:t>
            </a:r>
            <a:r>
              <a:rPr dirty="0" sz="900" spc="-95">
                <a:solidFill>
                  <a:srgbClr val="767070"/>
                </a:solidFill>
                <a:latin typeface="Courier New"/>
                <a:cs typeface="Courier New"/>
              </a:rPr>
              <a:t> </a:t>
            </a:r>
            <a:r>
              <a:rPr dirty="0" sz="900" spc="-5">
                <a:solidFill>
                  <a:srgbClr val="767070"/>
                </a:solidFill>
                <a:latin typeface="Courier New"/>
                <a:cs typeface="Courier New"/>
              </a:rPr>
              <a:t>indices</a:t>
            </a:r>
            <a:endParaRPr sz="900">
              <a:latin typeface="Courier New"/>
              <a:cs typeface="Courier New"/>
            </a:endParaRPr>
          </a:p>
          <a:p>
            <a:pPr marL="149860">
              <a:lnSpc>
                <a:spcPct val="100000"/>
              </a:lnSpc>
            </a:pPr>
            <a:r>
              <a:rPr dirty="0" sz="900" spc="-5">
                <a:solidFill>
                  <a:srgbClr val="767070"/>
                </a:solidFill>
                <a:latin typeface="Courier New"/>
                <a:cs typeface="Courier New"/>
              </a:rPr>
              <a:t>//of adjacent vertices</a:t>
            </a:r>
            <a:r>
              <a:rPr dirty="0" sz="900" spc="-85">
                <a:solidFill>
                  <a:srgbClr val="767070"/>
                </a:solidFill>
                <a:latin typeface="Courier New"/>
                <a:cs typeface="Courier New"/>
              </a:rPr>
              <a:t> </a:t>
            </a:r>
            <a:r>
              <a:rPr dirty="0" sz="900" spc="-5">
                <a:solidFill>
                  <a:srgbClr val="767070"/>
                </a:solidFill>
                <a:latin typeface="Courier New"/>
                <a:cs typeface="Courier New"/>
              </a:rPr>
              <a:t>stored</a:t>
            </a:r>
            <a:endParaRPr sz="900">
              <a:latin typeface="Courier New"/>
              <a:cs typeface="Courier New"/>
            </a:endParaRPr>
          </a:p>
          <a:p>
            <a:pPr marL="149860">
              <a:lnSpc>
                <a:spcPct val="100000"/>
              </a:lnSpc>
            </a:pPr>
            <a:r>
              <a:rPr dirty="0" sz="900" spc="-5">
                <a:solidFill>
                  <a:srgbClr val="767070"/>
                </a:solidFill>
                <a:latin typeface="Courier New"/>
                <a:cs typeface="Courier New"/>
              </a:rPr>
              <a:t>//in </a:t>
            </a:r>
            <a:r>
              <a:rPr dirty="0" sz="900" spc="5">
                <a:solidFill>
                  <a:srgbClr val="767070"/>
                </a:solidFill>
                <a:latin typeface="Courier New"/>
                <a:cs typeface="Courier New"/>
              </a:rPr>
              <a:t>an</a:t>
            </a:r>
            <a:r>
              <a:rPr dirty="0" sz="900" spc="-50">
                <a:solidFill>
                  <a:srgbClr val="767070"/>
                </a:solidFill>
                <a:latin typeface="Courier New"/>
                <a:cs typeface="Courier New"/>
              </a:rPr>
              <a:t> </a:t>
            </a:r>
            <a:r>
              <a:rPr dirty="0" sz="900" spc="-5">
                <a:solidFill>
                  <a:srgbClr val="767070"/>
                </a:solidFill>
                <a:latin typeface="Courier New"/>
                <a:cs typeface="Courier New"/>
              </a:rPr>
              <a:t>array</a:t>
            </a:r>
            <a:endParaRPr sz="900">
              <a:latin typeface="Courier New"/>
              <a:cs typeface="Courier New"/>
            </a:endParaRPr>
          </a:p>
        </p:txBody>
      </p:sp>
      <p:sp>
        <p:nvSpPr>
          <p:cNvPr id="33" name="object 33"/>
          <p:cNvSpPr txBox="1"/>
          <p:nvPr/>
        </p:nvSpPr>
        <p:spPr>
          <a:xfrm>
            <a:off x="8619870" y="5453837"/>
            <a:ext cx="1869439" cy="302260"/>
          </a:xfrm>
          <a:prstGeom prst="rect">
            <a:avLst/>
          </a:prstGeom>
        </p:spPr>
        <p:txBody>
          <a:bodyPr wrap="square" lIns="0" tIns="14605" rIns="0" bIns="0" rtlCol="0" vert="horz">
            <a:spAutoFit/>
          </a:bodyPr>
          <a:lstStyle/>
          <a:p>
            <a:pPr marL="12700">
              <a:lnSpc>
                <a:spcPct val="100000"/>
              </a:lnSpc>
              <a:spcBef>
                <a:spcPts val="115"/>
              </a:spcBef>
            </a:pPr>
            <a:r>
              <a:rPr dirty="0" sz="900" spc="-5">
                <a:solidFill>
                  <a:srgbClr val="767070"/>
                </a:solidFill>
                <a:latin typeface="Courier New"/>
                <a:cs typeface="Courier New"/>
              </a:rPr>
              <a:t>Edge* edge </a:t>
            </a:r>
            <a:r>
              <a:rPr dirty="0" sz="900" spc="5">
                <a:solidFill>
                  <a:srgbClr val="767070"/>
                </a:solidFill>
                <a:latin typeface="Courier New"/>
                <a:cs typeface="Courier New"/>
              </a:rPr>
              <a:t>= </a:t>
            </a:r>
            <a:r>
              <a:rPr dirty="0" sz="900">
                <a:solidFill>
                  <a:srgbClr val="AC8752"/>
                </a:solidFill>
                <a:latin typeface="Courier New"/>
                <a:cs typeface="Courier New"/>
              </a:rPr>
              <a:t>new</a:t>
            </a:r>
            <a:r>
              <a:rPr dirty="0" sz="900" spc="-90">
                <a:solidFill>
                  <a:srgbClr val="AC8752"/>
                </a:solidFill>
                <a:latin typeface="Courier New"/>
                <a:cs typeface="Courier New"/>
              </a:rPr>
              <a:t> </a:t>
            </a:r>
            <a:r>
              <a:rPr dirty="0" sz="900" spc="-10">
                <a:solidFill>
                  <a:srgbClr val="52AC87"/>
                </a:solidFill>
                <a:latin typeface="Courier New"/>
                <a:cs typeface="Courier New"/>
              </a:rPr>
              <a:t>Edge</a:t>
            </a:r>
            <a:r>
              <a:rPr dirty="0" sz="900" spc="-10">
                <a:solidFill>
                  <a:srgbClr val="767070"/>
                </a:solidFill>
                <a:latin typeface="Courier New"/>
                <a:cs typeface="Courier New"/>
              </a:rPr>
              <a:t>(1,2);</a:t>
            </a:r>
            <a:endParaRPr sz="900">
              <a:latin typeface="Courier New"/>
              <a:cs typeface="Courier New"/>
            </a:endParaRPr>
          </a:p>
          <a:p>
            <a:pPr marL="12700">
              <a:lnSpc>
                <a:spcPct val="100000"/>
              </a:lnSpc>
            </a:pPr>
            <a:r>
              <a:rPr dirty="0" sz="900" spc="-5">
                <a:solidFill>
                  <a:srgbClr val="767070"/>
                </a:solidFill>
                <a:latin typeface="Courier New"/>
                <a:cs typeface="Courier New"/>
              </a:rPr>
              <a:t>edges.</a:t>
            </a:r>
            <a:r>
              <a:rPr dirty="0" sz="900" spc="-5">
                <a:solidFill>
                  <a:srgbClr val="52AC87"/>
                </a:solidFill>
                <a:latin typeface="Courier New"/>
                <a:cs typeface="Courier New"/>
              </a:rPr>
              <a:t>push_back</a:t>
            </a:r>
            <a:r>
              <a:rPr dirty="0" sz="900" spc="-5">
                <a:solidFill>
                  <a:srgbClr val="767070"/>
                </a:solidFill>
                <a:latin typeface="Courier New"/>
                <a:cs typeface="Courier New"/>
              </a:rPr>
              <a:t>(edge);</a:t>
            </a:r>
            <a:endParaRPr sz="900">
              <a:latin typeface="Courier New"/>
              <a:cs typeface="Courier New"/>
            </a:endParaRPr>
          </a:p>
        </p:txBody>
      </p:sp>
      <p:sp>
        <p:nvSpPr>
          <p:cNvPr id="34" name="object 34"/>
          <p:cNvSpPr txBox="1"/>
          <p:nvPr/>
        </p:nvSpPr>
        <p:spPr>
          <a:xfrm>
            <a:off x="8482710" y="5728817"/>
            <a:ext cx="95250" cy="164465"/>
          </a:xfrm>
          <a:prstGeom prst="rect">
            <a:avLst/>
          </a:prstGeom>
        </p:spPr>
        <p:txBody>
          <a:bodyPr wrap="square" lIns="0" tIns="13970" rIns="0" bIns="0" rtlCol="0" vert="horz">
            <a:spAutoFit/>
          </a:bodyPr>
          <a:lstStyle/>
          <a:p>
            <a:pPr marL="12700">
              <a:lnSpc>
                <a:spcPct val="100000"/>
              </a:lnSpc>
              <a:spcBef>
                <a:spcPts val="110"/>
              </a:spcBef>
            </a:pPr>
            <a:r>
              <a:rPr dirty="0" sz="900" spc="5">
                <a:solidFill>
                  <a:srgbClr val="767070"/>
                </a:solidFill>
                <a:latin typeface="Courier New"/>
                <a:cs typeface="Courier New"/>
              </a:rPr>
              <a:t>}</a:t>
            </a:r>
            <a:endParaRPr sz="900">
              <a:latin typeface="Courier New"/>
              <a:cs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6135" y="727075"/>
            <a:ext cx="2227580" cy="391160"/>
          </a:xfrm>
          <a:prstGeom prst="rect"/>
        </p:spPr>
        <p:txBody>
          <a:bodyPr wrap="square" lIns="0" tIns="12700" rIns="0" bIns="0" rtlCol="0" vert="horz">
            <a:spAutoFit/>
          </a:bodyPr>
          <a:lstStyle/>
          <a:p>
            <a:pPr marL="12700">
              <a:lnSpc>
                <a:spcPct val="100000"/>
              </a:lnSpc>
              <a:spcBef>
                <a:spcPts val="100"/>
              </a:spcBef>
            </a:pPr>
            <a:r>
              <a:rPr dirty="0" spc="-5"/>
              <a:t>Adjacency</a:t>
            </a:r>
            <a:r>
              <a:rPr dirty="0" spc="-95"/>
              <a:t> </a:t>
            </a:r>
            <a:r>
              <a:rPr dirty="0" spc="-5"/>
              <a:t>Matrix</a:t>
            </a:r>
          </a:p>
        </p:txBody>
      </p:sp>
      <p:sp>
        <p:nvSpPr>
          <p:cNvPr id="3" name="object 3"/>
          <p:cNvSpPr txBox="1"/>
          <p:nvPr/>
        </p:nvSpPr>
        <p:spPr>
          <a:xfrm>
            <a:off x="726135" y="1431417"/>
            <a:ext cx="10587355" cy="4121785"/>
          </a:xfrm>
          <a:prstGeom prst="rect">
            <a:avLst/>
          </a:prstGeom>
        </p:spPr>
        <p:txBody>
          <a:bodyPr wrap="square" lIns="0" tIns="11430" rIns="0" bIns="0" rtlCol="0" vert="horz">
            <a:spAutoFit/>
          </a:bodyPr>
          <a:lstStyle/>
          <a:p>
            <a:pPr marL="12700">
              <a:lnSpc>
                <a:spcPct val="100000"/>
              </a:lnSpc>
              <a:spcBef>
                <a:spcPts val="90"/>
              </a:spcBef>
            </a:pPr>
            <a:r>
              <a:rPr dirty="0" sz="2000" spc="-10">
                <a:solidFill>
                  <a:srgbClr val="52AC87"/>
                </a:solidFill>
                <a:latin typeface="Calibri"/>
                <a:cs typeface="Calibri"/>
              </a:rPr>
              <a:t>Pros</a:t>
            </a:r>
            <a:endParaRPr sz="2000">
              <a:latin typeface="Calibri"/>
              <a:cs typeface="Calibri"/>
            </a:endParaRPr>
          </a:p>
          <a:p>
            <a:pPr marL="12700">
              <a:lnSpc>
                <a:spcPts val="1860"/>
              </a:lnSpc>
              <a:spcBef>
                <a:spcPts val="90"/>
              </a:spcBef>
            </a:pPr>
            <a:r>
              <a:rPr dirty="0" sz="1600" spc="-5">
                <a:solidFill>
                  <a:srgbClr val="767070"/>
                </a:solidFill>
                <a:latin typeface="Arial"/>
                <a:cs typeface="Arial"/>
              </a:rPr>
              <a:t>Can </a:t>
            </a:r>
            <a:r>
              <a:rPr dirty="0" sz="1600">
                <a:solidFill>
                  <a:srgbClr val="767070"/>
                </a:solidFill>
                <a:latin typeface="Arial"/>
                <a:cs typeface="Arial"/>
              </a:rPr>
              <a:t>easily </a:t>
            </a:r>
            <a:r>
              <a:rPr dirty="0" sz="1600" spc="-5">
                <a:solidFill>
                  <a:srgbClr val="767070"/>
                </a:solidFill>
                <a:latin typeface="Arial"/>
                <a:cs typeface="Arial"/>
              </a:rPr>
              <a:t>retrieve </a:t>
            </a:r>
            <a:r>
              <a:rPr dirty="0" sz="1600">
                <a:solidFill>
                  <a:srgbClr val="767070"/>
                </a:solidFill>
                <a:latin typeface="Arial"/>
                <a:cs typeface="Arial"/>
              </a:rPr>
              <a:t>the </a:t>
            </a:r>
            <a:r>
              <a:rPr dirty="0" sz="1600" spc="-10">
                <a:solidFill>
                  <a:srgbClr val="767070"/>
                </a:solidFill>
                <a:latin typeface="Arial"/>
                <a:cs typeface="Arial"/>
              </a:rPr>
              <a:t>weight </a:t>
            </a:r>
            <a:r>
              <a:rPr dirty="0" sz="1600" spc="-5">
                <a:solidFill>
                  <a:srgbClr val="767070"/>
                </a:solidFill>
                <a:latin typeface="Arial"/>
                <a:cs typeface="Arial"/>
              </a:rPr>
              <a:t>of </a:t>
            </a:r>
            <a:r>
              <a:rPr dirty="0" sz="1600">
                <a:solidFill>
                  <a:srgbClr val="767070"/>
                </a:solidFill>
                <a:latin typeface="Arial"/>
                <a:cs typeface="Arial"/>
              </a:rPr>
              <a:t>the </a:t>
            </a:r>
            <a:r>
              <a:rPr dirty="0" sz="1600" spc="-5">
                <a:solidFill>
                  <a:srgbClr val="767070"/>
                </a:solidFill>
                <a:latin typeface="Arial"/>
                <a:cs typeface="Arial"/>
              </a:rPr>
              <a:t>edge </a:t>
            </a:r>
            <a:r>
              <a:rPr dirty="0" sz="1600" spc="-10">
                <a:solidFill>
                  <a:srgbClr val="767070"/>
                </a:solidFill>
                <a:latin typeface="Arial"/>
                <a:cs typeface="Arial"/>
              </a:rPr>
              <a:t>between two </a:t>
            </a:r>
            <a:r>
              <a:rPr dirty="0" sz="1600">
                <a:solidFill>
                  <a:srgbClr val="767070"/>
                </a:solidFill>
                <a:latin typeface="Arial"/>
                <a:cs typeface="Arial"/>
              </a:rPr>
              <a:t>connected </a:t>
            </a:r>
            <a:r>
              <a:rPr dirty="0" sz="1600" spc="-5">
                <a:solidFill>
                  <a:srgbClr val="767070"/>
                </a:solidFill>
                <a:latin typeface="Arial"/>
                <a:cs typeface="Arial"/>
              </a:rPr>
              <a:t>vertices or </a:t>
            </a:r>
            <a:r>
              <a:rPr dirty="0" sz="1600">
                <a:solidFill>
                  <a:srgbClr val="767070"/>
                </a:solidFill>
                <a:latin typeface="Arial"/>
                <a:cs typeface="Arial"/>
              </a:rPr>
              <a:t>check if </a:t>
            </a:r>
            <a:r>
              <a:rPr dirty="0" sz="1600" spc="-10">
                <a:solidFill>
                  <a:srgbClr val="767070"/>
                </a:solidFill>
                <a:latin typeface="Arial"/>
                <a:cs typeface="Arial"/>
              </a:rPr>
              <a:t>two </a:t>
            </a:r>
            <a:r>
              <a:rPr dirty="0" sz="1600" spc="-5">
                <a:solidFill>
                  <a:srgbClr val="767070"/>
                </a:solidFill>
                <a:latin typeface="Arial"/>
                <a:cs typeface="Arial"/>
              </a:rPr>
              <a:t>vertices are</a:t>
            </a:r>
            <a:r>
              <a:rPr dirty="0" sz="1600" spc="25">
                <a:solidFill>
                  <a:srgbClr val="767070"/>
                </a:solidFill>
                <a:latin typeface="Arial"/>
                <a:cs typeface="Arial"/>
              </a:rPr>
              <a:t> </a:t>
            </a:r>
            <a:r>
              <a:rPr dirty="0" sz="1600">
                <a:solidFill>
                  <a:srgbClr val="767070"/>
                </a:solidFill>
                <a:latin typeface="Arial"/>
                <a:cs typeface="Arial"/>
              </a:rPr>
              <a:t>connected</a:t>
            </a:r>
            <a:endParaRPr sz="1600">
              <a:latin typeface="Arial"/>
              <a:cs typeface="Arial"/>
            </a:endParaRPr>
          </a:p>
          <a:p>
            <a:pPr marL="12700">
              <a:lnSpc>
                <a:spcPts val="1860"/>
              </a:lnSpc>
            </a:pPr>
            <a:r>
              <a:rPr dirty="0" sz="1600">
                <a:solidFill>
                  <a:srgbClr val="767070"/>
                </a:solidFill>
                <a:latin typeface="Arial"/>
                <a:cs typeface="Arial"/>
              </a:rPr>
              <a:t>(just check</a:t>
            </a:r>
            <a:r>
              <a:rPr dirty="0" sz="1600" spc="-35">
                <a:solidFill>
                  <a:srgbClr val="767070"/>
                </a:solidFill>
                <a:latin typeface="Arial"/>
                <a:cs typeface="Arial"/>
              </a:rPr>
              <a:t> </a:t>
            </a:r>
            <a:r>
              <a:rPr dirty="0" sz="1600" spc="-5">
                <a:solidFill>
                  <a:srgbClr val="767070"/>
                </a:solidFill>
                <a:latin typeface="Courier New"/>
                <a:cs typeface="Courier New"/>
              </a:rPr>
              <a:t>matrix[A][B]</a:t>
            </a:r>
            <a:r>
              <a:rPr dirty="0" sz="1600" spc="-5">
                <a:solidFill>
                  <a:srgbClr val="767070"/>
                </a:solidFill>
                <a:latin typeface="Arial"/>
                <a:cs typeface="Arial"/>
              </a:rPr>
              <a:t>).</a:t>
            </a:r>
            <a:endParaRPr sz="1600">
              <a:latin typeface="Arial"/>
              <a:cs typeface="Arial"/>
            </a:endParaRPr>
          </a:p>
          <a:p>
            <a:pPr>
              <a:lnSpc>
                <a:spcPct val="100000"/>
              </a:lnSpc>
            </a:pPr>
            <a:endParaRPr sz="1700">
              <a:latin typeface="Times New Roman"/>
              <a:cs typeface="Times New Roman"/>
            </a:endParaRPr>
          </a:p>
          <a:p>
            <a:pPr marL="12700">
              <a:lnSpc>
                <a:spcPct val="100000"/>
              </a:lnSpc>
            </a:pPr>
            <a:r>
              <a:rPr dirty="0" sz="2000" spc="-5">
                <a:solidFill>
                  <a:srgbClr val="52AC87"/>
                </a:solidFill>
                <a:latin typeface="Calibri"/>
                <a:cs typeface="Calibri"/>
              </a:rPr>
              <a:t>Cons</a:t>
            </a:r>
            <a:endParaRPr sz="2000">
              <a:latin typeface="Calibri"/>
              <a:cs typeface="Calibri"/>
            </a:endParaRPr>
          </a:p>
          <a:p>
            <a:pPr marL="12700" marR="438150">
              <a:lnSpc>
                <a:spcPct val="100000"/>
              </a:lnSpc>
              <a:spcBef>
                <a:spcPts val="90"/>
              </a:spcBef>
            </a:pPr>
            <a:r>
              <a:rPr dirty="0" sz="1600" spc="-5">
                <a:solidFill>
                  <a:srgbClr val="767070"/>
                </a:solidFill>
                <a:latin typeface="Arial"/>
                <a:cs typeface="Arial"/>
              </a:rPr>
              <a:t>Looping through all neighbors of one vertex </a:t>
            </a:r>
            <a:r>
              <a:rPr dirty="0" sz="1600">
                <a:solidFill>
                  <a:srgbClr val="767070"/>
                </a:solidFill>
                <a:latin typeface="Arial"/>
                <a:cs typeface="Arial"/>
              </a:rPr>
              <a:t>is </a:t>
            </a:r>
            <a:r>
              <a:rPr dirty="0" sz="1600" spc="-10">
                <a:solidFill>
                  <a:srgbClr val="767070"/>
                </a:solidFill>
                <a:latin typeface="Arial"/>
                <a:cs typeface="Arial"/>
              </a:rPr>
              <a:t>expensive </a:t>
            </a:r>
            <a:r>
              <a:rPr dirty="0" sz="1600" spc="-5">
                <a:solidFill>
                  <a:srgbClr val="767070"/>
                </a:solidFill>
                <a:latin typeface="Arial"/>
                <a:cs typeface="Arial"/>
              </a:rPr>
              <a:t>because you have </a:t>
            </a:r>
            <a:r>
              <a:rPr dirty="0" sz="1600" spc="5">
                <a:solidFill>
                  <a:srgbClr val="767070"/>
                </a:solidFill>
                <a:latin typeface="Arial"/>
                <a:cs typeface="Arial"/>
              </a:rPr>
              <a:t>to </a:t>
            </a:r>
            <a:r>
              <a:rPr dirty="0" sz="1600" spc="-5">
                <a:solidFill>
                  <a:srgbClr val="767070"/>
                </a:solidFill>
                <a:latin typeface="Arial"/>
                <a:cs typeface="Arial"/>
              </a:rPr>
              <a:t>go through all of </a:t>
            </a:r>
            <a:r>
              <a:rPr dirty="0" sz="1600">
                <a:solidFill>
                  <a:srgbClr val="767070"/>
                </a:solidFill>
                <a:latin typeface="Arial"/>
                <a:cs typeface="Arial"/>
              </a:rPr>
              <a:t>the </a:t>
            </a:r>
            <a:r>
              <a:rPr dirty="0" sz="1600" spc="5">
                <a:solidFill>
                  <a:srgbClr val="767070"/>
                </a:solidFill>
                <a:latin typeface="Arial"/>
                <a:cs typeface="Arial"/>
              </a:rPr>
              <a:t>empty </a:t>
            </a:r>
            <a:r>
              <a:rPr dirty="0" sz="1600">
                <a:solidFill>
                  <a:srgbClr val="767070"/>
                </a:solidFill>
                <a:latin typeface="Arial"/>
                <a:cs typeface="Arial"/>
              </a:rPr>
              <a:t>cells.  </a:t>
            </a:r>
            <a:r>
              <a:rPr dirty="0" sz="1600" spc="-35">
                <a:solidFill>
                  <a:srgbClr val="767070"/>
                </a:solidFill>
                <a:latin typeface="Arial"/>
                <a:cs typeface="Arial"/>
              </a:rPr>
              <a:t>Takes </a:t>
            </a:r>
            <a:r>
              <a:rPr dirty="0" sz="1600">
                <a:solidFill>
                  <a:srgbClr val="767070"/>
                </a:solidFill>
                <a:latin typeface="Arial"/>
                <a:cs typeface="Arial"/>
              </a:rPr>
              <a:t>a lot </a:t>
            </a:r>
            <a:r>
              <a:rPr dirty="0" sz="1600" spc="-5">
                <a:solidFill>
                  <a:srgbClr val="767070"/>
                </a:solidFill>
                <a:latin typeface="Arial"/>
                <a:cs typeface="Arial"/>
              </a:rPr>
              <a:t>of </a:t>
            </a:r>
            <a:r>
              <a:rPr dirty="0" sz="1600" spc="-15">
                <a:solidFill>
                  <a:srgbClr val="767070"/>
                </a:solidFill>
                <a:latin typeface="Arial"/>
                <a:cs typeface="Arial"/>
              </a:rPr>
              <a:t>memory, </a:t>
            </a:r>
            <a:r>
              <a:rPr dirty="0" sz="1600">
                <a:solidFill>
                  <a:srgbClr val="767070"/>
                </a:solidFill>
                <a:latin typeface="Arial"/>
                <a:cs typeface="Arial"/>
              </a:rPr>
              <a:t>a lot </a:t>
            </a:r>
            <a:r>
              <a:rPr dirty="0" sz="1600" spc="-5">
                <a:solidFill>
                  <a:srgbClr val="767070"/>
                </a:solidFill>
                <a:latin typeface="Arial"/>
                <a:cs typeface="Arial"/>
              </a:rPr>
              <a:t>of </a:t>
            </a:r>
            <a:r>
              <a:rPr dirty="0" sz="1600">
                <a:solidFill>
                  <a:srgbClr val="767070"/>
                </a:solidFill>
                <a:latin typeface="Arial"/>
                <a:cs typeface="Arial"/>
              </a:rPr>
              <a:t>it </a:t>
            </a:r>
            <a:r>
              <a:rPr dirty="0" sz="1600" spc="-5">
                <a:solidFill>
                  <a:srgbClr val="767070"/>
                </a:solidFill>
                <a:latin typeface="Arial"/>
                <a:cs typeface="Arial"/>
              </a:rPr>
              <a:t>wasted on </a:t>
            </a:r>
            <a:r>
              <a:rPr dirty="0" sz="1600" spc="5">
                <a:solidFill>
                  <a:srgbClr val="767070"/>
                </a:solidFill>
                <a:latin typeface="Arial"/>
                <a:cs typeface="Arial"/>
              </a:rPr>
              <a:t>empty </a:t>
            </a:r>
            <a:r>
              <a:rPr dirty="0" sz="1600">
                <a:solidFill>
                  <a:srgbClr val="767070"/>
                </a:solidFill>
                <a:latin typeface="Arial"/>
                <a:cs typeface="Arial"/>
              </a:rPr>
              <a:t>cells (especially for </a:t>
            </a:r>
            <a:r>
              <a:rPr dirty="0" sz="1600" spc="-5">
                <a:solidFill>
                  <a:srgbClr val="767070"/>
                </a:solidFill>
                <a:latin typeface="Arial"/>
                <a:cs typeface="Arial"/>
              </a:rPr>
              <a:t>graphs with </a:t>
            </a:r>
            <a:r>
              <a:rPr dirty="0" sz="1600" spc="5">
                <a:solidFill>
                  <a:srgbClr val="767070"/>
                </a:solidFill>
                <a:latin typeface="Arial"/>
                <a:cs typeface="Arial"/>
              </a:rPr>
              <a:t>many </a:t>
            </a:r>
            <a:r>
              <a:rPr dirty="0" sz="1600">
                <a:solidFill>
                  <a:srgbClr val="767070"/>
                </a:solidFill>
                <a:latin typeface="Arial"/>
                <a:cs typeface="Arial"/>
              </a:rPr>
              <a:t>vertices, </a:t>
            </a:r>
            <a:r>
              <a:rPr dirty="0" sz="1600" spc="-5">
                <a:solidFill>
                  <a:srgbClr val="767070"/>
                </a:solidFill>
                <a:latin typeface="Arial"/>
                <a:cs typeface="Arial"/>
              </a:rPr>
              <a:t>but </a:t>
            </a:r>
            <a:r>
              <a:rPr dirty="0" sz="1600">
                <a:solidFill>
                  <a:srgbClr val="767070"/>
                </a:solidFill>
                <a:latin typeface="Arial"/>
                <a:cs typeface="Arial"/>
              </a:rPr>
              <a:t>few </a:t>
            </a:r>
            <a:r>
              <a:rPr dirty="0" sz="1600" spc="-5">
                <a:solidFill>
                  <a:srgbClr val="767070"/>
                </a:solidFill>
                <a:latin typeface="Arial"/>
                <a:cs typeface="Arial"/>
              </a:rPr>
              <a:t>edges).  </a:t>
            </a:r>
            <a:r>
              <a:rPr dirty="0" sz="1600">
                <a:solidFill>
                  <a:srgbClr val="767070"/>
                </a:solidFill>
                <a:latin typeface="Arial"/>
                <a:cs typeface="Arial"/>
              </a:rPr>
              <a:t>Because </a:t>
            </a:r>
            <a:r>
              <a:rPr dirty="0" sz="1600" spc="-5">
                <a:solidFill>
                  <a:srgbClr val="767070"/>
                </a:solidFill>
                <a:latin typeface="Arial"/>
                <a:cs typeface="Arial"/>
              </a:rPr>
              <a:t>of </a:t>
            </a:r>
            <a:r>
              <a:rPr dirty="0" sz="1600">
                <a:solidFill>
                  <a:srgbClr val="767070"/>
                </a:solidFill>
                <a:latin typeface="Arial"/>
                <a:cs typeface="Arial"/>
              </a:rPr>
              <a:t>this, adjacency </a:t>
            </a:r>
            <a:r>
              <a:rPr dirty="0" sz="1600" spc="5">
                <a:solidFill>
                  <a:srgbClr val="767070"/>
                </a:solidFill>
                <a:latin typeface="Arial"/>
                <a:cs typeface="Arial"/>
              </a:rPr>
              <a:t>matrices </a:t>
            </a:r>
            <a:r>
              <a:rPr dirty="0" sz="1600" spc="-5">
                <a:solidFill>
                  <a:srgbClr val="767070"/>
                </a:solidFill>
                <a:latin typeface="Arial"/>
                <a:cs typeface="Arial"/>
              </a:rPr>
              <a:t>cannot </a:t>
            </a:r>
            <a:r>
              <a:rPr dirty="0" sz="1600">
                <a:solidFill>
                  <a:srgbClr val="767070"/>
                </a:solidFill>
                <a:latin typeface="Arial"/>
                <a:cs typeface="Arial"/>
              </a:rPr>
              <a:t>be used for problems </a:t>
            </a:r>
            <a:r>
              <a:rPr dirty="0" sz="1600" spc="-5">
                <a:solidFill>
                  <a:srgbClr val="767070"/>
                </a:solidFill>
                <a:latin typeface="Arial"/>
                <a:cs typeface="Arial"/>
              </a:rPr>
              <a:t>with relatively large</a:t>
            </a:r>
            <a:r>
              <a:rPr dirty="0" sz="1600" spc="-275">
                <a:solidFill>
                  <a:srgbClr val="767070"/>
                </a:solidFill>
                <a:latin typeface="Arial"/>
                <a:cs typeface="Arial"/>
              </a:rPr>
              <a:t> </a:t>
            </a:r>
            <a:r>
              <a:rPr dirty="0" sz="1600" spc="5">
                <a:solidFill>
                  <a:srgbClr val="767070"/>
                </a:solidFill>
                <a:latin typeface="Arial"/>
                <a:cs typeface="Arial"/>
              </a:rPr>
              <a:t>limits.</a:t>
            </a:r>
            <a:endParaRPr sz="1600">
              <a:latin typeface="Arial"/>
              <a:cs typeface="Arial"/>
            </a:endParaRPr>
          </a:p>
          <a:p>
            <a:pPr marL="12700" marR="422275">
              <a:lnSpc>
                <a:spcPct val="100000"/>
              </a:lnSpc>
            </a:pPr>
            <a:r>
              <a:rPr dirty="0" sz="1600">
                <a:solidFill>
                  <a:srgbClr val="767070"/>
                </a:solidFill>
                <a:latin typeface="Arial"/>
                <a:cs typeface="Arial"/>
              </a:rPr>
              <a:t>Each cell can </a:t>
            </a:r>
            <a:r>
              <a:rPr dirty="0" sz="1600" spc="-5">
                <a:solidFill>
                  <a:srgbClr val="767070"/>
                </a:solidFill>
                <a:latin typeface="Arial"/>
                <a:cs typeface="Arial"/>
              </a:rPr>
              <a:t>only </a:t>
            </a:r>
            <a:r>
              <a:rPr dirty="0" sz="1600">
                <a:solidFill>
                  <a:srgbClr val="767070"/>
                </a:solidFill>
                <a:latin typeface="Arial"/>
                <a:cs typeface="Arial"/>
              </a:rPr>
              <a:t>contain </a:t>
            </a:r>
            <a:r>
              <a:rPr dirty="0" sz="1600" spc="-5">
                <a:solidFill>
                  <a:srgbClr val="767070"/>
                </a:solidFill>
                <a:latin typeface="Arial"/>
                <a:cs typeface="Arial"/>
              </a:rPr>
              <a:t>one value, </a:t>
            </a:r>
            <a:r>
              <a:rPr dirty="0" sz="1600" spc="5">
                <a:solidFill>
                  <a:srgbClr val="767070"/>
                </a:solidFill>
                <a:latin typeface="Arial"/>
                <a:cs typeface="Arial"/>
              </a:rPr>
              <a:t>so </a:t>
            </a:r>
            <a:r>
              <a:rPr dirty="0" sz="1600">
                <a:solidFill>
                  <a:srgbClr val="767070"/>
                </a:solidFill>
                <a:latin typeface="Arial"/>
                <a:cs typeface="Arial"/>
              </a:rPr>
              <a:t>adjacency </a:t>
            </a:r>
            <a:r>
              <a:rPr dirty="0" sz="1600" spc="5">
                <a:solidFill>
                  <a:srgbClr val="767070"/>
                </a:solidFill>
                <a:latin typeface="Arial"/>
                <a:cs typeface="Arial"/>
              </a:rPr>
              <a:t>matrices </a:t>
            </a:r>
            <a:r>
              <a:rPr dirty="0" sz="1600" spc="-5">
                <a:solidFill>
                  <a:srgbClr val="767070"/>
                </a:solidFill>
                <a:latin typeface="Arial"/>
                <a:cs typeface="Arial"/>
              </a:rPr>
              <a:t>do not support </a:t>
            </a:r>
            <a:r>
              <a:rPr dirty="0" sz="1600" spc="5">
                <a:solidFill>
                  <a:srgbClr val="767070"/>
                </a:solidFill>
                <a:latin typeface="Arial"/>
                <a:cs typeface="Arial"/>
              </a:rPr>
              <a:t>complex </a:t>
            </a:r>
            <a:r>
              <a:rPr dirty="0" sz="1600" spc="-5">
                <a:solidFill>
                  <a:srgbClr val="767070"/>
                </a:solidFill>
                <a:latin typeface="Arial"/>
                <a:cs typeface="Arial"/>
              </a:rPr>
              <a:t>graphs </a:t>
            </a:r>
            <a:r>
              <a:rPr dirty="0" sz="1600">
                <a:solidFill>
                  <a:srgbClr val="767070"/>
                </a:solidFill>
                <a:latin typeface="Arial"/>
                <a:cs typeface="Arial"/>
              </a:rPr>
              <a:t>(unless </a:t>
            </a:r>
            <a:r>
              <a:rPr dirty="0" sz="1600" spc="-5">
                <a:solidFill>
                  <a:srgbClr val="767070"/>
                </a:solidFill>
                <a:latin typeface="Arial"/>
                <a:cs typeface="Arial"/>
              </a:rPr>
              <a:t>you </a:t>
            </a:r>
            <a:r>
              <a:rPr dirty="0" sz="1600">
                <a:solidFill>
                  <a:srgbClr val="767070"/>
                </a:solidFill>
                <a:latin typeface="Arial"/>
                <a:cs typeface="Arial"/>
              </a:rPr>
              <a:t>use a</a:t>
            </a:r>
            <a:r>
              <a:rPr dirty="0" sz="1600" spc="-310">
                <a:solidFill>
                  <a:srgbClr val="767070"/>
                </a:solidFill>
                <a:latin typeface="Arial"/>
                <a:cs typeface="Arial"/>
              </a:rPr>
              <a:t> </a:t>
            </a:r>
            <a:r>
              <a:rPr dirty="0" sz="1600" spc="35">
                <a:solidFill>
                  <a:srgbClr val="767070"/>
                </a:solidFill>
                <a:latin typeface="Arial"/>
                <a:cs typeface="Arial"/>
              </a:rPr>
              <a:t>2-  </a:t>
            </a:r>
            <a:r>
              <a:rPr dirty="0" sz="1600">
                <a:solidFill>
                  <a:srgbClr val="767070"/>
                </a:solidFill>
                <a:latin typeface="Arial"/>
                <a:cs typeface="Arial"/>
              </a:rPr>
              <a:t>dimensional </a:t>
            </a:r>
            <a:r>
              <a:rPr dirty="0" sz="1600" spc="5">
                <a:solidFill>
                  <a:srgbClr val="767070"/>
                </a:solidFill>
                <a:latin typeface="Arial"/>
                <a:cs typeface="Arial"/>
              </a:rPr>
              <a:t>matrix </a:t>
            </a:r>
            <a:r>
              <a:rPr dirty="0" sz="1600" spc="-5">
                <a:solidFill>
                  <a:srgbClr val="767070"/>
                </a:solidFill>
                <a:latin typeface="Arial"/>
                <a:cs typeface="Arial"/>
              </a:rPr>
              <a:t>of</a:t>
            </a:r>
            <a:r>
              <a:rPr dirty="0" sz="1600" spc="-125">
                <a:solidFill>
                  <a:srgbClr val="767070"/>
                </a:solidFill>
                <a:latin typeface="Arial"/>
                <a:cs typeface="Arial"/>
              </a:rPr>
              <a:t> </a:t>
            </a:r>
            <a:r>
              <a:rPr dirty="0" sz="1600" spc="-5">
                <a:solidFill>
                  <a:srgbClr val="767070"/>
                </a:solidFill>
                <a:latin typeface="Arial"/>
                <a:cs typeface="Arial"/>
              </a:rPr>
              <a:t>vectors).</a:t>
            </a:r>
            <a:endParaRPr sz="1600">
              <a:latin typeface="Arial"/>
              <a:cs typeface="Arial"/>
            </a:endParaRPr>
          </a:p>
          <a:p>
            <a:pPr>
              <a:lnSpc>
                <a:spcPct val="100000"/>
              </a:lnSpc>
              <a:spcBef>
                <a:spcPts val="50"/>
              </a:spcBef>
            </a:pPr>
            <a:endParaRPr sz="1550">
              <a:latin typeface="Times New Roman"/>
              <a:cs typeface="Times New Roman"/>
            </a:endParaRPr>
          </a:p>
          <a:p>
            <a:pPr marL="12700">
              <a:lnSpc>
                <a:spcPct val="100000"/>
              </a:lnSpc>
              <a:spcBef>
                <a:spcPts val="5"/>
              </a:spcBef>
            </a:pPr>
            <a:r>
              <a:rPr dirty="0" sz="2000" spc="-10">
                <a:solidFill>
                  <a:srgbClr val="52AC87"/>
                </a:solidFill>
                <a:latin typeface="Calibri"/>
                <a:cs typeface="Calibri"/>
              </a:rPr>
              <a:t>Notes</a:t>
            </a:r>
            <a:endParaRPr sz="2000">
              <a:latin typeface="Calibri"/>
              <a:cs typeface="Calibri"/>
            </a:endParaRPr>
          </a:p>
          <a:p>
            <a:pPr marL="12700" marR="5080">
              <a:lnSpc>
                <a:spcPct val="100000"/>
              </a:lnSpc>
              <a:spcBef>
                <a:spcPts val="85"/>
              </a:spcBef>
            </a:pPr>
            <a:r>
              <a:rPr dirty="0" sz="1600" spc="5">
                <a:solidFill>
                  <a:srgbClr val="767070"/>
                </a:solidFill>
                <a:latin typeface="Arial"/>
                <a:cs typeface="Arial"/>
              </a:rPr>
              <a:t>A </a:t>
            </a:r>
            <a:r>
              <a:rPr dirty="0" sz="1600" b="1" i="1">
                <a:solidFill>
                  <a:srgbClr val="767070"/>
                </a:solidFill>
                <a:latin typeface="Arial"/>
                <a:cs typeface="Arial"/>
              </a:rPr>
              <a:t>sentinel </a:t>
            </a:r>
            <a:r>
              <a:rPr dirty="0" sz="1600" spc="-5">
                <a:solidFill>
                  <a:srgbClr val="767070"/>
                </a:solidFill>
                <a:latin typeface="Arial"/>
                <a:cs typeface="Arial"/>
              </a:rPr>
              <a:t>value </a:t>
            </a:r>
            <a:r>
              <a:rPr dirty="0" sz="1600" spc="5">
                <a:solidFill>
                  <a:srgbClr val="767070"/>
                </a:solidFill>
                <a:latin typeface="Arial"/>
                <a:cs typeface="Arial"/>
              </a:rPr>
              <a:t>must </a:t>
            </a:r>
            <a:r>
              <a:rPr dirty="0" sz="1600">
                <a:solidFill>
                  <a:srgbClr val="767070"/>
                </a:solidFill>
                <a:latin typeface="Arial"/>
                <a:cs typeface="Arial"/>
              </a:rPr>
              <a:t>be used </a:t>
            </a:r>
            <a:r>
              <a:rPr dirty="0" sz="1600" spc="5">
                <a:solidFill>
                  <a:srgbClr val="767070"/>
                </a:solidFill>
                <a:latin typeface="Arial"/>
                <a:cs typeface="Arial"/>
              </a:rPr>
              <a:t>to </a:t>
            </a:r>
            <a:r>
              <a:rPr dirty="0" sz="1600">
                <a:solidFill>
                  <a:srgbClr val="767070"/>
                </a:solidFill>
                <a:latin typeface="Arial"/>
                <a:cs typeface="Arial"/>
              </a:rPr>
              <a:t>“fill </a:t>
            </a:r>
            <a:r>
              <a:rPr dirty="0" sz="1600" spc="-5">
                <a:solidFill>
                  <a:srgbClr val="767070"/>
                </a:solidFill>
                <a:latin typeface="Arial"/>
                <a:cs typeface="Arial"/>
              </a:rPr>
              <a:t>in” </a:t>
            </a:r>
            <a:r>
              <a:rPr dirty="0" sz="1600">
                <a:solidFill>
                  <a:srgbClr val="767070"/>
                </a:solidFill>
                <a:latin typeface="Arial"/>
                <a:cs typeface="Arial"/>
              </a:rPr>
              <a:t>the </a:t>
            </a:r>
            <a:r>
              <a:rPr dirty="0" sz="1600" spc="5">
                <a:solidFill>
                  <a:srgbClr val="767070"/>
                </a:solidFill>
                <a:latin typeface="Arial"/>
                <a:cs typeface="Arial"/>
              </a:rPr>
              <a:t>empty </a:t>
            </a:r>
            <a:r>
              <a:rPr dirty="0" sz="1600">
                <a:solidFill>
                  <a:srgbClr val="767070"/>
                </a:solidFill>
                <a:latin typeface="Arial"/>
                <a:cs typeface="Arial"/>
              </a:rPr>
              <a:t>spaces left by </a:t>
            </a:r>
            <a:r>
              <a:rPr dirty="0" sz="1600" spc="-5">
                <a:solidFill>
                  <a:srgbClr val="767070"/>
                </a:solidFill>
                <a:latin typeface="Arial"/>
                <a:cs typeface="Arial"/>
              </a:rPr>
              <a:t>edges </a:t>
            </a:r>
            <a:r>
              <a:rPr dirty="0" sz="1600">
                <a:solidFill>
                  <a:srgbClr val="767070"/>
                </a:solidFill>
                <a:latin typeface="Arial"/>
                <a:cs typeface="Arial"/>
              </a:rPr>
              <a:t>that do </a:t>
            </a:r>
            <a:r>
              <a:rPr dirty="0" sz="1600" spc="-5">
                <a:solidFill>
                  <a:srgbClr val="767070"/>
                </a:solidFill>
                <a:latin typeface="Arial"/>
                <a:cs typeface="Arial"/>
              </a:rPr>
              <a:t>not exist </a:t>
            </a:r>
            <a:r>
              <a:rPr dirty="0" sz="1600">
                <a:solidFill>
                  <a:srgbClr val="767070"/>
                </a:solidFill>
                <a:latin typeface="Arial"/>
                <a:cs typeface="Arial"/>
              </a:rPr>
              <a:t>in the </a:t>
            </a:r>
            <a:r>
              <a:rPr dirty="0" sz="1600" spc="-5">
                <a:solidFill>
                  <a:srgbClr val="767070"/>
                </a:solidFill>
                <a:latin typeface="Arial"/>
                <a:cs typeface="Arial"/>
              </a:rPr>
              <a:t>graph. </a:t>
            </a:r>
            <a:r>
              <a:rPr dirty="0" sz="1600" spc="-15">
                <a:solidFill>
                  <a:srgbClr val="767070"/>
                </a:solidFill>
                <a:latin typeface="Arial"/>
                <a:cs typeface="Arial"/>
              </a:rPr>
              <a:t>Typical </a:t>
            </a:r>
            <a:r>
              <a:rPr dirty="0" sz="1600" spc="-5">
                <a:solidFill>
                  <a:srgbClr val="767070"/>
                </a:solidFill>
                <a:latin typeface="Arial"/>
                <a:cs typeface="Arial"/>
              </a:rPr>
              <a:t>values  </a:t>
            </a:r>
            <a:r>
              <a:rPr dirty="0" sz="1600">
                <a:solidFill>
                  <a:srgbClr val="767070"/>
                </a:solidFill>
                <a:latin typeface="Arial"/>
                <a:cs typeface="Arial"/>
              </a:rPr>
              <a:t>used include </a:t>
            </a:r>
            <a:r>
              <a:rPr dirty="0" sz="1600" spc="-5">
                <a:solidFill>
                  <a:srgbClr val="767070"/>
                </a:solidFill>
                <a:latin typeface="Arial"/>
                <a:cs typeface="Arial"/>
              </a:rPr>
              <a:t>0, -1, </a:t>
            </a:r>
            <a:r>
              <a:rPr dirty="0" sz="1600">
                <a:solidFill>
                  <a:srgbClr val="767070"/>
                </a:solidFill>
                <a:latin typeface="Arial"/>
                <a:cs typeface="Arial"/>
              </a:rPr>
              <a:t>and </a:t>
            </a:r>
            <a:r>
              <a:rPr dirty="0" sz="1600" spc="-5">
                <a:solidFill>
                  <a:srgbClr val="767070"/>
                </a:solidFill>
                <a:latin typeface="Arial"/>
                <a:cs typeface="Arial"/>
              </a:rPr>
              <a:t>INT_MAX. </a:t>
            </a:r>
            <a:r>
              <a:rPr dirty="0" sz="1600">
                <a:solidFill>
                  <a:srgbClr val="767070"/>
                </a:solidFill>
                <a:latin typeface="Arial"/>
                <a:cs typeface="Arial"/>
              </a:rPr>
              <a:t>The </a:t>
            </a:r>
            <a:r>
              <a:rPr dirty="0" sz="1600" spc="5">
                <a:solidFill>
                  <a:srgbClr val="767070"/>
                </a:solidFill>
                <a:latin typeface="Arial"/>
                <a:cs typeface="Arial"/>
              </a:rPr>
              <a:t>choice </a:t>
            </a:r>
            <a:r>
              <a:rPr dirty="0" sz="1600">
                <a:solidFill>
                  <a:srgbClr val="767070"/>
                </a:solidFill>
                <a:latin typeface="Arial"/>
                <a:cs typeface="Arial"/>
              </a:rPr>
              <a:t>of sentinel values </a:t>
            </a:r>
            <a:r>
              <a:rPr dirty="0" sz="1600" spc="-5">
                <a:solidFill>
                  <a:srgbClr val="767070"/>
                </a:solidFill>
                <a:latin typeface="Arial"/>
                <a:cs typeface="Arial"/>
              </a:rPr>
              <a:t>depends </a:t>
            </a:r>
            <a:r>
              <a:rPr dirty="0" sz="1600">
                <a:solidFill>
                  <a:srgbClr val="767070"/>
                </a:solidFill>
                <a:latin typeface="Arial"/>
                <a:cs typeface="Arial"/>
              </a:rPr>
              <a:t>on </a:t>
            </a:r>
            <a:r>
              <a:rPr dirty="0" sz="1600" spc="5">
                <a:solidFill>
                  <a:srgbClr val="767070"/>
                </a:solidFill>
                <a:latin typeface="Arial"/>
                <a:cs typeface="Arial"/>
              </a:rPr>
              <a:t>the </a:t>
            </a:r>
            <a:r>
              <a:rPr dirty="0" sz="1600">
                <a:solidFill>
                  <a:srgbClr val="767070"/>
                </a:solidFill>
                <a:latin typeface="Arial"/>
                <a:cs typeface="Arial"/>
              </a:rPr>
              <a:t>problem and how you </a:t>
            </a:r>
            <a:r>
              <a:rPr dirty="0" sz="1600" spc="5">
                <a:solidFill>
                  <a:srgbClr val="767070"/>
                </a:solidFill>
                <a:latin typeface="Arial"/>
                <a:cs typeface="Arial"/>
              </a:rPr>
              <a:t>implement  </a:t>
            </a:r>
            <a:r>
              <a:rPr dirty="0" sz="1600" spc="-5">
                <a:solidFill>
                  <a:srgbClr val="767070"/>
                </a:solidFill>
                <a:latin typeface="Arial"/>
                <a:cs typeface="Arial"/>
              </a:rPr>
              <a:t>your </a:t>
            </a:r>
            <a:r>
              <a:rPr dirty="0" sz="1600">
                <a:solidFill>
                  <a:srgbClr val="767070"/>
                </a:solidFill>
                <a:latin typeface="Arial"/>
                <a:cs typeface="Arial"/>
              </a:rPr>
              <a:t>solution. For </a:t>
            </a:r>
            <a:r>
              <a:rPr dirty="0" sz="1600" spc="-5">
                <a:solidFill>
                  <a:srgbClr val="767070"/>
                </a:solidFill>
                <a:latin typeface="Arial"/>
                <a:cs typeface="Arial"/>
              </a:rPr>
              <a:t>example, </a:t>
            </a:r>
            <a:r>
              <a:rPr dirty="0" sz="1600" spc="5">
                <a:solidFill>
                  <a:srgbClr val="767070"/>
                </a:solidFill>
                <a:latin typeface="Arial"/>
                <a:cs typeface="Arial"/>
              </a:rPr>
              <a:t>some </a:t>
            </a:r>
            <a:r>
              <a:rPr dirty="0" sz="1600">
                <a:solidFill>
                  <a:srgbClr val="767070"/>
                </a:solidFill>
                <a:latin typeface="Arial"/>
                <a:cs typeface="Arial"/>
              </a:rPr>
              <a:t>problems </a:t>
            </a:r>
            <a:r>
              <a:rPr dirty="0" sz="1600" spc="10">
                <a:solidFill>
                  <a:srgbClr val="767070"/>
                </a:solidFill>
                <a:latin typeface="Arial"/>
                <a:cs typeface="Arial"/>
              </a:rPr>
              <a:t>may </a:t>
            </a:r>
            <a:r>
              <a:rPr dirty="0" sz="1600" spc="-5">
                <a:solidFill>
                  <a:srgbClr val="767070"/>
                </a:solidFill>
                <a:latin typeface="Arial"/>
                <a:cs typeface="Arial"/>
              </a:rPr>
              <a:t>require you </a:t>
            </a:r>
            <a:r>
              <a:rPr dirty="0" sz="1600" spc="5">
                <a:solidFill>
                  <a:srgbClr val="767070"/>
                </a:solidFill>
                <a:latin typeface="Arial"/>
                <a:cs typeface="Arial"/>
              </a:rPr>
              <a:t>to </a:t>
            </a:r>
            <a:r>
              <a:rPr dirty="0" sz="1600" spc="-5">
                <a:solidFill>
                  <a:srgbClr val="767070"/>
                </a:solidFill>
                <a:latin typeface="Arial"/>
                <a:cs typeface="Arial"/>
              </a:rPr>
              <a:t>have negative </a:t>
            </a:r>
            <a:r>
              <a:rPr dirty="0" sz="1600" spc="-10">
                <a:solidFill>
                  <a:srgbClr val="767070"/>
                </a:solidFill>
                <a:latin typeface="Arial"/>
                <a:cs typeface="Arial"/>
              </a:rPr>
              <a:t>weight </a:t>
            </a:r>
            <a:r>
              <a:rPr dirty="0" sz="1600" spc="-5">
                <a:solidFill>
                  <a:srgbClr val="767070"/>
                </a:solidFill>
                <a:latin typeface="Arial"/>
                <a:cs typeface="Arial"/>
              </a:rPr>
              <a:t>edges, </a:t>
            </a:r>
            <a:r>
              <a:rPr dirty="0" sz="1600" spc="5">
                <a:solidFill>
                  <a:srgbClr val="767070"/>
                </a:solidFill>
                <a:latin typeface="Arial"/>
                <a:cs typeface="Arial"/>
              </a:rPr>
              <a:t>so </a:t>
            </a:r>
            <a:r>
              <a:rPr dirty="0" sz="1600">
                <a:solidFill>
                  <a:srgbClr val="767070"/>
                </a:solidFill>
                <a:latin typeface="Arial"/>
                <a:cs typeface="Arial"/>
              </a:rPr>
              <a:t>it </a:t>
            </a:r>
            <a:r>
              <a:rPr dirty="0" sz="1600" spc="10">
                <a:solidFill>
                  <a:srgbClr val="767070"/>
                </a:solidFill>
                <a:latin typeface="Arial"/>
                <a:cs typeface="Arial"/>
              </a:rPr>
              <a:t>may </a:t>
            </a:r>
            <a:r>
              <a:rPr dirty="0" sz="1600" spc="-5">
                <a:solidFill>
                  <a:srgbClr val="767070"/>
                </a:solidFill>
                <a:latin typeface="Arial"/>
                <a:cs typeface="Arial"/>
              </a:rPr>
              <a:t>be wiser </a:t>
            </a:r>
            <a:r>
              <a:rPr dirty="0" sz="1600" spc="5">
                <a:solidFill>
                  <a:srgbClr val="767070"/>
                </a:solidFill>
                <a:latin typeface="Arial"/>
                <a:cs typeface="Arial"/>
              </a:rPr>
              <a:t>to </a:t>
            </a:r>
            <a:r>
              <a:rPr dirty="0" sz="1600">
                <a:solidFill>
                  <a:srgbClr val="767070"/>
                </a:solidFill>
                <a:latin typeface="Arial"/>
                <a:cs typeface="Arial"/>
              </a:rPr>
              <a:t>use  </a:t>
            </a:r>
            <a:r>
              <a:rPr dirty="0" sz="1600" spc="-10">
                <a:solidFill>
                  <a:srgbClr val="767070"/>
                </a:solidFill>
                <a:latin typeface="Arial"/>
                <a:cs typeface="Arial"/>
              </a:rPr>
              <a:t>INT_MAX.</a:t>
            </a:r>
            <a:endParaRPr sz="16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6135" y="727075"/>
            <a:ext cx="2227580" cy="391160"/>
          </a:xfrm>
          <a:prstGeom prst="rect"/>
        </p:spPr>
        <p:txBody>
          <a:bodyPr wrap="square" lIns="0" tIns="12700" rIns="0" bIns="0" rtlCol="0" vert="horz">
            <a:spAutoFit/>
          </a:bodyPr>
          <a:lstStyle/>
          <a:p>
            <a:pPr marL="12700">
              <a:lnSpc>
                <a:spcPct val="100000"/>
              </a:lnSpc>
              <a:spcBef>
                <a:spcPts val="100"/>
              </a:spcBef>
            </a:pPr>
            <a:r>
              <a:rPr dirty="0" spc="-5"/>
              <a:t>Adjacency</a:t>
            </a:r>
            <a:r>
              <a:rPr dirty="0" spc="-95"/>
              <a:t> </a:t>
            </a:r>
            <a:r>
              <a:rPr dirty="0" spc="-5"/>
              <a:t>Matrix</a:t>
            </a:r>
          </a:p>
        </p:txBody>
      </p:sp>
      <p:sp>
        <p:nvSpPr>
          <p:cNvPr id="3" name="object 3"/>
          <p:cNvSpPr txBox="1"/>
          <p:nvPr/>
        </p:nvSpPr>
        <p:spPr>
          <a:xfrm>
            <a:off x="726135" y="1434464"/>
            <a:ext cx="2494915" cy="329565"/>
          </a:xfrm>
          <a:prstGeom prst="rect">
            <a:avLst/>
          </a:prstGeom>
        </p:spPr>
        <p:txBody>
          <a:bodyPr wrap="square" lIns="0" tIns="11430" rIns="0" bIns="0" rtlCol="0" vert="horz">
            <a:spAutoFit/>
          </a:bodyPr>
          <a:lstStyle/>
          <a:p>
            <a:pPr marL="12700">
              <a:lnSpc>
                <a:spcPct val="100000"/>
              </a:lnSpc>
              <a:spcBef>
                <a:spcPts val="90"/>
              </a:spcBef>
            </a:pPr>
            <a:r>
              <a:rPr dirty="0" sz="2000" spc="-10">
                <a:solidFill>
                  <a:srgbClr val="8952AC"/>
                </a:solidFill>
                <a:latin typeface="Calibri"/>
                <a:cs typeface="Calibri"/>
              </a:rPr>
              <a:t>Sample</a:t>
            </a:r>
            <a:r>
              <a:rPr dirty="0" sz="2000" spc="-15">
                <a:solidFill>
                  <a:srgbClr val="8952AC"/>
                </a:solidFill>
                <a:latin typeface="Calibri"/>
                <a:cs typeface="Calibri"/>
              </a:rPr>
              <a:t> </a:t>
            </a:r>
            <a:r>
              <a:rPr dirty="0" sz="2000" spc="-10">
                <a:solidFill>
                  <a:srgbClr val="8952AC"/>
                </a:solidFill>
                <a:latin typeface="Calibri"/>
                <a:cs typeface="Calibri"/>
              </a:rPr>
              <a:t>Implementation</a:t>
            </a:r>
            <a:endParaRPr sz="2000">
              <a:latin typeface="Calibri"/>
              <a:cs typeface="Calibri"/>
            </a:endParaRPr>
          </a:p>
        </p:txBody>
      </p:sp>
      <p:sp>
        <p:nvSpPr>
          <p:cNvPr id="4" name="object 4"/>
          <p:cNvSpPr txBox="1"/>
          <p:nvPr/>
        </p:nvSpPr>
        <p:spPr>
          <a:xfrm>
            <a:off x="726135" y="2120899"/>
            <a:ext cx="4258945" cy="3790950"/>
          </a:xfrm>
          <a:prstGeom prst="rect">
            <a:avLst/>
          </a:prstGeom>
        </p:spPr>
        <p:txBody>
          <a:bodyPr wrap="square" lIns="0" tIns="12065" rIns="0" bIns="0" rtlCol="0" vert="horz">
            <a:spAutoFit/>
          </a:bodyPr>
          <a:lstStyle/>
          <a:p>
            <a:pPr marL="12700">
              <a:lnSpc>
                <a:spcPct val="100000"/>
              </a:lnSpc>
              <a:spcBef>
                <a:spcPts val="95"/>
              </a:spcBef>
            </a:pPr>
            <a:r>
              <a:rPr dirty="0" sz="1300" spc="-10">
                <a:solidFill>
                  <a:srgbClr val="52AC87"/>
                </a:solidFill>
                <a:latin typeface="Courier New"/>
                <a:cs typeface="Courier New"/>
              </a:rPr>
              <a:t>int</a:t>
            </a:r>
            <a:r>
              <a:rPr dirty="0" sz="1300" spc="-25">
                <a:solidFill>
                  <a:srgbClr val="52AC87"/>
                </a:solidFill>
                <a:latin typeface="Courier New"/>
                <a:cs typeface="Courier New"/>
              </a:rPr>
              <a:t> </a:t>
            </a:r>
            <a:r>
              <a:rPr dirty="0" sz="1300" spc="-10">
                <a:solidFill>
                  <a:srgbClr val="767070"/>
                </a:solidFill>
                <a:latin typeface="Courier New"/>
                <a:cs typeface="Courier New"/>
              </a:rPr>
              <a:t>adj[N][N];</a:t>
            </a:r>
            <a:endParaRPr sz="1300">
              <a:latin typeface="Courier New"/>
              <a:cs typeface="Courier New"/>
            </a:endParaRPr>
          </a:p>
          <a:p>
            <a:pPr>
              <a:lnSpc>
                <a:spcPct val="100000"/>
              </a:lnSpc>
              <a:spcBef>
                <a:spcPts val="10"/>
              </a:spcBef>
            </a:pPr>
            <a:endParaRPr sz="1350">
              <a:latin typeface="Times New Roman"/>
              <a:cs typeface="Times New Roman"/>
            </a:endParaRPr>
          </a:p>
          <a:p>
            <a:pPr marL="12700">
              <a:lnSpc>
                <a:spcPct val="100000"/>
              </a:lnSpc>
            </a:pPr>
            <a:r>
              <a:rPr dirty="0" sz="1300" spc="-10">
                <a:solidFill>
                  <a:srgbClr val="52AC87"/>
                </a:solidFill>
                <a:latin typeface="Courier New"/>
                <a:cs typeface="Courier New"/>
              </a:rPr>
              <a:t>int</a:t>
            </a:r>
            <a:r>
              <a:rPr dirty="0" sz="1300" spc="-25">
                <a:solidFill>
                  <a:srgbClr val="52AC87"/>
                </a:solidFill>
                <a:latin typeface="Courier New"/>
                <a:cs typeface="Courier New"/>
              </a:rPr>
              <a:t> </a:t>
            </a:r>
            <a:r>
              <a:rPr dirty="0" sz="1300" spc="-10">
                <a:solidFill>
                  <a:srgbClr val="8952AC"/>
                </a:solidFill>
                <a:latin typeface="Courier New"/>
                <a:cs typeface="Courier New"/>
              </a:rPr>
              <a:t>main</a:t>
            </a:r>
            <a:r>
              <a:rPr dirty="0" sz="1300" spc="-10">
                <a:solidFill>
                  <a:srgbClr val="767070"/>
                </a:solidFill>
                <a:latin typeface="Courier New"/>
                <a:cs typeface="Courier New"/>
              </a:rPr>
              <a:t>(){</a:t>
            </a:r>
            <a:endParaRPr sz="1300">
              <a:latin typeface="Courier New"/>
              <a:cs typeface="Courier New"/>
            </a:endParaRPr>
          </a:p>
          <a:p>
            <a:pPr marL="402590">
              <a:lnSpc>
                <a:spcPct val="100000"/>
              </a:lnSpc>
            </a:pPr>
            <a:r>
              <a:rPr dirty="0" sz="1300" spc="-10">
                <a:solidFill>
                  <a:srgbClr val="767070"/>
                </a:solidFill>
                <a:latin typeface="Courier New"/>
                <a:cs typeface="Courier New"/>
              </a:rPr>
              <a:t>//start of </a:t>
            </a:r>
            <a:r>
              <a:rPr dirty="0" sz="1300" spc="-5">
                <a:solidFill>
                  <a:srgbClr val="767070"/>
                </a:solidFill>
                <a:latin typeface="Courier New"/>
                <a:cs typeface="Courier New"/>
              </a:rPr>
              <a:t>test</a:t>
            </a:r>
            <a:r>
              <a:rPr dirty="0" sz="1300" spc="-15">
                <a:solidFill>
                  <a:srgbClr val="767070"/>
                </a:solidFill>
                <a:latin typeface="Courier New"/>
                <a:cs typeface="Courier New"/>
              </a:rPr>
              <a:t> </a:t>
            </a:r>
            <a:r>
              <a:rPr dirty="0" sz="1300" spc="-5">
                <a:solidFill>
                  <a:srgbClr val="767070"/>
                </a:solidFill>
                <a:latin typeface="Courier New"/>
                <a:cs typeface="Courier New"/>
              </a:rPr>
              <a:t>case</a:t>
            </a:r>
            <a:endParaRPr sz="1300">
              <a:latin typeface="Courier New"/>
              <a:cs typeface="Courier New"/>
            </a:endParaRPr>
          </a:p>
          <a:p>
            <a:pPr marL="402590">
              <a:lnSpc>
                <a:spcPct val="100000"/>
              </a:lnSpc>
            </a:pPr>
            <a:r>
              <a:rPr dirty="0" sz="1300" spc="-10">
                <a:solidFill>
                  <a:srgbClr val="767070"/>
                </a:solidFill>
                <a:latin typeface="Courier New"/>
                <a:cs typeface="Courier New"/>
              </a:rPr>
              <a:t>for(</a:t>
            </a:r>
            <a:r>
              <a:rPr dirty="0" sz="1300" spc="-10">
                <a:solidFill>
                  <a:srgbClr val="52AC87"/>
                </a:solidFill>
                <a:latin typeface="Courier New"/>
                <a:cs typeface="Courier New"/>
              </a:rPr>
              <a:t>int </a:t>
            </a:r>
            <a:r>
              <a:rPr dirty="0" sz="1300" spc="-10">
                <a:solidFill>
                  <a:srgbClr val="767070"/>
                </a:solidFill>
                <a:latin typeface="Courier New"/>
                <a:cs typeface="Courier New"/>
              </a:rPr>
              <a:t>i=0; i&lt;n;</a:t>
            </a:r>
            <a:r>
              <a:rPr dirty="0" sz="1300" spc="-5">
                <a:solidFill>
                  <a:srgbClr val="767070"/>
                </a:solidFill>
                <a:latin typeface="Courier New"/>
                <a:cs typeface="Courier New"/>
              </a:rPr>
              <a:t> </a:t>
            </a:r>
            <a:r>
              <a:rPr dirty="0" sz="1300" spc="-10">
                <a:solidFill>
                  <a:srgbClr val="767070"/>
                </a:solidFill>
                <a:latin typeface="Courier New"/>
                <a:cs typeface="Courier New"/>
              </a:rPr>
              <a:t>i++){</a:t>
            </a:r>
            <a:endParaRPr sz="1300">
              <a:latin typeface="Courier New"/>
              <a:cs typeface="Courier New"/>
            </a:endParaRPr>
          </a:p>
          <a:p>
            <a:pPr marL="1192530" marR="989965" indent="-393700">
              <a:lnSpc>
                <a:spcPct val="100000"/>
              </a:lnSpc>
            </a:pPr>
            <a:r>
              <a:rPr dirty="0" sz="1300" spc="-10">
                <a:solidFill>
                  <a:srgbClr val="767070"/>
                </a:solidFill>
                <a:latin typeface="Courier New"/>
                <a:cs typeface="Courier New"/>
              </a:rPr>
              <a:t>for(</a:t>
            </a:r>
            <a:r>
              <a:rPr dirty="0" sz="1300" spc="-10">
                <a:solidFill>
                  <a:srgbClr val="52AC87"/>
                </a:solidFill>
                <a:latin typeface="Courier New"/>
                <a:cs typeface="Courier New"/>
              </a:rPr>
              <a:t>int </a:t>
            </a:r>
            <a:r>
              <a:rPr dirty="0" sz="1300" spc="-5">
                <a:solidFill>
                  <a:srgbClr val="767070"/>
                </a:solidFill>
                <a:latin typeface="Courier New"/>
                <a:cs typeface="Courier New"/>
              </a:rPr>
              <a:t>j=0; j&lt;n; </a:t>
            </a:r>
            <a:r>
              <a:rPr dirty="0" sz="1300" spc="-10">
                <a:solidFill>
                  <a:srgbClr val="767070"/>
                </a:solidFill>
                <a:latin typeface="Courier New"/>
                <a:cs typeface="Courier New"/>
              </a:rPr>
              <a:t>j++){  adj[i][j] </a:t>
            </a:r>
            <a:r>
              <a:rPr dirty="0" sz="1300" spc="-5">
                <a:solidFill>
                  <a:srgbClr val="767070"/>
                </a:solidFill>
                <a:latin typeface="Courier New"/>
                <a:cs typeface="Courier New"/>
              </a:rPr>
              <a:t>=</a:t>
            </a:r>
            <a:r>
              <a:rPr dirty="0" sz="1300" spc="-80">
                <a:solidFill>
                  <a:srgbClr val="767070"/>
                </a:solidFill>
                <a:latin typeface="Courier New"/>
                <a:cs typeface="Courier New"/>
              </a:rPr>
              <a:t> </a:t>
            </a:r>
            <a:r>
              <a:rPr dirty="0" sz="1300" spc="-5">
                <a:solidFill>
                  <a:srgbClr val="767070"/>
                </a:solidFill>
                <a:latin typeface="Courier New"/>
                <a:cs typeface="Courier New"/>
              </a:rPr>
              <a:t>sentinel;</a:t>
            </a:r>
            <a:endParaRPr sz="1300">
              <a:latin typeface="Courier New"/>
              <a:cs typeface="Courier New"/>
            </a:endParaRPr>
          </a:p>
          <a:p>
            <a:pPr marL="798830">
              <a:lnSpc>
                <a:spcPct val="100000"/>
              </a:lnSpc>
            </a:pPr>
            <a:r>
              <a:rPr dirty="0" sz="1300" spc="-5">
                <a:solidFill>
                  <a:srgbClr val="767070"/>
                </a:solidFill>
                <a:latin typeface="Courier New"/>
                <a:cs typeface="Courier New"/>
              </a:rPr>
              <a:t>}</a:t>
            </a:r>
            <a:endParaRPr sz="1300">
              <a:latin typeface="Courier New"/>
              <a:cs typeface="Courier New"/>
            </a:endParaRPr>
          </a:p>
          <a:p>
            <a:pPr marL="402590">
              <a:lnSpc>
                <a:spcPct val="100000"/>
              </a:lnSpc>
              <a:spcBef>
                <a:spcPts val="5"/>
              </a:spcBef>
            </a:pPr>
            <a:r>
              <a:rPr dirty="0" sz="1300" spc="-5">
                <a:solidFill>
                  <a:srgbClr val="767070"/>
                </a:solidFill>
                <a:latin typeface="Courier New"/>
                <a:cs typeface="Courier New"/>
              </a:rPr>
              <a:t>}</a:t>
            </a:r>
            <a:endParaRPr sz="1300">
              <a:latin typeface="Courier New"/>
              <a:cs typeface="Courier New"/>
            </a:endParaRPr>
          </a:p>
          <a:p>
            <a:pPr marL="402590" marR="1285875">
              <a:lnSpc>
                <a:spcPct val="100000"/>
              </a:lnSpc>
            </a:pPr>
            <a:r>
              <a:rPr dirty="0" sz="1300" spc="-5">
                <a:solidFill>
                  <a:srgbClr val="767070"/>
                </a:solidFill>
                <a:latin typeface="Courier New"/>
                <a:cs typeface="Courier New"/>
              </a:rPr>
              <a:t>//if a </a:t>
            </a:r>
            <a:r>
              <a:rPr dirty="0" sz="1300" spc="-10">
                <a:solidFill>
                  <a:srgbClr val="767070"/>
                </a:solidFill>
                <a:latin typeface="Courier New"/>
                <a:cs typeface="Courier New"/>
              </a:rPr>
              <a:t>and </a:t>
            </a:r>
            <a:r>
              <a:rPr dirty="0" sz="1300" spc="-5">
                <a:solidFill>
                  <a:srgbClr val="767070"/>
                </a:solidFill>
                <a:latin typeface="Courier New"/>
                <a:cs typeface="Courier New"/>
              </a:rPr>
              <a:t>b are</a:t>
            </a:r>
            <a:r>
              <a:rPr dirty="0" sz="1300" spc="-105">
                <a:solidFill>
                  <a:srgbClr val="767070"/>
                </a:solidFill>
                <a:latin typeface="Courier New"/>
                <a:cs typeface="Courier New"/>
              </a:rPr>
              <a:t> </a:t>
            </a:r>
            <a:r>
              <a:rPr dirty="0" sz="1300" spc="-5">
                <a:solidFill>
                  <a:srgbClr val="767070"/>
                </a:solidFill>
                <a:latin typeface="Courier New"/>
                <a:cs typeface="Courier New"/>
              </a:rPr>
              <a:t>connected  adj[a][b] =</a:t>
            </a:r>
            <a:r>
              <a:rPr dirty="0" sz="1300" spc="-35">
                <a:solidFill>
                  <a:srgbClr val="767070"/>
                </a:solidFill>
                <a:latin typeface="Courier New"/>
                <a:cs typeface="Courier New"/>
              </a:rPr>
              <a:t> </a:t>
            </a:r>
            <a:r>
              <a:rPr dirty="0" sz="1300" spc="-10">
                <a:solidFill>
                  <a:srgbClr val="767070"/>
                </a:solidFill>
                <a:latin typeface="Courier New"/>
                <a:cs typeface="Courier New"/>
              </a:rPr>
              <a:t>weight;</a:t>
            </a:r>
            <a:endParaRPr sz="1300">
              <a:latin typeface="Courier New"/>
              <a:cs typeface="Courier New"/>
            </a:endParaRPr>
          </a:p>
          <a:p>
            <a:pPr marL="402590">
              <a:lnSpc>
                <a:spcPct val="100000"/>
              </a:lnSpc>
            </a:pPr>
            <a:r>
              <a:rPr dirty="0" sz="1300" spc="-5">
                <a:solidFill>
                  <a:srgbClr val="767070"/>
                </a:solidFill>
                <a:latin typeface="Courier New"/>
                <a:cs typeface="Courier New"/>
              </a:rPr>
              <a:t>adj[b][a] = </a:t>
            </a:r>
            <a:r>
              <a:rPr dirty="0" sz="1300" spc="-10">
                <a:solidFill>
                  <a:srgbClr val="767070"/>
                </a:solidFill>
                <a:latin typeface="Courier New"/>
                <a:cs typeface="Courier New"/>
              </a:rPr>
              <a:t>weight; </a:t>
            </a:r>
            <a:r>
              <a:rPr dirty="0" sz="1300" spc="-5">
                <a:solidFill>
                  <a:srgbClr val="767070"/>
                </a:solidFill>
                <a:latin typeface="Courier New"/>
                <a:cs typeface="Courier New"/>
              </a:rPr>
              <a:t>//if</a:t>
            </a:r>
            <a:r>
              <a:rPr dirty="0" sz="1300" spc="-50">
                <a:solidFill>
                  <a:srgbClr val="767070"/>
                </a:solidFill>
                <a:latin typeface="Courier New"/>
                <a:cs typeface="Courier New"/>
              </a:rPr>
              <a:t> </a:t>
            </a:r>
            <a:r>
              <a:rPr dirty="0" sz="1300" spc="-10">
                <a:solidFill>
                  <a:srgbClr val="767070"/>
                </a:solidFill>
                <a:latin typeface="Courier New"/>
                <a:cs typeface="Courier New"/>
              </a:rPr>
              <a:t>undirected</a:t>
            </a:r>
            <a:endParaRPr sz="1300">
              <a:latin typeface="Courier New"/>
              <a:cs typeface="Courier New"/>
            </a:endParaRPr>
          </a:p>
          <a:p>
            <a:pPr>
              <a:lnSpc>
                <a:spcPct val="100000"/>
              </a:lnSpc>
              <a:spcBef>
                <a:spcPts val="10"/>
              </a:spcBef>
            </a:pPr>
            <a:endParaRPr sz="1350">
              <a:latin typeface="Times New Roman"/>
              <a:cs typeface="Times New Roman"/>
            </a:endParaRPr>
          </a:p>
          <a:p>
            <a:pPr marL="402590">
              <a:lnSpc>
                <a:spcPct val="100000"/>
              </a:lnSpc>
            </a:pPr>
            <a:r>
              <a:rPr dirty="0" sz="1300" spc="-10">
                <a:solidFill>
                  <a:srgbClr val="767070"/>
                </a:solidFill>
                <a:latin typeface="Courier New"/>
                <a:cs typeface="Courier New"/>
              </a:rPr>
              <a:t>//check all neighbors of</a:t>
            </a:r>
            <a:r>
              <a:rPr dirty="0" sz="1300" spc="20">
                <a:solidFill>
                  <a:srgbClr val="767070"/>
                </a:solidFill>
                <a:latin typeface="Courier New"/>
                <a:cs typeface="Courier New"/>
              </a:rPr>
              <a:t> </a:t>
            </a:r>
            <a:r>
              <a:rPr dirty="0" sz="1300" spc="-5">
                <a:solidFill>
                  <a:srgbClr val="767070"/>
                </a:solidFill>
                <a:latin typeface="Courier New"/>
                <a:cs typeface="Courier New"/>
              </a:rPr>
              <a:t>a</a:t>
            </a:r>
            <a:endParaRPr sz="1300">
              <a:latin typeface="Courier New"/>
              <a:cs typeface="Courier New"/>
            </a:endParaRPr>
          </a:p>
          <a:p>
            <a:pPr marL="402590">
              <a:lnSpc>
                <a:spcPct val="100000"/>
              </a:lnSpc>
            </a:pPr>
            <a:r>
              <a:rPr dirty="0" sz="1300" spc="-10">
                <a:solidFill>
                  <a:srgbClr val="767070"/>
                </a:solidFill>
                <a:latin typeface="Courier New"/>
                <a:cs typeface="Courier New"/>
              </a:rPr>
              <a:t>for(</a:t>
            </a:r>
            <a:r>
              <a:rPr dirty="0" sz="1300" spc="-10">
                <a:solidFill>
                  <a:srgbClr val="52AC87"/>
                </a:solidFill>
                <a:latin typeface="Courier New"/>
                <a:cs typeface="Courier New"/>
              </a:rPr>
              <a:t>int </a:t>
            </a:r>
            <a:r>
              <a:rPr dirty="0" sz="1300" spc="-10">
                <a:solidFill>
                  <a:srgbClr val="767070"/>
                </a:solidFill>
                <a:latin typeface="Courier New"/>
                <a:cs typeface="Courier New"/>
              </a:rPr>
              <a:t>i=0; i&lt;n;</a:t>
            </a:r>
            <a:r>
              <a:rPr dirty="0" sz="1300" spc="-5">
                <a:solidFill>
                  <a:srgbClr val="767070"/>
                </a:solidFill>
                <a:latin typeface="Courier New"/>
                <a:cs typeface="Courier New"/>
              </a:rPr>
              <a:t> </a:t>
            </a:r>
            <a:r>
              <a:rPr dirty="0" sz="1300" spc="-10">
                <a:solidFill>
                  <a:srgbClr val="767070"/>
                </a:solidFill>
                <a:latin typeface="Courier New"/>
                <a:cs typeface="Courier New"/>
              </a:rPr>
              <a:t>i++){</a:t>
            </a:r>
            <a:endParaRPr sz="1300">
              <a:latin typeface="Courier New"/>
              <a:cs typeface="Courier New"/>
            </a:endParaRPr>
          </a:p>
          <a:p>
            <a:pPr marL="798830">
              <a:lnSpc>
                <a:spcPct val="100000"/>
              </a:lnSpc>
            </a:pPr>
            <a:r>
              <a:rPr dirty="0" sz="1300" spc="-10">
                <a:solidFill>
                  <a:srgbClr val="767070"/>
                </a:solidFill>
                <a:latin typeface="Courier New"/>
                <a:cs typeface="Courier New"/>
              </a:rPr>
              <a:t>if(adj[a][i] </a:t>
            </a:r>
            <a:r>
              <a:rPr dirty="0" sz="1300">
                <a:solidFill>
                  <a:srgbClr val="767070"/>
                </a:solidFill>
                <a:latin typeface="Courier New"/>
                <a:cs typeface="Courier New"/>
              </a:rPr>
              <a:t>== </a:t>
            </a:r>
            <a:r>
              <a:rPr dirty="0" sz="1300" spc="-5">
                <a:solidFill>
                  <a:srgbClr val="767070"/>
                </a:solidFill>
                <a:latin typeface="Courier New"/>
                <a:cs typeface="Courier New"/>
              </a:rPr>
              <a:t>sentinel)</a:t>
            </a:r>
            <a:r>
              <a:rPr dirty="0" sz="1300" spc="-95">
                <a:solidFill>
                  <a:srgbClr val="767070"/>
                </a:solidFill>
                <a:latin typeface="Courier New"/>
                <a:cs typeface="Courier New"/>
              </a:rPr>
              <a:t> </a:t>
            </a:r>
            <a:r>
              <a:rPr dirty="0" sz="1300" spc="-5">
                <a:solidFill>
                  <a:srgbClr val="52AC87"/>
                </a:solidFill>
                <a:latin typeface="Courier New"/>
                <a:cs typeface="Courier New"/>
              </a:rPr>
              <a:t>continue</a:t>
            </a:r>
            <a:r>
              <a:rPr dirty="0" sz="1300" spc="-5">
                <a:solidFill>
                  <a:srgbClr val="767070"/>
                </a:solidFill>
                <a:latin typeface="Courier New"/>
                <a:cs typeface="Courier New"/>
              </a:rPr>
              <a:t>;</a:t>
            </a:r>
            <a:endParaRPr sz="1300">
              <a:latin typeface="Courier New"/>
              <a:cs typeface="Courier New"/>
            </a:endParaRPr>
          </a:p>
          <a:p>
            <a:pPr marL="798830">
              <a:lnSpc>
                <a:spcPct val="100000"/>
              </a:lnSpc>
            </a:pPr>
            <a:r>
              <a:rPr dirty="0" sz="1300" spc="-10">
                <a:solidFill>
                  <a:srgbClr val="767070"/>
                </a:solidFill>
                <a:latin typeface="Courier New"/>
                <a:cs typeface="Courier New"/>
              </a:rPr>
              <a:t>//use</a:t>
            </a:r>
            <a:r>
              <a:rPr dirty="0" sz="1300" spc="-30">
                <a:solidFill>
                  <a:srgbClr val="767070"/>
                </a:solidFill>
                <a:latin typeface="Courier New"/>
                <a:cs typeface="Courier New"/>
              </a:rPr>
              <a:t> </a:t>
            </a:r>
            <a:r>
              <a:rPr dirty="0" sz="1300" spc="-5">
                <a:solidFill>
                  <a:srgbClr val="767070"/>
                </a:solidFill>
                <a:latin typeface="Courier New"/>
                <a:cs typeface="Courier New"/>
              </a:rPr>
              <a:t>adj[a][i]</a:t>
            </a:r>
            <a:endParaRPr sz="1300">
              <a:latin typeface="Courier New"/>
              <a:cs typeface="Courier New"/>
            </a:endParaRPr>
          </a:p>
          <a:p>
            <a:pPr marL="402590">
              <a:lnSpc>
                <a:spcPct val="100000"/>
              </a:lnSpc>
            </a:pPr>
            <a:r>
              <a:rPr dirty="0" sz="1300" spc="-5">
                <a:solidFill>
                  <a:srgbClr val="767070"/>
                </a:solidFill>
                <a:latin typeface="Courier New"/>
                <a:cs typeface="Courier New"/>
              </a:rPr>
              <a:t>}</a:t>
            </a:r>
            <a:endParaRPr sz="1300">
              <a:latin typeface="Courier New"/>
              <a:cs typeface="Courier New"/>
            </a:endParaRPr>
          </a:p>
          <a:p>
            <a:pPr marL="12700">
              <a:lnSpc>
                <a:spcPct val="100000"/>
              </a:lnSpc>
              <a:spcBef>
                <a:spcPts val="5"/>
              </a:spcBef>
            </a:pPr>
            <a:r>
              <a:rPr dirty="0" sz="1300" spc="-5">
                <a:solidFill>
                  <a:srgbClr val="767070"/>
                </a:solidFill>
                <a:latin typeface="Courier New"/>
                <a:cs typeface="Courier New"/>
              </a:rPr>
              <a:t>}</a:t>
            </a:r>
            <a:endParaRPr sz="1300">
              <a:latin typeface="Courier New"/>
              <a:cs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6135" y="727075"/>
            <a:ext cx="1812289" cy="391160"/>
          </a:xfrm>
          <a:prstGeom prst="rect"/>
        </p:spPr>
        <p:txBody>
          <a:bodyPr wrap="square" lIns="0" tIns="12700" rIns="0" bIns="0" rtlCol="0" vert="horz">
            <a:spAutoFit/>
          </a:bodyPr>
          <a:lstStyle/>
          <a:p>
            <a:pPr marL="12700">
              <a:lnSpc>
                <a:spcPct val="100000"/>
              </a:lnSpc>
              <a:spcBef>
                <a:spcPts val="100"/>
              </a:spcBef>
            </a:pPr>
            <a:r>
              <a:rPr dirty="0" spc="-5"/>
              <a:t>Adjacency</a:t>
            </a:r>
            <a:r>
              <a:rPr dirty="0" spc="-90"/>
              <a:t> </a:t>
            </a:r>
            <a:r>
              <a:rPr dirty="0" spc="-10"/>
              <a:t>List</a:t>
            </a:r>
          </a:p>
        </p:txBody>
      </p:sp>
      <p:sp>
        <p:nvSpPr>
          <p:cNvPr id="3" name="object 3"/>
          <p:cNvSpPr txBox="1"/>
          <p:nvPr/>
        </p:nvSpPr>
        <p:spPr>
          <a:xfrm>
            <a:off x="726135" y="1431417"/>
            <a:ext cx="10333990" cy="3145155"/>
          </a:xfrm>
          <a:prstGeom prst="rect">
            <a:avLst/>
          </a:prstGeom>
        </p:spPr>
        <p:txBody>
          <a:bodyPr wrap="square" lIns="0" tIns="11430" rIns="0" bIns="0" rtlCol="0" vert="horz">
            <a:spAutoFit/>
          </a:bodyPr>
          <a:lstStyle/>
          <a:p>
            <a:pPr marL="12700">
              <a:lnSpc>
                <a:spcPct val="100000"/>
              </a:lnSpc>
              <a:spcBef>
                <a:spcPts val="90"/>
              </a:spcBef>
            </a:pPr>
            <a:r>
              <a:rPr dirty="0" sz="2000" spc="-10">
                <a:solidFill>
                  <a:srgbClr val="52AC87"/>
                </a:solidFill>
                <a:latin typeface="Calibri"/>
                <a:cs typeface="Calibri"/>
              </a:rPr>
              <a:t>Pros</a:t>
            </a:r>
            <a:endParaRPr sz="2000">
              <a:latin typeface="Calibri"/>
              <a:cs typeface="Calibri"/>
            </a:endParaRPr>
          </a:p>
          <a:p>
            <a:pPr marL="12700" marR="3215640">
              <a:lnSpc>
                <a:spcPct val="100000"/>
              </a:lnSpc>
              <a:spcBef>
                <a:spcPts val="80"/>
              </a:spcBef>
            </a:pPr>
            <a:r>
              <a:rPr dirty="0" sz="1800">
                <a:solidFill>
                  <a:srgbClr val="767070"/>
                </a:solidFill>
                <a:latin typeface="Arial"/>
                <a:cs typeface="Arial"/>
              </a:rPr>
              <a:t>Using objects can help in attaching </a:t>
            </a:r>
            <a:r>
              <a:rPr dirty="0" sz="1800" spc="5">
                <a:solidFill>
                  <a:srgbClr val="767070"/>
                </a:solidFill>
                <a:latin typeface="Arial"/>
                <a:cs typeface="Arial"/>
              </a:rPr>
              <a:t>specific </a:t>
            </a:r>
            <a:r>
              <a:rPr dirty="0" sz="1800">
                <a:solidFill>
                  <a:srgbClr val="767070"/>
                </a:solidFill>
                <a:latin typeface="Arial"/>
                <a:cs typeface="Arial"/>
              </a:rPr>
              <a:t>information to each</a:t>
            </a:r>
            <a:r>
              <a:rPr dirty="0" sz="1800" spc="-285">
                <a:solidFill>
                  <a:srgbClr val="767070"/>
                </a:solidFill>
                <a:latin typeface="Arial"/>
                <a:cs typeface="Arial"/>
              </a:rPr>
              <a:t> </a:t>
            </a:r>
            <a:r>
              <a:rPr dirty="0" sz="1800" spc="-10">
                <a:solidFill>
                  <a:srgbClr val="767070"/>
                </a:solidFill>
                <a:latin typeface="Arial"/>
                <a:cs typeface="Arial"/>
              </a:rPr>
              <a:t>vertex.  </a:t>
            </a:r>
            <a:r>
              <a:rPr dirty="0" sz="1800">
                <a:solidFill>
                  <a:srgbClr val="767070"/>
                </a:solidFill>
                <a:latin typeface="Arial"/>
                <a:cs typeface="Arial"/>
              </a:rPr>
              <a:t>Less </a:t>
            </a:r>
            <a:r>
              <a:rPr dirty="0" sz="1800" spc="5">
                <a:solidFill>
                  <a:srgbClr val="767070"/>
                </a:solidFill>
                <a:latin typeface="Arial"/>
                <a:cs typeface="Arial"/>
              </a:rPr>
              <a:t>space </a:t>
            </a:r>
            <a:r>
              <a:rPr dirty="0" sz="1800">
                <a:solidFill>
                  <a:srgbClr val="767070"/>
                </a:solidFill>
                <a:latin typeface="Arial"/>
                <a:cs typeface="Arial"/>
              </a:rPr>
              <a:t>used than </a:t>
            </a:r>
            <a:r>
              <a:rPr dirty="0" sz="1800" spc="5">
                <a:solidFill>
                  <a:srgbClr val="767070"/>
                </a:solidFill>
                <a:latin typeface="Arial"/>
                <a:cs typeface="Arial"/>
              </a:rPr>
              <a:t>adjacency</a:t>
            </a:r>
            <a:r>
              <a:rPr dirty="0" sz="1800" spc="-225">
                <a:solidFill>
                  <a:srgbClr val="767070"/>
                </a:solidFill>
                <a:latin typeface="Arial"/>
                <a:cs typeface="Arial"/>
              </a:rPr>
              <a:t> </a:t>
            </a:r>
            <a:r>
              <a:rPr dirty="0" sz="1800" spc="-5">
                <a:solidFill>
                  <a:srgbClr val="767070"/>
                </a:solidFill>
                <a:latin typeface="Arial"/>
                <a:cs typeface="Arial"/>
              </a:rPr>
              <a:t>matrix.</a:t>
            </a:r>
            <a:endParaRPr sz="1800">
              <a:latin typeface="Arial"/>
              <a:cs typeface="Arial"/>
            </a:endParaRPr>
          </a:p>
          <a:p>
            <a:pPr marL="12700">
              <a:lnSpc>
                <a:spcPct val="100000"/>
              </a:lnSpc>
              <a:spcBef>
                <a:spcPts val="5"/>
              </a:spcBef>
            </a:pPr>
            <a:r>
              <a:rPr dirty="0" sz="1800">
                <a:solidFill>
                  <a:srgbClr val="767070"/>
                </a:solidFill>
                <a:latin typeface="Arial"/>
                <a:cs typeface="Arial"/>
              </a:rPr>
              <a:t>It is easy to loop through all the neighbors of </a:t>
            </a:r>
            <a:r>
              <a:rPr dirty="0" sz="1800" spc="-5">
                <a:solidFill>
                  <a:srgbClr val="767070"/>
                </a:solidFill>
                <a:latin typeface="Arial"/>
                <a:cs typeface="Arial"/>
              </a:rPr>
              <a:t>a</a:t>
            </a:r>
            <a:r>
              <a:rPr dirty="0" sz="1800" spc="-229">
                <a:solidFill>
                  <a:srgbClr val="767070"/>
                </a:solidFill>
                <a:latin typeface="Arial"/>
                <a:cs typeface="Arial"/>
              </a:rPr>
              <a:t> </a:t>
            </a:r>
            <a:r>
              <a:rPr dirty="0" sz="1800" spc="-10">
                <a:solidFill>
                  <a:srgbClr val="767070"/>
                </a:solidFill>
                <a:latin typeface="Arial"/>
                <a:cs typeface="Arial"/>
              </a:rPr>
              <a:t>vertex.</a:t>
            </a:r>
            <a:endParaRPr sz="1800">
              <a:latin typeface="Arial"/>
              <a:cs typeface="Arial"/>
            </a:endParaRPr>
          </a:p>
          <a:p>
            <a:pPr>
              <a:lnSpc>
                <a:spcPct val="100000"/>
              </a:lnSpc>
              <a:spcBef>
                <a:spcPts val="10"/>
              </a:spcBef>
            </a:pPr>
            <a:endParaRPr sz="1800">
              <a:latin typeface="Times New Roman"/>
              <a:cs typeface="Times New Roman"/>
            </a:endParaRPr>
          </a:p>
          <a:p>
            <a:pPr marL="12700">
              <a:lnSpc>
                <a:spcPct val="100000"/>
              </a:lnSpc>
            </a:pPr>
            <a:r>
              <a:rPr dirty="0" sz="2000" spc="-10">
                <a:solidFill>
                  <a:srgbClr val="52AC87"/>
                </a:solidFill>
                <a:latin typeface="Calibri"/>
                <a:cs typeface="Calibri"/>
              </a:rPr>
              <a:t>Cons</a:t>
            </a:r>
            <a:endParaRPr sz="2000">
              <a:latin typeface="Calibri"/>
              <a:cs typeface="Calibri"/>
            </a:endParaRPr>
          </a:p>
          <a:p>
            <a:pPr marL="12700">
              <a:lnSpc>
                <a:spcPct val="100000"/>
              </a:lnSpc>
              <a:spcBef>
                <a:spcPts val="80"/>
              </a:spcBef>
            </a:pPr>
            <a:r>
              <a:rPr dirty="0" sz="1800" spc="-110">
                <a:solidFill>
                  <a:srgbClr val="767070"/>
                </a:solidFill>
                <a:latin typeface="Arial"/>
                <a:cs typeface="Arial"/>
              </a:rPr>
              <a:t>To </a:t>
            </a:r>
            <a:r>
              <a:rPr dirty="0" sz="1800">
                <a:solidFill>
                  <a:srgbClr val="767070"/>
                </a:solidFill>
                <a:latin typeface="Arial"/>
                <a:cs typeface="Arial"/>
              </a:rPr>
              <a:t>check if </a:t>
            </a:r>
            <a:r>
              <a:rPr dirty="0" sz="1800" spc="-10">
                <a:solidFill>
                  <a:srgbClr val="767070"/>
                </a:solidFill>
                <a:latin typeface="Arial"/>
                <a:cs typeface="Arial"/>
              </a:rPr>
              <a:t>two </a:t>
            </a:r>
            <a:r>
              <a:rPr dirty="0" sz="1800">
                <a:solidFill>
                  <a:srgbClr val="767070"/>
                </a:solidFill>
                <a:latin typeface="Arial"/>
                <a:cs typeface="Arial"/>
              </a:rPr>
              <a:t>vertices are connected, one </a:t>
            </a:r>
            <a:r>
              <a:rPr dirty="0" sz="1800" spc="-5">
                <a:solidFill>
                  <a:srgbClr val="767070"/>
                </a:solidFill>
                <a:latin typeface="Arial"/>
                <a:cs typeface="Arial"/>
              </a:rPr>
              <a:t>will have </a:t>
            </a:r>
            <a:r>
              <a:rPr dirty="0" sz="1800">
                <a:solidFill>
                  <a:srgbClr val="767070"/>
                </a:solidFill>
                <a:latin typeface="Arial"/>
                <a:cs typeface="Arial"/>
              </a:rPr>
              <a:t>to loop through the </a:t>
            </a:r>
            <a:r>
              <a:rPr dirty="0" sz="1800" spc="-5">
                <a:solidFill>
                  <a:srgbClr val="767070"/>
                </a:solidFill>
                <a:latin typeface="Arial"/>
                <a:cs typeface="Arial"/>
              </a:rPr>
              <a:t>whole </a:t>
            </a:r>
            <a:r>
              <a:rPr dirty="0" sz="1800">
                <a:solidFill>
                  <a:srgbClr val="767070"/>
                </a:solidFill>
                <a:latin typeface="Arial"/>
                <a:cs typeface="Arial"/>
              </a:rPr>
              <a:t>adjacency list of one</a:t>
            </a:r>
            <a:r>
              <a:rPr dirty="0" sz="1800" spc="-265">
                <a:solidFill>
                  <a:srgbClr val="767070"/>
                </a:solidFill>
                <a:latin typeface="Arial"/>
                <a:cs typeface="Arial"/>
              </a:rPr>
              <a:t> </a:t>
            </a:r>
            <a:r>
              <a:rPr dirty="0" sz="1800">
                <a:solidFill>
                  <a:srgbClr val="767070"/>
                </a:solidFill>
                <a:latin typeface="Arial"/>
                <a:cs typeface="Arial"/>
              </a:rPr>
              <a:t>of</a:t>
            </a:r>
            <a:endParaRPr sz="1800">
              <a:latin typeface="Arial"/>
              <a:cs typeface="Arial"/>
            </a:endParaRPr>
          </a:p>
          <a:p>
            <a:pPr marL="12700">
              <a:lnSpc>
                <a:spcPct val="100000"/>
              </a:lnSpc>
              <a:spcBef>
                <a:spcPts val="5"/>
              </a:spcBef>
            </a:pPr>
            <a:r>
              <a:rPr dirty="0" sz="1800">
                <a:solidFill>
                  <a:srgbClr val="767070"/>
                </a:solidFill>
                <a:latin typeface="Arial"/>
                <a:cs typeface="Arial"/>
              </a:rPr>
              <a:t>the</a:t>
            </a:r>
            <a:r>
              <a:rPr dirty="0" sz="1800" spc="-20">
                <a:solidFill>
                  <a:srgbClr val="767070"/>
                </a:solidFill>
                <a:latin typeface="Arial"/>
                <a:cs typeface="Arial"/>
              </a:rPr>
              <a:t> </a:t>
            </a:r>
            <a:r>
              <a:rPr dirty="0" sz="1800">
                <a:solidFill>
                  <a:srgbClr val="767070"/>
                </a:solidFill>
                <a:latin typeface="Arial"/>
                <a:cs typeface="Arial"/>
              </a:rPr>
              <a:t>vertices.</a:t>
            </a:r>
            <a:endParaRPr sz="1800">
              <a:latin typeface="Arial"/>
              <a:cs typeface="Arial"/>
            </a:endParaRPr>
          </a:p>
          <a:p>
            <a:pPr>
              <a:lnSpc>
                <a:spcPct val="100000"/>
              </a:lnSpc>
              <a:spcBef>
                <a:spcPts val="5"/>
              </a:spcBef>
            </a:pPr>
            <a:endParaRPr sz="1800">
              <a:latin typeface="Times New Roman"/>
              <a:cs typeface="Times New Roman"/>
            </a:endParaRPr>
          </a:p>
          <a:p>
            <a:pPr marL="12700">
              <a:lnSpc>
                <a:spcPct val="100000"/>
              </a:lnSpc>
              <a:spcBef>
                <a:spcPts val="5"/>
              </a:spcBef>
            </a:pPr>
            <a:r>
              <a:rPr dirty="0" sz="2000" spc="-10">
                <a:solidFill>
                  <a:srgbClr val="52AC87"/>
                </a:solidFill>
                <a:latin typeface="Calibri"/>
                <a:cs typeface="Calibri"/>
              </a:rPr>
              <a:t>Notes</a:t>
            </a:r>
            <a:endParaRPr sz="2000">
              <a:latin typeface="Calibri"/>
              <a:cs typeface="Calibri"/>
            </a:endParaRPr>
          </a:p>
          <a:p>
            <a:pPr marL="12700">
              <a:lnSpc>
                <a:spcPct val="100000"/>
              </a:lnSpc>
              <a:spcBef>
                <a:spcPts val="80"/>
              </a:spcBef>
            </a:pPr>
            <a:r>
              <a:rPr dirty="0" sz="1800">
                <a:solidFill>
                  <a:srgbClr val="767070"/>
                </a:solidFill>
                <a:latin typeface="Arial"/>
                <a:cs typeface="Arial"/>
              </a:rPr>
              <a:t>Don’t</a:t>
            </a:r>
            <a:r>
              <a:rPr dirty="0" sz="1800" spc="-20">
                <a:solidFill>
                  <a:srgbClr val="767070"/>
                </a:solidFill>
                <a:latin typeface="Arial"/>
                <a:cs typeface="Arial"/>
              </a:rPr>
              <a:t> </a:t>
            </a:r>
            <a:r>
              <a:rPr dirty="0" sz="1800">
                <a:solidFill>
                  <a:srgbClr val="767070"/>
                </a:solidFill>
                <a:latin typeface="Arial"/>
                <a:cs typeface="Arial"/>
              </a:rPr>
              <a:t>forget</a:t>
            </a:r>
            <a:r>
              <a:rPr dirty="0" sz="1800" spc="-45">
                <a:solidFill>
                  <a:srgbClr val="767070"/>
                </a:solidFill>
                <a:latin typeface="Arial"/>
                <a:cs typeface="Arial"/>
              </a:rPr>
              <a:t> </a:t>
            </a:r>
            <a:r>
              <a:rPr dirty="0" sz="1800">
                <a:solidFill>
                  <a:srgbClr val="767070"/>
                </a:solidFill>
                <a:latin typeface="Arial"/>
                <a:cs typeface="Arial"/>
              </a:rPr>
              <a:t>to</a:t>
            </a:r>
            <a:r>
              <a:rPr dirty="0" sz="1800" spc="5">
                <a:solidFill>
                  <a:srgbClr val="767070"/>
                </a:solidFill>
                <a:latin typeface="Arial"/>
                <a:cs typeface="Arial"/>
              </a:rPr>
              <a:t> clear</a:t>
            </a:r>
            <a:r>
              <a:rPr dirty="0" sz="1800" spc="-45">
                <a:solidFill>
                  <a:srgbClr val="767070"/>
                </a:solidFill>
                <a:latin typeface="Arial"/>
                <a:cs typeface="Arial"/>
              </a:rPr>
              <a:t> </a:t>
            </a:r>
            <a:r>
              <a:rPr dirty="0" sz="1800" spc="5">
                <a:solidFill>
                  <a:srgbClr val="767070"/>
                </a:solidFill>
                <a:latin typeface="Arial"/>
                <a:cs typeface="Arial"/>
              </a:rPr>
              <a:t>each</a:t>
            </a:r>
            <a:r>
              <a:rPr dirty="0" sz="1800" spc="-35">
                <a:solidFill>
                  <a:srgbClr val="767070"/>
                </a:solidFill>
                <a:latin typeface="Arial"/>
                <a:cs typeface="Arial"/>
              </a:rPr>
              <a:t> </a:t>
            </a:r>
            <a:r>
              <a:rPr dirty="0" sz="1800">
                <a:solidFill>
                  <a:srgbClr val="767070"/>
                </a:solidFill>
                <a:latin typeface="Arial"/>
                <a:cs typeface="Arial"/>
              </a:rPr>
              <a:t>vector</a:t>
            </a:r>
            <a:r>
              <a:rPr dirty="0" sz="1800" spc="-20">
                <a:solidFill>
                  <a:srgbClr val="767070"/>
                </a:solidFill>
                <a:latin typeface="Arial"/>
                <a:cs typeface="Arial"/>
              </a:rPr>
              <a:t> </a:t>
            </a:r>
            <a:r>
              <a:rPr dirty="0" sz="1800" spc="-5">
                <a:solidFill>
                  <a:srgbClr val="767070"/>
                </a:solidFill>
                <a:latin typeface="Arial"/>
                <a:cs typeface="Arial"/>
              </a:rPr>
              <a:t>when</a:t>
            </a:r>
            <a:r>
              <a:rPr dirty="0" sz="1800" spc="5">
                <a:solidFill>
                  <a:srgbClr val="767070"/>
                </a:solidFill>
                <a:latin typeface="Arial"/>
                <a:cs typeface="Arial"/>
              </a:rPr>
              <a:t> </a:t>
            </a:r>
            <a:r>
              <a:rPr dirty="0" sz="1800">
                <a:solidFill>
                  <a:srgbClr val="767070"/>
                </a:solidFill>
                <a:latin typeface="Arial"/>
                <a:cs typeface="Arial"/>
              </a:rPr>
              <a:t>beginning</a:t>
            </a:r>
            <a:r>
              <a:rPr dirty="0" sz="1800" spc="-65">
                <a:solidFill>
                  <a:srgbClr val="767070"/>
                </a:solidFill>
                <a:latin typeface="Arial"/>
                <a:cs typeface="Arial"/>
              </a:rPr>
              <a:t> </a:t>
            </a:r>
            <a:r>
              <a:rPr dirty="0" sz="1800">
                <a:solidFill>
                  <a:srgbClr val="767070"/>
                </a:solidFill>
                <a:latin typeface="Arial"/>
                <a:cs typeface="Arial"/>
              </a:rPr>
              <a:t>a</a:t>
            </a:r>
            <a:r>
              <a:rPr dirty="0" sz="1800" spc="10">
                <a:solidFill>
                  <a:srgbClr val="767070"/>
                </a:solidFill>
                <a:latin typeface="Arial"/>
                <a:cs typeface="Arial"/>
              </a:rPr>
              <a:t> </a:t>
            </a:r>
            <a:r>
              <a:rPr dirty="0" sz="1800">
                <a:solidFill>
                  <a:srgbClr val="767070"/>
                </a:solidFill>
                <a:latin typeface="Arial"/>
                <a:cs typeface="Arial"/>
              </a:rPr>
              <a:t>new</a:t>
            </a:r>
            <a:r>
              <a:rPr dirty="0" sz="1800" spc="-30">
                <a:solidFill>
                  <a:srgbClr val="767070"/>
                </a:solidFill>
                <a:latin typeface="Arial"/>
                <a:cs typeface="Arial"/>
              </a:rPr>
              <a:t> </a:t>
            </a:r>
            <a:r>
              <a:rPr dirty="0" sz="1800" spc="5">
                <a:solidFill>
                  <a:srgbClr val="767070"/>
                </a:solidFill>
                <a:latin typeface="Arial"/>
                <a:cs typeface="Arial"/>
              </a:rPr>
              <a:t>test</a:t>
            </a:r>
            <a:r>
              <a:rPr dirty="0" sz="1800" spc="-20">
                <a:solidFill>
                  <a:srgbClr val="767070"/>
                </a:solidFill>
                <a:latin typeface="Arial"/>
                <a:cs typeface="Arial"/>
              </a:rPr>
              <a:t> </a:t>
            </a:r>
            <a:r>
              <a:rPr dirty="0" sz="1800" spc="5">
                <a:solidFill>
                  <a:srgbClr val="767070"/>
                </a:solidFill>
                <a:latin typeface="Arial"/>
                <a:cs typeface="Arial"/>
              </a:rPr>
              <a:t>case</a:t>
            </a:r>
            <a:r>
              <a:rPr dirty="0" sz="1800" spc="-40">
                <a:solidFill>
                  <a:srgbClr val="767070"/>
                </a:solidFill>
                <a:latin typeface="Arial"/>
                <a:cs typeface="Arial"/>
              </a:rPr>
              <a:t> </a:t>
            </a:r>
            <a:r>
              <a:rPr dirty="0" sz="1800">
                <a:solidFill>
                  <a:srgbClr val="767070"/>
                </a:solidFill>
                <a:latin typeface="Arial"/>
                <a:cs typeface="Arial"/>
              </a:rPr>
              <a:t>if</a:t>
            </a:r>
            <a:r>
              <a:rPr dirty="0" sz="1800" spc="-20">
                <a:solidFill>
                  <a:srgbClr val="767070"/>
                </a:solidFill>
                <a:latin typeface="Arial"/>
                <a:cs typeface="Arial"/>
              </a:rPr>
              <a:t> </a:t>
            </a:r>
            <a:r>
              <a:rPr dirty="0" sz="1800" spc="-5">
                <a:solidFill>
                  <a:srgbClr val="767070"/>
                </a:solidFill>
                <a:latin typeface="Arial"/>
                <a:cs typeface="Arial"/>
              </a:rPr>
              <a:t>you</a:t>
            </a:r>
            <a:r>
              <a:rPr dirty="0" sz="1800" spc="10">
                <a:solidFill>
                  <a:srgbClr val="767070"/>
                </a:solidFill>
                <a:latin typeface="Arial"/>
                <a:cs typeface="Arial"/>
              </a:rPr>
              <a:t> </a:t>
            </a:r>
            <a:r>
              <a:rPr dirty="0" sz="1800">
                <a:solidFill>
                  <a:srgbClr val="767070"/>
                </a:solidFill>
                <a:latin typeface="Arial"/>
                <a:cs typeface="Arial"/>
              </a:rPr>
              <a:t>declare</a:t>
            </a:r>
            <a:r>
              <a:rPr dirty="0" sz="1800" spc="-40">
                <a:solidFill>
                  <a:srgbClr val="767070"/>
                </a:solidFill>
                <a:latin typeface="Arial"/>
                <a:cs typeface="Arial"/>
              </a:rPr>
              <a:t> </a:t>
            </a:r>
            <a:r>
              <a:rPr dirty="0" sz="1800">
                <a:solidFill>
                  <a:srgbClr val="767070"/>
                </a:solidFill>
                <a:latin typeface="Arial"/>
                <a:cs typeface="Arial"/>
              </a:rPr>
              <a:t>them</a:t>
            </a:r>
            <a:r>
              <a:rPr dirty="0" sz="1800" spc="-35">
                <a:solidFill>
                  <a:srgbClr val="767070"/>
                </a:solidFill>
                <a:latin typeface="Arial"/>
                <a:cs typeface="Arial"/>
              </a:rPr>
              <a:t> </a:t>
            </a:r>
            <a:r>
              <a:rPr dirty="0" sz="1800" spc="-15">
                <a:solidFill>
                  <a:srgbClr val="767070"/>
                </a:solidFill>
                <a:latin typeface="Arial"/>
                <a:cs typeface="Arial"/>
              </a:rPr>
              <a:t>globally.</a:t>
            </a:r>
            <a:endParaRPr sz="18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6135" y="727075"/>
            <a:ext cx="1812289" cy="391160"/>
          </a:xfrm>
          <a:prstGeom prst="rect"/>
        </p:spPr>
        <p:txBody>
          <a:bodyPr wrap="square" lIns="0" tIns="12700" rIns="0" bIns="0" rtlCol="0" vert="horz">
            <a:spAutoFit/>
          </a:bodyPr>
          <a:lstStyle/>
          <a:p>
            <a:pPr marL="12700">
              <a:lnSpc>
                <a:spcPct val="100000"/>
              </a:lnSpc>
              <a:spcBef>
                <a:spcPts val="100"/>
              </a:spcBef>
            </a:pPr>
            <a:r>
              <a:rPr dirty="0" spc="-5"/>
              <a:t>Adjacency</a:t>
            </a:r>
            <a:r>
              <a:rPr dirty="0" spc="-90"/>
              <a:t> </a:t>
            </a:r>
            <a:r>
              <a:rPr dirty="0" spc="-10"/>
              <a:t>List</a:t>
            </a:r>
          </a:p>
        </p:txBody>
      </p:sp>
      <p:sp>
        <p:nvSpPr>
          <p:cNvPr id="3" name="object 3"/>
          <p:cNvSpPr txBox="1"/>
          <p:nvPr/>
        </p:nvSpPr>
        <p:spPr>
          <a:xfrm>
            <a:off x="726135" y="1431417"/>
            <a:ext cx="3615054" cy="329565"/>
          </a:xfrm>
          <a:prstGeom prst="rect">
            <a:avLst/>
          </a:prstGeom>
        </p:spPr>
        <p:txBody>
          <a:bodyPr wrap="square" lIns="0" tIns="11430" rIns="0" bIns="0" rtlCol="0" vert="horz">
            <a:spAutoFit/>
          </a:bodyPr>
          <a:lstStyle/>
          <a:p>
            <a:pPr marL="12700">
              <a:lnSpc>
                <a:spcPct val="100000"/>
              </a:lnSpc>
              <a:spcBef>
                <a:spcPts val="90"/>
              </a:spcBef>
            </a:pPr>
            <a:r>
              <a:rPr dirty="0" sz="2000" spc="-10">
                <a:solidFill>
                  <a:srgbClr val="8952AC"/>
                </a:solidFill>
                <a:latin typeface="Calibri"/>
                <a:cs typeface="Calibri"/>
              </a:rPr>
              <a:t>Sample </a:t>
            </a:r>
            <a:r>
              <a:rPr dirty="0" sz="2000" spc="-5">
                <a:solidFill>
                  <a:srgbClr val="8952AC"/>
                </a:solidFill>
                <a:latin typeface="Calibri"/>
                <a:cs typeface="Calibri"/>
              </a:rPr>
              <a:t>no </a:t>
            </a:r>
            <a:r>
              <a:rPr dirty="0" sz="2000" spc="-10">
                <a:solidFill>
                  <a:srgbClr val="8952AC"/>
                </a:solidFill>
                <a:latin typeface="Calibri"/>
                <a:cs typeface="Calibri"/>
              </a:rPr>
              <a:t>objects</a:t>
            </a:r>
            <a:r>
              <a:rPr dirty="0" sz="2000" spc="20">
                <a:solidFill>
                  <a:srgbClr val="8952AC"/>
                </a:solidFill>
                <a:latin typeface="Calibri"/>
                <a:cs typeface="Calibri"/>
              </a:rPr>
              <a:t> </a:t>
            </a:r>
            <a:r>
              <a:rPr dirty="0" sz="2000" spc="-10">
                <a:solidFill>
                  <a:srgbClr val="8952AC"/>
                </a:solidFill>
                <a:latin typeface="Calibri"/>
                <a:cs typeface="Calibri"/>
              </a:rPr>
              <a:t>implementation</a:t>
            </a:r>
            <a:endParaRPr sz="2000">
              <a:latin typeface="Calibri"/>
              <a:cs typeface="Calibri"/>
            </a:endParaRPr>
          </a:p>
        </p:txBody>
      </p:sp>
      <p:sp>
        <p:nvSpPr>
          <p:cNvPr id="4" name="object 4"/>
          <p:cNvSpPr txBox="1"/>
          <p:nvPr/>
        </p:nvSpPr>
        <p:spPr>
          <a:xfrm>
            <a:off x="6052820" y="2107437"/>
            <a:ext cx="5233035" cy="664845"/>
          </a:xfrm>
          <a:prstGeom prst="rect">
            <a:avLst/>
          </a:prstGeom>
        </p:spPr>
        <p:txBody>
          <a:bodyPr wrap="square" lIns="0" tIns="11430" rIns="0" bIns="0" rtlCol="0" vert="horz">
            <a:spAutoFit/>
          </a:bodyPr>
          <a:lstStyle/>
          <a:p>
            <a:pPr marL="12700" marR="5080">
              <a:lnSpc>
                <a:spcPct val="100000"/>
              </a:lnSpc>
              <a:spcBef>
                <a:spcPts val="90"/>
              </a:spcBef>
            </a:pPr>
            <a:r>
              <a:rPr dirty="0" sz="1400" spc="-5">
                <a:solidFill>
                  <a:srgbClr val="767070"/>
                </a:solidFill>
                <a:latin typeface="Courier New"/>
                <a:cs typeface="Courier New"/>
              </a:rPr>
              <a:t>/*if weighted, use </a:t>
            </a:r>
            <a:r>
              <a:rPr dirty="0" sz="1400" spc="-10">
                <a:solidFill>
                  <a:srgbClr val="767070"/>
                </a:solidFill>
                <a:latin typeface="Courier New"/>
                <a:cs typeface="Courier New"/>
              </a:rPr>
              <a:t>pair&lt;int, </a:t>
            </a:r>
            <a:r>
              <a:rPr dirty="0" sz="1400" spc="-5">
                <a:solidFill>
                  <a:srgbClr val="767070"/>
                </a:solidFill>
                <a:latin typeface="Courier New"/>
                <a:cs typeface="Courier New"/>
              </a:rPr>
              <a:t>int&gt; or create a  second </a:t>
            </a:r>
            <a:r>
              <a:rPr dirty="0" sz="1400" spc="-10">
                <a:solidFill>
                  <a:srgbClr val="767070"/>
                </a:solidFill>
                <a:latin typeface="Courier New"/>
                <a:cs typeface="Courier New"/>
              </a:rPr>
              <a:t>vector&lt;int&gt; </a:t>
            </a:r>
            <a:r>
              <a:rPr dirty="0" sz="1400" spc="-5">
                <a:solidFill>
                  <a:srgbClr val="767070"/>
                </a:solidFill>
                <a:latin typeface="Courier New"/>
                <a:cs typeface="Courier New"/>
              </a:rPr>
              <a:t>array and use the same </a:t>
            </a:r>
            <a:r>
              <a:rPr dirty="0" sz="1400" spc="-10">
                <a:solidFill>
                  <a:srgbClr val="767070"/>
                </a:solidFill>
                <a:latin typeface="Courier New"/>
                <a:cs typeface="Courier New"/>
              </a:rPr>
              <a:t>indices  </a:t>
            </a:r>
            <a:r>
              <a:rPr dirty="0" sz="1400" spc="-5">
                <a:solidFill>
                  <a:srgbClr val="767070"/>
                </a:solidFill>
                <a:latin typeface="Courier New"/>
                <a:cs typeface="Courier New"/>
              </a:rPr>
              <a:t>to correspond to the </a:t>
            </a:r>
            <a:r>
              <a:rPr dirty="0" sz="1400" spc="-10">
                <a:solidFill>
                  <a:srgbClr val="767070"/>
                </a:solidFill>
                <a:latin typeface="Courier New"/>
                <a:cs typeface="Courier New"/>
              </a:rPr>
              <a:t>same edge, </a:t>
            </a:r>
            <a:r>
              <a:rPr dirty="0" sz="1400" spc="-5">
                <a:solidFill>
                  <a:srgbClr val="767070"/>
                </a:solidFill>
                <a:latin typeface="Courier New"/>
                <a:cs typeface="Courier New"/>
              </a:rPr>
              <a:t>for </a:t>
            </a:r>
            <a:r>
              <a:rPr dirty="0" sz="1400" spc="-10">
                <a:solidFill>
                  <a:srgbClr val="767070"/>
                </a:solidFill>
                <a:latin typeface="Courier New"/>
                <a:cs typeface="Courier New"/>
              </a:rPr>
              <a:t>example:</a:t>
            </a:r>
            <a:endParaRPr sz="1400">
              <a:latin typeface="Courier New"/>
              <a:cs typeface="Courier New"/>
            </a:endParaRPr>
          </a:p>
        </p:txBody>
      </p:sp>
      <p:sp>
        <p:nvSpPr>
          <p:cNvPr id="5" name="object 5"/>
          <p:cNvSpPr txBox="1"/>
          <p:nvPr/>
        </p:nvSpPr>
        <p:spPr>
          <a:xfrm>
            <a:off x="6052820" y="2961258"/>
            <a:ext cx="3007360" cy="664845"/>
          </a:xfrm>
          <a:prstGeom prst="rect">
            <a:avLst/>
          </a:prstGeom>
        </p:spPr>
        <p:txBody>
          <a:bodyPr wrap="square" lIns="0" tIns="11430" rIns="0" bIns="0" rtlCol="0" vert="horz">
            <a:spAutoFit/>
          </a:bodyPr>
          <a:lstStyle/>
          <a:p>
            <a:pPr marL="12700" marR="5080">
              <a:lnSpc>
                <a:spcPct val="100000"/>
              </a:lnSpc>
              <a:spcBef>
                <a:spcPts val="90"/>
              </a:spcBef>
            </a:pPr>
            <a:r>
              <a:rPr dirty="0" sz="1400" spc="-5">
                <a:solidFill>
                  <a:srgbClr val="8952AC"/>
                </a:solidFill>
                <a:latin typeface="Courier New"/>
                <a:cs typeface="Courier New"/>
              </a:rPr>
              <a:t>vector</a:t>
            </a:r>
            <a:r>
              <a:rPr dirty="0" sz="1400" spc="-5">
                <a:solidFill>
                  <a:srgbClr val="767070"/>
                </a:solidFill>
                <a:latin typeface="Courier New"/>
                <a:cs typeface="Courier New"/>
              </a:rPr>
              <a:t>&lt;int&gt; </a:t>
            </a:r>
            <a:r>
              <a:rPr dirty="0" sz="1400" spc="-10">
                <a:solidFill>
                  <a:srgbClr val="767070"/>
                </a:solidFill>
                <a:latin typeface="Courier New"/>
                <a:cs typeface="Courier New"/>
              </a:rPr>
              <a:t>adj[N], adjw[N];  </a:t>
            </a:r>
            <a:r>
              <a:rPr dirty="0" sz="1400" spc="-5">
                <a:solidFill>
                  <a:srgbClr val="767070"/>
                </a:solidFill>
                <a:latin typeface="Courier New"/>
                <a:cs typeface="Courier New"/>
              </a:rPr>
              <a:t>adj[a].</a:t>
            </a:r>
            <a:r>
              <a:rPr dirty="0" sz="1400" spc="-5">
                <a:solidFill>
                  <a:srgbClr val="52AC87"/>
                </a:solidFill>
                <a:latin typeface="Courier New"/>
                <a:cs typeface="Courier New"/>
              </a:rPr>
              <a:t>push_back</a:t>
            </a:r>
            <a:r>
              <a:rPr dirty="0" sz="1400" spc="-5">
                <a:solidFill>
                  <a:srgbClr val="767070"/>
                </a:solidFill>
                <a:latin typeface="Courier New"/>
                <a:cs typeface="Courier New"/>
              </a:rPr>
              <a:t>(b);  </a:t>
            </a:r>
            <a:r>
              <a:rPr dirty="0" sz="1400" spc="-10">
                <a:solidFill>
                  <a:srgbClr val="767070"/>
                </a:solidFill>
                <a:latin typeface="Courier New"/>
                <a:cs typeface="Courier New"/>
              </a:rPr>
              <a:t>adjw[a].</a:t>
            </a:r>
            <a:r>
              <a:rPr dirty="0" sz="1400" spc="-10">
                <a:solidFill>
                  <a:srgbClr val="52AC87"/>
                </a:solidFill>
                <a:latin typeface="Courier New"/>
                <a:cs typeface="Courier New"/>
              </a:rPr>
              <a:t>push_back</a:t>
            </a:r>
            <a:r>
              <a:rPr dirty="0" sz="1400" spc="-10">
                <a:solidFill>
                  <a:srgbClr val="767070"/>
                </a:solidFill>
                <a:latin typeface="Courier New"/>
                <a:cs typeface="Courier New"/>
              </a:rPr>
              <a:t>(weight);</a:t>
            </a:r>
            <a:endParaRPr sz="1400">
              <a:latin typeface="Courier New"/>
              <a:cs typeface="Courier New"/>
            </a:endParaRPr>
          </a:p>
        </p:txBody>
      </p:sp>
      <p:sp>
        <p:nvSpPr>
          <p:cNvPr id="6" name="object 6"/>
          <p:cNvSpPr txBox="1"/>
          <p:nvPr/>
        </p:nvSpPr>
        <p:spPr>
          <a:xfrm>
            <a:off x="6052820" y="3814952"/>
            <a:ext cx="3322954" cy="238125"/>
          </a:xfrm>
          <a:prstGeom prst="rect">
            <a:avLst/>
          </a:prstGeom>
        </p:spPr>
        <p:txBody>
          <a:bodyPr wrap="square" lIns="0" tIns="11430" rIns="0" bIns="0" rtlCol="0" vert="horz">
            <a:spAutoFit/>
          </a:bodyPr>
          <a:lstStyle/>
          <a:p>
            <a:pPr marL="12700">
              <a:lnSpc>
                <a:spcPct val="100000"/>
              </a:lnSpc>
              <a:spcBef>
                <a:spcPts val="90"/>
              </a:spcBef>
            </a:pPr>
            <a:r>
              <a:rPr dirty="0" sz="1400" spc="-5">
                <a:solidFill>
                  <a:srgbClr val="767070"/>
                </a:solidFill>
                <a:latin typeface="Courier New"/>
                <a:cs typeface="Courier New"/>
              </a:rPr>
              <a:t>use adj[a][i] and </a:t>
            </a:r>
            <a:r>
              <a:rPr dirty="0" sz="1400" spc="-10">
                <a:solidFill>
                  <a:srgbClr val="767070"/>
                </a:solidFill>
                <a:latin typeface="Courier New"/>
                <a:cs typeface="Courier New"/>
              </a:rPr>
              <a:t>adjw[a][i]</a:t>
            </a:r>
            <a:r>
              <a:rPr dirty="0" sz="1400" spc="-75">
                <a:solidFill>
                  <a:srgbClr val="767070"/>
                </a:solidFill>
                <a:latin typeface="Courier New"/>
                <a:cs typeface="Courier New"/>
              </a:rPr>
              <a:t> </a:t>
            </a:r>
            <a:r>
              <a:rPr dirty="0" sz="1400" spc="-5">
                <a:solidFill>
                  <a:srgbClr val="767070"/>
                </a:solidFill>
                <a:latin typeface="Courier New"/>
                <a:cs typeface="Courier New"/>
              </a:rPr>
              <a:t>*/</a:t>
            </a:r>
            <a:endParaRPr sz="1400">
              <a:latin typeface="Courier New"/>
              <a:cs typeface="Courier New"/>
            </a:endParaRPr>
          </a:p>
        </p:txBody>
      </p:sp>
      <p:sp>
        <p:nvSpPr>
          <p:cNvPr id="7" name="object 7"/>
          <p:cNvSpPr txBox="1"/>
          <p:nvPr/>
        </p:nvSpPr>
        <p:spPr>
          <a:xfrm>
            <a:off x="726135" y="2155698"/>
            <a:ext cx="2050414" cy="238125"/>
          </a:xfrm>
          <a:prstGeom prst="rect">
            <a:avLst/>
          </a:prstGeom>
        </p:spPr>
        <p:txBody>
          <a:bodyPr wrap="square" lIns="0" tIns="11430" rIns="0" bIns="0" rtlCol="0" vert="horz">
            <a:spAutoFit/>
          </a:bodyPr>
          <a:lstStyle/>
          <a:p>
            <a:pPr marL="12700">
              <a:lnSpc>
                <a:spcPct val="100000"/>
              </a:lnSpc>
              <a:spcBef>
                <a:spcPts val="90"/>
              </a:spcBef>
            </a:pPr>
            <a:r>
              <a:rPr dirty="0" sz="1400" spc="-5">
                <a:solidFill>
                  <a:srgbClr val="8952AC"/>
                </a:solidFill>
                <a:latin typeface="Courier New"/>
                <a:cs typeface="Courier New"/>
              </a:rPr>
              <a:t>vector</a:t>
            </a:r>
            <a:r>
              <a:rPr dirty="0" sz="1400" spc="-5">
                <a:solidFill>
                  <a:srgbClr val="767070"/>
                </a:solidFill>
                <a:latin typeface="Courier New"/>
                <a:cs typeface="Courier New"/>
              </a:rPr>
              <a:t>&lt;</a:t>
            </a:r>
            <a:r>
              <a:rPr dirty="0" sz="1400" spc="-5">
                <a:solidFill>
                  <a:srgbClr val="52AC87"/>
                </a:solidFill>
                <a:latin typeface="Courier New"/>
                <a:cs typeface="Courier New"/>
              </a:rPr>
              <a:t>int</a:t>
            </a:r>
            <a:r>
              <a:rPr dirty="0" sz="1400" spc="-5">
                <a:solidFill>
                  <a:srgbClr val="767070"/>
                </a:solidFill>
                <a:latin typeface="Courier New"/>
                <a:cs typeface="Courier New"/>
              </a:rPr>
              <a:t>&gt;</a:t>
            </a:r>
            <a:r>
              <a:rPr dirty="0" sz="1400" spc="-60">
                <a:solidFill>
                  <a:srgbClr val="767070"/>
                </a:solidFill>
                <a:latin typeface="Courier New"/>
                <a:cs typeface="Courier New"/>
              </a:rPr>
              <a:t> </a:t>
            </a:r>
            <a:r>
              <a:rPr dirty="0" sz="1400" spc="-10">
                <a:solidFill>
                  <a:srgbClr val="767070"/>
                </a:solidFill>
                <a:latin typeface="Courier New"/>
                <a:cs typeface="Courier New"/>
              </a:rPr>
              <a:t>adj[N];</a:t>
            </a:r>
            <a:endParaRPr sz="1400">
              <a:latin typeface="Courier New"/>
              <a:cs typeface="Courier New"/>
            </a:endParaRPr>
          </a:p>
        </p:txBody>
      </p:sp>
      <p:sp>
        <p:nvSpPr>
          <p:cNvPr id="8" name="object 8"/>
          <p:cNvSpPr txBox="1"/>
          <p:nvPr/>
        </p:nvSpPr>
        <p:spPr>
          <a:xfrm>
            <a:off x="726135" y="2582672"/>
            <a:ext cx="2583180" cy="451484"/>
          </a:xfrm>
          <a:prstGeom prst="rect">
            <a:avLst/>
          </a:prstGeom>
        </p:spPr>
        <p:txBody>
          <a:bodyPr wrap="square" lIns="0" tIns="11430" rIns="0" bIns="0" rtlCol="0" vert="horz">
            <a:spAutoFit/>
          </a:bodyPr>
          <a:lstStyle/>
          <a:p>
            <a:pPr marL="12700">
              <a:lnSpc>
                <a:spcPct val="100000"/>
              </a:lnSpc>
              <a:spcBef>
                <a:spcPts val="90"/>
              </a:spcBef>
            </a:pPr>
            <a:r>
              <a:rPr dirty="0" sz="1400" spc="-5">
                <a:solidFill>
                  <a:srgbClr val="52AC87"/>
                </a:solidFill>
                <a:latin typeface="Courier New"/>
                <a:cs typeface="Courier New"/>
              </a:rPr>
              <a:t>int </a:t>
            </a:r>
            <a:r>
              <a:rPr dirty="0" sz="1400" spc="-5">
                <a:solidFill>
                  <a:srgbClr val="8952AC"/>
                </a:solidFill>
                <a:latin typeface="Courier New"/>
                <a:cs typeface="Courier New"/>
              </a:rPr>
              <a:t>main</a:t>
            </a:r>
            <a:r>
              <a:rPr dirty="0" sz="1400" spc="-5">
                <a:solidFill>
                  <a:srgbClr val="767070"/>
                </a:solidFill>
                <a:latin typeface="Courier New"/>
                <a:cs typeface="Courier New"/>
              </a:rPr>
              <a:t>(){</a:t>
            </a:r>
            <a:endParaRPr sz="1400">
              <a:latin typeface="Courier New"/>
              <a:cs typeface="Courier New"/>
            </a:endParaRPr>
          </a:p>
          <a:p>
            <a:pPr marL="439420">
              <a:lnSpc>
                <a:spcPct val="100000"/>
              </a:lnSpc>
            </a:pPr>
            <a:r>
              <a:rPr dirty="0" sz="1400" spc="-5">
                <a:solidFill>
                  <a:srgbClr val="767070"/>
                </a:solidFill>
                <a:latin typeface="Courier New"/>
                <a:cs typeface="Courier New"/>
              </a:rPr>
              <a:t>//start of test</a:t>
            </a:r>
            <a:r>
              <a:rPr dirty="0" sz="1400" spc="-105">
                <a:solidFill>
                  <a:srgbClr val="767070"/>
                </a:solidFill>
                <a:latin typeface="Courier New"/>
                <a:cs typeface="Courier New"/>
              </a:rPr>
              <a:t> </a:t>
            </a:r>
            <a:r>
              <a:rPr dirty="0" sz="1400" spc="-5">
                <a:solidFill>
                  <a:srgbClr val="767070"/>
                </a:solidFill>
                <a:latin typeface="Courier New"/>
                <a:cs typeface="Courier New"/>
              </a:rPr>
              <a:t>case</a:t>
            </a:r>
            <a:endParaRPr sz="1400">
              <a:latin typeface="Courier New"/>
              <a:cs typeface="Courier New"/>
            </a:endParaRPr>
          </a:p>
        </p:txBody>
      </p:sp>
      <p:sp>
        <p:nvSpPr>
          <p:cNvPr id="9" name="object 9"/>
          <p:cNvSpPr txBox="1"/>
          <p:nvPr/>
        </p:nvSpPr>
        <p:spPr>
          <a:xfrm>
            <a:off x="1153160" y="3223006"/>
            <a:ext cx="2472055" cy="664845"/>
          </a:xfrm>
          <a:prstGeom prst="rect">
            <a:avLst/>
          </a:prstGeom>
        </p:spPr>
        <p:txBody>
          <a:bodyPr wrap="square" lIns="0" tIns="11430" rIns="0" bIns="0" rtlCol="0" vert="horz">
            <a:spAutoFit/>
          </a:bodyPr>
          <a:lstStyle/>
          <a:p>
            <a:pPr marL="12700">
              <a:lnSpc>
                <a:spcPct val="100000"/>
              </a:lnSpc>
              <a:spcBef>
                <a:spcPts val="90"/>
              </a:spcBef>
            </a:pPr>
            <a:r>
              <a:rPr dirty="0" sz="1400" spc="-5">
                <a:solidFill>
                  <a:srgbClr val="767070"/>
                </a:solidFill>
                <a:latin typeface="Courier New"/>
                <a:cs typeface="Courier New"/>
              </a:rPr>
              <a:t>for(</a:t>
            </a:r>
            <a:r>
              <a:rPr dirty="0" sz="1400" spc="-5">
                <a:solidFill>
                  <a:srgbClr val="52AC87"/>
                </a:solidFill>
                <a:latin typeface="Courier New"/>
                <a:cs typeface="Courier New"/>
              </a:rPr>
              <a:t>int </a:t>
            </a:r>
            <a:r>
              <a:rPr dirty="0" sz="1400" spc="-10">
                <a:solidFill>
                  <a:srgbClr val="767070"/>
                </a:solidFill>
                <a:latin typeface="Courier New"/>
                <a:cs typeface="Courier New"/>
              </a:rPr>
              <a:t>i=0; </a:t>
            </a:r>
            <a:r>
              <a:rPr dirty="0" sz="1400" spc="-5">
                <a:solidFill>
                  <a:srgbClr val="767070"/>
                </a:solidFill>
                <a:latin typeface="Courier New"/>
                <a:cs typeface="Courier New"/>
              </a:rPr>
              <a:t>i&lt;n;</a:t>
            </a:r>
            <a:r>
              <a:rPr dirty="0" sz="1400" spc="-70">
                <a:solidFill>
                  <a:srgbClr val="767070"/>
                </a:solidFill>
                <a:latin typeface="Courier New"/>
                <a:cs typeface="Courier New"/>
              </a:rPr>
              <a:t> </a:t>
            </a:r>
            <a:r>
              <a:rPr dirty="0" sz="1400" spc="-10">
                <a:solidFill>
                  <a:srgbClr val="767070"/>
                </a:solidFill>
                <a:latin typeface="Courier New"/>
                <a:cs typeface="Courier New"/>
              </a:rPr>
              <a:t>i++){</a:t>
            </a:r>
            <a:endParaRPr sz="1400">
              <a:latin typeface="Courier New"/>
              <a:cs typeface="Courier New"/>
            </a:endParaRPr>
          </a:p>
          <a:p>
            <a:pPr algn="ctr" marR="95250">
              <a:lnSpc>
                <a:spcPct val="100000"/>
              </a:lnSpc>
            </a:pPr>
            <a:r>
              <a:rPr dirty="0" sz="1400" spc="-10">
                <a:solidFill>
                  <a:srgbClr val="767070"/>
                </a:solidFill>
                <a:latin typeface="Courier New"/>
                <a:cs typeface="Courier New"/>
              </a:rPr>
              <a:t>//clear</a:t>
            </a:r>
            <a:r>
              <a:rPr dirty="0" sz="1400" spc="-5">
                <a:solidFill>
                  <a:srgbClr val="767070"/>
                </a:solidFill>
                <a:latin typeface="Courier New"/>
                <a:cs typeface="Courier New"/>
              </a:rPr>
              <a:t> adj[i]</a:t>
            </a:r>
            <a:endParaRPr sz="1400">
              <a:latin typeface="Courier New"/>
              <a:cs typeface="Courier New"/>
            </a:endParaRPr>
          </a:p>
          <a:p>
            <a:pPr marL="12700">
              <a:lnSpc>
                <a:spcPct val="100000"/>
              </a:lnSpc>
            </a:pPr>
            <a:r>
              <a:rPr dirty="0" sz="1400" spc="-5">
                <a:solidFill>
                  <a:srgbClr val="767070"/>
                </a:solidFill>
                <a:latin typeface="Courier New"/>
                <a:cs typeface="Courier New"/>
              </a:rPr>
              <a:t>}</a:t>
            </a:r>
            <a:endParaRPr sz="1400">
              <a:latin typeface="Courier New"/>
              <a:cs typeface="Courier New"/>
            </a:endParaRPr>
          </a:p>
        </p:txBody>
      </p:sp>
      <p:sp>
        <p:nvSpPr>
          <p:cNvPr id="10" name="object 10"/>
          <p:cNvSpPr txBox="1"/>
          <p:nvPr/>
        </p:nvSpPr>
        <p:spPr>
          <a:xfrm>
            <a:off x="726135" y="4076826"/>
            <a:ext cx="4279265" cy="1945639"/>
          </a:xfrm>
          <a:prstGeom prst="rect">
            <a:avLst/>
          </a:prstGeom>
        </p:spPr>
        <p:txBody>
          <a:bodyPr wrap="square" lIns="0" tIns="11430" rIns="0" bIns="0" rtlCol="0" vert="horz">
            <a:spAutoFit/>
          </a:bodyPr>
          <a:lstStyle/>
          <a:p>
            <a:pPr marL="439420" marR="5080">
              <a:lnSpc>
                <a:spcPct val="100000"/>
              </a:lnSpc>
              <a:spcBef>
                <a:spcPts val="90"/>
              </a:spcBef>
            </a:pPr>
            <a:r>
              <a:rPr dirty="0" sz="1400" spc="-5">
                <a:solidFill>
                  <a:srgbClr val="767070"/>
                </a:solidFill>
                <a:latin typeface="Courier New"/>
                <a:cs typeface="Courier New"/>
              </a:rPr>
              <a:t>//if a and b are </a:t>
            </a:r>
            <a:r>
              <a:rPr dirty="0" sz="1400" spc="-10">
                <a:solidFill>
                  <a:srgbClr val="767070"/>
                </a:solidFill>
                <a:latin typeface="Courier New"/>
                <a:cs typeface="Courier New"/>
              </a:rPr>
              <a:t>connected  </a:t>
            </a:r>
            <a:r>
              <a:rPr dirty="0" sz="1400" spc="-5">
                <a:solidFill>
                  <a:srgbClr val="767070"/>
                </a:solidFill>
                <a:latin typeface="Courier New"/>
                <a:cs typeface="Courier New"/>
              </a:rPr>
              <a:t>adj[a].</a:t>
            </a:r>
            <a:r>
              <a:rPr dirty="0" sz="1400" spc="-5">
                <a:solidFill>
                  <a:srgbClr val="52AC87"/>
                </a:solidFill>
                <a:latin typeface="Courier New"/>
                <a:cs typeface="Courier New"/>
              </a:rPr>
              <a:t>push_back</a:t>
            </a:r>
            <a:r>
              <a:rPr dirty="0" sz="1400" spc="-5">
                <a:solidFill>
                  <a:srgbClr val="767070"/>
                </a:solidFill>
                <a:latin typeface="Courier New"/>
                <a:cs typeface="Courier New"/>
              </a:rPr>
              <a:t>(b);  adj[b].</a:t>
            </a:r>
            <a:r>
              <a:rPr dirty="0" sz="1400" spc="-5">
                <a:solidFill>
                  <a:srgbClr val="52AC87"/>
                </a:solidFill>
                <a:latin typeface="Courier New"/>
                <a:cs typeface="Courier New"/>
              </a:rPr>
              <a:t>push_back</a:t>
            </a:r>
            <a:r>
              <a:rPr dirty="0" sz="1400" spc="-5">
                <a:solidFill>
                  <a:srgbClr val="767070"/>
                </a:solidFill>
                <a:latin typeface="Courier New"/>
                <a:cs typeface="Courier New"/>
              </a:rPr>
              <a:t>(a); //if</a:t>
            </a:r>
            <a:r>
              <a:rPr dirty="0" sz="1400" spc="-135">
                <a:solidFill>
                  <a:srgbClr val="767070"/>
                </a:solidFill>
                <a:latin typeface="Courier New"/>
                <a:cs typeface="Courier New"/>
              </a:rPr>
              <a:t> </a:t>
            </a:r>
            <a:r>
              <a:rPr dirty="0" sz="1400" spc="-5">
                <a:solidFill>
                  <a:srgbClr val="767070"/>
                </a:solidFill>
                <a:latin typeface="Courier New"/>
                <a:cs typeface="Courier New"/>
              </a:rPr>
              <a:t>undirected</a:t>
            </a:r>
            <a:endParaRPr sz="1400">
              <a:latin typeface="Courier New"/>
              <a:cs typeface="Courier New"/>
            </a:endParaRPr>
          </a:p>
          <a:p>
            <a:pPr>
              <a:lnSpc>
                <a:spcPct val="100000"/>
              </a:lnSpc>
              <a:spcBef>
                <a:spcPts val="15"/>
              </a:spcBef>
            </a:pPr>
            <a:endParaRPr sz="1450">
              <a:latin typeface="Times New Roman"/>
              <a:cs typeface="Times New Roman"/>
            </a:endParaRPr>
          </a:p>
          <a:p>
            <a:pPr marL="439420">
              <a:lnSpc>
                <a:spcPct val="100000"/>
              </a:lnSpc>
            </a:pPr>
            <a:r>
              <a:rPr dirty="0" sz="1400" spc="-5">
                <a:solidFill>
                  <a:srgbClr val="767070"/>
                </a:solidFill>
                <a:latin typeface="Courier New"/>
                <a:cs typeface="Courier New"/>
              </a:rPr>
              <a:t>//check </a:t>
            </a:r>
            <a:r>
              <a:rPr dirty="0" sz="1400" spc="-15">
                <a:solidFill>
                  <a:srgbClr val="767070"/>
                </a:solidFill>
                <a:latin typeface="Courier New"/>
                <a:cs typeface="Courier New"/>
              </a:rPr>
              <a:t>all </a:t>
            </a:r>
            <a:r>
              <a:rPr dirty="0" sz="1400" spc="-10">
                <a:solidFill>
                  <a:srgbClr val="767070"/>
                </a:solidFill>
                <a:latin typeface="Courier New"/>
                <a:cs typeface="Courier New"/>
              </a:rPr>
              <a:t>neighbors </a:t>
            </a:r>
            <a:r>
              <a:rPr dirty="0" sz="1400" spc="-5">
                <a:solidFill>
                  <a:srgbClr val="767070"/>
                </a:solidFill>
                <a:latin typeface="Courier New"/>
                <a:cs typeface="Courier New"/>
              </a:rPr>
              <a:t>of</a:t>
            </a:r>
            <a:r>
              <a:rPr dirty="0" sz="1400" spc="-10">
                <a:solidFill>
                  <a:srgbClr val="767070"/>
                </a:solidFill>
                <a:latin typeface="Courier New"/>
                <a:cs typeface="Courier New"/>
              </a:rPr>
              <a:t> </a:t>
            </a:r>
            <a:r>
              <a:rPr dirty="0" sz="1400" spc="-5">
                <a:solidFill>
                  <a:srgbClr val="767070"/>
                </a:solidFill>
                <a:latin typeface="Courier New"/>
                <a:cs typeface="Courier New"/>
              </a:rPr>
              <a:t>a</a:t>
            </a:r>
            <a:endParaRPr sz="1400">
              <a:latin typeface="Courier New"/>
              <a:cs typeface="Courier New"/>
            </a:endParaRPr>
          </a:p>
          <a:p>
            <a:pPr marL="439420">
              <a:lnSpc>
                <a:spcPct val="100000"/>
              </a:lnSpc>
              <a:spcBef>
                <a:spcPts val="5"/>
              </a:spcBef>
            </a:pPr>
            <a:r>
              <a:rPr dirty="0" sz="1400" spc="-5">
                <a:solidFill>
                  <a:srgbClr val="767070"/>
                </a:solidFill>
                <a:latin typeface="Courier New"/>
                <a:cs typeface="Courier New"/>
              </a:rPr>
              <a:t>for(</a:t>
            </a:r>
            <a:r>
              <a:rPr dirty="0" sz="1400" spc="-5">
                <a:solidFill>
                  <a:srgbClr val="52AC87"/>
                </a:solidFill>
                <a:latin typeface="Courier New"/>
                <a:cs typeface="Courier New"/>
              </a:rPr>
              <a:t>int </a:t>
            </a:r>
            <a:r>
              <a:rPr dirty="0" sz="1400" spc="-10">
                <a:solidFill>
                  <a:srgbClr val="767070"/>
                </a:solidFill>
                <a:latin typeface="Courier New"/>
                <a:cs typeface="Courier New"/>
              </a:rPr>
              <a:t>i=0; i&lt;adj[a].</a:t>
            </a:r>
            <a:r>
              <a:rPr dirty="0" sz="1400" spc="-10">
                <a:solidFill>
                  <a:srgbClr val="52AC87"/>
                </a:solidFill>
                <a:latin typeface="Courier New"/>
                <a:cs typeface="Courier New"/>
              </a:rPr>
              <a:t>size</a:t>
            </a:r>
            <a:r>
              <a:rPr dirty="0" sz="1400" spc="-10">
                <a:solidFill>
                  <a:srgbClr val="767070"/>
                </a:solidFill>
                <a:latin typeface="Courier New"/>
                <a:cs typeface="Courier New"/>
              </a:rPr>
              <a:t>(); </a:t>
            </a:r>
            <a:r>
              <a:rPr dirty="0" sz="1400" spc="-5">
                <a:solidFill>
                  <a:srgbClr val="767070"/>
                </a:solidFill>
                <a:latin typeface="Courier New"/>
                <a:cs typeface="Courier New"/>
              </a:rPr>
              <a:t>i++){</a:t>
            </a:r>
            <a:endParaRPr sz="1400">
              <a:latin typeface="Courier New"/>
              <a:cs typeface="Courier New"/>
            </a:endParaRPr>
          </a:p>
          <a:p>
            <a:pPr algn="ctr" marL="431800">
              <a:lnSpc>
                <a:spcPct val="100000"/>
              </a:lnSpc>
            </a:pPr>
            <a:r>
              <a:rPr dirty="0" sz="1400" spc="-5">
                <a:solidFill>
                  <a:srgbClr val="767070"/>
                </a:solidFill>
                <a:latin typeface="Courier New"/>
                <a:cs typeface="Courier New"/>
              </a:rPr>
              <a:t>//a is adjacent to</a:t>
            </a:r>
            <a:r>
              <a:rPr dirty="0" sz="1400" spc="-30">
                <a:solidFill>
                  <a:srgbClr val="767070"/>
                </a:solidFill>
                <a:latin typeface="Courier New"/>
                <a:cs typeface="Courier New"/>
              </a:rPr>
              <a:t> </a:t>
            </a:r>
            <a:r>
              <a:rPr dirty="0" sz="1400" spc="-10">
                <a:solidFill>
                  <a:srgbClr val="767070"/>
                </a:solidFill>
                <a:latin typeface="Courier New"/>
                <a:cs typeface="Courier New"/>
              </a:rPr>
              <a:t>adj[a][i]</a:t>
            </a:r>
            <a:endParaRPr sz="1400">
              <a:latin typeface="Courier New"/>
              <a:cs typeface="Courier New"/>
            </a:endParaRPr>
          </a:p>
          <a:p>
            <a:pPr marL="439420">
              <a:lnSpc>
                <a:spcPct val="100000"/>
              </a:lnSpc>
            </a:pPr>
            <a:r>
              <a:rPr dirty="0" sz="1400" spc="-5">
                <a:solidFill>
                  <a:srgbClr val="767070"/>
                </a:solidFill>
                <a:latin typeface="Courier New"/>
                <a:cs typeface="Courier New"/>
              </a:rPr>
              <a:t>}</a:t>
            </a:r>
            <a:endParaRPr sz="1400">
              <a:latin typeface="Courier New"/>
              <a:cs typeface="Courier New"/>
            </a:endParaRPr>
          </a:p>
          <a:p>
            <a:pPr marL="12700">
              <a:lnSpc>
                <a:spcPct val="100000"/>
              </a:lnSpc>
            </a:pPr>
            <a:r>
              <a:rPr dirty="0" sz="1400" spc="-5">
                <a:solidFill>
                  <a:srgbClr val="767070"/>
                </a:solidFill>
                <a:latin typeface="Courier New"/>
                <a:cs typeface="Courier New"/>
              </a:rPr>
              <a:t>}</a:t>
            </a:r>
            <a:endParaRPr sz="1400">
              <a:latin typeface="Courier New"/>
              <a:cs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6135" y="720979"/>
            <a:ext cx="1310640" cy="453390"/>
          </a:xfrm>
          <a:prstGeom prst="rect"/>
        </p:spPr>
        <p:txBody>
          <a:bodyPr wrap="square" lIns="0" tIns="13335" rIns="0" bIns="0" rtlCol="0" vert="horz">
            <a:spAutoFit/>
          </a:bodyPr>
          <a:lstStyle/>
          <a:p>
            <a:pPr marL="12700">
              <a:lnSpc>
                <a:spcPct val="100000"/>
              </a:lnSpc>
              <a:spcBef>
                <a:spcPts val="105"/>
              </a:spcBef>
            </a:pPr>
            <a:r>
              <a:rPr dirty="0" sz="2800" spc="-20"/>
              <a:t>Edge</a:t>
            </a:r>
            <a:r>
              <a:rPr dirty="0" sz="2800" spc="-65"/>
              <a:t> </a:t>
            </a:r>
            <a:r>
              <a:rPr dirty="0" sz="2800" spc="-10"/>
              <a:t>List</a:t>
            </a:r>
            <a:endParaRPr sz="2800"/>
          </a:p>
        </p:txBody>
      </p:sp>
      <p:sp>
        <p:nvSpPr>
          <p:cNvPr id="3" name="object 3"/>
          <p:cNvSpPr txBox="1"/>
          <p:nvPr/>
        </p:nvSpPr>
        <p:spPr>
          <a:xfrm>
            <a:off x="726135" y="1492376"/>
            <a:ext cx="10535920" cy="3693795"/>
          </a:xfrm>
          <a:prstGeom prst="rect">
            <a:avLst/>
          </a:prstGeom>
        </p:spPr>
        <p:txBody>
          <a:bodyPr wrap="square" lIns="0" tIns="11430" rIns="0" bIns="0" rtlCol="0" vert="horz">
            <a:spAutoFit/>
          </a:bodyPr>
          <a:lstStyle/>
          <a:p>
            <a:pPr marL="12700">
              <a:lnSpc>
                <a:spcPct val="100000"/>
              </a:lnSpc>
              <a:spcBef>
                <a:spcPts val="90"/>
              </a:spcBef>
            </a:pPr>
            <a:r>
              <a:rPr dirty="0" sz="2000" spc="-10">
                <a:solidFill>
                  <a:srgbClr val="52AC87"/>
                </a:solidFill>
                <a:latin typeface="Calibri"/>
                <a:cs typeface="Calibri"/>
              </a:rPr>
              <a:t>Pros</a:t>
            </a:r>
            <a:endParaRPr sz="2000">
              <a:latin typeface="Calibri"/>
              <a:cs typeface="Calibri"/>
            </a:endParaRPr>
          </a:p>
          <a:p>
            <a:pPr marL="12700">
              <a:lnSpc>
                <a:spcPct val="100000"/>
              </a:lnSpc>
              <a:spcBef>
                <a:spcPts val="80"/>
              </a:spcBef>
            </a:pPr>
            <a:r>
              <a:rPr dirty="0" sz="1800">
                <a:solidFill>
                  <a:srgbClr val="767070"/>
                </a:solidFill>
                <a:latin typeface="Arial"/>
                <a:cs typeface="Arial"/>
              </a:rPr>
              <a:t>Can easily iterate </a:t>
            </a:r>
            <a:r>
              <a:rPr dirty="0" sz="1800" spc="-5">
                <a:solidFill>
                  <a:srgbClr val="767070"/>
                </a:solidFill>
                <a:latin typeface="Arial"/>
                <a:cs typeface="Arial"/>
              </a:rPr>
              <a:t>over </a:t>
            </a:r>
            <a:r>
              <a:rPr dirty="0" sz="1800">
                <a:solidFill>
                  <a:srgbClr val="767070"/>
                </a:solidFill>
                <a:latin typeface="Arial"/>
                <a:cs typeface="Arial"/>
              </a:rPr>
              <a:t>all the edges in the graph (required for some</a:t>
            </a:r>
            <a:r>
              <a:rPr dirty="0" sz="1800" spc="-335">
                <a:solidFill>
                  <a:srgbClr val="767070"/>
                </a:solidFill>
                <a:latin typeface="Arial"/>
                <a:cs typeface="Arial"/>
              </a:rPr>
              <a:t> </a:t>
            </a:r>
            <a:r>
              <a:rPr dirty="0" sz="1800">
                <a:solidFill>
                  <a:srgbClr val="767070"/>
                </a:solidFill>
                <a:latin typeface="Arial"/>
                <a:cs typeface="Arial"/>
              </a:rPr>
              <a:t>algorithms).</a:t>
            </a:r>
            <a:endParaRPr sz="1800">
              <a:latin typeface="Arial"/>
              <a:cs typeface="Arial"/>
            </a:endParaRPr>
          </a:p>
          <a:p>
            <a:pPr marL="12700" marR="760730">
              <a:lnSpc>
                <a:spcPct val="100000"/>
              </a:lnSpc>
              <a:spcBef>
                <a:spcPts val="5"/>
              </a:spcBef>
            </a:pPr>
            <a:r>
              <a:rPr dirty="0" sz="1800">
                <a:solidFill>
                  <a:srgbClr val="767070"/>
                </a:solidFill>
                <a:latin typeface="Arial"/>
                <a:cs typeface="Arial"/>
              </a:rPr>
              <a:t>Least </a:t>
            </a:r>
            <a:r>
              <a:rPr dirty="0" sz="1800" spc="5">
                <a:solidFill>
                  <a:srgbClr val="767070"/>
                </a:solidFill>
                <a:latin typeface="Arial"/>
                <a:cs typeface="Arial"/>
              </a:rPr>
              <a:t>space </a:t>
            </a:r>
            <a:r>
              <a:rPr dirty="0" sz="1800">
                <a:solidFill>
                  <a:srgbClr val="767070"/>
                </a:solidFill>
                <a:latin typeface="Arial"/>
                <a:cs typeface="Arial"/>
              </a:rPr>
              <a:t>used </a:t>
            </a:r>
            <a:r>
              <a:rPr dirty="0" sz="1800" spc="5">
                <a:solidFill>
                  <a:srgbClr val="767070"/>
                </a:solidFill>
                <a:latin typeface="Arial"/>
                <a:cs typeface="Arial"/>
              </a:rPr>
              <a:t>since </a:t>
            </a:r>
            <a:r>
              <a:rPr dirty="0" sz="1800">
                <a:solidFill>
                  <a:srgbClr val="767070"/>
                </a:solidFill>
                <a:latin typeface="Arial"/>
                <a:cs typeface="Arial"/>
              </a:rPr>
              <a:t>edges are not repeated for the </a:t>
            </a:r>
            <a:r>
              <a:rPr dirty="0" sz="1800" spc="-10">
                <a:solidFill>
                  <a:srgbClr val="767070"/>
                </a:solidFill>
                <a:latin typeface="Arial"/>
                <a:cs typeface="Arial"/>
              </a:rPr>
              <a:t>two </a:t>
            </a:r>
            <a:r>
              <a:rPr dirty="0" sz="1800">
                <a:solidFill>
                  <a:srgbClr val="767070"/>
                </a:solidFill>
                <a:latin typeface="Arial"/>
                <a:cs typeface="Arial"/>
              </a:rPr>
              <a:t>vertices they are incident to (unlike</a:t>
            </a:r>
            <a:r>
              <a:rPr dirty="0" sz="1800" spc="-345">
                <a:solidFill>
                  <a:srgbClr val="767070"/>
                </a:solidFill>
                <a:latin typeface="Arial"/>
                <a:cs typeface="Arial"/>
              </a:rPr>
              <a:t> </a:t>
            </a:r>
            <a:r>
              <a:rPr dirty="0" sz="1800">
                <a:solidFill>
                  <a:srgbClr val="767070"/>
                </a:solidFill>
                <a:latin typeface="Arial"/>
                <a:cs typeface="Arial"/>
              </a:rPr>
              <a:t>in  </a:t>
            </a:r>
            <a:r>
              <a:rPr dirty="0" sz="1800" spc="5">
                <a:solidFill>
                  <a:srgbClr val="767070"/>
                </a:solidFill>
                <a:latin typeface="Arial"/>
                <a:cs typeface="Arial"/>
              </a:rPr>
              <a:t>adjacency</a:t>
            </a:r>
            <a:r>
              <a:rPr dirty="0" sz="1800" spc="-90">
                <a:solidFill>
                  <a:srgbClr val="767070"/>
                </a:solidFill>
                <a:latin typeface="Arial"/>
                <a:cs typeface="Arial"/>
              </a:rPr>
              <a:t> </a:t>
            </a:r>
            <a:r>
              <a:rPr dirty="0" sz="1800">
                <a:solidFill>
                  <a:srgbClr val="767070"/>
                </a:solidFill>
                <a:latin typeface="Arial"/>
                <a:cs typeface="Arial"/>
              </a:rPr>
              <a:t>lists)</a:t>
            </a:r>
            <a:endParaRPr sz="1800">
              <a:latin typeface="Arial"/>
              <a:cs typeface="Arial"/>
            </a:endParaRPr>
          </a:p>
          <a:p>
            <a:pPr>
              <a:lnSpc>
                <a:spcPct val="100000"/>
              </a:lnSpc>
              <a:spcBef>
                <a:spcPts val="10"/>
              </a:spcBef>
            </a:pPr>
            <a:endParaRPr sz="1800">
              <a:latin typeface="Times New Roman"/>
              <a:cs typeface="Times New Roman"/>
            </a:endParaRPr>
          </a:p>
          <a:p>
            <a:pPr marL="12700">
              <a:lnSpc>
                <a:spcPct val="100000"/>
              </a:lnSpc>
            </a:pPr>
            <a:r>
              <a:rPr dirty="0" sz="2000" spc="-10">
                <a:solidFill>
                  <a:srgbClr val="52AC87"/>
                </a:solidFill>
                <a:latin typeface="Calibri"/>
                <a:cs typeface="Calibri"/>
              </a:rPr>
              <a:t>Cons</a:t>
            </a:r>
            <a:endParaRPr sz="2000">
              <a:latin typeface="Calibri"/>
              <a:cs typeface="Calibri"/>
            </a:endParaRPr>
          </a:p>
          <a:p>
            <a:pPr marL="12700">
              <a:lnSpc>
                <a:spcPct val="100000"/>
              </a:lnSpc>
              <a:spcBef>
                <a:spcPts val="80"/>
              </a:spcBef>
            </a:pPr>
            <a:r>
              <a:rPr dirty="0" sz="1800" spc="-10">
                <a:solidFill>
                  <a:srgbClr val="767070"/>
                </a:solidFill>
                <a:latin typeface="Arial"/>
                <a:cs typeface="Arial"/>
              </a:rPr>
              <a:t>Makes </a:t>
            </a:r>
            <a:r>
              <a:rPr dirty="0" sz="1800">
                <a:solidFill>
                  <a:srgbClr val="767070"/>
                </a:solidFill>
                <a:latin typeface="Arial"/>
                <a:cs typeface="Arial"/>
              </a:rPr>
              <a:t>it difficult to get only the edges incident to a specific</a:t>
            </a:r>
            <a:r>
              <a:rPr dirty="0" sz="1800" spc="-370">
                <a:solidFill>
                  <a:srgbClr val="767070"/>
                </a:solidFill>
                <a:latin typeface="Arial"/>
                <a:cs typeface="Arial"/>
              </a:rPr>
              <a:t> </a:t>
            </a:r>
            <a:r>
              <a:rPr dirty="0" sz="1800" spc="-5">
                <a:solidFill>
                  <a:srgbClr val="767070"/>
                </a:solidFill>
                <a:latin typeface="Arial"/>
                <a:cs typeface="Arial"/>
              </a:rPr>
              <a:t>vertex </a:t>
            </a:r>
            <a:r>
              <a:rPr dirty="0" sz="1800">
                <a:solidFill>
                  <a:srgbClr val="767070"/>
                </a:solidFill>
                <a:latin typeface="Arial"/>
                <a:cs typeface="Arial"/>
              </a:rPr>
              <a:t>(there are </a:t>
            </a:r>
            <a:r>
              <a:rPr dirty="0" sz="1800" spc="-10">
                <a:solidFill>
                  <a:srgbClr val="767070"/>
                </a:solidFill>
                <a:latin typeface="Arial"/>
                <a:cs typeface="Arial"/>
              </a:rPr>
              <a:t>ways </a:t>
            </a:r>
            <a:r>
              <a:rPr dirty="0" sz="1800">
                <a:solidFill>
                  <a:srgbClr val="767070"/>
                </a:solidFill>
                <a:latin typeface="Arial"/>
                <a:cs typeface="Arial"/>
              </a:rPr>
              <a:t>to get around this, but</a:t>
            </a:r>
            <a:endParaRPr sz="1800">
              <a:latin typeface="Arial"/>
              <a:cs typeface="Arial"/>
            </a:endParaRPr>
          </a:p>
          <a:p>
            <a:pPr marL="12700" marR="2628900">
              <a:lnSpc>
                <a:spcPct val="100000"/>
              </a:lnSpc>
              <a:spcBef>
                <a:spcPts val="5"/>
              </a:spcBef>
            </a:pPr>
            <a:r>
              <a:rPr dirty="0" sz="1800">
                <a:solidFill>
                  <a:srgbClr val="767070"/>
                </a:solidFill>
                <a:latin typeface="Arial"/>
                <a:cs typeface="Arial"/>
              </a:rPr>
              <a:t>it requires more </a:t>
            </a:r>
            <a:r>
              <a:rPr dirty="0" sz="1800" spc="5">
                <a:solidFill>
                  <a:srgbClr val="767070"/>
                </a:solidFill>
                <a:latin typeface="Arial"/>
                <a:cs typeface="Arial"/>
              </a:rPr>
              <a:t>space </a:t>
            </a:r>
            <a:r>
              <a:rPr dirty="0" sz="1800">
                <a:solidFill>
                  <a:srgbClr val="767070"/>
                </a:solidFill>
                <a:latin typeface="Arial"/>
                <a:cs typeface="Arial"/>
              </a:rPr>
              <a:t>and </a:t>
            </a:r>
            <a:r>
              <a:rPr dirty="0" sz="1800" spc="-5">
                <a:solidFill>
                  <a:srgbClr val="767070"/>
                </a:solidFill>
                <a:latin typeface="Arial"/>
                <a:cs typeface="Arial"/>
              </a:rPr>
              <a:t>effort, </a:t>
            </a:r>
            <a:r>
              <a:rPr dirty="0" sz="1800">
                <a:solidFill>
                  <a:srgbClr val="767070"/>
                </a:solidFill>
                <a:latin typeface="Arial"/>
                <a:cs typeface="Arial"/>
              </a:rPr>
              <a:t>more on this in the </a:t>
            </a:r>
            <a:r>
              <a:rPr dirty="0" sz="1800" spc="5">
                <a:solidFill>
                  <a:srgbClr val="767070"/>
                </a:solidFill>
                <a:latin typeface="Arial"/>
                <a:cs typeface="Arial"/>
              </a:rPr>
              <a:t>sample </a:t>
            </a:r>
            <a:r>
              <a:rPr dirty="0" sz="1800">
                <a:solidFill>
                  <a:srgbClr val="767070"/>
                </a:solidFill>
                <a:latin typeface="Arial"/>
                <a:cs typeface="Arial"/>
              </a:rPr>
              <a:t>implementation).  Like </a:t>
            </a:r>
            <a:r>
              <a:rPr dirty="0" sz="1800" spc="5">
                <a:solidFill>
                  <a:srgbClr val="767070"/>
                </a:solidFill>
                <a:latin typeface="Arial"/>
                <a:cs typeface="Arial"/>
              </a:rPr>
              <a:t>adjacency lists, </a:t>
            </a:r>
            <a:r>
              <a:rPr dirty="0" sz="1800">
                <a:solidFill>
                  <a:srgbClr val="767070"/>
                </a:solidFill>
                <a:latin typeface="Arial"/>
                <a:cs typeface="Arial"/>
              </a:rPr>
              <a:t>it is </a:t>
            </a:r>
            <a:r>
              <a:rPr dirty="0" sz="1800" spc="-5">
                <a:solidFill>
                  <a:srgbClr val="767070"/>
                </a:solidFill>
                <a:latin typeface="Arial"/>
                <a:cs typeface="Arial"/>
              </a:rPr>
              <a:t>expensive </a:t>
            </a:r>
            <a:r>
              <a:rPr dirty="0" sz="1800">
                <a:solidFill>
                  <a:srgbClr val="767070"/>
                </a:solidFill>
                <a:latin typeface="Arial"/>
                <a:cs typeface="Arial"/>
              </a:rPr>
              <a:t>to determine if </a:t>
            </a:r>
            <a:r>
              <a:rPr dirty="0" sz="1800" spc="-10">
                <a:solidFill>
                  <a:srgbClr val="767070"/>
                </a:solidFill>
                <a:latin typeface="Arial"/>
                <a:cs typeface="Arial"/>
              </a:rPr>
              <a:t>two </a:t>
            </a:r>
            <a:r>
              <a:rPr dirty="0" sz="1800">
                <a:solidFill>
                  <a:srgbClr val="767070"/>
                </a:solidFill>
                <a:latin typeface="Arial"/>
                <a:cs typeface="Arial"/>
              </a:rPr>
              <a:t>vertices are</a:t>
            </a:r>
            <a:r>
              <a:rPr dirty="0" sz="1800" spc="-220">
                <a:solidFill>
                  <a:srgbClr val="767070"/>
                </a:solidFill>
                <a:latin typeface="Arial"/>
                <a:cs typeface="Arial"/>
              </a:rPr>
              <a:t> </a:t>
            </a:r>
            <a:r>
              <a:rPr dirty="0" sz="1800">
                <a:solidFill>
                  <a:srgbClr val="767070"/>
                </a:solidFill>
                <a:latin typeface="Arial"/>
                <a:cs typeface="Arial"/>
              </a:rPr>
              <a:t>connected.</a:t>
            </a:r>
            <a:endParaRPr sz="1800">
              <a:latin typeface="Arial"/>
              <a:cs typeface="Arial"/>
            </a:endParaRPr>
          </a:p>
          <a:p>
            <a:pPr>
              <a:lnSpc>
                <a:spcPct val="100000"/>
              </a:lnSpc>
              <a:spcBef>
                <a:spcPts val="10"/>
              </a:spcBef>
            </a:pPr>
            <a:endParaRPr sz="1800">
              <a:latin typeface="Times New Roman"/>
              <a:cs typeface="Times New Roman"/>
            </a:endParaRPr>
          </a:p>
          <a:p>
            <a:pPr marL="12700">
              <a:lnSpc>
                <a:spcPct val="100000"/>
              </a:lnSpc>
            </a:pPr>
            <a:r>
              <a:rPr dirty="0" sz="2000" spc="-10">
                <a:solidFill>
                  <a:srgbClr val="52AC87"/>
                </a:solidFill>
                <a:latin typeface="Calibri"/>
                <a:cs typeface="Calibri"/>
              </a:rPr>
              <a:t>Notes</a:t>
            </a:r>
            <a:endParaRPr sz="2000">
              <a:latin typeface="Calibri"/>
              <a:cs typeface="Calibri"/>
            </a:endParaRPr>
          </a:p>
          <a:p>
            <a:pPr marL="12700">
              <a:lnSpc>
                <a:spcPct val="100000"/>
              </a:lnSpc>
              <a:spcBef>
                <a:spcPts val="80"/>
              </a:spcBef>
            </a:pPr>
            <a:r>
              <a:rPr dirty="0" sz="1800">
                <a:solidFill>
                  <a:srgbClr val="767070"/>
                </a:solidFill>
                <a:latin typeface="Arial"/>
                <a:cs typeface="Arial"/>
              </a:rPr>
              <a:t>Don’t</a:t>
            </a:r>
            <a:r>
              <a:rPr dirty="0" sz="1800" spc="-20">
                <a:solidFill>
                  <a:srgbClr val="767070"/>
                </a:solidFill>
                <a:latin typeface="Arial"/>
                <a:cs typeface="Arial"/>
              </a:rPr>
              <a:t> </a:t>
            </a:r>
            <a:r>
              <a:rPr dirty="0" sz="1800">
                <a:solidFill>
                  <a:srgbClr val="767070"/>
                </a:solidFill>
                <a:latin typeface="Arial"/>
                <a:cs typeface="Arial"/>
              </a:rPr>
              <a:t>forget</a:t>
            </a:r>
            <a:r>
              <a:rPr dirty="0" sz="1800" spc="-40">
                <a:solidFill>
                  <a:srgbClr val="767070"/>
                </a:solidFill>
                <a:latin typeface="Arial"/>
                <a:cs typeface="Arial"/>
              </a:rPr>
              <a:t> </a:t>
            </a:r>
            <a:r>
              <a:rPr dirty="0" sz="1800">
                <a:solidFill>
                  <a:srgbClr val="767070"/>
                </a:solidFill>
                <a:latin typeface="Arial"/>
                <a:cs typeface="Arial"/>
              </a:rPr>
              <a:t>to</a:t>
            </a:r>
            <a:r>
              <a:rPr dirty="0" sz="1800" spc="5">
                <a:solidFill>
                  <a:srgbClr val="767070"/>
                </a:solidFill>
                <a:latin typeface="Arial"/>
                <a:cs typeface="Arial"/>
              </a:rPr>
              <a:t> </a:t>
            </a:r>
            <a:r>
              <a:rPr dirty="0" sz="1800">
                <a:solidFill>
                  <a:srgbClr val="767070"/>
                </a:solidFill>
                <a:latin typeface="Arial"/>
                <a:cs typeface="Arial"/>
              </a:rPr>
              <a:t>clear</a:t>
            </a:r>
            <a:r>
              <a:rPr dirty="0" sz="1800" spc="-45">
                <a:solidFill>
                  <a:srgbClr val="767070"/>
                </a:solidFill>
                <a:latin typeface="Arial"/>
                <a:cs typeface="Arial"/>
              </a:rPr>
              <a:t> </a:t>
            </a:r>
            <a:r>
              <a:rPr dirty="0" sz="1800">
                <a:solidFill>
                  <a:srgbClr val="767070"/>
                </a:solidFill>
                <a:latin typeface="Arial"/>
                <a:cs typeface="Arial"/>
              </a:rPr>
              <a:t>the</a:t>
            </a:r>
            <a:r>
              <a:rPr dirty="0" sz="1800" spc="-20">
                <a:solidFill>
                  <a:srgbClr val="767070"/>
                </a:solidFill>
                <a:latin typeface="Arial"/>
                <a:cs typeface="Arial"/>
              </a:rPr>
              <a:t> </a:t>
            </a:r>
            <a:r>
              <a:rPr dirty="0" sz="1800">
                <a:solidFill>
                  <a:srgbClr val="767070"/>
                </a:solidFill>
                <a:latin typeface="Arial"/>
                <a:cs typeface="Arial"/>
              </a:rPr>
              <a:t>list</a:t>
            </a:r>
            <a:r>
              <a:rPr dirty="0" sz="1800" spc="-20">
                <a:solidFill>
                  <a:srgbClr val="767070"/>
                </a:solidFill>
                <a:latin typeface="Arial"/>
                <a:cs typeface="Arial"/>
              </a:rPr>
              <a:t> </a:t>
            </a:r>
            <a:r>
              <a:rPr dirty="0" sz="1800">
                <a:solidFill>
                  <a:srgbClr val="767070"/>
                </a:solidFill>
                <a:latin typeface="Arial"/>
                <a:cs typeface="Arial"/>
              </a:rPr>
              <a:t>of</a:t>
            </a:r>
            <a:r>
              <a:rPr dirty="0" sz="1800" spc="-20">
                <a:solidFill>
                  <a:srgbClr val="767070"/>
                </a:solidFill>
                <a:latin typeface="Arial"/>
                <a:cs typeface="Arial"/>
              </a:rPr>
              <a:t> </a:t>
            </a:r>
            <a:r>
              <a:rPr dirty="0" sz="1800">
                <a:solidFill>
                  <a:srgbClr val="767070"/>
                </a:solidFill>
                <a:latin typeface="Arial"/>
                <a:cs typeface="Arial"/>
              </a:rPr>
              <a:t>edges</a:t>
            </a:r>
            <a:r>
              <a:rPr dirty="0" sz="1800" spc="-35">
                <a:solidFill>
                  <a:srgbClr val="767070"/>
                </a:solidFill>
                <a:latin typeface="Arial"/>
                <a:cs typeface="Arial"/>
              </a:rPr>
              <a:t> </a:t>
            </a:r>
            <a:r>
              <a:rPr dirty="0" sz="1800">
                <a:solidFill>
                  <a:srgbClr val="767070"/>
                </a:solidFill>
                <a:latin typeface="Arial"/>
                <a:cs typeface="Arial"/>
              </a:rPr>
              <a:t>at</a:t>
            </a:r>
            <a:r>
              <a:rPr dirty="0" sz="1800" spc="-20">
                <a:solidFill>
                  <a:srgbClr val="767070"/>
                </a:solidFill>
                <a:latin typeface="Arial"/>
                <a:cs typeface="Arial"/>
              </a:rPr>
              <a:t> </a:t>
            </a:r>
            <a:r>
              <a:rPr dirty="0" sz="1800">
                <a:solidFill>
                  <a:srgbClr val="767070"/>
                </a:solidFill>
                <a:latin typeface="Arial"/>
                <a:cs typeface="Arial"/>
              </a:rPr>
              <a:t>the</a:t>
            </a:r>
            <a:r>
              <a:rPr dirty="0" sz="1800" spc="-20">
                <a:solidFill>
                  <a:srgbClr val="767070"/>
                </a:solidFill>
                <a:latin typeface="Arial"/>
                <a:cs typeface="Arial"/>
              </a:rPr>
              <a:t> </a:t>
            </a:r>
            <a:r>
              <a:rPr dirty="0" sz="1800">
                <a:solidFill>
                  <a:srgbClr val="767070"/>
                </a:solidFill>
                <a:latin typeface="Arial"/>
                <a:cs typeface="Arial"/>
              </a:rPr>
              <a:t>beginning</a:t>
            </a:r>
            <a:r>
              <a:rPr dirty="0" sz="1800" spc="-65">
                <a:solidFill>
                  <a:srgbClr val="767070"/>
                </a:solidFill>
                <a:latin typeface="Arial"/>
                <a:cs typeface="Arial"/>
              </a:rPr>
              <a:t> </a:t>
            </a:r>
            <a:r>
              <a:rPr dirty="0" sz="1800">
                <a:solidFill>
                  <a:srgbClr val="767070"/>
                </a:solidFill>
                <a:latin typeface="Arial"/>
                <a:cs typeface="Arial"/>
              </a:rPr>
              <a:t>of</a:t>
            </a:r>
            <a:r>
              <a:rPr dirty="0" sz="1800" spc="-20">
                <a:solidFill>
                  <a:srgbClr val="767070"/>
                </a:solidFill>
                <a:latin typeface="Arial"/>
                <a:cs typeface="Arial"/>
              </a:rPr>
              <a:t> </a:t>
            </a:r>
            <a:r>
              <a:rPr dirty="0" sz="1800">
                <a:solidFill>
                  <a:srgbClr val="767070"/>
                </a:solidFill>
                <a:latin typeface="Arial"/>
                <a:cs typeface="Arial"/>
              </a:rPr>
              <a:t>each</a:t>
            </a:r>
            <a:r>
              <a:rPr dirty="0" sz="1800" spc="-20">
                <a:solidFill>
                  <a:srgbClr val="767070"/>
                </a:solidFill>
                <a:latin typeface="Arial"/>
                <a:cs typeface="Arial"/>
              </a:rPr>
              <a:t> </a:t>
            </a:r>
            <a:r>
              <a:rPr dirty="0" sz="1800">
                <a:solidFill>
                  <a:srgbClr val="767070"/>
                </a:solidFill>
                <a:latin typeface="Arial"/>
                <a:cs typeface="Arial"/>
              </a:rPr>
              <a:t>test</a:t>
            </a:r>
            <a:r>
              <a:rPr dirty="0" sz="1800" spc="-40">
                <a:solidFill>
                  <a:srgbClr val="767070"/>
                </a:solidFill>
                <a:latin typeface="Arial"/>
                <a:cs typeface="Arial"/>
              </a:rPr>
              <a:t> </a:t>
            </a:r>
            <a:r>
              <a:rPr dirty="0" sz="1800">
                <a:solidFill>
                  <a:srgbClr val="767070"/>
                </a:solidFill>
                <a:latin typeface="Arial"/>
                <a:cs typeface="Arial"/>
              </a:rPr>
              <a:t>case.</a:t>
            </a:r>
            <a:endParaRPr sz="1800">
              <a:latin typeface="Arial"/>
              <a:cs typeface="Arial"/>
            </a:endParaRPr>
          </a:p>
          <a:p>
            <a:pPr marL="12700">
              <a:lnSpc>
                <a:spcPct val="100000"/>
              </a:lnSpc>
              <a:spcBef>
                <a:spcPts val="5"/>
              </a:spcBef>
            </a:pPr>
            <a:r>
              <a:rPr dirty="0" sz="1800">
                <a:solidFill>
                  <a:srgbClr val="767070"/>
                </a:solidFill>
                <a:latin typeface="Arial"/>
                <a:cs typeface="Arial"/>
              </a:rPr>
              <a:t>Creating</a:t>
            </a:r>
            <a:r>
              <a:rPr dirty="0" sz="1800" spc="-40">
                <a:solidFill>
                  <a:srgbClr val="767070"/>
                </a:solidFill>
                <a:latin typeface="Arial"/>
                <a:cs typeface="Arial"/>
              </a:rPr>
              <a:t> </a:t>
            </a:r>
            <a:r>
              <a:rPr dirty="0" sz="1800">
                <a:solidFill>
                  <a:srgbClr val="767070"/>
                </a:solidFill>
                <a:latin typeface="Arial"/>
                <a:cs typeface="Arial"/>
              </a:rPr>
              <a:t>helper</a:t>
            </a:r>
            <a:r>
              <a:rPr dirty="0" sz="1800" spc="-40">
                <a:solidFill>
                  <a:srgbClr val="767070"/>
                </a:solidFill>
                <a:latin typeface="Arial"/>
                <a:cs typeface="Arial"/>
              </a:rPr>
              <a:t> </a:t>
            </a:r>
            <a:r>
              <a:rPr dirty="0" sz="1800">
                <a:solidFill>
                  <a:srgbClr val="767070"/>
                </a:solidFill>
                <a:latin typeface="Arial"/>
                <a:cs typeface="Arial"/>
              </a:rPr>
              <a:t>functions</a:t>
            </a:r>
            <a:r>
              <a:rPr dirty="0" sz="1800" spc="-60">
                <a:solidFill>
                  <a:srgbClr val="767070"/>
                </a:solidFill>
                <a:latin typeface="Arial"/>
                <a:cs typeface="Arial"/>
              </a:rPr>
              <a:t> </a:t>
            </a:r>
            <a:r>
              <a:rPr dirty="0" sz="1800">
                <a:solidFill>
                  <a:srgbClr val="767070"/>
                </a:solidFill>
                <a:latin typeface="Arial"/>
                <a:cs typeface="Arial"/>
              </a:rPr>
              <a:t>may</a:t>
            </a:r>
            <a:r>
              <a:rPr dirty="0" sz="1800" spc="-10">
                <a:solidFill>
                  <a:srgbClr val="767070"/>
                </a:solidFill>
                <a:latin typeface="Arial"/>
                <a:cs typeface="Arial"/>
              </a:rPr>
              <a:t> </a:t>
            </a:r>
            <a:r>
              <a:rPr dirty="0" sz="1800" spc="5">
                <a:solidFill>
                  <a:srgbClr val="767070"/>
                </a:solidFill>
                <a:latin typeface="Arial"/>
                <a:cs typeface="Arial"/>
              </a:rPr>
              <a:t>make</a:t>
            </a:r>
            <a:r>
              <a:rPr dirty="0" sz="1800" spc="-40">
                <a:solidFill>
                  <a:srgbClr val="767070"/>
                </a:solidFill>
                <a:latin typeface="Arial"/>
                <a:cs typeface="Arial"/>
              </a:rPr>
              <a:t> </a:t>
            </a:r>
            <a:r>
              <a:rPr dirty="0" sz="1800">
                <a:solidFill>
                  <a:srgbClr val="767070"/>
                </a:solidFill>
                <a:latin typeface="Arial"/>
                <a:cs typeface="Arial"/>
              </a:rPr>
              <a:t>using</a:t>
            </a:r>
            <a:r>
              <a:rPr dirty="0" sz="1800" spc="-35">
                <a:solidFill>
                  <a:srgbClr val="767070"/>
                </a:solidFill>
                <a:latin typeface="Arial"/>
                <a:cs typeface="Arial"/>
              </a:rPr>
              <a:t> </a:t>
            </a:r>
            <a:r>
              <a:rPr dirty="0" sz="1800">
                <a:solidFill>
                  <a:srgbClr val="767070"/>
                </a:solidFill>
                <a:latin typeface="Arial"/>
                <a:cs typeface="Arial"/>
              </a:rPr>
              <a:t>edge</a:t>
            </a:r>
            <a:r>
              <a:rPr dirty="0" sz="1800" spc="-40">
                <a:solidFill>
                  <a:srgbClr val="767070"/>
                </a:solidFill>
                <a:latin typeface="Arial"/>
                <a:cs typeface="Arial"/>
              </a:rPr>
              <a:t> </a:t>
            </a:r>
            <a:r>
              <a:rPr dirty="0" sz="1800">
                <a:solidFill>
                  <a:srgbClr val="767070"/>
                </a:solidFill>
                <a:latin typeface="Arial"/>
                <a:cs typeface="Arial"/>
              </a:rPr>
              <a:t>lists</a:t>
            </a:r>
            <a:r>
              <a:rPr dirty="0" sz="1800" spc="-30">
                <a:solidFill>
                  <a:srgbClr val="767070"/>
                </a:solidFill>
                <a:latin typeface="Arial"/>
                <a:cs typeface="Arial"/>
              </a:rPr>
              <a:t> </a:t>
            </a:r>
            <a:r>
              <a:rPr dirty="0" sz="1800">
                <a:solidFill>
                  <a:srgbClr val="767070"/>
                </a:solidFill>
                <a:latin typeface="Arial"/>
                <a:cs typeface="Arial"/>
              </a:rPr>
              <a:t>easier</a:t>
            </a:r>
            <a:r>
              <a:rPr dirty="0" sz="1800" spc="-40">
                <a:solidFill>
                  <a:srgbClr val="767070"/>
                </a:solidFill>
                <a:latin typeface="Arial"/>
                <a:cs typeface="Arial"/>
              </a:rPr>
              <a:t> </a:t>
            </a:r>
            <a:r>
              <a:rPr dirty="0" sz="1800">
                <a:solidFill>
                  <a:srgbClr val="767070"/>
                </a:solidFill>
                <a:latin typeface="Arial"/>
                <a:cs typeface="Arial"/>
              </a:rPr>
              <a:t>for many</a:t>
            </a:r>
            <a:r>
              <a:rPr dirty="0" sz="1800" spc="-30">
                <a:solidFill>
                  <a:srgbClr val="767070"/>
                </a:solidFill>
                <a:latin typeface="Arial"/>
                <a:cs typeface="Arial"/>
              </a:rPr>
              <a:t> </a:t>
            </a:r>
            <a:r>
              <a:rPr dirty="0" sz="1800">
                <a:solidFill>
                  <a:srgbClr val="767070"/>
                </a:solidFill>
                <a:latin typeface="Arial"/>
                <a:cs typeface="Arial"/>
              </a:rPr>
              <a:t>problems.</a:t>
            </a:r>
            <a:endParaRPr sz="18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6135" y="720979"/>
            <a:ext cx="1310640" cy="453390"/>
          </a:xfrm>
          <a:prstGeom prst="rect"/>
        </p:spPr>
        <p:txBody>
          <a:bodyPr wrap="square" lIns="0" tIns="13335" rIns="0" bIns="0" rtlCol="0" vert="horz">
            <a:spAutoFit/>
          </a:bodyPr>
          <a:lstStyle/>
          <a:p>
            <a:pPr marL="12700">
              <a:lnSpc>
                <a:spcPct val="100000"/>
              </a:lnSpc>
              <a:spcBef>
                <a:spcPts val="105"/>
              </a:spcBef>
            </a:pPr>
            <a:r>
              <a:rPr dirty="0" sz="2800" spc="-20"/>
              <a:t>Edge</a:t>
            </a:r>
            <a:r>
              <a:rPr dirty="0" sz="2800" spc="-65"/>
              <a:t> </a:t>
            </a:r>
            <a:r>
              <a:rPr dirty="0" sz="2800" spc="-10"/>
              <a:t>List</a:t>
            </a:r>
            <a:endParaRPr sz="2800"/>
          </a:p>
        </p:txBody>
      </p:sp>
      <p:sp>
        <p:nvSpPr>
          <p:cNvPr id="3" name="object 3"/>
          <p:cNvSpPr txBox="1"/>
          <p:nvPr/>
        </p:nvSpPr>
        <p:spPr>
          <a:xfrm>
            <a:off x="726135" y="1492376"/>
            <a:ext cx="3615054" cy="329565"/>
          </a:xfrm>
          <a:prstGeom prst="rect">
            <a:avLst/>
          </a:prstGeom>
        </p:spPr>
        <p:txBody>
          <a:bodyPr wrap="square" lIns="0" tIns="11430" rIns="0" bIns="0" rtlCol="0" vert="horz">
            <a:spAutoFit/>
          </a:bodyPr>
          <a:lstStyle/>
          <a:p>
            <a:pPr marL="12700">
              <a:lnSpc>
                <a:spcPct val="100000"/>
              </a:lnSpc>
              <a:spcBef>
                <a:spcPts val="90"/>
              </a:spcBef>
            </a:pPr>
            <a:r>
              <a:rPr dirty="0" sz="2000" spc="-10">
                <a:solidFill>
                  <a:srgbClr val="8952AC"/>
                </a:solidFill>
                <a:latin typeface="Calibri"/>
                <a:cs typeface="Calibri"/>
              </a:rPr>
              <a:t>Sample </a:t>
            </a:r>
            <a:r>
              <a:rPr dirty="0" sz="2000" spc="-5">
                <a:solidFill>
                  <a:srgbClr val="8952AC"/>
                </a:solidFill>
                <a:latin typeface="Calibri"/>
                <a:cs typeface="Calibri"/>
              </a:rPr>
              <a:t>no </a:t>
            </a:r>
            <a:r>
              <a:rPr dirty="0" sz="2000" spc="-10">
                <a:solidFill>
                  <a:srgbClr val="8952AC"/>
                </a:solidFill>
                <a:latin typeface="Calibri"/>
                <a:cs typeface="Calibri"/>
              </a:rPr>
              <a:t>objects</a:t>
            </a:r>
            <a:r>
              <a:rPr dirty="0" sz="2000" spc="20">
                <a:solidFill>
                  <a:srgbClr val="8952AC"/>
                </a:solidFill>
                <a:latin typeface="Calibri"/>
                <a:cs typeface="Calibri"/>
              </a:rPr>
              <a:t> </a:t>
            </a:r>
            <a:r>
              <a:rPr dirty="0" sz="2000" spc="-10">
                <a:solidFill>
                  <a:srgbClr val="8952AC"/>
                </a:solidFill>
                <a:latin typeface="Calibri"/>
                <a:cs typeface="Calibri"/>
              </a:rPr>
              <a:t>implementation</a:t>
            </a:r>
            <a:endParaRPr sz="2000">
              <a:latin typeface="Calibri"/>
              <a:cs typeface="Calibri"/>
            </a:endParaRPr>
          </a:p>
        </p:txBody>
      </p:sp>
      <p:sp>
        <p:nvSpPr>
          <p:cNvPr id="4" name="object 4"/>
          <p:cNvSpPr txBox="1"/>
          <p:nvPr/>
        </p:nvSpPr>
        <p:spPr>
          <a:xfrm>
            <a:off x="6110478" y="2218689"/>
            <a:ext cx="2582545" cy="664845"/>
          </a:xfrm>
          <a:prstGeom prst="rect">
            <a:avLst/>
          </a:prstGeom>
        </p:spPr>
        <p:txBody>
          <a:bodyPr wrap="square" lIns="0" tIns="11430" rIns="0" bIns="0" rtlCol="0" vert="horz">
            <a:spAutoFit/>
          </a:bodyPr>
          <a:lstStyle/>
          <a:p>
            <a:pPr marL="12700">
              <a:lnSpc>
                <a:spcPct val="100000"/>
              </a:lnSpc>
              <a:spcBef>
                <a:spcPts val="90"/>
              </a:spcBef>
            </a:pPr>
            <a:r>
              <a:rPr dirty="0" sz="1400" spc="-5">
                <a:solidFill>
                  <a:srgbClr val="52AC87"/>
                </a:solidFill>
                <a:latin typeface="Courier New"/>
                <a:cs typeface="Courier New"/>
              </a:rPr>
              <a:t>int</a:t>
            </a:r>
            <a:r>
              <a:rPr dirty="0" sz="1400" spc="-10">
                <a:solidFill>
                  <a:srgbClr val="52AC87"/>
                </a:solidFill>
                <a:latin typeface="Courier New"/>
                <a:cs typeface="Courier New"/>
              </a:rPr>
              <a:t> </a:t>
            </a:r>
            <a:r>
              <a:rPr dirty="0" sz="1400" spc="-5">
                <a:solidFill>
                  <a:srgbClr val="8952AC"/>
                </a:solidFill>
                <a:latin typeface="Courier New"/>
                <a:cs typeface="Courier New"/>
              </a:rPr>
              <a:t>main</a:t>
            </a:r>
            <a:r>
              <a:rPr dirty="0" sz="1400" spc="-5">
                <a:solidFill>
                  <a:srgbClr val="767070"/>
                </a:solidFill>
                <a:latin typeface="Courier New"/>
                <a:cs typeface="Courier New"/>
              </a:rPr>
              <a:t>(){</a:t>
            </a:r>
            <a:endParaRPr sz="1400">
              <a:latin typeface="Courier New"/>
              <a:cs typeface="Courier New"/>
            </a:endParaRPr>
          </a:p>
          <a:p>
            <a:pPr marL="439420">
              <a:lnSpc>
                <a:spcPct val="100000"/>
              </a:lnSpc>
            </a:pPr>
            <a:r>
              <a:rPr dirty="0" sz="1400" spc="-5">
                <a:solidFill>
                  <a:srgbClr val="767070"/>
                </a:solidFill>
                <a:latin typeface="Courier New"/>
                <a:cs typeface="Courier New"/>
              </a:rPr>
              <a:t>//start of test</a:t>
            </a:r>
            <a:r>
              <a:rPr dirty="0" sz="1400" spc="-105">
                <a:solidFill>
                  <a:srgbClr val="767070"/>
                </a:solidFill>
                <a:latin typeface="Courier New"/>
                <a:cs typeface="Courier New"/>
              </a:rPr>
              <a:t> </a:t>
            </a:r>
            <a:r>
              <a:rPr dirty="0" sz="1400" spc="-5">
                <a:solidFill>
                  <a:srgbClr val="767070"/>
                </a:solidFill>
                <a:latin typeface="Courier New"/>
                <a:cs typeface="Courier New"/>
              </a:rPr>
              <a:t>case</a:t>
            </a:r>
            <a:endParaRPr sz="1400">
              <a:latin typeface="Courier New"/>
              <a:cs typeface="Courier New"/>
            </a:endParaRPr>
          </a:p>
          <a:p>
            <a:pPr marL="439420">
              <a:lnSpc>
                <a:spcPct val="100000"/>
              </a:lnSpc>
            </a:pPr>
            <a:r>
              <a:rPr dirty="0" sz="1400" spc="-10">
                <a:solidFill>
                  <a:srgbClr val="767070"/>
                </a:solidFill>
                <a:latin typeface="Courier New"/>
                <a:cs typeface="Courier New"/>
              </a:rPr>
              <a:t>init(nodes);</a:t>
            </a:r>
            <a:endParaRPr sz="1400">
              <a:latin typeface="Courier New"/>
              <a:cs typeface="Courier New"/>
            </a:endParaRPr>
          </a:p>
        </p:txBody>
      </p:sp>
      <p:sp>
        <p:nvSpPr>
          <p:cNvPr id="5" name="object 5"/>
          <p:cNvSpPr txBox="1"/>
          <p:nvPr/>
        </p:nvSpPr>
        <p:spPr>
          <a:xfrm>
            <a:off x="6537197" y="3072511"/>
            <a:ext cx="3211830" cy="664845"/>
          </a:xfrm>
          <a:prstGeom prst="rect">
            <a:avLst/>
          </a:prstGeom>
        </p:spPr>
        <p:txBody>
          <a:bodyPr wrap="square" lIns="0" tIns="11430" rIns="0" bIns="0" rtlCol="0" vert="horz">
            <a:spAutoFit/>
          </a:bodyPr>
          <a:lstStyle/>
          <a:p>
            <a:pPr marL="12700">
              <a:lnSpc>
                <a:spcPct val="100000"/>
              </a:lnSpc>
              <a:spcBef>
                <a:spcPts val="90"/>
              </a:spcBef>
            </a:pPr>
            <a:r>
              <a:rPr dirty="0" sz="1400" spc="-5">
                <a:solidFill>
                  <a:srgbClr val="767070"/>
                </a:solidFill>
                <a:latin typeface="Courier New"/>
                <a:cs typeface="Courier New"/>
              </a:rPr>
              <a:t>//if a has an edge </a:t>
            </a:r>
            <a:r>
              <a:rPr dirty="0" sz="1400" spc="-15">
                <a:solidFill>
                  <a:srgbClr val="767070"/>
                </a:solidFill>
                <a:latin typeface="Courier New"/>
                <a:cs typeface="Courier New"/>
              </a:rPr>
              <a:t>to</a:t>
            </a:r>
            <a:r>
              <a:rPr dirty="0" sz="1400" spc="-40">
                <a:solidFill>
                  <a:srgbClr val="767070"/>
                </a:solidFill>
                <a:latin typeface="Courier New"/>
                <a:cs typeface="Courier New"/>
              </a:rPr>
              <a:t> </a:t>
            </a:r>
            <a:r>
              <a:rPr dirty="0" sz="1400" spc="-5">
                <a:solidFill>
                  <a:srgbClr val="767070"/>
                </a:solidFill>
                <a:latin typeface="Courier New"/>
                <a:cs typeface="Courier New"/>
              </a:rPr>
              <a:t>b</a:t>
            </a:r>
            <a:endParaRPr sz="1400">
              <a:latin typeface="Courier New"/>
              <a:cs typeface="Courier New"/>
            </a:endParaRPr>
          </a:p>
          <a:p>
            <a:pPr marL="12700">
              <a:lnSpc>
                <a:spcPct val="100000"/>
              </a:lnSpc>
            </a:pPr>
            <a:r>
              <a:rPr dirty="0" sz="1400" spc="-5">
                <a:solidFill>
                  <a:srgbClr val="767070"/>
                </a:solidFill>
                <a:latin typeface="Courier New"/>
                <a:cs typeface="Courier New"/>
              </a:rPr>
              <a:t>addEdge(a,</a:t>
            </a:r>
            <a:r>
              <a:rPr dirty="0" sz="1400" spc="-30">
                <a:solidFill>
                  <a:srgbClr val="767070"/>
                </a:solidFill>
                <a:latin typeface="Courier New"/>
                <a:cs typeface="Courier New"/>
              </a:rPr>
              <a:t> </a:t>
            </a:r>
            <a:r>
              <a:rPr dirty="0" sz="1400" spc="-5">
                <a:solidFill>
                  <a:srgbClr val="767070"/>
                </a:solidFill>
                <a:latin typeface="Courier New"/>
                <a:cs typeface="Courier New"/>
              </a:rPr>
              <a:t>b);</a:t>
            </a:r>
            <a:endParaRPr sz="1400">
              <a:latin typeface="Courier New"/>
              <a:cs typeface="Courier New"/>
            </a:endParaRPr>
          </a:p>
          <a:p>
            <a:pPr marL="12700">
              <a:lnSpc>
                <a:spcPct val="100000"/>
              </a:lnSpc>
            </a:pPr>
            <a:r>
              <a:rPr dirty="0" sz="1400" spc="-5">
                <a:solidFill>
                  <a:srgbClr val="767070"/>
                </a:solidFill>
                <a:latin typeface="Courier New"/>
                <a:cs typeface="Courier New"/>
              </a:rPr>
              <a:t>addEdge(b, a); //if</a:t>
            </a:r>
            <a:r>
              <a:rPr dirty="0" sz="1400" spc="-100">
                <a:solidFill>
                  <a:srgbClr val="767070"/>
                </a:solidFill>
                <a:latin typeface="Courier New"/>
                <a:cs typeface="Courier New"/>
              </a:rPr>
              <a:t> </a:t>
            </a:r>
            <a:r>
              <a:rPr dirty="0" sz="1400" spc="-10">
                <a:solidFill>
                  <a:srgbClr val="767070"/>
                </a:solidFill>
                <a:latin typeface="Courier New"/>
                <a:cs typeface="Courier New"/>
              </a:rPr>
              <a:t>undirected</a:t>
            </a:r>
            <a:endParaRPr sz="1400">
              <a:latin typeface="Courier New"/>
              <a:cs typeface="Courier New"/>
            </a:endParaRPr>
          </a:p>
        </p:txBody>
      </p:sp>
      <p:sp>
        <p:nvSpPr>
          <p:cNvPr id="6" name="object 6"/>
          <p:cNvSpPr txBox="1"/>
          <p:nvPr/>
        </p:nvSpPr>
        <p:spPr>
          <a:xfrm>
            <a:off x="6537197" y="3925900"/>
            <a:ext cx="4279900" cy="878840"/>
          </a:xfrm>
          <a:prstGeom prst="rect">
            <a:avLst/>
          </a:prstGeom>
        </p:spPr>
        <p:txBody>
          <a:bodyPr wrap="square" lIns="0" tIns="12065" rIns="0" bIns="0" rtlCol="0" vert="horz">
            <a:spAutoFit/>
          </a:bodyPr>
          <a:lstStyle/>
          <a:p>
            <a:pPr marL="12700">
              <a:lnSpc>
                <a:spcPct val="100000"/>
              </a:lnSpc>
              <a:spcBef>
                <a:spcPts val="95"/>
              </a:spcBef>
            </a:pPr>
            <a:r>
              <a:rPr dirty="0" sz="1400" spc="-5">
                <a:solidFill>
                  <a:srgbClr val="767070"/>
                </a:solidFill>
                <a:latin typeface="Courier New"/>
                <a:cs typeface="Courier New"/>
              </a:rPr>
              <a:t>//check </a:t>
            </a:r>
            <a:r>
              <a:rPr dirty="0" sz="1400" spc="-15">
                <a:solidFill>
                  <a:srgbClr val="767070"/>
                </a:solidFill>
                <a:latin typeface="Courier New"/>
                <a:cs typeface="Courier New"/>
              </a:rPr>
              <a:t>all </a:t>
            </a:r>
            <a:r>
              <a:rPr dirty="0" sz="1400" spc="-10">
                <a:solidFill>
                  <a:srgbClr val="767070"/>
                </a:solidFill>
                <a:latin typeface="Courier New"/>
                <a:cs typeface="Courier New"/>
              </a:rPr>
              <a:t>neighbors </a:t>
            </a:r>
            <a:r>
              <a:rPr dirty="0" sz="1400" spc="-5">
                <a:solidFill>
                  <a:srgbClr val="767070"/>
                </a:solidFill>
                <a:latin typeface="Courier New"/>
                <a:cs typeface="Courier New"/>
              </a:rPr>
              <a:t>of a</a:t>
            </a:r>
            <a:endParaRPr sz="1400">
              <a:latin typeface="Courier New"/>
              <a:cs typeface="Courier New"/>
            </a:endParaRPr>
          </a:p>
          <a:p>
            <a:pPr marL="12700">
              <a:lnSpc>
                <a:spcPct val="100000"/>
              </a:lnSpc>
            </a:pPr>
            <a:r>
              <a:rPr dirty="0" sz="1400" spc="-5">
                <a:solidFill>
                  <a:srgbClr val="767070"/>
                </a:solidFill>
                <a:latin typeface="Courier New"/>
                <a:cs typeface="Courier New"/>
              </a:rPr>
              <a:t>for(</a:t>
            </a:r>
            <a:r>
              <a:rPr dirty="0" sz="1400" spc="-5">
                <a:solidFill>
                  <a:srgbClr val="52AC87"/>
                </a:solidFill>
                <a:latin typeface="Courier New"/>
                <a:cs typeface="Courier New"/>
              </a:rPr>
              <a:t>int </a:t>
            </a:r>
            <a:r>
              <a:rPr dirty="0" sz="1400" spc="-10">
                <a:solidFill>
                  <a:srgbClr val="767070"/>
                </a:solidFill>
                <a:latin typeface="Courier New"/>
                <a:cs typeface="Courier New"/>
              </a:rPr>
              <a:t>e=last[a]; </a:t>
            </a:r>
            <a:r>
              <a:rPr dirty="0" sz="1400" spc="-5">
                <a:solidFill>
                  <a:srgbClr val="767070"/>
                </a:solidFill>
                <a:latin typeface="Courier New"/>
                <a:cs typeface="Courier New"/>
              </a:rPr>
              <a:t>e &gt;= </a:t>
            </a:r>
            <a:r>
              <a:rPr dirty="0" sz="1400" spc="-15">
                <a:solidFill>
                  <a:srgbClr val="767070"/>
                </a:solidFill>
                <a:latin typeface="Courier New"/>
                <a:cs typeface="Courier New"/>
              </a:rPr>
              <a:t>0; </a:t>
            </a:r>
            <a:r>
              <a:rPr dirty="0" sz="1400" spc="-5">
                <a:solidFill>
                  <a:srgbClr val="767070"/>
                </a:solidFill>
                <a:latin typeface="Courier New"/>
                <a:cs typeface="Courier New"/>
              </a:rPr>
              <a:t>e =</a:t>
            </a:r>
            <a:r>
              <a:rPr dirty="0" sz="1400" spc="30">
                <a:solidFill>
                  <a:srgbClr val="767070"/>
                </a:solidFill>
                <a:latin typeface="Courier New"/>
                <a:cs typeface="Courier New"/>
              </a:rPr>
              <a:t> </a:t>
            </a:r>
            <a:r>
              <a:rPr dirty="0" sz="1400" spc="-10">
                <a:solidFill>
                  <a:srgbClr val="767070"/>
                </a:solidFill>
                <a:latin typeface="Courier New"/>
                <a:cs typeface="Courier New"/>
              </a:rPr>
              <a:t>prev[e]){</a:t>
            </a:r>
            <a:endParaRPr sz="1400">
              <a:latin typeface="Courier New"/>
              <a:cs typeface="Courier New"/>
            </a:endParaRPr>
          </a:p>
          <a:p>
            <a:pPr marL="439420">
              <a:lnSpc>
                <a:spcPct val="100000"/>
              </a:lnSpc>
            </a:pPr>
            <a:r>
              <a:rPr dirty="0" sz="1400" spc="-5">
                <a:solidFill>
                  <a:srgbClr val="767070"/>
                </a:solidFill>
                <a:latin typeface="Courier New"/>
                <a:cs typeface="Courier New"/>
              </a:rPr>
              <a:t>//a is adjacent to</a:t>
            </a:r>
            <a:r>
              <a:rPr dirty="0" sz="1400" spc="-60">
                <a:solidFill>
                  <a:srgbClr val="767070"/>
                </a:solidFill>
                <a:latin typeface="Courier New"/>
                <a:cs typeface="Courier New"/>
              </a:rPr>
              <a:t> </a:t>
            </a:r>
            <a:r>
              <a:rPr dirty="0" sz="1400" spc="-10">
                <a:solidFill>
                  <a:srgbClr val="767070"/>
                </a:solidFill>
                <a:latin typeface="Courier New"/>
                <a:cs typeface="Courier New"/>
              </a:rPr>
              <a:t>head[e]</a:t>
            </a:r>
            <a:endParaRPr sz="1400">
              <a:latin typeface="Courier New"/>
              <a:cs typeface="Courier New"/>
            </a:endParaRPr>
          </a:p>
          <a:p>
            <a:pPr marL="12700">
              <a:lnSpc>
                <a:spcPct val="100000"/>
              </a:lnSpc>
            </a:pPr>
            <a:r>
              <a:rPr dirty="0" sz="1400" spc="-5">
                <a:solidFill>
                  <a:srgbClr val="767070"/>
                </a:solidFill>
                <a:latin typeface="Courier New"/>
                <a:cs typeface="Courier New"/>
              </a:rPr>
              <a:t>}</a:t>
            </a:r>
            <a:endParaRPr sz="1400">
              <a:latin typeface="Courier New"/>
              <a:cs typeface="Courier New"/>
            </a:endParaRPr>
          </a:p>
        </p:txBody>
      </p:sp>
      <p:sp>
        <p:nvSpPr>
          <p:cNvPr id="7" name="object 7"/>
          <p:cNvSpPr txBox="1"/>
          <p:nvPr/>
        </p:nvSpPr>
        <p:spPr>
          <a:xfrm>
            <a:off x="6110478" y="4780279"/>
            <a:ext cx="5240655" cy="878205"/>
          </a:xfrm>
          <a:prstGeom prst="rect">
            <a:avLst/>
          </a:prstGeom>
        </p:spPr>
        <p:txBody>
          <a:bodyPr wrap="square" lIns="0" tIns="11430" rIns="0" bIns="0" rtlCol="0" vert="horz">
            <a:spAutoFit/>
          </a:bodyPr>
          <a:lstStyle/>
          <a:p>
            <a:pPr marL="12700">
              <a:lnSpc>
                <a:spcPct val="100000"/>
              </a:lnSpc>
              <a:spcBef>
                <a:spcPts val="90"/>
              </a:spcBef>
            </a:pPr>
            <a:r>
              <a:rPr dirty="0" sz="1400" spc="-5">
                <a:solidFill>
                  <a:srgbClr val="767070"/>
                </a:solidFill>
                <a:latin typeface="Courier New"/>
                <a:cs typeface="Courier New"/>
              </a:rPr>
              <a:t>}</a:t>
            </a:r>
            <a:endParaRPr sz="1400">
              <a:latin typeface="Courier New"/>
              <a:cs typeface="Courier New"/>
            </a:endParaRPr>
          </a:p>
          <a:p>
            <a:pPr>
              <a:lnSpc>
                <a:spcPct val="100000"/>
              </a:lnSpc>
              <a:spcBef>
                <a:spcPts val="10"/>
              </a:spcBef>
            </a:pPr>
            <a:endParaRPr sz="1450">
              <a:latin typeface="Times New Roman"/>
              <a:cs typeface="Times New Roman"/>
            </a:endParaRPr>
          </a:p>
          <a:p>
            <a:pPr marL="12700" marR="5080">
              <a:lnSpc>
                <a:spcPct val="100000"/>
              </a:lnSpc>
              <a:spcBef>
                <a:spcPts val="5"/>
              </a:spcBef>
            </a:pPr>
            <a:r>
              <a:rPr dirty="0" sz="1400" spc="-5">
                <a:solidFill>
                  <a:srgbClr val="767070"/>
                </a:solidFill>
                <a:latin typeface="Courier New"/>
                <a:cs typeface="Courier New"/>
              </a:rPr>
              <a:t>//for weighted graphs, </a:t>
            </a:r>
            <a:r>
              <a:rPr dirty="0" sz="1400" spc="-15">
                <a:solidFill>
                  <a:srgbClr val="767070"/>
                </a:solidFill>
                <a:latin typeface="Courier New"/>
                <a:cs typeface="Courier New"/>
              </a:rPr>
              <a:t>add </a:t>
            </a:r>
            <a:r>
              <a:rPr dirty="0" sz="1400" spc="-5">
                <a:solidFill>
                  <a:srgbClr val="767070"/>
                </a:solidFill>
                <a:latin typeface="Courier New"/>
                <a:cs typeface="Courier New"/>
              </a:rPr>
              <a:t>an extra array </a:t>
            </a:r>
            <a:r>
              <a:rPr dirty="0" sz="1400" spc="-10">
                <a:solidFill>
                  <a:srgbClr val="767070"/>
                </a:solidFill>
                <a:latin typeface="Courier New"/>
                <a:cs typeface="Courier New"/>
              </a:rPr>
              <a:t>similar  </a:t>
            </a:r>
            <a:r>
              <a:rPr dirty="0" sz="1400" spc="-5">
                <a:solidFill>
                  <a:srgbClr val="767070"/>
                </a:solidFill>
                <a:latin typeface="Courier New"/>
                <a:cs typeface="Courier New"/>
              </a:rPr>
              <a:t>to adjacency </a:t>
            </a:r>
            <a:r>
              <a:rPr dirty="0" sz="1400" spc="-10">
                <a:solidFill>
                  <a:srgbClr val="767070"/>
                </a:solidFill>
                <a:latin typeface="Courier New"/>
                <a:cs typeface="Courier New"/>
              </a:rPr>
              <a:t>list</a:t>
            </a:r>
            <a:endParaRPr sz="1400">
              <a:latin typeface="Courier New"/>
              <a:cs typeface="Courier New"/>
            </a:endParaRPr>
          </a:p>
        </p:txBody>
      </p:sp>
      <p:sp>
        <p:nvSpPr>
          <p:cNvPr id="8" name="object 8"/>
          <p:cNvSpPr txBox="1"/>
          <p:nvPr/>
        </p:nvSpPr>
        <p:spPr>
          <a:xfrm>
            <a:off x="726135" y="2285441"/>
            <a:ext cx="3856354" cy="238125"/>
          </a:xfrm>
          <a:prstGeom prst="rect">
            <a:avLst/>
          </a:prstGeom>
        </p:spPr>
        <p:txBody>
          <a:bodyPr wrap="square" lIns="0" tIns="12065" rIns="0" bIns="0" rtlCol="0" vert="horz">
            <a:spAutoFit/>
          </a:bodyPr>
          <a:lstStyle/>
          <a:p>
            <a:pPr marL="12700">
              <a:lnSpc>
                <a:spcPct val="100000"/>
              </a:lnSpc>
              <a:spcBef>
                <a:spcPts val="95"/>
              </a:spcBef>
            </a:pPr>
            <a:r>
              <a:rPr dirty="0" sz="1400" spc="-5">
                <a:solidFill>
                  <a:srgbClr val="52AC87"/>
                </a:solidFill>
                <a:latin typeface="Courier New"/>
                <a:cs typeface="Courier New"/>
              </a:rPr>
              <a:t>int </a:t>
            </a:r>
            <a:r>
              <a:rPr dirty="0" sz="1400" spc="-5">
                <a:solidFill>
                  <a:srgbClr val="767070"/>
                </a:solidFill>
                <a:latin typeface="Courier New"/>
                <a:cs typeface="Courier New"/>
              </a:rPr>
              <a:t>n, e, </a:t>
            </a:r>
            <a:r>
              <a:rPr dirty="0" sz="1400" spc="-10">
                <a:solidFill>
                  <a:srgbClr val="767070"/>
                </a:solidFill>
                <a:latin typeface="Courier New"/>
                <a:cs typeface="Courier New"/>
              </a:rPr>
              <a:t>last[N], prev[E],</a:t>
            </a:r>
            <a:r>
              <a:rPr dirty="0" sz="1400" spc="30">
                <a:solidFill>
                  <a:srgbClr val="767070"/>
                </a:solidFill>
                <a:latin typeface="Courier New"/>
                <a:cs typeface="Courier New"/>
              </a:rPr>
              <a:t> </a:t>
            </a:r>
            <a:r>
              <a:rPr dirty="0" sz="1400" spc="-10">
                <a:solidFill>
                  <a:srgbClr val="767070"/>
                </a:solidFill>
                <a:latin typeface="Courier New"/>
                <a:cs typeface="Courier New"/>
              </a:rPr>
              <a:t>head[E];</a:t>
            </a:r>
            <a:endParaRPr sz="1400">
              <a:latin typeface="Courier New"/>
              <a:cs typeface="Courier New"/>
            </a:endParaRPr>
          </a:p>
        </p:txBody>
      </p:sp>
      <p:sp>
        <p:nvSpPr>
          <p:cNvPr id="9" name="object 9"/>
          <p:cNvSpPr txBox="1"/>
          <p:nvPr/>
        </p:nvSpPr>
        <p:spPr>
          <a:xfrm>
            <a:off x="726135" y="2712847"/>
            <a:ext cx="4385945" cy="878205"/>
          </a:xfrm>
          <a:prstGeom prst="rect">
            <a:avLst/>
          </a:prstGeom>
        </p:spPr>
        <p:txBody>
          <a:bodyPr wrap="square" lIns="0" tIns="11430" rIns="0" bIns="0" rtlCol="0" vert="horz">
            <a:spAutoFit/>
          </a:bodyPr>
          <a:lstStyle/>
          <a:p>
            <a:pPr marL="12700">
              <a:lnSpc>
                <a:spcPct val="100000"/>
              </a:lnSpc>
              <a:spcBef>
                <a:spcPts val="90"/>
              </a:spcBef>
            </a:pPr>
            <a:r>
              <a:rPr dirty="0" sz="1400" spc="-5">
                <a:solidFill>
                  <a:srgbClr val="52AC87"/>
                </a:solidFill>
                <a:latin typeface="Courier New"/>
                <a:cs typeface="Courier New"/>
              </a:rPr>
              <a:t>void </a:t>
            </a:r>
            <a:r>
              <a:rPr dirty="0" sz="1400" spc="-5">
                <a:solidFill>
                  <a:srgbClr val="8952AC"/>
                </a:solidFill>
                <a:latin typeface="Courier New"/>
                <a:cs typeface="Courier New"/>
              </a:rPr>
              <a:t>init</a:t>
            </a:r>
            <a:r>
              <a:rPr dirty="0" sz="1400" spc="-5">
                <a:solidFill>
                  <a:srgbClr val="767070"/>
                </a:solidFill>
                <a:latin typeface="Courier New"/>
                <a:cs typeface="Courier New"/>
              </a:rPr>
              <a:t>(</a:t>
            </a:r>
            <a:r>
              <a:rPr dirty="0" sz="1400" spc="-5">
                <a:solidFill>
                  <a:srgbClr val="52AC87"/>
                </a:solidFill>
                <a:latin typeface="Courier New"/>
                <a:cs typeface="Courier New"/>
              </a:rPr>
              <a:t>int</a:t>
            </a:r>
            <a:r>
              <a:rPr dirty="0" sz="1400" spc="-20">
                <a:solidFill>
                  <a:srgbClr val="52AC87"/>
                </a:solidFill>
                <a:latin typeface="Courier New"/>
                <a:cs typeface="Courier New"/>
              </a:rPr>
              <a:t> </a:t>
            </a:r>
            <a:r>
              <a:rPr dirty="0" sz="1400">
                <a:solidFill>
                  <a:srgbClr val="767070"/>
                </a:solidFill>
                <a:latin typeface="Courier New"/>
                <a:cs typeface="Courier New"/>
              </a:rPr>
              <a:t>n){</a:t>
            </a:r>
            <a:endParaRPr sz="1400">
              <a:latin typeface="Courier New"/>
              <a:cs typeface="Courier New"/>
            </a:endParaRPr>
          </a:p>
          <a:p>
            <a:pPr marL="439420">
              <a:lnSpc>
                <a:spcPct val="100000"/>
              </a:lnSpc>
            </a:pPr>
            <a:r>
              <a:rPr dirty="0" sz="1400" spc="-5">
                <a:solidFill>
                  <a:srgbClr val="767070"/>
                </a:solidFill>
                <a:latin typeface="Courier New"/>
                <a:cs typeface="Courier New"/>
              </a:rPr>
              <a:t>e = 0;</a:t>
            </a:r>
            <a:endParaRPr sz="1400">
              <a:latin typeface="Courier New"/>
              <a:cs typeface="Courier New"/>
            </a:endParaRPr>
          </a:p>
          <a:p>
            <a:pPr marL="439420">
              <a:lnSpc>
                <a:spcPct val="100000"/>
              </a:lnSpc>
            </a:pPr>
            <a:r>
              <a:rPr dirty="0" sz="1400" spc="-5">
                <a:solidFill>
                  <a:srgbClr val="767070"/>
                </a:solidFill>
                <a:latin typeface="Courier New"/>
                <a:cs typeface="Courier New"/>
              </a:rPr>
              <a:t>//set </a:t>
            </a:r>
            <a:r>
              <a:rPr dirty="0" sz="1400" spc="-10">
                <a:solidFill>
                  <a:srgbClr val="767070"/>
                </a:solidFill>
                <a:latin typeface="Courier New"/>
                <a:cs typeface="Courier New"/>
              </a:rPr>
              <a:t>last[i] </a:t>
            </a:r>
            <a:r>
              <a:rPr dirty="0" sz="1400" spc="-5">
                <a:solidFill>
                  <a:srgbClr val="767070"/>
                </a:solidFill>
                <a:latin typeface="Courier New"/>
                <a:cs typeface="Courier New"/>
              </a:rPr>
              <a:t>to -1 for I from 0 to</a:t>
            </a:r>
            <a:r>
              <a:rPr dirty="0" sz="1400" spc="-80">
                <a:solidFill>
                  <a:srgbClr val="767070"/>
                </a:solidFill>
                <a:latin typeface="Courier New"/>
                <a:cs typeface="Courier New"/>
              </a:rPr>
              <a:t> </a:t>
            </a:r>
            <a:r>
              <a:rPr dirty="0" sz="1400" spc="-5">
                <a:solidFill>
                  <a:srgbClr val="767070"/>
                </a:solidFill>
                <a:latin typeface="Courier New"/>
                <a:cs typeface="Courier New"/>
              </a:rPr>
              <a:t>n</a:t>
            </a:r>
            <a:endParaRPr sz="1400">
              <a:latin typeface="Courier New"/>
              <a:cs typeface="Courier New"/>
            </a:endParaRPr>
          </a:p>
          <a:p>
            <a:pPr marL="12700">
              <a:lnSpc>
                <a:spcPct val="100000"/>
              </a:lnSpc>
              <a:spcBef>
                <a:spcPts val="5"/>
              </a:spcBef>
            </a:pPr>
            <a:r>
              <a:rPr dirty="0" sz="1400" spc="-5">
                <a:solidFill>
                  <a:srgbClr val="767070"/>
                </a:solidFill>
                <a:latin typeface="Courier New"/>
                <a:cs typeface="Courier New"/>
              </a:rPr>
              <a:t>}</a:t>
            </a:r>
            <a:endParaRPr sz="1400">
              <a:latin typeface="Courier New"/>
              <a:cs typeface="Courier New"/>
            </a:endParaRPr>
          </a:p>
        </p:txBody>
      </p:sp>
      <p:sp>
        <p:nvSpPr>
          <p:cNvPr id="10" name="object 10"/>
          <p:cNvSpPr txBox="1"/>
          <p:nvPr/>
        </p:nvSpPr>
        <p:spPr>
          <a:xfrm>
            <a:off x="726135" y="3780282"/>
            <a:ext cx="3747135" cy="852169"/>
          </a:xfrm>
          <a:prstGeom prst="rect">
            <a:avLst/>
          </a:prstGeom>
        </p:spPr>
        <p:txBody>
          <a:bodyPr wrap="square" lIns="0" tIns="11430" rIns="0" bIns="0" rtlCol="0" vert="horz">
            <a:spAutoFit/>
          </a:bodyPr>
          <a:lstStyle/>
          <a:p>
            <a:pPr marL="439420" marR="5080" indent="-427355">
              <a:lnSpc>
                <a:spcPct val="100000"/>
              </a:lnSpc>
              <a:spcBef>
                <a:spcPts val="90"/>
              </a:spcBef>
            </a:pPr>
            <a:r>
              <a:rPr dirty="0" sz="1400" spc="-5">
                <a:solidFill>
                  <a:srgbClr val="52AC87"/>
                </a:solidFill>
                <a:latin typeface="Courier New"/>
                <a:cs typeface="Courier New"/>
              </a:rPr>
              <a:t>void </a:t>
            </a:r>
            <a:r>
              <a:rPr dirty="0" sz="1400" spc="-10">
                <a:solidFill>
                  <a:srgbClr val="8952AC"/>
                </a:solidFill>
                <a:latin typeface="Courier New"/>
                <a:cs typeface="Courier New"/>
              </a:rPr>
              <a:t>addEdge</a:t>
            </a:r>
            <a:r>
              <a:rPr dirty="0" sz="1400" spc="-10">
                <a:solidFill>
                  <a:srgbClr val="767070"/>
                </a:solidFill>
                <a:latin typeface="Courier New"/>
                <a:cs typeface="Courier New"/>
              </a:rPr>
              <a:t>(</a:t>
            </a:r>
            <a:r>
              <a:rPr dirty="0" sz="1400" spc="-10">
                <a:solidFill>
                  <a:srgbClr val="52AC87"/>
                </a:solidFill>
                <a:latin typeface="Courier New"/>
                <a:cs typeface="Courier New"/>
              </a:rPr>
              <a:t>int </a:t>
            </a:r>
            <a:r>
              <a:rPr dirty="0" sz="1400" spc="-5">
                <a:solidFill>
                  <a:srgbClr val="767070"/>
                </a:solidFill>
                <a:latin typeface="Courier New"/>
                <a:cs typeface="Courier New"/>
              </a:rPr>
              <a:t>u, </a:t>
            </a:r>
            <a:r>
              <a:rPr dirty="0" sz="1400" spc="-5">
                <a:solidFill>
                  <a:srgbClr val="52AC87"/>
                </a:solidFill>
                <a:latin typeface="Courier New"/>
                <a:cs typeface="Courier New"/>
              </a:rPr>
              <a:t>int </a:t>
            </a:r>
            <a:r>
              <a:rPr dirty="0" sz="1400" spc="-5">
                <a:solidFill>
                  <a:srgbClr val="767070"/>
                </a:solidFill>
                <a:latin typeface="Courier New"/>
                <a:cs typeface="Courier New"/>
              </a:rPr>
              <a:t>v){  head[e] = v; prev[e] =</a:t>
            </a:r>
            <a:r>
              <a:rPr dirty="0" sz="1400" spc="-95">
                <a:solidFill>
                  <a:srgbClr val="767070"/>
                </a:solidFill>
                <a:latin typeface="Courier New"/>
                <a:cs typeface="Courier New"/>
              </a:rPr>
              <a:t> </a:t>
            </a:r>
            <a:r>
              <a:rPr dirty="0" sz="1400" spc="-10">
                <a:solidFill>
                  <a:srgbClr val="767070"/>
                </a:solidFill>
                <a:latin typeface="Courier New"/>
                <a:cs typeface="Courier New"/>
              </a:rPr>
              <a:t>last[u];  </a:t>
            </a:r>
            <a:r>
              <a:rPr dirty="0" sz="1400" spc="-5">
                <a:solidFill>
                  <a:srgbClr val="767070"/>
                </a:solidFill>
                <a:latin typeface="Courier New"/>
                <a:cs typeface="Courier New"/>
              </a:rPr>
              <a:t>last[u] =</a:t>
            </a:r>
            <a:r>
              <a:rPr dirty="0" sz="1400" spc="-30">
                <a:solidFill>
                  <a:srgbClr val="767070"/>
                </a:solidFill>
                <a:latin typeface="Courier New"/>
                <a:cs typeface="Courier New"/>
              </a:rPr>
              <a:t> </a:t>
            </a:r>
            <a:r>
              <a:rPr dirty="0" sz="1400" spc="-5">
                <a:solidFill>
                  <a:srgbClr val="767070"/>
                </a:solidFill>
                <a:latin typeface="Courier New"/>
                <a:cs typeface="Courier New"/>
              </a:rPr>
              <a:t>e++;</a:t>
            </a:r>
            <a:endParaRPr sz="1400">
              <a:latin typeface="Courier New"/>
              <a:cs typeface="Courier New"/>
            </a:endParaRPr>
          </a:p>
          <a:p>
            <a:pPr marL="12700">
              <a:lnSpc>
                <a:spcPct val="100000"/>
              </a:lnSpc>
              <a:spcBef>
                <a:spcPts val="35"/>
              </a:spcBef>
            </a:pPr>
            <a:r>
              <a:rPr dirty="0" sz="1200">
                <a:solidFill>
                  <a:srgbClr val="767070"/>
                </a:solidFill>
                <a:latin typeface="Courier New"/>
                <a:cs typeface="Courier New"/>
              </a:rPr>
              <a:t>}</a:t>
            </a:r>
            <a:endParaRPr sz="1200">
              <a:latin typeface="Courier New"/>
              <a:cs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6135" y="727075"/>
            <a:ext cx="9661525" cy="678180"/>
          </a:xfrm>
          <a:prstGeom prst="rect"/>
        </p:spPr>
        <p:txBody>
          <a:bodyPr wrap="square" lIns="0" tIns="12700" rIns="0" bIns="0" rtlCol="0" vert="horz">
            <a:spAutoFit/>
          </a:bodyPr>
          <a:lstStyle/>
          <a:p>
            <a:pPr marL="12700">
              <a:lnSpc>
                <a:spcPct val="100000"/>
              </a:lnSpc>
              <a:spcBef>
                <a:spcPts val="100"/>
              </a:spcBef>
            </a:pPr>
            <a:r>
              <a:rPr dirty="0" spc="-10"/>
              <a:t>Graph</a:t>
            </a:r>
            <a:r>
              <a:rPr dirty="0" spc="-30"/>
              <a:t> </a:t>
            </a:r>
            <a:r>
              <a:rPr dirty="0" spc="-5"/>
              <a:t>Searching</a:t>
            </a:r>
          </a:p>
          <a:p>
            <a:pPr marL="12700">
              <a:lnSpc>
                <a:spcPct val="100000"/>
              </a:lnSpc>
              <a:spcBef>
                <a:spcPts val="95"/>
              </a:spcBef>
            </a:pPr>
            <a:r>
              <a:rPr dirty="0" sz="1800" spc="-5" b="0">
                <a:solidFill>
                  <a:srgbClr val="767070"/>
                </a:solidFill>
                <a:latin typeface="Arial"/>
                <a:cs typeface="Arial"/>
              </a:rPr>
              <a:t>There </a:t>
            </a:r>
            <a:r>
              <a:rPr dirty="0" sz="1800" b="0">
                <a:solidFill>
                  <a:srgbClr val="767070"/>
                </a:solidFill>
                <a:latin typeface="Arial"/>
                <a:cs typeface="Arial"/>
              </a:rPr>
              <a:t>are </a:t>
            </a:r>
            <a:r>
              <a:rPr dirty="0" sz="1800" spc="-10" b="0">
                <a:solidFill>
                  <a:srgbClr val="767070"/>
                </a:solidFill>
                <a:latin typeface="Arial"/>
                <a:cs typeface="Arial"/>
              </a:rPr>
              <a:t>two </a:t>
            </a:r>
            <a:r>
              <a:rPr dirty="0" sz="1800" b="0">
                <a:solidFill>
                  <a:srgbClr val="767070"/>
                </a:solidFill>
                <a:latin typeface="Arial"/>
                <a:cs typeface="Arial"/>
              </a:rPr>
              <a:t>main </a:t>
            </a:r>
            <a:r>
              <a:rPr dirty="0" sz="1800" spc="-15" b="0">
                <a:solidFill>
                  <a:srgbClr val="767070"/>
                </a:solidFill>
                <a:latin typeface="Arial"/>
                <a:cs typeface="Arial"/>
              </a:rPr>
              <a:t>ways </a:t>
            </a:r>
            <a:r>
              <a:rPr dirty="0" sz="1800" b="0">
                <a:solidFill>
                  <a:srgbClr val="767070"/>
                </a:solidFill>
                <a:latin typeface="Arial"/>
                <a:cs typeface="Arial"/>
              </a:rPr>
              <a:t>of searching through or traversing </a:t>
            </a:r>
            <a:r>
              <a:rPr dirty="0" sz="1800" spc="-5" b="0">
                <a:solidFill>
                  <a:srgbClr val="767070"/>
                </a:solidFill>
                <a:latin typeface="Arial"/>
                <a:cs typeface="Arial"/>
              </a:rPr>
              <a:t>a </a:t>
            </a:r>
            <a:r>
              <a:rPr dirty="0" sz="1800" b="0">
                <a:solidFill>
                  <a:srgbClr val="767070"/>
                </a:solidFill>
                <a:latin typeface="Arial"/>
                <a:cs typeface="Arial"/>
              </a:rPr>
              <a:t>graph: </a:t>
            </a:r>
            <a:r>
              <a:rPr dirty="0" sz="1800" spc="10" b="0">
                <a:solidFill>
                  <a:srgbClr val="767070"/>
                </a:solidFill>
                <a:latin typeface="Arial"/>
                <a:cs typeface="Arial"/>
              </a:rPr>
              <a:t>breadth-first </a:t>
            </a:r>
            <a:r>
              <a:rPr dirty="0" sz="1800" b="0">
                <a:solidFill>
                  <a:srgbClr val="767070"/>
                </a:solidFill>
                <a:latin typeface="Arial"/>
                <a:cs typeface="Arial"/>
              </a:rPr>
              <a:t>or</a:t>
            </a:r>
            <a:r>
              <a:rPr dirty="0" sz="1800" spc="-130" b="0">
                <a:solidFill>
                  <a:srgbClr val="767070"/>
                </a:solidFill>
                <a:latin typeface="Arial"/>
                <a:cs typeface="Arial"/>
              </a:rPr>
              <a:t> </a:t>
            </a:r>
            <a:r>
              <a:rPr dirty="0" sz="1800" b="0">
                <a:solidFill>
                  <a:srgbClr val="767070"/>
                </a:solidFill>
                <a:latin typeface="Arial"/>
                <a:cs typeface="Arial"/>
              </a:rPr>
              <a:t>depth-first.</a:t>
            </a:r>
            <a:endParaRPr sz="1800">
              <a:latin typeface="Arial"/>
              <a:cs typeface="Arial"/>
            </a:endParaRPr>
          </a:p>
        </p:txBody>
      </p:sp>
      <p:sp>
        <p:nvSpPr>
          <p:cNvPr id="3" name="object 3"/>
          <p:cNvSpPr/>
          <p:nvPr/>
        </p:nvSpPr>
        <p:spPr>
          <a:xfrm>
            <a:off x="647700" y="1860804"/>
            <a:ext cx="5346700" cy="4617720"/>
          </a:xfrm>
          <a:custGeom>
            <a:avLst/>
            <a:gdLst/>
            <a:ahLst/>
            <a:cxnLst/>
            <a:rect l="l" t="t" r="r" b="b"/>
            <a:pathLst>
              <a:path w="5346700" h="4617720">
                <a:moveTo>
                  <a:pt x="0" y="769620"/>
                </a:moveTo>
                <a:lnTo>
                  <a:pt x="1514" y="720945"/>
                </a:lnTo>
                <a:lnTo>
                  <a:pt x="5996" y="673076"/>
                </a:lnTo>
                <a:lnTo>
                  <a:pt x="13356" y="626102"/>
                </a:lnTo>
                <a:lnTo>
                  <a:pt x="23505" y="580112"/>
                </a:lnTo>
                <a:lnTo>
                  <a:pt x="36351" y="535198"/>
                </a:lnTo>
                <a:lnTo>
                  <a:pt x="51804" y="491450"/>
                </a:lnTo>
                <a:lnTo>
                  <a:pt x="69775" y="448956"/>
                </a:lnTo>
                <a:lnTo>
                  <a:pt x="90174" y="407809"/>
                </a:lnTo>
                <a:lnTo>
                  <a:pt x="112909" y="368097"/>
                </a:lnTo>
                <a:lnTo>
                  <a:pt x="137891" y="329910"/>
                </a:lnTo>
                <a:lnTo>
                  <a:pt x="165030" y="293340"/>
                </a:lnTo>
                <a:lnTo>
                  <a:pt x="194236" y="258476"/>
                </a:lnTo>
                <a:lnTo>
                  <a:pt x="225418" y="225409"/>
                </a:lnTo>
                <a:lnTo>
                  <a:pt x="258487" y="194227"/>
                </a:lnTo>
                <a:lnTo>
                  <a:pt x="293351" y="165023"/>
                </a:lnTo>
                <a:lnTo>
                  <a:pt x="329922" y="137884"/>
                </a:lnTo>
                <a:lnTo>
                  <a:pt x="368108" y="112903"/>
                </a:lnTo>
                <a:lnTo>
                  <a:pt x="407820" y="90169"/>
                </a:lnTo>
                <a:lnTo>
                  <a:pt x="448967" y="69771"/>
                </a:lnTo>
                <a:lnTo>
                  <a:pt x="491460" y="51801"/>
                </a:lnTo>
                <a:lnTo>
                  <a:pt x="535208" y="36349"/>
                </a:lnTo>
                <a:lnTo>
                  <a:pt x="580121" y="23503"/>
                </a:lnTo>
                <a:lnTo>
                  <a:pt x="626109" y="13356"/>
                </a:lnTo>
                <a:lnTo>
                  <a:pt x="673081" y="5996"/>
                </a:lnTo>
                <a:lnTo>
                  <a:pt x="720948" y="1514"/>
                </a:lnTo>
                <a:lnTo>
                  <a:pt x="769619" y="0"/>
                </a:lnTo>
                <a:lnTo>
                  <a:pt x="4576572" y="0"/>
                </a:lnTo>
                <a:lnTo>
                  <a:pt x="4625246" y="1514"/>
                </a:lnTo>
                <a:lnTo>
                  <a:pt x="4673115" y="5996"/>
                </a:lnTo>
                <a:lnTo>
                  <a:pt x="4720089" y="13356"/>
                </a:lnTo>
                <a:lnTo>
                  <a:pt x="4766079" y="23503"/>
                </a:lnTo>
                <a:lnTo>
                  <a:pt x="4810993" y="36349"/>
                </a:lnTo>
                <a:lnTo>
                  <a:pt x="4854741" y="51801"/>
                </a:lnTo>
                <a:lnTo>
                  <a:pt x="4897235" y="69771"/>
                </a:lnTo>
                <a:lnTo>
                  <a:pt x="4938382" y="90169"/>
                </a:lnTo>
                <a:lnTo>
                  <a:pt x="4978094" y="112903"/>
                </a:lnTo>
                <a:lnTo>
                  <a:pt x="5016281" y="137884"/>
                </a:lnTo>
                <a:lnTo>
                  <a:pt x="5052851" y="165023"/>
                </a:lnTo>
                <a:lnTo>
                  <a:pt x="5087715" y="194227"/>
                </a:lnTo>
                <a:lnTo>
                  <a:pt x="5120782" y="225409"/>
                </a:lnTo>
                <a:lnTo>
                  <a:pt x="5151964" y="258476"/>
                </a:lnTo>
                <a:lnTo>
                  <a:pt x="5181168" y="293340"/>
                </a:lnTo>
                <a:lnTo>
                  <a:pt x="5208307" y="329910"/>
                </a:lnTo>
                <a:lnTo>
                  <a:pt x="5233288" y="368097"/>
                </a:lnTo>
                <a:lnTo>
                  <a:pt x="5256022" y="407809"/>
                </a:lnTo>
                <a:lnTo>
                  <a:pt x="5276420" y="448956"/>
                </a:lnTo>
                <a:lnTo>
                  <a:pt x="5294390" y="491450"/>
                </a:lnTo>
                <a:lnTo>
                  <a:pt x="5309842" y="535198"/>
                </a:lnTo>
                <a:lnTo>
                  <a:pt x="5322688" y="580112"/>
                </a:lnTo>
                <a:lnTo>
                  <a:pt x="5332835" y="626102"/>
                </a:lnTo>
                <a:lnTo>
                  <a:pt x="5340195" y="673076"/>
                </a:lnTo>
                <a:lnTo>
                  <a:pt x="5344677" y="720945"/>
                </a:lnTo>
                <a:lnTo>
                  <a:pt x="5346192" y="769620"/>
                </a:lnTo>
                <a:lnTo>
                  <a:pt x="5346192" y="3848087"/>
                </a:lnTo>
                <a:lnTo>
                  <a:pt x="5344677" y="3896760"/>
                </a:lnTo>
                <a:lnTo>
                  <a:pt x="5340195" y="3944628"/>
                </a:lnTo>
                <a:lnTo>
                  <a:pt x="5332835" y="3991602"/>
                </a:lnTo>
                <a:lnTo>
                  <a:pt x="5322688" y="4037590"/>
                </a:lnTo>
                <a:lnTo>
                  <a:pt x="5309842" y="4082504"/>
                </a:lnTo>
                <a:lnTo>
                  <a:pt x="5294390" y="4126253"/>
                </a:lnTo>
                <a:lnTo>
                  <a:pt x="5276420" y="4168747"/>
                </a:lnTo>
                <a:lnTo>
                  <a:pt x="5256022" y="4209895"/>
                </a:lnTo>
                <a:lnTo>
                  <a:pt x="5233288" y="4249608"/>
                </a:lnTo>
                <a:lnTo>
                  <a:pt x="5208307" y="4287794"/>
                </a:lnTo>
                <a:lnTo>
                  <a:pt x="5181168" y="4324365"/>
                </a:lnTo>
                <a:lnTo>
                  <a:pt x="5151964" y="4359230"/>
                </a:lnTo>
                <a:lnTo>
                  <a:pt x="5120782" y="4392299"/>
                </a:lnTo>
                <a:lnTo>
                  <a:pt x="5087715" y="4423482"/>
                </a:lnTo>
                <a:lnTo>
                  <a:pt x="5052851" y="4452688"/>
                </a:lnTo>
                <a:lnTo>
                  <a:pt x="5016281" y="4479827"/>
                </a:lnTo>
                <a:lnTo>
                  <a:pt x="4978094" y="4504809"/>
                </a:lnTo>
                <a:lnTo>
                  <a:pt x="4938382" y="4527545"/>
                </a:lnTo>
                <a:lnTo>
                  <a:pt x="4897235" y="4547943"/>
                </a:lnTo>
                <a:lnTo>
                  <a:pt x="4854741" y="4565914"/>
                </a:lnTo>
                <a:lnTo>
                  <a:pt x="4810993" y="4581368"/>
                </a:lnTo>
                <a:lnTo>
                  <a:pt x="4766079" y="4594214"/>
                </a:lnTo>
                <a:lnTo>
                  <a:pt x="4720089" y="4604363"/>
                </a:lnTo>
                <a:lnTo>
                  <a:pt x="4673115" y="4611723"/>
                </a:lnTo>
                <a:lnTo>
                  <a:pt x="4625246" y="4616205"/>
                </a:lnTo>
                <a:lnTo>
                  <a:pt x="4576572" y="4617720"/>
                </a:lnTo>
                <a:lnTo>
                  <a:pt x="769619" y="4617720"/>
                </a:lnTo>
                <a:lnTo>
                  <a:pt x="720948" y="4616205"/>
                </a:lnTo>
                <a:lnTo>
                  <a:pt x="673081" y="4611723"/>
                </a:lnTo>
                <a:lnTo>
                  <a:pt x="626109" y="4604363"/>
                </a:lnTo>
                <a:lnTo>
                  <a:pt x="580121" y="4594214"/>
                </a:lnTo>
                <a:lnTo>
                  <a:pt x="535208" y="4581368"/>
                </a:lnTo>
                <a:lnTo>
                  <a:pt x="491460" y="4565914"/>
                </a:lnTo>
                <a:lnTo>
                  <a:pt x="448967" y="4547943"/>
                </a:lnTo>
                <a:lnTo>
                  <a:pt x="407820" y="4527545"/>
                </a:lnTo>
                <a:lnTo>
                  <a:pt x="368108" y="4504809"/>
                </a:lnTo>
                <a:lnTo>
                  <a:pt x="329922" y="4479827"/>
                </a:lnTo>
                <a:lnTo>
                  <a:pt x="293351" y="4452688"/>
                </a:lnTo>
                <a:lnTo>
                  <a:pt x="258487" y="4423482"/>
                </a:lnTo>
                <a:lnTo>
                  <a:pt x="225418" y="4392299"/>
                </a:lnTo>
                <a:lnTo>
                  <a:pt x="194236" y="4359230"/>
                </a:lnTo>
                <a:lnTo>
                  <a:pt x="165030" y="4324365"/>
                </a:lnTo>
                <a:lnTo>
                  <a:pt x="137891" y="4287794"/>
                </a:lnTo>
                <a:lnTo>
                  <a:pt x="112909" y="4249608"/>
                </a:lnTo>
                <a:lnTo>
                  <a:pt x="90174" y="4209895"/>
                </a:lnTo>
                <a:lnTo>
                  <a:pt x="69775" y="4168747"/>
                </a:lnTo>
                <a:lnTo>
                  <a:pt x="51804" y="4126253"/>
                </a:lnTo>
                <a:lnTo>
                  <a:pt x="36351" y="4082504"/>
                </a:lnTo>
                <a:lnTo>
                  <a:pt x="23505" y="4037590"/>
                </a:lnTo>
                <a:lnTo>
                  <a:pt x="13356" y="3991602"/>
                </a:lnTo>
                <a:lnTo>
                  <a:pt x="5996" y="3944628"/>
                </a:lnTo>
                <a:lnTo>
                  <a:pt x="1514" y="3896760"/>
                </a:lnTo>
                <a:lnTo>
                  <a:pt x="0" y="3848087"/>
                </a:lnTo>
                <a:lnTo>
                  <a:pt x="0" y="769620"/>
                </a:lnTo>
                <a:close/>
              </a:path>
            </a:pathLst>
          </a:custGeom>
          <a:ln w="27432">
            <a:solidFill>
              <a:srgbClr val="8952AC"/>
            </a:solidFill>
          </a:ln>
        </p:spPr>
        <p:txBody>
          <a:bodyPr wrap="square" lIns="0" tIns="0" rIns="0" bIns="0" rtlCol="0"/>
          <a:lstStyle/>
          <a:p/>
        </p:txBody>
      </p:sp>
      <p:sp>
        <p:nvSpPr>
          <p:cNvPr id="4" name="object 4"/>
          <p:cNvSpPr/>
          <p:nvPr/>
        </p:nvSpPr>
        <p:spPr>
          <a:xfrm>
            <a:off x="3105911" y="1645920"/>
            <a:ext cx="426720" cy="426720"/>
          </a:xfrm>
          <a:custGeom>
            <a:avLst/>
            <a:gdLst/>
            <a:ahLst/>
            <a:cxnLst/>
            <a:rect l="l" t="t" r="r" b="b"/>
            <a:pathLst>
              <a:path w="426720" h="426719">
                <a:moveTo>
                  <a:pt x="213360" y="0"/>
                </a:moveTo>
                <a:lnTo>
                  <a:pt x="164432" y="5633"/>
                </a:lnTo>
                <a:lnTo>
                  <a:pt x="119520" y="21682"/>
                </a:lnTo>
                <a:lnTo>
                  <a:pt x="79905" y="46866"/>
                </a:lnTo>
                <a:lnTo>
                  <a:pt x="46866" y="79905"/>
                </a:lnTo>
                <a:lnTo>
                  <a:pt x="21682" y="119520"/>
                </a:lnTo>
                <a:lnTo>
                  <a:pt x="5633" y="164432"/>
                </a:lnTo>
                <a:lnTo>
                  <a:pt x="0" y="213359"/>
                </a:lnTo>
                <a:lnTo>
                  <a:pt x="5633" y="262287"/>
                </a:lnTo>
                <a:lnTo>
                  <a:pt x="21682" y="307199"/>
                </a:lnTo>
                <a:lnTo>
                  <a:pt x="46866" y="346814"/>
                </a:lnTo>
                <a:lnTo>
                  <a:pt x="79905" y="379853"/>
                </a:lnTo>
                <a:lnTo>
                  <a:pt x="119520" y="405037"/>
                </a:lnTo>
                <a:lnTo>
                  <a:pt x="164432" y="421086"/>
                </a:lnTo>
                <a:lnTo>
                  <a:pt x="213360" y="426719"/>
                </a:lnTo>
                <a:lnTo>
                  <a:pt x="262287" y="421086"/>
                </a:lnTo>
                <a:lnTo>
                  <a:pt x="307199" y="405037"/>
                </a:lnTo>
                <a:lnTo>
                  <a:pt x="346814" y="379853"/>
                </a:lnTo>
                <a:lnTo>
                  <a:pt x="379853" y="346814"/>
                </a:lnTo>
                <a:lnTo>
                  <a:pt x="405037" y="307199"/>
                </a:lnTo>
                <a:lnTo>
                  <a:pt x="421086" y="262287"/>
                </a:lnTo>
                <a:lnTo>
                  <a:pt x="426720" y="213359"/>
                </a:lnTo>
                <a:lnTo>
                  <a:pt x="421086" y="164432"/>
                </a:lnTo>
                <a:lnTo>
                  <a:pt x="405037" y="119520"/>
                </a:lnTo>
                <a:lnTo>
                  <a:pt x="379853" y="79905"/>
                </a:lnTo>
                <a:lnTo>
                  <a:pt x="346814" y="46866"/>
                </a:lnTo>
                <a:lnTo>
                  <a:pt x="307199" y="21682"/>
                </a:lnTo>
                <a:lnTo>
                  <a:pt x="262287" y="5633"/>
                </a:lnTo>
                <a:lnTo>
                  <a:pt x="213360" y="0"/>
                </a:lnTo>
                <a:close/>
              </a:path>
            </a:pathLst>
          </a:custGeom>
          <a:solidFill>
            <a:srgbClr val="8952AC"/>
          </a:solidFill>
        </p:spPr>
        <p:txBody>
          <a:bodyPr wrap="square" lIns="0" tIns="0" rIns="0" bIns="0" rtlCol="0"/>
          <a:lstStyle/>
          <a:p/>
        </p:txBody>
      </p:sp>
      <p:sp>
        <p:nvSpPr>
          <p:cNvPr id="5" name="object 5"/>
          <p:cNvSpPr/>
          <p:nvPr/>
        </p:nvSpPr>
        <p:spPr>
          <a:xfrm>
            <a:off x="3105911" y="1645920"/>
            <a:ext cx="426720" cy="426720"/>
          </a:xfrm>
          <a:custGeom>
            <a:avLst/>
            <a:gdLst/>
            <a:ahLst/>
            <a:cxnLst/>
            <a:rect l="l" t="t" r="r" b="b"/>
            <a:pathLst>
              <a:path w="426720" h="426719">
                <a:moveTo>
                  <a:pt x="0" y="213359"/>
                </a:moveTo>
                <a:lnTo>
                  <a:pt x="5633" y="164432"/>
                </a:lnTo>
                <a:lnTo>
                  <a:pt x="21682" y="119520"/>
                </a:lnTo>
                <a:lnTo>
                  <a:pt x="46866" y="79905"/>
                </a:lnTo>
                <a:lnTo>
                  <a:pt x="79905" y="46866"/>
                </a:lnTo>
                <a:lnTo>
                  <a:pt x="119520" y="21682"/>
                </a:lnTo>
                <a:lnTo>
                  <a:pt x="164432" y="5633"/>
                </a:lnTo>
                <a:lnTo>
                  <a:pt x="213360" y="0"/>
                </a:lnTo>
                <a:lnTo>
                  <a:pt x="262287" y="5633"/>
                </a:lnTo>
                <a:lnTo>
                  <a:pt x="307199" y="21682"/>
                </a:lnTo>
                <a:lnTo>
                  <a:pt x="346814" y="46866"/>
                </a:lnTo>
                <a:lnTo>
                  <a:pt x="379853" y="79905"/>
                </a:lnTo>
                <a:lnTo>
                  <a:pt x="405037" y="119520"/>
                </a:lnTo>
                <a:lnTo>
                  <a:pt x="421086" y="164432"/>
                </a:lnTo>
                <a:lnTo>
                  <a:pt x="426720" y="213359"/>
                </a:lnTo>
                <a:lnTo>
                  <a:pt x="421086" y="262287"/>
                </a:lnTo>
                <a:lnTo>
                  <a:pt x="405037" y="307199"/>
                </a:lnTo>
                <a:lnTo>
                  <a:pt x="379853" y="346814"/>
                </a:lnTo>
                <a:lnTo>
                  <a:pt x="346814" y="379853"/>
                </a:lnTo>
                <a:lnTo>
                  <a:pt x="307199" y="405037"/>
                </a:lnTo>
                <a:lnTo>
                  <a:pt x="262287" y="421086"/>
                </a:lnTo>
                <a:lnTo>
                  <a:pt x="213360" y="426719"/>
                </a:lnTo>
                <a:lnTo>
                  <a:pt x="164432" y="421086"/>
                </a:lnTo>
                <a:lnTo>
                  <a:pt x="119520" y="405037"/>
                </a:lnTo>
                <a:lnTo>
                  <a:pt x="79905" y="379853"/>
                </a:lnTo>
                <a:lnTo>
                  <a:pt x="46866" y="346814"/>
                </a:lnTo>
                <a:lnTo>
                  <a:pt x="21682" y="307199"/>
                </a:lnTo>
                <a:lnTo>
                  <a:pt x="5633" y="262287"/>
                </a:lnTo>
                <a:lnTo>
                  <a:pt x="0" y="213359"/>
                </a:lnTo>
                <a:close/>
              </a:path>
            </a:pathLst>
          </a:custGeom>
          <a:ln w="12192">
            <a:solidFill>
              <a:srgbClr val="8952AC"/>
            </a:solidFill>
          </a:ln>
        </p:spPr>
        <p:txBody>
          <a:bodyPr wrap="square" lIns="0" tIns="0" rIns="0" bIns="0" rtlCol="0"/>
          <a:lstStyle/>
          <a:p/>
        </p:txBody>
      </p:sp>
      <p:sp>
        <p:nvSpPr>
          <p:cNvPr id="6" name="object 6"/>
          <p:cNvSpPr/>
          <p:nvPr/>
        </p:nvSpPr>
        <p:spPr>
          <a:xfrm>
            <a:off x="6155435" y="1860804"/>
            <a:ext cx="5343525" cy="4617720"/>
          </a:xfrm>
          <a:custGeom>
            <a:avLst/>
            <a:gdLst/>
            <a:ahLst/>
            <a:cxnLst/>
            <a:rect l="l" t="t" r="r" b="b"/>
            <a:pathLst>
              <a:path w="5343525" h="4617720">
                <a:moveTo>
                  <a:pt x="0" y="769620"/>
                </a:moveTo>
                <a:lnTo>
                  <a:pt x="1514" y="720945"/>
                </a:lnTo>
                <a:lnTo>
                  <a:pt x="5996" y="673076"/>
                </a:lnTo>
                <a:lnTo>
                  <a:pt x="13356" y="626102"/>
                </a:lnTo>
                <a:lnTo>
                  <a:pt x="23503" y="580112"/>
                </a:lnTo>
                <a:lnTo>
                  <a:pt x="36349" y="535198"/>
                </a:lnTo>
                <a:lnTo>
                  <a:pt x="51801" y="491450"/>
                </a:lnTo>
                <a:lnTo>
                  <a:pt x="69771" y="448956"/>
                </a:lnTo>
                <a:lnTo>
                  <a:pt x="90169" y="407809"/>
                </a:lnTo>
                <a:lnTo>
                  <a:pt x="112903" y="368097"/>
                </a:lnTo>
                <a:lnTo>
                  <a:pt x="137884" y="329910"/>
                </a:lnTo>
                <a:lnTo>
                  <a:pt x="165023" y="293340"/>
                </a:lnTo>
                <a:lnTo>
                  <a:pt x="194227" y="258476"/>
                </a:lnTo>
                <a:lnTo>
                  <a:pt x="225409" y="225409"/>
                </a:lnTo>
                <a:lnTo>
                  <a:pt x="258476" y="194227"/>
                </a:lnTo>
                <a:lnTo>
                  <a:pt x="293340" y="165023"/>
                </a:lnTo>
                <a:lnTo>
                  <a:pt x="329910" y="137884"/>
                </a:lnTo>
                <a:lnTo>
                  <a:pt x="368097" y="112903"/>
                </a:lnTo>
                <a:lnTo>
                  <a:pt x="407809" y="90169"/>
                </a:lnTo>
                <a:lnTo>
                  <a:pt x="448956" y="69771"/>
                </a:lnTo>
                <a:lnTo>
                  <a:pt x="491450" y="51801"/>
                </a:lnTo>
                <a:lnTo>
                  <a:pt x="535198" y="36349"/>
                </a:lnTo>
                <a:lnTo>
                  <a:pt x="580112" y="23503"/>
                </a:lnTo>
                <a:lnTo>
                  <a:pt x="626102" y="13356"/>
                </a:lnTo>
                <a:lnTo>
                  <a:pt x="673076" y="5996"/>
                </a:lnTo>
                <a:lnTo>
                  <a:pt x="720945" y="1514"/>
                </a:lnTo>
                <a:lnTo>
                  <a:pt x="769619" y="0"/>
                </a:lnTo>
                <a:lnTo>
                  <a:pt x="4573523" y="0"/>
                </a:lnTo>
                <a:lnTo>
                  <a:pt x="4622198" y="1514"/>
                </a:lnTo>
                <a:lnTo>
                  <a:pt x="4670067" y="5996"/>
                </a:lnTo>
                <a:lnTo>
                  <a:pt x="4717041" y="13356"/>
                </a:lnTo>
                <a:lnTo>
                  <a:pt x="4763031" y="23503"/>
                </a:lnTo>
                <a:lnTo>
                  <a:pt x="4807945" y="36349"/>
                </a:lnTo>
                <a:lnTo>
                  <a:pt x="4851693" y="51801"/>
                </a:lnTo>
                <a:lnTo>
                  <a:pt x="4894187" y="69771"/>
                </a:lnTo>
                <a:lnTo>
                  <a:pt x="4935334" y="90169"/>
                </a:lnTo>
                <a:lnTo>
                  <a:pt x="4975046" y="112903"/>
                </a:lnTo>
                <a:lnTo>
                  <a:pt x="5013233" y="137884"/>
                </a:lnTo>
                <a:lnTo>
                  <a:pt x="5049803" y="165023"/>
                </a:lnTo>
                <a:lnTo>
                  <a:pt x="5084667" y="194227"/>
                </a:lnTo>
                <a:lnTo>
                  <a:pt x="5117734" y="225409"/>
                </a:lnTo>
                <a:lnTo>
                  <a:pt x="5148916" y="258476"/>
                </a:lnTo>
                <a:lnTo>
                  <a:pt x="5178120" y="293340"/>
                </a:lnTo>
                <a:lnTo>
                  <a:pt x="5205259" y="329910"/>
                </a:lnTo>
                <a:lnTo>
                  <a:pt x="5230240" y="368097"/>
                </a:lnTo>
                <a:lnTo>
                  <a:pt x="5252974" y="407809"/>
                </a:lnTo>
                <a:lnTo>
                  <a:pt x="5273372" y="448956"/>
                </a:lnTo>
                <a:lnTo>
                  <a:pt x="5291342" y="491450"/>
                </a:lnTo>
                <a:lnTo>
                  <a:pt x="5306794" y="535198"/>
                </a:lnTo>
                <a:lnTo>
                  <a:pt x="5319640" y="580112"/>
                </a:lnTo>
                <a:lnTo>
                  <a:pt x="5329787" y="626102"/>
                </a:lnTo>
                <a:lnTo>
                  <a:pt x="5337147" y="673076"/>
                </a:lnTo>
                <a:lnTo>
                  <a:pt x="5341629" y="720945"/>
                </a:lnTo>
                <a:lnTo>
                  <a:pt x="5343144" y="769620"/>
                </a:lnTo>
                <a:lnTo>
                  <a:pt x="5343144" y="3848087"/>
                </a:lnTo>
                <a:lnTo>
                  <a:pt x="5341629" y="3896760"/>
                </a:lnTo>
                <a:lnTo>
                  <a:pt x="5337147" y="3944628"/>
                </a:lnTo>
                <a:lnTo>
                  <a:pt x="5329787" y="3991602"/>
                </a:lnTo>
                <a:lnTo>
                  <a:pt x="5319640" y="4037590"/>
                </a:lnTo>
                <a:lnTo>
                  <a:pt x="5306794" y="4082504"/>
                </a:lnTo>
                <a:lnTo>
                  <a:pt x="5291342" y="4126253"/>
                </a:lnTo>
                <a:lnTo>
                  <a:pt x="5273372" y="4168747"/>
                </a:lnTo>
                <a:lnTo>
                  <a:pt x="5252974" y="4209895"/>
                </a:lnTo>
                <a:lnTo>
                  <a:pt x="5230240" y="4249608"/>
                </a:lnTo>
                <a:lnTo>
                  <a:pt x="5205259" y="4287794"/>
                </a:lnTo>
                <a:lnTo>
                  <a:pt x="5178120" y="4324365"/>
                </a:lnTo>
                <a:lnTo>
                  <a:pt x="5148916" y="4359230"/>
                </a:lnTo>
                <a:lnTo>
                  <a:pt x="5117734" y="4392299"/>
                </a:lnTo>
                <a:lnTo>
                  <a:pt x="5084667" y="4423482"/>
                </a:lnTo>
                <a:lnTo>
                  <a:pt x="5049803" y="4452688"/>
                </a:lnTo>
                <a:lnTo>
                  <a:pt x="5013233" y="4479827"/>
                </a:lnTo>
                <a:lnTo>
                  <a:pt x="4975046" y="4504809"/>
                </a:lnTo>
                <a:lnTo>
                  <a:pt x="4935334" y="4527545"/>
                </a:lnTo>
                <a:lnTo>
                  <a:pt x="4894187" y="4547943"/>
                </a:lnTo>
                <a:lnTo>
                  <a:pt x="4851693" y="4565914"/>
                </a:lnTo>
                <a:lnTo>
                  <a:pt x="4807945" y="4581368"/>
                </a:lnTo>
                <a:lnTo>
                  <a:pt x="4763031" y="4594214"/>
                </a:lnTo>
                <a:lnTo>
                  <a:pt x="4717041" y="4604363"/>
                </a:lnTo>
                <a:lnTo>
                  <a:pt x="4670067" y="4611723"/>
                </a:lnTo>
                <a:lnTo>
                  <a:pt x="4622198" y="4616205"/>
                </a:lnTo>
                <a:lnTo>
                  <a:pt x="4573523" y="4617720"/>
                </a:lnTo>
                <a:lnTo>
                  <a:pt x="769619" y="4617720"/>
                </a:lnTo>
                <a:lnTo>
                  <a:pt x="720945" y="4616205"/>
                </a:lnTo>
                <a:lnTo>
                  <a:pt x="673076" y="4611723"/>
                </a:lnTo>
                <a:lnTo>
                  <a:pt x="626102" y="4604363"/>
                </a:lnTo>
                <a:lnTo>
                  <a:pt x="580112" y="4594214"/>
                </a:lnTo>
                <a:lnTo>
                  <a:pt x="535198" y="4581368"/>
                </a:lnTo>
                <a:lnTo>
                  <a:pt x="491450" y="4565914"/>
                </a:lnTo>
                <a:lnTo>
                  <a:pt x="448956" y="4547943"/>
                </a:lnTo>
                <a:lnTo>
                  <a:pt x="407809" y="4527545"/>
                </a:lnTo>
                <a:lnTo>
                  <a:pt x="368097" y="4504809"/>
                </a:lnTo>
                <a:lnTo>
                  <a:pt x="329910" y="4479827"/>
                </a:lnTo>
                <a:lnTo>
                  <a:pt x="293340" y="4452688"/>
                </a:lnTo>
                <a:lnTo>
                  <a:pt x="258476" y="4423482"/>
                </a:lnTo>
                <a:lnTo>
                  <a:pt x="225409" y="4392299"/>
                </a:lnTo>
                <a:lnTo>
                  <a:pt x="194227" y="4359230"/>
                </a:lnTo>
                <a:lnTo>
                  <a:pt x="165023" y="4324365"/>
                </a:lnTo>
                <a:lnTo>
                  <a:pt x="137884" y="4287794"/>
                </a:lnTo>
                <a:lnTo>
                  <a:pt x="112903" y="4249608"/>
                </a:lnTo>
                <a:lnTo>
                  <a:pt x="90169" y="4209895"/>
                </a:lnTo>
                <a:lnTo>
                  <a:pt x="69771" y="4168747"/>
                </a:lnTo>
                <a:lnTo>
                  <a:pt x="51801" y="4126253"/>
                </a:lnTo>
                <a:lnTo>
                  <a:pt x="36349" y="4082504"/>
                </a:lnTo>
                <a:lnTo>
                  <a:pt x="23503" y="4037590"/>
                </a:lnTo>
                <a:lnTo>
                  <a:pt x="13356" y="3991602"/>
                </a:lnTo>
                <a:lnTo>
                  <a:pt x="5996" y="3944628"/>
                </a:lnTo>
                <a:lnTo>
                  <a:pt x="1514" y="3896760"/>
                </a:lnTo>
                <a:lnTo>
                  <a:pt x="0" y="3848087"/>
                </a:lnTo>
                <a:lnTo>
                  <a:pt x="0" y="769620"/>
                </a:lnTo>
                <a:close/>
              </a:path>
            </a:pathLst>
          </a:custGeom>
          <a:ln w="27432">
            <a:solidFill>
              <a:srgbClr val="8952AC"/>
            </a:solidFill>
          </a:ln>
        </p:spPr>
        <p:txBody>
          <a:bodyPr wrap="square" lIns="0" tIns="0" rIns="0" bIns="0" rtlCol="0"/>
          <a:lstStyle/>
          <a:p/>
        </p:txBody>
      </p:sp>
      <p:sp>
        <p:nvSpPr>
          <p:cNvPr id="7" name="object 7"/>
          <p:cNvSpPr/>
          <p:nvPr/>
        </p:nvSpPr>
        <p:spPr>
          <a:xfrm>
            <a:off x="8610600" y="1645920"/>
            <a:ext cx="426720" cy="426720"/>
          </a:xfrm>
          <a:custGeom>
            <a:avLst/>
            <a:gdLst/>
            <a:ahLst/>
            <a:cxnLst/>
            <a:rect l="l" t="t" r="r" b="b"/>
            <a:pathLst>
              <a:path w="426720" h="426719">
                <a:moveTo>
                  <a:pt x="213359" y="0"/>
                </a:moveTo>
                <a:lnTo>
                  <a:pt x="164432" y="5633"/>
                </a:lnTo>
                <a:lnTo>
                  <a:pt x="119520" y="21682"/>
                </a:lnTo>
                <a:lnTo>
                  <a:pt x="79905" y="46866"/>
                </a:lnTo>
                <a:lnTo>
                  <a:pt x="46866" y="79905"/>
                </a:lnTo>
                <a:lnTo>
                  <a:pt x="21682" y="119520"/>
                </a:lnTo>
                <a:lnTo>
                  <a:pt x="5633" y="164432"/>
                </a:lnTo>
                <a:lnTo>
                  <a:pt x="0" y="213359"/>
                </a:lnTo>
                <a:lnTo>
                  <a:pt x="5633" y="262287"/>
                </a:lnTo>
                <a:lnTo>
                  <a:pt x="21682" y="307199"/>
                </a:lnTo>
                <a:lnTo>
                  <a:pt x="46866" y="346814"/>
                </a:lnTo>
                <a:lnTo>
                  <a:pt x="79905" y="379853"/>
                </a:lnTo>
                <a:lnTo>
                  <a:pt x="119520" y="405037"/>
                </a:lnTo>
                <a:lnTo>
                  <a:pt x="164432" y="421086"/>
                </a:lnTo>
                <a:lnTo>
                  <a:pt x="213359" y="426719"/>
                </a:lnTo>
                <a:lnTo>
                  <a:pt x="262287" y="421086"/>
                </a:lnTo>
                <a:lnTo>
                  <a:pt x="307199" y="405037"/>
                </a:lnTo>
                <a:lnTo>
                  <a:pt x="346814" y="379853"/>
                </a:lnTo>
                <a:lnTo>
                  <a:pt x="379853" y="346814"/>
                </a:lnTo>
                <a:lnTo>
                  <a:pt x="405037" y="307199"/>
                </a:lnTo>
                <a:lnTo>
                  <a:pt x="421086" y="262287"/>
                </a:lnTo>
                <a:lnTo>
                  <a:pt x="426720" y="213359"/>
                </a:lnTo>
                <a:lnTo>
                  <a:pt x="421086" y="164432"/>
                </a:lnTo>
                <a:lnTo>
                  <a:pt x="405037" y="119520"/>
                </a:lnTo>
                <a:lnTo>
                  <a:pt x="379853" y="79905"/>
                </a:lnTo>
                <a:lnTo>
                  <a:pt x="346814" y="46866"/>
                </a:lnTo>
                <a:lnTo>
                  <a:pt x="307199" y="21682"/>
                </a:lnTo>
                <a:lnTo>
                  <a:pt x="262287" y="5633"/>
                </a:lnTo>
                <a:lnTo>
                  <a:pt x="213359" y="0"/>
                </a:lnTo>
                <a:close/>
              </a:path>
            </a:pathLst>
          </a:custGeom>
          <a:solidFill>
            <a:srgbClr val="8952AC"/>
          </a:solidFill>
        </p:spPr>
        <p:txBody>
          <a:bodyPr wrap="square" lIns="0" tIns="0" rIns="0" bIns="0" rtlCol="0"/>
          <a:lstStyle/>
          <a:p/>
        </p:txBody>
      </p:sp>
      <p:sp>
        <p:nvSpPr>
          <p:cNvPr id="8" name="object 8"/>
          <p:cNvSpPr/>
          <p:nvPr/>
        </p:nvSpPr>
        <p:spPr>
          <a:xfrm>
            <a:off x="8610600" y="1645920"/>
            <a:ext cx="426720" cy="426720"/>
          </a:xfrm>
          <a:custGeom>
            <a:avLst/>
            <a:gdLst/>
            <a:ahLst/>
            <a:cxnLst/>
            <a:rect l="l" t="t" r="r" b="b"/>
            <a:pathLst>
              <a:path w="426720" h="426719">
                <a:moveTo>
                  <a:pt x="0" y="213359"/>
                </a:moveTo>
                <a:lnTo>
                  <a:pt x="5633" y="164432"/>
                </a:lnTo>
                <a:lnTo>
                  <a:pt x="21682" y="119520"/>
                </a:lnTo>
                <a:lnTo>
                  <a:pt x="46866" y="79905"/>
                </a:lnTo>
                <a:lnTo>
                  <a:pt x="79905" y="46866"/>
                </a:lnTo>
                <a:lnTo>
                  <a:pt x="119520" y="21682"/>
                </a:lnTo>
                <a:lnTo>
                  <a:pt x="164432" y="5633"/>
                </a:lnTo>
                <a:lnTo>
                  <a:pt x="213359" y="0"/>
                </a:lnTo>
                <a:lnTo>
                  <a:pt x="262287" y="5633"/>
                </a:lnTo>
                <a:lnTo>
                  <a:pt x="307199" y="21682"/>
                </a:lnTo>
                <a:lnTo>
                  <a:pt x="346814" y="46866"/>
                </a:lnTo>
                <a:lnTo>
                  <a:pt x="379853" y="79905"/>
                </a:lnTo>
                <a:lnTo>
                  <a:pt x="405037" y="119520"/>
                </a:lnTo>
                <a:lnTo>
                  <a:pt x="421086" y="164432"/>
                </a:lnTo>
                <a:lnTo>
                  <a:pt x="426720" y="213359"/>
                </a:lnTo>
                <a:lnTo>
                  <a:pt x="421086" y="262287"/>
                </a:lnTo>
                <a:lnTo>
                  <a:pt x="405037" y="307199"/>
                </a:lnTo>
                <a:lnTo>
                  <a:pt x="379853" y="346814"/>
                </a:lnTo>
                <a:lnTo>
                  <a:pt x="346814" y="379853"/>
                </a:lnTo>
                <a:lnTo>
                  <a:pt x="307199" y="405037"/>
                </a:lnTo>
                <a:lnTo>
                  <a:pt x="262287" y="421086"/>
                </a:lnTo>
                <a:lnTo>
                  <a:pt x="213359" y="426719"/>
                </a:lnTo>
                <a:lnTo>
                  <a:pt x="164432" y="421086"/>
                </a:lnTo>
                <a:lnTo>
                  <a:pt x="119520" y="405037"/>
                </a:lnTo>
                <a:lnTo>
                  <a:pt x="79905" y="379853"/>
                </a:lnTo>
                <a:lnTo>
                  <a:pt x="46866" y="346814"/>
                </a:lnTo>
                <a:lnTo>
                  <a:pt x="21682" y="307199"/>
                </a:lnTo>
                <a:lnTo>
                  <a:pt x="5633" y="262287"/>
                </a:lnTo>
                <a:lnTo>
                  <a:pt x="0" y="213359"/>
                </a:lnTo>
                <a:close/>
              </a:path>
            </a:pathLst>
          </a:custGeom>
          <a:ln w="12192">
            <a:solidFill>
              <a:srgbClr val="8952AC"/>
            </a:solidFill>
          </a:ln>
        </p:spPr>
        <p:txBody>
          <a:bodyPr wrap="square" lIns="0" tIns="0" rIns="0" bIns="0" rtlCol="0"/>
          <a:lstStyle/>
          <a:p/>
        </p:txBody>
      </p:sp>
      <p:sp>
        <p:nvSpPr>
          <p:cNvPr id="9" name="object 9"/>
          <p:cNvSpPr txBox="1"/>
          <p:nvPr/>
        </p:nvSpPr>
        <p:spPr>
          <a:xfrm>
            <a:off x="3231260" y="1704594"/>
            <a:ext cx="5685155" cy="299720"/>
          </a:xfrm>
          <a:prstGeom prst="rect">
            <a:avLst/>
          </a:prstGeom>
        </p:spPr>
        <p:txBody>
          <a:bodyPr wrap="square" lIns="0" tIns="12700" rIns="0" bIns="0" rtlCol="0" vert="horz">
            <a:spAutoFit/>
          </a:bodyPr>
          <a:lstStyle/>
          <a:p>
            <a:pPr marL="12700">
              <a:lnSpc>
                <a:spcPct val="100000"/>
              </a:lnSpc>
              <a:spcBef>
                <a:spcPts val="100"/>
              </a:spcBef>
              <a:tabLst>
                <a:tab pos="5519420" algn="l"/>
              </a:tabLst>
            </a:pPr>
            <a:r>
              <a:rPr dirty="0" sz="1800">
                <a:solidFill>
                  <a:srgbClr val="FFFFFF"/>
                </a:solidFill>
                <a:latin typeface="Arial"/>
                <a:cs typeface="Arial"/>
              </a:rPr>
              <a:t>A	B</a:t>
            </a:r>
            <a:endParaRPr sz="1800">
              <a:latin typeface="Arial"/>
              <a:cs typeface="Arial"/>
            </a:endParaRPr>
          </a:p>
        </p:txBody>
      </p:sp>
      <p:sp>
        <p:nvSpPr>
          <p:cNvPr id="10" name="object 10"/>
          <p:cNvSpPr txBox="1"/>
          <p:nvPr/>
        </p:nvSpPr>
        <p:spPr>
          <a:xfrm>
            <a:off x="1053490" y="2164206"/>
            <a:ext cx="4516120" cy="748665"/>
          </a:xfrm>
          <a:prstGeom prst="rect">
            <a:avLst/>
          </a:prstGeom>
        </p:spPr>
        <p:txBody>
          <a:bodyPr wrap="square" lIns="0" tIns="11430" rIns="0" bIns="0" rtlCol="0" vert="horz">
            <a:spAutoFit/>
          </a:bodyPr>
          <a:lstStyle/>
          <a:p>
            <a:pPr marL="12700">
              <a:lnSpc>
                <a:spcPct val="100000"/>
              </a:lnSpc>
              <a:spcBef>
                <a:spcPts val="90"/>
              </a:spcBef>
            </a:pPr>
            <a:r>
              <a:rPr dirty="0" sz="1400" spc="-15">
                <a:solidFill>
                  <a:srgbClr val="52AC87"/>
                </a:solidFill>
                <a:latin typeface="Calibri"/>
                <a:cs typeface="Calibri"/>
              </a:rPr>
              <a:t>Breadth-First </a:t>
            </a:r>
            <a:r>
              <a:rPr dirty="0" sz="1400" spc="-10">
                <a:solidFill>
                  <a:srgbClr val="52AC87"/>
                </a:solidFill>
                <a:latin typeface="Calibri"/>
                <a:cs typeface="Calibri"/>
              </a:rPr>
              <a:t>Search</a:t>
            </a:r>
            <a:r>
              <a:rPr dirty="0" sz="1400" spc="-204">
                <a:solidFill>
                  <a:srgbClr val="52AC87"/>
                </a:solidFill>
                <a:latin typeface="Calibri"/>
                <a:cs typeface="Calibri"/>
              </a:rPr>
              <a:t> </a:t>
            </a:r>
            <a:r>
              <a:rPr dirty="0" sz="1400" spc="-5">
                <a:solidFill>
                  <a:srgbClr val="52AC87"/>
                </a:solidFill>
                <a:latin typeface="Calibri"/>
                <a:cs typeface="Calibri"/>
              </a:rPr>
              <a:t>(BFS)</a:t>
            </a:r>
            <a:endParaRPr sz="1400">
              <a:latin typeface="Calibri"/>
              <a:cs typeface="Calibri"/>
            </a:endParaRPr>
          </a:p>
          <a:p>
            <a:pPr marL="12700" marR="5080">
              <a:lnSpc>
                <a:spcPct val="100000"/>
              </a:lnSpc>
              <a:spcBef>
                <a:spcPts val="60"/>
              </a:spcBef>
            </a:pPr>
            <a:r>
              <a:rPr dirty="0" sz="1100">
                <a:solidFill>
                  <a:srgbClr val="767070"/>
                </a:solidFill>
                <a:latin typeface="Arial"/>
                <a:cs typeface="Arial"/>
              </a:rPr>
              <a:t>Start</a:t>
            </a:r>
            <a:r>
              <a:rPr dirty="0" sz="1100" spc="-40">
                <a:solidFill>
                  <a:srgbClr val="767070"/>
                </a:solidFill>
                <a:latin typeface="Arial"/>
                <a:cs typeface="Arial"/>
              </a:rPr>
              <a:t> </a:t>
            </a:r>
            <a:r>
              <a:rPr dirty="0" sz="1100">
                <a:solidFill>
                  <a:srgbClr val="767070"/>
                </a:solidFill>
                <a:latin typeface="Arial"/>
                <a:cs typeface="Arial"/>
              </a:rPr>
              <a:t>at</a:t>
            </a:r>
            <a:r>
              <a:rPr dirty="0" sz="1100" spc="-40">
                <a:solidFill>
                  <a:srgbClr val="767070"/>
                </a:solidFill>
                <a:latin typeface="Arial"/>
                <a:cs typeface="Arial"/>
              </a:rPr>
              <a:t> </a:t>
            </a:r>
            <a:r>
              <a:rPr dirty="0" sz="1100">
                <a:solidFill>
                  <a:srgbClr val="767070"/>
                </a:solidFill>
                <a:latin typeface="Arial"/>
                <a:cs typeface="Arial"/>
              </a:rPr>
              <a:t>some</a:t>
            </a:r>
            <a:r>
              <a:rPr dirty="0" sz="1100" spc="-5">
                <a:solidFill>
                  <a:srgbClr val="767070"/>
                </a:solidFill>
                <a:latin typeface="Arial"/>
                <a:cs typeface="Arial"/>
              </a:rPr>
              <a:t> </a:t>
            </a:r>
            <a:r>
              <a:rPr dirty="0" sz="1100">
                <a:solidFill>
                  <a:srgbClr val="767070"/>
                </a:solidFill>
                <a:latin typeface="Arial"/>
                <a:cs typeface="Arial"/>
              </a:rPr>
              <a:t>vertex</a:t>
            </a:r>
            <a:r>
              <a:rPr dirty="0" sz="1100" spc="-45">
                <a:solidFill>
                  <a:srgbClr val="767070"/>
                </a:solidFill>
                <a:latin typeface="Arial"/>
                <a:cs typeface="Arial"/>
              </a:rPr>
              <a:t> </a:t>
            </a:r>
            <a:r>
              <a:rPr dirty="0" sz="1100" spc="-5">
                <a:solidFill>
                  <a:srgbClr val="767070"/>
                </a:solidFill>
                <a:latin typeface="Arial"/>
                <a:cs typeface="Arial"/>
              </a:rPr>
              <a:t>we</a:t>
            </a:r>
            <a:r>
              <a:rPr dirty="0" sz="1100" spc="-10">
                <a:solidFill>
                  <a:srgbClr val="767070"/>
                </a:solidFill>
                <a:latin typeface="Arial"/>
                <a:cs typeface="Arial"/>
              </a:rPr>
              <a:t> </a:t>
            </a:r>
            <a:r>
              <a:rPr dirty="0" sz="1100">
                <a:solidFill>
                  <a:srgbClr val="767070"/>
                </a:solidFill>
                <a:latin typeface="Arial"/>
                <a:cs typeface="Arial"/>
              </a:rPr>
              <a:t>call</a:t>
            </a:r>
            <a:r>
              <a:rPr dirty="0" sz="1100" spc="5">
                <a:solidFill>
                  <a:srgbClr val="767070"/>
                </a:solidFill>
                <a:latin typeface="Arial"/>
                <a:cs typeface="Arial"/>
              </a:rPr>
              <a:t> </a:t>
            </a:r>
            <a:r>
              <a:rPr dirty="0" sz="1100">
                <a:solidFill>
                  <a:srgbClr val="767070"/>
                </a:solidFill>
                <a:latin typeface="Arial"/>
                <a:cs typeface="Arial"/>
              </a:rPr>
              <a:t>the</a:t>
            </a:r>
            <a:r>
              <a:rPr dirty="0" sz="1100" spc="-35">
                <a:solidFill>
                  <a:srgbClr val="767070"/>
                </a:solidFill>
                <a:latin typeface="Arial"/>
                <a:cs typeface="Arial"/>
              </a:rPr>
              <a:t> </a:t>
            </a:r>
            <a:r>
              <a:rPr dirty="0" sz="1100">
                <a:solidFill>
                  <a:srgbClr val="767070"/>
                </a:solidFill>
                <a:latin typeface="Arial"/>
                <a:cs typeface="Arial"/>
              </a:rPr>
              <a:t>root</a:t>
            </a:r>
            <a:r>
              <a:rPr dirty="0" sz="1100" spc="-35">
                <a:solidFill>
                  <a:srgbClr val="767070"/>
                </a:solidFill>
                <a:latin typeface="Arial"/>
                <a:cs typeface="Arial"/>
              </a:rPr>
              <a:t> </a:t>
            </a:r>
            <a:r>
              <a:rPr dirty="0" sz="1100">
                <a:solidFill>
                  <a:srgbClr val="767070"/>
                </a:solidFill>
                <a:latin typeface="Arial"/>
                <a:cs typeface="Arial"/>
              </a:rPr>
              <a:t>of</a:t>
            </a:r>
            <a:r>
              <a:rPr dirty="0" sz="1100" spc="-15">
                <a:solidFill>
                  <a:srgbClr val="767070"/>
                </a:solidFill>
                <a:latin typeface="Arial"/>
                <a:cs typeface="Arial"/>
              </a:rPr>
              <a:t> </a:t>
            </a:r>
            <a:r>
              <a:rPr dirty="0" sz="1100">
                <a:solidFill>
                  <a:srgbClr val="767070"/>
                </a:solidFill>
                <a:latin typeface="Arial"/>
                <a:cs typeface="Arial"/>
              </a:rPr>
              <a:t>the</a:t>
            </a:r>
            <a:r>
              <a:rPr dirty="0" sz="1100" spc="-35">
                <a:solidFill>
                  <a:srgbClr val="767070"/>
                </a:solidFill>
                <a:latin typeface="Arial"/>
                <a:cs typeface="Arial"/>
              </a:rPr>
              <a:t> </a:t>
            </a:r>
            <a:r>
              <a:rPr dirty="0" sz="1100">
                <a:solidFill>
                  <a:srgbClr val="767070"/>
                </a:solidFill>
                <a:latin typeface="Arial"/>
                <a:cs typeface="Arial"/>
              </a:rPr>
              <a:t>search.</a:t>
            </a:r>
            <a:r>
              <a:rPr dirty="0" sz="1100" spc="-60">
                <a:solidFill>
                  <a:srgbClr val="767070"/>
                </a:solidFill>
                <a:latin typeface="Arial"/>
                <a:cs typeface="Arial"/>
              </a:rPr>
              <a:t> </a:t>
            </a:r>
            <a:r>
              <a:rPr dirty="0" sz="1100">
                <a:solidFill>
                  <a:srgbClr val="767070"/>
                </a:solidFill>
                <a:latin typeface="Arial"/>
                <a:cs typeface="Arial"/>
              </a:rPr>
              <a:t>From</a:t>
            </a:r>
            <a:r>
              <a:rPr dirty="0" sz="1100" spc="-30">
                <a:solidFill>
                  <a:srgbClr val="767070"/>
                </a:solidFill>
                <a:latin typeface="Arial"/>
                <a:cs typeface="Arial"/>
              </a:rPr>
              <a:t> </a:t>
            </a:r>
            <a:r>
              <a:rPr dirty="0" sz="1100">
                <a:solidFill>
                  <a:srgbClr val="767070"/>
                </a:solidFill>
                <a:latin typeface="Arial"/>
                <a:cs typeface="Arial"/>
              </a:rPr>
              <a:t>this</a:t>
            </a:r>
            <a:r>
              <a:rPr dirty="0" sz="1100" spc="-20">
                <a:solidFill>
                  <a:srgbClr val="767070"/>
                </a:solidFill>
                <a:latin typeface="Arial"/>
                <a:cs typeface="Arial"/>
              </a:rPr>
              <a:t> </a:t>
            </a:r>
            <a:r>
              <a:rPr dirty="0" sz="1100">
                <a:solidFill>
                  <a:srgbClr val="767070"/>
                </a:solidFill>
                <a:latin typeface="Arial"/>
                <a:cs typeface="Arial"/>
              </a:rPr>
              <a:t>root,</a:t>
            </a:r>
            <a:r>
              <a:rPr dirty="0" sz="1100" spc="-35">
                <a:solidFill>
                  <a:srgbClr val="767070"/>
                </a:solidFill>
                <a:latin typeface="Arial"/>
                <a:cs typeface="Arial"/>
              </a:rPr>
              <a:t> </a:t>
            </a:r>
            <a:r>
              <a:rPr dirty="0" sz="1100" spc="-5">
                <a:solidFill>
                  <a:srgbClr val="767070"/>
                </a:solidFill>
                <a:latin typeface="Arial"/>
                <a:cs typeface="Arial"/>
              </a:rPr>
              <a:t>visit</a:t>
            </a:r>
            <a:r>
              <a:rPr dirty="0" sz="1100" spc="10">
                <a:solidFill>
                  <a:srgbClr val="767070"/>
                </a:solidFill>
                <a:latin typeface="Arial"/>
                <a:cs typeface="Arial"/>
              </a:rPr>
              <a:t> </a:t>
            </a:r>
            <a:r>
              <a:rPr dirty="0" sz="1100" spc="-5">
                <a:solidFill>
                  <a:srgbClr val="767070"/>
                </a:solidFill>
                <a:latin typeface="Arial"/>
                <a:cs typeface="Arial"/>
              </a:rPr>
              <a:t>all  </a:t>
            </a:r>
            <a:r>
              <a:rPr dirty="0" sz="1100">
                <a:solidFill>
                  <a:srgbClr val="767070"/>
                </a:solidFill>
                <a:latin typeface="Arial"/>
                <a:cs typeface="Arial"/>
              </a:rPr>
              <a:t>adjacent vertices first </a:t>
            </a:r>
            <a:r>
              <a:rPr dirty="0" sz="1100" spc="5">
                <a:solidFill>
                  <a:srgbClr val="767070"/>
                </a:solidFill>
                <a:latin typeface="Arial"/>
                <a:cs typeface="Arial"/>
              </a:rPr>
              <a:t>before </a:t>
            </a:r>
            <a:r>
              <a:rPr dirty="0" sz="1100">
                <a:solidFill>
                  <a:srgbClr val="767070"/>
                </a:solidFill>
                <a:latin typeface="Arial"/>
                <a:cs typeface="Arial"/>
              </a:rPr>
              <a:t>moving to the next </a:t>
            </a:r>
            <a:r>
              <a:rPr dirty="0" sz="1100" spc="-5">
                <a:solidFill>
                  <a:srgbClr val="767070"/>
                </a:solidFill>
                <a:latin typeface="Arial"/>
                <a:cs typeface="Arial"/>
              </a:rPr>
              <a:t>level. </a:t>
            </a:r>
            <a:r>
              <a:rPr dirty="0" sz="1100">
                <a:solidFill>
                  <a:srgbClr val="767070"/>
                </a:solidFill>
                <a:latin typeface="Arial"/>
                <a:cs typeface="Arial"/>
              </a:rPr>
              <a:t>This can be </a:t>
            </a:r>
            <a:r>
              <a:rPr dirty="0" sz="1100" spc="5">
                <a:solidFill>
                  <a:srgbClr val="767070"/>
                </a:solidFill>
                <a:latin typeface="Arial"/>
                <a:cs typeface="Arial"/>
              </a:rPr>
              <a:t>done  </a:t>
            </a:r>
            <a:r>
              <a:rPr dirty="0" sz="1100" spc="-5">
                <a:solidFill>
                  <a:srgbClr val="767070"/>
                </a:solidFill>
                <a:latin typeface="Arial"/>
                <a:cs typeface="Arial"/>
              </a:rPr>
              <a:t>with </a:t>
            </a:r>
            <a:r>
              <a:rPr dirty="0" sz="1100">
                <a:solidFill>
                  <a:srgbClr val="767070"/>
                </a:solidFill>
                <a:latin typeface="Arial"/>
                <a:cs typeface="Arial"/>
              </a:rPr>
              <a:t>the use of the </a:t>
            </a:r>
            <a:r>
              <a:rPr dirty="0" sz="1100" spc="5">
                <a:solidFill>
                  <a:srgbClr val="767070"/>
                </a:solidFill>
                <a:latin typeface="Arial"/>
                <a:cs typeface="Arial"/>
              </a:rPr>
              <a:t>queue</a:t>
            </a:r>
            <a:r>
              <a:rPr dirty="0" sz="1100" spc="-225">
                <a:solidFill>
                  <a:srgbClr val="767070"/>
                </a:solidFill>
                <a:latin typeface="Arial"/>
                <a:cs typeface="Arial"/>
              </a:rPr>
              <a:t> </a:t>
            </a:r>
            <a:r>
              <a:rPr dirty="0" sz="1100">
                <a:solidFill>
                  <a:srgbClr val="767070"/>
                </a:solidFill>
                <a:latin typeface="Arial"/>
                <a:cs typeface="Arial"/>
              </a:rPr>
              <a:t>data structure.</a:t>
            </a:r>
            <a:endParaRPr sz="1100">
              <a:latin typeface="Arial"/>
              <a:cs typeface="Arial"/>
            </a:endParaRPr>
          </a:p>
        </p:txBody>
      </p:sp>
      <p:sp>
        <p:nvSpPr>
          <p:cNvPr id="11" name="object 11"/>
          <p:cNvSpPr txBox="1"/>
          <p:nvPr/>
        </p:nvSpPr>
        <p:spPr>
          <a:xfrm>
            <a:off x="6560311" y="2164206"/>
            <a:ext cx="4514850" cy="916305"/>
          </a:xfrm>
          <a:prstGeom prst="rect">
            <a:avLst/>
          </a:prstGeom>
        </p:spPr>
        <p:txBody>
          <a:bodyPr wrap="square" lIns="0" tIns="11430" rIns="0" bIns="0" rtlCol="0" vert="horz">
            <a:spAutoFit/>
          </a:bodyPr>
          <a:lstStyle/>
          <a:p>
            <a:pPr marL="12700">
              <a:lnSpc>
                <a:spcPct val="100000"/>
              </a:lnSpc>
              <a:spcBef>
                <a:spcPts val="90"/>
              </a:spcBef>
            </a:pPr>
            <a:r>
              <a:rPr dirty="0" sz="1400" spc="-15">
                <a:solidFill>
                  <a:srgbClr val="52AC87"/>
                </a:solidFill>
                <a:latin typeface="Calibri"/>
                <a:cs typeface="Calibri"/>
              </a:rPr>
              <a:t>Depth-First </a:t>
            </a:r>
            <a:r>
              <a:rPr dirty="0" sz="1400" spc="-10">
                <a:solidFill>
                  <a:srgbClr val="52AC87"/>
                </a:solidFill>
                <a:latin typeface="Calibri"/>
                <a:cs typeface="Calibri"/>
              </a:rPr>
              <a:t>Search</a:t>
            </a:r>
            <a:r>
              <a:rPr dirty="0" sz="1400" spc="70">
                <a:solidFill>
                  <a:srgbClr val="52AC87"/>
                </a:solidFill>
                <a:latin typeface="Calibri"/>
                <a:cs typeface="Calibri"/>
              </a:rPr>
              <a:t> </a:t>
            </a:r>
            <a:r>
              <a:rPr dirty="0" sz="1400" spc="-5">
                <a:solidFill>
                  <a:srgbClr val="52AC87"/>
                </a:solidFill>
                <a:latin typeface="Calibri"/>
                <a:cs typeface="Calibri"/>
              </a:rPr>
              <a:t>(DFS)</a:t>
            </a:r>
            <a:endParaRPr sz="1400">
              <a:latin typeface="Calibri"/>
              <a:cs typeface="Calibri"/>
            </a:endParaRPr>
          </a:p>
          <a:p>
            <a:pPr marL="12700" marR="5080">
              <a:lnSpc>
                <a:spcPct val="100000"/>
              </a:lnSpc>
              <a:spcBef>
                <a:spcPts val="60"/>
              </a:spcBef>
            </a:pPr>
            <a:r>
              <a:rPr dirty="0" sz="1100">
                <a:solidFill>
                  <a:srgbClr val="767070"/>
                </a:solidFill>
                <a:latin typeface="Arial"/>
                <a:cs typeface="Arial"/>
              </a:rPr>
              <a:t>Start at some vertex </a:t>
            </a:r>
            <a:r>
              <a:rPr dirty="0" sz="1100" spc="-5">
                <a:solidFill>
                  <a:srgbClr val="767070"/>
                </a:solidFill>
                <a:latin typeface="Arial"/>
                <a:cs typeface="Arial"/>
              </a:rPr>
              <a:t>we </a:t>
            </a:r>
            <a:r>
              <a:rPr dirty="0" sz="1100">
                <a:solidFill>
                  <a:srgbClr val="767070"/>
                </a:solidFill>
                <a:latin typeface="Arial"/>
                <a:cs typeface="Arial"/>
              </a:rPr>
              <a:t>call the root of the search. From this root, keep  going to the next level of vertices until a </a:t>
            </a:r>
            <a:r>
              <a:rPr dirty="0" sz="1100" spc="10">
                <a:solidFill>
                  <a:srgbClr val="767070"/>
                </a:solidFill>
                <a:latin typeface="Arial"/>
                <a:cs typeface="Arial"/>
              </a:rPr>
              <a:t>dead-end </a:t>
            </a:r>
            <a:r>
              <a:rPr dirty="0" sz="1100" spc="-5">
                <a:solidFill>
                  <a:srgbClr val="767070"/>
                </a:solidFill>
                <a:latin typeface="Arial"/>
                <a:cs typeface="Arial"/>
              </a:rPr>
              <a:t>is </a:t>
            </a:r>
            <a:r>
              <a:rPr dirty="0" sz="1100">
                <a:solidFill>
                  <a:srgbClr val="767070"/>
                </a:solidFill>
                <a:latin typeface="Arial"/>
                <a:cs typeface="Arial"/>
              </a:rPr>
              <a:t>reached. Once a  </a:t>
            </a:r>
            <a:r>
              <a:rPr dirty="0" sz="1100" spc="5">
                <a:solidFill>
                  <a:srgbClr val="767070"/>
                </a:solidFill>
                <a:latin typeface="Arial"/>
                <a:cs typeface="Arial"/>
              </a:rPr>
              <a:t>dead-end</a:t>
            </a:r>
            <a:r>
              <a:rPr dirty="0" sz="1100" spc="-80">
                <a:solidFill>
                  <a:srgbClr val="767070"/>
                </a:solidFill>
                <a:latin typeface="Arial"/>
                <a:cs typeface="Arial"/>
              </a:rPr>
              <a:t> </a:t>
            </a:r>
            <a:r>
              <a:rPr dirty="0" sz="1100" spc="-5">
                <a:solidFill>
                  <a:srgbClr val="767070"/>
                </a:solidFill>
                <a:latin typeface="Arial"/>
                <a:cs typeface="Arial"/>
              </a:rPr>
              <a:t>is</a:t>
            </a:r>
            <a:r>
              <a:rPr dirty="0" sz="1100" spc="5">
                <a:solidFill>
                  <a:srgbClr val="767070"/>
                </a:solidFill>
                <a:latin typeface="Arial"/>
                <a:cs typeface="Arial"/>
              </a:rPr>
              <a:t> keep</a:t>
            </a:r>
            <a:r>
              <a:rPr dirty="0" sz="1100" spc="-30">
                <a:solidFill>
                  <a:srgbClr val="767070"/>
                </a:solidFill>
                <a:latin typeface="Arial"/>
                <a:cs typeface="Arial"/>
              </a:rPr>
              <a:t> </a:t>
            </a:r>
            <a:r>
              <a:rPr dirty="0" sz="1100">
                <a:solidFill>
                  <a:srgbClr val="767070"/>
                </a:solidFill>
                <a:latin typeface="Arial"/>
                <a:cs typeface="Arial"/>
              </a:rPr>
              <a:t>moving</a:t>
            </a:r>
            <a:r>
              <a:rPr dirty="0" sz="1100" spc="-35">
                <a:solidFill>
                  <a:srgbClr val="767070"/>
                </a:solidFill>
                <a:latin typeface="Arial"/>
                <a:cs typeface="Arial"/>
              </a:rPr>
              <a:t> </a:t>
            </a:r>
            <a:r>
              <a:rPr dirty="0" sz="1100" spc="5">
                <a:solidFill>
                  <a:srgbClr val="767070"/>
                </a:solidFill>
                <a:latin typeface="Arial"/>
                <a:cs typeface="Arial"/>
              </a:rPr>
              <a:t>up</a:t>
            </a:r>
            <a:r>
              <a:rPr dirty="0" sz="1100" spc="-5">
                <a:solidFill>
                  <a:srgbClr val="767070"/>
                </a:solidFill>
                <a:latin typeface="Arial"/>
                <a:cs typeface="Arial"/>
              </a:rPr>
              <a:t> </a:t>
            </a:r>
            <a:r>
              <a:rPr dirty="0" sz="1100">
                <a:solidFill>
                  <a:srgbClr val="767070"/>
                </a:solidFill>
                <a:latin typeface="Arial"/>
                <a:cs typeface="Arial"/>
              </a:rPr>
              <a:t>levels</a:t>
            </a:r>
            <a:r>
              <a:rPr dirty="0" sz="1100" spc="-15">
                <a:solidFill>
                  <a:srgbClr val="767070"/>
                </a:solidFill>
                <a:latin typeface="Arial"/>
                <a:cs typeface="Arial"/>
              </a:rPr>
              <a:t> </a:t>
            </a:r>
            <a:r>
              <a:rPr dirty="0" sz="1100">
                <a:solidFill>
                  <a:srgbClr val="767070"/>
                </a:solidFill>
                <a:latin typeface="Arial"/>
                <a:cs typeface="Arial"/>
              </a:rPr>
              <a:t>until</a:t>
            </a:r>
            <a:r>
              <a:rPr dirty="0" sz="1100" spc="-25">
                <a:solidFill>
                  <a:srgbClr val="767070"/>
                </a:solidFill>
                <a:latin typeface="Arial"/>
                <a:cs typeface="Arial"/>
              </a:rPr>
              <a:t> </a:t>
            </a:r>
            <a:r>
              <a:rPr dirty="0" sz="1100">
                <a:solidFill>
                  <a:srgbClr val="767070"/>
                </a:solidFill>
                <a:latin typeface="Arial"/>
                <a:cs typeface="Arial"/>
              </a:rPr>
              <a:t>a</a:t>
            </a:r>
            <a:r>
              <a:rPr dirty="0" sz="1100" spc="-5">
                <a:solidFill>
                  <a:srgbClr val="767070"/>
                </a:solidFill>
                <a:latin typeface="Arial"/>
                <a:cs typeface="Arial"/>
              </a:rPr>
              <a:t> </a:t>
            </a:r>
            <a:r>
              <a:rPr dirty="0" sz="1100" spc="5">
                <a:solidFill>
                  <a:srgbClr val="767070"/>
                </a:solidFill>
                <a:latin typeface="Arial"/>
                <a:cs typeface="Arial"/>
              </a:rPr>
              <a:t>new</a:t>
            </a:r>
            <a:r>
              <a:rPr dirty="0" sz="1100" spc="-25">
                <a:solidFill>
                  <a:srgbClr val="767070"/>
                </a:solidFill>
                <a:latin typeface="Arial"/>
                <a:cs typeface="Arial"/>
              </a:rPr>
              <a:t> </a:t>
            </a:r>
            <a:r>
              <a:rPr dirty="0" sz="1100">
                <a:solidFill>
                  <a:srgbClr val="767070"/>
                </a:solidFill>
                <a:latin typeface="Arial"/>
                <a:cs typeface="Arial"/>
              </a:rPr>
              <a:t>DFS</a:t>
            </a:r>
            <a:r>
              <a:rPr dirty="0" sz="1100" spc="15">
                <a:solidFill>
                  <a:srgbClr val="767070"/>
                </a:solidFill>
                <a:latin typeface="Arial"/>
                <a:cs typeface="Arial"/>
              </a:rPr>
              <a:t> </a:t>
            </a:r>
            <a:r>
              <a:rPr dirty="0" sz="1100" spc="5">
                <a:solidFill>
                  <a:srgbClr val="767070"/>
                </a:solidFill>
                <a:latin typeface="Arial"/>
                <a:cs typeface="Arial"/>
              </a:rPr>
              <a:t>can</a:t>
            </a:r>
            <a:r>
              <a:rPr dirty="0" sz="1100" spc="-35">
                <a:solidFill>
                  <a:srgbClr val="767070"/>
                </a:solidFill>
                <a:latin typeface="Arial"/>
                <a:cs typeface="Arial"/>
              </a:rPr>
              <a:t> </a:t>
            </a:r>
            <a:r>
              <a:rPr dirty="0" sz="1100" spc="5">
                <a:solidFill>
                  <a:srgbClr val="767070"/>
                </a:solidFill>
                <a:latin typeface="Arial"/>
                <a:cs typeface="Arial"/>
              </a:rPr>
              <a:t>be</a:t>
            </a:r>
            <a:r>
              <a:rPr dirty="0" sz="1100" spc="-5">
                <a:solidFill>
                  <a:srgbClr val="767070"/>
                </a:solidFill>
                <a:latin typeface="Arial"/>
                <a:cs typeface="Arial"/>
              </a:rPr>
              <a:t> </a:t>
            </a:r>
            <a:r>
              <a:rPr dirty="0" sz="1100">
                <a:solidFill>
                  <a:srgbClr val="767070"/>
                </a:solidFill>
                <a:latin typeface="Arial"/>
                <a:cs typeface="Arial"/>
              </a:rPr>
              <a:t>started</a:t>
            </a:r>
            <a:r>
              <a:rPr dirty="0" sz="1100" spc="-55">
                <a:solidFill>
                  <a:srgbClr val="767070"/>
                </a:solidFill>
                <a:latin typeface="Arial"/>
                <a:cs typeface="Arial"/>
              </a:rPr>
              <a:t> </a:t>
            </a:r>
            <a:r>
              <a:rPr dirty="0" sz="1100" spc="5">
                <a:solidFill>
                  <a:srgbClr val="767070"/>
                </a:solidFill>
                <a:latin typeface="Arial"/>
                <a:cs typeface="Arial"/>
              </a:rPr>
              <a:t>on</a:t>
            </a:r>
            <a:r>
              <a:rPr dirty="0" sz="1100" spc="-30">
                <a:solidFill>
                  <a:srgbClr val="767070"/>
                </a:solidFill>
                <a:latin typeface="Arial"/>
                <a:cs typeface="Arial"/>
              </a:rPr>
              <a:t> </a:t>
            </a:r>
            <a:r>
              <a:rPr dirty="0" sz="1100" spc="5">
                <a:solidFill>
                  <a:srgbClr val="767070"/>
                </a:solidFill>
                <a:latin typeface="Arial"/>
                <a:cs typeface="Arial"/>
              </a:rPr>
              <a:t>an  </a:t>
            </a:r>
            <a:r>
              <a:rPr dirty="0" sz="1100">
                <a:solidFill>
                  <a:srgbClr val="767070"/>
                </a:solidFill>
                <a:latin typeface="Arial"/>
                <a:cs typeface="Arial"/>
              </a:rPr>
              <a:t>unvisited</a:t>
            </a:r>
            <a:r>
              <a:rPr dirty="0" sz="1100" spc="-35">
                <a:solidFill>
                  <a:srgbClr val="767070"/>
                </a:solidFill>
                <a:latin typeface="Arial"/>
                <a:cs typeface="Arial"/>
              </a:rPr>
              <a:t> </a:t>
            </a:r>
            <a:r>
              <a:rPr dirty="0" sz="1100" spc="5">
                <a:solidFill>
                  <a:srgbClr val="767070"/>
                </a:solidFill>
                <a:latin typeface="Arial"/>
                <a:cs typeface="Arial"/>
              </a:rPr>
              <a:t>node.</a:t>
            </a:r>
            <a:r>
              <a:rPr dirty="0" sz="1100" spc="-65">
                <a:solidFill>
                  <a:srgbClr val="767070"/>
                </a:solidFill>
                <a:latin typeface="Arial"/>
                <a:cs typeface="Arial"/>
              </a:rPr>
              <a:t> </a:t>
            </a:r>
            <a:r>
              <a:rPr dirty="0" sz="1100">
                <a:solidFill>
                  <a:srgbClr val="767070"/>
                </a:solidFill>
                <a:latin typeface="Arial"/>
                <a:cs typeface="Arial"/>
              </a:rPr>
              <a:t>This</a:t>
            </a:r>
            <a:r>
              <a:rPr dirty="0" sz="1100" spc="-20">
                <a:solidFill>
                  <a:srgbClr val="767070"/>
                </a:solidFill>
                <a:latin typeface="Arial"/>
                <a:cs typeface="Arial"/>
              </a:rPr>
              <a:t> </a:t>
            </a:r>
            <a:r>
              <a:rPr dirty="0" sz="1100">
                <a:solidFill>
                  <a:srgbClr val="767070"/>
                </a:solidFill>
                <a:latin typeface="Arial"/>
                <a:cs typeface="Arial"/>
              </a:rPr>
              <a:t>can</a:t>
            </a:r>
            <a:r>
              <a:rPr dirty="0" sz="1100" spc="-5">
                <a:solidFill>
                  <a:srgbClr val="767070"/>
                </a:solidFill>
                <a:latin typeface="Arial"/>
                <a:cs typeface="Arial"/>
              </a:rPr>
              <a:t> </a:t>
            </a:r>
            <a:r>
              <a:rPr dirty="0" sz="1100">
                <a:solidFill>
                  <a:srgbClr val="767070"/>
                </a:solidFill>
                <a:latin typeface="Arial"/>
                <a:cs typeface="Arial"/>
              </a:rPr>
              <a:t>be</a:t>
            </a:r>
            <a:r>
              <a:rPr dirty="0" sz="1100" spc="-35">
                <a:solidFill>
                  <a:srgbClr val="767070"/>
                </a:solidFill>
                <a:latin typeface="Arial"/>
                <a:cs typeface="Arial"/>
              </a:rPr>
              <a:t> </a:t>
            </a:r>
            <a:r>
              <a:rPr dirty="0" sz="1100" spc="5">
                <a:solidFill>
                  <a:srgbClr val="767070"/>
                </a:solidFill>
                <a:latin typeface="Arial"/>
                <a:cs typeface="Arial"/>
              </a:rPr>
              <a:t>done</a:t>
            </a:r>
            <a:r>
              <a:rPr dirty="0" sz="1100" spc="-35">
                <a:solidFill>
                  <a:srgbClr val="767070"/>
                </a:solidFill>
                <a:latin typeface="Arial"/>
                <a:cs typeface="Arial"/>
              </a:rPr>
              <a:t> </a:t>
            </a:r>
            <a:r>
              <a:rPr dirty="0" sz="1100" spc="-5">
                <a:solidFill>
                  <a:srgbClr val="767070"/>
                </a:solidFill>
                <a:latin typeface="Arial"/>
                <a:cs typeface="Arial"/>
              </a:rPr>
              <a:t>with</a:t>
            </a:r>
            <a:r>
              <a:rPr dirty="0" sz="1100" spc="-10">
                <a:solidFill>
                  <a:srgbClr val="767070"/>
                </a:solidFill>
                <a:latin typeface="Arial"/>
                <a:cs typeface="Arial"/>
              </a:rPr>
              <a:t> </a:t>
            </a:r>
            <a:r>
              <a:rPr dirty="0" sz="1100">
                <a:solidFill>
                  <a:srgbClr val="767070"/>
                </a:solidFill>
                <a:latin typeface="Arial"/>
                <a:cs typeface="Arial"/>
              </a:rPr>
              <a:t>the</a:t>
            </a:r>
            <a:r>
              <a:rPr dirty="0" sz="1100" spc="-30">
                <a:solidFill>
                  <a:srgbClr val="767070"/>
                </a:solidFill>
                <a:latin typeface="Arial"/>
                <a:cs typeface="Arial"/>
              </a:rPr>
              <a:t> </a:t>
            </a:r>
            <a:r>
              <a:rPr dirty="0" sz="1100">
                <a:solidFill>
                  <a:srgbClr val="767070"/>
                </a:solidFill>
                <a:latin typeface="Arial"/>
                <a:cs typeface="Arial"/>
              </a:rPr>
              <a:t>use</a:t>
            </a:r>
            <a:r>
              <a:rPr dirty="0" sz="1100" spc="-10">
                <a:solidFill>
                  <a:srgbClr val="767070"/>
                </a:solidFill>
                <a:latin typeface="Arial"/>
                <a:cs typeface="Arial"/>
              </a:rPr>
              <a:t> </a:t>
            </a:r>
            <a:r>
              <a:rPr dirty="0" sz="1100">
                <a:solidFill>
                  <a:srgbClr val="767070"/>
                </a:solidFill>
                <a:latin typeface="Arial"/>
                <a:cs typeface="Arial"/>
              </a:rPr>
              <a:t>of</a:t>
            </a:r>
            <a:r>
              <a:rPr dirty="0" sz="1100" spc="-40">
                <a:solidFill>
                  <a:srgbClr val="767070"/>
                </a:solidFill>
                <a:latin typeface="Arial"/>
                <a:cs typeface="Arial"/>
              </a:rPr>
              <a:t> </a:t>
            </a:r>
            <a:r>
              <a:rPr dirty="0" sz="1100">
                <a:solidFill>
                  <a:srgbClr val="767070"/>
                </a:solidFill>
                <a:latin typeface="Arial"/>
                <a:cs typeface="Arial"/>
              </a:rPr>
              <a:t>a</a:t>
            </a:r>
            <a:r>
              <a:rPr dirty="0" sz="1100" spc="-5">
                <a:solidFill>
                  <a:srgbClr val="767070"/>
                </a:solidFill>
                <a:latin typeface="Arial"/>
                <a:cs typeface="Arial"/>
              </a:rPr>
              <a:t> </a:t>
            </a:r>
            <a:r>
              <a:rPr dirty="0" sz="1100">
                <a:solidFill>
                  <a:srgbClr val="767070"/>
                </a:solidFill>
                <a:latin typeface="Arial"/>
                <a:cs typeface="Arial"/>
              </a:rPr>
              <a:t>stack</a:t>
            </a:r>
            <a:r>
              <a:rPr dirty="0" sz="1100" spc="-45">
                <a:solidFill>
                  <a:srgbClr val="767070"/>
                </a:solidFill>
                <a:latin typeface="Arial"/>
                <a:cs typeface="Arial"/>
              </a:rPr>
              <a:t> </a:t>
            </a:r>
            <a:r>
              <a:rPr dirty="0" sz="1100">
                <a:solidFill>
                  <a:srgbClr val="767070"/>
                </a:solidFill>
                <a:latin typeface="Arial"/>
                <a:cs typeface="Arial"/>
              </a:rPr>
              <a:t>data</a:t>
            </a:r>
            <a:r>
              <a:rPr dirty="0" sz="1100" spc="-35">
                <a:solidFill>
                  <a:srgbClr val="767070"/>
                </a:solidFill>
                <a:latin typeface="Arial"/>
                <a:cs typeface="Arial"/>
              </a:rPr>
              <a:t> </a:t>
            </a:r>
            <a:r>
              <a:rPr dirty="0" sz="1100">
                <a:solidFill>
                  <a:srgbClr val="767070"/>
                </a:solidFill>
                <a:latin typeface="Arial"/>
                <a:cs typeface="Arial"/>
              </a:rPr>
              <a:t>structure.</a:t>
            </a:r>
            <a:endParaRPr sz="1100">
              <a:latin typeface="Arial"/>
              <a:cs typeface="Arial"/>
            </a:endParaRPr>
          </a:p>
        </p:txBody>
      </p:sp>
      <p:sp>
        <p:nvSpPr>
          <p:cNvPr id="12" name="object 12"/>
          <p:cNvSpPr txBox="1"/>
          <p:nvPr/>
        </p:nvSpPr>
        <p:spPr>
          <a:xfrm>
            <a:off x="6560311" y="5527649"/>
            <a:ext cx="4468495" cy="749300"/>
          </a:xfrm>
          <a:prstGeom prst="rect">
            <a:avLst/>
          </a:prstGeom>
        </p:spPr>
        <p:txBody>
          <a:bodyPr wrap="square" lIns="0" tIns="12065" rIns="0" bIns="0" rtlCol="0" vert="horz">
            <a:spAutoFit/>
          </a:bodyPr>
          <a:lstStyle/>
          <a:p>
            <a:pPr marL="12700">
              <a:lnSpc>
                <a:spcPct val="100000"/>
              </a:lnSpc>
              <a:spcBef>
                <a:spcPts val="95"/>
              </a:spcBef>
            </a:pPr>
            <a:r>
              <a:rPr dirty="0" sz="1400" spc="-15">
                <a:solidFill>
                  <a:srgbClr val="52AC87"/>
                </a:solidFill>
                <a:latin typeface="Calibri"/>
                <a:cs typeface="Calibri"/>
              </a:rPr>
              <a:t>Applications</a:t>
            </a:r>
            <a:endParaRPr sz="1400">
              <a:latin typeface="Calibri"/>
              <a:cs typeface="Calibri"/>
            </a:endParaRPr>
          </a:p>
          <a:p>
            <a:pPr marL="12700" marR="5080">
              <a:lnSpc>
                <a:spcPct val="100000"/>
              </a:lnSpc>
              <a:spcBef>
                <a:spcPts val="60"/>
              </a:spcBef>
            </a:pPr>
            <a:r>
              <a:rPr dirty="0" sz="1100">
                <a:solidFill>
                  <a:srgbClr val="767070"/>
                </a:solidFill>
                <a:latin typeface="Arial"/>
                <a:cs typeface="Arial"/>
              </a:rPr>
              <a:t>Has applications </a:t>
            </a:r>
            <a:r>
              <a:rPr dirty="0" sz="1100" spc="-5">
                <a:solidFill>
                  <a:srgbClr val="767070"/>
                </a:solidFill>
                <a:latin typeface="Arial"/>
                <a:cs typeface="Arial"/>
              </a:rPr>
              <a:t>in </a:t>
            </a:r>
            <a:r>
              <a:rPr dirty="0" sz="1100">
                <a:solidFill>
                  <a:srgbClr val="767070"/>
                </a:solidFill>
                <a:latin typeface="Arial"/>
                <a:cs typeface="Arial"/>
              </a:rPr>
              <a:t>finding strongly connected components </a:t>
            </a:r>
            <a:r>
              <a:rPr dirty="0" sz="1100" spc="-5">
                <a:solidFill>
                  <a:srgbClr val="767070"/>
                </a:solidFill>
                <a:latin typeface="Arial"/>
                <a:cs typeface="Arial"/>
              </a:rPr>
              <a:t>in </a:t>
            </a:r>
            <a:r>
              <a:rPr dirty="0" sz="1100">
                <a:solidFill>
                  <a:srgbClr val="767070"/>
                </a:solidFill>
                <a:latin typeface="Arial"/>
                <a:cs typeface="Arial"/>
              </a:rPr>
              <a:t>a graph  (subgraphs</a:t>
            </a:r>
            <a:r>
              <a:rPr dirty="0" sz="1100" spc="-70">
                <a:solidFill>
                  <a:srgbClr val="767070"/>
                </a:solidFill>
                <a:latin typeface="Arial"/>
                <a:cs typeface="Arial"/>
              </a:rPr>
              <a:t> </a:t>
            </a:r>
            <a:r>
              <a:rPr dirty="0" sz="1100">
                <a:solidFill>
                  <a:srgbClr val="767070"/>
                </a:solidFill>
                <a:latin typeface="Arial"/>
                <a:cs typeface="Arial"/>
              </a:rPr>
              <a:t>where</a:t>
            </a:r>
            <a:r>
              <a:rPr dirty="0" sz="1100" spc="-35">
                <a:solidFill>
                  <a:srgbClr val="767070"/>
                </a:solidFill>
                <a:latin typeface="Arial"/>
                <a:cs typeface="Arial"/>
              </a:rPr>
              <a:t> </a:t>
            </a:r>
            <a:r>
              <a:rPr dirty="0" sz="1100" spc="-5">
                <a:solidFill>
                  <a:srgbClr val="767070"/>
                </a:solidFill>
                <a:latin typeface="Arial"/>
                <a:cs typeface="Arial"/>
              </a:rPr>
              <a:t>all</a:t>
            </a:r>
            <a:r>
              <a:rPr dirty="0" sz="1100" spc="5">
                <a:solidFill>
                  <a:srgbClr val="767070"/>
                </a:solidFill>
                <a:latin typeface="Arial"/>
                <a:cs typeface="Arial"/>
              </a:rPr>
              <a:t> </a:t>
            </a:r>
            <a:r>
              <a:rPr dirty="0" sz="1100">
                <a:solidFill>
                  <a:srgbClr val="767070"/>
                </a:solidFill>
                <a:latin typeface="Arial"/>
                <a:cs typeface="Arial"/>
              </a:rPr>
              <a:t>vertices</a:t>
            </a:r>
            <a:r>
              <a:rPr dirty="0" sz="1100" spc="-45">
                <a:solidFill>
                  <a:srgbClr val="767070"/>
                </a:solidFill>
                <a:latin typeface="Arial"/>
                <a:cs typeface="Arial"/>
              </a:rPr>
              <a:t> </a:t>
            </a:r>
            <a:r>
              <a:rPr dirty="0" sz="1100">
                <a:solidFill>
                  <a:srgbClr val="767070"/>
                </a:solidFill>
                <a:latin typeface="Arial"/>
                <a:cs typeface="Arial"/>
              </a:rPr>
              <a:t>are</a:t>
            </a:r>
            <a:r>
              <a:rPr dirty="0" sz="1100" spc="-5">
                <a:solidFill>
                  <a:srgbClr val="767070"/>
                </a:solidFill>
                <a:latin typeface="Arial"/>
                <a:cs typeface="Arial"/>
              </a:rPr>
              <a:t> </a:t>
            </a:r>
            <a:r>
              <a:rPr dirty="0" sz="1100">
                <a:solidFill>
                  <a:srgbClr val="767070"/>
                </a:solidFill>
                <a:latin typeface="Arial"/>
                <a:cs typeface="Arial"/>
              </a:rPr>
              <a:t>reachable</a:t>
            </a:r>
            <a:r>
              <a:rPr dirty="0" sz="1100" spc="-60">
                <a:solidFill>
                  <a:srgbClr val="767070"/>
                </a:solidFill>
                <a:latin typeface="Arial"/>
                <a:cs typeface="Arial"/>
              </a:rPr>
              <a:t> </a:t>
            </a:r>
            <a:r>
              <a:rPr dirty="0" sz="1100" spc="5">
                <a:solidFill>
                  <a:srgbClr val="767070"/>
                </a:solidFill>
                <a:latin typeface="Arial"/>
                <a:cs typeface="Arial"/>
              </a:rPr>
              <a:t>from</a:t>
            </a:r>
            <a:r>
              <a:rPr dirty="0" sz="1100" spc="-50">
                <a:solidFill>
                  <a:srgbClr val="767070"/>
                </a:solidFill>
                <a:latin typeface="Arial"/>
                <a:cs typeface="Arial"/>
              </a:rPr>
              <a:t> </a:t>
            </a:r>
            <a:r>
              <a:rPr dirty="0" sz="1100">
                <a:solidFill>
                  <a:srgbClr val="767070"/>
                </a:solidFill>
                <a:latin typeface="Arial"/>
                <a:cs typeface="Arial"/>
              </a:rPr>
              <a:t>every</a:t>
            </a:r>
            <a:r>
              <a:rPr dirty="0" sz="1100" spc="-40">
                <a:solidFill>
                  <a:srgbClr val="767070"/>
                </a:solidFill>
                <a:latin typeface="Arial"/>
                <a:cs typeface="Arial"/>
              </a:rPr>
              <a:t> </a:t>
            </a:r>
            <a:r>
              <a:rPr dirty="0" sz="1100">
                <a:solidFill>
                  <a:srgbClr val="767070"/>
                </a:solidFill>
                <a:latin typeface="Arial"/>
                <a:cs typeface="Arial"/>
              </a:rPr>
              <a:t>other</a:t>
            </a:r>
            <a:r>
              <a:rPr dirty="0" sz="1100" spc="-50">
                <a:solidFill>
                  <a:srgbClr val="767070"/>
                </a:solidFill>
                <a:latin typeface="Arial"/>
                <a:cs typeface="Arial"/>
              </a:rPr>
              <a:t> </a:t>
            </a:r>
            <a:r>
              <a:rPr dirty="0" sz="1100">
                <a:solidFill>
                  <a:srgbClr val="767070"/>
                </a:solidFill>
                <a:latin typeface="Arial"/>
                <a:cs typeface="Arial"/>
              </a:rPr>
              <a:t>vertex,</a:t>
            </a:r>
            <a:r>
              <a:rPr dirty="0" sz="1100" spc="-60">
                <a:solidFill>
                  <a:srgbClr val="767070"/>
                </a:solidFill>
                <a:latin typeface="Arial"/>
                <a:cs typeface="Arial"/>
              </a:rPr>
              <a:t> </a:t>
            </a:r>
            <a:r>
              <a:rPr dirty="0" sz="1100" spc="5">
                <a:solidFill>
                  <a:srgbClr val="767070"/>
                </a:solidFill>
                <a:latin typeface="Arial"/>
                <a:cs typeface="Arial"/>
              </a:rPr>
              <a:t>but  </a:t>
            </a:r>
            <a:r>
              <a:rPr dirty="0" sz="1100" spc="-5">
                <a:solidFill>
                  <a:srgbClr val="767070"/>
                </a:solidFill>
                <a:latin typeface="Arial"/>
                <a:cs typeface="Arial"/>
              </a:rPr>
              <a:t>more </a:t>
            </a:r>
            <a:r>
              <a:rPr dirty="0" sz="1100">
                <a:solidFill>
                  <a:srgbClr val="767070"/>
                </a:solidFill>
                <a:latin typeface="Arial"/>
                <a:cs typeface="Arial"/>
              </a:rPr>
              <a:t>on this </a:t>
            </a:r>
            <a:r>
              <a:rPr dirty="0" sz="1100" spc="-5">
                <a:solidFill>
                  <a:srgbClr val="767070"/>
                </a:solidFill>
                <a:latin typeface="Arial"/>
                <a:cs typeface="Arial"/>
              </a:rPr>
              <a:t>in </a:t>
            </a:r>
            <a:r>
              <a:rPr dirty="0" sz="1100">
                <a:solidFill>
                  <a:srgbClr val="767070"/>
                </a:solidFill>
                <a:latin typeface="Arial"/>
                <a:cs typeface="Arial"/>
              </a:rPr>
              <a:t>the</a:t>
            </a:r>
            <a:r>
              <a:rPr dirty="0" sz="1100" spc="-85">
                <a:solidFill>
                  <a:srgbClr val="767070"/>
                </a:solidFill>
                <a:latin typeface="Arial"/>
                <a:cs typeface="Arial"/>
              </a:rPr>
              <a:t> </a:t>
            </a:r>
            <a:r>
              <a:rPr dirty="0" sz="1100">
                <a:solidFill>
                  <a:srgbClr val="767070"/>
                </a:solidFill>
                <a:latin typeface="Arial"/>
                <a:cs typeface="Arial"/>
              </a:rPr>
              <a:t>future).</a:t>
            </a:r>
            <a:endParaRPr sz="1100">
              <a:latin typeface="Arial"/>
              <a:cs typeface="Arial"/>
            </a:endParaRPr>
          </a:p>
        </p:txBody>
      </p:sp>
      <p:sp>
        <p:nvSpPr>
          <p:cNvPr id="13" name="object 13"/>
          <p:cNvSpPr txBox="1"/>
          <p:nvPr/>
        </p:nvSpPr>
        <p:spPr>
          <a:xfrm>
            <a:off x="1205890" y="5527649"/>
            <a:ext cx="4391660" cy="749300"/>
          </a:xfrm>
          <a:prstGeom prst="rect">
            <a:avLst/>
          </a:prstGeom>
        </p:spPr>
        <p:txBody>
          <a:bodyPr wrap="square" lIns="0" tIns="12065" rIns="0" bIns="0" rtlCol="0" vert="horz">
            <a:spAutoFit/>
          </a:bodyPr>
          <a:lstStyle/>
          <a:p>
            <a:pPr marL="12700">
              <a:lnSpc>
                <a:spcPct val="100000"/>
              </a:lnSpc>
              <a:spcBef>
                <a:spcPts val="95"/>
              </a:spcBef>
            </a:pPr>
            <a:r>
              <a:rPr dirty="0" sz="1400" spc="-15">
                <a:solidFill>
                  <a:srgbClr val="52AC87"/>
                </a:solidFill>
                <a:latin typeface="Calibri"/>
                <a:cs typeface="Calibri"/>
              </a:rPr>
              <a:t>Applications</a:t>
            </a:r>
            <a:endParaRPr sz="1400">
              <a:latin typeface="Calibri"/>
              <a:cs typeface="Calibri"/>
            </a:endParaRPr>
          </a:p>
          <a:p>
            <a:pPr marL="12700" marR="5080">
              <a:lnSpc>
                <a:spcPct val="100000"/>
              </a:lnSpc>
              <a:spcBef>
                <a:spcPts val="60"/>
              </a:spcBef>
            </a:pPr>
            <a:r>
              <a:rPr dirty="0" sz="1100" spc="-5">
                <a:solidFill>
                  <a:srgbClr val="767070"/>
                </a:solidFill>
                <a:latin typeface="Arial"/>
                <a:cs typeface="Arial"/>
              </a:rPr>
              <a:t>Using </a:t>
            </a:r>
            <a:r>
              <a:rPr dirty="0" sz="1100">
                <a:solidFill>
                  <a:srgbClr val="767070"/>
                </a:solidFill>
                <a:latin typeface="Arial"/>
                <a:cs typeface="Arial"/>
              </a:rPr>
              <a:t>BFS, </a:t>
            </a:r>
            <a:r>
              <a:rPr dirty="0" sz="1100" spc="-5">
                <a:solidFill>
                  <a:srgbClr val="767070"/>
                </a:solidFill>
                <a:latin typeface="Arial"/>
                <a:cs typeface="Arial"/>
              </a:rPr>
              <a:t>we </a:t>
            </a:r>
            <a:r>
              <a:rPr dirty="0" sz="1100">
                <a:solidFill>
                  <a:srgbClr val="767070"/>
                </a:solidFill>
                <a:latin typeface="Arial"/>
                <a:cs typeface="Arial"/>
              </a:rPr>
              <a:t>can solve the shortest path problem </a:t>
            </a:r>
            <a:r>
              <a:rPr dirty="0" sz="1100" spc="10">
                <a:solidFill>
                  <a:srgbClr val="767070"/>
                </a:solidFill>
                <a:latin typeface="Arial"/>
                <a:cs typeface="Arial"/>
              </a:rPr>
              <a:t>for </a:t>
            </a:r>
            <a:r>
              <a:rPr dirty="0" sz="1100">
                <a:solidFill>
                  <a:srgbClr val="767070"/>
                </a:solidFill>
                <a:latin typeface="Arial"/>
                <a:cs typeface="Arial"/>
              </a:rPr>
              <a:t>unweighted  graphs,</a:t>
            </a:r>
            <a:r>
              <a:rPr dirty="0" sz="1100" spc="-65">
                <a:solidFill>
                  <a:srgbClr val="767070"/>
                </a:solidFill>
                <a:latin typeface="Arial"/>
                <a:cs typeface="Arial"/>
              </a:rPr>
              <a:t> </a:t>
            </a:r>
            <a:r>
              <a:rPr dirty="0" sz="1100">
                <a:solidFill>
                  <a:srgbClr val="767070"/>
                </a:solidFill>
                <a:latin typeface="Arial"/>
                <a:cs typeface="Arial"/>
              </a:rPr>
              <a:t>as</a:t>
            </a:r>
            <a:r>
              <a:rPr dirty="0" sz="1100" spc="-15">
                <a:solidFill>
                  <a:srgbClr val="767070"/>
                </a:solidFill>
                <a:latin typeface="Arial"/>
                <a:cs typeface="Arial"/>
              </a:rPr>
              <a:t> </a:t>
            </a:r>
            <a:r>
              <a:rPr dirty="0" sz="1100" spc="-5">
                <a:solidFill>
                  <a:srgbClr val="767070"/>
                </a:solidFill>
                <a:latin typeface="Arial"/>
                <a:cs typeface="Arial"/>
              </a:rPr>
              <a:t>it</a:t>
            </a:r>
            <a:r>
              <a:rPr dirty="0" sz="1100" spc="-10">
                <a:solidFill>
                  <a:srgbClr val="767070"/>
                </a:solidFill>
                <a:latin typeface="Arial"/>
                <a:cs typeface="Arial"/>
              </a:rPr>
              <a:t> </a:t>
            </a:r>
            <a:r>
              <a:rPr dirty="0" sz="1100" spc="-5">
                <a:solidFill>
                  <a:srgbClr val="767070"/>
                </a:solidFill>
                <a:latin typeface="Arial"/>
                <a:cs typeface="Arial"/>
              </a:rPr>
              <a:t>is</a:t>
            </a:r>
            <a:r>
              <a:rPr dirty="0" sz="1100" spc="10">
                <a:solidFill>
                  <a:srgbClr val="767070"/>
                </a:solidFill>
                <a:latin typeface="Arial"/>
                <a:cs typeface="Arial"/>
              </a:rPr>
              <a:t> </a:t>
            </a:r>
            <a:r>
              <a:rPr dirty="0" sz="1100">
                <a:solidFill>
                  <a:srgbClr val="767070"/>
                </a:solidFill>
                <a:latin typeface="Arial"/>
                <a:cs typeface="Arial"/>
              </a:rPr>
              <a:t>ensured</a:t>
            </a:r>
            <a:r>
              <a:rPr dirty="0" sz="1100" spc="-55">
                <a:solidFill>
                  <a:srgbClr val="767070"/>
                </a:solidFill>
                <a:latin typeface="Arial"/>
                <a:cs typeface="Arial"/>
              </a:rPr>
              <a:t> </a:t>
            </a:r>
            <a:r>
              <a:rPr dirty="0" sz="1100">
                <a:solidFill>
                  <a:srgbClr val="767070"/>
                </a:solidFill>
                <a:latin typeface="Arial"/>
                <a:cs typeface="Arial"/>
              </a:rPr>
              <a:t>that</a:t>
            </a:r>
            <a:r>
              <a:rPr dirty="0" sz="1100" spc="-40">
                <a:solidFill>
                  <a:srgbClr val="767070"/>
                </a:solidFill>
                <a:latin typeface="Arial"/>
                <a:cs typeface="Arial"/>
              </a:rPr>
              <a:t> </a:t>
            </a:r>
            <a:r>
              <a:rPr dirty="0" sz="1100" spc="-5">
                <a:solidFill>
                  <a:srgbClr val="767070"/>
                </a:solidFill>
                <a:latin typeface="Arial"/>
                <a:cs typeface="Arial"/>
              </a:rPr>
              <a:t>we </a:t>
            </a:r>
            <a:r>
              <a:rPr dirty="0" sz="1100">
                <a:solidFill>
                  <a:srgbClr val="767070"/>
                </a:solidFill>
                <a:latin typeface="Arial"/>
                <a:cs typeface="Arial"/>
              </a:rPr>
              <a:t>go</a:t>
            </a:r>
            <a:r>
              <a:rPr dirty="0" sz="1100" spc="-5">
                <a:solidFill>
                  <a:srgbClr val="767070"/>
                </a:solidFill>
                <a:latin typeface="Arial"/>
                <a:cs typeface="Arial"/>
              </a:rPr>
              <a:t> </a:t>
            </a:r>
            <a:r>
              <a:rPr dirty="0" sz="1100" spc="5">
                <a:solidFill>
                  <a:srgbClr val="767070"/>
                </a:solidFill>
                <a:latin typeface="Arial"/>
                <a:cs typeface="Arial"/>
              </a:rPr>
              <a:t>from</a:t>
            </a:r>
            <a:r>
              <a:rPr dirty="0" sz="1100" spc="-45">
                <a:solidFill>
                  <a:srgbClr val="767070"/>
                </a:solidFill>
                <a:latin typeface="Arial"/>
                <a:cs typeface="Arial"/>
              </a:rPr>
              <a:t> </a:t>
            </a:r>
            <a:r>
              <a:rPr dirty="0" sz="1100">
                <a:solidFill>
                  <a:srgbClr val="767070"/>
                </a:solidFill>
                <a:latin typeface="Arial"/>
                <a:cs typeface="Arial"/>
              </a:rPr>
              <a:t>the</a:t>
            </a:r>
            <a:r>
              <a:rPr dirty="0" sz="1100" spc="-30">
                <a:solidFill>
                  <a:srgbClr val="767070"/>
                </a:solidFill>
                <a:latin typeface="Arial"/>
                <a:cs typeface="Arial"/>
              </a:rPr>
              <a:t> </a:t>
            </a:r>
            <a:r>
              <a:rPr dirty="0" sz="1100">
                <a:solidFill>
                  <a:srgbClr val="767070"/>
                </a:solidFill>
                <a:latin typeface="Arial"/>
                <a:cs typeface="Arial"/>
              </a:rPr>
              <a:t>source</a:t>
            </a:r>
            <a:r>
              <a:rPr dirty="0" sz="1100" spc="-30">
                <a:solidFill>
                  <a:srgbClr val="767070"/>
                </a:solidFill>
                <a:latin typeface="Arial"/>
                <a:cs typeface="Arial"/>
              </a:rPr>
              <a:t> </a:t>
            </a:r>
            <a:r>
              <a:rPr dirty="0" sz="1100">
                <a:solidFill>
                  <a:srgbClr val="767070"/>
                </a:solidFill>
                <a:latin typeface="Arial"/>
                <a:cs typeface="Arial"/>
              </a:rPr>
              <a:t>to</a:t>
            </a:r>
            <a:r>
              <a:rPr dirty="0" sz="1100" spc="-30">
                <a:solidFill>
                  <a:srgbClr val="767070"/>
                </a:solidFill>
                <a:latin typeface="Arial"/>
                <a:cs typeface="Arial"/>
              </a:rPr>
              <a:t> </a:t>
            </a:r>
            <a:r>
              <a:rPr dirty="0" sz="1100">
                <a:solidFill>
                  <a:srgbClr val="767070"/>
                </a:solidFill>
                <a:latin typeface="Arial"/>
                <a:cs typeface="Arial"/>
              </a:rPr>
              <a:t>the</a:t>
            </a:r>
            <a:r>
              <a:rPr dirty="0" sz="1100" spc="-35">
                <a:solidFill>
                  <a:srgbClr val="767070"/>
                </a:solidFill>
                <a:latin typeface="Arial"/>
                <a:cs typeface="Arial"/>
              </a:rPr>
              <a:t> </a:t>
            </a:r>
            <a:r>
              <a:rPr dirty="0" sz="1100">
                <a:solidFill>
                  <a:srgbClr val="767070"/>
                </a:solidFill>
                <a:latin typeface="Arial"/>
                <a:cs typeface="Arial"/>
              </a:rPr>
              <a:t>destination</a:t>
            </a:r>
            <a:r>
              <a:rPr dirty="0" sz="1100" spc="-80">
                <a:solidFill>
                  <a:srgbClr val="767070"/>
                </a:solidFill>
                <a:latin typeface="Arial"/>
                <a:cs typeface="Arial"/>
              </a:rPr>
              <a:t> </a:t>
            </a:r>
            <a:r>
              <a:rPr dirty="0" sz="1100" spc="-5">
                <a:solidFill>
                  <a:srgbClr val="767070"/>
                </a:solidFill>
                <a:latin typeface="Arial"/>
                <a:cs typeface="Arial"/>
              </a:rPr>
              <a:t>in  </a:t>
            </a:r>
            <a:r>
              <a:rPr dirty="0" sz="1100">
                <a:solidFill>
                  <a:srgbClr val="767070"/>
                </a:solidFill>
                <a:latin typeface="Arial"/>
                <a:cs typeface="Arial"/>
              </a:rPr>
              <a:t>the </a:t>
            </a:r>
            <a:r>
              <a:rPr dirty="0" sz="1100" spc="-5">
                <a:solidFill>
                  <a:srgbClr val="767070"/>
                </a:solidFill>
                <a:latin typeface="Arial"/>
                <a:cs typeface="Arial"/>
              </a:rPr>
              <a:t>smallest </a:t>
            </a:r>
            <a:r>
              <a:rPr dirty="0" sz="1100">
                <a:solidFill>
                  <a:srgbClr val="767070"/>
                </a:solidFill>
                <a:latin typeface="Arial"/>
                <a:cs typeface="Arial"/>
              </a:rPr>
              <a:t>number of vertex-vertex</a:t>
            </a:r>
            <a:r>
              <a:rPr dirty="0" sz="1100" spc="-204">
                <a:solidFill>
                  <a:srgbClr val="767070"/>
                </a:solidFill>
                <a:latin typeface="Arial"/>
                <a:cs typeface="Arial"/>
              </a:rPr>
              <a:t> </a:t>
            </a:r>
            <a:r>
              <a:rPr dirty="0" sz="1100">
                <a:solidFill>
                  <a:srgbClr val="767070"/>
                </a:solidFill>
                <a:latin typeface="Arial"/>
                <a:cs typeface="Arial"/>
              </a:rPr>
              <a:t>traversals.</a:t>
            </a:r>
            <a:endParaRPr sz="1100">
              <a:latin typeface="Arial"/>
              <a:cs typeface="Arial"/>
            </a:endParaRPr>
          </a:p>
        </p:txBody>
      </p:sp>
      <p:sp>
        <p:nvSpPr>
          <p:cNvPr id="14" name="object 14"/>
          <p:cNvSpPr/>
          <p:nvPr/>
        </p:nvSpPr>
        <p:spPr>
          <a:xfrm>
            <a:off x="1688592" y="3511296"/>
            <a:ext cx="500380" cy="497205"/>
          </a:xfrm>
          <a:custGeom>
            <a:avLst/>
            <a:gdLst/>
            <a:ahLst/>
            <a:cxnLst/>
            <a:rect l="l" t="t" r="r" b="b"/>
            <a:pathLst>
              <a:path w="500380" h="497204">
                <a:moveTo>
                  <a:pt x="249935" y="0"/>
                </a:moveTo>
                <a:lnTo>
                  <a:pt x="205006" y="4003"/>
                </a:lnTo>
                <a:lnTo>
                  <a:pt x="162719" y="15545"/>
                </a:lnTo>
                <a:lnTo>
                  <a:pt x="123782" y="33923"/>
                </a:lnTo>
                <a:lnTo>
                  <a:pt x="88900" y="58434"/>
                </a:lnTo>
                <a:lnTo>
                  <a:pt x="58777" y="88377"/>
                </a:lnTo>
                <a:lnTo>
                  <a:pt x="34120" y="123048"/>
                </a:lnTo>
                <a:lnTo>
                  <a:pt x="15635" y="161746"/>
                </a:lnTo>
                <a:lnTo>
                  <a:pt x="4026" y="203768"/>
                </a:lnTo>
                <a:lnTo>
                  <a:pt x="0" y="248411"/>
                </a:lnTo>
                <a:lnTo>
                  <a:pt x="4026" y="293055"/>
                </a:lnTo>
                <a:lnTo>
                  <a:pt x="15635" y="335077"/>
                </a:lnTo>
                <a:lnTo>
                  <a:pt x="34120" y="373775"/>
                </a:lnTo>
                <a:lnTo>
                  <a:pt x="58777" y="408446"/>
                </a:lnTo>
                <a:lnTo>
                  <a:pt x="88900" y="438389"/>
                </a:lnTo>
                <a:lnTo>
                  <a:pt x="123782" y="462900"/>
                </a:lnTo>
                <a:lnTo>
                  <a:pt x="162719" y="481278"/>
                </a:lnTo>
                <a:lnTo>
                  <a:pt x="205006" y="492820"/>
                </a:lnTo>
                <a:lnTo>
                  <a:pt x="249935" y="496823"/>
                </a:lnTo>
                <a:lnTo>
                  <a:pt x="294865" y="492820"/>
                </a:lnTo>
                <a:lnTo>
                  <a:pt x="337152" y="481278"/>
                </a:lnTo>
                <a:lnTo>
                  <a:pt x="376089" y="462900"/>
                </a:lnTo>
                <a:lnTo>
                  <a:pt x="410971" y="438389"/>
                </a:lnTo>
                <a:lnTo>
                  <a:pt x="441094" y="408446"/>
                </a:lnTo>
                <a:lnTo>
                  <a:pt x="465751" y="373775"/>
                </a:lnTo>
                <a:lnTo>
                  <a:pt x="484236" y="335077"/>
                </a:lnTo>
                <a:lnTo>
                  <a:pt x="495845" y="293055"/>
                </a:lnTo>
                <a:lnTo>
                  <a:pt x="499871" y="248411"/>
                </a:lnTo>
                <a:lnTo>
                  <a:pt x="495845" y="203768"/>
                </a:lnTo>
                <a:lnTo>
                  <a:pt x="484236" y="161746"/>
                </a:lnTo>
                <a:lnTo>
                  <a:pt x="465751" y="123048"/>
                </a:lnTo>
                <a:lnTo>
                  <a:pt x="441094" y="88377"/>
                </a:lnTo>
                <a:lnTo>
                  <a:pt x="410972" y="58434"/>
                </a:lnTo>
                <a:lnTo>
                  <a:pt x="376089" y="33923"/>
                </a:lnTo>
                <a:lnTo>
                  <a:pt x="337152" y="15545"/>
                </a:lnTo>
                <a:lnTo>
                  <a:pt x="294865" y="4003"/>
                </a:lnTo>
                <a:lnTo>
                  <a:pt x="249935" y="0"/>
                </a:lnTo>
                <a:close/>
              </a:path>
            </a:pathLst>
          </a:custGeom>
          <a:solidFill>
            <a:srgbClr val="AC8752"/>
          </a:solidFill>
        </p:spPr>
        <p:txBody>
          <a:bodyPr wrap="square" lIns="0" tIns="0" rIns="0" bIns="0" rtlCol="0"/>
          <a:lstStyle/>
          <a:p/>
        </p:txBody>
      </p:sp>
      <p:sp>
        <p:nvSpPr>
          <p:cNvPr id="15" name="object 15"/>
          <p:cNvSpPr txBox="1"/>
          <p:nvPr/>
        </p:nvSpPr>
        <p:spPr>
          <a:xfrm>
            <a:off x="1869185" y="3620770"/>
            <a:ext cx="139065" cy="270510"/>
          </a:xfrm>
          <a:prstGeom prst="rect">
            <a:avLst/>
          </a:prstGeom>
        </p:spPr>
        <p:txBody>
          <a:bodyPr wrap="square" lIns="0" tIns="13335" rIns="0" bIns="0" rtlCol="0" vert="horz">
            <a:spAutoFit/>
          </a:bodyPr>
          <a:lstStyle/>
          <a:p>
            <a:pPr marL="12700">
              <a:lnSpc>
                <a:spcPct val="100000"/>
              </a:lnSpc>
              <a:spcBef>
                <a:spcPts val="105"/>
              </a:spcBef>
            </a:pPr>
            <a:r>
              <a:rPr dirty="0" sz="1600">
                <a:solidFill>
                  <a:srgbClr val="E7DCED"/>
                </a:solidFill>
                <a:latin typeface="Arial"/>
                <a:cs typeface="Arial"/>
              </a:rPr>
              <a:t>0</a:t>
            </a:r>
            <a:endParaRPr sz="1600">
              <a:latin typeface="Arial"/>
              <a:cs typeface="Arial"/>
            </a:endParaRPr>
          </a:p>
        </p:txBody>
      </p:sp>
      <p:sp>
        <p:nvSpPr>
          <p:cNvPr id="16" name="object 16"/>
          <p:cNvSpPr/>
          <p:nvPr/>
        </p:nvSpPr>
        <p:spPr>
          <a:xfrm>
            <a:off x="1752600" y="4037076"/>
            <a:ext cx="119380" cy="479425"/>
          </a:xfrm>
          <a:custGeom>
            <a:avLst/>
            <a:gdLst/>
            <a:ahLst/>
            <a:cxnLst/>
            <a:rect l="l" t="t" r="r" b="b"/>
            <a:pathLst>
              <a:path w="119380" h="479425">
                <a:moveTo>
                  <a:pt x="39624" y="360299"/>
                </a:moveTo>
                <a:lnTo>
                  <a:pt x="0" y="360299"/>
                </a:lnTo>
                <a:lnTo>
                  <a:pt x="59436" y="479171"/>
                </a:lnTo>
                <a:lnTo>
                  <a:pt x="108966" y="380111"/>
                </a:lnTo>
                <a:lnTo>
                  <a:pt x="39624" y="380111"/>
                </a:lnTo>
                <a:lnTo>
                  <a:pt x="39624" y="360299"/>
                </a:lnTo>
                <a:close/>
              </a:path>
              <a:path w="119380" h="479425">
                <a:moveTo>
                  <a:pt x="79248" y="0"/>
                </a:moveTo>
                <a:lnTo>
                  <a:pt x="39624" y="0"/>
                </a:lnTo>
                <a:lnTo>
                  <a:pt x="39624" y="380111"/>
                </a:lnTo>
                <a:lnTo>
                  <a:pt x="79248" y="380111"/>
                </a:lnTo>
                <a:lnTo>
                  <a:pt x="79248" y="0"/>
                </a:lnTo>
                <a:close/>
              </a:path>
              <a:path w="119380" h="479425">
                <a:moveTo>
                  <a:pt x="118872" y="360299"/>
                </a:moveTo>
                <a:lnTo>
                  <a:pt x="79248" y="360299"/>
                </a:lnTo>
                <a:lnTo>
                  <a:pt x="79248" y="380111"/>
                </a:lnTo>
                <a:lnTo>
                  <a:pt x="108966" y="380111"/>
                </a:lnTo>
                <a:lnTo>
                  <a:pt x="118872" y="360299"/>
                </a:lnTo>
                <a:close/>
              </a:path>
            </a:pathLst>
          </a:custGeom>
          <a:solidFill>
            <a:srgbClr val="52AC87"/>
          </a:solidFill>
        </p:spPr>
        <p:txBody>
          <a:bodyPr wrap="square" lIns="0" tIns="0" rIns="0" bIns="0" rtlCol="0"/>
          <a:lstStyle/>
          <a:p/>
        </p:txBody>
      </p:sp>
      <p:sp>
        <p:nvSpPr>
          <p:cNvPr id="17" name="object 17"/>
          <p:cNvSpPr/>
          <p:nvPr/>
        </p:nvSpPr>
        <p:spPr>
          <a:xfrm>
            <a:off x="3069335" y="3511296"/>
            <a:ext cx="497205" cy="497205"/>
          </a:xfrm>
          <a:custGeom>
            <a:avLst/>
            <a:gdLst/>
            <a:ahLst/>
            <a:cxnLst/>
            <a:rect l="l" t="t" r="r" b="b"/>
            <a:pathLst>
              <a:path w="497204" h="497204">
                <a:moveTo>
                  <a:pt x="248412" y="0"/>
                </a:moveTo>
                <a:lnTo>
                  <a:pt x="198358" y="5048"/>
                </a:lnTo>
                <a:lnTo>
                  <a:pt x="151733" y="19526"/>
                </a:lnTo>
                <a:lnTo>
                  <a:pt x="109537" y="42433"/>
                </a:lnTo>
                <a:lnTo>
                  <a:pt x="72770" y="72771"/>
                </a:lnTo>
                <a:lnTo>
                  <a:pt x="42433" y="109537"/>
                </a:lnTo>
                <a:lnTo>
                  <a:pt x="19526" y="151733"/>
                </a:lnTo>
                <a:lnTo>
                  <a:pt x="5048" y="198358"/>
                </a:lnTo>
                <a:lnTo>
                  <a:pt x="0" y="248411"/>
                </a:lnTo>
                <a:lnTo>
                  <a:pt x="5048" y="298465"/>
                </a:lnTo>
                <a:lnTo>
                  <a:pt x="19526" y="345090"/>
                </a:lnTo>
                <a:lnTo>
                  <a:pt x="42433" y="387286"/>
                </a:lnTo>
                <a:lnTo>
                  <a:pt x="72770" y="424052"/>
                </a:lnTo>
                <a:lnTo>
                  <a:pt x="109537" y="454390"/>
                </a:lnTo>
                <a:lnTo>
                  <a:pt x="151733" y="477297"/>
                </a:lnTo>
                <a:lnTo>
                  <a:pt x="198358" y="491775"/>
                </a:lnTo>
                <a:lnTo>
                  <a:pt x="248412" y="496823"/>
                </a:lnTo>
                <a:lnTo>
                  <a:pt x="298465" y="491775"/>
                </a:lnTo>
                <a:lnTo>
                  <a:pt x="345090" y="477297"/>
                </a:lnTo>
                <a:lnTo>
                  <a:pt x="387286" y="454390"/>
                </a:lnTo>
                <a:lnTo>
                  <a:pt x="424053" y="424052"/>
                </a:lnTo>
                <a:lnTo>
                  <a:pt x="454390" y="387286"/>
                </a:lnTo>
                <a:lnTo>
                  <a:pt x="477297" y="345090"/>
                </a:lnTo>
                <a:lnTo>
                  <a:pt x="491775" y="298465"/>
                </a:lnTo>
                <a:lnTo>
                  <a:pt x="496824" y="248411"/>
                </a:lnTo>
                <a:lnTo>
                  <a:pt x="491775" y="198358"/>
                </a:lnTo>
                <a:lnTo>
                  <a:pt x="477297" y="151733"/>
                </a:lnTo>
                <a:lnTo>
                  <a:pt x="454390" y="109537"/>
                </a:lnTo>
                <a:lnTo>
                  <a:pt x="424053" y="72771"/>
                </a:lnTo>
                <a:lnTo>
                  <a:pt x="387286" y="42433"/>
                </a:lnTo>
                <a:lnTo>
                  <a:pt x="345090" y="19526"/>
                </a:lnTo>
                <a:lnTo>
                  <a:pt x="298465" y="5048"/>
                </a:lnTo>
                <a:lnTo>
                  <a:pt x="248412" y="0"/>
                </a:lnTo>
                <a:close/>
              </a:path>
            </a:pathLst>
          </a:custGeom>
          <a:solidFill>
            <a:srgbClr val="AC8752"/>
          </a:solidFill>
        </p:spPr>
        <p:txBody>
          <a:bodyPr wrap="square" lIns="0" tIns="0" rIns="0" bIns="0" rtlCol="0"/>
          <a:lstStyle/>
          <a:p/>
        </p:txBody>
      </p:sp>
      <p:sp>
        <p:nvSpPr>
          <p:cNvPr id="18" name="object 18"/>
          <p:cNvSpPr txBox="1"/>
          <p:nvPr/>
        </p:nvSpPr>
        <p:spPr>
          <a:xfrm>
            <a:off x="3248914" y="3620465"/>
            <a:ext cx="139700" cy="271145"/>
          </a:xfrm>
          <a:prstGeom prst="rect">
            <a:avLst/>
          </a:prstGeom>
        </p:spPr>
        <p:txBody>
          <a:bodyPr wrap="square" lIns="0" tIns="13970" rIns="0" bIns="0" rtlCol="0" vert="horz">
            <a:spAutoFit/>
          </a:bodyPr>
          <a:lstStyle/>
          <a:p>
            <a:pPr marL="12700">
              <a:lnSpc>
                <a:spcPct val="100000"/>
              </a:lnSpc>
              <a:spcBef>
                <a:spcPts val="110"/>
              </a:spcBef>
            </a:pPr>
            <a:r>
              <a:rPr dirty="0" sz="1600" spc="5">
                <a:solidFill>
                  <a:srgbClr val="E7DCED"/>
                </a:solidFill>
                <a:latin typeface="Arial"/>
                <a:cs typeface="Arial"/>
              </a:rPr>
              <a:t>2</a:t>
            </a:r>
            <a:endParaRPr sz="1600">
              <a:latin typeface="Arial"/>
              <a:cs typeface="Arial"/>
            </a:endParaRPr>
          </a:p>
        </p:txBody>
      </p:sp>
      <p:sp>
        <p:nvSpPr>
          <p:cNvPr id="19" name="object 19"/>
          <p:cNvSpPr/>
          <p:nvPr/>
        </p:nvSpPr>
        <p:spPr>
          <a:xfrm>
            <a:off x="1688592" y="4535423"/>
            <a:ext cx="500380" cy="497205"/>
          </a:xfrm>
          <a:custGeom>
            <a:avLst/>
            <a:gdLst/>
            <a:ahLst/>
            <a:cxnLst/>
            <a:rect l="l" t="t" r="r" b="b"/>
            <a:pathLst>
              <a:path w="500380" h="497204">
                <a:moveTo>
                  <a:pt x="249935" y="0"/>
                </a:moveTo>
                <a:lnTo>
                  <a:pt x="205006" y="4003"/>
                </a:lnTo>
                <a:lnTo>
                  <a:pt x="162719" y="15545"/>
                </a:lnTo>
                <a:lnTo>
                  <a:pt x="123782" y="33923"/>
                </a:lnTo>
                <a:lnTo>
                  <a:pt x="88900" y="58434"/>
                </a:lnTo>
                <a:lnTo>
                  <a:pt x="58777" y="88377"/>
                </a:lnTo>
                <a:lnTo>
                  <a:pt x="34120" y="123048"/>
                </a:lnTo>
                <a:lnTo>
                  <a:pt x="15635" y="161746"/>
                </a:lnTo>
                <a:lnTo>
                  <a:pt x="4026" y="203768"/>
                </a:lnTo>
                <a:lnTo>
                  <a:pt x="0" y="248412"/>
                </a:lnTo>
                <a:lnTo>
                  <a:pt x="4026" y="293055"/>
                </a:lnTo>
                <a:lnTo>
                  <a:pt x="15635" y="335077"/>
                </a:lnTo>
                <a:lnTo>
                  <a:pt x="34120" y="373775"/>
                </a:lnTo>
                <a:lnTo>
                  <a:pt x="58777" y="408446"/>
                </a:lnTo>
                <a:lnTo>
                  <a:pt x="88900" y="438389"/>
                </a:lnTo>
                <a:lnTo>
                  <a:pt x="123782" y="462900"/>
                </a:lnTo>
                <a:lnTo>
                  <a:pt x="162719" y="481278"/>
                </a:lnTo>
                <a:lnTo>
                  <a:pt x="205006" y="492820"/>
                </a:lnTo>
                <a:lnTo>
                  <a:pt x="249935" y="496824"/>
                </a:lnTo>
                <a:lnTo>
                  <a:pt x="294865" y="492820"/>
                </a:lnTo>
                <a:lnTo>
                  <a:pt x="337152" y="481278"/>
                </a:lnTo>
                <a:lnTo>
                  <a:pt x="376089" y="462900"/>
                </a:lnTo>
                <a:lnTo>
                  <a:pt x="410971" y="438389"/>
                </a:lnTo>
                <a:lnTo>
                  <a:pt x="441094" y="408446"/>
                </a:lnTo>
                <a:lnTo>
                  <a:pt x="465751" y="373775"/>
                </a:lnTo>
                <a:lnTo>
                  <a:pt x="484236" y="335077"/>
                </a:lnTo>
                <a:lnTo>
                  <a:pt x="495845" y="293055"/>
                </a:lnTo>
                <a:lnTo>
                  <a:pt x="499871" y="248412"/>
                </a:lnTo>
                <a:lnTo>
                  <a:pt x="495845" y="203768"/>
                </a:lnTo>
                <a:lnTo>
                  <a:pt x="484236" y="161746"/>
                </a:lnTo>
                <a:lnTo>
                  <a:pt x="465751" y="123048"/>
                </a:lnTo>
                <a:lnTo>
                  <a:pt x="441094" y="88377"/>
                </a:lnTo>
                <a:lnTo>
                  <a:pt x="410972" y="58434"/>
                </a:lnTo>
                <a:lnTo>
                  <a:pt x="376089" y="33923"/>
                </a:lnTo>
                <a:lnTo>
                  <a:pt x="337152" y="15545"/>
                </a:lnTo>
                <a:lnTo>
                  <a:pt x="294865" y="4003"/>
                </a:lnTo>
                <a:lnTo>
                  <a:pt x="249935" y="0"/>
                </a:lnTo>
                <a:close/>
              </a:path>
            </a:pathLst>
          </a:custGeom>
          <a:solidFill>
            <a:srgbClr val="AC8752"/>
          </a:solidFill>
        </p:spPr>
        <p:txBody>
          <a:bodyPr wrap="square" lIns="0" tIns="0" rIns="0" bIns="0" rtlCol="0"/>
          <a:lstStyle/>
          <a:p/>
        </p:txBody>
      </p:sp>
      <p:sp>
        <p:nvSpPr>
          <p:cNvPr id="20" name="object 20"/>
          <p:cNvSpPr txBox="1"/>
          <p:nvPr/>
        </p:nvSpPr>
        <p:spPr>
          <a:xfrm>
            <a:off x="1869185" y="4645228"/>
            <a:ext cx="139700" cy="271145"/>
          </a:xfrm>
          <a:prstGeom prst="rect">
            <a:avLst/>
          </a:prstGeom>
        </p:spPr>
        <p:txBody>
          <a:bodyPr wrap="square" lIns="0" tIns="13970" rIns="0" bIns="0" rtlCol="0" vert="horz">
            <a:spAutoFit/>
          </a:bodyPr>
          <a:lstStyle/>
          <a:p>
            <a:pPr marL="12700">
              <a:lnSpc>
                <a:spcPct val="100000"/>
              </a:lnSpc>
              <a:spcBef>
                <a:spcPts val="110"/>
              </a:spcBef>
            </a:pPr>
            <a:r>
              <a:rPr dirty="0" sz="1600" spc="5">
                <a:solidFill>
                  <a:srgbClr val="E7DCED"/>
                </a:solidFill>
                <a:latin typeface="Arial"/>
                <a:cs typeface="Arial"/>
              </a:rPr>
              <a:t>1</a:t>
            </a:r>
            <a:endParaRPr sz="1600">
              <a:latin typeface="Arial"/>
              <a:cs typeface="Arial"/>
            </a:endParaRPr>
          </a:p>
        </p:txBody>
      </p:sp>
      <p:sp>
        <p:nvSpPr>
          <p:cNvPr id="21" name="object 21"/>
          <p:cNvSpPr/>
          <p:nvPr/>
        </p:nvSpPr>
        <p:spPr>
          <a:xfrm>
            <a:off x="3069335" y="4529328"/>
            <a:ext cx="497205" cy="500380"/>
          </a:xfrm>
          <a:custGeom>
            <a:avLst/>
            <a:gdLst/>
            <a:ahLst/>
            <a:cxnLst/>
            <a:rect l="l" t="t" r="r" b="b"/>
            <a:pathLst>
              <a:path w="497204" h="500379">
                <a:moveTo>
                  <a:pt x="248412" y="0"/>
                </a:moveTo>
                <a:lnTo>
                  <a:pt x="203768" y="4026"/>
                </a:lnTo>
                <a:lnTo>
                  <a:pt x="161746" y="15635"/>
                </a:lnTo>
                <a:lnTo>
                  <a:pt x="123048" y="34120"/>
                </a:lnTo>
                <a:lnTo>
                  <a:pt x="88377" y="58777"/>
                </a:lnTo>
                <a:lnTo>
                  <a:pt x="58434" y="88900"/>
                </a:lnTo>
                <a:lnTo>
                  <a:pt x="33923" y="123782"/>
                </a:lnTo>
                <a:lnTo>
                  <a:pt x="15545" y="162719"/>
                </a:lnTo>
                <a:lnTo>
                  <a:pt x="4003" y="205006"/>
                </a:lnTo>
                <a:lnTo>
                  <a:pt x="0" y="249936"/>
                </a:lnTo>
                <a:lnTo>
                  <a:pt x="4003" y="294865"/>
                </a:lnTo>
                <a:lnTo>
                  <a:pt x="15545" y="337152"/>
                </a:lnTo>
                <a:lnTo>
                  <a:pt x="33923" y="376089"/>
                </a:lnTo>
                <a:lnTo>
                  <a:pt x="58434" y="410972"/>
                </a:lnTo>
                <a:lnTo>
                  <a:pt x="88377" y="441094"/>
                </a:lnTo>
                <a:lnTo>
                  <a:pt x="123048" y="465751"/>
                </a:lnTo>
                <a:lnTo>
                  <a:pt x="161746" y="484236"/>
                </a:lnTo>
                <a:lnTo>
                  <a:pt x="203768" y="495845"/>
                </a:lnTo>
                <a:lnTo>
                  <a:pt x="248412" y="499872"/>
                </a:lnTo>
                <a:lnTo>
                  <a:pt x="293055" y="495845"/>
                </a:lnTo>
                <a:lnTo>
                  <a:pt x="335077" y="484236"/>
                </a:lnTo>
                <a:lnTo>
                  <a:pt x="373775" y="465751"/>
                </a:lnTo>
                <a:lnTo>
                  <a:pt x="408446" y="441094"/>
                </a:lnTo>
                <a:lnTo>
                  <a:pt x="438389" y="410972"/>
                </a:lnTo>
                <a:lnTo>
                  <a:pt x="462900" y="376089"/>
                </a:lnTo>
                <a:lnTo>
                  <a:pt x="481278" y="337152"/>
                </a:lnTo>
                <a:lnTo>
                  <a:pt x="492820" y="294865"/>
                </a:lnTo>
                <a:lnTo>
                  <a:pt x="496824" y="249936"/>
                </a:lnTo>
                <a:lnTo>
                  <a:pt x="492820" y="205006"/>
                </a:lnTo>
                <a:lnTo>
                  <a:pt x="481278" y="162719"/>
                </a:lnTo>
                <a:lnTo>
                  <a:pt x="462900" y="123782"/>
                </a:lnTo>
                <a:lnTo>
                  <a:pt x="438389" y="88900"/>
                </a:lnTo>
                <a:lnTo>
                  <a:pt x="408446" y="58777"/>
                </a:lnTo>
                <a:lnTo>
                  <a:pt x="373775" y="34120"/>
                </a:lnTo>
                <a:lnTo>
                  <a:pt x="335077" y="15635"/>
                </a:lnTo>
                <a:lnTo>
                  <a:pt x="293055" y="4026"/>
                </a:lnTo>
                <a:lnTo>
                  <a:pt x="248412" y="0"/>
                </a:lnTo>
                <a:close/>
              </a:path>
            </a:pathLst>
          </a:custGeom>
          <a:solidFill>
            <a:srgbClr val="AC8752"/>
          </a:solidFill>
        </p:spPr>
        <p:txBody>
          <a:bodyPr wrap="square" lIns="0" tIns="0" rIns="0" bIns="0" rtlCol="0"/>
          <a:lstStyle/>
          <a:p/>
        </p:txBody>
      </p:sp>
      <p:sp>
        <p:nvSpPr>
          <p:cNvPr id="22" name="object 22"/>
          <p:cNvSpPr txBox="1"/>
          <p:nvPr/>
        </p:nvSpPr>
        <p:spPr>
          <a:xfrm>
            <a:off x="3248914" y="4639767"/>
            <a:ext cx="139700" cy="271145"/>
          </a:xfrm>
          <a:prstGeom prst="rect">
            <a:avLst/>
          </a:prstGeom>
        </p:spPr>
        <p:txBody>
          <a:bodyPr wrap="square" lIns="0" tIns="13970" rIns="0" bIns="0" rtlCol="0" vert="horz">
            <a:spAutoFit/>
          </a:bodyPr>
          <a:lstStyle/>
          <a:p>
            <a:pPr marL="12700">
              <a:lnSpc>
                <a:spcPct val="100000"/>
              </a:lnSpc>
              <a:spcBef>
                <a:spcPts val="110"/>
              </a:spcBef>
            </a:pPr>
            <a:r>
              <a:rPr dirty="0" sz="1600" spc="5">
                <a:solidFill>
                  <a:srgbClr val="E7DCED"/>
                </a:solidFill>
                <a:latin typeface="Arial"/>
                <a:cs typeface="Arial"/>
              </a:rPr>
              <a:t>3</a:t>
            </a:r>
            <a:endParaRPr sz="1600">
              <a:latin typeface="Arial"/>
              <a:cs typeface="Arial"/>
            </a:endParaRPr>
          </a:p>
        </p:txBody>
      </p:sp>
      <p:sp>
        <p:nvSpPr>
          <p:cNvPr id="23" name="object 23"/>
          <p:cNvSpPr/>
          <p:nvPr/>
        </p:nvSpPr>
        <p:spPr>
          <a:xfrm>
            <a:off x="4447032" y="3514344"/>
            <a:ext cx="500380" cy="497205"/>
          </a:xfrm>
          <a:custGeom>
            <a:avLst/>
            <a:gdLst/>
            <a:ahLst/>
            <a:cxnLst/>
            <a:rect l="l" t="t" r="r" b="b"/>
            <a:pathLst>
              <a:path w="500379" h="497204">
                <a:moveTo>
                  <a:pt x="249935" y="0"/>
                </a:moveTo>
                <a:lnTo>
                  <a:pt x="205006" y="4003"/>
                </a:lnTo>
                <a:lnTo>
                  <a:pt x="162719" y="15545"/>
                </a:lnTo>
                <a:lnTo>
                  <a:pt x="123782" y="33923"/>
                </a:lnTo>
                <a:lnTo>
                  <a:pt x="88900" y="58434"/>
                </a:lnTo>
                <a:lnTo>
                  <a:pt x="58777" y="88377"/>
                </a:lnTo>
                <a:lnTo>
                  <a:pt x="34120" y="123048"/>
                </a:lnTo>
                <a:lnTo>
                  <a:pt x="15635" y="161746"/>
                </a:lnTo>
                <a:lnTo>
                  <a:pt x="4026" y="203768"/>
                </a:lnTo>
                <a:lnTo>
                  <a:pt x="0" y="248411"/>
                </a:lnTo>
                <a:lnTo>
                  <a:pt x="4026" y="293055"/>
                </a:lnTo>
                <a:lnTo>
                  <a:pt x="15635" y="335077"/>
                </a:lnTo>
                <a:lnTo>
                  <a:pt x="34120" y="373775"/>
                </a:lnTo>
                <a:lnTo>
                  <a:pt x="58777" y="408446"/>
                </a:lnTo>
                <a:lnTo>
                  <a:pt x="88900" y="438389"/>
                </a:lnTo>
                <a:lnTo>
                  <a:pt x="123782" y="462900"/>
                </a:lnTo>
                <a:lnTo>
                  <a:pt x="162719" y="481278"/>
                </a:lnTo>
                <a:lnTo>
                  <a:pt x="205006" y="492820"/>
                </a:lnTo>
                <a:lnTo>
                  <a:pt x="249935" y="496823"/>
                </a:lnTo>
                <a:lnTo>
                  <a:pt x="294865" y="492820"/>
                </a:lnTo>
                <a:lnTo>
                  <a:pt x="337152" y="481278"/>
                </a:lnTo>
                <a:lnTo>
                  <a:pt x="376089" y="462900"/>
                </a:lnTo>
                <a:lnTo>
                  <a:pt x="410971" y="438389"/>
                </a:lnTo>
                <a:lnTo>
                  <a:pt x="441094" y="408446"/>
                </a:lnTo>
                <a:lnTo>
                  <a:pt x="465751" y="373775"/>
                </a:lnTo>
                <a:lnTo>
                  <a:pt x="484236" y="335077"/>
                </a:lnTo>
                <a:lnTo>
                  <a:pt x="495845" y="293055"/>
                </a:lnTo>
                <a:lnTo>
                  <a:pt x="499871" y="248411"/>
                </a:lnTo>
                <a:lnTo>
                  <a:pt x="495845" y="203768"/>
                </a:lnTo>
                <a:lnTo>
                  <a:pt x="484236" y="161746"/>
                </a:lnTo>
                <a:lnTo>
                  <a:pt x="465751" y="123048"/>
                </a:lnTo>
                <a:lnTo>
                  <a:pt x="441094" y="88377"/>
                </a:lnTo>
                <a:lnTo>
                  <a:pt x="410971" y="58434"/>
                </a:lnTo>
                <a:lnTo>
                  <a:pt x="376089" y="33923"/>
                </a:lnTo>
                <a:lnTo>
                  <a:pt x="337152" y="15545"/>
                </a:lnTo>
                <a:lnTo>
                  <a:pt x="294865" y="4003"/>
                </a:lnTo>
                <a:lnTo>
                  <a:pt x="249935" y="0"/>
                </a:lnTo>
                <a:close/>
              </a:path>
            </a:pathLst>
          </a:custGeom>
          <a:solidFill>
            <a:srgbClr val="AC8752"/>
          </a:solidFill>
        </p:spPr>
        <p:txBody>
          <a:bodyPr wrap="square" lIns="0" tIns="0" rIns="0" bIns="0" rtlCol="0"/>
          <a:lstStyle/>
          <a:p/>
        </p:txBody>
      </p:sp>
      <p:sp>
        <p:nvSpPr>
          <p:cNvPr id="24" name="object 24"/>
          <p:cNvSpPr txBox="1"/>
          <p:nvPr/>
        </p:nvSpPr>
        <p:spPr>
          <a:xfrm>
            <a:off x="4628515" y="3623259"/>
            <a:ext cx="139700" cy="271145"/>
          </a:xfrm>
          <a:prstGeom prst="rect">
            <a:avLst/>
          </a:prstGeom>
        </p:spPr>
        <p:txBody>
          <a:bodyPr wrap="square" lIns="0" tIns="13970" rIns="0" bIns="0" rtlCol="0" vert="horz">
            <a:spAutoFit/>
          </a:bodyPr>
          <a:lstStyle/>
          <a:p>
            <a:pPr marL="12700">
              <a:lnSpc>
                <a:spcPct val="100000"/>
              </a:lnSpc>
              <a:spcBef>
                <a:spcPts val="110"/>
              </a:spcBef>
            </a:pPr>
            <a:r>
              <a:rPr dirty="0" sz="1600" spc="5">
                <a:solidFill>
                  <a:srgbClr val="E7DCED"/>
                </a:solidFill>
                <a:latin typeface="Arial"/>
                <a:cs typeface="Arial"/>
              </a:rPr>
              <a:t>4</a:t>
            </a:r>
            <a:endParaRPr sz="1600">
              <a:latin typeface="Arial"/>
              <a:cs typeface="Arial"/>
            </a:endParaRPr>
          </a:p>
        </p:txBody>
      </p:sp>
      <p:sp>
        <p:nvSpPr>
          <p:cNvPr id="25" name="object 25"/>
          <p:cNvSpPr/>
          <p:nvPr/>
        </p:nvSpPr>
        <p:spPr>
          <a:xfrm>
            <a:off x="2189988" y="3762755"/>
            <a:ext cx="880744" cy="635"/>
          </a:xfrm>
          <a:custGeom>
            <a:avLst/>
            <a:gdLst/>
            <a:ahLst/>
            <a:cxnLst/>
            <a:rect l="l" t="t" r="r" b="b"/>
            <a:pathLst>
              <a:path w="880744" h="635">
                <a:moveTo>
                  <a:pt x="0" y="0"/>
                </a:moveTo>
                <a:lnTo>
                  <a:pt x="880618" y="254"/>
                </a:lnTo>
              </a:path>
            </a:pathLst>
          </a:custGeom>
          <a:ln w="27432">
            <a:solidFill>
              <a:srgbClr val="8952AC"/>
            </a:solidFill>
          </a:ln>
        </p:spPr>
        <p:txBody>
          <a:bodyPr wrap="square" lIns="0" tIns="0" rIns="0" bIns="0" rtlCol="0"/>
          <a:lstStyle/>
          <a:p/>
        </p:txBody>
      </p:sp>
      <p:sp>
        <p:nvSpPr>
          <p:cNvPr id="26" name="object 26"/>
          <p:cNvSpPr/>
          <p:nvPr/>
        </p:nvSpPr>
        <p:spPr>
          <a:xfrm>
            <a:off x="3567684" y="3762755"/>
            <a:ext cx="880744" cy="3175"/>
          </a:xfrm>
          <a:custGeom>
            <a:avLst/>
            <a:gdLst/>
            <a:ahLst/>
            <a:cxnLst/>
            <a:rect l="l" t="t" r="r" b="b"/>
            <a:pathLst>
              <a:path w="880745" h="3175">
                <a:moveTo>
                  <a:pt x="0" y="0"/>
                </a:moveTo>
                <a:lnTo>
                  <a:pt x="880617" y="2794"/>
                </a:lnTo>
              </a:path>
            </a:pathLst>
          </a:custGeom>
          <a:ln w="27432">
            <a:solidFill>
              <a:srgbClr val="8952AC"/>
            </a:solidFill>
          </a:ln>
        </p:spPr>
        <p:txBody>
          <a:bodyPr wrap="square" lIns="0" tIns="0" rIns="0" bIns="0" rtlCol="0"/>
          <a:lstStyle/>
          <a:p/>
        </p:txBody>
      </p:sp>
      <p:sp>
        <p:nvSpPr>
          <p:cNvPr id="27" name="object 27"/>
          <p:cNvSpPr/>
          <p:nvPr/>
        </p:nvSpPr>
        <p:spPr>
          <a:xfrm>
            <a:off x="1940051" y="4009644"/>
            <a:ext cx="0" cy="525780"/>
          </a:xfrm>
          <a:custGeom>
            <a:avLst/>
            <a:gdLst/>
            <a:ahLst/>
            <a:cxnLst/>
            <a:rect l="l" t="t" r="r" b="b"/>
            <a:pathLst>
              <a:path w="0" h="525779">
                <a:moveTo>
                  <a:pt x="0" y="0"/>
                </a:moveTo>
                <a:lnTo>
                  <a:pt x="0" y="525779"/>
                </a:lnTo>
              </a:path>
            </a:pathLst>
          </a:custGeom>
          <a:ln w="27432">
            <a:solidFill>
              <a:srgbClr val="8952AC"/>
            </a:solidFill>
          </a:ln>
        </p:spPr>
        <p:txBody>
          <a:bodyPr wrap="square" lIns="0" tIns="0" rIns="0" bIns="0" rtlCol="0"/>
          <a:lstStyle/>
          <a:p/>
        </p:txBody>
      </p:sp>
      <p:sp>
        <p:nvSpPr>
          <p:cNvPr id="28" name="object 28"/>
          <p:cNvSpPr/>
          <p:nvPr/>
        </p:nvSpPr>
        <p:spPr>
          <a:xfrm>
            <a:off x="2189988" y="4780788"/>
            <a:ext cx="880744" cy="5715"/>
          </a:xfrm>
          <a:custGeom>
            <a:avLst/>
            <a:gdLst/>
            <a:ahLst/>
            <a:cxnLst/>
            <a:rect l="l" t="t" r="r" b="b"/>
            <a:pathLst>
              <a:path w="880744" h="5714">
                <a:moveTo>
                  <a:pt x="0" y="5587"/>
                </a:moveTo>
                <a:lnTo>
                  <a:pt x="880618" y="0"/>
                </a:lnTo>
              </a:path>
            </a:pathLst>
          </a:custGeom>
          <a:ln w="27432">
            <a:solidFill>
              <a:srgbClr val="8952AC"/>
            </a:solidFill>
          </a:ln>
        </p:spPr>
        <p:txBody>
          <a:bodyPr wrap="square" lIns="0" tIns="0" rIns="0" bIns="0" rtlCol="0"/>
          <a:lstStyle/>
          <a:p/>
        </p:txBody>
      </p:sp>
      <p:sp>
        <p:nvSpPr>
          <p:cNvPr id="29" name="object 29"/>
          <p:cNvSpPr/>
          <p:nvPr/>
        </p:nvSpPr>
        <p:spPr>
          <a:xfrm>
            <a:off x="2116835" y="3936491"/>
            <a:ext cx="1026794" cy="671830"/>
          </a:xfrm>
          <a:custGeom>
            <a:avLst/>
            <a:gdLst/>
            <a:ahLst/>
            <a:cxnLst/>
            <a:rect l="l" t="t" r="r" b="b"/>
            <a:pathLst>
              <a:path w="1026794" h="671829">
                <a:moveTo>
                  <a:pt x="0" y="671702"/>
                </a:moveTo>
                <a:lnTo>
                  <a:pt x="1026794" y="0"/>
                </a:lnTo>
              </a:path>
            </a:pathLst>
          </a:custGeom>
          <a:ln w="27432">
            <a:solidFill>
              <a:srgbClr val="8952AC"/>
            </a:solidFill>
          </a:ln>
        </p:spPr>
        <p:txBody>
          <a:bodyPr wrap="square" lIns="0" tIns="0" rIns="0" bIns="0" rtlCol="0"/>
          <a:lstStyle/>
          <a:p/>
        </p:txBody>
      </p:sp>
      <p:sp>
        <p:nvSpPr>
          <p:cNvPr id="30" name="object 30"/>
          <p:cNvSpPr/>
          <p:nvPr/>
        </p:nvSpPr>
        <p:spPr>
          <a:xfrm>
            <a:off x="4450079" y="4529328"/>
            <a:ext cx="500380" cy="500380"/>
          </a:xfrm>
          <a:custGeom>
            <a:avLst/>
            <a:gdLst/>
            <a:ahLst/>
            <a:cxnLst/>
            <a:rect l="l" t="t" r="r" b="b"/>
            <a:pathLst>
              <a:path w="500379" h="500379">
                <a:moveTo>
                  <a:pt x="249936" y="0"/>
                </a:moveTo>
                <a:lnTo>
                  <a:pt x="205006" y="4026"/>
                </a:lnTo>
                <a:lnTo>
                  <a:pt x="162719" y="15635"/>
                </a:lnTo>
                <a:lnTo>
                  <a:pt x="123782" y="34120"/>
                </a:lnTo>
                <a:lnTo>
                  <a:pt x="88900" y="58777"/>
                </a:lnTo>
                <a:lnTo>
                  <a:pt x="58777" y="88900"/>
                </a:lnTo>
                <a:lnTo>
                  <a:pt x="34120" y="123782"/>
                </a:lnTo>
                <a:lnTo>
                  <a:pt x="15635" y="162719"/>
                </a:lnTo>
                <a:lnTo>
                  <a:pt x="4026" y="205006"/>
                </a:lnTo>
                <a:lnTo>
                  <a:pt x="0" y="249936"/>
                </a:lnTo>
                <a:lnTo>
                  <a:pt x="4026" y="294865"/>
                </a:lnTo>
                <a:lnTo>
                  <a:pt x="15635" y="337152"/>
                </a:lnTo>
                <a:lnTo>
                  <a:pt x="34120" y="376089"/>
                </a:lnTo>
                <a:lnTo>
                  <a:pt x="58777" y="410972"/>
                </a:lnTo>
                <a:lnTo>
                  <a:pt x="88900" y="441094"/>
                </a:lnTo>
                <a:lnTo>
                  <a:pt x="123782" y="465751"/>
                </a:lnTo>
                <a:lnTo>
                  <a:pt x="162719" y="484236"/>
                </a:lnTo>
                <a:lnTo>
                  <a:pt x="205006" y="495845"/>
                </a:lnTo>
                <a:lnTo>
                  <a:pt x="249936" y="499872"/>
                </a:lnTo>
                <a:lnTo>
                  <a:pt x="294865" y="495845"/>
                </a:lnTo>
                <a:lnTo>
                  <a:pt x="337152" y="484236"/>
                </a:lnTo>
                <a:lnTo>
                  <a:pt x="376089" y="465751"/>
                </a:lnTo>
                <a:lnTo>
                  <a:pt x="410972" y="441094"/>
                </a:lnTo>
                <a:lnTo>
                  <a:pt x="441094" y="410972"/>
                </a:lnTo>
                <a:lnTo>
                  <a:pt x="465751" y="376089"/>
                </a:lnTo>
                <a:lnTo>
                  <a:pt x="484236" y="337152"/>
                </a:lnTo>
                <a:lnTo>
                  <a:pt x="495845" y="294865"/>
                </a:lnTo>
                <a:lnTo>
                  <a:pt x="499872" y="249936"/>
                </a:lnTo>
                <a:lnTo>
                  <a:pt x="495845" y="205006"/>
                </a:lnTo>
                <a:lnTo>
                  <a:pt x="484236" y="162719"/>
                </a:lnTo>
                <a:lnTo>
                  <a:pt x="465751" y="123782"/>
                </a:lnTo>
                <a:lnTo>
                  <a:pt x="441094" y="88900"/>
                </a:lnTo>
                <a:lnTo>
                  <a:pt x="410971" y="58777"/>
                </a:lnTo>
                <a:lnTo>
                  <a:pt x="376089" y="34120"/>
                </a:lnTo>
                <a:lnTo>
                  <a:pt x="337152" y="15635"/>
                </a:lnTo>
                <a:lnTo>
                  <a:pt x="294865" y="4026"/>
                </a:lnTo>
                <a:lnTo>
                  <a:pt x="249936" y="0"/>
                </a:lnTo>
                <a:close/>
              </a:path>
            </a:pathLst>
          </a:custGeom>
          <a:solidFill>
            <a:srgbClr val="AC8752"/>
          </a:solidFill>
        </p:spPr>
        <p:txBody>
          <a:bodyPr wrap="square" lIns="0" tIns="0" rIns="0" bIns="0" rtlCol="0"/>
          <a:lstStyle/>
          <a:p/>
        </p:txBody>
      </p:sp>
      <p:sp>
        <p:nvSpPr>
          <p:cNvPr id="31" name="object 31"/>
          <p:cNvSpPr txBox="1"/>
          <p:nvPr/>
        </p:nvSpPr>
        <p:spPr>
          <a:xfrm>
            <a:off x="4632452" y="4639767"/>
            <a:ext cx="139700" cy="271145"/>
          </a:xfrm>
          <a:prstGeom prst="rect">
            <a:avLst/>
          </a:prstGeom>
        </p:spPr>
        <p:txBody>
          <a:bodyPr wrap="square" lIns="0" tIns="13970" rIns="0" bIns="0" rtlCol="0" vert="horz">
            <a:spAutoFit/>
          </a:bodyPr>
          <a:lstStyle/>
          <a:p>
            <a:pPr marL="12700">
              <a:lnSpc>
                <a:spcPct val="100000"/>
              </a:lnSpc>
              <a:spcBef>
                <a:spcPts val="110"/>
              </a:spcBef>
            </a:pPr>
            <a:r>
              <a:rPr dirty="0" sz="1600" spc="5">
                <a:solidFill>
                  <a:srgbClr val="E7DCED"/>
                </a:solidFill>
                <a:latin typeface="Arial"/>
                <a:cs typeface="Arial"/>
              </a:rPr>
              <a:t>5</a:t>
            </a:r>
            <a:endParaRPr sz="1600">
              <a:latin typeface="Arial"/>
              <a:cs typeface="Arial"/>
            </a:endParaRPr>
          </a:p>
        </p:txBody>
      </p:sp>
      <p:sp>
        <p:nvSpPr>
          <p:cNvPr id="32" name="object 32"/>
          <p:cNvSpPr/>
          <p:nvPr/>
        </p:nvSpPr>
        <p:spPr>
          <a:xfrm>
            <a:off x="3567684" y="4780788"/>
            <a:ext cx="884555" cy="0"/>
          </a:xfrm>
          <a:custGeom>
            <a:avLst/>
            <a:gdLst/>
            <a:ahLst/>
            <a:cxnLst/>
            <a:rect l="l" t="t" r="r" b="b"/>
            <a:pathLst>
              <a:path w="884554" h="0">
                <a:moveTo>
                  <a:pt x="0" y="0"/>
                </a:moveTo>
                <a:lnTo>
                  <a:pt x="884427" y="0"/>
                </a:lnTo>
              </a:path>
            </a:pathLst>
          </a:custGeom>
          <a:ln w="27432">
            <a:solidFill>
              <a:srgbClr val="8952AC"/>
            </a:solidFill>
          </a:ln>
        </p:spPr>
        <p:txBody>
          <a:bodyPr wrap="square" lIns="0" tIns="0" rIns="0" bIns="0" rtlCol="0"/>
          <a:lstStyle/>
          <a:p/>
        </p:txBody>
      </p:sp>
      <p:sp>
        <p:nvSpPr>
          <p:cNvPr id="33" name="object 33"/>
          <p:cNvSpPr/>
          <p:nvPr/>
        </p:nvSpPr>
        <p:spPr>
          <a:xfrm>
            <a:off x="3494532" y="3939540"/>
            <a:ext cx="1026794" cy="663575"/>
          </a:xfrm>
          <a:custGeom>
            <a:avLst/>
            <a:gdLst/>
            <a:ahLst/>
            <a:cxnLst/>
            <a:rect l="l" t="t" r="r" b="b"/>
            <a:pathLst>
              <a:path w="1026795" h="663575">
                <a:moveTo>
                  <a:pt x="0" y="663321"/>
                </a:moveTo>
                <a:lnTo>
                  <a:pt x="1026794" y="0"/>
                </a:lnTo>
              </a:path>
            </a:pathLst>
          </a:custGeom>
          <a:ln w="27432">
            <a:solidFill>
              <a:srgbClr val="8952AC"/>
            </a:solidFill>
          </a:ln>
        </p:spPr>
        <p:txBody>
          <a:bodyPr wrap="square" lIns="0" tIns="0" rIns="0" bIns="0" rtlCol="0"/>
          <a:lstStyle/>
          <a:p/>
        </p:txBody>
      </p:sp>
      <p:sp>
        <p:nvSpPr>
          <p:cNvPr id="34" name="object 34"/>
          <p:cNvSpPr/>
          <p:nvPr/>
        </p:nvSpPr>
        <p:spPr>
          <a:xfrm>
            <a:off x="2214372" y="3596640"/>
            <a:ext cx="830580" cy="119380"/>
          </a:xfrm>
          <a:custGeom>
            <a:avLst/>
            <a:gdLst/>
            <a:ahLst/>
            <a:cxnLst/>
            <a:rect l="l" t="t" r="r" b="b"/>
            <a:pathLst>
              <a:path w="830580" h="119379">
                <a:moveTo>
                  <a:pt x="711326" y="0"/>
                </a:moveTo>
                <a:lnTo>
                  <a:pt x="711326" y="118872"/>
                </a:lnTo>
                <a:lnTo>
                  <a:pt x="790574" y="79248"/>
                </a:lnTo>
                <a:lnTo>
                  <a:pt x="731138" y="79248"/>
                </a:lnTo>
                <a:lnTo>
                  <a:pt x="731138" y="39624"/>
                </a:lnTo>
                <a:lnTo>
                  <a:pt x="790574" y="39624"/>
                </a:lnTo>
                <a:lnTo>
                  <a:pt x="711326" y="0"/>
                </a:lnTo>
                <a:close/>
              </a:path>
              <a:path w="830580" h="119379">
                <a:moveTo>
                  <a:pt x="711326" y="39624"/>
                </a:moveTo>
                <a:lnTo>
                  <a:pt x="0" y="39624"/>
                </a:lnTo>
                <a:lnTo>
                  <a:pt x="0" y="79248"/>
                </a:lnTo>
                <a:lnTo>
                  <a:pt x="711326" y="79248"/>
                </a:lnTo>
                <a:lnTo>
                  <a:pt x="711326" y="39624"/>
                </a:lnTo>
                <a:close/>
              </a:path>
              <a:path w="830580" h="119379">
                <a:moveTo>
                  <a:pt x="790574" y="39624"/>
                </a:moveTo>
                <a:lnTo>
                  <a:pt x="731138" y="39624"/>
                </a:lnTo>
                <a:lnTo>
                  <a:pt x="731138" y="79248"/>
                </a:lnTo>
                <a:lnTo>
                  <a:pt x="790574" y="79248"/>
                </a:lnTo>
                <a:lnTo>
                  <a:pt x="830198" y="59436"/>
                </a:lnTo>
                <a:lnTo>
                  <a:pt x="790574" y="39624"/>
                </a:lnTo>
                <a:close/>
              </a:path>
            </a:pathLst>
          </a:custGeom>
          <a:solidFill>
            <a:srgbClr val="52AC87"/>
          </a:solidFill>
        </p:spPr>
        <p:txBody>
          <a:bodyPr wrap="square" lIns="0" tIns="0" rIns="0" bIns="0" rtlCol="0"/>
          <a:lstStyle/>
          <a:p/>
        </p:txBody>
      </p:sp>
      <p:sp>
        <p:nvSpPr>
          <p:cNvPr id="35" name="object 35"/>
          <p:cNvSpPr/>
          <p:nvPr/>
        </p:nvSpPr>
        <p:spPr>
          <a:xfrm>
            <a:off x="3604259" y="3617086"/>
            <a:ext cx="828040" cy="119380"/>
          </a:xfrm>
          <a:custGeom>
            <a:avLst/>
            <a:gdLst/>
            <a:ahLst/>
            <a:cxnLst/>
            <a:rect l="l" t="t" r="r" b="b"/>
            <a:pathLst>
              <a:path w="828039" h="119379">
                <a:moveTo>
                  <a:pt x="708787" y="0"/>
                </a:moveTo>
                <a:lnTo>
                  <a:pt x="708660" y="39565"/>
                </a:lnTo>
                <a:lnTo>
                  <a:pt x="728472" y="39624"/>
                </a:lnTo>
                <a:lnTo>
                  <a:pt x="728344" y="79248"/>
                </a:lnTo>
                <a:lnTo>
                  <a:pt x="708532" y="79248"/>
                </a:lnTo>
                <a:lnTo>
                  <a:pt x="708405" y="118871"/>
                </a:lnTo>
                <a:lnTo>
                  <a:pt x="788335" y="79248"/>
                </a:lnTo>
                <a:lnTo>
                  <a:pt x="728344" y="79248"/>
                </a:lnTo>
                <a:lnTo>
                  <a:pt x="788454" y="79189"/>
                </a:lnTo>
                <a:lnTo>
                  <a:pt x="827531" y="59817"/>
                </a:lnTo>
                <a:lnTo>
                  <a:pt x="708787" y="0"/>
                </a:lnTo>
                <a:close/>
              </a:path>
              <a:path w="828039" h="119379">
                <a:moveTo>
                  <a:pt x="708660" y="39565"/>
                </a:moveTo>
                <a:lnTo>
                  <a:pt x="708533" y="79189"/>
                </a:lnTo>
                <a:lnTo>
                  <a:pt x="728344" y="79248"/>
                </a:lnTo>
                <a:lnTo>
                  <a:pt x="728472" y="39624"/>
                </a:lnTo>
                <a:lnTo>
                  <a:pt x="708660" y="39565"/>
                </a:lnTo>
                <a:close/>
              </a:path>
              <a:path w="828039" h="119379">
                <a:moveTo>
                  <a:pt x="0" y="37464"/>
                </a:moveTo>
                <a:lnTo>
                  <a:pt x="0" y="77088"/>
                </a:lnTo>
                <a:lnTo>
                  <a:pt x="708533" y="79189"/>
                </a:lnTo>
                <a:lnTo>
                  <a:pt x="708660" y="39565"/>
                </a:lnTo>
                <a:lnTo>
                  <a:pt x="0" y="37464"/>
                </a:lnTo>
                <a:close/>
              </a:path>
            </a:pathLst>
          </a:custGeom>
          <a:solidFill>
            <a:srgbClr val="52AC87"/>
          </a:solidFill>
        </p:spPr>
        <p:txBody>
          <a:bodyPr wrap="square" lIns="0" tIns="0" rIns="0" bIns="0" rtlCol="0"/>
          <a:lstStyle/>
          <a:p/>
        </p:txBody>
      </p:sp>
      <p:sp>
        <p:nvSpPr>
          <p:cNvPr id="36" name="object 36"/>
          <p:cNvSpPr/>
          <p:nvPr/>
        </p:nvSpPr>
        <p:spPr>
          <a:xfrm>
            <a:off x="2199132" y="4623815"/>
            <a:ext cx="843915" cy="119380"/>
          </a:xfrm>
          <a:custGeom>
            <a:avLst/>
            <a:gdLst/>
            <a:ahLst/>
            <a:cxnLst/>
            <a:rect l="l" t="t" r="r" b="b"/>
            <a:pathLst>
              <a:path w="843914" h="119379">
                <a:moveTo>
                  <a:pt x="724788" y="0"/>
                </a:moveTo>
                <a:lnTo>
                  <a:pt x="724788" y="118871"/>
                </a:lnTo>
                <a:lnTo>
                  <a:pt x="804037" y="79247"/>
                </a:lnTo>
                <a:lnTo>
                  <a:pt x="744601" y="79247"/>
                </a:lnTo>
                <a:lnTo>
                  <a:pt x="744601" y="39623"/>
                </a:lnTo>
                <a:lnTo>
                  <a:pt x="804036" y="39623"/>
                </a:lnTo>
                <a:lnTo>
                  <a:pt x="724788" y="0"/>
                </a:lnTo>
                <a:close/>
              </a:path>
              <a:path w="843914" h="119379">
                <a:moveTo>
                  <a:pt x="724788" y="39623"/>
                </a:moveTo>
                <a:lnTo>
                  <a:pt x="0" y="39623"/>
                </a:lnTo>
                <a:lnTo>
                  <a:pt x="0" y="79247"/>
                </a:lnTo>
                <a:lnTo>
                  <a:pt x="724788" y="79247"/>
                </a:lnTo>
                <a:lnTo>
                  <a:pt x="724788" y="39623"/>
                </a:lnTo>
                <a:close/>
              </a:path>
              <a:path w="843914" h="119379">
                <a:moveTo>
                  <a:pt x="804036" y="39623"/>
                </a:moveTo>
                <a:lnTo>
                  <a:pt x="744601" y="39623"/>
                </a:lnTo>
                <a:lnTo>
                  <a:pt x="744601" y="79247"/>
                </a:lnTo>
                <a:lnTo>
                  <a:pt x="804037" y="79247"/>
                </a:lnTo>
                <a:lnTo>
                  <a:pt x="843661" y="59435"/>
                </a:lnTo>
                <a:lnTo>
                  <a:pt x="804036" y="39623"/>
                </a:lnTo>
                <a:close/>
              </a:path>
            </a:pathLst>
          </a:custGeom>
          <a:solidFill>
            <a:srgbClr val="52AC87"/>
          </a:solidFill>
        </p:spPr>
        <p:txBody>
          <a:bodyPr wrap="square" lIns="0" tIns="0" rIns="0" bIns="0" rtlCol="0"/>
          <a:lstStyle/>
          <a:p/>
        </p:txBody>
      </p:sp>
      <p:sp>
        <p:nvSpPr>
          <p:cNvPr id="37" name="object 37"/>
          <p:cNvSpPr/>
          <p:nvPr/>
        </p:nvSpPr>
        <p:spPr>
          <a:xfrm>
            <a:off x="3585971" y="4639055"/>
            <a:ext cx="843915" cy="119380"/>
          </a:xfrm>
          <a:custGeom>
            <a:avLst/>
            <a:gdLst/>
            <a:ahLst/>
            <a:cxnLst/>
            <a:rect l="l" t="t" r="r" b="b"/>
            <a:pathLst>
              <a:path w="843914" h="119379">
                <a:moveTo>
                  <a:pt x="724788" y="0"/>
                </a:moveTo>
                <a:lnTo>
                  <a:pt x="724788" y="118872"/>
                </a:lnTo>
                <a:lnTo>
                  <a:pt x="804037" y="79248"/>
                </a:lnTo>
                <a:lnTo>
                  <a:pt x="744601" y="79248"/>
                </a:lnTo>
                <a:lnTo>
                  <a:pt x="744601" y="39624"/>
                </a:lnTo>
                <a:lnTo>
                  <a:pt x="804037" y="39624"/>
                </a:lnTo>
                <a:lnTo>
                  <a:pt x="724788" y="0"/>
                </a:lnTo>
                <a:close/>
              </a:path>
              <a:path w="843914" h="119379">
                <a:moveTo>
                  <a:pt x="724788" y="39624"/>
                </a:moveTo>
                <a:lnTo>
                  <a:pt x="0" y="39624"/>
                </a:lnTo>
                <a:lnTo>
                  <a:pt x="0" y="79248"/>
                </a:lnTo>
                <a:lnTo>
                  <a:pt x="724788" y="79248"/>
                </a:lnTo>
                <a:lnTo>
                  <a:pt x="724788" y="39624"/>
                </a:lnTo>
                <a:close/>
              </a:path>
              <a:path w="843914" h="119379">
                <a:moveTo>
                  <a:pt x="804037" y="39624"/>
                </a:moveTo>
                <a:lnTo>
                  <a:pt x="744601" y="39624"/>
                </a:lnTo>
                <a:lnTo>
                  <a:pt x="744601" y="79248"/>
                </a:lnTo>
                <a:lnTo>
                  <a:pt x="804037" y="79248"/>
                </a:lnTo>
                <a:lnTo>
                  <a:pt x="843661" y="59436"/>
                </a:lnTo>
                <a:lnTo>
                  <a:pt x="804037" y="39624"/>
                </a:lnTo>
                <a:close/>
              </a:path>
            </a:pathLst>
          </a:custGeom>
          <a:solidFill>
            <a:srgbClr val="52AC87"/>
          </a:solidFill>
        </p:spPr>
        <p:txBody>
          <a:bodyPr wrap="square" lIns="0" tIns="0" rIns="0" bIns="0" rtlCol="0"/>
          <a:lstStyle/>
          <a:p/>
        </p:txBody>
      </p:sp>
      <p:sp>
        <p:nvSpPr>
          <p:cNvPr id="38" name="object 38"/>
          <p:cNvSpPr/>
          <p:nvPr/>
        </p:nvSpPr>
        <p:spPr>
          <a:xfrm>
            <a:off x="7193280" y="3511296"/>
            <a:ext cx="500380" cy="497205"/>
          </a:xfrm>
          <a:custGeom>
            <a:avLst/>
            <a:gdLst/>
            <a:ahLst/>
            <a:cxnLst/>
            <a:rect l="l" t="t" r="r" b="b"/>
            <a:pathLst>
              <a:path w="500379" h="497204">
                <a:moveTo>
                  <a:pt x="249936" y="0"/>
                </a:moveTo>
                <a:lnTo>
                  <a:pt x="205006" y="4003"/>
                </a:lnTo>
                <a:lnTo>
                  <a:pt x="162719" y="15545"/>
                </a:lnTo>
                <a:lnTo>
                  <a:pt x="123782" y="33923"/>
                </a:lnTo>
                <a:lnTo>
                  <a:pt x="88899" y="58434"/>
                </a:lnTo>
                <a:lnTo>
                  <a:pt x="58777" y="88377"/>
                </a:lnTo>
                <a:lnTo>
                  <a:pt x="34120" y="123048"/>
                </a:lnTo>
                <a:lnTo>
                  <a:pt x="15635" y="161746"/>
                </a:lnTo>
                <a:lnTo>
                  <a:pt x="4026" y="203768"/>
                </a:lnTo>
                <a:lnTo>
                  <a:pt x="0" y="248411"/>
                </a:lnTo>
                <a:lnTo>
                  <a:pt x="4026" y="293055"/>
                </a:lnTo>
                <a:lnTo>
                  <a:pt x="15635" y="335077"/>
                </a:lnTo>
                <a:lnTo>
                  <a:pt x="34120" y="373775"/>
                </a:lnTo>
                <a:lnTo>
                  <a:pt x="58777" y="408446"/>
                </a:lnTo>
                <a:lnTo>
                  <a:pt x="88900" y="438389"/>
                </a:lnTo>
                <a:lnTo>
                  <a:pt x="123782" y="462900"/>
                </a:lnTo>
                <a:lnTo>
                  <a:pt x="162719" y="481278"/>
                </a:lnTo>
                <a:lnTo>
                  <a:pt x="205006" y="492820"/>
                </a:lnTo>
                <a:lnTo>
                  <a:pt x="249936" y="496823"/>
                </a:lnTo>
                <a:lnTo>
                  <a:pt x="294865" y="492820"/>
                </a:lnTo>
                <a:lnTo>
                  <a:pt x="337152" y="481278"/>
                </a:lnTo>
                <a:lnTo>
                  <a:pt x="376089" y="462900"/>
                </a:lnTo>
                <a:lnTo>
                  <a:pt x="410972" y="438389"/>
                </a:lnTo>
                <a:lnTo>
                  <a:pt x="441094" y="408446"/>
                </a:lnTo>
                <a:lnTo>
                  <a:pt x="465751" y="373775"/>
                </a:lnTo>
                <a:lnTo>
                  <a:pt x="484236" y="335077"/>
                </a:lnTo>
                <a:lnTo>
                  <a:pt x="495845" y="293055"/>
                </a:lnTo>
                <a:lnTo>
                  <a:pt x="499872" y="248411"/>
                </a:lnTo>
                <a:lnTo>
                  <a:pt x="495845" y="203768"/>
                </a:lnTo>
                <a:lnTo>
                  <a:pt x="484236" y="161746"/>
                </a:lnTo>
                <a:lnTo>
                  <a:pt x="465751" y="123048"/>
                </a:lnTo>
                <a:lnTo>
                  <a:pt x="441094" y="88377"/>
                </a:lnTo>
                <a:lnTo>
                  <a:pt x="410972" y="58434"/>
                </a:lnTo>
                <a:lnTo>
                  <a:pt x="376089" y="33923"/>
                </a:lnTo>
                <a:lnTo>
                  <a:pt x="337152" y="15545"/>
                </a:lnTo>
                <a:lnTo>
                  <a:pt x="294865" y="4003"/>
                </a:lnTo>
                <a:lnTo>
                  <a:pt x="249936" y="0"/>
                </a:lnTo>
                <a:close/>
              </a:path>
            </a:pathLst>
          </a:custGeom>
          <a:solidFill>
            <a:srgbClr val="AC8752"/>
          </a:solidFill>
        </p:spPr>
        <p:txBody>
          <a:bodyPr wrap="square" lIns="0" tIns="0" rIns="0" bIns="0" rtlCol="0"/>
          <a:lstStyle/>
          <a:p/>
        </p:txBody>
      </p:sp>
      <p:sp>
        <p:nvSpPr>
          <p:cNvPr id="39" name="object 39"/>
          <p:cNvSpPr txBox="1"/>
          <p:nvPr/>
        </p:nvSpPr>
        <p:spPr>
          <a:xfrm>
            <a:off x="7375906" y="3620770"/>
            <a:ext cx="139065" cy="270510"/>
          </a:xfrm>
          <a:prstGeom prst="rect">
            <a:avLst/>
          </a:prstGeom>
        </p:spPr>
        <p:txBody>
          <a:bodyPr wrap="square" lIns="0" tIns="13335" rIns="0" bIns="0" rtlCol="0" vert="horz">
            <a:spAutoFit/>
          </a:bodyPr>
          <a:lstStyle/>
          <a:p>
            <a:pPr marL="12700">
              <a:lnSpc>
                <a:spcPct val="100000"/>
              </a:lnSpc>
              <a:spcBef>
                <a:spcPts val="105"/>
              </a:spcBef>
            </a:pPr>
            <a:r>
              <a:rPr dirty="0" sz="1600">
                <a:solidFill>
                  <a:srgbClr val="E7DCED"/>
                </a:solidFill>
                <a:latin typeface="Arial"/>
                <a:cs typeface="Arial"/>
              </a:rPr>
              <a:t>0</a:t>
            </a:r>
            <a:endParaRPr sz="1600">
              <a:latin typeface="Arial"/>
              <a:cs typeface="Arial"/>
            </a:endParaRPr>
          </a:p>
        </p:txBody>
      </p:sp>
      <p:sp>
        <p:nvSpPr>
          <p:cNvPr id="40" name="object 40"/>
          <p:cNvSpPr/>
          <p:nvPr/>
        </p:nvSpPr>
        <p:spPr>
          <a:xfrm>
            <a:off x="7258684" y="4036948"/>
            <a:ext cx="119380" cy="483234"/>
          </a:xfrm>
          <a:custGeom>
            <a:avLst/>
            <a:gdLst/>
            <a:ahLst/>
            <a:cxnLst/>
            <a:rect l="l" t="t" r="r" b="b"/>
            <a:pathLst>
              <a:path w="119379" h="483235">
                <a:moveTo>
                  <a:pt x="39551" y="364320"/>
                </a:moveTo>
                <a:lnTo>
                  <a:pt x="0" y="364489"/>
                </a:lnTo>
                <a:lnTo>
                  <a:pt x="59817" y="483107"/>
                </a:lnTo>
                <a:lnTo>
                  <a:pt x="108861" y="384175"/>
                </a:lnTo>
                <a:lnTo>
                  <a:pt x="39624" y="384175"/>
                </a:lnTo>
                <a:lnTo>
                  <a:pt x="39551" y="364320"/>
                </a:lnTo>
                <a:close/>
              </a:path>
              <a:path w="119379" h="483235">
                <a:moveTo>
                  <a:pt x="79176" y="364151"/>
                </a:moveTo>
                <a:lnTo>
                  <a:pt x="39551" y="364320"/>
                </a:lnTo>
                <a:lnTo>
                  <a:pt x="39624" y="384175"/>
                </a:lnTo>
                <a:lnTo>
                  <a:pt x="79248" y="383920"/>
                </a:lnTo>
                <a:lnTo>
                  <a:pt x="79176" y="364151"/>
                </a:lnTo>
                <a:close/>
              </a:path>
              <a:path w="119379" h="483235">
                <a:moveTo>
                  <a:pt x="118872" y="363981"/>
                </a:moveTo>
                <a:lnTo>
                  <a:pt x="79176" y="364151"/>
                </a:lnTo>
                <a:lnTo>
                  <a:pt x="79248" y="383920"/>
                </a:lnTo>
                <a:lnTo>
                  <a:pt x="39624" y="384175"/>
                </a:lnTo>
                <a:lnTo>
                  <a:pt x="108861" y="384175"/>
                </a:lnTo>
                <a:lnTo>
                  <a:pt x="118872" y="363981"/>
                </a:lnTo>
                <a:close/>
              </a:path>
              <a:path w="119379" h="483235">
                <a:moveTo>
                  <a:pt x="77850" y="0"/>
                </a:moveTo>
                <a:lnTo>
                  <a:pt x="38226" y="253"/>
                </a:lnTo>
                <a:lnTo>
                  <a:pt x="39551" y="364320"/>
                </a:lnTo>
                <a:lnTo>
                  <a:pt x="79176" y="364151"/>
                </a:lnTo>
                <a:lnTo>
                  <a:pt x="77850" y="0"/>
                </a:lnTo>
                <a:close/>
              </a:path>
            </a:pathLst>
          </a:custGeom>
          <a:solidFill>
            <a:srgbClr val="52AC87"/>
          </a:solidFill>
        </p:spPr>
        <p:txBody>
          <a:bodyPr wrap="square" lIns="0" tIns="0" rIns="0" bIns="0" rtlCol="0"/>
          <a:lstStyle/>
          <a:p/>
        </p:txBody>
      </p:sp>
      <p:sp>
        <p:nvSpPr>
          <p:cNvPr id="41" name="object 41"/>
          <p:cNvSpPr/>
          <p:nvPr/>
        </p:nvSpPr>
        <p:spPr>
          <a:xfrm>
            <a:off x="8574023" y="3511296"/>
            <a:ext cx="497205" cy="497205"/>
          </a:xfrm>
          <a:custGeom>
            <a:avLst/>
            <a:gdLst/>
            <a:ahLst/>
            <a:cxnLst/>
            <a:rect l="l" t="t" r="r" b="b"/>
            <a:pathLst>
              <a:path w="497204" h="497204">
                <a:moveTo>
                  <a:pt x="248411" y="0"/>
                </a:moveTo>
                <a:lnTo>
                  <a:pt x="198358" y="5048"/>
                </a:lnTo>
                <a:lnTo>
                  <a:pt x="151733" y="19526"/>
                </a:lnTo>
                <a:lnTo>
                  <a:pt x="109537" y="42433"/>
                </a:lnTo>
                <a:lnTo>
                  <a:pt x="72771" y="72771"/>
                </a:lnTo>
                <a:lnTo>
                  <a:pt x="42433" y="109537"/>
                </a:lnTo>
                <a:lnTo>
                  <a:pt x="19526" y="151733"/>
                </a:lnTo>
                <a:lnTo>
                  <a:pt x="5048" y="198358"/>
                </a:lnTo>
                <a:lnTo>
                  <a:pt x="0" y="248411"/>
                </a:lnTo>
                <a:lnTo>
                  <a:pt x="5048" y="298465"/>
                </a:lnTo>
                <a:lnTo>
                  <a:pt x="19526" y="345090"/>
                </a:lnTo>
                <a:lnTo>
                  <a:pt x="42433" y="387286"/>
                </a:lnTo>
                <a:lnTo>
                  <a:pt x="72771" y="424052"/>
                </a:lnTo>
                <a:lnTo>
                  <a:pt x="109537" y="454390"/>
                </a:lnTo>
                <a:lnTo>
                  <a:pt x="151733" y="477297"/>
                </a:lnTo>
                <a:lnTo>
                  <a:pt x="198358" y="491775"/>
                </a:lnTo>
                <a:lnTo>
                  <a:pt x="248411" y="496823"/>
                </a:lnTo>
                <a:lnTo>
                  <a:pt x="298465" y="491775"/>
                </a:lnTo>
                <a:lnTo>
                  <a:pt x="345090" y="477297"/>
                </a:lnTo>
                <a:lnTo>
                  <a:pt x="387286" y="454390"/>
                </a:lnTo>
                <a:lnTo>
                  <a:pt x="424052" y="424052"/>
                </a:lnTo>
                <a:lnTo>
                  <a:pt x="454390" y="387286"/>
                </a:lnTo>
                <a:lnTo>
                  <a:pt x="477297" y="345090"/>
                </a:lnTo>
                <a:lnTo>
                  <a:pt x="491775" y="298465"/>
                </a:lnTo>
                <a:lnTo>
                  <a:pt x="496824" y="248411"/>
                </a:lnTo>
                <a:lnTo>
                  <a:pt x="491775" y="198358"/>
                </a:lnTo>
                <a:lnTo>
                  <a:pt x="477297" y="151733"/>
                </a:lnTo>
                <a:lnTo>
                  <a:pt x="454390" y="109537"/>
                </a:lnTo>
                <a:lnTo>
                  <a:pt x="424052" y="72771"/>
                </a:lnTo>
                <a:lnTo>
                  <a:pt x="387286" y="42433"/>
                </a:lnTo>
                <a:lnTo>
                  <a:pt x="345090" y="19526"/>
                </a:lnTo>
                <a:lnTo>
                  <a:pt x="298465" y="5048"/>
                </a:lnTo>
                <a:lnTo>
                  <a:pt x="248411" y="0"/>
                </a:lnTo>
                <a:close/>
              </a:path>
            </a:pathLst>
          </a:custGeom>
          <a:solidFill>
            <a:srgbClr val="AC8752"/>
          </a:solidFill>
        </p:spPr>
        <p:txBody>
          <a:bodyPr wrap="square" lIns="0" tIns="0" rIns="0" bIns="0" rtlCol="0"/>
          <a:lstStyle/>
          <a:p/>
        </p:txBody>
      </p:sp>
      <p:sp>
        <p:nvSpPr>
          <p:cNvPr id="42" name="object 42"/>
          <p:cNvSpPr txBox="1"/>
          <p:nvPr/>
        </p:nvSpPr>
        <p:spPr>
          <a:xfrm>
            <a:off x="8755760" y="3620465"/>
            <a:ext cx="139700" cy="271145"/>
          </a:xfrm>
          <a:prstGeom prst="rect">
            <a:avLst/>
          </a:prstGeom>
        </p:spPr>
        <p:txBody>
          <a:bodyPr wrap="square" lIns="0" tIns="13970" rIns="0" bIns="0" rtlCol="0" vert="horz">
            <a:spAutoFit/>
          </a:bodyPr>
          <a:lstStyle/>
          <a:p>
            <a:pPr marL="12700">
              <a:lnSpc>
                <a:spcPct val="100000"/>
              </a:lnSpc>
              <a:spcBef>
                <a:spcPts val="110"/>
              </a:spcBef>
            </a:pPr>
            <a:r>
              <a:rPr dirty="0" sz="1600" spc="5">
                <a:solidFill>
                  <a:srgbClr val="E7DCED"/>
                </a:solidFill>
                <a:latin typeface="Arial"/>
                <a:cs typeface="Arial"/>
              </a:rPr>
              <a:t>5</a:t>
            </a:r>
            <a:endParaRPr sz="1600">
              <a:latin typeface="Arial"/>
              <a:cs typeface="Arial"/>
            </a:endParaRPr>
          </a:p>
        </p:txBody>
      </p:sp>
      <p:sp>
        <p:nvSpPr>
          <p:cNvPr id="43" name="object 43"/>
          <p:cNvSpPr/>
          <p:nvPr/>
        </p:nvSpPr>
        <p:spPr>
          <a:xfrm>
            <a:off x="7193280" y="4535423"/>
            <a:ext cx="500380" cy="497205"/>
          </a:xfrm>
          <a:custGeom>
            <a:avLst/>
            <a:gdLst/>
            <a:ahLst/>
            <a:cxnLst/>
            <a:rect l="l" t="t" r="r" b="b"/>
            <a:pathLst>
              <a:path w="500379" h="497204">
                <a:moveTo>
                  <a:pt x="249936" y="0"/>
                </a:moveTo>
                <a:lnTo>
                  <a:pt x="205006" y="4003"/>
                </a:lnTo>
                <a:lnTo>
                  <a:pt x="162719" y="15545"/>
                </a:lnTo>
                <a:lnTo>
                  <a:pt x="123782" y="33923"/>
                </a:lnTo>
                <a:lnTo>
                  <a:pt x="88899" y="58434"/>
                </a:lnTo>
                <a:lnTo>
                  <a:pt x="58777" y="88377"/>
                </a:lnTo>
                <a:lnTo>
                  <a:pt x="34120" y="123048"/>
                </a:lnTo>
                <a:lnTo>
                  <a:pt x="15635" y="161746"/>
                </a:lnTo>
                <a:lnTo>
                  <a:pt x="4026" y="203768"/>
                </a:lnTo>
                <a:lnTo>
                  <a:pt x="0" y="248412"/>
                </a:lnTo>
                <a:lnTo>
                  <a:pt x="4026" y="293055"/>
                </a:lnTo>
                <a:lnTo>
                  <a:pt x="15635" y="335077"/>
                </a:lnTo>
                <a:lnTo>
                  <a:pt x="34120" y="373775"/>
                </a:lnTo>
                <a:lnTo>
                  <a:pt x="58777" y="408446"/>
                </a:lnTo>
                <a:lnTo>
                  <a:pt x="88900" y="438389"/>
                </a:lnTo>
                <a:lnTo>
                  <a:pt x="123782" y="462900"/>
                </a:lnTo>
                <a:lnTo>
                  <a:pt x="162719" y="481278"/>
                </a:lnTo>
                <a:lnTo>
                  <a:pt x="205006" y="492820"/>
                </a:lnTo>
                <a:lnTo>
                  <a:pt x="249936" y="496824"/>
                </a:lnTo>
                <a:lnTo>
                  <a:pt x="294865" y="492820"/>
                </a:lnTo>
                <a:lnTo>
                  <a:pt x="337152" y="481278"/>
                </a:lnTo>
                <a:lnTo>
                  <a:pt x="376089" y="462900"/>
                </a:lnTo>
                <a:lnTo>
                  <a:pt x="410972" y="438389"/>
                </a:lnTo>
                <a:lnTo>
                  <a:pt x="441094" y="408446"/>
                </a:lnTo>
                <a:lnTo>
                  <a:pt x="465751" y="373775"/>
                </a:lnTo>
                <a:lnTo>
                  <a:pt x="484236" y="335077"/>
                </a:lnTo>
                <a:lnTo>
                  <a:pt x="495845" y="293055"/>
                </a:lnTo>
                <a:lnTo>
                  <a:pt x="499872" y="248412"/>
                </a:lnTo>
                <a:lnTo>
                  <a:pt x="495845" y="203768"/>
                </a:lnTo>
                <a:lnTo>
                  <a:pt x="484236" y="161746"/>
                </a:lnTo>
                <a:lnTo>
                  <a:pt x="465751" y="123048"/>
                </a:lnTo>
                <a:lnTo>
                  <a:pt x="441094" y="88377"/>
                </a:lnTo>
                <a:lnTo>
                  <a:pt x="410972" y="58434"/>
                </a:lnTo>
                <a:lnTo>
                  <a:pt x="376089" y="33923"/>
                </a:lnTo>
                <a:lnTo>
                  <a:pt x="337152" y="15545"/>
                </a:lnTo>
                <a:lnTo>
                  <a:pt x="294865" y="4003"/>
                </a:lnTo>
                <a:lnTo>
                  <a:pt x="249936" y="0"/>
                </a:lnTo>
                <a:close/>
              </a:path>
            </a:pathLst>
          </a:custGeom>
          <a:solidFill>
            <a:srgbClr val="AC8752"/>
          </a:solidFill>
        </p:spPr>
        <p:txBody>
          <a:bodyPr wrap="square" lIns="0" tIns="0" rIns="0" bIns="0" rtlCol="0"/>
          <a:lstStyle/>
          <a:p/>
        </p:txBody>
      </p:sp>
      <p:sp>
        <p:nvSpPr>
          <p:cNvPr id="44" name="object 44"/>
          <p:cNvSpPr txBox="1"/>
          <p:nvPr/>
        </p:nvSpPr>
        <p:spPr>
          <a:xfrm>
            <a:off x="7375906" y="4645228"/>
            <a:ext cx="139700" cy="271145"/>
          </a:xfrm>
          <a:prstGeom prst="rect">
            <a:avLst/>
          </a:prstGeom>
        </p:spPr>
        <p:txBody>
          <a:bodyPr wrap="square" lIns="0" tIns="13970" rIns="0" bIns="0" rtlCol="0" vert="horz">
            <a:spAutoFit/>
          </a:bodyPr>
          <a:lstStyle/>
          <a:p>
            <a:pPr marL="12700">
              <a:lnSpc>
                <a:spcPct val="100000"/>
              </a:lnSpc>
              <a:spcBef>
                <a:spcPts val="110"/>
              </a:spcBef>
            </a:pPr>
            <a:r>
              <a:rPr dirty="0" sz="1600" spc="5">
                <a:solidFill>
                  <a:srgbClr val="E7DCED"/>
                </a:solidFill>
                <a:latin typeface="Arial"/>
                <a:cs typeface="Arial"/>
              </a:rPr>
              <a:t>1</a:t>
            </a:r>
            <a:endParaRPr sz="1600">
              <a:latin typeface="Arial"/>
              <a:cs typeface="Arial"/>
            </a:endParaRPr>
          </a:p>
        </p:txBody>
      </p:sp>
      <p:sp>
        <p:nvSpPr>
          <p:cNvPr id="45" name="object 45"/>
          <p:cNvSpPr/>
          <p:nvPr/>
        </p:nvSpPr>
        <p:spPr>
          <a:xfrm>
            <a:off x="8574023" y="4529328"/>
            <a:ext cx="497205" cy="500380"/>
          </a:xfrm>
          <a:custGeom>
            <a:avLst/>
            <a:gdLst/>
            <a:ahLst/>
            <a:cxnLst/>
            <a:rect l="l" t="t" r="r" b="b"/>
            <a:pathLst>
              <a:path w="497204" h="500379">
                <a:moveTo>
                  <a:pt x="248411" y="0"/>
                </a:moveTo>
                <a:lnTo>
                  <a:pt x="203768" y="4026"/>
                </a:lnTo>
                <a:lnTo>
                  <a:pt x="161746" y="15635"/>
                </a:lnTo>
                <a:lnTo>
                  <a:pt x="123048" y="34120"/>
                </a:lnTo>
                <a:lnTo>
                  <a:pt x="88377" y="58777"/>
                </a:lnTo>
                <a:lnTo>
                  <a:pt x="58434" y="88900"/>
                </a:lnTo>
                <a:lnTo>
                  <a:pt x="33923" y="123782"/>
                </a:lnTo>
                <a:lnTo>
                  <a:pt x="15545" y="162719"/>
                </a:lnTo>
                <a:lnTo>
                  <a:pt x="4003" y="205006"/>
                </a:lnTo>
                <a:lnTo>
                  <a:pt x="0" y="249936"/>
                </a:lnTo>
                <a:lnTo>
                  <a:pt x="4003" y="294865"/>
                </a:lnTo>
                <a:lnTo>
                  <a:pt x="15545" y="337152"/>
                </a:lnTo>
                <a:lnTo>
                  <a:pt x="33923" y="376089"/>
                </a:lnTo>
                <a:lnTo>
                  <a:pt x="58434" y="410972"/>
                </a:lnTo>
                <a:lnTo>
                  <a:pt x="88377" y="441094"/>
                </a:lnTo>
                <a:lnTo>
                  <a:pt x="123048" y="465751"/>
                </a:lnTo>
                <a:lnTo>
                  <a:pt x="161746" y="484236"/>
                </a:lnTo>
                <a:lnTo>
                  <a:pt x="203768" y="495845"/>
                </a:lnTo>
                <a:lnTo>
                  <a:pt x="248411" y="499872"/>
                </a:lnTo>
                <a:lnTo>
                  <a:pt x="293055" y="495845"/>
                </a:lnTo>
                <a:lnTo>
                  <a:pt x="335077" y="484236"/>
                </a:lnTo>
                <a:lnTo>
                  <a:pt x="373775" y="465751"/>
                </a:lnTo>
                <a:lnTo>
                  <a:pt x="408446" y="441094"/>
                </a:lnTo>
                <a:lnTo>
                  <a:pt x="438389" y="410972"/>
                </a:lnTo>
                <a:lnTo>
                  <a:pt x="462900" y="376089"/>
                </a:lnTo>
                <a:lnTo>
                  <a:pt x="481278" y="337152"/>
                </a:lnTo>
                <a:lnTo>
                  <a:pt x="492820" y="294865"/>
                </a:lnTo>
                <a:lnTo>
                  <a:pt x="496824" y="249936"/>
                </a:lnTo>
                <a:lnTo>
                  <a:pt x="492820" y="205006"/>
                </a:lnTo>
                <a:lnTo>
                  <a:pt x="481278" y="162719"/>
                </a:lnTo>
                <a:lnTo>
                  <a:pt x="462900" y="123782"/>
                </a:lnTo>
                <a:lnTo>
                  <a:pt x="438389" y="88900"/>
                </a:lnTo>
                <a:lnTo>
                  <a:pt x="408446" y="58777"/>
                </a:lnTo>
                <a:lnTo>
                  <a:pt x="373775" y="34120"/>
                </a:lnTo>
                <a:lnTo>
                  <a:pt x="335077" y="15635"/>
                </a:lnTo>
                <a:lnTo>
                  <a:pt x="293055" y="4026"/>
                </a:lnTo>
                <a:lnTo>
                  <a:pt x="248411" y="0"/>
                </a:lnTo>
                <a:close/>
              </a:path>
            </a:pathLst>
          </a:custGeom>
          <a:solidFill>
            <a:srgbClr val="AC8752"/>
          </a:solidFill>
        </p:spPr>
        <p:txBody>
          <a:bodyPr wrap="square" lIns="0" tIns="0" rIns="0" bIns="0" rtlCol="0"/>
          <a:lstStyle/>
          <a:p/>
        </p:txBody>
      </p:sp>
      <p:sp>
        <p:nvSpPr>
          <p:cNvPr id="46" name="object 46"/>
          <p:cNvSpPr txBox="1"/>
          <p:nvPr/>
        </p:nvSpPr>
        <p:spPr>
          <a:xfrm>
            <a:off x="8755760" y="4639767"/>
            <a:ext cx="139700" cy="271145"/>
          </a:xfrm>
          <a:prstGeom prst="rect">
            <a:avLst/>
          </a:prstGeom>
        </p:spPr>
        <p:txBody>
          <a:bodyPr wrap="square" lIns="0" tIns="13970" rIns="0" bIns="0" rtlCol="0" vert="horz">
            <a:spAutoFit/>
          </a:bodyPr>
          <a:lstStyle/>
          <a:p>
            <a:pPr marL="12700">
              <a:lnSpc>
                <a:spcPct val="100000"/>
              </a:lnSpc>
              <a:spcBef>
                <a:spcPts val="110"/>
              </a:spcBef>
            </a:pPr>
            <a:r>
              <a:rPr dirty="0" sz="1600" spc="5">
                <a:solidFill>
                  <a:srgbClr val="E7DCED"/>
                </a:solidFill>
                <a:latin typeface="Arial"/>
                <a:cs typeface="Arial"/>
              </a:rPr>
              <a:t>2</a:t>
            </a:r>
            <a:endParaRPr sz="1600">
              <a:latin typeface="Arial"/>
              <a:cs typeface="Arial"/>
            </a:endParaRPr>
          </a:p>
        </p:txBody>
      </p:sp>
      <p:sp>
        <p:nvSpPr>
          <p:cNvPr id="47" name="object 47"/>
          <p:cNvSpPr/>
          <p:nvPr/>
        </p:nvSpPr>
        <p:spPr>
          <a:xfrm>
            <a:off x="9951719" y="3514344"/>
            <a:ext cx="500380" cy="497205"/>
          </a:xfrm>
          <a:custGeom>
            <a:avLst/>
            <a:gdLst/>
            <a:ahLst/>
            <a:cxnLst/>
            <a:rect l="l" t="t" r="r" b="b"/>
            <a:pathLst>
              <a:path w="500379" h="497204">
                <a:moveTo>
                  <a:pt x="249935" y="0"/>
                </a:moveTo>
                <a:lnTo>
                  <a:pt x="205006" y="4003"/>
                </a:lnTo>
                <a:lnTo>
                  <a:pt x="162719" y="15545"/>
                </a:lnTo>
                <a:lnTo>
                  <a:pt x="123782" y="33923"/>
                </a:lnTo>
                <a:lnTo>
                  <a:pt x="88899" y="58434"/>
                </a:lnTo>
                <a:lnTo>
                  <a:pt x="58777" y="88377"/>
                </a:lnTo>
                <a:lnTo>
                  <a:pt x="34120" y="123048"/>
                </a:lnTo>
                <a:lnTo>
                  <a:pt x="15635" y="161746"/>
                </a:lnTo>
                <a:lnTo>
                  <a:pt x="4026" y="203768"/>
                </a:lnTo>
                <a:lnTo>
                  <a:pt x="0" y="248411"/>
                </a:lnTo>
                <a:lnTo>
                  <a:pt x="4026" y="293055"/>
                </a:lnTo>
                <a:lnTo>
                  <a:pt x="15635" y="335077"/>
                </a:lnTo>
                <a:lnTo>
                  <a:pt x="34120" y="373775"/>
                </a:lnTo>
                <a:lnTo>
                  <a:pt x="58777" y="408446"/>
                </a:lnTo>
                <a:lnTo>
                  <a:pt x="88899" y="438389"/>
                </a:lnTo>
                <a:lnTo>
                  <a:pt x="123782" y="462900"/>
                </a:lnTo>
                <a:lnTo>
                  <a:pt x="162719" y="481278"/>
                </a:lnTo>
                <a:lnTo>
                  <a:pt x="205006" y="492820"/>
                </a:lnTo>
                <a:lnTo>
                  <a:pt x="249935" y="496823"/>
                </a:lnTo>
                <a:lnTo>
                  <a:pt x="294865" y="492820"/>
                </a:lnTo>
                <a:lnTo>
                  <a:pt x="337152" y="481278"/>
                </a:lnTo>
                <a:lnTo>
                  <a:pt x="376089" y="462900"/>
                </a:lnTo>
                <a:lnTo>
                  <a:pt x="410972" y="438389"/>
                </a:lnTo>
                <a:lnTo>
                  <a:pt x="441094" y="408446"/>
                </a:lnTo>
                <a:lnTo>
                  <a:pt x="465751" y="373775"/>
                </a:lnTo>
                <a:lnTo>
                  <a:pt x="484236" y="335077"/>
                </a:lnTo>
                <a:lnTo>
                  <a:pt x="495845" y="293055"/>
                </a:lnTo>
                <a:lnTo>
                  <a:pt x="499872" y="248411"/>
                </a:lnTo>
                <a:lnTo>
                  <a:pt x="495845" y="203768"/>
                </a:lnTo>
                <a:lnTo>
                  <a:pt x="484236" y="161746"/>
                </a:lnTo>
                <a:lnTo>
                  <a:pt x="465751" y="123048"/>
                </a:lnTo>
                <a:lnTo>
                  <a:pt x="441094" y="88377"/>
                </a:lnTo>
                <a:lnTo>
                  <a:pt x="410972" y="58434"/>
                </a:lnTo>
                <a:lnTo>
                  <a:pt x="376089" y="33923"/>
                </a:lnTo>
                <a:lnTo>
                  <a:pt x="337152" y="15545"/>
                </a:lnTo>
                <a:lnTo>
                  <a:pt x="294865" y="4003"/>
                </a:lnTo>
                <a:lnTo>
                  <a:pt x="249935" y="0"/>
                </a:lnTo>
                <a:close/>
              </a:path>
            </a:pathLst>
          </a:custGeom>
          <a:solidFill>
            <a:srgbClr val="AC8752"/>
          </a:solidFill>
        </p:spPr>
        <p:txBody>
          <a:bodyPr wrap="square" lIns="0" tIns="0" rIns="0" bIns="0" rtlCol="0"/>
          <a:lstStyle/>
          <a:p/>
        </p:txBody>
      </p:sp>
      <p:sp>
        <p:nvSpPr>
          <p:cNvPr id="48" name="object 48"/>
          <p:cNvSpPr txBox="1"/>
          <p:nvPr/>
        </p:nvSpPr>
        <p:spPr>
          <a:xfrm>
            <a:off x="10135361" y="3623259"/>
            <a:ext cx="139700" cy="271145"/>
          </a:xfrm>
          <a:prstGeom prst="rect">
            <a:avLst/>
          </a:prstGeom>
        </p:spPr>
        <p:txBody>
          <a:bodyPr wrap="square" lIns="0" tIns="13970" rIns="0" bIns="0" rtlCol="0" vert="horz">
            <a:spAutoFit/>
          </a:bodyPr>
          <a:lstStyle/>
          <a:p>
            <a:pPr marL="12700">
              <a:lnSpc>
                <a:spcPct val="100000"/>
              </a:lnSpc>
              <a:spcBef>
                <a:spcPts val="110"/>
              </a:spcBef>
            </a:pPr>
            <a:r>
              <a:rPr dirty="0" sz="1600" spc="5">
                <a:solidFill>
                  <a:srgbClr val="E7DCED"/>
                </a:solidFill>
                <a:latin typeface="Arial"/>
                <a:cs typeface="Arial"/>
              </a:rPr>
              <a:t>4</a:t>
            </a:r>
            <a:endParaRPr sz="1600">
              <a:latin typeface="Arial"/>
              <a:cs typeface="Arial"/>
            </a:endParaRPr>
          </a:p>
        </p:txBody>
      </p:sp>
      <p:sp>
        <p:nvSpPr>
          <p:cNvPr id="49" name="object 49"/>
          <p:cNvSpPr/>
          <p:nvPr/>
        </p:nvSpPr>
        <p:spPr>
          <a:xfrm>
            <a:off x="7694676" y="3762755"/>
            <a:ext cx="880744" cy="635"/>
          </a:xfrm>
          <a:custGeom>
            <a:avLst/>
            <a:gdLst/>
            <a:ahLst/>
            <a:cxnLst/>
            <a:rect l="l" t="t" r="r" b="b"/>
            <a:pathLst>
              <a:path w="880745" h="635">
                <a:moveTo>
                  <a:pt x="0" y="0"/>
                </a:moveTo>
                <a:lnTo>
                  <a:pt x="880618" y="254"/>
                </a:lnTo>
              </a:path>
            </a:pathLst>
          </a:custGeom>
          <a:ln w="27432">
            <a:solidFill>
              <a:srgbClr val="8952AC"/>
            </a:solidFill>
          </a:ln>
        </p:spPr>
        <p:txBody>
          <a:bodyPr wrap="square" lIns="0" tIns="0" rIns="0" bIns="0" rtlCol="0"/>
          <a:lstStyle/>
          <a:p/>
        </p:txBody>
      </p:sp>
      <p:sp>
        <p:nvSpPr>
          <p:cNvPr id="50" name="object 50"/>
          <p:cNvSpPr/>
          <p:nvPr/>
        </p:nvSpPr>
        <p:spPr>
          <a:xfrm>
            <a:off x="9072371" y="3762755"/>
            <a:ext cx="880744" cy="3175"/>
          </a:xfrm>
          <a:custGeom>
            <a:avLst/>
            <a:gdLst/>
            <a:ahLst/>
            <a:cxnLst/>
            <a:rect l="l" t="t" r="r" b="b"/>
            <a:pathLst>
              <a:path w="880745" h="3175">
                <a:moveTo>
                  <a:pt x="0" y="0"/>
                </a:moveTo>
                <a:lnTo>
                  <a:pt x="880618" y="2794"/>
                </a:lnTo>
              </a:path>
            </a:pathLst>
          </a:custGeom>
          <a:ln w="27432">
            <a:solidFill>
              <a:srgbClr val="8952AC"/>
            </a:solidFill>
          </a:ln>
        </p:spPr>
        <p:txBody>
          <a:bodyPr wrap="square" lIns="0" tIns="0" rIns="0" bIns="0" rtlCol="0"/>
          <a:lstStyle/>
          <a:p/>
        </p:txBody>
      </p:sp>
      <p:sp>
        <p:nvSpPr>
          <p:cNvPr id="51" name="object 51"/>
          <p:cNvSpPr/>
          <p:nvPr/>
        </p:nvSpPr>
        <p:spPr>
          <a:xfrm>
            <a:off x="7444740" y="4009644"/>
            <a:ext cx="0" cy="525780"/>
          </a:xfrm>
          <a:custGeom>
            <a:avLst/>
            <a:gdLst/>
            <a:ahLst/>
            <a:cxnLst/>
            <a:rect l="l" t="t" r="r" b="b"/>
            <a:pathLst>
              <a:path w="0" h="525779">
                <a:moveTo>
                  <a:pt x="0" y="0"/>
                </a:moveTo>
                <a:lnTo>
                  <a:pt x="0" y="525779"/>
                </a:lnTo>
              </a:path>
            </a:pathLst>
          </a:custGeom>
          <a:ln w="27432">
            <a:solidFill>
              <a:srgbClr val="8952AC"/>
            </a:solidFill>
          </a:ln>
        </p:spPr>
        <p:txBody>
          <a:bodyPr wrap="square" lIns="0" tIns="0" rIns="0" bIns="0" rtlCol="0"/>
          <a:lstStyle/>
          <a:p/>
        </p:txBody>
      </p:sp>
      <p:sp>
        <p:nvSpPr>
          <p:cNvPr id="52" name="object 52"/>
          <p:cNvSpPr/>
          <p:nvPr/>
        </p:nvSpPr>
        <p:spPr>
          <a:xfrm>
            <a:off x="7694676" y="4780788"/>
            <a:ext cx="880744" cy="5715"/>
          </a:xfrm>
          <a:custGeom>
            <a:avLst/>
            <a:gdLst/>
            <a:ahLst/>
            <a:cxnLst/>
            <a:rect l="l" t="t" r="r" b="b"/>
            <a:pathLst>
              <a:path w="880745" h="5714">
                <a:moveTo>
                  <a:pt x="0" y="5587"/>
                </a:moveTo>
                <a:lnTo>
                  <a:pt x="880618" y="0"/>
                </a:lnTo>
              </a:path>
            </a:pathLst>
          </a:custGeom>
          <a:ln w="27432">
            <a:solidFill>
              <a:srgbClr val="8952AC"/>
            </a:solidFill>
          </a:ln>
        </p:spPr>
        <p:txBody>
          <a:bodyPr wrap="square" lIns="0" tIns="0" rIns="0" bIns="0" rtlCol="0"/>
          <a:lstStyle/>
          <a:p/>
        </p:txBody>
      </p:sp>
      <p:sp>
        <p:nvSpPr>
          <p:cNvPr id="53" name="object 53"/>
          <p:cNvSpPr/>
          <p:nvPr/>
        </p:nvSpPr>
        <p:spPr>
          <a:xfrm>
            <a:off x="7621523" y="3936491"/>
            <a:ext cx="1026794" cy="671830"/>
          </a:xfrm>
          <a:custGeom>
            <a:avLst/>
            <a:gdLst/>
            <a:ahLst/>
            <a:cxnLst/>
            <a:rect l="l" t="t" r="r" b="b"/>
            <a:pathLst>
              <a:path w="1026795" h="671829">
                <a:moveTo>
                  <a:pt x="0" y="671702"/>
                </a:moveTo>
                <a:lnTo>
                  <a:pt x="1026795" y="0"/>
                </a:lnTo>
              </a:path>
            </a:pathLst>
          </a:custGeom>
          <a:ln w="27432">
            <a:solidFill>
              <a:srgbClr val="8952AC"/>
            </a:solidFill>
          </a:ln>
        </p:spPr>
        <p:txBody>
          <a:bodyPr wrap="square" lIns="0" tIns="0" rIns="0" bIns="0" rtlCol="0"/>
          <a:lstStyle/>
          <a:p/>
        </p:txBody>
      </p:sp>
      <p:sp>
        <p:nvSpPr>
          <p:cNvPr id="54" name="object 54"/>
          <p:cNvSpPr/>
          <p:nvPr/>
        </p:nvSpPr>
        <p:spPr>
          <a:xfrm>
            <a:off x="9957816" y="4529328"/>
            <a:ext cx="497205" cy="500380"/>
          </a:xfrm>
          <a:custGeom>
            <a:avLst/>
            <a:gdLst/>
            <a:ahLst/>
            <a:cxnLst/>
            <a:rect l="l" t="t" r="r" b="b"/>
            <a:pathLst>
              <a:path w="497204" h="500379">
                <a:moveTo>
                  <a:pt x="248411" y="0"/>
                </a:moveTo>
                <a:lnTo>
                  <a:pt x="203768" y="4026"/>
                </a:lnTo>
                <a:lnTo>
                  <a:pt x="161746" y="15635"/>
                </a:lnTo>
                <a:lnTo>
                  <a:pt x="123048" y="34120"/>
                </a:lnTo>
                <a:lnTo>
                  <a:pt x="88377" y="58777"/>
                </a:lnTo>
                <a:lnTo>
                  <a:pt x="58434" y="88900"/>
                </a:lnTo>
                <a:lnTo>
                  <a:pt x="33923" y="123782"/>
                </a:lnTo>
                <a:lnTo>
                  <a:pt x="15545" y="162719"/>
                </a:lnTo>
                <a:lnTo>
                  <a:pt x="4003" y="205006"/>
                </a:lnTo>
                <a:lnTo>
                  <a:pt x="0" y="249936"/>
                </a:lnTo>
                <a:lnTo>
                  <a:pt x="4003" y="294865"/>
                </a:lnTo>
                <a:lnTo>
                  <a:pt x="15545" y="337152"/>
                </a:lnTo>
                <a:lnTo>
                  <a:pt x="33923" y="376089"/>
                </a:lnTo>
                <a:lnTo>
                  <a:pt x="58434" y="410972"/>
                </a:lnTo>
                <a:lnTo>
                  <a:pt x="88377" y="441094"/>
                </a:lnTo>
                <a:lnTo>
                  <a:pt x="123048" y="465751"/>
                </a:lnTo>
                <a:lnTo>
                  <a:pt x="161746" y="484236"/>
                </a:lnTo>
                <a:lnTo>
                  <a:pt x="203768" y="495845"/>
                </a:lnTo>
                <a:lnTo>
                  <a:pt x="248411" y="499872"/>
                </a:lnTo>
                <a:lnTo>
                  <a:pt x="293055" y="495845"/>
                </a:lnTo>
                <a:lnTo>
                  <a:pt x="335077" y="484236"/>
                </a:lnTo>
                <a:lnTo>
                  <a:pt x="373775" y="465751"/>
                </a:lnTo>
                <a:lnTo>
                  <a:pt x="408446" y="441094"/>
                </a:lnTo>
                <a:lnTo>
                  <a:pt x="438389" y="410972"/>
                </a:lnTo>
                <a:lnTo>
                  <a:pt x="462900" y="376089"/>
                </a:lnTo>
                <a:lnTo>
                  <a:pt x="481278" y="337152"/>
                </a:lnTo>
                <a:lnTo>
                  <a:pt x="492820" y="294865"/>
                </a:lnTo>
                <a:lnTo>
                  <a:pt x="496824" y="249936"/>
                </a:lnTo>
                <a:lnTo>
                  <a:pt x="492820" y="205006"/>
                </a:lnTo>
                <a:lnTo>
                  <a:pt x="481278" y="162719"/>
                </a:lnTo>
                <a:lnTo>
                  <a:pt x="462900" y="123782"/>
                </a:lnTo>
                <a:lnTo>
                  <a:pt x="438389" y="88900"/>
                </a:lnTo>
                <a:lnTo>
                  <a:pt x="408446" y="58777"/>
                </a:lnTo>
                <a:lnTo>
                  <a:pt x="373775" y="34120"/>
                </a:lnTo>
                <a:lnTo>
                  <a:pt x="335077" y="15635"/>
                </a:lnTo>
                <a:lnTo>
                  <a:pt x="293055" y="4026"/>
                </a:lnTo>
                <a:lnTo>
                  <a:pt x="248411" y="0"/>
                </a:lnTo>
                <a:close/>
              </a:path>
            </a:pathLst>
          </a:custGeom>
          <a:solidFill>
            <a:srgbClr val="AC8752"/>
          </a:solidFill>
        </p:spPr>
        <p:txBody>
          <a:bodyPr wrap="square" lIns="0" tIns="0" rIns="0" bIns="0" rtlCol="0"/>
          <a:lstStyle/>
          <a:p/>
        </p:txBody>
      </p:sp>
      <p:sp>
        <p:nvSpPr>
          <p:cNvPr id="55" name="object 55"/>
          <p:cNvSpPr txBox="1"/>
          <p:nvPr/>
        </p:nvSpPr>
        <p:spPr>
          <a:xfrm>
            <a:off x="10139298" y="4639767"/>
            <a:ext cx="139700" cy="271145"/>
          </a:xfrm>
          <a:prstGeom prst="rect">
            <a:avLst/>
          </a:prstGeom>
        </p:spPr>
        <p:txBody>
          <a:bodyPr wrap="square" lIns="0" tIns="13970" rIns="0" bIns="0" rtlCol="0" vert="horz">
            <a:spAutoFit/>
          </a:bodyPr>
          <a:lstStyle/>
          <a:p>
            <a:pPr marL="12700">
              <a:lnSpc>
                <a:spcPct val="100000"/>
              </a:lnSpc>
              <a:spcBef>
                <a:spcPts val="110"/>
              </a:spcBef>
            </a:pPr>
            <a:r>
              <a:rPr dirty="0" sz="1600" spc="5">
                <a:solidFill>
                  <a:srgbClr val="E7DCED"/>
                </a:solidFill>
                <a:latin typeface="Arial"/>
                <a:cs typeface="Arial"/>
              </a:rPr>
              <a:t>3</a:t>
            </a:r>
            <a:endParaRPr sz="1600">
              <a:latin typeface="Arial"/>
              <a:cs typeface="Arial"/>
            </a:endParaRPr>
          </a:p>
        </p:txBody>
      </p:sp>
      <p:sp>
        <p:nvSpPr>
          <p:cNvPr id="56" name="object 56"/>
          <p:cNvSpPr/>
          <p:nvPr/>
        </p:nvSpPr>
        <p:spPr>
          <a:xfrm>
            <a:off x="9072371" y="4780788"/>
            <a:ext cx="884555" cy="0"/>
          </a:xfrm>
          <a:custGeom>
            <a:avLst/>
            <a:gdLst/>
            <a:ahLst/>
            <a:cxnLst/>
            <a:rect l="l" t="t" r="r" b="b"/>
            <a:pathLst>
              <a:path w="884554" h="0">
                <a:moveTo>
                  <a:pt x="0" y="0"/>
                </a:moveTo>
                <a:lnTo>
                  <a:pt x="884427" y="0"/>
                </a:lnTo>
              </a:path>
            </a:pathLst>
          </a:custGeom>
          <a:ln w="27432">
            <a:solidFill>
              <a:srgbClr val="8952AC"/>
            </a:solidFill>
          </a:ln>
        </p:spPr>
        <p:txBody>
          <a:bodyPr wrap="square" lIns="0" tIns="0" rIns="0" bIns="0" rtlCol="0"/>
          <a:lstStyle/>
          <a:p/>
        </p:txBody>
      </p:sp>
      <p:sp>
        <p:nvSpPr>
          <p:cNvPr id="57" name="object 57"/>
          <p:cNvSpPr/>
          <p:nvPr/>
        </p:nvSpPr>
        <p:spPr>
          <a:xfrm>
            <a:off x="8999219" y="3939540"/>
            <a:ext cx="1026794" cy="663575"/>
          </a:xfrm>
          <a:custGeom>
            <a:avLst/>
            <a:gdLst/>
            <a:ahLst/>
            <a:cxnLst/>
            <a:rect l="l" t="t" r="r" b="b"/>
            <a:pathLst>
              <a:path w="1026795" h="663575">
                <a:moveTo>
                  <a:pt x="0" y="663321"/>
                </a:moveTo>
                <a:lnTo>
                  <a:pt x="1026795" y="0"/>
                </a:lnTo>
              </a:path>
            </a:pathLst>
          </a:custGeom>
          <a:ln w="27431">
            <a:solidFill>
              <a:srgbClr val="8952AC"/>
            </a:solidFill>
          </a:ln>
        </p:spPr>
        <p:txBody>
          <a:bodyPr wrap="square" lIns="0" tIns="0" rIns="0" bIns="0" rtlCol="0"/>
          <a:lstStyle/>
          <a:p/>
        </p:txBody>
      </p:sp>
      <p:sp>
        <p:nvSpPr>
          <p:cNvPr id="58" name="object 58"/>
          <p:cNvSpPr/>
          <p:nvPr/>
        </p:nvSpPr>
        <p:spPr>
          <a:xfrm>
            <a:off x="9093707" y="4632959"/>
            <a:ext cx="815975" cy="119380"/>
          </a:xfrm>
          <a:custGeom>
            <a:avLst/>
            <a:gdLst/>
            <a:ahLst/>
            <a:cxnLst/>
            <a:rect l="l" t="t" r="r" b="b"/>
            <a:pathLst>
              <a:path w="815975" h="119379">
                <a:moveTo>
                  <a:pt x="118872" y="0"/>
                </a:moveTo>
                <a:lnTo>
                  <a:pt x="0" y="59435"/>
                </a:lnTo>
                <a:lnTo>
                  <a:pt x="118872" y="118871"/>
                </a:lnTo>
                <a:lnTo>
                  <a:pt x="118872" y="79247"/>
                </a:lnTo>
                <a:lnTo>
                  <a:pt x="99060" y="79247"/>
                </a:lnTo>
                <a:lnTo>
                  <a:pt x="99060" y="39623"/>
                </a:lnTo>
                <a:lnTo>
                  <a:pt x="118872" y="39623"/>
                </a:lnTo>
                <a:lnTo>
                  <a:pt x="118872" y="0"/>
                </a:lnTo>
                <a:close/>
              </a:path>
              <a:path w="815975" h="119379">
                <a:moveTo>
                  <a:pt x="118872" y="39623"/>
                </a:moveTo>
                <a:lnTo>
                  <a:pt x="99060" y="39623"/>
                </a:lnTo>
                <a:lnTo>
                  <a:pt x="99060" y="79247"/>
                </a:lnTo>
                <a:lnTo>
                  <a:pt x="118872" y="79247"/>
                </a:lnTo>
                <a:lnTo>
                  <a:pt x="118872" y="39623"/>
                </a:lnTo>
                <a:close/>
              </a:path>
              <a:path w="815975" h="119379">
                <a:moveTo>
                  <a:pt x="815848" y="39623"/>
                </a:moveTo>
                <a:lnTo>
                  <a:pt x="118872" y="39623"/>
                </a:lnTo>
                <a:lnTo>
                  <a:pt x="118872" y="79247"/>
                </a:lnTo>
                <a:lnTo>
                  <a:pt x="815848" y="79247"/>
                </a:lnTo>
                <a:lnTo>
                  <a:pt x="815848" y="39623"/>
                </a:lnTo>
                <a:close/>
              </a:path>
            </a:pathLst>
          </a:custGeom>
          <a:solidFill>
            <a:srgbClr val="FF0000"/>
          </a:solidFill>
        </p:spPr>
        <p:txBody>
          <a:bodyPr wrap="square" lIns="0" tIns="0" rIns="0" bIns="0" rtlCol="0"/>
          <a:lstStyle/>
          <a:p/>
        </p:txBody>
      </p:sp>
      <p:sp>
        <p:nvSpPr>
          <p:cNvPr id="59" name="object 59"/>
          <p:cNvSpPr/>
          <p:nvPr/>
        </p:nvSpPr>
        <p:spPr>
          <a:xfrm>
            <a:off x="8973439" y="3912108"/>
            <a:ext cx="923290" cy="594360"/>
          </a:xfrm>
          <a:custGeom>
            <a:avLst/>
            <a:gdLst/>
            <a:ahLst/>
            <a:cxnLst/>
            <a:rect l="l" t="t" r="r" b="b"/>
            <a:pathLst>
              <a:path w="923290" h="594360">
                <a:moveTo>
                  <a:pt x="811905" y="46811"/>
                </a:moveTo>
                <a:lnTo>
                  <a:pt x="0" y="560832"/>
                </a:lnTo>
                <a:lnTo>
                  <a:pt x="21081" y="594360"/>
                </a:lnTo>
                <a:lnTo>
                  <a:pt x="833132" y="80326"/>
                </a:lnTo>
                <a:lnTo>
                  <a:pt x="811905" y="46811"/>
                </a:lnTo>
                <a:close/>
              </a:path>
              <a:path w="923290" h="594360">
                <a:moveTo>
                  <a:pt x="901095" y="36195"/>
                </a:moveTo>
                <a:lnTo>
                  <a:pt x="828675" y="36195"/>
                </a:lnTo>
                <a:lnTo>
                  <a:pt x="849883" y="69723"/>
                </a:lnTo>
                <a:lnTo>
                  <a:pt x="833132" y="80326"/>
                </a:lnTo>
                <a:lnTo>
                  <a:pt x="854328" y="113792"/>
                </a:lnTo>
                <a:lnTo>
                  <a:pt x="901095" y="36195"/>
                </a:lnTo>
                <a:close/>
              </a:path>
              <a:path w="923290" h="594360">
                <a:moveTo>
                  <a:pt x="828675" y="36195"/>
                </a:moveTo>
                <a:lnTo>
                  <a:pt x="811905" y="46811"/>
                </a:lnTo>
                <a:lnTo>
                  <a:pt x="833132" y="80326"/>
                </a:lnTo>
                <a:lnTo>
                  <a:pt x="849883" y="69723"/>
                </a:lnTo>
                <a:lnTo>
                  <a:pt x="828675" y="36195"/>
                </a:lnTo>
                <a:close/>
              </a:path>
              <a:path w="923290" h="594360">
                <a:moveTo>
                  <a:pt x="922908" y="0"/>
                </a:moveTo>
                <a:lnTo>
                  <a:pt x="790701" y="13335"/>
                </a:lnTo>
                <a:lnTo>
                  <a:pt x="811905" y="46811"/>
                </a:lnTo>
                <a:lnTo>
                  <a:pt x="828675" y="36195"/>
                </a:lnTo>
                <a:lnTo>
                  <a:pt x="901095" y="36195"/>
                </a:lnTo>
                <a:lnTo>
                  <a:pt x="922908" y="0"/>
                </a:lnTo>
                <a:close/>
              </a:path>
            </a:pathLst>
          </a:custGeom>
          <a:solidFill>
            <a:srgbClr val="52AC87"/>
          </a:solidFill>
        </p:spPr>
        <p:txBody>
          <a:bodyPr wrap="square" lIns="0" tIns="0" rIns="0" bIns="0" rtlCol="0"/>
          <a:lstStyle/>
          <a:p/>
        </p:txBody>
      </p:sp>
      <p:sp>
        <p:nvSpPr>
          <p:cNvPr id="60" name="object 60"/>
          <p:cNvSpPr/>
          <p:nvPr/>
        </p:nvSpPr>
        <p:spPr>
          <a:xfrm>
            <a:off x="7746492" y="4812791"/>
            <a:ext cx="787400" cy="119380"/>
          </a:xfrm>
          <a:custGeom>
            <a:avLst/>
            <a:gdLst/>
            <a:ahLst/>
            <a:cxnLst/>
            <a:rect l="l" t="t" r="r" b="b"/>
            <a:pathLst>
              <a:path w="787400" h="119379">
                <a:moveTo>
                  <a:pt x="668019" y="0"/>
                </a:moveTo>
                <a:lnTo>
                  <a:pt x="668019" y="118871"/>
                </a:lnTo>
                <a:lnTo>
                  <a:pt x="747267" y="79247"/>
                </a:lnTo>
                <a:lnTo>
                  <a:pt x="687831" y="79247"/>
                </a:lnTo>
                <a:lnTo>
                  <a:pt x="687831" y="39623"/>
                </a:lnTo>
                <a:lnTo>
                  <a:pt x="747267" y="39623"/>
                </a:lnTo>
                <a:lnTo>
                  <a:pt x="668019" y="0"/>
                </a:lnTo>
                <a:close/>
              </a:path>
              <a:path w="787400" h="119379">
                <a:moveTo>
                  <a:pt x="668019" y="39623"/>
                </a:moveTo>
                <a:lnTo>
                  <a:pt x="0" y="39623"/>
                </a:lnTo>
                <a:lnTo>
                  <a:pt x="0" y="79247"/>
                </a:lnTo>
                <a:lnTo>
                  <a:pt x="668019" y="79247"/>
                </a:lnTo>
                <a:lnTo>
                  <a:pt x="668019" y="39623"/>
                </a:lnTo>
                <a:close/>
              </a:path>
              <a:path w="787400" h="119379">
                <a:moveTo>
                  <a:pt x="747267" y="39623"/>
                </a:moveTo>
                <a:lnTo>
                  <a:pt x="687831" y="39623"/>
                </a:lnTo>
                <a:lnTo>
                  <a:pt x="687831" y="79247"/>
                </a:lnTo>
                <a:lnTo>
                  <a:pt x="747267" y="79247"/>
                </a:lnTo>
                <a:lnTo>
                  <a:pt x="786891" y="59435"/>
                </a:lnTo>
                <a:lnTo>
                  <a:pt x="747267" y="39623"/>
                </a:lnTo>
                <a:close/>
              </a:path>
            </a:pathLst>
          </a:custGeom>
          <a:solidFill>
            <a:srgbClr val="52AC87"/>
          </a:solidFill>
        </p:spPr>
        <p:txBody>
          <a:bodyPr wrap="square" lIns="0" tIns="0" rIns="0" bIns="0" rtlCol="0"/>
          <a:lstStyle/>
          <a:p/>
        </p:txBody>
      </p:sp>
      <p:sp>
        <p:nvSpPr>
          <p:cNvPr id="61" name="object 61"/>
          <p:cNvSpPr/>
          <p:nvPr/>
        </p:nvSpPr>
        <p:spPr>
          <a:xfrm>
            <a:off x="9093707" y="4812791"/>
            <a:ext cx="862330" cy="119380"/>
          </a:xfrm>
          <a:custGeom>
            <a:avLst/>
            <a:gdLst/>
            <a:ahLst/>
            <a:cxnLst/>
            <a:rect l="l" t="t" r="r" b="b"/>
            <a:pathLst>
              <a:path w="862329" h="119379">
                <a:moveTo>
                  <a:pt x="743203" y="0"/>
                </a:moveTo>
                <a:lnTo>
                  <a:pt x="743203" y="118871"/>
                </a:lnTo>
                <a:lnTo>
                  <a:pt x="822451" y="79247"/>
                </a:lnTo>
                <a:lnTo>
                  <a:pt x="763016" y="79247"/>
                </a:lnTo>
                <a:lnTo>
                  <a:pt x="763016" y="39623"/>
                </a:lnTo>
                <a:lnTo>
                  <a:pt x="822451" y="39623"/>
                </a:lnTo>
                <a:lnTo>
                  <a:pt x="743203" y="0"/>
                </a:lnTo>
                <a:close/>
              </a:path>
              <a:path w="862329" h="119379">
                <a:moveTo>
                  <a:pt x="743203" y="39623"/>
                </a:moveTo>
                <a:lnTo>
                  <a:pt x="0" y="39623"/>
                </a:lnTo>
                <a:lnTo>
                  <a:pt x="0" y="79247"/>
                </a:lnTo>
                <a:lnTo>
                  <a:pt x="743203" y="79247"/>
                </a:lnTo>
                <a:lnTo>
                  <a:pt x="743203" y="39623"/>
                </a:lnTo>
                <a:close/>
              </a:path>
              <a:path w="862329" h="119379">
                <a:moveTo>
                  <a:pt x="822451" y="39623"/>
                </a:moveTo>
                <a:lnTo>
                  <a:pt x="763016" y="39623"/>
                </a:lnTo>
                <a:lnTo>
                  <a:pt x="763016" y="79247"/>
                </a:lnTo>
                <a:lnTo>
                  <a:pt x="822451" y="79247"/>
                </a:lnTo>
                <a:lnTo>
                  <a:pt x="862076" y="59435"/>
                </a:lnTo>
                <a:lnTo>
                  <a:pt x="822451" y="39623"/>
                </a:lnTo>
                <a:close/>
              </a:path>
            </a:pathLst>
          </a:custGeom>
          <a:solidFill>
            <a:srgbClr val="52AC87"/>
          </a:solidFill>
        </p:spPr>
        <p:txBody>
          <a:bodyPr wrap="square" lIns="0" tIns="0" rIns="0" bIns="0" rtlCol="0"/>
          <a:lstStyle/>
          <a:p/>
        </p:txBody>
      </p:sp>
      <p:sp>
        <p:nvSpPr>
          <p:cNvPr id="62" name="object 62"/>
          <p:cNvSpPr/>
          <p:nvPr/>
        </p:nvSpPr>
        <p:spPr>
          <a:xfrm>
            <a:off x="9093707" y="3596640"/>
            <a:ext cx="815975" cy="119380"/>
          </a:xfrm>
          <a:custGeom>
            <a:avLst/>
            <a:gdLst/>
            <a:ahLst/>
            <a:cxnLst/>
            <a:rect l="l" t="t" r="r" b="b"/>
            <a:pathLst>
              <a:path w="815975" h="119379">
                <a:moveTo>
                  <a:pt x="118872" y="0"/>
                </a:moveTo>
                <a:lnTo>
                  <a:pt x="0" y="59436"/>
                </a:lnTo>
                <a:lnTo>
                  <a:pt x="118872" y="118872"/>
                </a:lnTo>
                <a:lnTo>
                  <a:pt x="118872" y="79248"/>
                </a:lnTo>
                <a:lnTo>
                  <a:pt x="99060" y="79248"/>
                </a:lnTo>
                <a:lnTo>
                  <a:pt x="99060" y="39624"/>
                </a:lnTo>
                <a:lnTo>
                  <a:pt x="118872" y="39624"/>
                </a:lnTo>
                <a:lnTo>
                  <a:pt x="118872" y="0"/>
                </a:lnTo>
                <a:close/>
              </a:path>
              <a:path w="815975" h="119379">
                <a:moveTo>
                  <a:pt x="118872" y="39624"/>
                </a:moveTo>
                <a:lnTo>
                  <a:pt x="99060" y="39624"/>
                </a:lnTo>
                <a:lnTo>
                  <a:pt x="99060" y="79248"/>
                </a:lnTo>
                <a:lnTo>
                  <a:pt x="118872" y="79248"/>
                </a:lnTo>
                <a:lnTo>
                  <a:pt x="118872" y="39624"/>
                </a:lnTo>
                <a:close/>
              </a:path>
              <a:path w="815975" h="119379">
                <a:moveTo>
                  <a:pt x="815848" y="39624"/>
                </a:moveTo>
                <a:lnTo>
                  <a:pt x="118872" y="39624"/>
                </a:lnTo>
                <a:lnTo>
                  <a:pt x="118872" y="79248"/>
                </a:lnTo>
                <a:lnTo>
                  <a:pt x="815848" y="79248"/>
                </a:lnTo>
                <a:lnTo>
                  <a:pt x="815848" y="39624"/>
                </a:lnTo>
                <a:close/>
              </a:path>
            </a:pathLst>
          </a:custGeom>
          <a:solidFill>
            <a:srgbClr val="52AC87"/>
          </a:solidFill>
        </p:spPr>
        <p:txBody>
          <a:bodyPr wrap="square" lIns="0" tIns="0" rIns="0" bIns="0" rtlCol="0"/>
          <a:lstStyle/>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6135" y="727075"/>
            <a:ext cx="8213725" cy="737235"/>
          </a:xfrm>
          <a:prstGeom prst="rect"/>
        </p:spPr>
        <p:txBody>
          <a:bodyPr wrap="square" lIns="0" tIns="12700" rIns="0" bIns="0" rtlCol="0" vert="horz">
            <a:spAutoFit/>
          </a:bodyPr>
          <a:lstStyle/>
          <a:p>
            <a:pPr marL="12700">
              <a:lnSpc>
                <a:spcPct val="100000"/>
              </a:lnSpc>
              <a:spcBef>
                <a:spcPts val="100"/>
              </a:spcBef>
            </a:pPr>
            <a:r>
              <a:rPr dirty="0" spc="-10"/>
              <a:t>Graph</a:t>
            </a:r>
            <a:r>
              <a:rPr dirty="0" spc="-30"/>
              <a:t> </a:t>
            </a:r>
            <a:r>
              <a:rPr dirty="0" spc="-5"/>
              <a:t>Searching</a:t>
            </a:r>
          </a:p>
          <a:p>
            <a:pPr marL="12700">
              <a:lnSpc>
                <a:spcPct val="100000"/>
              </a:lnSpc>
              <a:spcBef>
                <a:spcPts val="80"/>
              </a:spcBef>
            </a:pPr>
            <a:r>
              <a:rPr dirty="0" sz="2200" b="0">
                <a:solidFill>
                  <a:srgbClr val="767070"/>
                </a:solidFill>
                <a:latin typeface="Arial"/>
                <a:cs typeface="Arial"/>
              </a:rPr>
              <a:t>Sample implementation (using </a:t>
            </a:r>
            <a:r>
              <a:rPr dirty="0" sz="2200" spc="5" b="0">
                <a:solidFill>
                  <a:srgbClr val="767070"/>
                </a:solidFill>
                <a:latin typeface="Arial"/>
                <a:cs typeface="Arial"/>
              </a:rPr>
              <a:t>the </a:t>
            </a:r>
            <a:r>
              <a:rPr dirty="0" sz="2200" b="0">
                <a:solidFill>
                  <a:srgbClr val="767070"/>
                </a:solidFill>
                <a:latin typeface="Arial"/>
                <a:cs typeface="Arial"/>
              </a:rPr>
              <a:t>object </a:t>
            </a:r>
            <a:r>
              <a:rPr dirty="0" sz="2200" spc="-5" b="0">
                <a:solidFill>
                  <a:srgbClr val="767070"/>
                </a:solidFill>
                <a:latin typeface="Arial"/>
                <a:cs typeface="Arial"/>
              </a:rPr>
              <a:t>version </a:t>
            </a:r>
            <a:r>
              <a:rPr dirty="0" sz="2200" b="0">
                <a:solidFill>
                  <a:srgbClr val="767070"/>
                </a:solidFill>
                <a:latin typeface="Arial"/>
                <a:cs typeface="Arial"/>
              </a:rPr>
              <a:t>of adjacency</a:t>
            </a:r>
            <a:r>
              <a:rPr dirty="0" sz="2200" spc="-110" b="0">
                <a:solidFill>
                  <a:srgbClr val="767070"/>
                </a:solidFill>
                <a:latin typeface="Arial"/>
                <a:cs typeface="Arial"/>
              </a:rPr>
              <a:t> </a:t>
            </a:r>
            <a:r>
              <a:rPr dirty="0" sz="2200" spc="-5" b="0">
                <a:solidFill>
                  <a:srgbClr val="767070"/>
                </a:solidFill>
                <a:latin typeface="Arial"/>
                <a:cs typeface="Arial"/>
              </a:rPr>
              <a:t>list)</a:t>
            </a:r>
            <a:endParaRPr sz="2200">
              <a:latin typeface="Arial"/>
              <a:cs typeface="Arial"/>
            </a:endParaRPr>
          </a:p>
        </p:txBody>
      </p:sp>
      <p:sp>
        <p:nvSpPr>
          <p:cNvPr id="3" name="object 3"/>
          <p:cNvSpPr/>
          <p:nvPr/>
        </p:nvSpPr>
        <p:spPr>
          <a:xfrm>
            <a:off x="1272539" y="2080260"/>
            <a:ext cx="4544695" cy="3365500"/>
          </a:xfrm>
          <a:custGeom>
            <a:avLst/>
            <a:gdLst/>
            <a:ahLst/>
            <a:cxnLst/>
            <a:rect l="l" t="t" r="r" b="b"/>
            <a:pathLst>
              <a:path w="4544695" h="3365500">
                <a:moveTo>
                  <a:pt x="0" y="560831"/>
                </a:moveTo>
                <a:lnTo>
                  <a:pt x="2058" y="512439"/>
                </a:lnTo>
                <a:lnTo>
                  <a:pt x="8121" y="465190"/>
                </a:lnTo>
                <a:lnTo>
                  <a:pt x="18021" y="419252"/>
                </a:lnTo>
                <a:lnTo>
                  <a:pt x="31589" y="374795"/>
                </a:lnTo>
                <a:lnTo>
                  <a:pt x="48656" y="331986"/>
                </a:lnTo>
                <a:lnTo>
                  <a:pt x="69055" y="290994"/>
                </a:lnTo>
                <a:lnTo>
                  <a:pt x="92618" y="251987"/>
                </a:lnTo>
                <a:lnTo>
                  <a:pt x="119175" y="215133"/>
                </a:lnTo>
                <a:lnTo>
                  <a:pt x="148559" y="180601"/>
                </a:lnTo>
                <a:lnTo>
                  <a:pt x="180601" y="148559"/>
                </a:lnTo>
                <a:lnTo>
                  <a:pt x="215133" y="119175"/>
                </a:lnTo>
                <a:lnTo>
                  <a:pt x="251987" y="92618"/>
                </a:lnTo>
                <a:lnTo>
                  <a:pt x="290994" y="69055"/>
                </a:lnTo>
                <a:lnTo>
                  <a:pt x="331986" y="48656"/>
                </a:lnTo>
                <a:lnTo>
                  <a:pt x="374795" y="31589"/>
                </a:lnTo>
                <a:lnTo>
                  <a:pt x="419252" y="18021"/>
                </a:lnTo>
                <a:lnTo>
                  <a:pt x="465190" y="8121"/>
                </a:lnTo>
                <a:lnTo>
                  <a:pt x="512439" y="2058"/>
                </a:lnTo>
                <a:lnTo>
                  <a:pt x="560832" y="0"/>
                </a:lnTo>
                <a:lnTo>
                  <a:pt x="3983736" y="0"/>
                </a:lnTo>
                <a:lnTo>
                  <a:pt x="4032128" y="2058"/>
                </a:lnTo>
                <a:lnTo>
                  <a:pt x="4079377" y="8121"/>
                </a:lnTo>
                <a:lnTo>
                  <a:pt x="4125315" y="18021"/>
                </a:lnTo>
                <a:lnTo>
                  <a:pt x="4169772" y="31589"/>
                </a:lnTo>
                <a:lnTo>
                  <a:pt x="4212581" y="48656"/>
                </a:lnTo>
                <a:lnTo>
                  <a:pt x="4253573" y="69055"/>
                </a:lnTo>
                <a:lnTo>
                  <a:pt x="4292580" y="92618"/>
                </a:lnTo>
                <a:lnTo>
                  <a:pt x="4329434" y="119175"/>
                </a:lnTo>
                <a:lnTo>
                  <a:pt x="4363966" y="148559"/>
                </a:lnTo>
                <a:lnTo>
                  <a:pt x="4396008" y="180601"/>
                </a:lnTo>
                <a:lnTo>
                  <a:pt x="4425392" y="215133"/>
                </a:lnTo>
                <a:lnTo>
                  <a:pt x="4451949" y="251987"/>
                </a:lnTo>
                <a:lnTo>
                  <a:pt x="4475512" y="290994"/>
                </a:lnTo>
                <a:lnTo>
                  <a:pt x="4495911" y="331986"/>
                </a:lnTo>
                <a:lnTo>
                  <a:pt x="4512978" y="374795"/>
                </a:lnTo>
                <a:lnTo>
                  <a:pt x="4526546" y="419252"/>
                </a:lnTo>
                <a:lnTo>
                  <a:pt x="4536446" y="465190"/>
                </a:lnTo>
                <a:lnTo>
                  <a:pt x="4542509" y="512439"/>
                </a:lnTo>
                <a:lnTo>
                  <a:pt x="4544568" y="560831"/>
                </a:lnTo>
                <a:lnTo>
                  <a:pt x="4544568" y="2804160"/>
                </a:lnTo>
                <a:lnTo>
                  <a:pt x="4542509" y="2852552"/>
                </a:lnTo>
                <a:lnTo>
                  <a:pt x="4536446" y="2899801"/>
                </a:lnTo>
                <a:lnTo>
                  <a:pt x="4526546" y="2945739"/>
                </a:lnTo>
                <a:lnTo>
                  <a:pt x="4512978" y="2990196"/>
                </a:lnTo>
                <a:lnTo>
                  <a:pt x="4495911" y="3033005"/>
                </a:lnTo>
                <a:lnTo>
                  <a:pt x="4475512" y="3073997"/>
                </a:lnTo>
                <a:lnTo>
                  <a:pt x="4451949" y="3113004"/>
                </a:lnTo>
                <a:lnTo>
                  <a:pt x="4425392" y="3149858"/>
                </a:lnTo>
                <a:lnTo>
                  <a:pt x="4396008" y="3184390"/>
                </a:lnTo>
                <a:lnTo>
                  <a:pt x="4363966" y="3216432"/>
                </a:lnTo>
                <a:lnTo>
                  <a:pt x="4329434" y="3245816"/>
                </a:lnTo>
                <a:lnTo>
                  <a:pt x="4292580" y="3272373"/>
                </a:lnTo>
                <a:lnTo>
                  <a:pt x="4253573" y="3295936"/>
                </a:lnTo>
                <a:lnTo>
                  <a:pt x="4212581" y="3316335"/>
                </a:lnTo>
                <a:lnTo>
                  <a:pt x="4169772" y="3333402"/>
                </a:lnTo>
                <a:lnTo>
                  <a:pt x="4125315" y="3346970"/>
                </a:lnTo>
                <a:lnTo>
                  <a:pt x="4079377" y="3356870"/>
                </a:lnTo>
                <a:lnTo>
                  <a:pt x="4032128" y="3362933"/>
                </a:lnTo>
                <a:lnTo>
                  <a:pt x="3983736" y="3364991"/>
                </a:lnTo>
                <a:lnTo>
                  <a:pt x="560832" y="3364991"/>
                </a:lnTo>
                <a:lnTo>
                  <a:pt x="512439" y="3362933"/>
                </a:lnTo>
                <a:lnTo>
                  <a:pt x="465190" y="3356870"/>
                </a:lnTo>
                <a:lnTo>
                  <a:pt x="419252" y="3346970"/>
                </a:lnTo>
                <a:lnTo>
                  <a:pt x="374795" y="3333402"/>
                </a:lnTo>
                <a:lnTo>
                  <a:pt x="331986" y="3316335"/>
                </a:lnTo>
                <a:lnTo>
                  <a:pt x="290994" y="3295936"/>
                </a:lnTo>
                <a:lnTo>
                  <a:pt x="251987" y="3272373"/>
                </a:lnTo>
                <a:lnTo>
                  <a:pt x="215133" y="3245816"/>
                </a:lnTo>
                <a:lnTo>
                  <a:pt x="180601" y="3216432"/>
                </a:lnTo>
                <a:lnTo>
                  <a:pt x="148559" y="3184390"/>
                </a:lnTo>
                <a:lnTo>
                  <a:pt x="119175" y="3149858"/>
                </a:lnTo>
                <a:lnTo>
                  <a:pt x="92618" y="3113004"/>
                </a:lnTo>
                <a:lnTo>
                  <a:pt x="69055" y="3073997"/>
                </a:lnTo>
                <a:lnTo>
                  <a:pt x="48656" y="3033005"/>
                </a:lnTo>
                <a:lnTo>
                  <a:pt x="31589" y="2990196"/>
                </a:lnTo>
                <a:lnTo>
                  <a:pt x="18021" y="2945739"/>
                </a:lnTo>
                <a:lnTo>
                  <a:pt x="8121" y="2899801"/>
                </a:lnTo>
                <a:lnTo>
                  <a:pt x="2058" y="2852552"/>
                </a:lnTo>
                <a:lnTo>
                  <a:pt x="0" y="2804160"/>
                </a:lnTo>
                <a:lnTo>
                  <a:pt x="0" y="560831"/>
                </a:lnTo>
                <a:close/>
              </a:path>
            </a:pathLst>
          </a:custGeom>
          <a:ln w="27432">
            <a:solidFill>
              <a:srgbClr val="8952AC"/>
            </a:solidFill>
          </a:ln>
        </p:spPr>
        <p:txBody>
          <a:bodyPr wrap="square" lIns="0" tIns="0" rIns="0" bIns="0" rtlCol="0"/>
          <a:lstStyle/>
          <a:p/>
        </p:txBody>
      </p:sp>
      <p:sp>
        <p:nvSpPr>
          <p:cNvPr id="4" name="object 4"/>
          <p:cNvSpPr/>
          <p:nvPr/>
        </p:nvSpPr>
        <p:spPr>
          <a:xfrm>
            <a:off x="3331464" y="1853183"/>
            <a:ext cx="424180" cy="424180"/>
          </a:xfrm>
          <a:custGeom>
            <a:avLst/>
            <a:gdLst/>
            <a:ahLst/>
            <a:cxnLst/>
            <a:rect l="l" t="t" r="r" b="b"/>
            <a:pathLst>
              <a:path w="424179" h="424180">
                <a:moveTo>
                  <a:pt x="211836" y="0"/>
                </a:moveTo>
                <a:lnTo>
                  <a:pt x="163272" y="5596"/>
                </a:lnTo>
                <a:lnTo>
                  <a:pt x="118687" y="21535"/>
                </a:lnTo>
                <a:lnTo>
                  <a:pt x="79354" y="46546"/>
                </a:lnTo>
                <a:lnTo>
                  <a:pt x="46546" y="79354"/>
                </a:lnTo>
                <a:lnTo>
                  <a:pt x="21535" y="118687"/>
                </a:lnTo>
                <a:lnTo>
                  <a:pt x="5596" y="163272"/>
                </a:lnTo>
                <a:lnTo>
                  <a:pt x="0" y="211836"/>
                </a:lnTo>
                <a:lnTo>
                  <a:pt x="5596" y="260399"/>
                </a:lnTo>
                <a:lnTo>
                  <a:pt x="21535" y="304984"/>
                </a:lnTo>
                <a:lnTo>
                  <a:pt x="46546" y="344317"/>
                </a:lnTo>
                <a:lnTo>
                  <a:pt x="79354" y="377125"/>
                </a:lnTo>
                <a:lnTo>
                  <a:pt x="118687" y="402136"/>
                </a:lnTo>
                <a:lnTo>
                  <a:pt x="163272" y="418075"/>
                </a:lnTo>
                <a:lnTo>
                  <a:pt x="211836" y="423671"/>
                </a:lnTo>
                <a:lnTo>
                  <a:pt x="260399" y="418075"/>
                </a:lnTo>
                <a:lnTo>
                  <a:pt x="304984" y="402136"/>
                </a:lnTo>
                <a:lnTo>
                  <a:pt x="344317" y="377125"/>
                </a:lnTo>
                <a:lnTo>
                  <a:pt x="377125" y="344317"/>
                </a:lnTo>
                <a:lnTo>
                  <a:pt x="402136" y="304984"/>
                </a:lnTo>
                <a:lnTo>
                  <a:pt x="418075" y="260399"/>
                </a:lnTo>
                <a:lnTo>
                  <a:pt x="423672" y="211836"/>
                </a:lnTo>
                <a:lnTo>
                  <a:pt x="418075" y="163272"/>
                </a:lnTo>
                <a:lnTo>
                  <a:pt x="402136" y="118687"/>
                </a:lnTo>
                <a:lnTo>
                  <a:pt x="377125" y="79354"/>
                </a:lnTo>
                <a:lnTo>
                  <a:pt x="344317" y="46546"/>
                </a:lnTo>
                <a:lnTo>
                  <a:pt x="304984" y="21535"/>
                </a:lnTo>
                <a:lnTo>
                  <a:pt x="260399" y="5596"/>
                </a:lnTo>
                <a:lnTo>
                  <a:pt x="211836" y="0"/>
                </a:lnTo>
                <a:close/>
              </a:path>
            </a:pathLst>
          </a:custGeom>
          <a:solidFill>
            <a:srgbClr val="8952AC"/>
          </a:solidFill>
        </p:spPr>
        <p:txBody>
          <a:bodyPr wrap="square" lIns="0" tIns="0" rIns="0" bIns="0" rtlCol="0"/>
          <a:lstStyle/>
          <a:p/>
        </p:txBody>
      </p:sp>
      <p:sp>
        <p:nvSpPr>
          <p:cNvPr id="5" name="object 5"/>
          <p:cNvSpPr/>
          <p:nvPr/>
        </p:nvSpPr>
        <p:spPr>
          <a:xfrm>
            <a:off x="3331464" y="1853183"/>
            <a:ext cx="424180" cy="424180"/>
          </a:xfrm>
          <a:custGeom>
            <a:avLst/>
            <a:gdLst/>
            <a:ahLst/>
            <a:cxnLst/>
            <a:rect l="l" t="t" r="r" b="b"/>
            <a:pathLst>
              <a:path w="424179" h="424180">
                <a:moveTo>
                  <a:pt x="0" y="211836"/>
                </a:moveTo>
                <a:lnTo>
                  <a:pt x="5596" y="163272"/>
                </a:lnTo>
                <a:lnTo>
                  <a:pt x="21535" y="118687"/>
                </a:lnTo>
                <a:lnTo>
                  <a:pt x="46546" y="79354"/>
                </a:lnTo>
                <a:lnTo>
                  <a:pt x="79354" y="46546"/>
                </a:lnTo>
                <a:lnTo>
                  <a:pt x="118687" y="21535"/>
                </a:lnTo>
                <a:lnTo>
                  <a:pt x="163272" y="5596"/>
                </a:lnTo>
                <a:lnTo>
                  <a:pt x="211836" y="0"/>
                </a:lnTo>
                <a:lnTo>
                  <a:pt x="260399" y="5596"/>
                </a:lnTo>
                <a:lnTo>
                  <a:pt x="304984" y="21535"/>
                </a:lnTo>
                <a:lnTo>
                  <a:pt x="344317" y="46546"/>
                </a:lnTo>
                <a:lnTo>
                  <a:pt x="377125" y="79354"/>
                </a:lnTo>
                <a:lnTo>
                  <a:pt x="402136" y="118687"/>
                </a:lnTo>
                <a:lnTo>
                  <a:pt x="418075" y="163272"/>
                </a:lnTo>
                <a:lnTo>
                  <a:pt x="423672" y="211836"/>
                </a:lnTo>
                <a:lnTo>
                  <a:pt x="418075" y="260399"/>
                </a:lnTo>
                <a:lnTo>
                  <a:pt x="402136" y="304984"/>
                </a:lnTo>
                <a:lnTo>
                  <a:pt x="377125" y="344317"/>
                </a:lnTo>
                <a:lnTo>
                  <a:pt x="344317" y="377125"/>
                </a:lnTo>
                <a:lnTo>
                  <a:pt x="304984" y="402136"/>
                </a:lnTo>
                <a:lnTo>
                  <a:pt x="260399" y="418075"/>
                </a:lnTo>
                <a:lnTo>
                  <a:pt x="211836" y="423671"/>
                </a:lnTo>
                <a:lnTo>
                  <a:pt x="163272" y="418075"/>
                </a:lnTo>
                <a:lnTo>
                  <a:pt x="118687" y="402136"/>
                </a:lnTo>
                <a:lnTo>
                  <a:pt x="79354" y="377125"/>
                </a:lnTo>
                <a:lnTo>
                  <a:pt x="46546" y="344317"/>
                </a:lnTo>
                <a:lnTo>
                  <a:pt x="21535" y="304984"/>
                </a:lnTo>
                <a:lnTo>
                  <a:pt x="5596" y="260399"/>
                </a:lnTo>
                <a:lnTo>
                  <a:pt x="0" y="211836"/>
                </a:lnTo>
                <a:close/>
              </a:path>
            </a:pathLst>
          </a:custGeom>
          <a:ln w="12191">
            <a:solidFill>
              <a:srgbClr val="8952AC"/>
            </a:solidFill>
          </a:ln>
        </p:spPr>
        <p:txBody>
          <a:bodyPr wrap="square" lIns="0" tIns="0" rIns="0" bIns="0" rtlCol="0"/>
          <a:lstStyle/>
          <a:p/>
        </p:txBody>
      </p:sp>
      <p:sp>
        <p:nvSpPr>
          <p:cNvPr id="6" name="object 6"/>
          <p:cNvSpPr txBox="1"/>
          <p:nvPr/>
        </p:nvSpPr>
        <p:spPr>
          <a:xfrm>
            <a:off x="3455034" y="1910588"/>
            <a:ext cx="17843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FFFFFF"/>
                </a:solidFill>
                <a:latin typeface="Arial"/>
                <a:cs typeface="Arial"/>
              </a:rPr>
              <a:t>A</a:t>
            </a:r>
            <a:endParaRPr sz="1800">
              <a:latin typeface="Arial"/>
              <a:cs typeface="Arial"/>
            </a:endParaRPr>
          </a:p>
        </p:txBody>
      </p:sp>
      <p:sp>
        <p:nvSpPr>
          <p:cNvPr id="7" name="object 7"/>
          <p:cNvSpPr txBox="1"/>
          <p:nvPr/>
        </p:nvSpPr>
        <p:spPr>
          <a:xfrm>
            <a:off x="1587753" y="2533531"/>
            <a:ext cx="1899920" cy="786130"/>
          </a:xfrm>
          <a:prstGeom prst="rect">
            <a:avLst/>
          </a:prstGeom>
        </p:spPr>
        <p:txBody>
          <a:bodyPr wrap="square" lIns="0" tIns="109220" rIns="0" bIns="0" rtlCol="0" vert="horz">
            <a:spAutoFit/>
          </a:bodyPr>
          <a:lstStyle/>
          <a:p>
            <a:pPr marL="12700">
              <a:lnSpc>
                <a:spcPct val="100000"/>
              </a:lnSpc>
              <a:spcBef>
                <a:spcPts val="860"/>
              </a:spcBef>
            </a:pPr>
            <a:r>
              <a:rPr dirty="0" sz="1400" spc="-15">
                <a:solidFill>
                  <a:srgbClr val="52AC87"/>
                </a:solidFill>
                <a:latin typeface="Calibri"/>
                <a:cs typeface="Calibri"/>
              </a:rPr>
              <a:t>Breadth-First </a:t>
            </a:r>
            <a:r>
              <a:rPr dirty="0" sz="1400" spc="-10">
                <a:solidFill>
                  <a:srgbClr val="52AC87"/>
                </a:solidFill>
                <a:latin typeface="Calibri"/>
                <a:cs typeface="Calibri"/>
              </a:rPr>
              <a:t>Search</a:t>
            </a:r>
            <a:r>
              <a:rPr dirty="0" sz="1400" spc="85">
                <a:solidFill>
                  <a:srgbClr val="52AC87"/>
                </a:solidFill>
                <a:latin typeface="Calibri"/>
                <a:cs typeface="Calibri"/>
              </a:rPr>
              <a:t> </a:t>
            </a:r>
            <a:r>
              <a:rPr dirty="0" sz="1400" spc="-5">
                <a:solidFill>
                  <a:srgbClr val="52AC87"/>
                </a:solidFill>
                <a:latin typeface="Calibri"/>
                <a:cs typeface="Calibri"/>
              </a:rPr>
              <a:t>(BFS)</a:t>
            </a:r>
            <a:endParaRPr sz="1400">
              <a:latin typeface="Calibri"/>
              <a:cs typeface="Calibri"/>
            </a:endParaRPr>
          </a:p>
          <a:p>
            <a:pPr marL="12700">
              <a:lnSpc>
                <a:spcPct val="100000"/>
              </a:lnSpc>
              <a:spcBef>
                <a:spcPts val="665"/>
              </a:spcBef>
            </a:pPr>
            <a:r>
              <a:rPr dirty="0" sz="1200" spc="-5">
                <a:solidFill>
                  <a:srgbClr val="52AC87"/>
                </a:solidFill>
                <a:latin typeface="Courier New"/>
                <a:cs typeface="Courier New"/>
              </a:rPr>
              <a:t>int</a:t>
            </a:r>
            <a:r>
              <a:rPr dirty="0" sz="1200" spc="-15">
                <a:solidFill>
                  <a:srgbClr val="52AC87"/>
                </a:solidFill>
                <a:latin typeface="Courier New"/>
                <a:cs typeface="Courier New"/>
              </a:rPr>
              <a:t> </a:t>
            </a:r>
            <a:r>
              <a:rPr dirty="0" sz="1200" spc="-5">
                <a:solidFill>
                  <a:srgbClr val="8952AC"/>
                </a:solidFill>
                <a:latin typeface="Courier New"/>
                <a:cs typeface="Courier New"/>
              </a:rPr>
              <a:t>main</a:t>
            </a:r>
            <a:r>
              <a:rPr dirty="0" sz="1200" spc="-5">
                <a:solidFill>
                  <a:srgbClr val="767070"/>
                </a:solidFill>
                <a:latin typeface="Courier New"/>
                <a:cs typeface="Courier New"/>
              </a:rPr>
              <a:t>(){</a:t>
            </a:r>
            <a:endParaRPr sz="1200">
              <a:latin typeface="Courier New"/>
              <a:cs typeface="Courier New"/>
            </a:endParaRPr>
          </a:p>
          <a:p>
            <a:pPr algn="ctr" marL="54610">
              <a:lnSpc>
                <a:spcPct val="100000"/>
              </a:lnSpc>
            </a:pPr>
            <a:r>
              <a:rPr dirty="0" sz="1200" spc="-5">
                <a:solidFill>
                  <a:srgbClr val="767070"/>
                </a:solidFill>
                <a:latin typeface="Courier New"/>
                <a:cs typeface="Courier New"/>
              </a:rPr>
              <a:t>//setup</a:t>
            </a:r>
            <a:r>
              <a:rPr dirty="0" sz="1200" spc="5">
                <a:solidFill>
                  <a:srgbClr val="767070"/>
                </a:solidFill>
                <a:latin typeface="Courier New"/>
                <a:cs typeface="Courier New"/>
              </a:rPr>
              <a:t> </a:t>
            </a:r>
            <a:r>
              <a:rPr dirty="0" sz="1200">
                <a:solidFill>
                  <a:srgbClr val="767070"/>
                </a:solidFill>
                <a:latin typeface="Courier New"/>
                <a:cs typeface="Courier New"/>
              </a:rPr>
              <a:t>graph</a:t>
            </a:r>
            <a:endParaRPr sz="1200">
              <a:latin typeface="Courier New"/>
              <a:cs typeface="Courier New"/>
            </a:endParaRPr>
          </a:p>
        </p:txBody>
      </p:sp>
      <p:sp>
        <p:nvSpPr>
          <p:cNvPr id="8" name="object 8"/>
          <p:cNvSpPr txBox="1"/>
          <p:nvPr/>
        </p:nvSpPr>
        <p:spPr>
          <a:xfrm>
            <a:off x="1953514" y="3477005"/>
            <a:ext cx="3616960" cy="1489075"/>
          </a:xfrm>
          <a:prstGeom prst="rect">
            <a:avLst/>
          </a:prstGeom>
        </p:spPr>
        <p:txBody>
          <a:bodyPr wrap="square" lIns="0" tIns="12700" rIns="0" bIns="0" rtlCol="0" vert="horz">
            <a:spAutoFit/>
          </a:bodyPr>
          <a:lstStyle/>
          <a:p>
            <a:pPr marL="12700" marR="1938020">
              <a:lnSpc>
                <a:spcPct val="100000"/>
              </a:lnSpc>
              <a:spcBef>
                <a:spcPts val="100"/>
              </a:spcBef>
            </a:pPr>
            <a:r>
              <a:rPr dirty="0" sz="1200">
                <a:solidFill>
                  <a:srgbClr val="767070"/>
                </a:solidFill>
                <a:latin typeface="Courier New"/>
                <a:cs typeface="Courier New"/>
              </a:rPr>
              <a:t>queue&lt;Vertex*&gt; </a:t>
            </a:r>
            <a:r>
              <a:rPr dirty="0" sz="1200" spc="-5">
                <a:solidFill>
                  <a:srgbClr val="767070"/>
                </a:solidFill>
                <a:latin typeface="Courier New"/>
                <a:cs typeface="Courier New"/>
              </a:rPr>
              <a:t>q;  </a:t>
            </a:r>
            <a:r>
              <a:rPr dirty="0" sz="1200">
                <a:solidFill>
                  <a:srgbClr val="767070"/>
                </a:solidFill>
                <a:latin typeface="Courier New"/>
                <a:cs typeface="Courier New"/>
              </a:rPr>
              <a:t>q.push(root);  </a:t>
            </a:r>
            <a:r>
              <a:rPr dirty="0" sz="1200" spc="-5">
                <a:solidFill>
                  <a:srgbClr val="767070"/>
                </a:solidFill>
                <a:latin typeface="Courier New"/>
                <a:cs typeface="Courier New"/>
              </a:rPr>
              <a:t>wh</a:t>
            </a:r>
            <a:r>
              <a:rPr dirty="0" sz="1200" spc="20">
                <a:solidFill>
                  <a:srgbClr val="767070"/>
                </a:solidFill>
                <a:latin typeface="Courier New"/>
                <a:cs typeface="Courier New"/>
              </a:rPr>
              <a:t>i</a:t>
            </a:r>
            <a:r>
              <a:rPr dirty="0" sz="1200" spc="-5">
                <a:solidFill>
                  <a:srgbClr val="767070"/>
                </a:solidFill>
                <a:latin typeface="Courier New"/>
                <a:cs typeface="Courier New"/>
              </a:rPr>
              <a:t>le</a:t>
            </a:r>
            <a:r>
              <a:rPr dirty="0" sz="1200">
                <a:solidFill>
                  <a:srgbClr val="767070"/>
                </a:solidFill>
                <a:latin typeface="Courier New"/>
                <a:cs typeface="Courier New"/>
              </a:rPr>
              <a:t>(</a:t>
            </a:r>
            <a:r>
              <a:rPr dirty="0" sz="1200" spc="20">
                <a:solidFill>
                  <a:srgbClr val="767070"/>
                </a:solidFill>
                <a:latin typeface="Courier New"/>
                <a:cs typeface="Courier New"/>
              </a:rPr>
              <a:t>q</a:t>
            </a:r>
            <a:r>
              <a:rPr dirty="0" sz="1200" spc="-5">
                <a:solidFill>
                  <a:srgbClr val="767070"/>
                </a:solidFill>
                <a:latin typeface="Courier New"/>
                <a:cs typeface="Courier New"/>
              </a:rPr>
              <a:t>.siz</a:t>
            </a:r>
            <a:r>
              <a:rPr dirty="0" sz="1200" spc="25">
                <a:solidFill>
                  <a:srgbClr val="767070"/>
                </a:solidFill>
                <a:latin typeface="Courier New"/>
                <a:cs typeface="Courier New"/>
              </a:rPr>
              <a:t>e</a:t>
            </a:r>
            <a:r>
              <a:rPr dirty="0" sz="1200" spc="-5">
                <a:solidFill>
                  <a:srgbClr val="767070"/>
                </a:solidFill>
                <a:latin typeface="Courier New"/>
                <a:cs typeface="Courier New"/>
              </a:rPr>
              <a:t>()&gt;0</a:t>
            </a:r>
            <a:r>
              <a:rPr dirty="0" sz="1200" spc="20">
                <a:solidFill>
                  <a:srgbClr val="767070"/>
                </a:solidFill>
                <a:latin typeface="Courier New"/>
                <a:cs typeface="Courier New"/>
              </a:rPr>
              <a:t>)</a:t>
            </a:r>
            <a:r>
              <a:rPr dirty="0" sz="1200">
                <a:solidFill>
                  <a:srgbClr val="767070"/>
                </a:solidFill>
                <a:latin typeface="Courier New"/>
                <a:cs typeface="Courier New"/>
              </a:rPr>
              <a:t>{</a:t>
            </a:r>
            <a:endParaRPr sz="1200">
              <a:latin typeface="Courier New"/>
              <a:cs typeface="Courier New"/>
            </a:endParaRPr>
          </a:p>
          <a:p>
            <a:pPr marL="381635">
              <a:lnSpc>
                <a:spcPct val="100000"/>
              </a:lnSpc>
            </a:pPr>
            <a:r>
              <a:rPr dirty="0" sz="1200">
                <a:solidFill>
                  <a:srgbClr val="767070"/>
                </a:solidFill>
                <a:latin typeface="Courier New"/>
                <a:cs typeface="Courier New"/>
              </a:rPr>
              <a:t>Vertex* v = q.front();</a:t>
            </a:r>
            <a:r>
              <a:rPr dirty="0" sz="1200" spc="10">
                <a:solidFill>
                  <a:srgbClr val="767070"/>
                </a:solidFill>
                <a:latin typeface="Courier New"/>
                <a:cs typeface="Courier New"/>
              </a:rPr>
              <a:t> </a:t>
            </a:r>
            <a:r>
              <a:rPr dirty="0" sz="1200" spc="-5">
                <a:solidFill>
                  <a:srgbClr val="767070"/>
                </a:solidFill>
                <a:latin typeface="Courier New"/>
                <a:cs typeface="Courier New"/>
              </a:rPr>
              <a:t>q.pop();</a:t>
            </a:r>
            <a:endParaRPr sz="1200">
              <a:latin typeface="Courier New"/>
              <a:cs typeface="Courier New"/>
            </a:endParaRPr>
          </a:p>
          <a:p>
            <a:pPr marL="750570" marR="5080" indent="-368935">
              <a:lnSpc>
                <a:spcPct val="100000"/>
              </a:lnSpc>
            </a:pPr>
            <a:r>
              <a:rPr dirty="0" sz="1200">
                <a:solidFill>
                  <a:srgbClr val="767070"/>
                </a:solidFill>
                <a:latin typeface="Courier New"/>
                <a:cs typeface="Courier New"/>
              </a:rPr>
              <a:t>for(</a:t>
            </a:r>
            <a:r>
              <a:rPr dirty="0" sz="1200">
                <a:solidFill>
                  <a:srgbClr val="52AC87"/>
                </a:solidFill>
                <a:latin typeface="Courier New"/>
                <a:cs typeface="Courier New"/>
              </a:rPr>
              <a:t>int </a:t>
            </a:r>
            <a:r>
              <a:rPr dirty="0" sz="1200" spc="-5">
                <a:solidFill>
                  <a:srgbClr val="767070"/>
                </a:solidFill>
                <a:latin typeface="Courier New"/>
                <a:cs typeface="Courier New"/>
              </a:rPr>
              <a:t>i=0; </a:t>
            </a:r>
            <a:r>
              <a:rPr dirty="0" sz="1200">
                <a:solidFill>
                  <a:srgbClr val="767070"/>
                </a:solidFill>
                <a:latin typeface="Courier New"/>
                <a:cs typeface="Courier New"/>
              </a:rPr>
              <a:t>i&lt;v-&gt;adj.size(); i++){  </a:t>
            </a:r>
            <a:r>
              <a:rPr dirty="0" sz="1200" spc="-5">
                <a:solidFill>
                  <a:srgbClr val="767070"/>
                </a:solidFill>
                <a:latin typeface="Courier New"/>
                <a:cs typeface="Courier New"/>
              </a:rPr>
              <a:t>q.push(v-&gt;adj[i]);</a:t>
            </a:r>
            <a:endParaRPr sz="1200">
              <a:latin typeface="Courier New"/>
              <a:cs typeface="Courier New"/>
            </a:endParaRPr>
          </a:p>
          <a:p>
            <a:pPr marL="381635">
              <a:lnSpc>
                <a:spcPct val="100000"/>
              </a:lnSpc>
            </a:pPr>
            <a:r>
              <a:rPr dirty="0" sz="1200">
                <a:solidFill>
                  <a:srgbClr val="767070"/>
                </a:solidFill>
                <a:latin typeface="Courier New"/>
                <a:cs typeface="Courier New"/>
              </a:rPr>
              <a:t>}</a:t>
            </a:r>
            <a:endParaRPr sz="1200">
              <a:latin typeface="Courier New"/>
              <a:cs typeface="Courier New"/>
            </a:endParaRPr>
          </a:p>
          <a:p>
            <a:pPr marL="12700">
              <a:lnSpc>
                <a:spcPct val="100000"/>
              </a:lnSpc>
            </a:pPr>
            <a:r>
              <a:rPr dirty="0" sz="1200">
                <a:solidFill>
                  <a:srgbClr val="767070"/>
                </a:solidFill>
                <a:latin typeface="Courier New"/>
                <a:cs typeface="Courier New"/>
              </a:rPr>
              <a:t>}</a:t>
            </a:r>
            <a:endParaRPr sz="1200">
              <a:latin typeface="Courier New"/>
              <a:cs typeface="Courier New"/>
            </a:endParaRPr>
          </a:p>
        </p:txBody>
      </p:sp>
      <p:sp>
        <p:nvSpPr>
          <p:cNvPr id="9" name="object 9"/>
          <p:cNvSpPr txBox="1"/>
          <p:nvPr/>
        </p:nvSpPr>
        <p:spPr>
          <a:xfrm>
            <a:off x="1587753" y="4940554"/>
            <a:ext cx="117475"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767070"/>
                </a:solidFill>
                <a:latin typeface="Courier New"/>
                <a:cs typeface="Courier New"/>
              </a:rPr>
              <a:t>}</a:t>
            </a:r>
            <a:endParaRPr sz="1200">
              <a:latin typeface="Courier New"/>
              <a:cs typeface="Courier New"/>
            </a:endParaRPr>
          </a:p>
        </p:txBody>
      </p:sp>
      <p:sp>
        <p:nvSpPr>
          <p:cNvPr id="10" name="object 10"/>
          <p:cNvSpPr/>
          <p:nvPr/>
        </p:nvSpPr>
        <p:spPr>
          <a:xfrm>
            <a:off x="6057900" y="2080260"/>
            <a:ext cx="4544695" cy="3365500"/>
          </a:xfrm>
          <a:custGeom>
            <a:avLst/>
            <a:gdLst/>
            <a:ahLst/>
            <a:cxnLst/>
            <a:rect l="l" t="t" r="r" b="b"/>
            <a:pathLst>
              <a:path w="4544695" h="3365500">
                <a:moveTo>
                  <a:pt x="0" y="560831"/>
                </a:moveTo>
                <a:lnTo>
                  <a:pt x="2058" y="512439"/>
                </a:lnTo>
                <a:lnTo>
                  <a:pt x="8121" y="465190"/>
                </a:lnTo>
                <a:lnTo>
                  <a:pt x="18021" y="419252"/>
                </a:lnTo>
                <a:lnTo>
                  <a:pt x="31589" y="374795"/>
                </a:lnTo>
                <a:lnTo>
                  <a:pt x="48656" y="331986"/>
                </a:lnTo>
                <a:lnTo>
                  <a:pt x="69055" y="290994"/>
                </a:lnTo>
                <a:lnTo>
                  <a:pt x="92618" y="251987"/>
                </a:lnTo>
                <a:lnTo>
                  <a:pt x="119175" y="215133"/>
                </a:lnTo>
                <a:lnTo>
                  <a:pt x="148559" y="180601"/>
                </a:lnTo>
                <a:lnTo>
                  <a:pt x="180601" y="148559"/>
                </a:lnTo>
                <a:lnTo>
                  <a:pt x="215133" y="119175"/>
                </a:lnTo>
                <a:lnTo>
                  <a:pt x="251987" y="92618"/>
                </a:lnTo>
                <a:lnTo>
                  <a:pt x="290994" y="69055"/>
                </a:lnTo>
                <a:lnTo>
                  <a:pt x="331986" y="48656"/>
                </a:lnTo>
                <a:lnTo>
                  <a:pt x="374795" y="31589"/>
                </a:lnTo>
                <a:lnTo>
                  <a:pt x="419252" y="18021"/>
                </a:lnTo>
                <a:lnTo>
                  <a:pt x="465190" y="8121"/>
                </a:lnTo>
                <a:lnTo>
                  <a:pt x="512439" y="2058"/>
                </a:lnTo>
                <a:lnTo>
                  <a:pt x="560831" y="0"/>
                </a:lnTo>
                <a:lnTo>
                  <a:pt x="3983735" y="0"/>
                </a:lnTo>
                <a:lnTo>
                  <a:pt x="4032128" y="2058"/>
                </a:lnTo>
                <a:lnTo>
                  <a:pt x="4079377" y="8121"/>
                </a:lnTo>
                <a:lnTo>
                  <a:pt x="4125315" y="18021"/>
                </a:lnTo>
                <a:lnTo>
                  <a:pt x="4169772" y="31589"/>
                </a:lnTo>
                <a:lnTo>
                  <a:pt x="4212581" y="48656"/>
                </a:lnTo>
                <a:lnTo>
                  <a:pt x="4253573" y="69055"/>
                </a:lnTo>
                <a:lnTo>
                  <a:pt x="4292580" y="92618"/>
                </a:lnTo>
                <a:lnTo>
                  <a:pt x="4329434" y="119175"/>
                </a:lnTo>
                <a:lnTo>
                  <a:pt x="4363966" y="148559"/>
                </a:lnTo>
                <a:lnTo>
                  <a:pt x="4396008" y="180601"/>
                </a:lnTo>
                <a:lnTo>
                  <a:pt x="4425392" y="215133"/>
                </a:lnTo>
                <a:lnTo>
                  <a:pt x="4451949" y="251987"/>
                </a:lnTo>
                <a:lnTo>
                  <a:pt x="4475512" y="290994"/>
                </a:lnTo>
                <a:lnTo>
                  <a:pt x="4495911" y="331986"/>
                </a:lnTo>
                <a:lnTo>
                  <a:pt x="4512978" y="374795"/>
                </a:lnTo>
                <a:lnTo>
                  <a:pt x="4526546" y="419252"/>
                </a:lnTo>
                <a:lnTo>
                  <a:pt x="4536446" y="465190"/>
                </a:lnTo>
                <a:lnTo>
                  <a:pt x="4542509" y="512439"/>
                </a:lnTo>
                <a:lnTo>
                  <a:pt x="4544568" y="560831"/>
                </a:lnTo>
                <a:lnTo>
                  <a:pt x="4544568" y="2804160"/>
                </a:lnTo>
                <a:lnTo>
                  <a:pt x="4542509" y="2852552"/>
                </a:lnTo>
                <a:lnTo>
                  <a:pt x="4536446" y="2899801"/>
                </a:lnTo>
                <a:lnTo>
                  <a:pt x="4526546" y="2945739"/>
                </a:lnTo>
                <a:lnTo>
                  <a:pt x="4512978" y="2990196"/>
                </a:lnTo>
                <a:lnTo>
                  <a:pt x="4495911" y="3033005"/>
                </a:lnTo>
                <a:lnTo>
                  <a:pt x="4475512" y="3073997"/>
                </a:lnTo>
                <a:lnTo>
                  <a:pt x="4451949" y="3113004"/>
                </a:lnTo>
                <a:lnTo>
                  <a:pt x="4425392" y="3149858"/>
                </a:lnTo>
                <a:lnTo>
                  <a:pt x="4396008" y="3184390"/>
                </a:lnTo>
                <a:lnTo>
                  <a:pt x="4363966" y="3216432"/>
                </a:lnTo>
                <a:lnTo>
                  <a:pt x="4329434" y="3245816"/>
                </a:lnTo>
                <a:lnTo>
                  <a:pt x="4292580" y="3272373"/>
                </a:lnTo>
                <a:lnTo>
                  <a:pt x="4253573" y="3295936"/>
                </a:lnTo>
                <a:lnTo>
                  <a:pt x="4212581" y="3316335"/>
                </a:lnTo>
                <a:lnTo>
                  <a:pt x="4169772" y="3333402"/>
                </a:lnTo>
                <a:lnTo>
                  <a:pt x="4125315" y="3346970"/>
                </a:lnTo>
                <a:lnTo>
                  <a:pt x="4079377" y="3356870"/>
                </a:lnTo>
                <a:lnTo>
                  <a:pt x="4032128" y="3362933"/>
                </a:lnTo>
                <a:lnTo>
                  <a:pt x="3983735" y="3364991"/>
                </a:lnTo>
                <a:lnTo>
                  <a:pt x="560831" y="3364991"/>
                </a:lnTo>
                <a:lnTo>
                  <a:pt x="512439" y="3362933"/>
                </a:lnTo>
                <a:lnTo>
                  <a:pt x="465190" y="3356870"/>
                </a:lnTo>
                <a:lnTo>
                  <a:pt x="419252" y="3346970"/>
                </a:lnTo>
                <a:lnTo>
                  <a:pt x="374795" y="3333402"/>
                </a:lnTo>
                <a:lnTo>
                  <a:pt x="331986" y="3316335"/>
                </a:lnTo>
                <a:lnTo>
                  <a:pt x="290994" y="3295936"/>
                </a:lnTo>
                <a:lnTo>
                  <a:pt x="251987" y="3272373"/>
                </a:lnTo>
                <a:lnTo>
                  <a:pt x="215133" y="3245816"/>
                </a:lnTo>
                <a:lnTo>
                  <a:pt x="180601" y="3216432"/>
                </a:lnTo>
                <a:lnTo>
                  <a:pt x="148559" y="3184390"/>
                </a:lnTo>
                <a:lnTo>
                  <a:pt x="119175" y="3149858"/>
                </a:lnTo>
                <a:lnTo>
                  <a:pt x="92618" y="3113004"/>
                </a:lnTo>
                <a:lnTo>
                  <a:pt x="69055" y="3073997"/>
                </a:lnTo>
                <a:lnTo>
                  <a:pt x="48656" y="3033005"/>
                </a:lnTo>
                <a:lnTo>
                  <a:pt x="31589" y="2990196"/>
                </a:lnTo>
                <a:lnTo>
                  <a:pt x="18021" y="2945739"/>
                </a:lnTo>
                <a:lnTo>
                  <a:pt x="8121" y="2899801"/>
                </a:lnTo>
                <a:lnTo>
                  <a:pt x="2058" y="2852552"/>
                </a:lnTo>
                <a:lnTo>
                  <a:pt x="0" y="2804160"/>
                </a:lnTo>
                <a:lnTo>
                  <a:pt x="0" y="560831"/>
                </a:lnTo>
                <a:close/>
              </a:path>
            </a:pathLst>
          </a:custGeom>
          <a:ln w="27432">
            <a:solidFill>
              <a:srgbClr val="8952AC"/>
            </a:solidFill>
          </a:ln>
        </p:spPr>
        <p:txBody>
          <a:bodyPr wrap="square" lIns="0" tIns="0" rIns="0" bIns="0" rtlCol="0"/>
          <a:lstStyle/>
          <a:p/>
        </p:txBody>
      </p:sp>
      <p:sp>
        <p:nvSpPr>
          <p:cNvPr id="11" name="object 11"/>
          <p:cNvSpPr txBox="1"/>
          <p:nvPr/>
        </p:nvSpPr>
        <p:spPr>
          <a:xfrm>
            <a:off x="6374638" y="2523681"/>
            <a:ext cx="1776095" cy="749300"/>
          </a:xfrm>
          <a:prstGeom prst="rect">
            <a:avLst/>
          </a:prstGeom>
        </p:spPr>
        <p:txBody>
          <a:bodyPr wrap="square" lIns="0" tIns="89535" rIns="0" bIns="0" rtlCol="0" vert="horz">
            <a:spAutoFit/>
          </a:bodyPr>
          <a:lstStyle/>
          <a:p>
            <a:pPr marL="12700">
              <a:lnSpc>
                <a:spcPct val="100000"/>
              </a:lnSpc>
              <a:spcBef>
                <a:spcPts val="705"/>
              </a:spcBef>
            </a:pPr>
            <a:r>
              <a:rPr dirty="0" sz="1400" spc="-15">
                <a:solidFill>
                  <a:srgbClr val="52AC87"/>
                </a:solidFill>
                <a:latin typeface="Calibri"/>
                <a:cs typeface="Calibri"/>
              </a:rPr>
              <a:t>Depth-First </a:t>
            </a:r>
            <a:r>
              <a:rPr dirty="0" sz="1400" spc="-10">
                <a:solidFill>
                  <a:srgbClr val="52AC87"/>
                </a:solidFill>
                <a:latin typeface="Calibri"/>
                <a:cs typeface="Calibri"/>
              </a:rPr>
              <a:t>Search</a:t>
            </a:r>
            <a:r>
              <a:rPr dirty="0" sz="1400" spc="60">
                <a:solidFill>
                  <a:srgbClr val="52AC87"/>
                </a:solidFill>
                <a:latin typeface="Calibri"/>
                <a:cs typeface="Calibri"/>
              </a:rPr>
              <a:t> </a:t>
            </a:r>
            <a:r>
              <a:rPr dirty="0" sz="1400" spc="-5">
                <a:solidFill>
                  <a:srgbClr val="52AC87"/>
                </a:solidFill>
                <a:latin typeface="Calibri"/>
                <a:cs typeface="Calibri"/>
              </a:rPr>
              <a:t>(DFS)</a:t>
            </a:r>
            <a:endParaRPr sz="1400">
              <a:latin typeface="Calibri"/>
              <a:cs typeface="Calibri"/>
            </a:endParaRPr>
          </a:p>
          <a:p>
            <a:pPr marL="12700">
              <a:lnSpc>
                <a:spcPct val="100000"/>
              </a:lnSpc>
              <a:spcBef>
                <a:spcPts val="530"/>
              </a:spcBef>
            </a:pPr>
            <a:r>
              <a:rPr dirty="0" sz="1200" spc="-5">
                <a:solidFill>
                  <a:srgbClr val="52AC87"/>
                </a:solidFill>
                <a:latin typeface="Courier New"/>
                <a:cs typeface="Courier New"/>
              </a:rPr>
              <a:t>int</a:t>
            </a:r>
            <a:r>
              <a:rPr dirty="0" sz="1200" spc="-10">
                <a:solidFill>
                  <a:srgbClr val="52AC87"/>
                </a:solidFill>
                <a:latin typeface="Courier New"/>
                <a:cs typeface="Courier New"/>
              </a:rPr>
              <a:t> </a:t>
            </a:r>
            <a:r>
              <a:rPr dirty="0" sz="1200" spc="-5">
                <a:solidFill>
                  <a:srgbClr val="8952AC"/>
                </a:solidFill>
                <a:latin typeface="Courier New"/>
                <a:cs typeface="Courier New"/>
              </a:rPr>
              <a:t>main</a:t>
            </a:r>
            <a:r>
              <a:rPr dirty="0" sz="1200" spc="-5">
                <a:solidFill>
                  <a:srgbClr val="767070"/>
                </a:solidFill>
                <a:latin typeface="Courier New"/>
                <a:cs typeface="Courier New"/>
              </a:rPr>
              <a:t>(){</a:t>
            </a:r>
            <a:endParaRPr sz="1200">
              <a:latin typeface="Courier New"/>
              <a:cs typeface="Courier New"/>
            </a:endParaRPr>
          </a:p>
          <a:p>
            <a:pPr marL="378460">
              <a:lnSpc>
                <a:spcPct val="100000"/>
              </a:lnSpc>
            </a:pPr>
            <a:r>
              <a:rPr dirty="0" sz="1200" spc="-5">
                <a:solidFill>
                  <a:srgbClr val="767070"/>
                </a:solidFill>
                <a:latin typeface="Courier New"/>
                <a:cs typeface="Courier New"/>
              </a:rPr>
              <a:t>//setup </a:t>
            </a:r>
            <a:r>
              <a:rPr dirty="0" sz="1200">
                <a:solidFill>
                  <a:srgbClr val="767070"/>
                </a:solidFill>
                <a:latin typeface="Courier New"/>
                <a:cs typeface="Courier New"/>
              </a:rPr>
              <a:t>graph</a:t>
            </a:r>
            <a:endParaRPr sz="1200">
              <a:latin typeface="Courier New"/>
              <a:cs typeface="Courier New"/>
            </a:endParaRPr>
          </a:p>
        </p:txBody>
      </p:sp>
      <p:sp>
        <p:nvSpPr>
          <p:cNvPr id="12" name="object 12"/>
          <p:cNvSpPr txBox="1"/>
          <p:nvPr/>
        </p:nvSpPr>
        <p:spPr>
          <a:xfrm>
            <a:off x="6740779" y="3429711"/>
            <a:ext cx="3616960" cy="1489710"/>
          </a:xfrm>
          <a:prstGeom prst="rect">
            <a:avLst/>
          </a:prstGeom>
        </p:spPr>
        <p:txBody>
          <a:bodyPr wrap="square" lIns="0" tIns="12700" rIns="0" bIns="0" rtlCol="0" vert="horz">
            <a:spAutoFit/>
          </a:bodyPr>
          <a:lstStyle/>
          <a:p>
            <a:pPr marL="12700" marR="1937385">
              <a:lnSpc>
                <a:spcPct val="100000"/>
              </a:lnSpc>
              <a:spcBef>
                <a:spcPts val="100"/>
              </a:spcBef>
            </a:pPr>
            <a:r>
              <a:rPr dirty="0" sz="1200">
                <a:solidFill>
                  <a:srgbClr val="767070"/>
                </a:solidFill>
                <a:latin typeface="Courier New"/>
                <a:cs typeface="Courier New"/>
              </a:rPr>
              <a:t>stack&lt;Vertex*&gt; </a:t>
            </a:r>
            <a:r>
              <a:rPr dirty="0" sz="1200" spc="-5">
                <a:solidFill>
                  <a:srgbClr val="767070"/>
                </a:solidFill>
                <a:latin typeface="Courier New"/>
                <a:cs typeface="Courier New"/>
              </a:rPr>
              <a:t>s;  </a:t>
            </a:r>
            <a:r>
              <a:rPr dirty="0" sz="1200">
                <a:solidFill>
                  <a:srgbClr val="767070"/>
                </a:solidFill>
                <a:latin typeface="Courier New"/>
                <a:cs typeface="Courier New"/>
              </a:rPr>
              <a:t>s.push(root);  </a:t>
            </a:r>
            <a:r>
              <a:rPr dirty="0" sz="1200" spc="-5">
                <a:solidFill>
                  <a:srgbClr val="767070"/>
                </a:solidFill>
                <a:latin typeface="Courier New"/>
                <a:cs typeface="Courier New"/>
              </a:rPr>
              <a:t>wh</a:t>
            </a:r>
            <a:r>
              <a:rPr dirty="0" sz="1200" spc="20">
                <a:solidFill>
                  <a:srgbClr val="767070"/>
                </a:solidFill>
                <a:latin typeface="Courier New"/>
                <a:cs typeface="Courier New"/>
              </a:rPr>
              <a:t>i</a:t>
            </a:r>
            <a:r>
              <a:rPr dirty="0" sz="1200" spc="-5">
                <a:solidFill>
                  <a:srgbClr val="767070"/>
                </a:solidFill>
                <a:latin typeface="Courier New"/>
                <a:cs typeface="Courier New"/>
              </a:rPr>
              <a:t>le</a:t>
            </a:r>
            <a:r>
              <a:rPr dirty="0" sz="1200">
                <a:solidFill>
                  <a:srgbClr val="767070"/>
                </a:solidFill>
                <a:latin typeface="Courier New"/>
                <a:cs typeface="Courier New"/>
              </a:rPr>
              <a:t>(</a:t>
            </a:r>
            <a:r>
              <a:rPr dirty="0" sz="1200" spc="20">
                <a:solidFill>
                  <a:srgbClr val="767070"/>
                </a:solidFill>
                <a:latin typeface="Courier New"/>
                <a:cs typeface="Courier New"/>
              </a:rPr>
              <a:t>s</a:t>
            </a:r>
            <a:r>
              <a:rPr dirty="0" sz="1200" spc="-5">
                <a:solidFill>
                  <a:srgbClr val="767070"/>
                </a:solidFill>
                <a:latin typeface="Courier New"/>
                <a:cs typeface="Courier New"/>
              </a:rPr>
              <a:t>.siz</a:t>
            </a:r>
            <a:r>
              <a:rPr dirty="0" sz="1200" spc="25">
                <a:solidFill>
                  <a:srgbClr val="767070"/>
                </a:solidFill>
                <a:latin typeface="Courier New"/>
                <a:cs typeface="Courier New"/>
              </a:rPr>
              <a:t>e</a:t>
            </a:r>
            <a:r>
              <a:rPr dirty="0" sz="1200" spc="-5">
                <a:solidFill>
                  <a:srgbClr val="767070"/>
                </a:solidFill>
                <a:latin typeface="Courier New"/>
                <a:cs typeface="Courier New"/>
              </a:rPr>
              <a:t>()&gt;0</a:t>
            </a:r>
            <a:r>
              <a:rPr dirty="0" sz="1200" spc="20">
                <a:solidFill>
                  <a:srgbClr val="767070"/>
                </a:solidFill>
                <a:latin typeface="Courier New"/>
                <a:cs typeface="Courier New"/>
              </a:rPr>
              <a:t>)</a:t>
            </a:r>
            <a:r>
              <a:rPr dirty="0" sz="1200">
                <a:solidFill>
                  <a:srgbClr val="767070"/>
                </a:solidFill>
                <a:latin typeface="Courier New"/>
                <a:cs typeface="Courier New"/>
              </a:rPr>
              <a:t>{</a:t>
            </a:r>
            <a:endParaRPr sz="1200">
              <a:latin typeface="Courier New"/>
              <a:cs typeface="Courier New"/>
            </a:endParaRPr>
          </a:p>
          <a:p>
            <a:pPr marL="381000" marR="5080">
              <a:lnSpc>
                <a:spcPct val="100000"/>
              </a:lnSpc>
              <a:spcBef>
                <a:spcPts val="5"/>
              </a:spcBef>
            </a:pPr>
            <a:r>
              <a:rPr dirty="0" sz="1200" spc="-5">
                <a:solidFill>
                  <a:srgbClr val="767070"/>
                </a:solidFill>
                <a:latin typeface="Courier New"/>
                <a:cs typeface="Courier New"/>
              </a:rPr>
              <a:t>Vertex* </a:t>
            </a:r>
            <a:r>
              <a:rPr dirty="0" sz="1200">
                <a:solidFill>
                  <a:srgbClr val="767070"/>
                </a:solidFill>
                <a:latin typeface="Courier New"/>
                <a:cs typeface="Courier New"/>
              </a:rPr>
              <a:t>v = s.top(); s.pop();  for(</a:t>
            </a:r>
            <a:r>
              <a:rPr dirty="0" sz="1200">
                <a:solidFill>
                  <a:srgbClr val="52AC87"/>
                </a:solidFill>
                <a:latin typeface="Courier New"/>
                <a:cs typeface="Courier New"/>
              </a:rPr>
              <a:t>int </a:t>
            </a:r>
            <a:r>
              <a:rPr dirty="0" sz="1200" spc="-5">
                <a:solidFill>
                  <a:srgbClr val="767070"/>
                </a:solidFill>
                <a:latin typeface="Courier New"/>
                <a:cs typeface="Courier New"/>
              </a:rPr>
              <a:t>i=0; </a:t>
            </a:r>
            <a:r>
              <a:rPr dirty="0" sz="1200">
                <a:solidFill>
                  <a:srgbClr val="767070"/>
                </a:solidFill>
                <a:latin typeface="Courier New"/>
                <a:cs typeface="Courier New"/>
              </a:rPr>
              <a:t>i&lt;v-&gt;adj.size();</a:t>
            </a:r>
            <a:r>
              <a:rPr dirty="0" sz="1200" spc="-30">
                <a:solidFill>
                  <a:srgbClr val="767070"/>
                </a:solidFill>
                <a:latin typeface="Courier New"/>
                <a:cs typeface="Courier New"/>
              </a:rPr>
              <a:t> </a:t>
            </a:r>
            <a:r>
              <a:rPr dirty="0" sz="1200">
                <a:solidFill>
                  <a:srgbClr val="767070"/>
                </a:solidFill>
                <a:latin typeface="Courier New"/>
                <a:cs typeface="Courier New"/>
              </a:rPr>
              <a:t>i++){</a:t>
            </a:r>
            <a:endParaRPr sz="1200">
              <a:latin typeface="Courier New"/>
              <a:cs typeface="Courier New"/>
            </a:endParaRPr>
          </a:p>
          <a:p>
            <a:pPr marL="749935">
              <a:lnSpc>
                <a:spcPct val="100000"/>
              </a:lnSpc>
            </a:pPr>
            <a:r>
              <a:rPr dirty="0" sz="1200">
                <a:solidFill>
                  <a:srgbClr val="767070"/>
                </a:solidFill>
                <a:latin typeface="Courier New"/>
                <a:cs typeface="Courier New"/>
              </a:rPr>
              <a:t>s.push(v-&gt;adj[i]);</a:t>
            </a:r>
            <a:endParaRPr sz="1200">
              <a:latin typeface="Courier New"/>
              <a:cs typeface="Courier New"/>
            </a:endParaRPr>
          </a:p>
          <a:p>
            <a:pPr marL="381000">
              <a:lnSpc>
                <a:spcPct val="100000"/>
              </a:lnSpc>
            </a:pPr>
            <a:r>
              <a:rPr dirty="0" sz="1200">
                <a:solidFill>
                  <a:srgbClr val="767070"/>
                </a:solidFill>
                <a:latin typeface="Courier New"/>
                <a:cs typeface="Courier New"/>
              </a:rPr>
              <a:t>}</a:t>
            </a:r>
            <a:endParaRPr sz="1200">
              <a:latin typeface="Courier New"/>
              <a:cs typeface="Courier New"/>
            </a:endParaRPr>
          </a:p>
          <a:p>
            <a:pPr marL="12700">
              <a:lnSpc>
                <a:spcPct val="100000"/>
              </a:lnSpc>
            </a:pPr>
            <a:r>
              <a:rPr dirty="0" sz="1200">
                <a:solidFill>
                  <a:srgbClr val="767070"/>
                </a:solidFill>
                <a:latin typeface="Courier New"/>
                <a:cs typeface="Courier New"/>
              </a:rPr>
              <a:t>}</a:t>
            </a:r>
            <a:endParaRPr sz="1200">
              <a:latin typeface="Courier New"/>
              <a:cs typeface="Courier New"/>
            </a:endParaRPr>
          </a:p>
        </p:txBody>
      </p:sp>
      <p:sp>
        <p:nvSpPr>
          <p:cNvPr id="13" name="object 13"/>
          <p:cNvSpPr txBox="1"/>
          <p:nvPr/>
        </p:nvSpPr>
        <p:spPr>
          <a:xfrm>
            <a:off x="6374638" y="4893945"/>
            <a:ext cx="117475"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767070"/>
                </a:solidFill>
                <a:latin typeface="Courier New"/>
                <a:cs typeface="Courier New"/>
              </a:rPr>
              <a:t>}</a:t>
            </a:r>
            <a:endParaRPr sz="1200">
              <a:latin typeface="Courier New"/>
              <a:cs typeface="Courier New"/>
            </a:endParaRPr>
          </a:p>
        </p:txBody>
      </p:sp>
      <p:sp>
        <p:nvSpPr>
          <p:cNvPr id="14" name="object 14"/>
          <p:cNvSpPr/>
          <p:nvPr/>
        </p:nvSpPr>
        <p:spPr>
          <a:xfrm>
            <a:off x="8113776" y="1850135"/>
            <a:ext cx="426720" cy="426720"/>
          </a:xfrm>
          <a:custGeom>
            <a:avLst/>
            <a:gdLst/>
            <a:ahLst/>
            <a:cxnLst/>
            <a:rect l="l" t="t" r="r" b="b"/>
            <a:pathLst>
              <a:path w="426720" h="426719">
                <a:moveTo>
                  <a:pt x="213359" y="0"/>
                </a:moveTo>
                <a:lnTo>
                  <a:pt x="164432" y="5633"/>
                </a:lnTo>
                <a:lnTo>
                  <a:pt x="119520" y="21682"/>
                </a:lnTo>
                <a:lnTo>
                  <a:pt x="79905" y="46866"/>
                </a:lnTo>
                <a:lnTo>
                  <a:pt x="46866" y="79905"/>
                </a:lnTo>
                <a:lnTo>
                  <a:pt x="21682" y="119520"/>
                </a:lnTo>
                <a:lnTo>
                  <a:pt x="5633" y="164432"/>
                </a:lnTo>
                <a:lnTo>
                  <a:pt x="0" y="213360"/>
                </a:lnTo>
                <a:lnTo>
                  <a:pt x="5633" y="262287"/>
                </a:lnTo>
                <a:lnTo>
                  <a:pt x="21682" y="307199"/>
                </a:lnTo>
                <a:lnTo>
                  <a:pt x="46866" y="346814"/>
                </a:lnTo>
                <a:lnTo>
                  <a:pt x="79905" y="379853"/>
                </a:lnTo>
                <a:lnTo>
                  <a:pt x="119520" y="405037"/>
                </a:lnTo>
                <a:lnTo>
                  <a:pt x="164432" y="421086"/>
                </a:lnTo>
                <a:lnTo>
                  <a:pt x="213359" y="426719"/>
                </a:lnTo>
                <a:lnTo>
                  <a:pt x="262287" y="421086"/>
                </a:lnTo>
                <a:lnTo>
                  <a:pt x="307199" y="405037"/>
                </a:lnTo>
                <a:lnTo>
                  <a:pt x="346814" y="379853"/>
                </a:lnTo>
                <a:lnTo>
                  <a:pt x="379853" y="346814"/>
                </a:lnTo>
                <a:lnTo>
                  <a:pt x="405037" y="307199"/>
                </a:lnTo>
                <a:lnTo>
                  <a:pt x="421086" y="262287"/>
                </a:lnTo>
                <a:lnTo>
                  <a:pt x="426720" y="213360"/>
                </a:lnTo>
                <a:lnTo>
                  <a:pt x="421086" y="164432"/>
                </a:lnTo>
                <a:lnTo>
                  <a:pt x="405037" y="119520"/>
                </a:lnTo>
                <a:lnTo>
                  <a:pt x="379853" y="79905"/>
                </a:lnTo>
                <a:lnTo>
                  <a:pt x="346814" y="46866"/>
                </a:lnTo>
                <a:lnTo>
                  <a:pt x="307199" y="21682"/>
                </a:lnTo>
                <a:lnTo>
                  <a:pt x="262287" y="5633"/>
                </a:lnTo>
                <a:lnTo>
                  <a:pt x="213359" y="0"/>
                </a:lnTo>
                <a:close/>
              </a:path>
            </a:pathLst>
          </a:custGeom>
          <a:solidFill>
            <a:srgbClr val="8952AC"/>
          </a:solidFill>
        </p:spPr>
        <p:txBody>
          <a:bodyPr wrap="square" lIns="0" tIns="0" rIns="0" bIns="0" rtlCol="0"/>
          <a:lstStyle/>
          <a:p/>
        </p:txBody>
      </p:sp>
      <p:sp>
        <p:nvSpPr>
          <p:cNvPr id="15" name="object 15"/>
          <p:cNvSpPr/>
          <p:nvPr/>
        </p:nvSpPr>
        <p:spPr>
          <a:xfrm>
            <a:off x="8113776" y="1850135"/>
            <a:ext cx="426720" cy="426720"/>
          </a:xfrm>
          <a:custGeom>
            <a:avLst/>
            <a:gdLst/>
            <a:ahLst/>
            <a:cxnLst/>
            <a:rect l="l" t="t" r="r" b="b"/>
            <a:pathLst>
              <a:path w="426720" h="426719">
                <a:moveTo>
                  <a:pt x="0" y="213360"/>
                </a:moveTo>
                <a:lnTo>
                  <a:pt x="5633" y="164432"/>
                </a:lnTo>
                <a:lnTo>
                  <a:pt x="21682" y="119520"/>
                </a:lnTo>
                <a:lnTo>
                  <a:pt x="46866" y="79905"/>
                </a:lnTo>
                <a:lnTo>
                  <a:pt x="79905" y="46866"/>
                </a:lnTo>
                <a:lnTo>
                  <a:pt x="119520" y="21682"/>
                </a:lnTo>
                <a:lnTo>
                  <a:pt x="164432" y="5633"/>
                </a:lnTo>
                <a:lnTo>
                  <a:pt x="213359" y="0"/>
                </a:lnTo>
                <a:lnTo>
                  <a:pt x="262287" y="5633"/>
                </a:lnTo>
                <a:lnTo>
                  <a:pt x="307199" y="21682"/>
                </a:lnTo>
                <a:lnTo>
                  <a:pt x="346814" y="46866"/>
                </a:lnTo>
                <a:lnTo>
                  <a:pt x="379853" y="79905"/>
                </a:lnTo>
                <a:lnTo>
                  <a:pt x="405037" y="119520"/>
                </a:lnTo>
                <a:lnTo>
                  <a:pt x="421086" y="164432"/>
                </a:lnTo>
                <a:lnTo>
                  <a:pt x="426720" y="213360"/>
                </a:lnTo>
                <a:lnTo>
                  <a:pt x="421086" y="262287"/>
                </a:lnTo>
                <a:lnTo>
                  <a:pt x="405037" y="307199"/>
                </a:lnTo>
                <a:lnTo>
                  <a:pt x="379853" y="346814"/>
                </a:lnTo>
                <a:lnTo>
                  <a:pt x="346814" y="379853"/>
                </a:lnTo>
                <a:lnTo>
                  <a:pt x="307199" y="405037"/>
                </a:lnTo>
                <a:lnTo>
                  <a:pt x="262287" y="421086"/>
                </a:lnTo>
                <a:lnTo>
                  <a:pt x="213359" y="426719"/>
                </a:lnTo>
                <a:lnTo>
                  <a:pt x="164432" y="421086"/>
                </a:lnTo>
                <a:lnTo>
                  <a:pt x="119520" y="405037"/>
                </a:lnTo>
                <a:lnTo>
                  <a:pt x="79905" y="379853"/>
                </a:lnTo>
                <a:lnTo>
                  <a:pt x="46866" y="346814"/>
                </a:lnTo>
                <a:lnTo>
                  <a:pt x="21682" y="307199"/>
                </a:lnTo>
                <a:lnTo>
                  <a:pt x="5633" y="262287"/>
                </a:lnTo>
                <a:lnTo>
                  <a:pt x="0" y="213360"/>
                </a:lnTo>
                <a:close/>
              </a:path>
            </a:pathLst>
          </a:custGeom>
          <a:ln w="12192">
            <a:solidFill>
              <a:srgbClr val="8952AC"/>
            </a:solidFill>
          </a:ln>
        </p:spPr>
        <p:txBody>
          <a:bodyPr wrap="square" lIns="0" tIns="0" rIns="0" bIns="0" rtlCol="0"/>
          <a:lstStyle/>
          <a:p/>
        </p:txBody>
      </p:sp>
      <p:sp>
        <p:nvSpPr>
          <p:cNvPr id="16" name="object 16"/>
          <p:cNvSpPr txBox="1"/>
          <p:nvPr/>
        </p:nvSpPr>
        <p:spPr>
          <a:xfrm>
            <a:off x="8241030" y="1908428"/>
            <a:ext cx="17843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FFFFFF"/>
                </a:solidFill>
                <a:latin typeface="Arial"/>
                <a:cs typeface="Arial"/>
              </a:rPr>
              <a:t>B</a:t>
            </a:r>
            <a:endParaRPr sz="1800">
              <a:latin typeface="Arial"/>
              <a:cs typeface="Arial"/>
            </a:endParaRPr>
          </a:p>
        </p:txBody>
      </p:sp>
      <p:sp>
        <p:nvSpPr>
          <p:cNvPr id="17" name="object 17"/>
          <p:cNvSpPr txBox="1"/>
          <p:nvPr/>
        </p:nvSpPr>
        <p:spPr>
          <a:xfrm>
            <a:off x="726135" y="5535626"/>
            <a:ext cx="10233025" cy="754380"/>
          </a:xfrm>
          <a:prstGeom prst="rect">
            <a:avLst/>
          </a:prstGeom>
        </p:spPr>
        <p:txBody>
          <a:bodyPr wrap="square" lIns="0" tIns="29209" rIns="0" bIns="0" rtlCol="0" vert="horz">
            <a:spAutoFit/>
          </a:bodyPr>
          <a:lstStyle/>
          <a:p>
            <a:pPr marL="12700">
              <a:lnSpc>
                <a:spcPct val="100000"/>
              </a:lnSpc>
              <a:spcBef>
                <a:spcPts val="229"/>
              </a:spcBef>
            </a:pPr>
            <a:r>
              <a:rPr dirty="0" sz="1800" spc="-10">
                <a:solidFill>
                  <a:srgbClr val="52AC87"/>
                </a:solidFill>
                <a:latin typeface="Calibri"/>
                <a:cs typeface="Calibri"/>
              </a:rPr>
              <a:t>Note</a:t>
            </a:r>
            <a:endParaRPr sz="1800">
              <a:latin typeface="Calibri"/>
              <a:cs typeface="Calibri"/>
            </a:endParaRPr>
          </a:p>
          <a:p>
            <a:pPr marL="12700" marR="5080">
              <a:lnSpc>
                <a:spcPct val="100000"/>
              </a:lnSpc>
              <a:spcBef>
                <a:spcPts val="90"/>
              </a:spcBef>
            </a:pPr>
            <a:r>
              <a:rPr dirty="0" sz="1400" spc="-75">
                <a:solidFill>
                  <a:srgbClr val="767070"/>
                </a:solidFill>
                <a:latin typeface="Arial"/>
                <a:cs typeface="Arial"/>
              </a:rPr>
              <a:t>To </a:t>
            </a:r>
            <a:r>
              <a:rPr dirty="0" sz="1400" spc="-10">
                <a:solidFill>
                  <a:srgbClr val="767070"/>
                </a:solidFill>
                <a:latin typeface="Arial"/>
                <a:cs typeface="Arial"/>
              </a:rPr>
              <a:t>avoid looping </a:t>
            </a:r>
            <a:r>
              <a:rPr dirty="0" sz="1400" spc="-20">
                <a:solidFill>
                  <a:srgbClr val="767070"/>
                </a:solidFill>
                <a:latin typeface="Arial"/>
                <a:cs typeface="Arial"/>
              </a:rPr>
              <a:t>infinitely, we </a:t>
            </a:r>
            <a:r>
              <a:rPr dirty="0" sz="1400" spc="-5">
                <a:solidFill>
                  <a:srgbClr val="767070"/>
                </a:solidFill>
                <a:latin typeface="Arial"/>
                <a:cs typeface="Arial"/>
              </a:rPr>
              <a:t>keep </a:t>
            </a:r>
            <a:r>
              <a:rPr dirty="0" sz="1400" spc="-10">
                <a:solidFill>
                  <a:srgbClr val="767070"/>
                </a:solidFill>
                <a:latin typeface="Arial"/>
                <a:cs typeface="Arial"/>
              </a:rPr>
              <a:t>track of </a:t>
            </a:r>
            <a:r>
              <a:rPr dirty="0" sz="1400" spc="-15">
                <a:solidFill>
                  <a:srgbClr val="767070"/>
                </a:solidFill>
                <a:latin typeface="Arial"/>
                <a:cs typeface="Arial"/>
              </a:rPr>
              <a:t>which </a:t>
            </a:r>
            <a:r>
              <a:rPr dirty="0" sz="1400" spc="-10">
                <a:solidFill>
                  <a:srgbClr val="767070"/>
                </a:solidFill>
                <a:latin typeface="Arial"/>
                <a:cs typeface="Arial"/>
              </a:rPr>
              <a:t>vertices have </a:t>
            </a:r>
            <a:r>
              <a:rPr dirty="0" sz="1400" spc="-15">
                <a:solidFill>
                  <a:srgbClr val="767070"/>
                </a:solidFill>
                <a:latin typeface="Arial"/>
                <a:cs typeface="Arial"/>
              </a:rPr>
              <a:t>already been </a:t>
            </a:r>
            <a:r>
              <a:rPr dirty="0" sz="1400" spc="-5">
                <a:solidFill>
                  <a:srgbClr val="767070"/>
                </a:solidFill>
                <a:latin typeface="Arial"/>
                <a:cs typeface="Arial"/>
              </a:rPr>
              <a:t>visited in </a:t>
            </a:r>
            <a:r>
              <a:rPr dirty="0" sz="1400" spc="-10">
                <a:solidFill>
                  <a:srgbClr val="767070"/>
                </a:solidFill>
                <a:latin typeface="Arial"/>
                <a:cs typeface="Arial"/>
              </a:rPr>
              <a:t>the course of the search, </a:t>
            </a:r>
            <a:r>
              <a:rPr dirty="0" sz="1400" spc="-15">
                <a:solidFill>
                  <a:srgbClr val="767070"/>
                </a:solidFill>
                <a:latin typeface="Arial"/>
                <a:cs typeface="Arial"/>
              </a:rPr>
              <a:t>typically </a:t>
            </a:r>
            <a:r>
              <a:rPr dirty="0" sz="1400" spc="-10">
                <a:solidFill>
                  <a:srgbClr val="767070"/>
                </a:solidFill>
                <a:latin typeface="Arial"/>
                <a:cs typeface="Arial"/>
              </a:rPr>
              <a:t>using  booleans.</a:t>
            </a:r>
            <a:r>
              <a:rPr dirty="0" sz="1400" spc="40">
                <a:solidFill>
                  <a:srgbClr val="767070"/>
                </a:solidFill>
                <a:latin typeface="Arial"/>
                <a:cs typeface="Arial"/>
              </a:rPr>
              <a:t> </a:t>
            </a:r>
            <a:r>
              <a:rPr dirty="0" sz="1400" spc="-20">
                <a:solidFill>
                  <a:srgbClr val="767070"/>
                </a:solidFill>
                <a:latin typeface="Arial"/>
                <a:cs typeface="Arial"/>
              </a:rPr>
              <a:t>If</a:t>
            </a:r>
            <a:r>
              <a:rPr dirty="0" sz="1400" spc="45">
                <a:solidFill>
                  <a:srgbClr val="767070"/>
                </a:solidFill>
                <a:latin typeface="Arial"/>
                <a:cs typeface="Arial"/>
              </a:rPr>
              <a:t> </a:t>
            </a:r>
            <a:r>
              <a:rPr dirty="0" sz="1400" spc="-5">
                <a:solidFill>
                  <a:srgbClr val="767070"/>
                </a:solidFill>
                <a:latin typeface="Arial"/>
                <a:cs typeface="Arial"/>
              </a:rPr>
              <a:t>a </a:t>
            </a:r>
            <a:r>
              <a:rPr dirty="0" sz="1400" spc="-10">
                <a:solidFill>
                  <a:srgbClr val="767070"/>
                </a:solidFill>
                <a:latin typeface="Arial"/>
                <a:cs typeface="Arial"/>
              </a:rPr>
              <a:t>vertex</a:t>
            </a:r>
            <a:r>
              <a:rPr dirty="0" sz="1400" spc="50">
                <a:solidFill>
                  <a:srgbClr val="767070"/>
                </a:solidFill>
                <a:latin typeface="Arial"/>
                <a:cs typeface="Arial"/>
              </a:rPr>
              <a:t> </a:t>
            </a:r>
            <a:r>
              <a:rPr dirty="0" sz="1400" spc="-15">
                <a:solidFill>
                  <a:srgbClr val="767070"/>
                </a:solidFill>
                <a:latin typeface="Arial"/>
                <a:cs typeface="Arial"/>
              </a:rPr>
              <a:t>has</a:t>
            </a:r>
            <a:r>
              <a:rPr dirty="0" sz="1400">
                <a:solidFill>
                  <a:srgbClr val="767070"/>
                </a:solidFill>
                <a:latin typeface="Arial"/>
                <a:cs typeface="Arial"/>
              </a:rPr>
              <a:t> </a:t>
            </a:r>
            <a:r>
              <a:rPr dirty="0" sz="1400" spc="-15">
                <a:solidFill>
                  <a:srgbClr val="767070"/>
                </a:solidFill>
                <a:latin typeface="Arial"/>
                <a:cs typeface="Arial"/>
              </a:rPr>
              <a:t>been</a:t>
            </a:r>
            <a:r>
              <a:rPr dirty="0" sz="1400" spc="45">
                <a:solidFill>
                  <a:srgbClr val="767070"/>
                </a:solidFill>
                <a:latin typeface="Arial"/>
                <a:cs typeface="Arial"/>
              </a:rPr>
              <a:t> </a:t>
            </a:r>
            <a:r>
              <a:rPr dirty="0" sz="1400" spc="-5">
                <a:solidFill>
                  <a:srgbClr val="767070"/>
                </a:solidFill>
                <a:latin typeface="Arial"/>
                <a:cs typeface="Arial"/>
              </a:rPr>
              <a:t>visited</a:t>
            </a:r>
            <a:r>
              <a:rPr dirty="0" sz="1400" spc="15">
                <a:solidFill>
                  <a:srgbClr val="767070"/>
                </a:solidFill>
                <a:latin typeface="Arial"/>
                <a:cs typeface="Arial"/>
              </a:rPr>
              <a:t> </a:t>
            </a:r>
            <a:r>
              <a:rPr dirty="0" sz="1400" spc="-15">
                <a:solidFill>
                  <a:srgbClr val="767070"/>
                </a:solidFill>
                <a:latin typeface="Arial"/>
                <a:cs typeface="Arial"/>
              </a:rPr>
              <a:t>before,</a:t>
            </a:r>
            <a:r>
              <a:rPr dirty="0" sz="1400" spc="45">
                <a:solidFill>
                  <a:srgbClr val="767070"/>
                </a:solidFill>
                <a:latin typeface="Arial"/>
                <a:cs typeface="Arial"/>
              </a:rPr>
              <a:t> </a:t>
            </a:r>
            <a:r>
              <a:rPr dirty="0" sz="1400" spc="-20">
                <a:solidFill>
                  <a:srgbClr val="767070"/>
                </a:solidFill>
                <a:latin typeface="Arial"/>
                <a:cs typeface="Arial"/>
              </a:rPr>
              <a:t>we</a:t>
            </a:r>
            <a:r>
              <a:rPr dirty="0" sz="1400" spc="40">
                <a:solidFill>
                  <a:srgbClr val="767070"/>
                </a:solidFill>
                <a:latin typeface="Arial"/>
                <a:cs typeface="Arial"/>
              </a:rPr>
              <a:t> </a:t>
            </a:r>
            <a:r>
              <a:rPr dirty="0" sz="1400">
                <a:solidFill>
                  <a:srgbClr val="767070"/>
                </a:solidFill>
                <a:latin typeface="Arial"/>
                <a:cs typeface="Arial"/>
              </a:rPr>
              <a:t>skip</a:t>
            </a:r>
            <a:r>
              <a:rPr dirty="0" sz="1400" spc="-30">
                <a:solidFill>
                  <a:srgbClr val="767070"/>
                </a:solidFill>
                <a:latin typeface="Arial"/>
                <a:cs typeface="Arial"/>
              </a:rPr>
              <a:t> </a:t>
            </a:r>
            <a:r>
              <a:rPr dirty="0" sz="1400" spc="-5">
                <a:solidFill>
                  <a:srgbClr val="767070"/>
                </a:solidFill>
                <a:latin typeface="Arial"/>
                <a:cs typeface="Arial"/>
              </a:rPr>
              <a:t>it</a:t>
            </a:r>
            <a:r>
              <a:rPr dirty="0" sz="1400" spc="25">
                <a:solidFill>
                  <a:srgbClr val="767070"/>
                </a:solidFill>
                <a:latin typeface="Arial"/>
                <a:cs typeface="Arial"/>
              </a:rPr>
              <a:t> </a:t>
            </a:r>
            <a:r>
              <a:rPr dirty="0" sz="1400" spc="-15">
                <a:solidFill>
                  <a:srgbClr val="767070"/>
                </a:solidFill>
                <a:latin typeface="Arial"/>
                <a:cs typeface="Arial"/>
              </a:rPr>
              <a:t>because</a:t>
            </a:r>
            <a:r>
              <a:rPr dirty="0" sz="1400" spc="40">
                <a:solidFill>
                  <a:srgbClr val="767070"/>
                </a:solidFill>
                <a:latin typeface="Arial"/>
                <a:cs typeface="Arial"/>
              </a:rPr>
              <a:t> </a:t>
            </a:r>
            <a:r>
              <a:rPr dirty="0" sz="1400" spc="-20">
                <a:solidFill>
                  <a:srgbClr val="767070"/>
                </a:solidFill>
                <a:latin typeface="Arial"/>
                <a:cs typeface="Arial"/>
              </a:rPr>
              <a:t>we</a:t>
            </a:r>
            <a:r>
              <a:rPr dirty="0" sz="1400" spc="20">
                <a:solidFill>
                  <a:srgbClr val="767070"/>
                </a:solidFill>
                <a:latin typeface="Arial"/>
                <a:cs typeface="Arial"/>
              </a:rPr>
              <a:t> </a:t>
            </a:r>
            <a:r>
              <a:rPr dirty="0" sz="1400" spc="-15">
                <a:solidFill>
                  <a:srgbClr val="767070"/>
                </a:solidFill>
                <a:latin typeface="Arial"/>
                <a:cs typeface="Arial"/>
              </a:rPr>
              <a:t>would</a:t>
            </a:r>
            <a:r>
              <a:rPr dirty="0" sz="1400" spc="40">
                <a:solidFill>
                  <a:srgbClr val="767070"/>
                </a:solidFill>
                <a:latin typeface="Arial"/>
                <a:cs typeface="Arial"/>
              </a:rPr>
              <a:t> </a:t>
            </a:r>
            <a:r>
              <a:rPr dirty="0" sz="1400" spc="-15">
                <a:solidFill>
                  <a:srgbClr val="767070"/>
                </a:solidFill>
                <a:latin typeface="Arial"/>
                <a:cs typeface="Arial"/>
              </a:rPr>
              <a:t>already</a:t>
            </a:r>
            <a:r>
              <a:rPr dirty="0" sz="1400" spc="50">
                <a:solidFill>
                  <a:srgbClr val="767070"/>
                </a:solidFill>
                <a:latin typeface="Arial"/>
                <a:cs typeface="Arial"/>
              </a:rPr>
              <a:t> </a:t>
            </a:r>
            <a:r>
              <a:rPr dirty="0" sz="1400" spc="-10">
                <a:solidFill>
                  <a:srgbClr val="767070"/>
                </a:solidFill>
                <a:latin typeface="Arial"/>
                <a:cs typeface="Arial"/>
              </a:rPr>
              <a:t>be</a:t>
            </a:r>
            <a:r>
              <a:rPr dirty="0" sz="1400" spc="20">
                <a:solidFill>
                  <a:srgbClr val="767070"/>
                </a:solidFill>
                <a:latin typeface="Arial"/>
                <a:cs typeface="Arial"/>
              </a:rPr>
              <a:t> </a:t>
            </a:r>
            <a:r>
              <a:rPr dirty="0" sz="1400" spc="-15">
                <a:solidFill>
                  <a:srgbClr val="767070"/>
                </a:solidFill>
                <a:latin typeface="Arial"/>
                <a:cs typeface="Arial"/>
              </a:rPr>
              <a:t>repeating</a:t>
            </a:r>
            <a:r>
              <a:rPr dirty="0" sz="1400" spc="40">
                <a:solidFill>
                  <a:srgbClr val="767070"/>
                </a:solidFill>
                <a:latin typeface="Arial"/>
                <a:cs typeface="Arial"/>
              </a:rPr>
              <a:t> </a:t>
            </a:r>
            <a:r>
              <a:rPr dirty="0" sz="1400" spc="-5">
                <a:solidFill>
                  <a:srgbClr val="767070"/>
                </a:solidFill>
                <a:latin typeface="Arial"/>
                <a:cs typeface="Arial"/>
              </a:rPr>
              <a:t>a</a:t>
            </a:r>
            <a:r>
              <a:rPr dirty="0" sz="1400" spc="20">
                <a:solidFill>
                  <a:srgbClr val="767070"/>
                </a:solidFill>
                <a:latin typeface="Arial"/>
                <a:cs typeface="Arial"/>
              </a:rPr>
              <a:t> </a:t>
            </a:r>
            <a:r>
              <a:rPr dirty="0" sz="1400" spc="-15">
                <a:solidFill>
                  <a:srgbClr val="767070"/>
                </a:solidFill>
                <a:latin typeface="Arial"/>
                <a:cs typeface="Arial"/>
              </a:rPr>
              <a:t>part</a:t>
            </a:r>
            <a:r>
              <a:rPr dirty="0" sz="1400" spc="15">
                <a:solidFill>
                  <a:srgbClr val="767070"/>
                </a:solidFill>
                <a:latin typeface="Arial"/>
                <a:cs typeface="Arial"/>
              </a:rPr>
              <a:t> </a:t>
            </a:r>
            <a:r>
              <a:rPr dirty="0" sz="1400" spc="-10">
                <a:solidFill>
                  <a:srgbClr val="767070"/>
                </a:solidFill>
                <a:latin typeface="Arial"/>
                <a:cs typeface="Arial"/>
              </a:rPr>
              <a:t>of</a:t>
            </a:r>
            <a:r>
              <a:rPr dirty="0" sz="1400" spc="-5">
                <a:solidFill>
                  <a:srgbClr val="767070"/>
                </a:solidFill>
                <a:latin typeface="Arial"/>
                <a:cs typeface="Arial"/>
              </a:rPr>
              <a:t> </a:t>
            </a:r>
            <a:r>
              <a:rPr dirty="0" sz="1400" spc="-10">
                <a:solidFill>
                  <a:srgbClr val="767070"/>
                </a:solidFill>
                <a:latin typeface="Arial"/>
                <a:cs typeface="Arial"/>
              </a:rPr>
              <a:t>the</a:t>
            </a:r>
            <a:r>
              <a:rPr dirty="0" sz="1400" spc="20">
                <a:solidFill>
                  <a:srgbClr val="767070"/>
                </a:solidFill>
                <a:latin typeface="Arial"/>
                <a:cs typeface="Arial"/>
              </a:rPr>
              <a:t> </a:t>
            </a:r>
            <a:r>
              <a:rPr dirty="0" sz="1400" spc="-10">
                <a:solidFill>
                  <a:srgbClr val="767070"/>
                </a:solidFill>
                <a:latin typeface="Arial"/>
                <a:cs typeface="Arial"/>
              </a:rPr>
              <a:t>search</a:t>
            </a:r>
            <a:r>
              <a:rPr dirty="0" sz="1400" spc="40">
                <a:solidFill>
                  <a:srgbClr val="767070"/>
                </a:solidFill>
                <a:latin typeface="Arial"/>
                <a:cs typeface="Arial"/>
              </a:rPr>
              <a:t> </a:t>
            </a:r>
            <a:r>
              <a:rPr dirty="0" sz="1400" spc="-20">
                <a:solidFill>
                  <a:srgbClr val="767070"/>
                </a:solidFill>
                <a:latin typeface="Arial"/>
                <a:cs typeface="Arial"/>
              </a:rPr>
              <a:t>we</a:t>
            </a:r>
            <a:r>
              <a:rPr dirty="0" sz="1400" spc="45">
                <a:solidFill>
                  <a:srgbClr val="767070"/>
                </a:solidFill>
                <a:latin typeface="Arial"/>
                <a:cs typeface="Arial"/>
              </a:rPr>
              <a:t> </a:t>
            </a:r>
            <a:r>
              <a:rPr dirty="0" sz="1400" spc="-10">
                <a:solidFill>
                  <a:srgbClr val="767070"/>
                </a:solidFill>
                <a:latin typeface="Arial"/>
                <a:cs typeface="Arial"/>
              </a:rPr>
              <a:t>did</a:t>
            </a:r>
            <a:r>
              <a:rPr dirty="0" sz="1400" spc="-5">
                <a:solidFill>
                  <a:srgbClr val="767070"/>
                </a:solidFill>
                <a:latin typeface="Arial"/>
                <a:cs typeface="Arial"/>
              </a:rPr>
              <a:t> </a:t>
            </a:r>
            <a:r>
              <a:rPr dirty="0" sz="1400" spc="-15">
                <a:solidFill>
                  <a:srgbClr val="767070"/>
                </a:solidFill>
                <a:latin typeface="Arial"/>
                <a:cs typeface="Arial"/>
              </a:rPr>
              <a:t>before.</a:t>
            </a:r>
            <a:endParaRPr sz="14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2769" y="728598"/>
            <a:ext cx="4195445" cy="1743710"/>
          </a:xfrm>
          <a:prstGeom prst="rect"/>
        </p:spPr>
        <p:txBody>
          <a:bodyPr wrap="square" lIns="0" tIns="12700" rIns="0" bIns="0" rtlCol="0" vert="horz">
            <a:spAutoFit/>
          </a:bodyPr>
          <a:lstStyle/>
          <a:p>
            <a:pPr marL="12700">
              <a:lnSpc>
                <a:spcPct val="100000"/>
              </a:lnSpc>
              <a:spcBef>
                <a:spcPts val="100"/>
              </a:spcBef>
            </a:pPr>
            <a:r>
              <a:rPr dirty="0"/>
              <a:t>Euler</a:t>
            </a:r>
            <a:r>
              <a:rPr dirty="0" spc="-40"/>
              <a:t> </a:t>
            </a:r>
            <a:r>
              <a:rPr dirty="0" spc="-25"/>
              <a:t>Walk</a:t>
            </a:r>
          </a:p>
          <a:p>
            <a:pPr marL="12700" marR="5080">
              <a:lnSpc>
                <a:spcPct val="100000"/>
              </a:lnSpc>
              <a:spcBef>
                <a:spcPts val="80"/>
              </a:spcBef>
            </a:pPr>
            <a:r>
              <a:rPr dirty="0" sz="2200" spc="-5" b="0">
                <a:solidFill>
                  <a:srgbClr val="767070"/>
                </a:solidFill>
                <a:latin typeface="Arial"/>
                <a:cs typeface="Arial"/>
              </a:rPr>
              <a:t>An </a:t>
            </a:r>
            <a:r>
              <a:rPr dirty="0" sz="2200">
                <a:solidFill>
                  <a:srgbClr val="767070"/>
                </a:solidFill>
                <a:latin typeface="Arial"/>
                <a:cs typeface="Arial"/>
              </a:rPr>
              <a:t>Euler </a:t>
            </a:r>
            <a:r>
              <a:rPr dirty="0" sz="2200" spc="-15">
                <a:solidFill>
                  <a:srgbClr val="767070"/>
                </a:solidFill>
                <a:latin typeface="Arial"/>
                <a:cs typeface="Arial"/>
              </a:rPr>
              <a:t>Walk </a:t>
            </a:r>
            <a:r>
              <a:rPr dirty="0" sz="2200" spc="5" b="0">
                <a:solidFill>
                  <a:srgbClr val="767070"/>
                </a:solidFill>
                <a:latin typeface="Arial"/>
                <a:cs typeface="Arial"/>
              </a:rPr>
              <a:t>(sometimes</a:t>
            </a:r>
            <a:r>
              <a:rPr dirty="0" sz="2200" spc="-125" b="0">
                <a:solidFill>
                  <a:srgbClr val="767070"/>
                </a:solidFill>
                <a:latin typeface="Arial"/>
                <a:cs typeface="Arial"/>
              </a:rPr>
              <a:t> </a:t>
            </a:r>
            <a:r>
              <a:rPr dirty="0" sz="2200" spc="-5" b="0">
                <a:solidFill>
                  <a:srgbClr val="767070"/>
                </a:solidFill>
                <a:latin typeface="Arial"/>
                <a:cs typeface="Arial"/>
              </a:rPr>
              <a:t>called  </a:t>
            </a:r>
            <a:r>
              <a:rPr dirty="0" sz="2200" b="0">
                <a:solidFill>
                  <a:srgbClr val="767070"/>
                </a:solidFill>
                <a:latin typeface="Arial"/>
                <a:cs typeface="Arial"/>
              </a:rPr>
              <a:t>an </a:t>
            </a:r>
            <a:r>
              <a:rPr dirty="0" sz="2200" spc="-5" b="0">
                <a:solidFill>
                  <a:srgbClr val="767070"/>
                </a:solidFill>
                <a:latin typeface="Arial"/>
                <a:cs typeface="Arial"/>
              </a:rPr>
              <a:t>Euler </a:t>
            </a:r>
            <a:r>
              <a:rPr dirty="0" sz="2200" b="0">
                <a:solidFill>
                  <a:srgbClr val="767070"/>
                </a:solidFill>
                <a:latin typeface="Arial"/>
                <a:cs typeface="Arial"/>
              </a:rPr>
              <a:t>Path) </a:t>
            </a:r>
            <a:r>
              <a:rPr dirty="0" sz="2200" spc="-5" b="0">
                <a:solidFill>
                  <a:srgbClr val="767070"/>
                </a:solidFill>
                <a:latin typeface="Arial"/>
                <a:cs typeface="Arial"/>
              </a:rPr>
              <a:t>is </a:t>
            </a:r>
            <a:r>
              <a:rPr dirty="0" sz="2200" b="0">
                <a:solidFill>
                  <a:srgbClr val="767070"/>
                </a:solidFill>
                <a:latin typeface="Arial"/>
                <a:cs typeface="Arial"/>
              </a:rPr>
              <a:t>a </a:t>
            </a:r>
            <a:r>
              <a:rPr dirty="0" sz="2200" spc="-10" b="0">
                <a:solidFill>
                  <a:srgbClr val="767070"/>
                </a:solidFill>
                <a:latin typeface="Arial"/>
                <a:cs typeface="Arial"/>
              </a:rPr>
              <a:t>walk </a:t>
            </a:r>
            <a:r>
              <a:rPr dirty="0" sz="2200" b="0">
                <a:solidFill>
                  <a:srgbClr val="767070"/>
                </a:solidFill>
                <a:latin typeface="Arial"/>
                <a:cs typeface="Arial"/>
              </a:rPr>
              <a:t>that </a:t>
            </a:r>
            <a:r>
              <a:rPr dirty="0" sz="2200" spc="5" b="0">
                <a:solidFill>
                  <a:srgbClr val="767070"/>
                </a:solidFill>
                <a:latin typeface="Arial"/>
                <a:cs typeface="Arial"/>
              </a:rPr>
              <a:t>goes  through </a:t>
            </a:r>
            <a:r>
              <a:rPr dirty="0" sz="2200" spc="-5" b="0">
                <a:solidFill>
                  <a:srgbClr val="767070"/>
                </a:solidFill>
                <a:latin typeface="Arial"/>
                <a:cs typeface="Arial"/>
              </a:rPr>
              <a:t>every </a:t>
            </a:r>
            <a:r>
              <a:rPr dirty="0" sz="2200" spc="5" b="0">
                <a:solidFill>
                  <a:srgbClr val="767070"/>
                </a:solidFill>
                <a:latin typeface="Arial"/>
                <a:cs typeface="Arial"/>
              </a:rPr>
              <a:t>edge </a:t>
            </a:r>
            <a:r>
              <a:rPr dirty="0" sz="2200" spc="-5" b="0">
                <a:solidFill>
                  <a:srgbClr val="767070"/>
                </a:solidFill>
                <a:latin typeface="Arial"/>
                <a:cs typeface="Arial"/>
              </a:rPr>
              <a:t>in </a:t>
            </a:r>
            <a:r>
              <a:rPr dirty="0" sz="2200" spc="5" b="0">
                <a:solidFill>
                  <a:srgbClr val="767070"/>
                </a:solidFill>
                <a:latin typeface="Arial"/>
                <a:cs typeface="Arial"/>
              </a:rPr>
              <a:t>the graph  </a:t>
            </a:r>
            <a:r>
              <a:rPr dirty="0" sz="2200" spc="-5" b="0">
                <a:solidFill>
                  <a:srgbClr val="767070"/>
                </a:solidFill>
                <a:latin typeface="Arial"/>
                <a:cs typeface="Arial"/>
              </a:rPr>
              <a:t>exactly </a:t>
            </a:r>
            <a:r>
              <a:rPr dirty="0" sz="2200" b="0">
                <a:solidFill>
                  <a:srgbClr val="767070"/>
                </a:solidFill>
                <a:latin typeface="Arial"/>
                <a:cs typeface="Arial"/>
              </a:rPr>
              <a:t>once.</a:t>
            </a:r>
            <a:endParaRPr sz="2200">
              <a:latin typeface="Arial"/>
              <a:cs typeface="Arial"/>
            </a:endParaRPr>
          </a:p>
        </p:txBody>
      </p:sp>
      <p:sp>
        <p:nvSpPr>
          <p:cNvPr id="3" name="object 3"/>
          <p:cNvSpPr txBox="1"/>
          <p:nvPr/>
        </p:nvSpPr>
        <p:spPr>
          <a:xfrm>
            <a:off x="772769" y="2780792"/>
            <a:ext cx="3894454" cy="1033144"/>
          </a:xfrm>
          <a:prstGeom prst="rect">
            <a:avLst/>
          </a:prstGeom>
        </p:spPr>
        <p:txBody>
          <a:bodyPr wrap="square" lIns="0" tIns="13335" rIns="0" bIns="0" rtlCol="0" vert="horz">
            <a:spAutoFit/>
          </a:bodyPr>
          <a:lstStyle/>
          <a:p>
            <a:pPr marL="12700" marR="5080">
              <a:lnSpc>
                <a:spcPct val="100000"/>
              </a:lnSpc>
              <a:spcBef>
                <a:spcPts val="105"/>
              </a:spcBef>
            </a:pPr>
            <a:r>
              <a:rPr dirty="0" sz="2200" spc="-5">
                <a:solidFill>
                  <a:srgbClr val="767070"/>
                </a:solidFill>
                <a:latin typeface="Arial"/>
                <a:cs typeface="Arial"/>
              </a:rPr>
              <a:t>Example: </a:t>
            </a:r>
            <a:r>
              <a:rPr dirty="0" sz="2200" spc="-10">
                <a:solidFill>
                  <a:srgbClr val="767070"/>
                </a:solidFill>
                <a:latin typeface="Arial"/>
                <a:cs typeface="Arial"/>
              </a:rPr>
              <a:t>Drawing </a:t>
            </a:r>
            <a:r>
              <a:rPr dirty="0" sz="2200" spc="5">
                <a:solidFill>
                  <a:srgbClr val="767070"/>
                </a:solidFill>
                <a:latin typeface="Arial"/>
                <a:cs typeface="Arial"/>
              </a:rPr>
              <a:t>the </a:t>
            </a:r>
            <a:r>
              <a:rPr dirty="0" sz="2200">
                <a:solidFill>
                  <a:srgbClr val="767070"/>
                </a:solidFill>
                <a:latin typeface="Arial"/>
                <a:cs typeface="Arial"/>
              </a:rPr>
              <a:t>house  </a:t>
            </a:r>
            <a:r>
              <a:rPr dirty="0" sz="2200" spc="-5">
                <a:solidFill>
                  <a:srgbClr val="767070"/>
                </a:solidFill>
                <a:latin typeface="Arial"/>
                <a:cs typeface="Arial"/>
              </a:rPr>
              <a:t>below without </a:t>
            </a:r>
            <a:r>
              <a:rPr dirty="0" sz="2200">
                <a:solidFill>
                  <a:srgbClr val="767070"/>
                </a:solidFill>
                <a:latin typeface="Arial"/>
                <a:cs typeface="Arial"/>
              </a:rPr>
              <a:t>lifting </a:t>
            </a:r>
            <a:r>
              <a:rPr dirty="0" sz="2200" spc="-10">
                <a:solidFill>
                  <a:srgbClr val="767070"/>
                </a:solidFill>
                <a:latin typeface="Arial"/>
                <a:cs typeface="Arial"/>
              </a:rPr>
              <a:t>your </a:t>
            </a:r>
            <a:r>
              <a:rPr dirty="0" sz="2200">
                <a:solidFill>
                  <a:srgbClr val="767070"/>
                </a:solidFill>
                <a:latin typeface="Arial"/>
                <a:cs typeface="Arial"/>
              </a:rPr>
              <a:t>pen is  an </a:t>
            </a:r>
            <a:r>
              <a:rPr dirty="0" sz="2200" spc="-5">
                <a:solidFill>
                  <a:srgbClr val="767070"/>
                </a:solidFill>
                <a:latin typeface="Arial"/>
                <a:cs typeface="Arial"/>
              </a:rPr>
              <a:t>example </a:t>
            </a:r>
            <a:r>
              <a:rPr dirty="0" sz="2200">
                <a:solidFill>
                  <a:srgbClr val="767070"/>
                </a:solidFill>
                <a:latin typeface="Arial"/>
                <a:cs typeface="Arial"/>
              </a:rPr>
              <a:t>of an </a:t>
            </a:r>
            <a:r>
              <a:rPr dirty="0" sz="2200" spc="-5">
                <a:solidFill>
                  <a:srgbClr val="767070"/>
                </a:solidFill>
                <a:latin typeface="Arial"/>
                <a:cs typeface="Arial"/>
              </a:rPr>
              <a:t>Euler</a:t>
            </a:r>
            <a:r>
              <a:rPr dirty="0" sz="2200" spc="-25">
                <a:solidFill>
                  <a:srgbClr val="767070"/>
                </a:solidFill>
                <a:latin typeface="Arial"/>
                <a:cs typeface="Arial"/>
              </a:rPr>
              <a:t> </a:t>
            </a:r>
            <a:r>
              <a:rPr dirty="0" sz="2200">
                <a:solidFill>
                  <a:srgbClr val="767070"/>
                </a:solidFill>
                <a:latin typeface="Arial"/>
                <a:cs typeface="Arial"/>
              </a:rPr>
              <a:t>Walk.</a:t>
            </a:r>
            <a:endParaRPr sz="2200">
              <a:latin typeface="Arial"/>
              <a:cs typeface="Arial"/>
            </a:endParaRPr>
          </a:p>
        </p:txBody>
      </p:sp>
      <p:sp>
        <p:nvSpPr>
          <p:cNvPr id="4" name="object 4"/>
          <p:cNvSpPr/>
          <p:nvPr/>
        </p:nvSpPr>
        <p:spPr>
          <a:xfrm>
            <a:off x="1883664" y="4221479"/>
            <a:ext cx="1374775" cy="871855"/>
          </a:xfrm>
          <a:custGeom>
            <a:avLst/>
            <a:gdLst/>
            <a:ahLst/>
            <a:cxnLst/>
            <a:rect l="l" t="t" r="r" b="b"/>
            <a:pathLst>
              <a:path w="1374775" h="871854">
                <a:moveTo>
                  <a:pt x="0" y="871728"/>
                </a:moveTo>
                <a:lnTo>
                  <a:pt x="687324" y="0"/>
                </a:lnTo>
                <a:lnTo>
                  <a:pt x="1374648" y="871728"/>
                </a:lnTo>
                <a:lnTo>
                  <a:pt x="0" y="871728"/>
                </a:lnTo>
                <a:close/>
              </a:path>
            </a:pathLst>
          </a:custGeom>
          <a:ln w="18288">
            <a:solidFill>
              <a:srgbClr val="8952AC"/>
            </a:solidFill>
          </a:ln>
        </p:spPr>
        <p:txBody>
          <a:bodyPr wrap="square" lIns="0" tIns="0" rIns="0" bIns="0" rtlCol="0"/>
          <a:lstStyle/>
          <a:p/>
        </p:txBody>
      </p:sp>
      <p:sp>
        <p:nvSpPr>
          <p:cNvPr id="5" name="object 5"/>
          <p:cNvSpPr/>
          <p:nvPr/>
        </p:nvSpPr>
        <p:spPr>
          <a:xfrm>
            <a:off x="1883664" y="5093208"/>
            <a:ext cx="1374775" cy="1125220"/>
          </a:xfrm>
          <a:custGeom>
            <a:avLst/>
            <a:gdLst/>
            <a:ahLst/>
            <a:cxnLst/>
            <a:rect l="l" t="t" r="r" b="b"/>
            <a:pathLst>
              <a:path w="1374775" h="1125220">
                <a:moveTo>
                  <a:pt x="0" y="1124712"/>
                </a:moveTo>
                <a:lnTo>
                  <a:pt x="1374648" y="1124712"/>
                </a:lnTo>
                <a:lnTo>
                  <a:pt x="1374648" y="0"/>
                </a:lnTo>
                <a:lnTo>
                  <a:pt x="0" y="0"/>
                </a:lnTo>
                <a:lnTo>
                  <a:pt x="0" y="1124712"/>
                </a:lnTo>
                <a:close/>
              </a:path>
            </a:pathLst>
          </a:custGeom>
          <a:ln w="18288">
            <a:solidFill>
              <a:srgbClr val="8952AC"/>
            </a:solidFill>
          </a:ln>
        </p:spPr>
        <p:txBody>
          <a:bodyPr wrap="square" lIns="0" tIns="0" rIns="0" bIns="0" rtlCol="0"/>
          <a:lstStyle/>
          <a:p/>
        </p:txBody>
      </p:sp>
      <p:sp>
        <p:nvSpPr>
          <p:cNvPr id="6" name="object 6"/>
          <p:cNvSpPr txBox="1"/>
          <p:nvPr/>
        </p:nvSpPr>
        <p:spPr>
          <a:xfrm>
            <a:off x="5899530" y="727075"/>
            <a:ext cx="4154170" cy="1743710"/>
          </a:xfrm>
          <a:prstGeom prst="rect">
            <a:avLst/>
          </a:prstGeom>
        </p:spPr>
        <p:txBody>
          <a:bodyPr wrap="square" lIns="0" tIns="12700" rIns="0" bIns="0" rtlCol="0" vert="horz">
            <a:spAutoFit/>
          </a:bodyPr>
          <a:lstStyle/>
          <a:p>
            <a:pPr marL="12700">
              <a:lnSpc>
                <a:spcPct val="100000"/>
              </a:lnSpc>
              <a:spcBef>
                <a:spcPts val="100"/>
              </a:spcBef>
            </a:pPr>
            <a:r>
              <a:rPr dirty="0" sz="2400" b="1">
                <a:solidFill>
                  <a:srgbClr val="52AC87"/>
                </a:solidFill>
                <a:latin typeface="Calibri"/>
                <a:cs typeface="Calibri"/>
              </a:rPr>
              <a:t>Euler</a:t>
            </a:r>
            <a:r>
              <a:rPr dirty="0" sz="2400" spc="-40" b="1">
                <a:solidFill>
                  <a:srgbClr val="52AC87"/>
                </a:solidFill>
                <a:latin typeface="Calibri"/>
                <a:cs typeface="Calibri"/>
              </a:rPr>
              <a:t> </a:t>
            </a:r>
            <a:r>
              <a:rPr dirty="0" sz="2400" spc="-50" b="1">
                <a:solidFill>
                  <a:srgbClr val="52AC87"/>
                </a:solidFill>
                <a:latin typeface="Calibri"/>
                <a:cs typeface="Calibri"/>
              </a:rPr>
              <a:t>Tour</a:t>
            </a:r>
            <a:endParaRPr sz="2400">
              <a:latin typeface="Calibri"/>
              <a:cs typeface="Calibri"/>
            </a:endParaRPr>
          </a:p>
          <a:p>
            <a:pPr marL="12700" marR="5080">
              <a:lnSpc>
                <a:spcPct val="100000"/>
              </a:lnSpc>
              <a:spcBef>
                <a:spcPts val="80"/>
              </a:spcBef>
            </a:pPr>
            <a:r>
              <a:rPr dirty="0" sz="2200" spc="-5">
                <a:solidFill>
                  <a:srgbClr val="767070"/>
                </a:solidFill>
                <a:latin typeface="Arial"/>
                <a:cs typeface="Arial"/>
              </a:rPr>
              <a:t>An </a:t>
            </a:r>
            <a:r>
              <a:rPr dirty="0" sz="2200" b="1">
                <a:solidFill>
                  <a:srgbClr val="767070"/>
                </a:solidFill>
                <a:latin typeface="Arial"/>
                <a:cs typeface="Arial"/>
              </a:rPr>
              <a:t>Euler </a:t>
            </a:r>
            <a:r>
              <a:rPr dirty="0" sz="2200" spc="-50" b="1">
                <a:solidFill>
                  <a:srgbClr val="767070"/>
                </a:solidFill>
                <a:latin typeface="Arial"/>
                <a:cs typeface="Arial"/>
              </a:rPr>
              <a:t>Tour </a:t>
            </a:r>
            <a:r>
              <a:rPr dirty="0" sz="2200" spc="5">
                <a:solidFill>
                  <a:srgbClr val="767070"/>
                </a:solidFill>
                <a:latin typeface="Arial"/>
                <a:cs typeface="Arial"/>
              </a:rPr>
              <a:t>(sometimes </a:t>
            </a:r>
            <a:r>
              <a:rPr dirty="0" sz="2200" spc="-5">
                <a:solidFill>
                  <a:srgbClr val="767070"/>
                </a:solidFill>
                <a:latin typeface="Arial"/>
                <a:cs typeface="Arial"/>
              </a:rPr>
              <a:t>called  </a:t>
            </a:r>
            <a:r>
              <a:rPr dirty="0" sz="2200">
                <a:solidFill>
                  <a:srgbClr val="767070"/>
                </a:solidFill>
                <a:latin typeface="Arial"/>
                <a:cs typeface="Arial"/>
              </a:rPr>
              <a:t>an </a:t>
            </a:r>
            <a:r>
              <a:rPr dirty="0" sz="2200" spc="-5">
                <a:solidFill>
                  <a:srgbClr val="767070"/>
                </a:solidFill>
                <a:latin typeface="Arial"/>
                <a:cs typeface="Arial"/>
              </a:rPr>
              <a:t>Euler </a:t>
            </a:r>
            <a:r>
              <a:rPr dirty="0" sz="2200" spc="-10">
                <a:solidFill>
                  <a:srgbClr val="767070"/>
                </a:solidFill>
                <a:latin typeface="Arial"/>
                <a:cs typeface="Arial"/>
              </a:rPr>
              <a:t>Cycle) </a:t>
            </a:r>
            <a:r>
              <a:rPr dirty="0" sz="2200" spc="-5">
                <a:solidFill>
                  <a:srgbClr val="767070"/>
                </a:solidFill>
                <a:latin typeface="Arial"/>
                <a:cs typeface="Arial"/>
              </a:rPr>
              <a:t>is </a:t>
            </a:r>
            <a:r>
              <a:rPr dirty="0" sz="2200">
                <a:solidFill>
                  <a:srgbClr val="767070"/>
                </a:solidFill>
                <a:latin typeface="Arial"/>
                <a:cs typeface="Arial"/>
              </a:rPr>
              <a:t>an </a:t>
            </a:r>
            <a:r>
              <a:rPr dirty="0" sz="2200" spc="-5">
                <a:solidFill>
                  <a:srgbClr val="767070"/>
                </a:solidFill>
                <a:latin typeface="Arial"/>
                <a:cs typeface="Arial"/>
              </a:rPr>
              <a:t>Euler </a:t>
            </a:r>
            <a:r>
              <a:rPr dirty="0" sz="2200">
                <a:solidFill>
                  <a:srgbClr val="767070"/>
                </a:solidFill>
                <a:latin typeface="Arial"/>
                <a:cs typeface="Arial"/>
              </a:rPr>
              <a:t>Walk  that </a:t>
            </a:r>
            <a:r>
              <a:rPr dirty="0" sz="2200" spc="5">
                <a:solidFill>
                  <a:srgbClr val="767070"/>
                </a:solidFill>
                <a:latin typeface="Arial"/>
                <a:cs typeface="Arial"/>
              </a:rPr>
              <a:t>starts </a:t>
            </a:r>
            <a:r>
              <a:rPr dirty="0" sz="2200">
                <a:solidFill>
                  <a:srgbClr val="767070"/>
                </a:solidFill>
                <a:latin typeface="Arial"/>
                <a:cs typeface="Arial"/>
              </a:rPr>
              <a:t>and ends </a:t>
            </a:r>
            <a:r>
              <a:rPr dirty="0" sz="2200" spc="5">
                <a:solidFill>
                  <a:srgbClr val="767070"/>
                </a:solidFill>
                <a:latin typeface="Arial"/>
                <a:cs typeface="Arial"/>
              </a:rPr>
              <a:t>on the same  </a:t>
            </a:r>
            <a:r>
              <a:rPr dirty="0" sz="2200" spc="-5">
                <a:solidFill>
                  <a:srgbClr val="767070"/>
                </a:solidFill>
                <a:latin typeface="Arial"/>
                <a:cs typeface="Arial"/>
              </a:rPr>
              <a:t>vertex.</a:t>
            </a:r>
            <a:endParaRPr sz="2200">
              <a:latin typeface="Arial"/>
              <a:cs typeface="Arial"/>
            </a:endParaRPr>
          </a:p>
        </p:txBody>
      </p:sp>
      <p:sp>
        <p:nvSpPr>
          <p:cNvPr id="7" name="object 7"/>
          <p:cNvSpPr/>
          <p:nvPr/>
        </p:nvSpPr>
        <p:spPr>
          <a:xfrm>
            <a:off x="5797296" y="3977640"/>
            <a:ext cx="759460" cy="777240"/>
          </a:xfrm>
          <a:custGeom>
            <a:avLst/>
            <a:gdLst/>
            <a:ahLst/>
            <a:cxnLst/>
            <a:rect l="l" t="t" r="r" b="b"/>
            <a:pathLst>
              <a:path w="759459" h="777239">
                <a:moveTo>
                  <a:pt x="379475" y="0"/>
                </a:moveTo>
                <a:lnTo>
                  <a:pt x="331881" y="3027"/>
                </a:lnTo>
                <a:lnTo>
                  <a:pt x="286048" y="11868"/>
                </a:lnTo>
                <a:lnTo>
                  <a:pt x="242334" y="26158"/>
                </a:lnTo>
                <a:lnTo>
                  <a:pt x="201095" y="45532"/>
                </a:lnTo>
                <a:lnTo>
                  <a:pt x="162685" y="69627"/>
                </a:lnTo>
                <a:lnTo>
                  <a:pt x="127462" y="98078"/>
                </a:lnTo>
                <a:lnTo>
                  <a:pt x="95781" y="130521"/>
                </a:lnTo>
                <a:lnTo>
                  <a:pt x="67997" y="166592"/>
                </a:lnTo>
                <a:lnTo>
                  <a:pt x="44467" y="205927"/>
                </a:lnTo>
                <a:lnTo>
                  <a:pt x="25546" y="248161"/>
                </a:lnTo>
                <a:lnTo>
                  <a:pt x="11591" y="292931"/>
                </a:lnTo>
                <a:lnTo>
                  <a:pt x="2957" y="339872"/>
                </a:lnTo>
                <a:lnTo>
                  <a:pt x="0" y="388620"/>
                </a:lnTo>
                <a:lnTo>
                  <a:pt x="2957" y="437367"/>
                </a:lnTo>
                <a:lnTo>
                  <a:pt x="11591" y="484308"/>
                </a:lnTo>
                <a:lnTo>
                  <a:pt x="25546" y="529078"/>
                </a:lnTo>
                <a:lnTo>
                  <a:pt x="44467" y="571312"/>
                </a:lnTo>
                <a:lnTo>
                  <a:pt x="67997" y="610647"/>
                </a:lnTo>
                <a:lnTo>
                  <a:pt x="95781" y="646718"/>
                </a:lnTo>
                <a:lnTo>
                  <a:pt x="127462" y="679161"/>
                </a:lnTo>
                <a:lnTo>
                  <a:pt x="162685" y="707612"/>
                </a:lnTo>
                <a:lnTo>
                  <a:pt x="201095" y="731707"/>
                </a:lnTo>
                <a:lnTo>
                  <a:pt x="242334" y="751081"/>
                </a:lnTo>
                <a:lnTo>
                  <a:pt x="286048" y="765371"/>
                </a:lnTo>
                <a:lnTo>
                  <a:pt x="331881" y="774212"/>
                </a:lnTo>
                <a:lnTo>
                  <a:pt x="379475" y="777240"/>
                </a:lnTo>
                <a:lnTo>
                  <a:pt x="427070" y="774212"/>
                </a:lnTo>
                <a:lnTo>
                  <a:pt x="472903" y="765371"/>
                </a:lnTo>
                <a:lnTo>
                  <a:pt x="516617" y="751081"/>
                </a:lnTo>
                <a:lnTo>
                  <a:pt x="557856" y="731707"/>
                </a:lnTo>
                <a:lnTo>
                  <a:pt x="596266" y="707612"/>
                </a:lnTo>
                <a:lnTo>
                  <a:pt x="631489" y="679161"/>
                </a:lnTo>
                <a:lnTo>
                  <a:pt x="663170" y="646718"/>
                </a:lnTo>
                <a:lnTo>
                  <a:pt x="690954" y="610647"/>
                </a:lnTo>
                <a:lnTo>
                  <a:pt x="714484" y="571312"/>
                </a:lnTo>
                <a:lnTo>
                  <a:pt x="733405" y="529078"/>
                </a:lnTo>
                <a:lnTo>
                  <a:pt x="747360" y="484308"/>
                </a:lnTo>
                <a:lnTo>
                  <a:pt x="755994" y="437367"/>
                </a:lnTo>
                <a:lnTo>
                  <a:pt x="758951" y="388620"/>
                </a:lnTo>
                <a:lnTo>
                  <a:pt x="755994" y="339872"/>
                </a:lnTo>
                <a:lnTo>
                  <a:pt x="747360" y="292931"/>
                </a:lnTo>
                <a:lnTo>
                  <a:pt x="733405" y="248161"/>
                </a:lnTo>
                <a:lnTo>
                  <a:pt x="714484" y="205927"/>
                </a:lnTo>
                <a:lnTo>
                  <a:pt x="690954" y="166592"/>
                </a:lnTo>
                <a:lnTo>
                  <a:pt x="663170" y="130521"/>
                </a:lnTo>
                <a:lnTo>
                  <a:pt x="631489" y="98078"/>
                </a:lnTo>
                <a:lnTo>
                  <a:pt x="596266" y="69627"/>
                </a:lnTo>
                <a:lnTo>
                  <a:pt x="557856" y="45532"/>
                </a:lnTo>
                <a:lnTo>
                  <a:pt x="516617" y="26158"/>
                </a:lnTo>
                <a:lnTo>
                  <a:pt x="472903" y="11868"/>
                </a:lnTo>
                <a:lnTo>
                  <a:pt x="427070" y="3027"/>
                </a:lnTo>
                <a:lnTo>
                  <a:pt x="379475" y="0"/>
                </a:lnTo>
                <a:close/>
              </a:path>
            </a:pathLst>
          </a:custGeom>
          <a:solidFill>
            <a:srgbClr val="AC8752"/>
          </a:solidFill>
        </p:spPr>
        <p:txBody>
          <a:bodyPr wrap="square" lIns="0" tIns="0" rIns="0" bIns="0" rtlCol="0"/>
          <a:lstStyle/>
          <a:p/>
        </p:txBody>
      </p:sp>
      <p:sp>
        <p:nvSpPr>
          <p:cNvPr id="8" name="object 8"/>
          <p:cNvSpPr txBox="1"/>
          <p:nvPr/>
        </p:nvSpPr>
        <p:spPr>
          <a:xfrm>
            <a:off x="6080886" y="4195648"/>
            <a:ext cx="194945" cy="329565"/>
          </a:xfrm>
          <a:prstGeom prst="rect">
            <a:avLst/>
          </a:prstGeom>
        </p:spPr>
        <p:txBody>
          <a:bodyPr wrap="square" lIns="0" tIns="12065" rIns="0" bIns="0" rtlCol="0" vert="horz">
            <a:spAutoFit/>
          </a:bodyPr>
          <a:lstStyle/>
          <a:p>
            <a:pPr marL="12700">
              <a:lnSpc>
                <a:spcPct val="100000"/>
              </a:lnSpc>
              <a:spcBef>
                <a:spcPts val="95"/>
              </a:spcBef>
            </a:pPr>
            <a:r>
              <a:rPr dirty="0" sz="2000" spc="-5">
                <a:solidFill>
                  <a:srgbClr val="E7DCED"/>
                </a:solidFill>
                <a:latin typeface="Arial"/>
                <a:cs typeface="Arial"/>
              </a:rPr>
              <a:t>A</a:t>
            </a:r>
            <a:endParaRPr sz="2000">
              <a:latin typeface="Arial"/>
              <a:cs typeface="Arial"/>
            </a:endParaRPr>
          </a:p>
        </p:txBody>
      </p:sp>
      <p:sp>
        <p:nvSpPr>
          <p:cNvPr id="9" name="object 9"/>
          <p:cNvSpPr/>
          <p:nvPr/>
        </p:nvSpPr>
        <p:spPr>
          <a:xfrm>
            <a:off x="8001000" y="3977640"/>
            <a:ext cx="756285" cy="777240"/>
          </a:xfrm>
          <a:custGeom>
            <a:avLst/>
            <a:gdLst/>
            <a:ahLst/>
            <a:cxnLst/>
            <a:rect l="l" t="t" r="r" b="b"/>
            <a:pathLst>
              <a:path w="756284" h="777239">
                <a:moveTo>
                  <a:pt x="377951" y="0"/>
                </a:moveTo>
                <a:lnTo>
                  <a:pt x="330532" y="3027"/>
                </a:lnTo>
                <a:lnTo>
                  <a:pt x="284873" y="11868"/>
                </a:lnTo>
                <a:lnTo>
                  <a:pt x="241328" y="26158"/>
                </a:lnTo>
                <a:lnTo>
                  <a:pt x="200252" y="45532"/>
                </a:lnTo>
                <a:lnTo>
                  <a:pt x="161997" y="69627"/>
                </a:lnTo>
                <a:lnTo>
                  <a:pt x="126918" y="98078"/>
                </a:lnTo>
                <a:lnTo>
                  <a:pt x="95368" y="130521"/>
                </a:lnTo>
                <a:lnTo>
                  <a:pt x="67702" y="166592"/>
                </a:lnTo>
                <a:lnTo>
                  <a:pt x="44272" y="205927"/>
                </a:lnTo>
                <a:lnTo>
                  <a:pt x="25434" y="248161"/>
                </a:lnTo>
                <a:lnTo>
                  <a:pt x="11539" y="292931"/>
                </a:lnTo>
                <a:lnTo>
                  <a:pt x="2943" y="339872"/>
                </a:lnTo>
                <a:lnTo>
                  <a:pt x="0" y="388620"/>
                </a:lnTo>
                <a:lnTo>
                  <a:pt x="2943" y="437367"/>
                </a:lnTo>
                <a:lnTo>
                  <a:pt x="11539" y="484308"/>
                </a:lnTo>
                <a:lnTo>
                  <a:pt x="25434" y="529078"/>
                </a:lnTo>
                <a:lnTo>
                  <a:pt x="44272" y="571312"/>
                </a:lnTo>
                <a:lnTo>
                  <a:pt x="67702" y="610647"/>
                </a:lnTo>
                <a:lnTo>
                  <a:pt x="95368" y="646718"/>
                </a:lnTo>
                <a:lnTo>
                  <a:pt x="126918" y="679161"/>
                </a:lnTo>
                <a:lnTo>
                  <a:pt x="161997" y="707612"/>
                </a:lnTo>
                <a:lnTo>
                  <a:pt x="200252" y="731707"/>
                </a:lnTo>
                <a:lnTo>
                  <a:pt x="241328" y="751081"/>
                </a:lnTo>
                <a:lnTo>
                  <a:pt x="284873" y="765371"/>
                </a:lnTo>
                <a:lnTo>
                  <a:pt x="330532" y="774212"/>
                </a:lnTo>
                <a:lnTo>
                  <a:pt x="377951" y="777240"/>
                </a:lnTo>
                <a:lnTo>
                  <a:pt x="425371" y="774212"/>
                </a:lnTo>
                <a:lnTo>
                  <a:pt x="471030" y="765371"/>
                </a:lnTo>
                <a:lnTo>
                  <a:pt x="514575" y="751081"/>
                </a:lnTo>
                <a:lnTo>
                  <a:pt x="555651" y="731707"/>
                </a:lnTo>
                <a:lnTo>
                  <a:pt x="593906" y="707612"/>
                </a:lnTo>
                <a:lnTo>
                  <a:pt x="628985" y="679161"/>
                </a:lnTo>
                <a:lnTo>
                  <a:pt x="660535" y="646718"/>
                </a:lnTo>
                <a:lnTo>
                  <a:pt x="688201" y="610647"/>
                </a:lnTo>
                <a:lnTo>
                  <a:pt x="711631" y="571312"/>
                </a:lnTo>
                <a:lnTo>
                  <a:pt x="730469" y="529078"/>
                </a:lnTo>
                <a:lnTo>
                  <a:pt x="744364" y="484308"/>
                </a:lnTo>
                <a:lnTo>
                  <a:pt x="752960" y="437367"/>
                </a:lnTo>
                <a:lnTo>
                  <a:pt x="755903" y="388620"/>
                </a:lnTo>
                <a:lnTo>
                  <a:pt x="752960" y="339872"/>
                </a:lnTo>
                <a:lnTo>
                  <a:pt x="744364" y="292931"/>
                </a:lnTo>
                <a:lnTo>
                  <a:pt x="730469" y="248161"/>
                </a:lnTo>
                <a:lnTo>
                  <a:pt x="711631" y="205927"/>
                </a:lnTo>
                <a:lnTo>
                  <a:pt x="688201" y="166592"/>
                </a:lnTo>
                <a:lnTo>
                  <a:pt x="660535" y="130521"/>
                </a:lnTo>
                <a:lnTo>
                  <a:pt x="628985" y="98078"/>
                </a:lnTo>
                <a:lnTo>
                  <a:pt x="593906" y="69627"/>
                </a:lnTo>
                <a:lnTo>
                  <a:pt x="555651" y="45532"/>
                </a:lnTo>
                <a:lnTo>
                  <a:pt x="514575" y="26158"/>
                </a:lnTo>
                <a:lnTo>
                  <a:pt x="471030" y="11868"/>
                </a:lnTo>
                <a:lnTo>
                  <a:pt x="425371" y="3027"/>
                </a:lnTo>
                <a:lnTo>
                  <a:pt x="377951" y="0"/>
                </a:lnTo>
                <a:close/>
              </a:path>
            </a:pathLst>
          </a:custGeom>
          <a:solidFill>
            <a:srgbClr val="AC8752"/>
          </a:solidFill>
        </p:spPr>
        <p:txBody>
          <a:bodyPr wrap="square" lIns="0" tIns="0" rIns="0" bIns="0" rtlCol="0"/>
          <a:lstStyle/>
          <a:p/>
        </p:txBody>
      </p:sp>
      <p:sp>
        <p:nvSpPr>
          <p:cNvPr id="10" name="object 10"/>
          <p:cNvSpPr txBox="1"/>
          <p:nvPr/>
        </p:nvSpPr>
        <p:spPr>
          <a:xfrm>
            <a:off x="8283956" y="4195648"/>
            <a:ext cx="194945" cy="329565"/>
          </a:xfrm>
          <a:prstGeom prst="rect">
            <a:avLst/>
          </a:prstGeom>
        </p:spPr>
        <p:txBody>
          <a:bodyPr wrap="square" lIns="0" tIns="12065" rIns="0" bIns="0" rtlCol="0" vert="horz">
            <a:spAutoFit/>
          </a:bodyPr>
          <a:lstStyle/>
          <a:p>
            <a:pPr marL="12700">
              <a:lnSpc>
                <a:spcPct val="100000"/>
              </a:lnSpc>
              <a:spcBef>
                <a:spcPts val="95"/>
              </a:spcBef>
            </a:pPr>
            <a:r>
              <a:rPr dirty="0" sz="2000" spc="-5">
                <a:solidFill>
                  <a:srgbClr val="E7DCED"/>
                </a:solidFill>
                <a:latin typeface="Arial"/>
                <a:cs typeface="Arial"/>
              </a:rPr>
              <a:t>B</a:t>
            </a:r>
            <a:endParaRPr sz="2000">
              <a:latin typeface="Arial"/>
              <a:cs typeface="Arial"/>
            </a:endParaRPr>
          </a:p>
        </p:txBody>
      </p:sp>
      <p:sp>
        <p:nvSpPr>
          <p:cNvPr id="11" name="object 11"/>
          <p:cNvSpPr/>
          <p:nvPr/>
        </p:nvSpPr>
        <p:spPr>
          <a:xfrm>
            <a:off x="6736080" y="5623559"/>
            <a:ext cx="756285" cy="777240"/>
          </a:xfrm>
          <a:custGeom>
            <a:avLst/>
            <a:gdLst/>
            <a:ahLst/>
            <a:cxnLst/>
            <a:rect l="l" t="t" r="r" b="b"/>
            <a:pathLst>
              <a:path w="756284" h="777239">
                <a:moveTo>
                  <a:pt x="377951" y="0"/>
                </a:moveTo>
                <a:lnTo>
                  <a:pt x="330532" y="3027"/>
                </a:lnTo>
                <a:lnTo>
                  <a:pt x="284873" y="11868"/>
                </a:lnTo>
                <a:lnTo>
                  <a:pt x="241328" y="26158"/>
                </a:lnTo>
                <a:lnTo>
                  <a:pt x="200252" y="45532"/>
                </a:lnTo>
                <a:lnTo>
                  <a:pt x="161997" y="69627"/>
                </a:lnTo>
                <a:lnTo>
                  <a:pt x="126918" y="98078"/>
                </a:lnTo>
                <a:lnTo>
                  <a:pt x="95368" y="130521"/>
                </a:lnTo>
                <a:lnTo>
                  <a:pt x="67702" y="166592"/>
                </a:lnTo>
                <a:lnTo>
                  <a:pt x="44272" y="205927"/>
                </a:lnTo>
                <a:lnTo>
                  <a:pt x="25434" y="248161"/>
                </a:lnTo>
                <a:lnTo>
                  <a:pt x="11539" y="292931"/>
                </a:lnTo>
                <a:lnTo>
                  <a:pt x="2943" y="339872"/>
                </a:lnTo>
                <a:lnTo>
                  <a:pt x="0" y="388619"/>
                </a:lnTo>
                <a:lnTo>
                  <a:pt x="2943" y="437367"/>
                </a:lnTo>
                <a:lnTo>
                  <a:pt x="11539" y="484308"/>
                </a:lnTo>
                <a:lnTo>
                  <a:pt x="25434" y="529078"/>
                </a:lnTo>
                <a:lnTo>
                  <a:pt x="44272" y="571312"/>
                </a:lnTo>
                <a:lnTo>
                  <a:pt x="67702" y="610647"/>
                </a:lnTo>
                <a:lnTo>
                  <a:pt x="95368" y="646718"/>
                </a:lnTo>
                <a:lnTo>
                  <a:pt x="126918" y="679161"/>
                </a:lnTo>
                <a:lnTo>
                  <a:pt x="161997" y="707612"/>
                </a:lnTo>
                <a:lnTo>
                  <a:pt x="200252" y="731707"/>
                </a:lnTo>
                <a:lnTo>
                  <a:pt x="241328" y="751081"/>
                </a:lnTo>
                <a:lnTo>
                  <a:pt x="284873" y="765371"/>
                </a:lnTo>
                <a:lnTo>
                  <a:pt x="330532" y="774212"/>
                </a:lnTo>
                <a:lnTo>
                  <a:pt x="377951" y="777239"/>
                </a:lnTo>
                <a:lnTo>
                  <a:pt x="425371" y="774212"/>
                </a:lnTo>
                <a:lnTo>
                  <a:pt x="471030" y="765371"/>
                </a:lnTo>
                <a:lnTo>
                  <a:pt x="514575" y="751081"/>
                </a:lnTo>
                <a:lnTo>
                  <a:pt x="555651" y="731707"/>
                </a:lnTo>
                <a:lnTo>
                  <a:pt x="593906" y="707612"/>
                </a:lnTo>
                <a:lnTo>
                  <a:pt x="628985" y="679161"/>
                </a:lnTo>
                <a:lnTo>
                  <a:pt x="660535" y="646718"/>
                </a:lnTo>
                <a:lnTo>
                  <a:pt x="688201" y="610647"/>
                </a:lnTo>
                <a:lnTo>
                  <a:pt x="711631" y="571312"/>
                </a:lnTo>
                <a:lnTo>
                  <a:pt x="730469" y="529078"/>
                </a:lnTo>
                <a:lnTo>
                  <a:pt x="744364" y="484308"/>
                </a:lnTo>
                <a:lnTo>
                  <a:pt x="752960" y="437367"/>
                </a:lnTo>
                <a:lnTo>
                  <a:pt x="755903" y="388619"/>
                </a:lnTo>
                <a:lnTo>
                  <a:pt x="752960" y="339872"/>
                </a:lnTo>
                <a:lnTo>
                  <a:pt x="744364" y="292931"/>
                </a:lnTo>
                <a:lnTo>
                  <a:pt x="730469" y="248161"/>
                </a:lnTo>
                <a:lnTo>
                  <a:pt x="711631" y="205927"/>
                </a:lnTo>
                <a:lnTo>
                  <a:pt x="688201" y="166592"/>
                </a:lnTo>
                <a:lnTo>
                  <a:pt x="660535" y="130521"/>
                </a:lnTo>
                <a:lnTo>
                  <a:pt x="628985" y="98078"/>
                </a:lnTo>
                <a:lnTo>
                  <a:pt x="593906" y="69627"/>
                </a:lnTo>
                <a:lnTo>
                  <a:pt x="555651" y="45532"/>
                </a:lnTo>
                <a:lnTo>
                  <a:pt x="514575" y="26158"/>
                </a:lnTo>
                <a:lnTo>
                  <a:pt x="471030" y="11868"/>
                </a:lnTo>
                <a:lnTo>
                  <a:pt x="425371" y="3027"/>
                </a:lnTo>
                <a:lnTo>
                  <a:pt x="377951" y="0"/>
                </a:lnTo>
                <a:close/>
              </a:path>
            </a:pathLst>
          </a:custGeom>
          <a:solidFill>
            <a:srgbClr val="AC8752"/>
          </a:solidFill>
        </p:spPr>
        <p:txBody>
          <a:bodyPr wrap="square" lIns="0" tIns="0" rIns="0" bIns="0" rtlCol="0"/>
          <a:lstStyle/>
          <a:p/>
        </p:txBody>
      </p:sp>
      <p:sp>
        <p:nvSpPr>
          <p:cNvPr id="12" name="object 12"/>
          <p:cNvSpPr txBox="1"/>
          <p:nvPr/>
        </p:nvSpPr>
        <p:spPr>
          <a:xfrm>
            <a:off x="7011669" y="5844336"/>
            <a:ext cx="208279" cy="329565"/>
          </a:xfrm>
          <a:prstGeom prst="rect">
            <a:avLst/>
          </a:prstGeom>
        </p:spPr>
        <p:txBody>
          <a:bodyPr wrap="square" lIns="0" tIns="11430" rIns="0" bIns="0" rtlCol="0" vert="horz">
            <a:spAutoFit/>
          </a:bodyPr>
          <a:lstStyle/>
          <a:p>
            <a:pPr marL="12700">
              <a:lnSpc>
                <a:spcPct val="100000"/>
              </a:lnSpc>
              <a:spcBef>
                <a:spcPts val="90"/>
              </a:spcBef>
            </a:pPr>
            <a:r>
              <a:rPr dirty="0" sz="2000" spc="-10">
                <a:solidFill>
                  <a:srgbClr val="E7DCED"/>
                </a:solidFill>
                <a:latin typeface="Arial"/>
                <a:cs typeface="Arial"/>
              </a:rPr>
              <a:t>C</a:t>
            </a:r>
            <a:endParaRPr sz="2000">
              <a:latin typeface="Arial"/>
              <a:cs typeface="Arial"/>
            </a:endParaRPr>
          </a:p>
        </p:txBody>
      </p:sp>
      <p:sp>
        <p:nvSpPr>
          <p:cNvPr id="13" name="object 13"/>
          <p:cNvSpPr/>
          <p:nvPr/>
        </p:nvSpPr>
        <p:spPr>
          <a:xfrm>
            <a:off x="9122664" y="5623559"/>
            <a:ext cx="759460" cy="777240"/>
          </a:xfrm>
          <a:custGeom>
            <a:avLst/>
            <a:gdLst/>
            <a:ahLst/>
            <a:cxnLst/>
            <a:rect l="l" t="t" r="r" b="b"/>
            <a:pathLst>
              <a:path w="759459" h="777239">
                <a:moveTo>
                  <a:pt x="379475" y="0"/>
                </a:moveTo>
                <a:lnTo>
                  <a:pt x="331881" y="3027"/>
                </a:lnTo>
                <a:lnTo>
                  <a:pt x="286048" y="11868"/>
                </a:lnTo>
                <a:lnTo>
                  <a:pt x="242334" y="26158"/>
                </a:lnTo>
                <a:lnTo>
                  <a:pt x="201095" y="45532"/>
                </a:lnTo>
                <a:lnTo>
                  <a:pt x="162685" y="69627"/>
                </a:lnTo>
                <a:lnTo>
                  <a:pt x="127462" y="98078"/>
                </a:lnTo>
                <a:lnTo>
                  <a:pt x="95781" y="130521"/>
                </a:lnTo>
                <a:lnTo>
                  <a:pt x="67997" y="166592"/>
                </a:lnTo>
                <a:lnTo>
                  <a:pt x="44467" y="205927"/>
                </a:lnTo>
                <a:lnTo>
                  <a:pt x="25546" y="248161"/>
                </a:lnTo>
                <a:lnTo>
                  <a:pt x="11591" y="292931"/>
                </a:lnTo>
                <a:lnTo>
                  <a:pt x="2957" y="339872"/>
                </a:lnTo>
                <a:lnTo>
                  <a:pt x="0" y="388619"/>
                </a:lnTo>
                <a:lnTo>
                  <a:pt x="2957" y="437367"/>
                </a:lnTo>
                <a:lnTo>
                  <a:pt x="11591" y="484308"/>
                </a:lnTo>
                <a:lnTo>
                  <a:pt x="25546" y="529078"/>
                </a:lnTo>
                <a:lnTo>
                  <a:pt x="44467" y="571312"/>
                </a:lnTo>
                <a:lnTo>
                  <a:pt x="67997" y="610647"/>
                </a:lnTo>
                <a:lnTo>
                  <a:pt x="95781" y="646718"/>
                </a:lnTo>
                <a:lnTo>
                  <a:pt x="127462" y="679161"/>
                </a:lnTo>
                <a:lnTo>
                  <a:pt x="162685" y="707612"/>
                </a:lnTo>
                <a:lnTo>
                  <a:pt x="201095" y="731707"/>
                </a:lnTo>
                <a:lnTo>
                  <a:pt x="242334" y="751081"/>
                </a:lnTo>
                <a:lnTo>
                  <a:pt x="286048" y="765371"/>
                </a:lnTo>
                <a:lnTo>
                  <a:pt x="331881" y="774212"/>
                </a:lnTo>
                <a:lnTo>
                  <a:pt x="379475" y="777239"/>
                </a:lnTo>
                <a:lnTo>
                  <a:pt x="427070" y="774212"/>
                </a:lnTo>
                <a:lnTo>
                  <a:pt x="472903" y="765371"/>
                </a:lnTo>
                <a:lnTo>
                  <a:pt x="516617" y="751081"/>
                </a:lnTo>
                <a:lnTo>
                  <a:pt x="557856" y="731707"/>
                </a:lnTo>
                <a:lnTo>
                  <a:pt x="596266" y="707612"/>
                </a:lnTo>
                <a:lnTo>
                  <a:pt x="631489" y="679161"/>
                </a:lnTo>
                <a:lnTo>
                  <a:pt x="663170" y="646718"/>
                </a:lnTo>
                <a:lnTo>
                  <a:pt x="690954" y="610647"/>
                </a:lnTo>
                <a:lnTo>
                  <a:pt x="714484" y="571312"/>
                </a:lnTo>
                <a:lnTo>
                  <a:pt x="733405" y="529078"/>
                </a:lnTo>
                <a:lnTo>
                  <a:pt x="747360" y="484308"/>
                </a:lnTo>
                <a:lnTo>
                  <a:pt x="755994" y="437367"/>
                </a:lnTo>
                <a:lnTo>
                  <a:pt x="758951" y="388619"/>
                </a:lnTo>
                <a:lnTo>
                  <a:pt x="755994" y="339872"/>
                </a:lnTo>
                <a:lnTo>
                  <a:pt x="747360" y="292931"/>
                </a:lnTo>
                <a:lnTo>
                  <a:pt x="733405" y="248161"/>
                </a:lnTo>
                <a:lnTo>
                  <a:pt x="714484" y="205927"/>
                </a:lnTo>
                <a:lnTo>
                  <a:pt x="690954" y="166592"/>
                </a:lnTo>
                <a:lnTo>
                  <a:pt x="663170" y="130521"/>
                </a:lnTo>
                <a:lnTo>
                  <a:pt x="631489" y="98078"/>
                </a:lnTo>
                <a:lnTo>
                  <a:pt x="596266" y="69627"/>
                </a:lnTo>
                <a:lnTo>
                  <a:pt x="557856" y="45532"/>
                </a:lnTo>
                <a:lnTo>
                  <a:pt x="516617" y="26158"/>
                </a:lnTo>
                <a:lnTo>
                  <a:pt x="472903" y="11868"/>
                </a:lnTo>
                <a:lnTo>
                  <a:pt x="427070" y="3027"/>
                </a:lnTo>
                <a:lnTo>
                  <a:pt x="379475" y="0"/>
                </a:lnTo>
                <a:close/>
              </a:path>
            </a:pathLst>
          </a:custGeom>
          <a:solidFill>
            <a:srgbClr val="AC8752"/>
          </a:solidFill>
        </p:spPr>
        <p:txBody>
          <a:bodyPr wrap="square" lIns="0" tIns="0" rIns="0" bIns="0" rtlCol="0"/>
          <a:lstStyle/>
          <a:p/>
        </p:txBody>
      </p:sp>
      <p:sp>
        <p:nvSpPr>
          <p:cNvPr id="14" name="object 14"/>
          <p:cNvSpPr txBox="1"/>
          <p:nvPr/>
        </p:nvSpPr>
        <p:spPr>
          <a:xfrm>
            <a:off x="9401682" y="5844336"/>
            <a:ext cx="208279" cy="329565"/>
          </a:xfrm>
          <a:prstGeom prst="rect">
            <a:avLst/>
          </a:prstGeom>
        </p:spPr>
        <p:txBody>
          <a:bodyPr wrap="square" lIns="0" tIns="11430" rIns="0" bIns="0" rtlCol="0" vert="horz">
            <a:spAutoFit/>
          </a:bodyPr>
          <a:lstStyle/>
          <a:p>
            <a:pPr marL="12700">
              <a:lnSpc>
                <a:spcPct val="100000"/>
              </a:lnSpc>
              <a:spcBef>
                <a:spcPts val="90"/>
              </a:spcBef>
            </a:pPr>
            <a:r>
              <a:rPr dirty="0" sz="2000" spc="-10">
                <a:solidFill>
                  <a:srgbClr val="E7DCED"/>
                </a:solidFill>
                <a:latin typeface="Arial"/>
                <a:cs typeface="Arial"/>
              </a:rPr>
              <a:t>D</a:t>
            </a:r>
            <a:endParaRPr sz="2000">
              <a:latin typeface="Arial"/>
              <a:cs typeface="Arial"/>
            </a:endParaRPr>
          </a:p>
        </p:txBody>
      </p:sp>
      <p:sp>
        <p:nvSpPr>
          <p:cNvPr id="15" name="object 15"/>
          <p:cNvSpPr/>
          <p:nvPr/>
        </p:nvSpPr>
        <p:spPr>
          <a:xfrm>
            <a:off x="10146792" y="3977640"/>
            <a:ext cx="756285" cy="777240"/>
          </a:xfrm>
          <a:custGeom>
            <a:avLst/>
            <a:gdLst/>
            <a:ahLst/>
            <a:cxnLst/>
            <a:rect l="l" t="t" r="r" b="b"/>
            <a:pathLst>
              <a:path w="756284" h="777239">
                <a:moveTo>
                  <a:pt x="377951" y="0"/>
                </a:moveTo>
                <a:lnTo>
                  <a:pt x="330532" y="3027"/>
                </a:lnTo>
                <a:lnTo>
                  <a:pt x="284873" y="11868"/>
                </a:lnTo>
                <a:lnTo>
                  <a:pt x="241328" y="26158"/>
                </a:lnTo>
                <a:lnTo>
                  <a:pt x="200252" y="45532"/>
                </a:lnTo>
                <a:lnTo>
                  <a:pt x="161997" y="69627"/>
                </a:lnTo>
                <a:lnTo>
                  <a:pt x="126918" y="98078"/>
                </a:lnTo>
                <a:lnTo>
                  <a:pt x="95368" y="130521"/>
                </a:lnTo>
                <a:lnTo>
                  <a:pt x="67702" y="166592"/>
                </a:lnTo>
                <a:lnTo>
                  <a:pt x="44272" y="205927"/>
                </a:lnTo>
                <a:lnTo>
                  <a:pt x="25434" y="248161"/>
                </a:lnTo>
                <a:lnTo>
                  <a:pt x="11539" y="292931"/>
                </a:lnTo>
                <a:lnTo>
                  <a:pt x="2943" y="339872"/>
                </a:lnTo>
                <a:lnTo>
                  <a:pt x="0" y="388620"/>
                </a:lnTo>
                <a:lnTo>
                  <a:pt x="2943" y="437367"/>
                </a:lnTo>
                <a:lnTo>
                  <a:pt x="11539" y="484308"/>
                </a:lnTo>
                <a:lnTo>
                  <a:pt x="25434" y="529078"/>
                </a:lnTo>
                <a:lnTo>
                  <a:pt x="44272" y="571312"/>
                </a:lnTo>
                <a:lnTo>
                  <a:pt x="67702" y="610647"/>
                </a:lnTo>
                <a:lnTo>
                  <a:pt x="95368" y="646718"/>
                </a:lnTo>
                <a:lnTo>
                  <a:pt x="126918" y="679161"/>
                </a:lnTo>
                <a:lnTo>
                  <a:pt x="161997" y="707612"/>
                </a:lnTo>
                <a:lnTo>
                  <a:pt x="200252" y="731707"/>
                </a:lnTo>
                <a:lnTo>
                  <a:pt x="241328" y="751081"/>
                </a:lnTo>
                <a:lnTo>
                  <a:pt x="284873" y="765371"/>
                </a:lnTo>
                <a:lnTo>
                  <a:pt x="330532" y="774212"/>
                </a:lnTo>
                <a:lnTo>
                  <a:pt x="377951" y="777240"/>
                </a:lnTo>
                <a:lnTo>
                  <a:pt x="425371" y="774212"/>
                </a:lnTo>
                <a:lnTo>
                  <a:pt x="471030" y="765371"/>
                </a:lnTo>
                <a:lnTo>
                  <a:pt x="514575" y="751081"/>
                </a:lnTo>
                <a:lnTo>
                  <a:pt x="555651" y="731707"/>
                </a:lnTo>
                <a:lnTo>
                  <a:pt x="593906" y="707612"/>
                </a:lnTo>
                <a:lnTo>
                  <a:pt x="628985" y="679161"/>
                </a:lnTo>
                <a:lnTo>
                  <a:pt x="660535" y="646718"/>
                </a:lnTo>
                <a:lnTo>
                  <a:pt x="688201" y="610647"/>
                </a:lnTo>
                <a:lnTo>
                  <a:pt x="711631" y="571312"/>
                </a:lnTo>
                <a:lnTo>
                  <a:pt x="730469" y="529078"/>
                </a:lnTo>
                <a:lnTo>
                  <a:pt x="744364" y="484308"/>
                </a:lnTo>
                <a:lnTo>
                  <a:pt x="752960" y="437367"/>
                </a:lnTo>
                <a:lnTo>
                  <a:pt x="755903" y="388620"/>
                </a:lnTo>
                <a:lnTo>
                  <a:pt x="752960" y="339872"/>
                </a:lnTo>
                <a:lnTo>
                  <a:pt x="744364" y="292931"/>
                </a:lnTo>
                <a:lnTo>
                  <a:pt x="730469" y="248161"/>
                </a:lnTo>
                <a:lnTo>
                  <a:pt x="711631" y="205927"/>
                </a:lnTo>
                <a:lnTo>
                  <a:pt x="688201" y="166592"/>
                </a:lnTo>
                <a:lnTo>
                  <a:pt x="660535" y="130521"/>
                </a:lnTo>
                <a:lnTo>
                  <a:pt x="628985" y="98078"/>
                </a:lnTo>
                <a:lnTo>
                  <a:pt x="593906" y="69627"/>
                </a:lnTo>
                <a:lnTo>
                  <a:pt x="555651" y="45532"/>
                </a:lnTo>
                <a:lnTo>
                  <a:pt x="514575" y="26158"/>
                </a:lnTo>
                <a:lnTo>
                  <a:pt x="471030" y="11868"/>
                </a:lnTo>
                <a:lnTo>
                  <a:pt x="425371" y="3027"/>
                </a:lnTo>
                <a:lnTo>
                  <a:pt x="377951" y="0"/>
                </a:lnTo>
                <a:close/>
              </a:path>
            </a:pathLst>
          </a:custGeom>
          <a:solidFill>
            <a:srgbClr val="AC8752"/>
          </a:solidFill>
        </p:spPr>
        <p:txBody>
          <a:bodyPr wrap="square" lIns="0" tIns="0" rIns="0" bIns="0" rtlCol="0"/>
          <a:lstStyle/>
          <a:p/>
        </p:txBody>
      </p:sp>
      <p:sp>
        <p:nvSpPr>
          <p:cNvPr id="16" name="object 16"/>
          <p:cNvSpPr txBox="1"/>
          <p:nvPr/>
        </p:nvSpPr>
        <p:spPr>
          <a:xfrm>
            <a:off x="10430002" y="4195648"/>
            <a:ext cx="194945" cy="329565"/>
          </a:xfrm>
          <a:prstGeom prst="rect">
            <a:avLst/>
          </a:prstGeom>
        </p:spPr>
        <p:txBody>
          <a:bodyPr wrap="square" lIns="0" tIns="12065" rIns="0" bIns="0" rtlCol="0" vert="horz">
            <a:spAutoFit/>
          </a:bodyPr>
          <a:lstStyle/>
          <a:p>
            <a:pPr marL="12700">
              <a:lnSpc>
                <a:spcPct val="100000"/>
              </a:lnSpc>
              <a:spcBef>
                <a:spcPts val="95"/>
              </a:spcBef>
            </a:pPr>
            <a:r>
              <a:rPr dirty="0" sz="2000" spc="-5">
                <a:solidFill>
                  <a:srgbClr val="E7DCED"/>
                </a:solidFill>
                <a:latin typeface="Arial"/>
                <a:cs typeface="Arial"/>
              </a:rPr>
              <a:t>E</a:t>
            </a:r>
            <a:endParaRPr sz="2000">
              <a:latin typeface="Arial"/>
              <a:cs typeface="Arial"/>
            </a:endParaRPr>
          </a:p>
        </p:txBody>
      </p:sp>
      <p:sp>
        <p:nvSpPr>
          <p:cNvPr id="17" name="object 17"/>
          <p:cNvSpPr/>
          <p:nvPr/>
        </p:nvSpPr>
        <p:spPr>
          <a:xfrm>
            <a:off x="6179820" y="4756403"/>
            <a:ext cx="669290" cy="984250"/>
          </a:xfrm>
          <a:custGeom>
            <a:avLst/>
            <a:gdLst/>
            <a:ahLst/>
            <a:cxnLst/>
            <a:rect l="l" t="t" r="r" b="b"/>
            <a:pathLst>
              <a:path w="669290" h="984250">
                <a:moveTo>
                  <a:pt x="0" y="0"/>
                </a:moveTo>
                <a:lnTo>
                  <a:pt x="668781" y="984148"/>
                </a:lnTo>
              </a:path>
            </a:pathLst>
          </a:custGeom>
          <a:ln w="39624">
            <a:solidFill>
              <a:srgbClr val="8952AC"/>
            </a:solidFill>
          </a:ln>
        </p:spPr>
        <p:txBody>
          <a:bodyPr wrap="square" lIns="0" tIns="0" rIns="0" bIns="0" rtlCol="0"/>
          <a:lstStyle/>
          <a:p/>
        </p:txBody>
      </p:sp>
      <p:sp>
        <p:nvSpPr>
          <p:cNvPr id="18" name="object 18"/>
          <p:cNvSpPr/>
          <p:nvPr/>
        </p:nvSpPr>
        <p:spPr>
          <a:xfrm>
            <a:off x="6557771" y="4366259"/>
            <a:ext cx="1445260" cy="0"/>
          </a:xfrm>
          <a:custGeom>
            <a:avLst/>
            <a:gdLst/>
            <a:ahLst/>
            <a:cxnLst/>
            <a:rect l="l" t="t" r="r" b="b"/>
            <a:pathLst>
              <a:path w="1445259" h="0">
                <a:moveTo>
                  <a:pt x="0" y="0"/>
                </a:moveTo>
                <a:lnTo>
                  <a:pt x="1445005" y="0"/>
                </a:lnTo>
              </a:path>
            </a:pathLst>
          </a:custGeom>
          <a:ln w="39624">
            <a:solidFill>
              <a:srgbClr val="8952AC"/>
            </a:solidFill>
          </a:ln>
        </p:spPr>
        <p:txBody>
          <a:bodyPr wrap="square" lIns="0" tIns="0" rIns="0" bIns="0" rtlCol="0"/>
          <a:lstStyle/>
          <a:p/>
        </p:txBody>
      </p:sp>
      <p:sp>
        <p:nvSpPr>
          <p:cNvPr id="19" name="object 19"/>
          <p:cNvSpPr/>
          <p:nvPr/>
        </p:nvSpPr>
        <p:spPr>
          <a:xfrm>
            <a:off x="7383780" y="4756403"/>
            <a:ext cx="998219" cy="984250"/>
          </a:xfrm>
          <a:custGeom>
            <a:avLst/>
            <a:gdLst/>
            <a:ahLst/>
            <a:cxnLst/>
            <a:rect l="l" t="t" r="r" b="b"/>
            <a:pathLst>
              <a:path w="998220" h="984250">
                <a:moveTo>
                  <a:pt x="0" y="984148"/>
                </a:moveTo>
                <a:lnTo>
                  <a:pt x="998093" y="0"/>
                </a:lnTo>
              </a:path>
            </a:pathLst>
          </a:custGeom>
          <a:ln w="39624">
            <a:solidFill>
              <a:srgbClr val="8952AC"/>
            </a:solidFill>
          </a:ln>
        </p:spPr>
        <p:txBody>
          <a:bodyPr wrap="square" lIns="0" tIns="0" rIns="0" bIns="0" rtlCol="0"/>
          <a:lstStyle/>
          <a:p/>
        </p:txBody>
      </p:sp>
      <p:sp>
        <p:nvSpPr>
          <p:cNvPr id="20" name="object 20"/>
          <p:cNvSpPr/>
          <p:nvPr/>
        </p:nvSpPr>
        <p:spPr>
          <a:xfrm>
            <a:off x="8758428" y="4366259"/>
            <a:ext cx="1388745" cy="0"/>
          </a:xfrm>
          <a:custGeom>
            <a:avLst/>
            <a:gdLst/>
            <a:ahLst/>
            <a:cxnLst/>
            <a:rect l="l" t="t" r="r" b="b"/>
            <a:pathLst>
              <a:path w="1388745" h="0">
                <a:moveTo>
                  <a:pt x="0" y="0"/>
                </a:moveTo>
                <a:lnTo>
                  <a:pt x="1388491" y="0"/>
                </a:lnTo>
              </a:path>
            </a:pathLst>
          </a:custGeom>
          <a:ln w="39624">
            <a:solidFill>
              <a:srgbClr val="8952AC"/>
            </a:solidFill>
          </a:ln>
        </p:spPr>
        <p:txBody>
          <a:bodyPr wrap="square" lIns="0" tIns="0" rIns="0" bIns="0" rtlCol="0"/>
          <a:lstStyle/>
          <a:p/>
        </p:txBody>
      </p:sp>
      <p:sp>
        <p:nvSpPr>
          <p:cNvPr id="21" name="object 21"/>
          <p:cNvSpPr/>
          <p:nvPr/>
        </p:nvSpPr>
        <p:spPr>
          <a:xfrm>
            <a:off x="9773411" y="4756403"/>
            <a:ext cx="755015" cy="984250"/>
          </a:xfrm>
          <a:custGeom>
            <a:avLst/>
            <a:gdLst/>
            <a:ahLst/>
            <a:cxnLst/>
            <a:rect l="l" t="t" r="r" b="b"/>
            <a:pathLst>
              <a:path w="755015" h="984250">
                <a:moveTo>
                  <a:pt x="754507" y="0"/>
                </a:moveTo>
                <a:lnTo>
                  <a:pt x="0" y="984148"/>
                </a:lnTo>
              </a:path>
            </a:pathLst>
          </a:custGeom>
          <a:ln w="39624">
            <a:solidFill>
              <a:srgbClr val="8952AC"/>
            </a:solidFill>
          </a:ln>
        </p:spPr>
        <p:txBody>
          <a:bodyPr wrap="square" lIns="0" tIns="0" rIns="0" bIns="0" rtlCol="0"/>
          <a:lstStyle/>
          <a:p/>
        </p:txBody>
      </p:sp>
      <p:sp>
        <p:nvSpPr>
          <p:cNvPr id="22" name="object 22"/>
          <p:cNvSpPr/>
          <p:nvPr/>
        </p:nvSpPr>
        <p:spPr>
          <a:xfrm>
            <a:off x="8380476" y="4756403"/>
            <a:ext cx="855980" cy="984250"/>
          </a:xfrm>
          <a:custGeom>
            <a:avLst/>
            <a:gdLst/>
            <a:ahLst/>
            <a:cxnLst/>
            <a:rect l="l" t="t" r="r" b="b"/>
            <a:pathLst>
              <a:path w="855979" h="984250">
                <a:moveTo>
                  <a:pt x="0" y="0"/>
                </a:moveTo>
                <a:lnTo>
                  <a:pt x="855852" y="984148"/>
                </a:lnTo>
              </a:path>
            </a:pathLst>
          </a:custGeom>
          <a:ln w="39624">
            <a:solidFill>
              <a:srgbClr val="8952AC"/>
            </a:solidFill>
          </a:ln>
        </p:spPr>
        <p:txBody>
          <a:bodyPr wrap="square" lIns="0" tIns="0" rIns="0" bIns="0" rtlCol="0"/>
          <a:lstStyle/>
          <a:p/>
        </p:txBody>
      </p:sp>
      <p:sp>
        <p:nvSpPr>
          <p:cNvPr id="23" name="object 23"/>
          <p:cNvSpPr/>
          <p:nvPr/>
        </p:nvSpPr>
        <p:spPr>
          <a:xfrm>
            <a:off x="6557771" y="4123944"/>
            <a:ext cx="1445260" cy="119380"/>
          </a:xfrm>
          <a:custGeom>
            <a:avLst/>
            <a:gdLst/>
            <a:ahLst/>
            <a:cxnLst/>
            <a:rect l="l" t="t" r="r" b="b"/>
            <a:pathLst>
              <a:path w="1445259" h="119379">
                <a:moveTo>
                  <a:pt x="1326133" y="0"/>
                </a:moveTo>
                <a:lnTo>
                  <a:pt x="1326133" y="118871"/>
                </a:lnTo>
                <a:lnTo>
                  <a:pt x="1405381" y="79247"/>
                </a:lnTo>
                <a:lnTo>
                  <a:pt x="1345946" y="79247"/>
                </a:lnTo>
                <a:lnTo>
                  <a:pt x="1345946" y="39623"/>
                </a:lnTo>
                <a:lnTo>
                  <a:pt x="1405381" y="39623"/>
                </a:lnTo>
                <a:lnTo>
                  <a:pt x="1326133" y="0"/>
                </a:lnTo>
                <a:close/>
              </a:path>
              <a:path w="1445259" h="119379">
                <a:moveTo>
                  <a:pt x="1326133" y="39623"/>
                </a:moveTo>
                <a:lnTo>
                  <a:pt x="0" y="39623"/>
                </a:lnTo>
                <a:lnTo>
                  <a:pt x="0" y="79247"/>
                </a:lnTo>
                <a:lnTo>
                  <a:pt x="1326133" y="79247"/>
                </a:lnTo>
                <a:lnTo>
                  <a:pt x="1326133" y="39623"/>
                </a:lnTo>
                <a:close/>
              </a:path>
              <a:path w="1445259" h="119379">
                <a:moveTo>
                  <a:pt x="1405381" y="39623"/>
                </a:moveTo>
                <a:lnTo>
                  <a:pt x="1345946" y="39623"/>
                </a:lnTo>
                <a:lnTo>
                  <a:pt x="1345946" y="79247"/>
                </a:lnTo>
                <a:lnTo>
                  <a:pt x="1405381" y="79247"/>
                </a:lnTo>
                <a:lnTo>
                  <a:pt x="1445005" y="59435"/>
                </a:lnTo>
                <a:lnTo>
                  <a:pt x="1405381" y="39623"/>
                </a:lnTo>
                <a:close/>
              </a:path>
            </a:pathLst>
          </a:custGeom>
          <a:solidFill>
            <a:srgbClr val="52AC87"/>
          </a:solidFill>
        </p:spPr>
        <p:txBody>
          <a:bodyPr wrap="square" lIns="0" tIns="0" rIns="0" bIns="0" rtlCol="0"/>
          <a:lstStyle/>
          <a:p/>
        </p:txBody>
      </p:sp>
      <p:sp>
        <p:nvSpPr>
          <p:cNvPr id="24" name="object 24"/>
          <p:cNvSpPr/>
          <p:nvPr/>
        </p:nvSpPr>
        <p:spPr>
          <a:xfrm>
            <a:off x="8758428" y="4123944"/>
            <a:ext cx="1445260" cy="119380"/>
          </a:xfrm>
          <a:custGeom>
            <a:avLst/>
            <a:gdLst/>
            <a:ahLst/>
            <a:cxnLst/>
            <a:rect l="l" t="t" r="r" b="b"/>
            <a:pathLst>
              <a:path w="1445259" h="119379">
                <a:moveTo>
                  <a:pt x="1326133" y="0"/>
                </a:moveTo>
                <a:lnTo>
                  <a:pt x="1326133" y="118871"/>
                </a:lnTo>
                <a:lnTo>
                  <a:pt x="1405381" y="79247"/>
                </a:lnTo>
                <a:lnTo>
                  <a:pt x="1345946" y="79247"/>
                </a:lnTo>
                <a:lnTo>
                  <a:pt x="1345946" y="39623"/>
                </a:lnTo>
                <a:lnTo>
                  <a:pt x="1405381" y="39623"/>
                </a:lnTo>
                <a:lnTo>
                  <a:pt x="1326133" y="0"/>
                </a:lnTo>
                <a:close/>
              </a:path>
              <a:path w="1445259" h="119379">
                <a:moveTo>
                  <a:pt x="1326133" y="39623"/>
                </a:moveTo>
                <a:lnTo>
                  <a:pt x="0" y="39623"/>
                </a:lnTo>
                <a:lnTo>
                  <a:pt x="0" y="79247"/>
                </a:lnTo>
                <a:lnTo>
                  <a:pt x="1326133" y="79247"/>
                </a:lnTo>
                <a:lnTo>
                  <a:pt x="1326133" y="39623"/>
                </a:lnTo>
                <a:close/>
              </a:path>
              <a:path w="1445259" h="119379">
                <a:moveTo>
                  <a:pt x="1405381" y="39623"/>
                </a:moveTo>
                <a:lnTo>
                  <a:pt x="1345946" y="39623"/>
                </a:lnTo>
                <a:lnTo>
                  <a:pt x="1345946" y="79247"/>
                </a:lnTo>
                <a:lnTo>
                  <a:pt x="1405381" y="79247"/>
                </a:lnTo>
                <a:lnTo>
                  <a:pt x="1445005" y="59435"/>
                </a:lnTo>
                <a:lnTo>
                  <a:pt x="1405381" y="39623"/>
                </a:lnTo>
                <a:close/>
              </a:path>
            </a:pathLst>
          </a:custGeom>
          <a:solidFill>
            <a:srgbClr val="52AC87"/>
          </a:solidFill>
        </p:spPr>
        <p:txBody>
          <a:bodyPr wrap="square" lIns="0" tIns="0" rIns="0" bIns="0" rtlCol="0"/>
          <a:lstStyle/>
          <a:p/>
        </p:txBody>
      </p:sp>
      <p:sp>
        <p:nvSpPr>
          <p:cNvPr id="25" name="object 25"/>
          <p:cNvSpPr/>
          <p:nvPr/>
        </p:nvSpPr>
        <p:spPr>
          <a:xfrm>
            <a:off x="9739883" y="4744720"/>
            <a:ext cx="640715" cy="869950"/>
          </a:xfrm>
          <a:custGeom>
            <a:avLst/>
            <a:gdLst/>
            <a:ahLst/>
            <a:cxnLst/>
            <a:rect l="l" t="t" r="r" b="b"/>
            <a:pathLst>
              <a:path w="640715" h="869950">
                <a:moveTo>
                  <a:pt x="21844" y="738377"/>
                </a:moveTo>
                <a:lnTo>
                  <a:pt x="0" y="869518"/>
                </a:lnTo>
                <a:lnTo>
                  <a:pt x="117983" y="808354"/>
                </a:lnTo>
                <a:lnTo>
                  <a:pt x="108037" y="801115"/>
                </a:lnTo>
                <a:lnTo>
                  <a:pt x="74295" y="801115"/>
                </a:lnTo>
                <a:lnTo>
                  <a:pt x="42291" y="777747"/>
                </a:lnTo>
                <a:lnTo>
                  <a:pt x="53941" y="761740"/>
                </a:lnTo>
                <a:lnTo>
                  <a:pt x="21844" y="738377"/>
                </a:lnTo>
                <a:close/>
              </a:path>
              <a:path w="640715" h="869950">
                <a:moveTo>
                  <a:pt x="53941" y="761740"/>
                </a:moveTo>
                <a:lnTo>
                  <a:pt x="42291" y="777747"/>
                </a:lnTo>
                <a:lnTo>
                  <a:pt x="74295" y="801115"/>
                </a:lnTo>
                <a:lnTo>
                  <a:pt x="85981" y="785062"/>
                </a:lnTo>
                <a:lnTo>
                  <a:pt x="53941" y="761740"/>
                </a:lnTo>
                <a:close/>
              </a:path>
              <a:path w="640715" h="869950">
                <a:moveTo>
                  <a:pt x="85981" y="785062"/>
                </a:moveTo>
                <a:lnTo>
                  <a:pt x="74295" y="801115"/>
                </a:lnTo>
                <a:lnTo>
                  <a:pt x="108037" y="801115"/>
                </a:lnTo>
                <a:lnTo>
                  <a:pt x="85981" y="785062"/>
                </a:lnTo>
                <a:close/>
              </a:path>
              <a:path w="640715" h="869950">
                <a:moveTo>
                  <a:pt x="608330" y="0"/>
                </a:moveTo>
                <a:lnTo>
                  <a:pt x="53941" y="761740"/>
                </a:lnTo>
                <a:lnTo>
                  <a:pt x="85981" y="785062"/>
                </a:lnTo>
                <a:lnTo>
                  <a:pt x="640461" y="23367"/>
                </a:lnTo>
                <a:lnTo>
                  <a:pt x="608330" y="0"/>
                </a:lnTo>
                <a:close/>
              </a:path>
            </a:pathLst>
          </a:custGeom>
          <a:solidFill>
            <a:srgbClr val="52AC87"/>
          </a:solidFill>
        </p:spPr>
        <p:txBody>
          <a:bodyPr wrap="square" lIns="0" tIns="0" rIns="0" bIns="0" rtlCol="0"/>
          <a:lstStyle/>
          <a:p/>
        </p:txBody>
      </p:sp>
      <p:sp>
        <p:nvSpPr>
          <p:cNvPr id="26" name="object 26"/>
          <p:cNvSpPr/>
          <p:nvPr/>
        </p:nvSpPr>
        <p:spPr>
          <a:xfrm>
            <a:off x="8609076" y="4771644"/>
            <a:ext cx="673735" cy="774065"/>
          </a:xfrm>
          <a:custGeom>
            <a:avLst/>
            <a:gdLst/>
            <a:ahLst/>
            <a:cxnLst/>
            <a:rect l="l" t="t" r="r" b="b"/>
            <a:pathLst>
              <a:path w="673734" h="774064">
                <a:moveTo>
                  <a:pt x="92735" y="76976"/>
                </a:moveTo>
                <a:lnTo>
                  <a:pt x="62781" y="102905"/>
                </a:lnTo>
                <a:lnTo>
                  <a:pt x="643508" y="774064"/>
                </a:lnTo>
                <a:lnTo>
                  <a:pt x="673480" y="748156"/>
                </a:lnTo>
                <a:lnTo>
                  <a:pt x="92735" y="76976"/>
                </a:lnTo>
                <a:close/>
              </a:path>
              <a:path w="673734" h="774064">
                <a:moveTo>
                  <a:pt x="0" y="0"/>
                </a:moveTo>
                <a:lnTo>
                  <a:pt x="32893" y="128777"/>
                </a:lnTo>
                <a:lnTo>
                  <a:pt x="62781" y="102905"/>
                </a:lnTo>
                <a:lnTo>
                  <a:pt x="49783" y="87883"/>
                </a:lnTo>
                <a:lnTo>
                  <a:pt x="79755" y="61975"/>
                </a:lnTo>
                <a:lnTo>
                  <a:pt x="110064" y="61975"/>
                </a:lnTo>
                <a:lnTo>
                  <a:pt x="122681" y="51053"/>
                </a:lnTo>
                <a:lnTo>
                  <a:pt x="0" y="0"/>
                </a:lnTo>
                <a:close/>
              </a:path>
              <a:path w="673734" h="774064">
                <a:moveTo>
                  <a:pt x="79755" y="61975"/>
                </a:moveTo>
                <a:lnTo>
                  <a:pt x="49783" y="87883"/>
                </a:lnTo>
                <a:lnTo>
                  <a:pt x="62781" y="102905"/>
                </a:lnTo>
                <a:lnTo>
                  <a:pt x="92735" y="76976"/>
                </a:lnTo>
                <a:lnTo>
                  <a:pt x="79755" y="61975"/>
                </a:lnTo>
                <a:close/>
              </a:path>
              <a:path w="673734" h="774064">
                <a:moveTo>
                  <a:pt x="110064" y="61975"/>
                </a:moveTo>
                <a:lnTo>
                  <a:pt x="79755" y="61975"/>
                </a:lnTo>
                <a:lnTo>
                  <a:pt x="92735" y="76976"/>
                </a:lnTo>
                <a:lnTo>
                  <a:pt x="110064" y="61975"/>
                </a:lnTo>
                <a:close/>
              </a:path>
            </a:pathLst>
          </a:custGeom>
          <a:solidFill>
            <a:srgbClr val="52AC87"/>
          </a:solidFill>
        </p:spPr>
        <p:txBody>
          <a:bodyPr wrap="square" lIns="0" tIns="0" rIns="0" bIns="0" rtlCol="0"/>
          <a:lstStyle/>
          <a:p/>
        </p:txBody>
      </p:sp>
      <p:sp>
        <p:nvSpPr>
          <p:cNvPr id="27" name="object 27"/>
          <p:cNvSpPr/>
          <p:nvPr/>
        </p:nvSpPr>
        <p:spPr>
          <a:xfrm>
            <a:off x="7289292" y="4757546"/>
            <a:ext cx="859155" cy="846455"/>
          </a:xfrm>
          <a:custGeom>
            <a:avLst/>
            <a:gdLst/>
            <a:ahLst/>
            <a:cxnLst/>
            <a:rect l="l" t="t" r="r" b="b"/>
            <a:pathLst>
              <a:path w="859154" h="846454">
                <a:moveTo>
                  <a:pt x="43052" y="720343"/>
                </a:moveTo>
                <a:lnTo>
                  <a:pt x="0" y="846112"/>
                </a:lnTo>
                <a:lnTo>
                  <a:pt x="126364" y="805052"/>
                </a:lnTo>
                <a:lnTo>
                  <a:pt x="112250" y="790701"/>
                </a:lnTo>
                <a:lnTo>
                  <a:pt x="84454" y="790701"/>
                </a:lnTo>
                <a:lnTo>
                  <a:pt x="56641" y="762507"/>
                </a:lnTo>
                <a:lnTo>
                  <a:pt x="70807" y="748563"/>
                </a:lnTo>
                <a:lnTo>
                  <a:pt x="43052" y="720343"/>
                </a:lnTo>
                <a:close/>
              </a:path>
              <a:path w="859154" h="846454">
                <a:moveTo>
                  <a:pt x="70807" y="748563"/>
                </a:moveTo>
                <a:lnTo>
                  <a:pt x="56641" y="762507"/>
                </a:lnTo>
                <a:lnTo>
                  <a:pt x="84454" y="790701"/>
                </a:lnTo>
                <a:lnTo>
                  <a:pt x="98577" y="776799"/>
                </a:lnTo>
                <a:lnTo>
                  <a:pt x="70807" y="748563"/>
                </a:lnTo>
                <a:close/>
              </a:path>
              <a:path w="859154" h="846454">
                <a:moveTo>
                  <a:pt x="98577" y="776799"/>
                </a:moveTo>
                <a:lnTo>
                  <a:pt x="84454" y="790701"/>
                </a:lnTo>
                <a:lnTo>
                  <a:pt x="112250" y="790701"/>
                </a:lnTo>
                <a:lnTo>
                  <a:pt x="98577" y="776799"/>
                </a:lnTo>
                <a:close/>
              </a:path>
              <a:path w="859154" h="846454">
                <a:moveTo>
                  <a:pt x="831214" y="0"/>
                </a:moveTo>
                <a:lnTo>
                  <a:pt x="70807" y="748563"/>
                </a:lnTo>
                <a:lnTo>
                  <a:pt x="98577" y="776799"/>
                </a:lnTo>
                <a:lnTo>
                  <a:pt x="859027" y="28193"/>
                </a:lnTo>
                <a:lnTo>
                  <a:pt x="831214" y="0"/>
                </a:lnTo>
                <a:close/>
              </a:path>
            </a:pathLst>
          </a:custGeom>
          <a:solidFill>
            <a:srgbClr val="52AC87"/>
          </a:solidFill>
        </p:spPr>
        <p:txBody>
          <a:bodyPr wrap="square" lIns="0" tIns="0" rIns="0" bIns="0" rtlCol="0"/>
          <a:lstStyle/>
          <a:p/>
        </p:txBody>
      </p:sp>
      <p:sp>
        <p:nvSpPr>
          <p:cNvPr id="28" name="object 28"/>
          <p:cNvSpPr/>
          <p:nvPr/>
        </p:nvSpPr>
        <p:spPr>
          <a:xfrm>
            <a:off x="6310884" y="4792979"/>
            <a:ext cx="614680" cy="821690"/>
          </a:xfrm>
          <a:custGeom>
            <a:avLst/>
            <a:gdLst/>
            <a:ahLst/>
            <a:cxnLst/>
            <a:rect l="l" t="t" r="r" b="b"/>
            <a:pathLst>
              <a:path w="614679" h="821689">
                <a:moveTo>
                  <a:pt x="86606" y="83783"/>
                </a:moveTo>
                <a:lnTo>
                  <a:pt x="54709" y="107377"/>
                </a:lnTo>
                <a:lnTo>
                  <a:pt x="582675" y="821448"/>
                </a:lnTo>
                <a:lnTo>
                  <a:pt x="614552" y="797890"/>
                </a:lnTo>
                <a:lnTo>
                  <a:pt x="86606" y="83783"/>
                </a:lnTo>
                <a:close/>
              </a:path>
              <a:path w="614679" h="821689">
                <a:moveTo>
                  <a:pt x="0" y="0"/>
                </a:moveTo>
                <a:lnTo>
                  <a:pt x="22860" y="130937"/>
                </a:lnTo>
                <a:lnTo>
                  <a:pt x="54709" y="107377"/>
                </a:lnTo>
                <a:lnTo>
                  <a:pt x="42925" y="91440"/>
                </a:lnTo>
                <a:lnTo>
                  <a:pt x="74802" y="67818"/>
                </a:lnTo>
                <a:lnTo>
                  <a:pt x="108189" y="67818"/>
                </a:lnTo>
                <a:lnTo>
                  <a:pt x="118490" y="60198"/>
                </a:lnTo>
                <a:lnTo>
                  <a:pt x="0" y="0"/>
                </a:lnTo>
                <a:close/>
              </a:path>
              <a:path w="614679" h="821689">
                <a:moveTo>
                  <a:pt x="74802" y="67818"/>
                </a:moveTo>
                <a:lnTo>
                  <a:pt x="42925" y="91440"/>
                </a:lnTo>
                <a:lnTo>
                  <a:pt x="54709" y="107377"/>
                </a:lnTo>
                <a:lnTo>
                  <a:pt x="86606" y="83783"/>
                </a:lnTo>
                <a:lnTo>
                  <a:pt x="74802" y="67818"/>
                </a:lnTo>
                <a:close/>
              </a:path>
              <a:path w="614679" h="821689">
                <a:moveTo>
                  <a:pt x="108189" y="67818"/>
                </a:moveTo>
                <a:lnTo>
                  <a:pt x="74802" y="67818"/>
                </a:lnTo>
                <a:lnTo>
                  <a:pt x="86606" y="83783"/>
                </a:lnTo>
                <a:lnTo>
                  <a:pt x="108189" y="67818"/>
                </a:lnTo>
                <a:close/>
              </a:path>
            </a:pathLst>
          </a:custGeom>
          <a:solidFill>
            <a:srgbClr val="52AC87"/>
          </a:solidFill>
        </p:spPr>
        <p:txBody>
          <a:bodyPr wrap="square" lIns="0" tIns="0" rIns="0" bIns="0" rtlCol="0"/>
          <a:lstStyl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5539" y="866343"/>
            <a:ext cx="4392930" cy="2079625"/>
          </a:xfrm>
          <a:prstGeom prst="rect"/>
        </p:spPr>
        <p:txBody>
          <a:bodyPr wrap="square" lIns="0" tIns="12700" rIns="0" bIns="0" rtlCol="0" vert="horz">
            <a:spAutoFit/>
          </a:bodyPr>
          <a:lstStyle/>
          <a:p>
            <a:pPr marL="12700">
              <a:lnSpc>
                <a:spcPct val="100000"/>
              </a:lnSpc>
              <a:spcBef>
                <a:spcPts val="100"/>
              </a:spcBef>
            </a:pPr>
            <a:r>
              <a:rPr dirty="0" spc="-10"/>
              <a:t>What are </a:t>
            </a:r>
            <a:r>
              <a:rPr dirty="0" spc="-5"/>
              <a:t>vertices?</a:t>
            </a:r>
          </a:p>
          <a:p>
            <a:pPr marL="12700" marR="5080">
              <a:lnSpc>
                <a:spcPct val="100000"/>
              </a:lnSpc>
              <a:spcBef>
                <a:spcPts val="85"/>
              </a:spcBef>
            </a:pPr>
            <a:r>
              <a:rPr dirty="0" sz="2200" spc="-15">
                <a:solidFill>
                  <a:srgbClr val="767070"/>
                </a:solidFill>
                <a:latin typeface="Arial"/>
                <a:cs typeface="Arial"/>
              </a:rPr>
              <a:t>Vertices</a:t>
            </a:r>
            <a:r>
              <a:rPr dirty="0" sz="2200" spc="-15" b="0">
                <a:solidFill>
                  <a:srgbClr val="767070"/>
                </a:solidFill>
                <a:latin typeface="Arial"/>
                <a:cs typeface="Arial"/>
              </a:rPr>
              <a:t>, </a:t>
            </a:r>
            <a:r>
              <a:rPr dirty="0" sz="2200" b="0">
                <a:solidFill>
                  <a:srgbClr val="767070"/>
                </a:solidFill>
                <a:latin typeface="Arial"/>
                <a:cs typeface="Arial"/>
              </a:rPr>
              <a:t>sometimes </a:t>
            </a:r>
            <a:r>
              <a:rPr dirty="0" sz="2200" spc="-5" b="0">
                <a:solidFill>
                  <a:srgbClr val="767070"/>
                </a:solidFill>
                <a:latin typeface="Arial"/>
                <a:cs typeface="Arial"/>
              </a:rPr>
              <a:t>called</a:t>
            </a:r>
            <a:r>
              <a:rPr dirty="0" sz="2200" spc="-55" b="0">
                <a:solidFill>
                  <a:srgbClr val="767070"/>
                </a:solidFill>
                <a:latin typeface="Arial"/>
                <a:cs typeface="Arial"/>
              </a:rPr>
              <a:t> </a:t>
            </a:r>
            <a:r>
              <a:rPr dirty="0" sz="2200">
                <a:solidFill>
                  <a:srgbClr val="767070"/>
                </a:solidFill>
                <a:latin typeface="Arial"/>
                <a:cs typeface="Arial"/>
              </a:rPr>
              <a:t>nodes</a:t>
            </a:r>
            <a:r>
              <a:rPr dirty="0" sz="2200" b="0">
                <a:solidFill>
                  <a:srgbClr val="767070"/>
                </a:solidFill>
                <a:latin typeface="Arial"/>
                <a:cs typeface="Arial"/>
              </a:rPr>
              <a:t>,  are objects that </a:t>
            </a:r>
            <a:r>
              <a:rPr dirty="0" sz="2200" spc="10" b="0">
                <a:solidFill>
                  <a:srgbClr val="767070"/>
                </a:solidFill>
                <a:latin typeface="Arial"/>
                <a:cs typeface="Arial"/>
              </a:rPr>
              <a:t>form </a:t>
            </a:r>
            <a:r>
              <a:rPr dirty="0" sz="2200" spc="5" b="0">
                <a:solidFill>
                  <a:srgbClr val="767070"/>
                </a:solidFill>
                <a:latin typeface="Arial"/>
                <a:cs typeface="Arial"/>
              </a:rPr>
              <a:t>graphs. They  </a:t>
            </a:r>
            <a:r>
              <a:rPr dirty="0" sz="2200" b="0">
                <a:solidFill>
                  <a:srgbClr val="767070"/>
                </a:solidFill>
                <a:latin typeface="Arial"/>
                <a:cs typeface="Arial"/>
              </a:rPr>
              <a:t>are </a:t>
            </a:r>
            <a:r>
              <a:rPr dirty="0" sz="2200" spc="-5" b="0">
                <a:solidFill>
                  <a:srgbClr val="767070"/>
                </a:solidFill>
                <a:latin typeface="Arial"/>
                <a:cs typeface="Arial"/>
              </a:rPr>
              <a:t>usually </a:t>
            </a:r>
            <a:r>
              <a:rPr dirty="0" sz="2200" b="0">
                <a:solidFill>
                  <a:srgbClr val="767070"/>
                </a:solidFill>
                <a:latin typeface="Arial"/>
                <a:cs typeface="Arial"/>
              </a:rPr>
              <a:t>used </a:t>
            </a:r>
            <a:r>
              <a:rPr dirty="0" sz="2200" spc="10" b="0">
                <a:solidFill>
                  <a:srgbClr val="767070"/>
                </a:solidFill>
                <a:latin typeface="Arial"/>
                <a:cs typeface="Arial"/>
              </a:rPr>
              <a:t>to </a:t>
            </a:r>
            <a:r>
              <a:rPr dirty="0" sz="2200" b="0">
                <a:solidFill>
                  <a:srgbClr val="767070"/>
                </a:solidFill>
                <a:latin typeface="Arial"/>
                <a:cs typeface="Arial"/>
              </a:rPr>
              <a:t>represent  certain elements </a:t>
            </a:r>
            <a:r>
              <a:rPr dirty="0" sz="2200" spc="5" b="0">
                <a:solidFill>
                  <a:srgbClr val="767070"/>
                </a:solidFill>
                <a:latin typeface="Arial"/>
                <a:cs typeface="Arial"/>
              </a:rPr>
              <a:t>to be </a:t>
            </a:r>
            <a:r>
              <a:rPr dirty="0" sz="2200" b="0">
                <a:solidFill>
                  <a:srgbClr val="767070"/>
                </a:solidFill>
                <a:latin typeface="Arial"/>
                <a:cs typeface="Arial"/>
              </a:rPr>
              <a:t>related </a:t>
            </a:r>
            <a:r>
              <a:rPr dirty="0" sz="2200" spc="-10" b="0">
                <a:solidFill>
                  <a:srgbClr val="767070"/>
                </a:solidFill>
                <a:latin typeface="Arial"/>
                <a:cs typeface="Arial"/>
              </a:rPr>
              <a:t>with  </a:t>
            </a:r>
            <a:r>
              <a:rPr dirty="0" sz="2200" spc="-15" b="0">
                <a:solidFill>
                  <a:srgbClr val="767070"/>
                </a:solidFill>
                <a:latin typeface="Arial"/>
                <a:cs typeface="Arial"/>
              </a:rPr>
              <a:t>another.</a:t>
            </a:r>
            <a:endParaRPr sz="2200">
              <a:latin typeface="Arial"/>
              <a:cs typeface="Arial"/>
            </a:endParaRPr>
          </a:p>
        </p:txBody>
      </p:sp>
      <p:sp>
        <p:nvSpPr>
          <p:cNvPr id="3" name="object 3"/>
          <p:cNvSpPr txBox="1"/>
          <p:nvPr/>
        </p:nvSpPr>
        <p:spPr>
          <a:xfrm>
            <a:off x="1145539" y="3248406"/>
            <a:ext cx="3271520" cy="1008380"/>
          </a:xfrm>
          <a:prstGeom prst="rect">
            <a:avLst/>
          </a:prstGeom>
        </p:spPr>
        <p:txBody>
          <a:bodyPr wrap="square" lIns="0" tIns="11430" rIns="0" bIns="0" rtlCol="0" vert="horz">
            <a:spAutoFit/>
          </a:bodyPr>
          <a:lstStyle/>
          <a:p>
            <a:pPr marL="12700">
              <a:lnSpc>
                <a:spcPct val="100000"/>
              </a:lnSpc>
              <a:spcBef>
                <a:spcPts val="90"/>
              </a:spcBef>
            </a:pPr>
            <a:r>
              <a:rPr dirty="0" sz="2000" spc="-10" b="1">
                <a:solidFill>
                  <a:srgbClr val="52AC87"/>
                </a:solidFill>
                <a:latin typeface="Calibri"/>
                <a:cs typeface="Calibri"/>
              </a:rPr>
              <a:t>Examples</a:t>
            </a:r>
            <a:endParaRPr sz="2000">
              <a:latin typeface="Calibri"/>
              <a:cs typeface="Calibri"/>
            </a:endParaRPr>
          </a:p>
          <a:p>
            <a:pPr marL="12700">
              <a:lnSpc>
                <a:spcPct val="100000"/>
              </a:lnSpc>
              <a:spcBef>
                <a:spcPts val="65"/>
              </a:spcBef>
            </a:pPr>
            <a:r>
              <a:rPr dirty="0" sz="2200" spc="-5">
                <a:solidFill>
                  <a:srgbClr val="767070"/>
                </a:solidFill>
                <a:latin typeface="Arial"/>
                <a:cs typeface="Arial"/>
              </a:rPr>
              <a:t>Cities in </a:t>
            </a:r>
            <a:r>
              <a:rPr dirty="0" sz="2200" spc="5">
                <a:solidFill>
                  <a:srgbClr val="767070"/>
                </a:solidFill>
                <a:latin typeface="Arial"/>
                <a:cs typeface="Arial"/>
              </a:rPr>
              <a:t>a</a:t>
            </a:r>
            <a:r>
              <a:rPr dirty="0" sz="2200" spc="-15">
                <a:solidFill>
                  <a:srgbClr val="767070"/>
                </a:solidFill>
                <a:latin typeface="Arial"/>
                <a:cs typeface="Arial"/>
              </a:rPr>
              <a:t> </a:t>
            </a:r>
            <a:r>
              <a:rPr dirty="0" sz="2200">
                <a:solidFill>
                  <a:srgbClr val="767070"/>
                </a:solidFill>
                <a:latin typeface="Arial"/>
                <a:cs typeface="Arial"/>
              </a:rPr>
              <a:t>country</a:t>
            </a:r>
            <a:endParaRPr sz="2200">
              <a:latin typeface="Arial"/>
              <a:cs typeface="Arial"/>
            </a:endParaRPr>
          </a:p>
          <a:p>
            <a:pPr marL="12700">
              <a:lnSpc>
                <a:spcPct val="100000"/>
              </a:lnSpc>
            </a:pPr>
            <a:r>
              <a:rPr dirty="0" sz="2200" spc="-5">
                <a:solidFill>
                  <a:srgbClr val="767070"/>
                </a:solidFill>
                <a:latin typeface="Arial"/>
                <a:cs typeface="Arial"/>
              </a:rPr>
              <a:t>People </a:t>
            </a:r>
            <a:r>
              <a:rPr dirty="0" sz="2200">
                <a:solidFill>
                  <a:srgbClr val="767070"/>
                </a:solidFill>
                <a:latin typeface="Arial"/>
                <a:cs typeface="Arial"/>
              </a:rPr>
              <a:t>in a social</a:t>
            </a:r>
            <a:r>
              <a:rPr dirty="0" sz="2200" spc="-65">
                <a:solidFill>
                  <a:srgbClr val="767070"/>
                </a:solidFill>
                <a:latin typeface="Arial"/>
                <a:cs typeface="Arial"/>
              </a:rPr>
              <a:t> </a:t>
            </a:r>
            <a:r>
              <a:rPr dirty="0" sz="2200" spc="-5">
                <a:solidFill>
                  <a:srgbClr val="767070"/>
                </a:solidFill>
                <a:latin typeface="Arial"/>
                <a:cs typeface="Arial"/>
              </a:rPr>
              <a:t>network</a:t>
            </a:r>
            <a:endParaRPr sz="2200">
              <a:latin typeface="Arial"/>
              <a:cs typeface="Arial"/>
            </a:endParaRPr>
          </a:p>
        </p:txBody>
      </p:sp>
      <p:sp>
        <p:nvSpPr>
          <p:cNvPr id="4" name="object 4"/>
          <p:cNvSpPr/>
          <p:nvPr/>
        </p:nvSpPr>
        <p:spPr>
          <a:xfrm>
            <a:off x="1240536" y="4803647"/>
            <a:ext cx="1527048" cy="1527047"/>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3529584" y="4852415"/>
            <a:ext cx="1527048" cy="1527047"/>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6727697" y="866343"/>
            <a:ext cx="4291330" cy="2079625"/>
          </a:xfrm>
          <a:prstGeom prst="rect">
            <a:avLst/>
          </a:prstGeom>
        </p:spPr>
        <p:txBody>
          <a:bodyPr wrap="square" lIns="0" tIns="12700" rIns="0" bIns="0" rtlCol="0" vert="horz">
            <a:spAutoFit/>
          </a:bodyPr>
          <a:lstStyle/>
          <a:p>
            <a:pPr marL="12700">
              <a:lnSpc>
                <a:spcPct val="100000"/>
              </a:lnSpc>
              <a:spcBef>
                <a:spcPts val="100"/>
              </a:spcBef>
            </a:pPr>
            <a:r>
              <a:rPr dirty="0" sz="2400" spc="-10" b="1">
                <a:solidFill>
                  <a:srgbClr val="52AC87"/>
                </a:solidFill>
                <a:latin typeface="Calibri"/>
                <a:cs typeface="Calibri"/>
              </a:rPr>
              <a:t>What are edges?</a:t>
            </a:r>
            <a:endParaRPr sz="2400">
              <a:latin typeface="Calibri"/>
              <a:cs typeface="Calibri"/>
            </a:endParaRPr>
          </a:p>
          <a:p>
            <a:pPr marL="12700">
              <a:lnSpc>
                <a:spcPct val="100000"/>
              </a:lnSpc>
              <a:spcBef>
                <a:spcPts val="85"/>
              </a:spcBef>
            </a:pPr>
            <a:r>
              <a:rPr dirty="0" sz="2200" spc="-5" b="1">
                <a:solidFill>
                  <a:srgbClr val="767070"/>
                </a:solidFill>
                <a:latin typeface="Arial"/>
                <a:cs typeface="Arial"/>
              </a:rPr>
              <a:t>Edges </a:t>
            </a:r>
            <a:r>
              <a:rPr dirty="0" sz="2200" spc="5">
                <a:solidFill>
                  <a:srgbClr val="767070"/>
                </a:solidFill>
                <a:latin typeface="Arial"/>
                <a:cs typeface="Arial"/>
              </a:rPr>
              <a:t>are </a:t>
            </a:r>
            <a:r>
              <a:rPr dirty="0" sz="2200" spc="-5">
                <a:solidFill>
                  <a:srgbClr val="767070"/>
                </a:solidFill>
                <a:latin typeface="Arial"/>
                <a:cs typeface="Arial"/>
              </a:rPr>
              <a:t>two </a:t>
            </a:r>
            <a:r>
              <a:rPr dirty="0" sz="2200">
                <a:solidFill>
                  <a:srgbClr val="767070"/>
                </a:solidFill>
                <a:latin typeface="Arial"/>
                <a:cs typeface="Arial"/>
              </a:rPr>
              <a:t>element </a:t>
            </a:r>
            <a:r>
              <a:rPr dirty="0" sz="2200" spc="5">
                <a:solidFill>
                  <a:srgbClr val="767070"/>
                </a:solidFill>
                <a:latin typeface="Arial"/>
                <a:cs typeface="Arial"/>
              </a:rPr>
              <a:t>subsets</a:t>
            </a:r>
            <a:r>
              <a:rPr dirty="0" sz="2200" spc="-55">
                <a:solidFill>
                  <a:srgbClr val="767070"/>
                </a:solidFill>
                <a:latin typeface="Arial"/>
                <a:cs typeface="Arial"/>
              </a:rPr>
              <a:t> </a:t>
            </a:r>
            <a:r>
              <a:rPr dirty="0" sz="2200">
                <a:solidFill>
                  <a:srgbClr val="767070"/>
                </a:solidFill>
                <a:latin typeface="Arial"/>
                <a:cs typeface="Arial"/>
              </a:rPr>
              <a:t>of</a:t>
            </a:r>
            <a:endParaRPr sz="2200">
              <a:latin typeface="Arial"/>
              <a:cs typeface="Arial"/>
            </a:endParaRPr>
          </a:p>
          <a:p>
            <a:pPr marL="12700" marR="43180">
              <a:lnSpc>
                <a:spcPct val="100000"/>
              </a:lnSpc>
            </a:pPr>
            <a:r>
              <a:rPr dirty="0" sz="2200" spc="5">
                <a:solidFill>
                  <a:srgbClr val="767070"/>
                </a:solidFill>
                <a:latin typeface="Cambria Math"/>
                <a:cs typeface="Cambria Math"/>
              </a:rPr>
              <a:t>𝑉 </a:t>
            </a:r>
            <a:r>
              <a:rPr dirty="0" sz="2200" spc="5">
                <a:solidFill>
                  <a:srgbClr val="767070"/>
                </a:solidFill>
                <a:latin typeface="Arial"/>
                <a:cs typeface="Arial"/>
              </a:rPr>
              <a:t>(at </a:t>
            </a:r>
            <a:r>
              <a:rPr dirty="0" sz="2200" spc="-5">
                <a:solidFill>
                  <a:srgbClr val="767070"/>
                </a:solidFill>
                <a:latin typeface="Arial"/>
                <a:cs typeface="Arial"/>
              </a:rPr>
              <a:t>least in </a:t>
            </a:r>
            <a:r>
              <a:rPr dirty="0" sz="2200" spc="5">
                <a:solidFill>
                  <a:srgbClr val="767070"/>
                </a:solidFill>
                <a:latin typeface="Arial"/>
                <a:cs typeface="Arial"/>
              </a:rPr>
              <a:t>the </a:t>
            </a:r>
            <a:r>
              <a:rPr dirty="0" sz="2200">
                <a:solidFill>
                  <a:srgbClr val="767070"/>
                </a:solidFill>
                <a:latin typeface="Arial"/>
                <a:cs typeface="Arial"/>
              </a:rPr>
              <a:t>undirected case,  but </a:t>
            </a:r>
            <a:r>
              <a:rPr dirty="0" sz="2200" spc="5">
                <a:solidFill>
                  <a:srgbClr val="767070"/>
                </a:solidFill>
                <a:latin typeface="Arial"/>
                <a:cs typeface="Arial"/>
              </a:rPr>
              <a:t>more </a:t>
            </a:r>
            <a:r>
              <a:rPr dirty="0" sz="2200">
                <a:solidFill>
                  <a:srgbClr val="767070"/>
                </a:solidFill>
                <a:latin typeface="Arial"/>
                <a:cs typeface="Arial"/>
              </a:rPr>
              <a:t>on this later). </a:t>
            </a:r>
            <a:r>
              <a:rPr dirty="0" sz="2200" spc="5">
                <a:solidFill>
                  <a:srgbClr val="767070"/>
                </a:solidFill>
                <a:latin typeface="Arial"/>
                <a:cs typeface="Arial"/>
              </a:rPr>
              <a:t>They  </a:t>
            </a:r>
            <a:r>
              <a:rPr dirty="0" sz="2200" spc="-5">
                <a:solidFill>
                  <a:srgbClr val="767070"/>
                </a:solidFill>
                <a:latin typeface="Arial"/>
                <a:cs typeface="Arial"/>
              </a:rPr>
              <a:t>usually </a:t>
            </a:r>
            <a:r>
              <a:rPr dirty="0" sz="2200">
                <a:solidFill>
                  <a:srgbClr val="767070"/>
                </a:solidFill>
                <a:latin typeface="Arial"/>
                <a:cs typeface="Arial"/>
              </a:rPr>
              <a:t>represent </a:t>
            </a:r>
            <a:r>
              <a:rPr dirty="0" sz="2200" spc="-5">
                <a:solidFill>
                  <a:srgbClr val="767070"/>
                </a:solidFill>
                <a:latin typeface="Arial"/>
                <a:cs typeface="Arial"/>
              </a:rPr>
              <a:t>connections in </a:t>
            </a:r>
            <a:r>
              <a:rPr dirty="0" sz="2200" spc="5">
                <a:solidFill>
                  <a:srgbClr val="767070"/>
                </a:solidFill>
                <a:latin typeface="Arial"/>
                <a:cs typeface="Arial"/>
              </a:rPr>
              <a:t>a  </a:t>
            </a:r>
            <a:r>
              <a:rPr dirty="0" sz="2200">
                <a:solidFill>
                  <a:srgbClr val="767070"/>
                </a:solidFill>
                <a:latin typeface="Arial"/>
                <a:cs typeface="Arial"/>
              </a:rPr>
              <a:t>system.</a:t>
            </a:r>
            <a:endParaRPr sz="2200">
              <a:latin typeface="Arial"/>
              <a:cs typeface="Arial"/>
            </a:endParaRPr>
          </a:p>
        </p:txBody>
      </p:sp>
      <p:sp>
        <p:nvSpPr>
          <p:cNvPr id="7" name="object 7"/>
          <p:cNvSpPr txBox="1"/>
          <p:nvPr/>
        </p:nvSpPr>
        <p:spPr>
          <a:xfrm>
            <a:off x="6727697" y="3248406"/>
            <a:ext cx="3521710" cy="1008380"/>
          </a:xfrm>
          <a:prstGeom prst="rect">
            <a:avLst/>
          </a:prstGeom>
        </p:spPr>
        <p:txBody>
          <a:bodyPr wrap="square" lIns="0" tIns="11430" rIns="0" bIns="0" rtlCol="0" vert="horz">
            <a:spAutoFit/>
          </a:bodyPr>
          <a:lstStyle/>
          <a:p>
            <a:pPr marL="12700">
              <a:lnSpc>
                <a:spcPct val="100000"/>
              </a:lnSpc>
              <a:spcBef>
                <a:spcPts val="90"/>
              </a:spcBef>
            </a:pPr>
            <a:r>
              <a:rPr dirty="0" sz="2000" spc="-10" b="1">
                <a:solidFill>
                  <a:srgbClr val="52AC87"/>
                </a:solidFill>
                <a:latin typeface="Calibri"/>
                <a:cs typeface="Calibri"/>
              </a:rPr>
              <a:t>Examples</a:t>
            </a:r>
            <a:endParaRPr sz="2000">
              <a:latin typeface="Calibri"/>
              <a:cs typeface="Calibri"/>
            </a:endParaRPr>
          </a:p>
          <a:p>
            <a:pPr marL="12700">
              <a:lnSpc>
                <a:spcPct val="100000"/>
              </a:lnSpc>
              <a:spcBef>
                <a:spcPts val="65"/>
              </a:spcBef>
            </a:pPr>
            <a:r>
              <a:rPr dirty="0" sz="2200" spc="-5">
                <a:solidFill>
                  <a:srgbClr val="767070"/>
                </a:solidFill>
                <a:latin typeface="Arial"/>
                <a:cs typeface="Arial"/>
              </a:rPr>
              <a:t>Roads between </a:t>
            </a:r>
            <a:r>
              <a:rPr dirty="0" sz="2200">
                <a:solidFill>
                  <a:srgbClr val="767070"/>
                </a:solidFill>
                <a:latin typeface="Arial"/>
                <a:cs typeface="Arial"/>
              </a:rPr>
              <a:t>cities</a:t>
            </a:r>
            <a:endParaRPr sz="2200">
              <a:latin typeface="Arial"/>
              <a:cs typeface="Arial"/>
            </a:endParaRPr>
          </a:p>
          <a:p>
            <a:pPr marL="12700">
              <a:lnSpc>
                <a:spcPct val="100000"/>
              </a:lnSpc>
            </a:pPr>
            <a:r>
              <a:rPr dirty="0" sz="2200" spc="-5">
                <a:solidFill>
                  <a:srgbClr val="767070"/>
                </a:solidFill>
                <a:latin typeface="Arial"/>
                <a:cs typeface="Arial"/>
              </a:rPr>
              <a:t>Friendships between</a:t>
            </a:r>
            <a:r>
              <a:rPr dirty="0" sz="2200" spc="5">
                <a:solidFill>
                  <a:srgbClr val="767070"/>
                </a:solidFill>
                <a:latin typeface="Arial"/>
                <a:cs typeface="Arial"/>
              </a:rPr>
              <a:t> </a:t>
            </a:r>
            <a:r>
              <a:rPr dirty="0" sz="2200" spc="-5">
                <a:solidFill>
                  <a:srgbClr val="767070"/>
                </a:solidFill>
                <a:latin typeface="Arial"/>
                <a:cs typeface="Arial"/>
              </a:rPr>
              <a:t>people</a:t>
            </a:r>
            <a:endParaRPr sz="2200">
              <a:latin typeface="Arial"/>
              <a:cs typeface="Arial"/>
            </a:endParaRPr>
          </a:p>
        </p:txBody>
      </p:sp>
      <p:sp>
        <p:nvSpPr>
          <p:cNvPr id="8" name="object 8"/>
          <p:cNvSpPr/>
          <p:nvPr/>
        </p:nvSpPr>
        <p:spPr>
          <a:xfrm>
            <a:off x="6812280" y="4803647"/>
            <a:ext cx="1624583" cy="1624583"/>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9089135" y="4803647"/>
            <a:ext cx="1624583" cy="1624583"/>
          </a:xfrm>
          <a:prstGeom prst="rect">
            <a:avLst/>
          </a:prstGeom>
          <a:blipFill>
            <a:blip r:embed="rId5" cstate="print"/>
            <a:stretch>
              <a:fillRect/>
            </a:stretch>
          </a:blipFill>
        </p:spPr>
        <p:txBody>
          <a:bodyPr wrap="square" lIns="0" tIns="0" rIns="0" bIns="0" rtlCol="0"/>
          <a:lstStyl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6045" y="443865"/>
            <a:ext cx="2032635" cy="391160"/>
          </a:xfrm>
          <a:prstGeom prst="rect"/>
        </p:spPr>
        <p:txBody>
          <a:bodyPr wrap="square" lIns="0" tIns="12700" rIns="0" bIns="0" rtlCol="0" vert="horz">
            <a:spAutoFit/>
          </a:bodyPr>
          <a:lstStyle/>
          <a:p>
            <a:pPr marL="12700">
              <a:lnSpc>
                <a:spcPct val="100000"/>
              </a:lnSpc>
              <a:spcBef>
                <a:spcPts val="100"/>
              </a:spcBef>
            </a:pPr>
            <a:r>
              <a:rPr dirty="0"/>
              <a:t>Eulerian</a:t>
            </a:r>
            <a:r>
              <a:rPr dirty="0" spc="-100"/>
              <a:t> </a:t>
            </a:r>
            <a:r>
              <a:rPr dirty="0" spc="-5"/>
              <a:t>Graphs</a:t>
            </a:r>
          </a:p>
        </p:txBody>
      </p:sp>
      <p:sp>
        <p:nvSpPr>
          <p:cNvPr id="3" name="object 3"/>
          <p:cNvSpPr/>
          <p:nvPr/>
        </p:nvSpPr>
        <p:spPr>
          <a:xfrm>
            <a:off x="3678935" y="3316223"/>
            <a:ext cx="515620" cy="530860"/>
          </a:xfrm>
          <a:custGeom>
            <a:avLst/>
            <a:gdLst/>
            <a:ahLst/>
            <a:cxnLst/>
            <a:rect l="l" t="t" r="r" b="b"/>
            <a:pathLst>
              <a:path w="515620" h="530860">
                <a:moveTo>
                  <a:pt x="257555" y="0"/>
                </a:moveTo>
                <a:lnTo>
                  <a:pt x="211261" y="4273"/>
                </a:lnTo>
                <a:lnTo>
                  <a:pt x="167688" y="16592"/>
                </a:lnTo>
                <a:lnTo>
                  <a:pt x="127564" y="36209"/>
                </a:lnTo>
                <a:lnTo>
                  <a:pt x="91617" y="62373"/>
                </a:lnTo>
                <a:lnTo>
                  <a:pt x="60575" y="94335"/>
                </a:lnTo>
                <a:lnTo>
                  <a:pt x="35164" y="131346"/>
                </a:lnTo>
                <a:lnTo>
                  <a:pt x="16113" y="172656"/>
                </a:lnTo>
                <a:lnTo>
                  <a:pt x="4149" y="217515"/>
                </a:lnTo>
                <a:lnTo>
                  <a:pt x="0" y="265175"/>
                </a:lnTo>
                <a:lnTo>
                  <a:pt x="4149" y="312836"/>
                </a:lnTo>
                <a:lnTo>
                  <a:pt x="16113" y="357695"/>
                </a:lnTo>
                <a:lnTo>
                  <a:pt x="35164" y="399005"/>
                </a:lnTo>
                <a:lnTo>
                  <a:pt x="60575" y="436016"/>
                </a:lnTo>
                <a:lnTo>
                  <a:pt x="91617" y="467978"/>
                </a:lnTo>
                <a:lnTo>
                  <a:pt x="127564" y="494142"/>
                </a:lnTo>
                <a:lnTo>
                  <a:pt x="167688" y="513759"/>
                </a:lnTo>
                <a:lnTo>
                  <a:pt x="211261" y="526078"/>
                </a:lnTo>
                <a:lnTo>
                  <a:pt x="257555" y="530351"/>
                </a:lnTo>
                <a:lnTo>
                  <a:pt x="303850" y="526078"/>
                </a:lnTo>
                <a:lnTo>
                  <a:pt x="347423" y="513759"/>
                </a:lnTo>
                <a:lnTo>
                  <a:pt x="387547" y="494142"/>
                </a:lnTo>
                <a:lnTo>
                  <a:pt x="423494" y="467978"/>
                </a:lnTo>
                <a:lnTo>
                  <a:pt x="454536" y="436016"/>
                </a:lnTo>
                <a:lnTo>
                  <a:pt x="479947" y="399005"/>
                </a:lnTo>
                <a:lnTo>
                  <a:pt x="498998" y="357695"/>
                </a:lnTo>
                <a:lnTo>
                  <a:pt x="510962" y="312836"/>
                </a:lnTo>
                <a:lnTo>
                  <a:pt x="515112" y="265175"/>
                </a:lnTo>
                <a:lnTo>
                  <a:pt x="510962" y="217515"/>
                </a:lnTo>
                <a:lnTo>
                  <a:pt x="498998" y="172656"/>
                </a:lnTo>
                <a:lnTo>
                  <a:pt x="479947" y="131346"/>
                </a:lnTo>
                <a:lnTo>
                  <a:pt x="454536" y="94335"/>
                </a:lnTo>
                <a:lnTo>
                  <a:pt x="423494" y="62373"/>
                </a:lnTo>
                <a:lnTo>
                  <a:pt x="387547" y="36209"/>
                </a:lnTo>
                <a:lnTo>
                  <a:pt x="347423" y="16592"/>
                </a:lnTo>
                <a:lnTo>
                  <a:pt x="303850" y="4273"/>
                </a:lnTo>
                <a:lnTo>
                  <a:pt x="257555" y="0"/>
                </a:lnTo>
                <a:close/>
              </a:path>
            </a:pathLst>
          </a:custGeom>
          <a:solidFill>
            <a:srgbClr val="AC8752"/>
          </a:solidFill>
        </p:spPr>
        <p:txBody>
          <a:bodyPr wrap="square" lIns="0" tIns="0" rIns="0" bIns="0" rtlCol="0"/>
          <a:lstStyle/>
          <a:p/>
        </p:txBody>
      </p:sp>
      <p:sp>
        <p:nvSpPr>
          <p:cNvPr id="4" name="object 4"/>
          <p:cNvSpPr txBox="1"/>
          <p:nvPr/>
        </p:nvSpPr>
        <p:spPr>
          <a:xfrm>
            <a:off x="3846703" y="3426409"/>
            <a:ext cx="178435" cy="300355"/>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E7DCED"/>
                </a:solidFill>
                <a:latin typeface="Arial"/>
                <a:cs typeface="Arial"/>
              </a:rPr>
              <a:t>A</a:t>
            </a:r>
            <a:endParaRPr sz="1800">
              <a:latin typeface="Arial"/>
              <a:cs typeface="Arial"/>
            </a:endParaRPr>
          </a:p>
        </p:txBody>
      </p:sp>
      <p:sp>
        <p:nvSpPr>
          <p:cNvPr id="5" name="object 5"/>
          <p:cNvSpPr/>
          <p:nvPr/>
        </p:nvSpPr>
        <p:spPr>
          <a:xfrm>
            <a:off x="4398264" y="4136135"/>
            <a:ext cx="515620" cy="527685"/>
          </a:xfrm>
          <a:custGeom>
            <a:avLst/>
            <a:gdLst/>
            <a:ahLst/>
            <a:cxnLst/>
            <a:rect l="l" t="t" r="r" b="b"/>
            <a:pathLst>
              <a:path w="515620" h="527685">
                <a:moveTo>
                  <a:pt x="257556" y="0"/>
                </a:moveTo>
                <a:lnTo>
                  <a:pt x="211261" y="4245"/>
                </a:lnTo>
                <a:lnTo>
                  <a:pt x="167688" y="16488"/>
                </a:lnTo>
                <a:lnTo>
                  <a:pt x="127564" y="35983"/>
                </a:lnTo>
                <a:lnTo>
                  <a:pt x="91617" y="61988"/>
                </a:lnTo>
                <a:lnTo>
                  <a:pt x="60575" y="93760"/>
                </a:lnTo>
                <a:lnTo>
                  <a:pt x="35164" y="130556"/>
                </a:lnTo>
                <a:lnTo>
                  <a:pt x="16113" y="171631"/>
                </a:lnTo>
                <a:lnTo>
                  <a:pt x="4149" y="216244"/>
                </a:lnTo>
                <a:lnTo>
                  <a:pt x="0" y="263651"/>
                </a:lnTo>
                <a:lnTo>
                  <a:pt x="4149" y="311059"/>
                </a:lnTo>
                <a:lnTo>
                  <a:pt x="16113" y="355672"/>
                </a:lnTo>
                <a:lnTo>
                  <a:pt x="35164" y="396748"/>
                </a:lnTo>
                <a:lnTo>
                  <a:pt x="60575" y="433543"/>
                </a:lnTo>
                <a:lnTo>
                  <a:pt x="91617" y="465315"/>
                </a:lnTo>
                <a:lnTo>
                  <a:pt x="127564" y="491320"/>
                </a:lnTo>
                <a:lnTo>
                  <a:pt x="167688" y="510815"/>
                </a:lnTo>
                <a:lnTo>
                  <a:pt x="211261" y="523058"/>
                </a:lnTo>
                <a:lnTo>
                  <a:pt x="257556" y="527303"/>
                </a:lnTo>
                <a:lnTo>
                  <a:pt x="303850" y="523058"/>
                </a:lnTo>
                <a:lnTo>
                  <a:pt x="347423" y="510815"/>
                </a:lnTo>
                <a:lnTo>
                  <a:pt x="387547" y="491320"/>
                </a:lnTo>
                <a:lnTo>
                  <a:pt x="423494" y="465315"/>
                </a:lnTo>
                <a:lnTo>
                  <a:pt x="454536" y="433543"/>
                </a:lnTo>
                <a:lnTo>
                  <a:pt x="479947" y="396748"/>
                </a:lnTo>
                <a:lnTo>
                  <a:pt x="498998" y="355672"/>
                </a:lnTo>
                <a:lnTo>
                  <a:pt x="510962" y="311059"/>
                </a:lnTo>
                <a:lnTo>
                  <a:pt x="515112" y="263651"/>
                </a:lnTo>
                <a:lnTo>
                  <a:pt x="510962" y="216244"/>
                </a:lnTo>
                <a:lnTo>
                  <a:pt x="498998" y="171631"/>
                </a:lnTo>
                <a:lnTo>
                  <a:pt x="479947" y="130556"/>
                </a:lnTo>
                <a:lnTo>
                  <a:pt x="454536" y="93760"/>
                </a:lnTo>
                <a:lnTo>
                  <a:pt x="423494" y="61988"/>
                </a:lnTo>
                <a:lnTo>
                  <a:pt x="387547" y="35983"/>
                </a:lnTo>
                <a:lnTo>
                  <a:pt x="347423" y="16488"/>
                </a:lnTo>
                <a:lnTo>
                  <a:pt x="303850" y="4245"/>
                </a:lnTo>
                <a:lnTo>
                  <a:pt x="257556" y="0"/>
                </a:lnTo>
                <a:close/>
              </a:path>
            </a:pathLst>
          </a:custGeom>
          <a:solidFill>
            <a:srgbClr val="AC8752"/>
          </a:solidFill>
        </p:spPr>
        <p:txBody>
          <a:bodyPr wrap="square" lIns="0" tIns="0" rIns="0" bIns="0" rtlCol="0"/>
          <a:lstStyle/>
          <a:p/>
        </p:txBody>
      </p:sp>
      <p:sp>
        <p:nvSpPr>
          <p:cNvPr id="6" name="object 6"/>
          <p:cNvSpPr txBox="1"/>
          <p:nvPr/>
        </p:nvSpPr>
        <p:spPr>
          <a:xfrm>
            <a:off x="4566030" y="4246626"/>
            <a:ext cx="17843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E7DCED"/>
                </a:solidFill>
                <a:latin typeface="Arial"/>
                <a:cs typeface="Arial"/>
              </a:rPr>
              <a:t>E</a:t>
            </a:r>
            <a:endParaRPr sz="1800">
              <a:latin typeface="Arial"/>
              <a:cs typeface="Arial"/>
            </a:endParaRPr>
          </a:p>
        </p:txBody>
      </p:sp>
      <p:sp>
        <p:nvSpPr>
          <p:cNvPr id="7" name="object 7"/>
          <p:cNvSpPr/>
          <p:nvPr/>
        </p:nvSpPr>
        <p:spPr>
          <a:xfrm>
            <a:off x="4404359" y="5340096"/>
            <a:ext cx="512445" cy="527685"/>
          </a:xfrm>
          <a:custGeom>
            <a:avLst/>
            <a:gdLst/>
            <a:ahLst/>
            <a:cxnLst/>
            <a:rect l="l" t="t" r="r" b="b"/>
            <a:pathLst>
              <a:path w="512445" h="527685">
                <a:moveTo>
                  <a:pt x="256031" y="0"/>
                </a:moveTo>
                <a:lnTo>
                  <a:pt x="210023" y="4245"/>
                </a:lnTo>
                <a:lnTo>
                  <a:pt x="166714" y="16488"/>
                </a:lnTo>
                <a:lnTo>
                  <a:pt x="126830" y="35983"/>
                </a:lnTo>
                <a:lnTo>
                  <a:pt x="91095" y="61988"/>
                </a:lnTo>
                <a:lnTo>
                  <a:pt x="60232" y="93760"/>
                </a:lnTo>
                <a:lnTo>
                  <a:pt x="34967" y="130555"/>
                </a:lnTo>
                <a:lnTo>
                  <a:pt x="16023" y="171631"/>
                </a:lnTo>
                <a:lnTo>
                  <a:pt x="4126" y="216244"/>
                </a:lnTo>
                <a:lnTo>
                  <a:pt x="0" y="263651"/>
                </a:lnTo>
                <a:lnTo>
                  <a:pt x="4126" y="311042"/>
                </a:lnTo>
                <a:lnTo>
                  <a:pt x="16023" y="355646"/>
                </a:lnTo>
                <a:lnTo>
                  <a:pt x="34967" y="396719"/>
                </a:lnTo>
                <a:lnTo>
                  <a:pt x="60232" y="433517"/>
                </a:lnTo>
                <a:lnTo>
                  <a:pt x="91095" y="465294"/>
                </a:lnTo>
                <a:lnTo>
                  <a:pt x="126830" y="491306"/>
                </a:lnTo>
                <a:lnTo>
                  <a:pt x="166714" y="510808"/>
                </a:lnTo>
                <a:lnTo>
                  <a:pt x="210023" y="523056"/>
                </a:lnTo>
                <a:lnTo>
                  <a:pt x="256031" y="527303"/>
                </a:lnTo>
                <a:lnTo>
                  <a:pt x="302040" y="523056"/>
                </a:lnTo>
                <a:lnTo>
                  <a:pt x="345349" y="510808"/>
                </a:lnTo>
                <a:lnTo>
                  <a:pt x="385233" y="491306"/>
                </a:lnTo>
                <a:lnTo>
                  <a:pt x="420968" y="465294"/>
                </a:lnTo>
                <a:lnTo>
                  <a:pt x="451831" y="433517"/>
                </a:lnTo>
                <a:lnTo>
                  <a:pt x="477096" y="396719"/>
                </a:lnTo>
                <a:lnTo>
                  <a:pt x="496040" y="355646"/>
                </a:lnTo>
                <a:lnTo>
                  <a:pt x="507937" y="311042"/>
                </a:lnTo>
                <a:lnTo>
                  <a:pt x="512063" y="263651"/>
                </a:lnTo>
                <a:lnTo>
                  <a:pt x="507937" y="216244"/>
                </a:lnTo>
                <a:lnTo>
                  <a:pt x="496040" y="171631"/>
                </a:lnTo>
                <a:lnTo>
                  <a:pt x="477096" y="130555"/>
                </a:lnTo>
                <a:lnTo>
                  <a:pt x="451831" y="93760"/>
                </a:lnTo>
                <a:lnTo>
                  <a:pt x="420968" y="61988"/>
                </a:lnTo>
                <a:lnTo>
                  <a:pt x="385233" y="35983"/>
                </a:lnTo>
                <a:lnTo>
                  <a:pt x="345349" y="16488"/>
                </a:lnTo>
                <a:lnTo>
                  <a:pt x="302040" y="4245"/>
                </a:lnTo>
                <a:lnTo>
                  <a:pt x="256031" y="0"/>
                </a:lnTo>
                <a:close/>
              </a:path>
            </a:pathLst>
          </a:custGeom>
          <a:solidFill>
            <a:srgbClr val="AC8752"/>
          </a:solidFill>
        </p:spPr>
        <p:txBody>
          <a:bodyPr wrap="square" lIns="0" tIns="0" rIns="0" bIns="0" rtlCol="0"/>
          <a:lstStyle/>
          <a:p/>
        </p:txBody>
      </p:sp>
      <p:sp>
        <p:nvSpPr>
          <p:cNvPr id="8" name="object 8"/>
          <p:cNvSpPr txBox="1"/>
          <p:nvPr/>
        </p:nvSpPr>
        <p:spPr>
          <a:xfrm>
            <a:off x="4564760" y="5449620"/>
            <a:ext cx="191135" cy="300355"/>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E7DCED"/>
                </a:solidFill>
                <a:latin typeface="Arial"/>
                <a:cs typeface="Arial"/>
              </a:rPr>
              <a:t>D</a:t>
            </a:r>
            <a:endParaRPr sz="1800">
              <a:latin typeface="Arial"/>
              <a:cs typeface="Arial"/>
            </a:endParaRPr>
          </a:p>
        </p:txBody>
      </p:sp>
      <p:sp>
        <p:nvSpPr>
          <p:cNvPr id="9" name="object 9"/>
          <p:cNvSpPr/>
          <p:nvPr/>
        </p:nvSpPr>
        <p:spPr>
          <a:xfrm>
            <a:off x="2959607" y="5340096"/>
            <a:ext cx="515620" cy="527685"/>
          </a:xfrm>
          <a:custGeom>
            <a:avLst/>
            <a:gdLst/>
            <a:ahLst/>
            <a:cxnLst/>
            <a:rect l="l" t="t" r="r" b="b"/>
            <a:pathLst>
              <a:path w="515620" h="527685">
                <a:moveTo>
                  <a:pt x="257556" y="0"/>
                </a:moveTo>
                <a:lnTo>
                  <a:pt x="211261" y="4245"/>
                </a:lnTo>
                <a:lnTo>
                  <a:pt x="167688" y="16488"/>
                </a:lnTo>
                <a:lnTo>
                  <a:pt x="127564" y="35983"/>
                </a:lnTo>
                <a:lnTo>
                  <a:pt x="91617" y="61988"/>
                </a:lnTo>
                <a:lnTo>
                  <a:pt x="60575" y="93760"/>
                </a:lnTo>
                <a:lnTo>
                  <a:pt x="35164" y="130555"/>
                </a:lnTo>
                <a:lnTo>
                  <a:pt x="16113" y="171631"/>
                </a:lnTo>
                <a:lnTo>
                  <a:pt x="4149" y="216244"/>
                </a:lnTo>
                <a:lnTo>
                  <a:pt x="0" y="263651"/>
                </a:lnTo>
                <a:lnTo>
                  <a:pt x="4149" y="311042"/>
                </a:lnTo>
                <a:lnTo>
                  <a:pt x="16113" y="355646"/>
                </a:lnTo>
                <a:lnTo>
                  <a:pt x="35164" y="396719"/>
                </a:lnTo>
                <a:lnTo>
                  <a:pt x="60575" y="433517"/>
                </a:lnTo>
                <a:lnTo>
                  <a:pt x="91617" y="465294"/>
                </a:lnTo>
                <a:lnTo>
                  <a:pt x="127564" y="491306"/>
                </a:lnTo>
                <a:lnTo>
                  <a:pt x="167688" y="510808"/>
                </a:lnTo>
                <a:lnTo>
                  <a:pt x="211261" y="523056"/>
                </a:lnTo>
                <a:lnTo>
                  <a:pt x="257556" y="527303"/>
                </a:lnTo>
                <a:lnTo>
                  <a:pt x="303850" y="523056"/>
                </a:lnTo>
                <a:lnTo>
                  <a:pt x="347423" y="510808"/>
                </a:lnTo>
                <a:lnTo>
                  <a:pt x="387547" y="491306"/>
                </a:lnTo>
                <a:lnTo>
                  <a:pt x="423494" y="465294"/>
                </a:lnTo>
                <a:lnTo>
                  <a:pt x="454536" y="433517"/>
                </a:lnTo>
                <a:lnTo>
                  <a:pt x="479947" y="396719"/>
                </a:lnTo>
                <a:lnTo>
                  <a:pt x="498998" y="355646"/>
                </a:lnTo>
                <a:lnTo>
                  <a:pt x="510962" y="311042"/>
                </a:lnTo>
                <a:lnTo>
                  <a:pt x="515112" y="263651"/>
                </a:lnTo>
                <a:lnTo>
                  <a:pt x="510962" y="216244"/>
                </a:lnTo>
                <a:lnTo>
                  <a:pt x="498998" y="171631"/>
                </a:lnTo>
                <a:lnTo>
                  <a:pt x="479947" y="130555"/>
                </a:lnTo>
                <a:lnTo>
                  <a:pt x="454536" y="93760"/>
                </a:lnTo>
                <a:lnTo>
                  <a:pt x="423494" y="61988"/>
                </a:lnTo>
                <a:lnTo>
                  <a:pt x="387547" y="35983"/>
                </a:lnTo>
                <a:lnTo>
                  <a:pt x="347423" y="16488"/>
                </a:lnTo>
                <a:lnTo>
                  <a:pt x="303850" y="4245"/>
                </a:lnTo>
                <a:lnTo>
                  <a:pt x="257556" y="0"/>
                </a:lnTo>
                <a:close/>
              </a:path>
            </a:pathLst>
          </a:custGeom>
          <a:solidFill>
            <a:srgbClr val="AC8752"/>
          </a:solidFill>
        </p:spPr>
        <p:txBody>
          <a:bodyPr wrap="square" lIns="0" tIns="0" rIns="0" bIns="0" rtlCol="0"/>
          <a:lstStyle/>
          <a:p/>
        </p:txBody>
      </p:sp>
      <p:sp>
        <p:nvSpPr>
          <p:cNvPr id="10" name="object 10"/>
          <p:cNvSpPr txBox="1"/>
          <p:nvPr/>
        </p:nvSpPr>
        <p:spPr>
          <a:xfrm>
            <a:off x="3121532" y="5449620"/>
            <a:ext cx="191135" cy="300355"/>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E7DCED"/>
                </a:solidFill>
                <a:latin typeface="Arial"/>
                <a:cs typeface="Arial"/>
              </a:rPr>
              <a:t>C</a:t>
            </a:r>
            <a:endParaRPr sz="1800">
              <a:latin typeface="Arial"/>
              <a:cs typeface="Arial"/>
            </a:endParaRPr>
          </a:p>
        </p:txBody>
      </p:sp>
      <p:sp>
        <p:nvSpPr>
          <p:cNvPr id="11" name="object 11"/>
          <p:cNvSpPr/>
          <p:nvPr/>
        </p:nvSpPr>
        <p:spPr>
          <a:xfrm>
            <a:off x="2959607" y="4136135"/>
            <a:ext cx="515620" cy="527685"/>
          </a:xfrm>
          <a:custGeom>
            <a:avLst/>
            <a:gdLst/>
            <a:ahLst/>
            <a:cxnLst/>
            <a:rect l="l" t="t" r="r" b="b"/>
            <a:pathLst>
              <a:path w="515620" h="527685">
                <a:moveTo>
                  <a:pt x="257556" y="0"/>
                </a:moveTo>
                <a:lnTo>
                  <a:pt x="211261" y="4245"/>
                </a:lnTo>
                <a:lnTo>
                  <a:pt x="167688" y="16488"/>
                </a:lnTo>
                <a:lnTo>
                  <a:pt x="127564" y="35983"/>
                </a:lnTo>
                <a:lnTo>
                  <a:pt x="91617" y="61988"/>
                </a:lnTo>
                <a:lnTo>
                  <a:pt x="60575" y="93760"/>
                </a:lnTo>
                <a:lnTo>
                  <a:pt x="35164" y="130556"/>
                </a:lnTo>
                <a:lnTo>
                  <a:pt x="16113" y="171631"/>
                </a:lnTo>
                <a:lnTo>
                  <a:pt x="4149" y="216244"/>
                </a:lnTo>
                <a:lnTo>
                  <a:pt x="0" y="263651"/>
                </a:lnTo>
                <a:lnTo>
                  <a:pt x="4149" y="311059"/>
                </a:lnTo>
                <a:lnTo>
                  <a:pt x="16113" y="355672"/>
                </a:lnTo>
                <a:lnTo>
                  <a:pt x="35164" y="396748"/>
                </a:lnTo>
                <a:lnTo>
                  <a:pt x="60575" y="433543"/>
                </a:lnTo>
                <a:lnTo>
                  <a:pt x="91617" y="465315"/>
                </a:lnTo>
                <a:lnTo>
                  <a:pt x="127564" y="491320"/>
                </a:lnTo>
                <a:lnTo>
                  <a:pt x="167688" y="510815"/>
                </a:lnTo>
                <a:lnTo>
                  <a:pt x="211261" y="523058"/>
                </a:lnTo>
                <a:lnTo>
                  <a:pt x="257556" y="527303"/>
                </a:lnTo>
                <a:lnTo>
                  <a:pt x="303850" y="523058"/>
                </a:lnTo>
                <a:lnTo>
                  <a:pt x="347423" y="510815"/>
                </a:lnTo>
                <a:lnTo>
                  <a:pt x="387547" y="491320"/>
                </a:lnTo>
                <a:lnTo>
                  <a:pt x="423494" y="465315"/>
                </a:lnTo>
                <a:lnTo>
                  <a:pt x="454536" y="433543"/>
                </a:lnTo>
                <a:lnTo>
                  <a:pt x="479947" y="396748"/>
                </a:lnTo>
                <a:lnTo>
                  <a:pt x="498998" y="355672"/>
                </a:lnTo>
                <a:lnTo>
                  <a:pt x="510962" y="311059"/>
                </a:lnTo>
                <a:lnTo>
                  <a:pt x="515112" y="263651"/>
                </a:lnTo>
                <a:lnTo>
                  <a:pt x="510962" y="216244"/>
                </a:lnTo>
                <a:lnTo>
                  <a:pt x="498998" y="171631"/>
                </a:lnTo>
                <a:lnTo>
                  <a:pt x="479947" y="130556"/>
                </a:lnTo>
                <a:lnTo>
                  <a:pt x="454536" y="93760"/>
                </a:lnTo>
                <a:lnTo>
                  <a:pt x="423494" y="61988"/>
                </a:lnTo>
                <a:lnTo>
                  <a:pt x="387547" y="35983"/>
                </a:lnTo>
                <a:lnTo>
                  <a:pt x="347423" y="16488"/>
                </a:lnTo>
                <a:lnTo>
                  <a:pt x="303850" y="4245"/>
                </a:lnTo>
                <a:lnTo>
                  <a:pt x="257556" y="0"/>
                </a:lnTo>
                <a:close/>
              </a:path>
            </a:pathLst>
          </a:custGeom>
          <a:solidFill>
            <a:srgbClr val="AC8752"/>
          </a:solidFill>
        </p:spPr>
        <p:txBody>
          <a:bodyPr wrap="square" lIns="0" tIns="0" rIns="0" bIns="0" rtlCol="0"/>
          <a:lstStyle/>
          <a:p/>
        </p:txBody>
      </p:sp>
      <p:sp>
        <p:nvSpPr>
          <p:cNvPr id="12" name="object 12"/>
          <p:cNvSpPr txBox="1"/>
          <p:nvPr/>
        </p:nvSpPr>
        <p:spPr>
          <a:xfrm>
            <a:off x="3127629" y="4246626"/>
            <a:ext cx="17843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E7DCED"/>
                </a:solidFill>
                <a:latin typeface="Arial"/>
                <a:cs typeface="Arial"/>
              </a:rPr>
              <a:t>B</a:t>
            </a:r>
            <a:endParaRPr sz="1800">
              <a:latin typeface="Arial"/>
              <a:cs typeface="Arial"/>
            </a:endParaRPr>
          </a:p>
        </p:txBody>
      </p:sp>
      <p:sp>
        <p:nvSpPr>
          <p:cNvPr id="13" name="object 13"/>
          <p:cNvSpPr/>
          <p:nvPr/>
        </p:nvSpPr>
        <p:spPr>
          <a:xfrm>
            <a:off x="3217164" y="3768852"/>
            <a:ext cx="537845" cy="368300"/>
          </a:xfrm>
          <a:custGeom>
            <a:avLst/>
            <a:gdLst/>
            <a:ahLst/>
            <a:cxnLst/>
            <a:rect l="l" t="t" r="r" b="b"/>
            <a:pathLst>
              <a:path w="537845" h="368300">
                <a:moveTo>
                  <a:pt x="537463" y="0"/>
                </a:moveTo>
                <a:lnTo>
                  <a:pt x="0" y="368046"/>
                </a:lnTo>
              </a:path>
            </a:pathLst>
          </a:custGeom>
          <a:ln w="9144">
            <a:solidFill>
              <a:srgbClr val="8952AC"/>
            </a:solidFill>
          </a:ln>
        </p:spPr>
        <p:txBody>
          <a:bodyPr wrap="square" lIns="0" tIns="0" rIns="0" bIns="0" rtlCol="0"/>
          <a:lstStyle/>
          <a:p/>
        </p:txBody>
      </p:sp>
      <p:sp>
        <p:nvSpPr>
          <p:cNvPr id="14" name="object 14"/>
          <p:cNvSpPr/>
          <p:nvPr/>
        </p:nvSpPr>
        <p:spPr>
          <a:xfrm>
            <a:off x="3217164" y="4664964"/>
            <a:ext cx="0" cy="674370"/>
          </a:xfrm>
          <a:custGeom>
            <a:avLst/>
            <a:gdLst/>
            <a:ahLst/>
            <a:cxnLst/>
            <a:rect l="l" t="t" r="r" b="b"/>
            <a:pathLst>
              <a:path w="0" h="674370">
                <a:moveTo>
                  <a:pt x="0" y="0"/>
                </a:moveTo>
                <a:lnTo>
                  <a:pt x="0" y="674116"/>
                </a:lnTo>
              </a:path>
            </a:pathLst>
          </a:custGeom>
          <a:ln w="9144">
            <a:solidFill>
              <a:srgbClr val="8952AC"/>
            </a:solidFill>
          </a:ln>
        </p:spPr>
        <p:txBody>
          <a:bodyPr wrap="square" lIns="0" tIns="0" rIns="0" bIns="0" rtlCol="0"/>
          <a:lstStyle/>
          <a:p/>
        </p:txBody>
      </p:sp>
      <p:sp>
        <p:nvSpPr>
          <p:cNvPr id="15" name="object 15"/>
          <p:cNvSpPr/>
          <p:nvPr/>
        </p:nvSpPr>
        <p:spPr>
          <a:xfrm>
            <a:off x="3476244" y="5603747"/>
            <a:ext cx="929640" cy="0"/>
          </a:xfrm>
          <a:custGeom>
            <a:avLst/>
            <a:gdLst/>
            <a:ahLst/>
            <a:cxnLst/>
            <a:rect l="l" t="t" r="r" b="b"/>
            <a:pathLst>
              <a:path w="929639" h="0">
                <a:moveTo>
                  <a:pt x="0" y="0"/>
                </a:moveTo>
                <a:lnTo>
                  <a:pt x="929131" y="0"/>
                </a:lnTo>
              </a:path>
            </a:pathLst>
          </a:custGeom>
          <a:ln w="9144">
            <a:solidFill>
              <a:srgbClr val="8952AC"/>
            </a:solidFill>
          </a:ln>
        </p:spPr>
        <p:txBody>
          <a:bodyPr wrap="square" lIns="0" tIns="0" rIns="0" bIns="0" rtlCol="0"/>
          <a:lstStyle/>
          <a:p/>
        </p:txBody>
      </p:sp>
      <p:sp>
        <p:nvSpPr>
          <p:cNvPr id="16" name="object 16"/>
          <p:cNvSpPr/>
          <p:nvPr/>
        </p:nvSpPr>
        <p:spPr>
          <a:xfrm>
            <a:off x="4655820" y="4664964"/>
            <a:ext cx="5080" cy="674370"/>
          </a:xfrm>
          <a:custGeom>
            <a:avLst/>
            <a:gdLst/>
            <a:ahLst/>
            <a:cxnLst/>
            <a:rect l="l" t="t" r="r" b="b"/>
            <a:pathLst>
              <a:path w="5079" h="674370">
                <a:moveTo>
                  <a:pt x="4825" y="674116"/>
                </a:moveTo>
                <a:lnTo>
                  <a:pt x="0" y="0"/>
                </a:lnTo>
              </a:path>
            </a:pathLst>
          </a:custGeom>
          <a:ln w="9143">
            <a:solidFill>
              <a:srgbClr val="8952AC"/>
            </a:solidFill>
          </a:ln>
        </p:spPr>
        <p:txBody>
          <a:bodyPr wrap="square" lIns="0" tIns="0" rIns="0" bIns="0" rtlCol="0"/>
          <a:lstStyle/>
          <a:p/>
        </p:txBody>
      </p:sp>
      <p:sp>
        <p:nvSpPr>
          <p:cNvPr id="17" name="object 17"/>
          <p:cNvSpPr/>
          <p:nvPr/>
        </p:nvSpPr>
        <p:spPr>
          <a:xfrm>
            <a:off x="4119371" y="3768852"/>
            <a:ext cx="537845" cy="368300"/>
          </a:xfrm>
          <a:custGeom>
            <a:avLst/>
            <a:gdLst/>
            <a:ahLst/>
            <a:cxnLst/>
            <a:rect l="l" t="t" r="r" b="b"/>
            <a:pathLst>
              <a:path w="537845" h="368300">
                <a:moveTo>
                  <a:pt x="537463" y="368046"/>
                </a:moveTo>
                <a:lnTo>
                  <a:pt x="0" y="0"/>
                </a:lnTo>
              </a:path>
            </a:pathLst>
          </a:custGeom>
          <a:ln w="9144">
            <a:solidFill>
              <a:srgbClr val="8952AC"/>
            </a:solidFill>
          </a:ln>
        </p:spPr>
        <p:txBody>
          <a:bodyPr wrap="square" lIns="0" tIns="0" rIns="0" bIns="0" rtlCol="0"/>
          <a:lstStyle/>
          <a:p/>
        </p:txBody>
      </p:sp>
      <p:sp>
        <p:nvSpPr>
          <p:cNvPr id="18" name="object 18"/>
          <p:cNvSpPr/>
          <p:nvPr/>
        </p:nvSpPr>
        <p:spPr>
          <a:xfrm>
            <a:off x="4712208" y="4689347"/>
            <a:ext cx="119380" cy="626745"/>
          </a:xfrm>
          <a:custGeom>
            <a:avLst/>
            <a:gdLst/>
            <a:ahLst/>
            <a:cxnLst/>
            <a:rect l="l" t="t" r="r" b="b"/>
            <a:pathLst>
              <a:path w="119379" h="626745">
                <a:moveTo>
                  <a:pt x="79247" y="99059"/>
                </a:moveTo>
                <a:lnTo>
                  <a:pt x="39624" y="99059"/>
                </a:lnTo>
                <a:lnTo>
                  <a:pt x="39624" y="626236"/>
                </a:lnTo>
                <a:lnTo>
                  <a:pt x="79247" y="626236"/>
                </a:lnTo>
                <a:lnTo>
                  <a:pt x="79247" y="99059"/>
                </a:lnTo>
                <a:close/>
              </a:path>
              <a:path w="119379" h="626745">
                <a:moveTo>
                  <a:pt x="59436" y="0"/>
                </a:moveTo>
                <a:lnTo>
                  <a:pt x="0" y="118871"/>
                </a:lnTo>
                <a:lnTo>
                  <a:pt x="39624" y="118871"/>
                </a:lnTo>
                <a:lnTo>
                  <a:pt x="39624" y="99059"/>
                </a:lnTo>
                <a:lnTo>
                  <a:pt x="108965" y="99059"/>
                </a:lnTo>
                <a:lnTo>
                  <a:pt x="59436" y="0"/>
                </a:lnTo>
                <a:close/>
              </a:path>
              <a:path w="119379" h="626745">
                <a:moveTo>
                  <a:pt x="108965" y="99059"/>
                </a:moveTo>
                <a:lnTo>
                  <a:pt x="79247" y="99059"/>
                </a:lnTo>
                <a:lnTo>
                  <a:pt x="79247" y="118871"/>
                </a:lnTo>
                <a:lnTo>
                  <a:pt x="118871" y="118871"/>
                </a:lnTo>
                <a:lnTo>
                  <a:pt x="108965" y="99059"/>
                </a:lnTo>
                <a:close/>
              </a:path>
            </a:pathLst>
          </a:custGeom>
          <a:solidFill>
            <a:srgbClr val="52AC87"/>
          </a:solidFill>
        </p:spPr>
        <p:txBody>
          <a:bodyPr wrap="square" lIns="0" tIns="0" rIns="0" bIns="0" rtlCol="0"/>
          <a:lstStyle/>
          <a:p/>
        </p:txBody>
      </p:sp>
      <p:sp>
        <p:nvSpPr>
          <p:cNvPr id="19" name="object 19"/>
          <p:cNvSpPr/>
          <p:nvPr/>
        </p:nvSpPr>
        <p:spPr>
          <a:xfrm>
            <a:off x="3057144" y="4689347"/>
            <a:ext cx="119380" cy="626745"/>
          </a:xfrm>
          <a:custGeom>
            <a:avLst/>
            <a:gdLst/>
            <a:ahLst/>
            <a:cxnLst/>
            <a:rect l="l" t="t" r="r" b="b"/>
            <a:pathLst>
              <a:path w="119380" h="626745">
                <a:moveTo>
                  <a:pt x="39624" y="507364"/>
                </a:moveTo>
                <a:lnTo>
                  <a:pt x="0" y="507364"/>
                </a:lnTo>
                <a:lnTo>
                  <a:pt x="59436" y="626236"/>
                </a:lnTo>
                <a:lnTo>
                  <a:pt x="108966" y="527176"/>
                </a:lnTo>
                <a:lnTo>
                  <a:pt x="39624" y="527176"/>
                </a:lnTo>
                <a:lnTo>
                  <a:pt x="39624" y="507364"/>
                </a:lnTo>
                <a:close/>
              </a:path>
              <a:path w="119380" h="626745">
                <a:moveTo>
                  <a:pt x="79248" y="0"/>
                </a:moveTo>
                <a:lnTo>
                  <a:pt x="39624" y="0"/>
                </a:lnTo>
                <a:lnTo>
                  <a:pt x="39624" y="527176"/>
                </a:lnTo>
                <a:lnTo>
                  <a:pt x="79248" y="527176"/>
                </a:lnTo>
                <a:lnTo>
                  <a:pt x="79248" y="0"/>
                </a:lnTo>
                <a:close/>
              </a:path>
              <a:path w="119380" h="626745">
                <a:moveTo>
                  <a:pt x="118872" y="507364"/>
                </a:moveTo>
                <a:lnTo>
                  <a:pt x="79248" y="507364"/>
                </a:lnTo>
                <a:lnTo>
                  <a:pt x="79248" y="527176"/>
                </a:lnTo>
                <a:lnTo>
                  <a:pt x="108966" y="527176"/>
                </a:lnTo>
                <a:lnTo>
                  <a:pt x="118872" y="507364"/>
                </a:lnTo>
                <a:close/>
              </a:path>
            </a:pathLst>
          </a:custGeom>
          <a:solidFill>
            <a:srgbClr val="52AC87"/>
          </a:solidFill>
        </p:spPr>
        <p:txBody>
          <a:bodyPr wrap="square" lIns="0" tIns="0" rIns="0" bIns="0" rtlCol="0"/>
          <a:lstStyle/>
          <a:p/>
        </p:txBody>
      </p:sp>
      <p:sp>
        <p:nvSpPr>
          <p:cNvPr id="20" name="object 20"/>
          <p:cNvSpPr/>
          <p:nvPr/>
        </p:nvSpPr>
        <p:spPr>
          <a:xfrm>
            <a:off x="3488435" y="5644896"/>
            <a:ext cx="901065" cy="119380"/>
          </a:xfrm>
          <a:custGeom>
            <a:avLst/>
            <a:gdLst/>
            <a:ahLst/>
            <a:cxnLst/>
            <a:rect l="l" t="t" r="r" b="b"/>
            <a:pathLst>
              <a:path w="901064" h="119379">
                <a:moveTo>
                  <a:pt x="781938" y="0"/>
                </a:moveTo>
                <a:lnTo>
                  <a:pt x="781938" y="118871"/>
                </a:lnTo>
                <a:lnTo>
                  <a:pt x="861187" y="79247"/>
                </a:lnTo>
                <a:lnTo>
                  <a:pt x="801751" y="79247"/>
                </a:lnTo>
                <a:lnTo>
                  <a:pt x="801751" y="39623"/>
                </a:lnTo>
                <a:lnTo>
                  <a:pt x="861187" y="39623"/>
                </a:lnTo>
                <a:lnTo>
                  <a:pt x="781938" y="0"/>
                </a:lnTo>
                <a:close/>
              </a:path>
              <a:path w="901064" h="119379">
                <a:moveTo>
                  <a:pt x="781938" y="39623"/>
                </a:moveTo>
                <a:lnTo>
                  <a:pt x="0" y="39623"/>
                </a:lnTo>
                <a:lnTo>
                  <a:pt x="0" y="79247"/>
                </a:lnTo>
                <a:lnTo>
                  <a:pt x="781938" y="79247"/>
                </a:lnTo>
                <a:lnTo>
                  <a:pt x="781938" y="39623"/>
                </a:lnTo>
                <a:close/>
              </a:path>
              <a:path w="901064" h="119379">
                <a:moveTo>
                  <a:pt x="861187" y="39623"/>
                </a:moveTo>
                <a:lnTo>
                  <a:pt x="801751" y="39623"/>
                </a:lnTo>
                <a:lnTo>
                  <a:pt x="801751" y="79247"/>
                </a:lnTo>
                <a:lnTo>
                  <a:pt x="861187" y="79247"/>
                </a:lnTo>
                <a:lnTo>
                  <a:pt x="900811" y="59435"/>
                </a:lnTo>
                <a:lnTo>
                  <a:pt x="861187" y="39623"/>
                </a:lnTo>
                <a:close/>
              </a:path>
            </a:pathLst>
          </a:custGeom>
          <a:solidFill>
            <a:srgbClr val="52AC87"/>
          </a:solidFill>
        </p:spPr>
        <p:txBody>
          <a:bodyPr wrap="square" lIns="0" tIns="0" rIns="0" bIns="0" rtlCol="0"/>
          <a:lstStyle/>
          <a:p/>
        </p:txBody>
      </p:sp>
      <p:sp>
        <p:nvSpPr>
          <p:cNvPr id="21" name="object 21"/>
          <p:cNvSpPr/>
          <p:nvPr/>
        </p:nvSpPr>
        <p:spPr>
          <a:xfrm>
            <a:off x="4195571" y="3732276"/>
            <a:ext cx="536575" cy="378460"/>
          </a:xfrm>
          <a:custGeom>
            <a:avLst/>
            <a:gdLst/>
            <a:ahLst/>
            <a:cxnLst/>
            <a:rect l="l" t="t" r="r" b="b"/>
            <a:pathLst>
              <a:path w="536575" h="378460">
                <a:moveTo>
                  <a:pt x="109136" y="51117"/>
                </a:moveTo>
                <a:lnTo>
                  <a:pt x="86659" y="83753"/>
                </a:lnTo>
                <a:lnTo>
                  <a:pt x="513841" y="378206"/>
                </a:lnTo>
                <a:lnTo>
                  <a:pt x="536320" y="345694"/>
                </a:lnTo>
                <a:lnTo>
                  <a:pt x="109136" y="51117"/>
                </a:lnTo>
                <a:close/>
              </a:path>
              <a:path w="536575" h="378460">
                <a:moveTo>
                  <a:pt x="0" y="0"/>
                </a:moveTo>
                <a:lnTo>
                  <a:pt x="64135" y="116459"/>
                </a:lnTo>
                <a:lnTo>
                  <a:pt x="86659" y="83753"/>
                </a:lnTo>
                <a:lnTo>
                  <a:pt x="70357" y="72517"/>
                </a:lnTo>
                <a:lnTo>
                  <a:pt x="92837" y="39878"/>
                </a:lnTo>
                <a:lnTo>
                  <a:pt x="116877" y="39878"/>
                </a:lnTo>
                <a:lnTo>
                  <a:pt x="131572" y="18542"/>
                </a:lnTo>
                <a:lnTo>
                  <a:pt x="0" y="0"/>
                </a:lnTo>
                <a:close/>
              </a:path>
              <a:path w="536575" h="378460">
                <a:moveTo>
                  <a:pt x="92837" y="39878"/>
                </a:moveTo>
                <a:lnTo>
                  <a:pt x="70357" y="72517"/>
                </a:lnTo>
                <a:lnTo>
                  <a:pt x="86659" y="83753"/>
                </a:lnTo>
                <a:lnTo>
                  <a:pt x="109136" y="51117"/>
                </a:lnTo>
                <a:lnTo>
                  <a:pt x="92837" y="39878"/>
                </a:lnTo>
                <a:close/>
              </a:path>
              <a:path w="536575" h="378460">
                <a:moveTo>
                  <a:pt x="116877" y="39878"/>
                </a:moveTo>
                <a:lnTo>
                  <a:pt x="92837" y="39878"/>
                </a:lnTo>
                <a:lnTo>
                  <a:pt x="109136" y="51117"/>
                </a:lnTo>
                <a:lnTo>
                  <a:pt x="116877" y="39878"/>
                </a:lnTo>
                <a:close/>
              </a:path>
            </a:pathLst>
          </a:custGeom>
          <a:solidFill>
            <a:srgbClr val="52AC87"/>
          </a:solidFill>
        </p:spPr>
        <p:txBody>
          <a:bodyPr wrap="square" lIns="0" tIns="0" rIns="0" bIns="0" rtlCol="0"/>
          <a:lstStyle/>
          <a:p/>
        </p:txBody>
      </p:sp>
      <p:sp>
        <p:nvSpPr>
          <p:cNvPr id="22" name="object 22"/>
          <p:cNvSpPr/>
          <p:nvPr/>
        </p:nvSpPr>
        <p:spPr>
          <a:xfrm>
            <a:off x="3131820" y="3716020"/>
            <a:ext cx="565785" cy="398145"/>
          </a:xfrm>
          <a:custGeom>
            <a:avLst/>
            <a:gdLst/>
            <a:ahLst/>
            <a:cxnLst/>
            <a:rect l="l" t="t" r="r" b="b"/>
            <a:pathLst>
              <a:path w="565785" h="398145">
                <a:moveTo>
                  <a:pt x="64262" y="281558"/>
                </a:moveTo>
                <a:lnTo>
                  <a:pt x="0" y="397890"/>
                </a:lnTo>
                <a:lnTo>
                  <a:pt x="131571" y="379475"/>
                </a:lnTo>
                <a:lnTo>
                  <a:pt x="116817" y="358012"/>
                </a:lnTo>
                <a:lnTo>
                  <a:pt x="92837" y="358012"/>
                </a:lnTo>
                <a:lnTo>
                  <a:pt x="70357" y="325373"/>
                </a:lnTo>
                <a:lnTo>
                  <a:pt x="86665" y="314149"/>
                </a:lnTo>
                <a:lnTo>
                  <a:pt x="64262" y="281558"/>
                </a:lnTo>
                <a:close/>
              </a:path>
              <a:path w="565785" h="398145">
                <a:moveTo>
                  <a:pt x="86665" y="314149"/>
                </a:moveTo>
                <a:lnTo>
                  <a:pt x="70357" y="325373"/>
                </a:lnTo>
                <a:lnTo>
                  <a:pt x="92837" y="358012"/>
                </a:lnTo>
                <a:lnTo>
                  <a:pt x="109113" y="346804"/>
                </a:lnTo>
                <a:lnTo>
                  <a:pt x="86665" y="314149"/>
                </a:lnTo>
                <a:close/>
              </a:path>
              <a:path w="565785" h="398145">
                <a:moveTo>
                  <a:pt x="109113" y="346804"/>
                </a:moveTo>
                <a:lnTo>
                  <a:pt x="92837" y="358012"/>
                </a:lnTo>
                <a:lnTo>
                  <a:pt x="116817" y="358012"/>
                </a:lnTo>
                <a:lnTo>
                  <a:pt x="109113" y="346804"/>
                </a:lnTo>
                <a:close/>
              </a:path>
              <a:path w="565785" h="398145">
                <a:moveTo>
                  <a:pt x="543052" y="0"/>
                </a:moveTo>
                <a:lnTo>
                  <a:pt x="86665" y="314149"/>
                </a:lnTo>
                <a:lnTo>
                  <a:pt x="109113" y="346804"/>
                </a:lnTo>
                <a:lnTo>
                  <a:pt x="565531" y="32511"/>
                </a:lnTo>
                <a:lnTo>
                  <a:pt x="543052" y="0"/>
                </a:lnTo>
                <a:close/>
              </a:path>
            </a:pathLst>
          </a:custGeom>
          <a:solidFill>
            <a:srgbClr val="52AC87"/>
          </a:solidFill>
        </p:spPr>
        <p:txBody>
          <a:bodyPr wrap="square" lIns="0" tIns="0" rIns="0" bIns="0" rtlCol="0"/>
          <a:lstStyle/>
          <a:p/>
        </p:txBody>
      </p:sp>
      <p:sp>
        <p:nvSpPr>
          <p:cNvPr id="23" name="object 23"/>
          <p:cNvSpPr txBox="1"/>
          <p:nvPr/>
        </p:nvSpPr>
        <p:spPr>
          <a:xfrm>
            <a:off x="6733158" y="1380518"/>
            <a:ext cx="3373120" cy="845185"/>
          </a:xfrm>
          <a:prstGeom prst="rect">
            <a:avLst/>
          </a:prstGeom>
        </p:spPr>
        <p:txBody>
          <a:bodyPr wrap="square" lIns="0" tIns="27940" rIns="0" bIns="0" rtlCol="0" vert="horz">
            <a:spAutoFit/>
          </a:bodyPr>
          <a:lstStyle/>
          <a:p>
            <a:pPr marL="12700">
              <a:lnSpc>
                <a:spcPct val="100000"/>
              </a:lnSpc>
              <a:spcBef>
                <a:spcPts val="220"/>
              </a:spcBef>
            </a:pPr>
            <a:r>
              <a:rPr dirty="0" sz="1600" spc="-5">
                <a:solidFill>
                  <a:srgbClr val="52AC87"/>
                </a:solidFill>
                <a:latin typeface="Calibri"/>
                <a:cs typeface="Calibri"/>
              </a:rPr>
              <a:t>Euler</a:t>
            </a:r>
            <a:r>
              <a:rPr dirty="0" sz="1600" spc="5">
                <a:solidFill>
                  <a:srgbClr val="52AC87"/>
                </a:solidFill>
                <a:latin typeface="Calibri"/>
                <a:cs typeface="Calibri"/>
              </a:rPr>
              <a:t> </a:t>
            </a:r>
            <a:r>
              <a:rPr dirty="0" sz="1600" spc="-10">
                <a:solidFill>
                  <a:srgbClr val="52AC87"/>
                </a:solidFill>
                <a:latin typeface="Calibri"/>
                <a:cs typeface="Calibri"/>
              </a:rPr>
              <a:t>Walk</a:t>
            </a:r>
            <a:endParaRPr sz="1600">
              <a:latin typeface="Calibri"/>
              <a:cs typeface="Calibri"/>
            </a:endParaRPr>
          </a:p>
          <a:p>
            <a:pPr algn="just" marL="12700" marR="5080">
              <a:lnSpc>
                <a:spcPct val="100000"/>
              </a:lnSpc>
              <a:spcBef>
                <a:spcPts val="90"/>
              </a:spcBef>
            </a:pPr>
            <a:r>
              <a:rPr dirty="0" sz="1200">
                <a:solidFill>
                  <a:srgbClr val="767070"/>
                </a:solidFill>
                <a:latin typeface="Arial"/>
                <a:cs typeface="Arial"/>
              </a:rPr>
              <a:t>Corollary:</a:t>
            </a:r>
            <a:r>
              <a:rPr dirty="0" sz="1200" spc="-140">
                <a:solidFill>
                  <a:srgbClr val="767070"/>
                </a:solidFill>
                <a:latin typeface="Arial"/>
                <a:cs typeface="Arial"/>
              </a:rPr>
              <a:t> </a:t>
            </a:r>
            <a:r>
              <a:rPr dirty="0" sz="1200">
                <a:solidFill>
                  <a:srgbClr val="767070"/>
                </a:solidFill>
                <a:latin typeface="Arial"/>
                <a:cs typeface="Arial"/>
              </a:rPr>
              <a:t>A</a:t>
            </a:r>
            <a:r>
              <a:rPr dirty="0" sz="1200" spc="-55">
                <a:solidFill>
                  <a:srgbClr val="767070"/>
                </a:solidFill>
                <a:latin typeface="Arial"/>
                <a:cs typeface="Arial"/>
              </a:rPr>
              <a:t> </a:t>
            </a:r>
            <a:r>
              <a:rPr dirty="0" sz="1200">
                <a:solidFill>
                  <a:srgbClr val="767070"/>
                </a:solidFill>
                <a:latin typeface="Arial"/>
                <a:cs typeface="Arial"/>
              </a:rPr>
              <a:t>connected</a:t>
            </a:r>
            <a:r>
              <a:rPr dirty="0" sz="1200" spc="-35">
                <a:solidFill>
                  <a:srgbClr val="767070"/>
                </a:solidFill>
                <a:latin typeface="Arial"/>
                <a:cs typeface="Arial"/>
              </a:rPr>
              <a:t> </a:t>
            </a:r>
            <a:r>
              <a:rPr dirty="0" sz="1200">
                <a:solidFill>
                  <a:srgbClr val="767070"/>
                </a:solidFill>
                <a:latin typeface="Arial"/>
                <a:cs typeface="Arial"/>
              </a:rPr>
              <a:t>graph</a:t>
            </a:r>
            <a:r>
              <a:rPr dirty="0" sz="1200" spc="-40">
                <a:solidFill>
                  <a:srgbClr val="767070"/>
                </a:solidFill>
                <a:latin typeface="Arial"/>
                <a:cs typeface="Arial"/>
              </a:rPr>
              <a:t> </a:t>
            </a:r>
            <a:r>
              <a:rPr dirty="0" sz="1200">
                <a:solidFill>
                  <a:srgbClr val="767070"/>
                </a:solidFill>
                <a:latin typeface="Arial"/>
                <a:cs typeface="Arial"/>
              </a:rPr>
              <a:t>has</a:t>
            </a:r>
            <a:r>
              <a:rPr dirty="0" sz="1200" spc="-15">
                <a:solidFill>
                  <a:srgbClr val="767070"/>
                </a:solidFill>
                <a:latin typeface="Arial"/>
                <a:cs typeface="Arial"/>
              </a:rPr>
              <a:t> </a:t>
            </a:r>
            <a:r>
              <a:rPr dirty="0" sz="1200">
                <a:solidFill>
                  <a:srgbClr val="767070"/>
                </a:solidFill>
                <a:latin typeface="Arial"/>
                <a:cs typeface="Arial"/>
              </a:rPr>
              <a:t>an</a:t>
            </a:r>
            <a:r>
              <a:rPr dirty="0" sz="1200" spc="-15">
                <a:solidFill>
                  <a:srgbClr val="767070"/>
                </a:solidFill>
                <a:latin typeface="Arial"/>
                <a:cs typeface="Arial"/>
              </a:rPr>
              <a:t> </a:t>
            </a:r>
            <a:r>
              <a:rPr dirty="0" sz="1200">
                <a:solidFill>
                  <a:srgbClr val="767070"/>
                </a:solidFill>
                <a:latin typeface="Arial"/>
                <a:cs typeface="Arial"/>
              </a:rPr>
              <a:t>Euler</a:t>
            </a:r>
            <a:r>
              <a:rPr dirty="0" sz="1200" spc="-15">
                <a:solidFill>
                  <a:srgbClr val="767070"/>
                </a:solidFill>
                <a:latin typeface="Arial"/>
                <a:cs typeface="Arial"/>
              </a:rPr>
              <a:t> </a:t>
            </a:r>
            <a:r>
              <a:rPr dirty="0" sz="1200" spc="5">
                <a:solidFill>
                  <a:srgbClr val="767070"/>
                </a:solidFill>
                <a:latin typeface="Arial"/>
                <a:cs typeface="Arial"/>
              </a:rPr>
              <a:t>Walk</a:t>
            </a:r>
            <a:r>
              <a:rPr dirty="0" sz="1200" spc="-65">
                <a:solidFill>
                  <a:srgbClr val="767070"/>
                </a:solidFill>
                <a:latin typeface="Arial"/>
                <a:cs typeface="Arial"/>
              </a:rPr>
              <a:t> </a:t>
            </a:r>
            <a:r>
              <a:rPr dirty="0" sz="1200" spc="10">
                <a:solidFill>
                  <a:srgbClr val="767070"/>
                </a:solidFill>
                <a:latin typeface="Arial"/>
                <a:cs typeface="Arial"/>
              </a:rPr>
              <a:t>if  </a:t>
            </a:r>
            <a:r>
              <a:rPr dirty="0" sz="1200">
                <a:solidFill>
                  <a:srgbClr val="767070"/>
                </a:solidFill>
                <a:latin typeface="Arial"/>
                <a:cs typeface="Arial"/>
              </a:rPr>
              <a:t>and </a:t>
            </a:r>
            <a:r>
              <a:rPr dirty="0" sz="1200" spc="5">
                <a:solidFill>
                  <a:srgbClr val="767070"/>
                </a:solidFill>
                <a:latin typeface="Arial"/>
                <a:cs typeface="Arial"/>
              </a:rPr>
              <a:t>only </a:t>
            </a:r>
            <a:r>
              <a:rPr dirty="0" sz="1200" spc="10">
                <a:solidFill>
                  <a:srgbClr val="767070"/>
                </a:solidFill>
                <a:latin typeface="Arial"/>
                <a:cs typeface="Arial"/>
              </a:rPr>
              <a:t>if </a:t>
            </a:r>
            <a:r>
              <a:rPr dirty="0" sz="1200">
                <a:solidFill>
                  <a:srgbClr val="767070"/>
                </a:solidFill>
                <a:latin typeface="Arial"/>
                <a:cs typeface="Arial"/>
              </a:rPr>
              <a:t>there are at </a:t>
            </a:r>
            <a:r>
              <a:rPr dirty="0" sz="1200" spc="-10">
                <a:solidFill>
                  <a:srgbClr val="767070"/>
                </a:solidFill>
                <a:latin typeface="Arial"/>
                <a:cs typeface="Arial"/>
              </a:rPr>
              <a:t>most two </a:t>
            </a:r>
            <a:r>
              <a:rPr dirty="0" sz="1200" spc="5">
                <a:solidFill>
                  <a:srgbClr val="767070"/>
                </a:solidFill>
                <a:latin typeface="Arial"/>
                <a:cs typeface="Arial"/>
              </a:rPr>
              <a:t>vertices </a:t>
            </a:r>
            <a:r>
              <a:rPr dirty="0" sz="1200" spc="-5">
                <a:solidFill>
                  <a:srgbClr val="767070"/>
                </a:solidFill>
                <a:latin typeface="Arial"/>
                <a:cs typeface="Arial"/>
              </a:rPr>
              <a:t>with</a:t>
            </a:r>
            <a:r>
              <a:rPr dirty="0" sz="1200" spc="-160">
                <a:solidFill>
                  <a:srgbClr val="767070"/>
                </a:solidFill>
                <a:latin typeface="Arial"/>
                <a:cs typeface="Arial"/>
              </a:rPr>
              <a:t> </a:t>
            </a:r>
            <a:r>
              <a:rPr dirty="0" sz="1200">
                <a:solidFill>
                  <a:srgbClr val="767070"/>
                </a:solidFill>
                <a:latin typeface="Arial"/>
                <a:cs typeface="Arial"/>
              </a:rPr>
              <a:t>odd  degree</a:t>
            </a:r>
            <a:endParaRPr sz="1200">
              <a:latin typeface="Arial"/>
              <a:cs typeface="Arial"/>
            </a:endParaRPr>
          </a:p>
        </p:txBody>
      </p:sp>
      <p:sp>
        <p:nvSpPr>
          <p:cNvPr id="24" name="object 24"/>
          <p:cNvSpPr txBox="1"/>
          <p:nvPr/>
        </p:nvSpPr>
        <p:spPr>
          <a:xfrm>
            <a:off x="6733158" y="2383028"/>
            <a:ext cx="3595370" cy="940435"/>
          </a:xfrm>
          <a:prstGeom prst="rect">
            <a:avLst/>
          </a:prstGeom>
        </p:spPr>
        <p:txBody>
          <a:bodyPr wrap="square" lIns="0" tIns="12700" rIns="0" bIns="0" rtlCol="0" vert="horz">
            <a:spAutoFit/>
          </a:bodyPr>
          <a:lstStyle/>
          <a:p>
            <a:pPr marL="12700" marR="5080">
              <a:lnSpc>
                <a:spcPct val="100000"/>
              </a:lnSpc>
              <a:spcBef>
                <a:spcPts val="100"/>
              </a:spcBef>
            </a:pPr>
            <a:r>
              <a:rPr dirty="0" sz="1200">
                <a:solidFill>
                  <a:srgbClr val="767070"/>
                </a:solidFill>
                <a:latin typeface="Arial"/>
                <a:cs typeface="Arial"/>
              </a:rPr>
              <a:t>Intuition: Start at one of the vertices </a:t>
            </a:r>
            <a:r>
              <a:rPr dirty="0" sz="1200" spc="-5">
                <a:solidFill>
                  <a:srgbClr val="767070"/>
                </a:solidFill>
                <a:latin typeface="Arial"/>
                <a:cs typeface="Arial"/>
              </a:rPr>
              <a:t>with </a:t>
            </a:r>
            <a:r>
              <a:rPr dirty="0" sz="1200">
                <a:solidFill>
                  <a:srgbClr val="767070"/>
                </a:solidFill>
                <a:latin typeface="Arial"/>
                <a:cs typeface="Arial"/>
              </a:rPr>
              <a:t>odd</a:t>
            </a:r>
            <a:r>
              <a:rPr dirty="0" sz="1200" spc="-135">
                <a:solidFill>
                  <a:srgbClr val="767070"/>
                </a:solidFill>
                <a:latin typeface="Arial"/>
                <a:cs typeface="Arial"/>
              </a:rPr>
              <a:t> </a:t>
            </a:r>
            <a:r>
              <a:rPr dirty="0" sz="1200">
                <a:solidFill>
                  <a:srgbClr val="767070"/>
                </a:solidFill>
                <a:latin typeface="Arial"/>
                <a:cs typeface="Arial"/>
              </a:rPr>
              <a:t>degree.  If there </a:t>
            </a:r>
            <a:r>
              <a:rPr dirty="0" sz="1200" spc="5">
                <a:solidFill>
                  <a:srgbClr val="767070"/>
                </a:solidFill>
                <a:latin typeface="Arial"/>
                <a:cs typeface="Arial"/>
              </a:rPr>
              <a:t>is </a:t>
            </a:r>
            <a:r>
              <a:rPr dirty="0" sz="1200">
                <a:solidFill>
                  <a:srgbClr val="767070"/>
                </a:solidFill>
                <a:latin typeface="Arial"/>
                <a:cs typeface="Arial"/>
              </a:rPr>
              <a:t>an edge that </a:t>
            </a:r>
            <a:r>
              <a:rPr dirty="0" sz="1200" spc="5">
                <a:solidFill>
                  <a:srgbClr val="767070"/>
                </a:solidFill>
                <a:latin typeface="Arial"/>
                <a:cs typeface="Arial"/>
              </a:rPr>
              <a:t>leads </a:t>
            </a:r>
            <a:r>
              <a:rPr dirty="0" sz="1200">
                <a:solidFill>
                  <a:srgbClr val="767070"/>
                </a:solidFill>
                <a:latin typeface="Arial"/>
                <a:cs typeface="Arial"/>
              </a:rPr>
              <a:t>to the other vertex of  odd degree, </a:t>
            </a:r>
            <a:r>
              <a:rPr dirty="0" sz="1200" spc="5">
                <a:solidFill>
                  <a:srgbClr val="767070"/>
                </a:solidFill>
                <a:latin typeface="Arial"/>
                <a:cs typeface="Arial"/>
              </a:rPr>
              <a:t>ignore </a:t>
            </a:r>
            <a:r>
              <a:rPr dirty="0" sz="1200" spc="10">
                <a:solidFill>
                  <a:srgbClr val="767070"/>
                </a:solidFill>
                <a:latin typeface="Arial"/>
                <a:cs typeface="Arial"/>
              </a:rPr>
              <a:t>it </a:t>
            </a:r>
            <a:r>
              <a:rPr dirty="0" sz="1200">
                <a:solidFill>
                  <a:srgbClr val="767070"/>
                </a:solidFill>
                <a:latin typeface="Arial"/>
                <a:cs typeface="Arial"/>
              </a:rPr>
              <a:t>first. </a:t>
            </a:r>
            <a:r>
              <a:rPr dirty="0" sz="1200" spc="5">
                <a:solidFill>
                  <a:srgbClr val="767070"/>
                </a:solidFill>
                <a:latin typeface="Arial"/>
                <a:cs typeface="Arial"/>
              </a:rPr>
              <a:t>Find </a:t>
            </a:r>
            <a:r>
              <a:rPr dirty="0" sz="1200">
                <a:solidFill>
                  <a:srgbClr val="767070"/>
                </a:solidFill>
                <a:latin typeface="Arial"/>
                <a:cs typeface="Arial"/>
              </a:rPr>
              <a:t>an Euler</a:t>
            </a:r>
            <a:r>
              <a:rPr dirty="0" sz="1200" spc="-240">
                <a:solidFill>
                  <a:srgbClr val="767070"/>
                </a:solidFill>
                <a:latin typeface="Arial"/>
                <a:cs typeface="Arial"/>
              </a:rPr>
              <a:t> </a:t>
            </a:r>
            <a:r>
              <a:rPr dirty="0" sz="1200" spc="-35">
                <a:solidFill>
                  <a:srgbClr val="767070"/>
                </a:solidFill>
                <a:latin typeface="Arial"/>
                <a:cs typeface="Arial"/>
              </a:rPr>
              <a:t>Tour </a:t>
            </a:r>
            <a:r>
              <a:rPr dirty="0" sz="1200">
                <a:solidFill>
                  <a:srgbClr val="767070"/>
                </a:solidFill>
                <a:latin typeface="Arial"/>
                <a:cs typeface="Arial"/>
              </a:rPr>
              <a:t>starting  from </a:t>
            </a:r>
            <a:r>
              <a:rPr dirty="0" sz="1200" spc="5">
                <a:solidFill>
                  <a:srgbClr val="767070"/>
                </a:solidFill>
                <a:latin typeface="Arial"/>
                <a:cs typeface="Arial"/>
              </a:rPr>
              <a:t>this initial </a:t>
            </a:r>
            <a:r>
              <a:rPr dirty="0" sz="1200">
                <a:solidFill>
                  <a:srgbClr val="767070"/>
                </a:solidFill>
                <a:latin typeface="Arial"/>
                <a:cs typeface="Arial"/>
              </a:rPr>
              <a:t>vertex then traverse the previously  ignored</a:t>
            </a:r>
            <a:r>
              <a:rPr dirty="0" sz="1200" spc="-70">
                <a:solidFill>
                  <a:srgbClr val="767070"/>
                </a:solidFill>
                <a:latin typeface="Arial"/>
                <a:cs typeface="Arial"/>
              </a:rPr>
              <a:t> </a:t>
            </a:r>
            <a:r>
              <a:rPr dirty="0" sz="1200">
                <a:solidFill>
                  <a:srgbClr val="767070"/>
                </a:solidFill>
                <a:latin typeface="Arial"/>
                <a:cs typeface="Arial"/>
              </a:rPr>
              <a:t>edge.</a:t>
            </a:r>
            <a:endParaRPr sz="1200">
              <a:latin typeface="Arial"/>
              <a:cs typeface="Arial"/>
            </a:endParaRPr>
          </a:p>
        </p:txBody>
      </p:sp>
      <p:sp>
        <p:nvSpPr>
          <p:cNvPr id="25" name="object 25"/>
          <p:cNvSpPr/>
          <p:nvPr/>
        </p:nvSpPr>
        <p:spPr>
          <a:xfrm>
            <a:off x="8260080" y="3322320"/>
            <a:ext cx="515620" cy="527685"/>
          </a:xfrm>
          <a:custGeom>
            <a:avLst/>
            <a:gdLst/>
            <a:ahLst/>
            <a:cxnLst/>
            <a:rect l="l" t="t" r="r" b="b"/>
            <a:pathLst>
              <a:path w="515620" h="527685">
                <a:moveTo>
                  <a:pt x="257555" y="0"/>
                </a:moveTo>
                <a:lnTo>
                  <a:pt x="211261" y="4245"/>
                </a:lnTo>
                <a:lnTo>
                  <a:pt x="167688" y="16488"/>
                </a:lnTo>
                <a:lnTo>
                  <a:pt x="127564" y="35983"/>
                </a:lnTo>
                <a:lnTo>
                  <a:pt x="91617" y="61988"/>
                </a:lnTo>
                <a:lnTo>
                  <a:pt x="60575" y="93760"/>
                </a:lnTo>
                <a:lnTo>
                  <a:pt x="35164" y="130556"/>
                </a:lnTo>
                <a:lnTo>
                  <a:pt x="16113" y="171631"/>
                </a:lnTo>
                <a:lnTo>
                  <a:pt x="4149" y="216244"/>
                </a:lnTo>
                <a:lnTo>
                  <a:pt x="0" y="263651"/>
                </a:lnTo>
                <a:lnTo>
                  <a:pt x="4149" y="311059"/>
                </a:lnTo>
                <a:lnTo>
                  <a:pt x="16113" y="355672"/>
                </a:lnTo>
                <a:lnTo>
                  <a:pt x="35164" y="396748"/>
                </a:lnTo>
                <a:lnTo>
                  <a:pt x="60575" y="433543"/>
                </a:lnTo>
                <a:lnTo>
                  <a:pt x="91617" y="465315"/>
                </a:lnTo>
                <a:lnTo>
                  <a:pt x="127564" y="491320"/>
                </a:lnTo>
                <a:lnTo>
                  <a:pt x="167688" y="510815"/>
                </a:lnTo>
                <a:lnTo>
                  <a:pt x="211261" y="523058"/>
                </a:lnTo>
                <a:lnTo>
                  <a:pt x="257555" y="527303"/>
                </a:lnTo>
                <a:lnTo>
                  <a:pt x="303850" y="523058"/>
                </a:lnTo>
                <a:lnTo>
                  <a:pt x="347423" y="510815"/>
                </a:lnTo>
                <a:lnTo>
                  <a:pt x="387547" y="491320"/>
                </a:lnTo>
                <a:lnTo>
                  <a:pt x="423494" y="465315"/>
                </a:lnTo>
                <a:lnTo>
                  <a:pt x="454536" y="433543"/>
                </a:lnTo>
                <a:lnTo>
                  <a:pt x="479947" y="396748"/>
                </a:lnTo>
                <a:lnTo>
                  <a:pt x="498998" y="355672"/>
                </a:lnTo>
                <a:lnTo>
                  <a:pt x="510962" y="311059"/>
                </a:lnTo>
                <a:lnTo>
                  <a:pt x="515112" y="263651"/>
                </a:lnTo>
                <a:lnTo>
                  <a:pt x="510962" y="216244"/>
                </a:lnTo>
                <a:lnTo>
                  <a:pt x="498998" y="171631"/>
                </a:lnTo>
                <a:lnTo>
                  <a:pt x="479947" y="130556"/>
                </a:lnTo>
                <a:lnTo>
                  <a:pt x="454536" y="93760"/>
                </a:lnTo>
                <a:lnTo>
                  <a:pt x="423494" y="61988"/>
                </a:lnTo>
                <a:lnTo>
                  <a:pt x="387547" y="35983"/>
                </a:lnTo>
                <a:lnTo>
                  <a:pt x="347423" y="16488"/>
                </a:lnTo>
                <a:lnTo>
                  <a:pt x="303850" y="4245"/>
                </a:lnTo>
                <a:lnTo>
                  <a:pt x="257555" y="0"/>
                </a:lnTo>
                <a:close/>
              </a:path>
            </a:pathLst>
          </a:custGeom>
          <a:solidFill>
            <a:srgbClr val="AC8752"/>
          </a:solidFill>
        </p:spPr>
        <p:txBody>
          <a:bodyPr wrap="square" lIns="0" tIns="0" rIns="0" bIns="0" rtlCol="0"/>
          <a:lstStyle/>
          <a:p/>
        </p:txBody>
      </p:sp>
      <p:sp>
        <p:nvSpPr>
          <p:cNvPr id="26" name="object 26"/>
          <p:cNvSpPr txBox="1"/>
          <p:nvPr/>
        </p:nvSpPr>
        <p:spPr>
          <a:xfrm>
            <a:off x="8430259" y="3430904"/>
            <a:ext cx="17843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E7DCED"/>
                </a:solidFill>
                <a:latin typeface="Arial"/>
                <a:cs typeface="Arial"/>
              </a:rPr>
              <a:t>A</a:t>
            </a:r>
            <a:endParaRPr sz="1800">
              <a:latin typeface="Arial"/>
              <a:cs typeface="Arial"/>
            </a:endParaRPr>
          </a:p>
        </p:txBody>
      </p:sp>
      <p:sp>
        <p:nvSpPr>
          <p:cNvPr id="27" name="object 27"/>
          <p:cNvSpPr/>
          <p:nvPr/>
        </p:nvSpPr>
        <p:spPr>
          <a:xfrm>
            <a:off x="8982456" y="4139184"/>
            <a:ext cx="512445" cy="527685"/>
          </a:xfrm>
          <a:custGeom>
            <a:avLst/>
            <a:gdLst/>
            <a:ahLst/>
            <a:cxnLst/>
            <a:rect l="l" t="t" r="r" b="b"/>
            <a:pathLst>
              <a:path w="512445" h="527685">
                <a:moveTo>
                  <a:pt x="256032" y="0"/>
                </a:moveTo>
                <a:lnTo>
                  <a:pt x="210023" y="4245"/>
                </a:lnTo>
                <a:lnTo>
                  <a:pt x="166714" y="16488"/>
                </a:lnTo>
                <a:lnTo>
                  <a:pt x="126830" y="35983"/>
                </a:lnTo>
                <a:lnTo>
                  <a:pt x="91095" y="61988"/>
                </a:lnTo>
                <a:lnTo>
                  <a:pt x="60232" y="93760"/>
                </a:lnTo>
                <a:lnTo>
                  <a:pt x="34967" y="130556"/>
                </a:lnTo>
                <a:lnTo>
                  <a:pt x="16023" y="171631"/>
                </a:lnTo>
                <a:lnTo>
                  <a:pt x="4126" y="216244"/>
                </a:lnTo>
                <a:lnTo>
                  <a:pt x="0" y="263652"/>
                </a:lnTo>
                <a:lnTo>
                  <a:pt x="4126" y="311059"/>
                </a:lnTo>
                <a:lnTo>
                  <a:pt x="16023" y="355672"/>
                </a:lnTo>
                <a:lnTo>
                  <a:pt x="34967" y="396748"/>
                </a:lnTo>
                <a:lnTo>
                  <a:pt x="60232" y="433543"/>
                </a:lnTo>
                <a:lnTo>
                  <a:pt x="91095" y="465315"/>
                </a:lnTo>
                <a:lnTo>
                  <a:pt x="126830" y="491320"/>
                </a:lnTo>
                <a:lnTo>
                  <a:pt x="166714" y="510815"/>
                </a:lnTo>
                <a:lnTo>
                  <a:pt x="210023" y="523058"/>
                </a:lnTo>
                <a:lnTo>
                  <a:pt x="256032" y="527304"/>
                </a:lnTo>
                <a:lnTo>
                  <a:pt x="302040" y="523058"/>
                </a:lnTo>
                <a:lnTo>
                  <a:pt x="345349" y="510815"/>
                </a:lnTo>
                <a:lnTo>
                  <a:pt x="385233" y="491320"/>
                </a:lnTo>
                <a:lnTo>
                  <a:pt x="420968" y="465315"/>
                </a:lnTo>
                <a:lnTo>
                  <a:pt x="451831" y="433543"/>
                </a:lnTo>
                <a:lnTo>
                  <a:pt x="477096" y="396748"/>
                </a:lnTo>
                <a:lnTo>
                  <a:pt x="496040" y="355672"/>
                </a:lnTo>
                <a:lnTo>
                  <a:pt x="507937" y="311059"/>
                </a:lnTo>
                <a:lnTo>
                  <a:pt x="512064" y="263652"/>
                </a:lnTo>
                <a:lnTo>
                  <a:pt x="507937" y="216244"/>
                </a:lnTo>
                <a:lnTo>
                  <a:pt x="496040" y="171631"/>
                </a:lnTo>
                <a:lnTo>
                  <a:pt x="477096" y="130556"/>
                </a:lnTo>
                <a:lnTo>
                  <a:pt x="451831" y="93760"/>
                </a:lnTo>
                <a:lnTo>
                  <a:pt x="420968" y="61988"/>
                </a:lnTo>
                <a:lnTo>
                  <a:pt x="385233" y="35983"/>
                </a:lnTo>
                <a:lnTo>
                  <a:pt x="345349" y="16488"/>
                </a:lnTo>
                <a:lnTo>
                  <a:pt x="302040" y="4245"/>
                </a:lnTo>
                <a:lnTo>
                  <a:pt x="256032" y="0"/>
                </a:lnTo>
                <a:close/>
              </a:path>
            </a:pathLst>
          </a:custGeom>
          <a:solidFill>
            <a:srgbClr val="AC8752"/>
          </a:solidFill>
        </p:spPr>
        <p:txBody>
          <a:bodyPr wrap="square" lIns="0" tIns="0" rIns="0" bIns="0" rtlCol="0"/>
          <a:lstStyle/>
          <a:p/>
        </p:txBody>
      </p:sp>
      <p:sp>
        <p:nvSpPr>
          <p:cNvPr id="28" name="object 28"/>
          <p:cNvSpPr txBox="1"/>
          <p:nvPr/>
        </p:nvSpPr>
        <p:spPr>
          <a:xfrm>
            <a:off x="9150477" y="4249292"/>
            <a:ext cx="17843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E7DCED"/>
                </a:solidFill>
                <a:latin typeface="Arial"/>
                <a:cs typeface="Arial"/>
              </a:rPr>
              <a:t>E</a:t>
            </a:r>
            <a:endParaRPr sz="1800">
              <a:latin typeface="Arial"/>
              <a:cs typeface="Arial"/>
            </a:endParaRPr>
          </a:p>
        </p:txBody>
      </p:sp>
      <p:sp>
        <p:nvSpPr>
          <p:cNvPr id="29" name="object 29"/>
          <p:cNvSpPr/>
          <p:nvPr/>
        </p:nvSpPr>
        <p:spPr>
          <a:xfrm>
            <a:off x="8985504" y="5340096"/>
            <a:ext cx="515620" cy="527685"/>
          </a:xfrm>
          <a:custGeom>
            <a:avLst/>
            <a:gdLst/>
            <a:ahLst/>
            <a:cxnLst/>
            <a:rect l="l" t="t" r="r" b="b"/>
            <a:pathLst>
              <a:path w="515620" h="527685">
                <a:moveTo>
                  <a:pt x="257555" y="0"/>
                </a:moveTo>
                <a:lnTo>
                  <a:pt x="211261" y="4245"/>
                </a:lnTo>
                <a:lnTo>
                  <a:pt x="167688" y="16488"/>
                </a:lnTo>
                <a:lnTo>
                  <a:pt x="127564" y="35983"/>
                </a:lnTo>
                <a:lnTo>
                  <a:pt x="91617" y="61988"/>
                </a:lnTo>
                <a:lnTo>
                  <a:pt x="60575" y="93760"/>
                </a:lnTo>
                <a:lnTo>
                  <a:pt x="35164" y="130555"/>
                </a:lnTo>
                <a:lnTo>
                  <a:pt x="16113" y="171631"/>
                </a:lnTo>
                <a:lnTo>
                  <a:pt x="4149" y="216244"/>
                </a:lnTo>
                <a:lnTo>
                  <a:pt x="0" y="263651"/>
                </a:lnTo>
                <a:lnTo>
                  <a:pt x="4149" y="311042"/>
                </a:lnTo>
                <a:lnTo>
                  <a:pt x="16113" y="355646"/>
                </a:lnTo>
                <a:lnTo>
                  <a:pt x="35164" y="396719"/>
                </a:lnTo>
                <a:lnTo>
                  <a:pt x="60575" y="433517"/>
                </a:lnTo>
                <a:lnTo>
                  <a:pt x="91617" y="465294"/>
                </a:lnTo>
                <a:lnTo>
                  <a:pt x="127564" y="491306"/>
                </a:lnTo>
                <a:lnTo>
                  <a:pt x="167688" y="510808"/>
                </a:lnTo>
                <a:lnTo>
                  <a:pt x="211261" y="523056"/>
                </a:lnTo>
                <a:lnTo>
                  <a:pt x="257555" y="527303"/>
                </a:lnTo>
                <a:lnTo>
                  <a:pt x="303850" y="523056"/>
                </a:lnTo>
                <a:lnTo>
                  <a:pt x="347423" y="510808"/>
                </a:lnTo>
                <a:lnTo>
                  <a:pt x="387547" y="491306"/>
                </a:lnTo>
                <a:lnTo>
                  <a:pt x="423494" y="465294"/>
                </a:lnTo>
                <a:lnTo>
                  <a:pt x="454536" y="433517"/>
                </a:lnTo>
                <a:lnTo>
                  <a:pt x="479947" y="396719"/>
                </a:lnTo>
                <a:lnTo>
                  <a:pt x="498998" y="355646"/>
                </a:lnTo>
                <a:lnTo>
                  <a:pt x="510962" y="311042"/>
                </a:lnTo>
                <a:lnTo>
                  <a:pt x="515112" y="263651"/>
                </a:lnTo>
                <a:lnTo>
                  <a:pt x="510962" y="216244"/>
                </a:lnTo>
                <a:lnTo>
                  <a:pt x="498998" y="171631"/>
                </a:lnTo>
                <a:lnTo>
                  <a:pt x="479947" y="130555"/>
                </a:lnTo>
                <a:lnTo>
                  <a:pt x="454536" y="93760"/>
                </a:lnTo>
                <a:lnTo>
                  <a:pt x="423494" y="61988"/>
                </a:lnTo>
                <a:lnTo>
                  <a:pt x="387547" y="35983"/>
                </a:lnTo>
                <a:lnTo>
                  <a:pt x="347423" y="16488"/>
                </a:lnTo>
                <a:lnTo>
                  <a:pt x="303850" y="4245"/>
                </a:lnTo>
                <a:lnTo>
                  <a:pt x="257555" y="0"/>
                </a:lnTo>
                <a:close/>
              </a:path>
            </a:pathLst>
          </a:custGeom>
          <a:solidFill>
            <a:srgbClr val="AC8752"/>
          </a:solidFill>
        </p:spPr>
        <p:txBody>
          <a:bodyPr wrap="square" lIns="0" tIns="0" rIns="0" bIns="0" rtlCol="0"/>
          <a:lstStyle/>
          <a:p/>
        </p:txBody>
      </p:sp>
      <p:sp>
        <p:nvSpPr>
          <p:cNvPr id="30" name="object 30"/>
          <p:cNvSpPr txBox="1"/>
          <p:nvPr/>
        </p:nvSpPr>
        <p:spPr>
          <a:xfrm>
            <a:off x="9148953" y="5450535"/>
            <a:ext cx="190500" cy="299720"/>
          </a:xfrm>
          <a:prstGeom prst="rect">
            <a:avLst/>
          </a:prstGeom>
        </p:spPr>
        <p:txBody>
          <a:bodyPr wrap="square" lIns="0" tIns="12700" rIns="0" bIns="0" rtlCol="0" vert="horz">
            <a:spAutoFit/>
          </a:bodyPr>
          <a:lstStyle/>
          <a:p>
            <a:pPr marL="12700">
              <a:lnSpc>
                <a:spcPct val="100000"/>
              </a:lnSpc>
              <a:spcBef>
                <a:spcPts val="100"/>
              </a:spcBef>
            </a:pPr>
            <a:r>
              <a:rPr dirty="0" sz="1800" spc="-5">
                <a:solidFill>
                  <a:srgbClr val="E7DCED"/>
                </a:solidFill>
                <a:latin typeface="Arial"/>
                <a:cs typeface="Arial"/>
              </a:rPr>
              <a:t>D</a:t>
            </a:r>
            <a:endParaRPr sz="1800">
              <a:latin typeface="Arial"/>
              <a:cs typeface="Arial"/>
            </a:endParaRPr>
          </a:p>
        </p:txBody>
      </p:sp>
      <p:sp>
        <p:nvSpPr>
          <p:cNvPr id="31" name="object 31"/>
          <p:cNvSpPr/>
          <p:nvPr/>
        </p:nvSpPr>
        <p:spPr>
          <a:xfrm>
            <a:off x="7540752" y="5340096"/>
            <a:ext cx="515620" cy="527685"/>
          </a:xfrm>
          <a:custGeom>
            <a:avLst/>
            <a:gdLst/>
            <a:ahLst/>
            <a:cxnLst/>
            <a:rect l="l" t="t" r="r" b="b"/>
            <a:pathLst>
              <a:path w="515620" h="527685">
                <a:moveTo>
                  <a:pt x="257555" y="0"/>
                </a:moveTo>
                <a:lnTo>
                  <a:pt x="211261" y="4245"/>
                </a:lnTo>
                <a:lnTo>
                  <a:pt x="167688" y="16488"/>
                </a:lnTo>
                <a:lnTo>
                  <a:pt x="127564" y="35983"/>
                </a:lnTo>
                <a:lnTo>
                  <a:pt x="91617" y="61988"/>
                </a:lnTo>
                <a:lnTo>
                  <a:pt x="60575" y="93760"/>
                </a:lnTo>
                <a:lnTo>
                  <a:pt x="35164" y="130555"/>
                </a:lnTo>
                <a:lnTo>
                  <a:pt x="16113" y="171631"/>
                </a:lnTo>
                <a:lnTo>
                  <a:pt x="4149" y="216244"/>
                </a:lnTo>
                <a:lnTo>
                  <a:pt x="0" y="263651"/>
                </a:lnTo>
                <a:lnTo>
                  <a:pt x="4149" y="311042"/>
                </a:lnTo>
                <a:lnTo>
                  <a:pt x="16113" y="355646"/>
                </a:lnTo>
                <a:lnTo>
                  <a:pt x="35164" y="396719"/>
                </a:lnTo>
                <a:lnTo>
                  <a:pt x="60575" y="433517"/>
                </a:lnTo>
                <a:lnTo>
                  <a:pt x="91617" y="465294"/>
                </a:lnTo>
                <a:lnTo>
                  <a:pt x="127564" y="491306"/>
                </a:lnTo>
                <a:lnTo>
                  <a:pt x="167688" y="510808"/>
                </a:lnTo>
                <a:lnTo>
                  <a:pt x="211261" y="523056"/>
                </a:lnTo>
                <a:lnTo>
                  <a:pt x="257555" y="527303"/>
                </a:lnTo>
                <a:lnTo>
                  <a:pt x="303850" y="523056"/>
                </a:lnTo>
                <a:lnTo>
                  <a:pt x="347423" y="510808"/>
                </a:lnTo>
                <a:lnTo>
                  <a:pt x="387547" y="491306"/>
                </a:lnTo>
                <a:lnTo>
                  <a:pt x="423494" y="465294"/>
                </a:lnTo>
                <a:lnTo>
                  <a:pt x="454536" y="433517"/>
                </a:lnTo>
                <a:lnTo>
                  <a:pt x="479947" y="396719"/>
                </a:lnTo>
                <a:lnTo>
                  <a:pt x="498998" y="355646"/>
                </a:lnTo>
                <a:lnTo>
                  <a:pt x="510962" y="311042"/>
                </a:lnTo>
                <a:lnTo>
                  <a:pt x="515112" y="263651"/>
                </a:lnTo>
                <a:lnTo>
                  <a:pt x="510962" y="216244"/>
                </a:lnTo>
                <a:lnTo>
                  <a:pt x="498998" y="171631"/>
                </a:lnTo>
                <a:lnTo>
                  <a:pt x="479947" y="130555"/>
                </a:lnTo>
                <a:lnTo>
                  <a:pt x="454536" y="93760"/>
                </a:lnTo>
                <a:lnTo>
                  <a:pt x="423494" y="61988"/>
                </a:lnTo>
                <a:lnTo>
                  <a:pt x="387547" y="35983"/>
                </a:lnTo>
                <a:lnTo>
                  <a:pt x="347423" y="16488"/>
                </a:lnTo>
                <a:lnTo>
                  <a:pt x="303850" y="4245"/>
                </a:lnTo>
                <a:lnTo>
                  <a:pt x="257555" y="0"/>
                </a:lnTo>
                <a:close/>
              </a:path>
            </a:pathLst>
          </a:custGeom>
          <a:solidFill>
            <a:srgbClr val="AC8752"/>
          </a:solidFill>
        </p:spPr>
        <p:txBody>
          <a:bodyPr wrap="square" lIns="0" tIns="0" rIns="0" bIns="0" rtlCol="0"/>
          <a:lstStyle/>
          <a:p/>
        </p:txBody>
      </p:sp>
      <p:sp>
        <p:nvSpPr>
          <p:cNvPr id="32" name="object 32"/>
          <p:cNvSpPr txBox="1"/>
          <p:nvPr/>
        </p:nvSpPr>
        <p:spPr>
          <a:xfrm>
            <a:off x="7704201" y="5450535"/>
            <a:ext cx="190500" cy="299720"/>
          </a:xfrm>
          <a:prstGeom prst="rect">
            <a:avLst/>
          </a:prstGeom>
        </p:spPr>
        <p:txBody>
          <a:bodyPr wrap="square" lIns="0" tIns="12700" rIns="0" bIns="0" rtlCol="0" vert="horz">
            <a:spAutoFit/>
          </a:bodyPr>
          <a:lstStyle/>
          <a:p>
            <a:pPr marL="12700">
              <a:lnSpc>
                <a:spcPct val="100000"/>
              </a:lnSpc>
              <a:spcBef>
                <a:spcPts val="100"/>
              </a:spcBef>
            </a:pPr>
            <a:r>
              <a:rPr dirty="0" sz="1800" spc="-5">
                <a:solidFill>
                  <a:srgbClr val="E7DCED"/>
                </a:solidFill>
                <a:latin typeface="Arial"/>
                <a:cs typeface="Arial"/>
              </a:rPr>
              <a:t>C</a:t>
            </a:r>
            <a:endParaRPr sz="1800">
              <a:latin typeface="Arial"/>
              <a:cs typeface="Arial"/>
            </a:endParaRPr>
          </a:p>
        </p:txBody>
      </p:sp>
      <p:sp>
        <p:nvSpPr>
          <p:cNvPr id="33" name="object 33"/>
          <p:cNvSpPr/>
          <p:nvPr/>
        </p:nvSpPr>
        <p:spPr>
          <a:xfrm>
            <a:off x="7540752" y="4139184"/>
            <a:ext cx="515620" cy="527685"/>
          </a:xfrm>
          <a:custGeom>
            <a:avLst/>
            <a:gdLst/>
            <a:ahLst/>
            <a:cxnLst/>
            <a:rect l="l" t="t" r="r" b="b"/>
            <a:pathLst>
              <a:path w="515620" h="527685">
                <a:moveTo>
                  <a:pt x="257555" y="0"/>
                </a:moveTo>
                <a:lnTo>
                  <a:pt x="211261" y="4245"/>
                </a:lnTo>
                <a:lnTo>
                  <a:pt x="167688" y="16488"/>
                </a:lnTo>
                <a:lnTo>
                  <a:pt x="127564" y="35983"/>
                </a:lnTo>
                <a:lnTo>
                  <a:pt x="91617" y="61988"/>
                </a:lnTo>
                <a:lnTo>
                  <a:pt x="60575" y="93760"/>
                </a:lnTo>
                <a:lnTo>
                  <a:pt x="35164" y="130556"/>
                </a:lnTo>
                <a:lnTo>
                  <a:pt x="16113" y="171631"/>
                </a:lnTo>
                <a:lnTo>
                  <a:pt x="4149" y="216244"/>
                </a:lnTo>
                <a:lnTo>
                  <a:pt x="0" y="263652"/>
                </a:lnTo>
                <a:lnTo>
                  <a:pt x="4149" y="311059"/>
                </a:lnTo>
                <a:lnTo>
                  <a:pt x="16113" y="355672"/>
                </a:lnTo>
                <a:lnTo>
                  <a:pt x="35164" y="396748"/>
                </a:lnTo>
                <a:lnTo>
                  <a:pt x="60575" y="433543"/>
                </a:lnTo>
                <a:lnTo>
                  <a:pt x="91617" y="465315"/>
                </a:lnTo>
                <a:lnTo>
                  <a:pt x="127564" y="491320"/>
                </a:lnTo>
                <a:lnTo>
                  <a:pt x="167688" y="510815"/>
                </a:lnTo>
                <a:lnTo>
                  <a:pt x="211261" y="523058"/>
                </a:lnTo>
                <a:lnTo>
                  <a:pt x="257555" y="527304"/>
                </a:lnTo>
                <a:lnTo>
                  <a:pt x="303850" y="523058"/>
                </a:lnTo>
                <a:lnTo>
                  <a:pt x="347423" y="510815"/>
                </a:lnTo>
                <a:lnTo>
                  <a:pt x="387547" y="491320"/>
                </a:lnTo>
                <a:lnTo>
                  <a:pt x="423494" y="465315"/>
                </a:lnTo>
                <a:lnTo>
                  <a:pt x="454536" y="433543"/>
                </a:lnTo>
                <a:lnTo>
                  <a:pt x="479947" y="396748"/>
                </a:lnTo>
                <a:lnTo>
                  <a:pt x="498998" y="355672"/>
                </a:lnTo>
                <a:lnTo>
                  <a:pt x="510962" y="311059"/>
                </a:lnTo>
                <a:lnTo>
                  <a:pt x="515112" y="263652"/>
                </a:lnTo>
                <a:lnTo>
                  <a:pt x="510962" y="216244"/>
                </a:lnTo>
                <a:lnTo>
                  <a:pt x="498998" y="171631"/>
                </a:lnTo>
                <a:lnTo>
                  <a:pt x="479947" y="130556"/>
                </a:lnTo>
                <a:lnTo>
                  <a:pt x="454536" y="93760"/>
                </a:lnTo>
                <a:lnTo>
                  <a:pt x="423494" y="61988"/>
                </a:lnTo>
                <a:lnTo>
                  <a:pt x="387547" y="35983"/>
                </a:lnTo>
                <a:lnTo>
                  <a:pt x="347423" y="16488"/>
                </a:lnTo>
                <a:lnTo>
                  <a:pt x="303850" y="4245"/>
                </a:lnTo>
                <a:lnTo>
                  <a:pt x="257555" y="0"/>
                </a:lnTo>
                <a:close/>
              </a:path>
            </a:pathLst>
          </a:custGeom>
          <a:solidFill>
            <a:srgbClr val="AC8752"/>
          </a:solidFill>
        </p:spPr>
        <p:txBody>
          <a:bodyPr wrap="square" lIns="0" tIns="0" rIns="0" bIns="0" rtlCol="0"/>
          <a:lstStyle/>
          <a:p/>
        </p:txBody>
      </p:sp>
      <p:sp>
        <p:nvSpPr>
          <p:cNvPr id="34" name="object 34"/>
          <p:cNvSpPr txBox="1"/>
          <p:nvPr/>
        </p:nvSpPr>
        <p:spPr>
          <a:xfrm>
            <a:off x="7710296" y="4249292"/>
            <a:ext cx="17843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E7DCED"/>
                </a:solidFill>
                <a:latin typeface="Arial"/>
                <a:cs typeface="Arial"/>
              </a:rPr>
              <a:t>B</a:t>
            </a:r>
            <a:endParaRPr sz="1800">
              <a:latin typeface="Arial"/>
              <a:cs typeface="Arial"/>
            </a:endParaRPr>
          </a:p>
        </p:txBody>
      </p:sp>
      <p:sp>
        <p:nvSpPr>
          <p:cNvPr id="35" name="object 35"/>
          <p:cNvSpPr/>
          <p:nvPr/>
        </p:nvSpPr>
        <p:spPr>
          <a:xfrm>
            <a:off x="7801356" y="3771900"/>
            <a:ext cx="538480" cy="367665"/>
          </a:xfrm>
          <a:custGeom>
            <a:avLst/>
            <a:gdLst/>
            <a:ahLst/>
            <a:cxnLst/>
            <a:rect l="l" t="t" r="r" b="b"/>
            <a:pathLst>
              <a:path w="538479" h="367664">
                <a:moveTo>
                  <a:pt x="537972" y="0"/>
                </a:moveTo>
                <a:lnTo>
                  <a:pt x="0" y="367411"/>
                </a:lnTo>
              </a:path>
            </a:pathLst>
          </a:custGeom>
          <a:ln w="9144">
            <a:solidFill>
              <a:srgbClr val="8952AC"/>
            </a:solidFill>
          </a:ln>
        </p:spPr>
        <p:txBody>
          <a:bodyPr wrap="square" lIns="0" tIns="0" rIns="0" bIns="0" rtlCol="0"/>
          <a:lstStyle/>
          <a:p/>
        </p:txBody>
      </p:sp>
      <p:sp>
        <p:nvSpPr>
          <p:cNvPr id="36" name="object 36"/>
          <p:cNvSpPr/>
          <p:nvPr/>
        </p:nvSpPr>
        <p:spPr>
          <a:xfrm>
            <a:off x="7801356" y="4668011"/>
            <a:ext cx="0" cy="673100"/>
          </a:xfrm>
          <a:custGeom>
            <a:avLst/>
            <a:gdLst/>
            <a:ahLst/>
            <a:cxnLst/>
            <a:rect l="l" t="t" r="r" b="b"/>
            <a:pathLst>
              <a:path w="0" h="673100">
                <a:moveTo>
                  <a:pt x="0" y="0"/>
                </a:moveTo>
                <a:lnTo>
                  <a:pt x="0" y="672846"/>
                </a:lnTo>
              </a:path>
            </a:pathLst>
          </a:custGeom>
          <a:ln w="9144">
            <a:solidFill>
              <a:srgbClr val="8952AC"/>
            </a:solidFill>
          </a:ln>
        </p:spPr>
        <p:txBody>
          <a:bodyPr wrap="square" lIns="0" tIns="0" rIns="0" bIns="0" rtlCol="0"/>
          <a:lstStyle/>
          <a:p/>
        </p:txBody>
      </p:sp>
      <p:sp>
        <p:nvSpPr>
          <p:cNvPr id="37" name="object 37"/>
          <p:cNvSpPr/>
          <p:nvPr/>
        </p:nvSpPr>
        <p:spPr>
          <a:xfrm>
            <a:off x="8057388" y="5606796"/>
            <a:ext cx="930275" cy="0"/>
          </a:xfrm>
          <a:custGeom>
            <a:avLst/>
            <a:gdLst/>
            <a:ahLst/>
            <a:cxnLst/>
            <a:rect l="l" t="t" r="r" b="b"/>
            <a:pathLst>
              <a:path w="930275" h="0">
                <a:moveTo>
                  <a:pt x="0" y="0"/>
                </a:moveTo>
                <a:lnTo>
                  <a:pt x="930147" y="0"/>
                </a:lnTo>
              </a:path>
            </a:pathLst>
          </a:custGeom>
          <a:ln w="9144">
            <a:solidFill>
              <a:srgbClr val="8952AC"/>
            </a:solidFill>
          </a:ln>
        </p:spPr>
        <p:txBody>
          <a:bodyPr wrap="square" lIns="0" tIns="0" rIns="0" bIns="0" rtlCol="0"/>
          <a:lstStyle/>
          <a:p/>
        </p:txBody>
      </p:sp>
      <p:sp>
        <p:nvSpPr>
          <p:cNvPr id="38" name="object 38"/>
          <p:cNvSpPr/>
          <p:nvPr/>
        </p:nvSpPr>
        <p:spPr>
          <a:xfrm>
            <a:off x="9240011" y="4668011"/>
            <a:ext cx="5080" cy="673100"/>
          </a:xfrm>
          <a:custGeom>
            <a:avLst/>
            <a:gdLst/>
            <a:ahLst/>
            <a:cxnLst/>
            <a:rect l="l" t="t" r="r" b="b"/>
            <a:pathLst>
              <a:path w="5079" h="673100">
                <a:moveTo>
                  <a:pt x="4826" y="672846"/>
                </a:moveTo>
                <a:lnTo>
                  <a:pt x="0" y="0"/>
                </a:lnTo>
              </a:path>
            </a:pathLst>
          </a:custGeom>
          <a:ln w="9144">
            <a:solidFill>
              <a:srgbClr val="8952AC"/>
            </a:solidFill>
          </a:ln>
        </p:spPr>
        <p:txBody>
          <a:bodyPr wrap="square" lIns="0" tIns="0" rIns="0" bIns="0" rtlCol="0"/>
          <a:lstStyle/>
          <a:p/>
        </p:txBody>
      </p:sp>
      <p:sp>
        <p:nvSpPr>
          <p:cNvPr id="39" name="object 39"/>
          <p:cNvSpPr/>
          <p:nvPr/>
        </p:nvSpPr>
        <p:spPr>
          <a:xfrm>
            <a:off x="8700516" y="3771900"/>
            <a:ext cx="538480" cy="367665"/>
          </a:xfrm>
          <a:custGeom>
            <a:avLst/>
            <a:gdLst/>
            <a:ahLst/>
            <a:cxnLst/>
            <a:rect l="l" t="t" r="r" b="b"/>
            <a:pathLst>
              <a:path w="538479" h="367664">
                <a:moveTo>
                  <a:pt x="537972" y="367411"/>
                </a:moveTo>
                <a:lnTo>
                  <a:pt x="0" y="0"/>
                </a:lnTo>
              </a:path>
            </a:pathLst>
          </a:custGeom>
          <a:ln w="9144">
            <a:solidFill>
              <a:srgbClr val="8952AC"/>
            </a:solidFill>
          </a:ln>
        </p:spPr>
        <p:txBody>
          <a:bodyPr wrap="square" lIns="0" tIns="0" rIns="0" bIns="0" rtlCol="0"/>
          <a:lstStyle/>
          <a:p/>
        </p:txBody>
      </p:sp>
      <p:sp>
        <p:nvSpPr>
          <p:cNvPr id="40" name="object 40"/>
          <p:cNvSpPr/>
          <p:nvPr/>
        </p:nvSpPr>
        <p:spPr>
          <a:xfrm>
            <a:off x="8057388" y="4405884"/>
            <a:ext cx="925830" cy="0"/>
          </a:xfrm>
          <a:custGeom>
            <a:avLst/>
            <a:gdLst/>
            <a:ahLst/>
            <a:cxnLst/>
            <a:rect l="l" t="t" r="r" b="b"/>
            <a:pathLst>
              <a:path w="925829" h="0">
                <a:moveTo>
                  <a:pt x="0" y="0"/>
                </a:moveTo>
                <a:lnTo>
                  <a:pt x="925321" y="0"/>
                </a:lnTo>
              </a:path>
            </a:pathLst>
          </a:custGeom>
          <a:ln w="9144">
            <a:solidFill>
              <a:srgbClr val="8952AC"/>
            </a:solidFill>
          </a:ln>
        </p:spPr>
        <p:txBody>
          <a:bodyPr wrap="square" lIns="0" tIns="0" rIns="0" bIns="0" rtlCol="0"/>
          <a:lstStyle/>
          <a:p/>
        </p:txBody>
      </p:sp>
      <p:sp>
        <p:nvSpPr>
          <p:cNvPr id="41" name="object 41"/>
          <p:cNvSpPr/>
          <p:nvPr/>
        </p:nvSpPr>
        <p:spPr>
          <a:xfrm>
            <a:off x="9296400" y="4692396"/>
            <a:ext cx="119380" cy="625475"/>
          </a:xfrm>
          <a:custGeom>
            <a:avLst/>
            <a:gdLst/>
            <a:ahLst/>
            <a:cxnLst/>
            <a:rect l="l" t="t" r="r" b="b"/>
            <a:pathLst>
              <a:path w="119379" h="625475">
                <a:moveTo>
                  <a:pt x="79248" y="99059"/>
                </a:moveTo>
                <a:lnTo>
                  <a:pt x="39624" y="99059"/>
                </a:lnTo>
                <a:lnTo>
                  <a:pt x="39624" y="625093"/>
                </a:lnTo>
                <a:lnTo>
                  <a:pt x="79248" y="625093"/>
                </a:lnTo>
                <a:lnTo>
                  <a:pt x="79248" y="99059"/>
                </a:lnTo>
                <a:close/>
              </a:path>
              <a:path w="119379" h="625475">
                <a:moveTo>
                  <a:pt x="59435" y="0"/>
                </a:moveTo>
                <a:lnTo>
                  <a:pt x="0" y="118871"/>
                </a:lnTo>
                <a:lnTo>
                  <a:pt x="39624" y="118871"/>
                </a:lnTo>
                <a:lnTo>
                  <a:pt x="39624" y="99059"/>
                </a:lnTo>
                <a:lnTo>
                  <a:pt x="108966" y="99059"/>
                </a:lnTo>
                <a:lnTo>
                  <a:pt x="59435" y="0"/>
                </a:lnTo>
                <a:close/>
              </a:path>
              <a:path w="119379" h="625475">
                <a:moveTo>
                  <a:pt x="108966" y="99059"/>
                </a:moveTo>
                <a:lnTo>
                  <a:pt x="79248" y="99059"/>
                </a:lnTo>
                <a:lnTo>
                  <a:pt x="79248" y="118871"/>
                </a:lnTo>
                <a:lnTo>
                  <a:pt x="118872" y="118871"/>
                </a:lnTo>
                <a:lnTo>
                  <a:pt x="108966" y="99059"/>
                </a:lnTo>
                <a:close/>
              </a:path>
            </a:pathLst>
          </a:custGeom>
          <a:solidFill>
            <a:srgbClr val="52AC87"/>
          </a:solidFill>
        </p:spPr>
        <p:txBody>
          <a:bodyPr wrap="square" lIns="0" tIns="0" rIns="0" bIns="0" rtlCol="0"/>
          <a:lstStyle/>
          <a:p/>
        </p:txBody>
      </p:sp>
      <p:sp>
        <p:nvSpPr>
          <p:cNvPr id="42" name="object 42"/>
          <p:cNvSpPr/>
          <p:nvPr/>
        </p:nvSpPr>
        <p:spPr>
          <a:xfrm>
            <a:off x="7638288" y="4692396"/>
            <a:ext cx="119380" cy="625475"/>
          </a:xfrm>
          <a:custGeom>
            <a:avLst/>
            <a:gdLst/>
            <a:ahLst/>
            <a:cxnLst/>
            <a:rect l="l" t="t" r="r" b="b"/>
            <a:pathLst>
              <a:path w="119379" h="625475">
                <a:moveTo>
                  <a:pt x="39623" y="506221"/>
                </a:moveTo>
                <a:lnTo>
                  <a:pt x="0" y="506221"/>
                </a:lnTo>
                <a:lnTo>
                  <a:pt x="59435" y="625093"/>
                </a:lnTo>
                <a:lnTo>
                  <a:pt x="108965" y="526033"/>
                </a:lnTo>
                <a:lnTo>
                  <a:pt x="39623" y="526033"/>
                </a:lnTo>
                <a:lnTo>
                  <a:pt x="39623" y="506221"/>
                </a:lnTo>
                <a:close/>
              </a:path>
              <a:path w="119379" h="625475">
                <a:moveTo>
                  <a:pt x="79247" y="0"/>
                </a:moveTo>
                <a:lnTo>
                  <a:pt x="39623" y="0"/>
                </a:lnTo>
                <a:lnTo>
                  <a:pt x="39623" y="526033"/>
                </a:lnTo>
                <a:lnTo>
                  <a:pt x="79247" y="526033"/>
                </a:lnTo>
                <a:lnTo>
                  <a:pt x="79247" y="0"/>
                </a:lnTo>
                <a:close/>
              </a:path>
              <a:path w="119379" h="625475">
                <a:moveTo>
                  <a:pt x="118871" y="506221"/>
                </a:moveTo>
                <a:lnTo>
                  <a:pt x="79247" y="506221"/>
                </a:lnTo>
                <a:lnTo>
                  <a:pt x="79247" y="526033"/>
                </a:lnTo>
                <a:lnTo>
                  <a:pt x="108965" y="526033"/>
                </a:lnTo>
                <a:lnTo>
                  <a:pt x="118871" y="506221"/>
                </a:lnTo>
                <a:close/>
              </a:path>
            </a:pathLst>
          </a:custGeom>
          <a:solidFill>
            <a:srgbClr val="52AC87"/>
          </a:solidFill>
        </p:spPr>
        <p:txBody>
          <a:bodyPr wrap="square" lIns="0" tIns="0" rIns="0" bIns="0" rtlCol="0"/>
          <a:lstStyle/>
          <a:p/>
        </p:txBody>
      </p:sp>
      <p:sp>
        <p:nvSpPr>
          <p:cNvPr id="43" name="object 43"/>
          <p:cNvSpPr/>
          <p:nvPr/>
        </p:nvSpPr>
        <p:spPr>
          <a:xfrm>
            <a:off x="8069580" y="5644896"/>
            <a:ext cx="901700" cy="119380"/>
          </a:xfrm>
          <a:custGeom>
            <a:avLst/>
            <a:gdLst/>
            <a:ahLst/>
            <a:cxnLst/>
            <a:rect l="l" t="t" r="r" b="b"/>
            <a:pathLst>
              <a:path w="901700" h="119379">
                <a:moveTo>
                  <a:pt x="782827" y="0"/>
                </a:moveTo>
                <a:lnTo>
                  <a:pt x="782827" y="118871"/>
                </a:lnTo>
                <a:lnTo>
                  <a:pt x="862076" y="79247"/>
                </a:lnTo>
                <a:lnTo>
                  <a:pt x="802640" y="79247"/>
                </a:lnTo>
                <a:lnTo>
                  <a:pt x="802640" y="39623"/>
                </a:lnTo>
                <a:lnTo>
                  <a:pt x="862076" y="39623"/>
                </a:lnTo>
                <a:lnTo>
                  <a:pt x="782827" y="0"/>
                </a:lnTo>
                <a:close/>
              </a:path>
              <a:path w="901700" h="119379">
                <a:moveTo>
                  <a:pt x="782827" y="39623"/>
                </a:moveTo>
                <a:lnTo>
                  <a:pt x="0" y="39623"/>
                </a:lnTo>
                <a:lnTo>
                  <a:pt x="0" y="79247"/>
                </a:lnTo>
                <a:lnTo>
                  <a:pt x="782827" y="79247"/>
                </a:lnTo>
                <a:lnTo>
                  <a:pt x="782827" y="39623"/>
                </a:lnTo>
                <a:close/>
              </a:path>
              <a:path w="901700" h="119379">
                <a:moveTo>
                  <a:pt x="862076" y="39623"/>
                </a:moveTo>
                <a:lnTo>
                  <a:pt x="802640" y="39623"/>
                </a:lnTo>
                <a:lnTo>
                  <a:pt x="802640" y="79247"/>
                </a:lnTo>
                <a:lnTo>
                  <a:pt x="862076" y="79247"/>
                </a:lnTo>
                <a:lnTo>
                  <a:pt x="901700" y="59435"/>
                </a:lnTo>
                <a:lnTo>
                  <a:pt x="862076" y="39623"/>
                </a:lnTo>
                <a:close/>
              </a:path>
            </a:pathLst>
          </a:custGeom>
          <a:solidFill>
            <a:srgbClr val="52AC87"/>
          </a:solidFill>
        </p:spPr>
        <p:txBody>
          <a:bodyPr wrap="square" lIns="0" tIns="0" rIns="0" bIns="0" rtlCol="0"/>
          <a:lstStyle/>
          <a:p/>
        </p:txBody>
      </p:sp>
      <p:sp>
        <p:nvSpPr>
          <p:cNvPr id="44" name="object 44"/>
          <p:cNvSpPr/>
          <p:nvPr/>
        </p:nvSpPr>
        <p:spPr>
          <a:xfrm>
            <a:off x="8776716" y="3735323"/>
            <a:ext cx="537210" cy="377825"/>
          </a:xfrm>
          <a:custGeom>
            <a:avLst/>
            <a:gdLst/>
            <a:ahLst/>
            <a:cxnLst/>
            <a:rect l="l" t="t" r="r" b="b"/>
            <a:pathLst>
              <a:path w="537209" h="377825">
                <a:moveTo>
                  <a:pt x="109182" y="50985"/>
                </a:moveTo>
                <a:lnTo>
                  <a:pt x="86731" y="83644"/>
                </a:lnTo>
                <a:lnTo>
                  <a:pt x="514350" y="377570"/>
                </a:lnTo>
                <a:lnTo>
                  <a:pt x="536828" y="344931"/>
                </a:lnTo>
                <a:lnTo>
                  <a:pt x="109182" y="50985"/>
                </a:lnTo>
                <a:close/>
              </a:path>
              <a:path w="537209" h="377825">
                <a:moveTo>
                  <a:pt x="0" y="0"/>
                </a:moveTo>
                <a:lnTo>
                  <a:pt x="64261" y="116331"/>
                </a:lnTo>
                <a:lnTo>
                  <a:pt x="86731" y="83644"/>
                </a:lnTo>
                <a:lnTo>
                  <a:pt x="70357" y="72389"/>
                </a:lnTo>
                <a:lnTo>
                  <a:pt x="92836" y="39750"/>
                </a:lnTo>
                <a:lnTo>
                  <a:pt x="116905" y="39750"/>
                </a:lnTo>
                <a:lnTo>
                  <a:pt x="131572" y="18414"/>
                </a:lnTo>
                <a:lnTo>
                  <a:pt x="0" y="0"/>
                </a:lnTo>
                <a:close/>
              </a:path>
              <a:path w="537209" h="377825">
                <a:moveTo>
                  <a:pt x="92836" y="39750"/>
                </a:moveTo>
                <a:lnTo>
                  <a:pt x="70357" y="72389"/>
                </a:lnTo>
                <a:lnTo>
                  <a:pt x="86731" y="83644"/>
                </a:lnTo>
                <a:lnTo>
                  <a:pt x="109182" y="50985"/>
                </a:lnTo>
                <a:lnTo>
                  <a:pt x="92836" y="39750"/>
                </a:lnTo>
                <a:close/>
              </a:path>
              <a:path w="537209" h="377825">
                <a:moveTo>
                  <a:pt x="116905" y="39750"/>
                </a:moveTo>
                <a:lnTo>
                  <a:pt x="92836" y="39750"/>
                </a:lnTo>
                <a:lnTo>
                  <a:pt x="109182" y="50985"/>
                </a:lnTo>
                <a:lnTo>
                  <a:pt x="116905" y="39750"/>
                </a:lnTo>
                <a:close/>
              </a:path>
            </a:pathLst>
          </a:custGeom>
          <a:solidFill>
            <a:srgbClr val="52AC87"/>
          </a:solidFill>
        </p:spPr>
        <p:txBody>
          <a:bodyPr wrap="square" lIns="0" tIns="0" rIns="0" bIns="0" rtlCol="0"/>
          <a:lstStyle/>
          <a:p/>
        </p:txBody>
      </p:sp>
      <p:sp>
        <p:nvSpPr>
          <p:cNvPr id="45" name="object 45"/>
          <p:cNvSpPr/>
          <p:nvPr/>
        </p:nvSpPr>
        <p:spPr>
          <a:xfrm>
            <a:off x="7712964" y="3718940"/>
            <a:ext cx="566420" cy="397510"/>
          </a:xfrm>
          <a:custGeom>
            <a:avLst/>
            <a:gdLst/>
            <a:ahLst/>
            <a:cxnLst/>
            <a:rect l="l" t="t" r="r" b="b"/>
            <a:pathLst>
              <a:path w="566420" h="397510">
                <a:moveTo>
                  <a:pt x="64388" y="281050"/>
                </a:moveTo>
                <a:lnTo>
                  <a:pt x="0" y="397382"/>
                </a:lnTo>
                <a:lnTo>
                  <a:pt x="131699" y="379094"/>
                </a:lnTo>
                <a:lnTo>
                  <a:pt x="116964" y="357631"/>
                </a:lnTo>
                <a:lnTo>
                  <a:pt x="92836" y="357631"/>
                </a:lnTo>
                <a:lnTo>
                  <a:pt x="70484" y="324992"/>
                </a:lnTo>
                <a:lnTo>
                  <a:pt x="86843" y="313758"/>
                </a:lnTo>
                <a:lnTo>
                  <a:pt x="64388" y="281050"/>
                </a:lnTo>
                <a:close/>
              </a:path>
              <a:path w="566420" h="397510">
                <a:moveTo>
                  <a:pt x="86843" y="313758"/>
                </a:moveTo>
                <a:lnTo>
                  <a:pt x="70484" y="324992"/>
                </a:lnTo>
                <a:lnTo>
                  <a:pt x="92836" y="357631"/>
                </a:lnTo>
                <a:lnTo>
                  <a:pt x="109235" y="346374"/>
                </a:lnTo>
                <a:lnTo>
                  <a:pt x="86843" y="313758"/>
                </a:lnTo>
                <a:close/>
              </a:path>
              <a:path w="566420" h="397510">
                <a:moveTo>
                  <a:pt x="109235" y="346374"/>
                </a:moveTo>
                <a:lnTo>
                  <a:pt x="92836" y="357631"/>
                </a:lnTo>
                <a:lnTo>
                  <a:pt x="116964" y="357631"/>
                </a:lnTo>
                <a:lnTo>
                  <a:pt x="109235" y="346374"/>
                </a:lnTo>
                <a:close/>
              </a:path>
              <a:path w="566420" h="397510">
                <a:moveTo>
                  <a:pt x="543686" y="0"/>
                </a:moveTo>
                <a:lnTo>
                  <a:pt x="86843" y="313758"/>
                </a:lnTo>
                <a:lnTo>
                  <a:pt x="109235" y="346374"/>
                </a:lnTo>
                <a:lnTo>
                  <a:pt x="566038" y="32765"/>
                </a:lnTo>
                <a:lnTo>
                  <a:pt x="543686" y="0"/>
                </a:lnTo>
                <a:close/>
              </a:path>
            </a:pathLst>
          </a:custGeom>
          <a:solidFill>
            <a:srgbClr val="52AC87"/>
          </a:solidFill>
        </p:spPr>
        <p:txBody>
          <a:bodyPr wrap="square" lIns="0" tIns="0" rIns="0" bIns="0" rtlCol="0"/>
          <a:lstStyle/>
          <a:p/>
        </p:txBody>
      </p:sp>
      <p:sp>
        <p:nvSpPr>
          <p:cNvPr id="46" name="object 46"/>
          <p:cNvSpPr/>
          <p:nvPr/>
        </p:nvSpPr>
        <p:spPr>
          <a:xfrm>
            <a:off x="8090916" y="4401311"/>
            <a:ext cx="901700" cy="119380"/>
          </a:xfrm>
          <a:custGeom>
            <a:avLst/>
            <a:gdLst/>
            <a:ahLst/>
            <a:cxnLst/>
            <a:rect l="l" t="t" r="r" b="b"/>
            <a:pathLst>
              <a:path w="901700" h="119379">
                <a:moveTo>
                  <a:pt x="782827" y="0"/>
                </a:moveTo>
                <a:lnTo>
                  <a:pt x="782827" y="118871"/>
                </a:lnTo>
                <a:lnTo>
                  <a:pt x="862076" y="79248"/>
                </a:lnTo>
                <a:lnTo>
                  <a:pt x="802639" y="79248"/>
                </a:lnTo>
                <a:lnTo>
                  <a:pt x="802639" y="39624"/>
                </a:lnTo>
                <a:lnTo>
                  <a:pt x="862076" y="39624"/>
                </a:lnTo>
                <a:lnTo>
                  <a:pt x="782827" y="0"/>
                </a:lnTo>
                <a:close/>
              </a:path>
              <a:path w="901700" h="119379">
                <a:moveTo>
                  <a:pt x="782827" y="39624"/>
                </a:moveTo>
                <a:lnTo>
                  <a:pt x="0" y="39624"/>
                </a:lnTo>
                <a:lnTo>
                  <a:pt x="0" y="79248"/>
                </a:lnTo>
                <a:lnTo>
                  <a:pt x="782827" y="79248"/>
                </a:lnTo>
                <a:lnTo>
                  <a:pt x="782827" y="39624"/>
                </a:lnTo>
                <a:close/>
              </a:path>
              <a:path w="901700" h="119379">
                <a:moveTo>
                  <a:pt x="862076" y="39624"/>
                </a:moveTo>
                <a:lnTo>
                  <a:pt x="802639" y="39624"/>
                </a:lnTo>
                <a:lnTo>
                  <a:pt x="802639" y="79248"/>
                </a:lnTo>
                <a:lnTo>
                  <a:pt x="862076" y="79248"/>
                </a:lnTo>
                <a:lnTo>
                  <a:pt x="901700" y="59436"/>
                </a:lnTo>
                <a:lnTo>
                  <a:pt x="862076" y="39624"/>
                </a:lnTo>
                <a:close/>
              </a:path>
            </a:pathLst>
          </a:custGeom>
          <a:solidFill>
            <a:srgbClr val="52AC87"/>
          </a:solidFill>
        </p:spPr>
        <p:txBody>
          <a:bodyPr wrap="square" lIns="0" tIns="0" rIns="0" bIns="0" rtlCol="0"/>
          <a:lstStyle/>
          <a:p/>
        </p:txBody>
      </p:sp>
      <p:sp>
        <p:nvSpPr>
          <p:cNvPr id="47" name="object 47"/>
          <p:cNvSpPr txBox="1"/>
          <p:nvPr/>
        </p:nvSpPr>
        <p:spPr>
          <a:xfrm>
            <a:off x="2333625" y="1377138"/>
            <a:ext cx="3571875" cy="1028700"/>
          </a:xfrm>
          <a:prstGeom prst="rect">
            <a:avLst/>
          </a:prstGeom>
        </p:spPr>
        <p:txBody>
          <a:bodyPr wrap="square" lIns="0" tIns="28575" rIns="0" bIns="0" rtlCol="0" vert="horz">
            <a:spAutoFit/>
          </a:bodyPr>
          <a:lstStyle/>
          <a:p>
            <a:pPr marL="12700">
              <a:lnSpc>
                <a:spcPct val="100000"/>
              </a:lnSpc>
              <a:spcBef>
                <a:spcPts val="225"/>
              </a:spcBef>
            </a:pPr>
            <a:r>
              <a:rPr dirty="0" sz="1600" spc="-5">
                <a:solidFill>
                  <a:srgbClr val="52AC87"/>
                </a:solidFill>
                <a:latin typeface="Calibri"/>
                <a:cs typeface="Calibri"/>
              </a:rPr>
              <a:t>Euler</a:t>
            </a:r>
            <a:r>
              <a:rPr dirty="0" sz="1600" spc="5">
                <a:solidFill>
                  <a:srgbClr val="52AC87"/>
                </a:solidFill>
                <a:latin typeface="Calibri"/>
                <a:cs typeface="Calibri"/>
              </a:rPr>
              <a:t> </a:t>
            </a:r>
            <a:r>
              <a:rPr dirty="0" sz="1600" spc="-40">
                <a:solidFill>
                  <a:srgbClr val="52AC87"/>
                </a:solidFill>
                <a:latin typeface="Calibri"/>
                <a:cs typeface="Calibri"/>
              </a:rPr>
              <a:t>Tour</a:t>
            </a:r>
            <a:endParaRPr sz="1600">
              <a:latin typeface="Calibri"/>
              <a:cs typeface="Calibri"/>
            </a:endParaRPr>
          </a:p>
          <a:p>
            <a:pPr marL="12700" marR="5080">
              <a:lnSpc>
                <a:spcPct val="100000"/>
              </a:lnSpc>
              <a:spcBef>
                <a:spcPts val="90"/>
              </a:spcBef>
            </a:pPr>
            <a:r>
              <a:rPr dirty="0" sz="1200" spc="-5">
                <a:solidFill>
                  <a:srgbClr val="767070"/>
                </a:solidFill>
                <a:latin typeface="Arial"/>
                <a:cs typeface="Arial"/>
              </a:rPr>
              <a:t>Theorem: </a:t>
            </a:r>
            <a:r>
              <a:rPr dirty="0" sz="1200">
                <a:solidFill>
                  <a:srgbClr val="767070"/>
                </a:solidFill>
                <a:latin typeface="Arial"/>
                <a:cs typeface="Arial"/>
              </a:rPr>
              <a:t>A connected graph </a:t>
            </a:r>
            <a:r>
              <a:rPr dirty="0" sz="1200" spc="-5">
                <a:solidFill>
                  <a:srgbClr val="767070"/>
                </a:solidFill>
                <a:latin typeface="Arial"/>
                <a:cs typeface="Arial"/>
              </a:rPr>
              <a:t>(meaning </a:t>
            </a:r>
            <a:r>
              <a:rPr dirty="0" sz="1200">
                <a:solidFill>
                  <a:srgbClr val="767070"/>
                </a:solidFill>
                <a:latin typeface="Arial"/>
                <a:cs typeface="Arial"/>
              </a:rPr>
              <a:t>there </a:t>
            </a:r>
            <a:r>
              <a:rPr dirty="0" sz="1200" spc="5">
                <a:solidFill>
                  <a:srgbClr val="767070"/>
                </a:solidFill>
                <a:latin typeface="Arial"/>
                <a:cs typeface="Arial"/>
              </a:rPr>
              <a:t>is </a:t>
            </a:r>
            <a:r>
              <a:rPr dirty="0" sz="1200" spc="-5">
                <a:solidFill>
                  <a:srgbClr val="767070"/>
                </a:solidFill>
                <a:latin typeface="Arial"/>
                <a:cs typeface="Arial"/>
              </a:rPr>
              <a:t>a  path </a:t>
            </a:r>
            <a:r>
              <a:rPr dirty="0" sz="1200">
                <a:solidFill>
                  <a:srgbClr val="767070"/>
                </a:solidFill>
                <a:latin typeface="Arial"/>
                <a:cs typeface="Arial"/>
              </a:rPr>
              <a:t>from </a:t>
            </a:r>
            <a:r>
              <a:rPr dirty="0" sz="1200" spc="-5">
                <a:solidFill>
                  <a:srgbClr val="767070"/>
                </a:solidFill>
                <a:latin typeface="Arial"/>
                <a:cs typeface="Arial"/>
              </a:rPr>
              <a:t>each node </a:t>
            </a:r>
            <a:r>
              <a:rPr dirty="0" sz="1200">
                <a:solidFill>
                  <a:srgbClr val="767070"/>
                </a:solidFill>
                <a:latin typeface="Arial"/>
                <a:cs typeface="Arial"/>
              </a:rPr>
              <a:t>to every other </a:t>
            </a:r>
            <a:r>
              <a:rPr dirty="0" sz="1200" spc="-5">
                <a:solidFill>
                  <a:srgbClr val="767070"/>
                </a:solidFill>
                <a:latin typeface="Arial"/>
                <a:cs typeface="Arial"/>
              </a:rPr>
              <a:t>node) has an  </a:t>
            </a:r>
            <a:r>
              <a:rPr dirty="0" sz="1200">
                <a:solidFill>
                  <a:srgbClr val="767070"/>
                </a:solidFill>
                <a:latin typeface="Arial"/>
                <a:cs typeface="Arial"/>
              </a:rPr>
              <a:t>Euler</a:t>
            </a:r>
            <a:r>
              <a:rPr dirty="0" sz="1200" spc="-65">
                <a:solidFill>
                  <a:srgbClr val="767070"/>
                </a:solidFill>
                <a:latin typeface="Arial"/>
                <a:cs typeface="Arial"/>
              </a:rPr>
              <a:t> </a:t>
            </a:r>
            <a:r>
              <a:rPr dirty="0" sz="1200" spc="-35">
                <a:solidFill>
                  <a:srgbClr val="767070"/>
                </a:solidFill>
                <a:latin typeface="Arial"/>
                <a:cs typeface="Arial"/>
              </a:rPr>
              <a:t>Tour</a:t>
            </a:r>
            <a:r>
              <a:rPr dirty="0" sz="1200" spc="-15">
                <a:solidFill>
                  <a:srgbClr val="767070"/>
                </a:solidFill>
                <a:latin typeface="Arial"/>
                <a:cs typeface="Arial"/>
              </a:rPr>
              <a:t> </a:t>
            </a:r>
            <a:r>
              <a:rPr dirty="0" sz="1200" spc="10">
                <a:solidFill>
                  <a:srgbClr val="767070"/>
                </a:solidFill>
                <a:latin typeface="Arial"/>
                <a:cs typeface="Arial"/>
              </a:rPr>
              <a:t>if</a:t>
            </a:r>
            <a:r>
              <a:rPr dirty="0" sz="1200">
                <a:solidFill>
                  <a:srgbClr val="767070"/>
                </a:solidFill>
                <a:latin typeface="Arial"/>
                <a:cs typeface="Arial"/>
              </a:rPr>
              <a:t> </a:t>
            </a:r>
            <a:r>
              <a:rPr dirty="0" sz="1200" spc="-5">
                <a:solidFill>
                  <a:srgbClr val="767070"/>
                </a:solidFill>
                <a:latin typeface="Arial"/>
                <a:cs typeface="Arial"/>
              </a:rPr>
              <a:t>and</a:t>
            </a:r>
            <a:r>
              <a:rPr dirty="0" sz="1200" spc="-45">
                <a:solidFill>
                  <a:srgbClr val="767070"/>
                </a:solidFill>
                <a:latin typeface="Arial"/>
                <a:cs typeface="Arial"/>
              </a:rPr>
              <a:t> </a:t>
            </a:r>
            <a:r>
              <a:rPr dirty="0" sz="1200">
                <a:solidFill>
                  <a:srgbClr val="767070"/>
                </a:solidFill>
                <a:latin typeface="Arial"/>
                <a:cs typeface="Arial"/>
              </a:rPr>
              <a:t>only</a:t>
            </a:r>
            <a:r>
              <a:rPr dirty="0" sz="1200" spc="-25">
                <a:solidFill>
                  <a:srgbClr val="767070"/>
                </a:solidFill>
                <a:latin typeface="Arial"/>
                <a:cs typeface="Arial"/>
              </a:rPr>
              <a:t> </a:t>
            </a:r>
            <a:r>
              <a:rPr dirty="0" sz="1200" spc="10">
                <a:solidFill>
                  <a:srgbClr val="767070"/>
                </a:solidFill>
                <a:latin typeface="Arial"/>
                <a:cs typeface="Arial"/>
              </a:rPr>
              <a:t>if</a:t>
            </a:r>
            <a:r>
              <a:rPr dirty="0" sz="1200" spc="-20">
                <a:solidFill>
                  <a:srgbClr val="767070"/>
                </a:solidFill>
                <a:latin typeface="Arial"/>
                <a:cs typeface="Arial"/>
              </a:rPr>
              <a:t> </a:t>
            </a:r>
            <a:r>
              <a:rPr dirty="0" sz="1200">
                <a:solidFill>
                  <a:srgbClr val="767070"/>
                </a:solidFill>
                <a:latin typeface="Arial"/>
                <a:cs typeface="Arial"/>
              </a:rPr>
              <a:t>every</a:t>
            </a:r>
            <a:r>
              <a:rPr dirty="0" sz="1200" spc="-25">
                <a:solidFill>
                  <a:srgbClr val="767070"/>
                </a:solidFill>
                <a:latin typeface="Arial"/>
                <a:cs typeface="Arial"/>
              </a:rPr>
              <a:t> </a:t>
            </a:r>
            <a:r>
              <a:rPr dirty="0" sz="1200">
                <a:solidFill>
                  <a:srgbClr val="767070"/>
                </a:solidFill>
                <a:latin typeface="Arial"/>
                <a:cs typeface="Arial"/>
              </a:rPr>
              <a:t>vertex</a:t>
            </a:r>
            <a:r>
              <a:rPr dirty="0" sz="1200" spc="-25">
                <a:solidFill>
                  <a:srgbClr val="767070"/>
                </a:solidFill>
                <a:latin typeface="Arial"/>
                <a:cs typeface="Arial"/>
              </a:rPr>
              <a:t> </a:t>
            </a:r>
            <a:r>
              <a:rPr dirty="0" sz="1200" spc="5">
                <a:solidFill>
                  <a:srgbClr val="767070"/>
                </a:solidFill>
                <a:latin typeface="Arial"/>
                <a:cs typeface="Arial"/>
              </a:rPr>
              <a:t>in</a:t>
            </a:r>
            <a:r>
              <a:rPr dirty="0" sz="1200" spc="-45">
                <a:solidFill>
                  <a:srgbClr val="767070"/>
                </a:solidFill>
                <a:latin typeface="Arial"/>
                <a:cs typeface="Arial"/>
              </a:rPr>
              <a:t> </a:t>
            </a:r>
            <a:r>
              <a:rPr dirty="0" sz="1200">
                <a:solidFill>
                  <a:srgbClr val="767070"/>
                </a:solidFill>
                <a:latin typeface="Arial"/>
                <a:cs typeface="Arial"/>
              </a:rPr>
              <a:t>the graph</a:t>
            </a:r>
            <a:r>
              <a:rPr dirty="0" sz="1200" spc="-45">
                <a:solidFill>
                  <a:srgbClr val="767070"/>
                </a:solidFill>
                <a:latin typeface="Arial"/>
                <a:cs typeface="Arial"/>
              </a:rPr>
              <a:t> </a:t>
            </a:r>
            <a:r>
              <a:rPr dirty="0" sz="1200" spc="-5">
                <a:solidFill>
                  <a:srgbClr val="767070"/>
                </a:solidFill>
                <a:latin typeface="Arial"/>
                <a:cs typeface="Arial"/>
              </a:rPr>
              <a:t>has  </a:t>
            </a:r>
            <a:r>
              <a:rPr dirty="0" sz="1200">
                <a:solidFill>
                  <a:srgbClr val="767070"/>
                </a:solidFill>
                <a:latin typeface="Arial"/>
                <a:cs typeface="Arial"/>
              </a:rPr>
              <a:t>even</a:t>
            </a:r>
            <a:r>
              <a:rPr dirty="0" sz="1200" spc="-25">
                <a:solidFill>
                  <a:srgbClr val="767070"/>
                </a:solidFill>
                <a:latin typeface="Arial"/>
                <a:cs typeface="Arial"/>
              </a:rPr>
              <a:t> </a:t>
            </a:r>
            <a:r>
              <a:rPr dirty="0" sz="1200">
                <a:solidFill>
                  <a:srgbClr val="767070"/>
                </a:solidFill>
                <a:latin typeface="Arial"/>
                <a:cs typeface="Arial"/>
              </a:rPr>
              <a:t>degree.</a:t>
            </a:r>
            <a:endParaRPr sz="1200">
              <a:latin typeface="Arial"/>
              <a:cs typeface="Arial"/>
            </a:endParaRPr>
          </a:p>
        </p:txBody>
      </p:sp>
      <p:sp>
        <p:nvSpPr>
          <p:cNvPr id="48" name="object 48"/>
          <p:cNvSpPr txBox="1"/>
          <p:nvPr/>
        </p:nvSpPr>
        <p:spPr>
          <a:xfrm>
            <a:off x="2333625" y="2563495"/>
            <a:ext cx="3593465" cy="574675"/>
          </a:xfrm>
          <a:prstGeom prst="rect">
            <a:avLst/>
          </a:prstGeom>
        </p:spPr>
        <p:txBody>
          <a:bodyPr wrap="square" lIns="0" tIns="12700" rIns="0" bIns="0" rtlCol="0" vert="horz">
            <a:spAutoFit/>
          </a:bodyPr>
          <a:lstStyle/>
          <a:p>
            <a:pPr algn="just" marL="12700" marR="5080">
              <a:lnSpc>
                <a:spcPct val="100000"/>
              </a:lnSpc>
              <a:spcBef>
                <a:spcPts val="100"/>
              </a:spcBef>
            </a:pPr>
            <a:r>
              <a:rPr dirty="0" sz="1200">
                <a:solidFill>
                  <a:srgbClr val="767070"/>
                </a:solidFill>
                <a:latin typeface="Arial"/>
                <a:cs typeface="Arial"/>
              </a:rPr>
              <a:t>Intuition: </a:t>
            </a:r>
            <a:r>
              <a:rPr dirty="0" sz="1200" spc="-70">
                <a:solidFill>
                  <a:srgbClr val="767070"/>
                </a:solidFill>
                <a:latin typeface="Arial"/>
                <a:cs typeface="Arial"/>
              </a:rPr>
              <a:t>To </a:t>
            </a:r>
            <a:r>
              <a:rPr dirty="0" sz="1200">
                <a:solidFill>
                  <a:srgbClr val="767070"/>
                </a:solidFill>
                <a:latin typeface="Arial"/>
                <a:cs typeface="Arial"/>
              </a:rPr>
              <a:t>traverse every </a:t>
            </a:r>
            <a:r>
              <a:rPr dirty="0" sz="1200" spc="-5">
                <a:solidFill>
                  <a:srgbClr val="767070"/>
                </a:solidFill>
                <a:latin typeface="Arial"/>
                <a:cs typeface="Arial"/>
              </a:rPr>
              <a:t>edge exactly </a:t>
            </a:r>
            <a:r>
              <a:rPr dirty="0" sz="1200">
                <a:solidFill>
                  <a:srgbClr val="767070"/>
                </a:solidFill>
                <a:latin typeface="Arial"/>
                <a:cs typeface="Arial"/>
              </a:rPr>
              <a:t>once </a:t>
            </a:r>
            <a:r>
              <a:rPr dirty="0" sz="1200" spc="-5">
                <a:solidFill>
                  <a:srgbClr val="767070"/>
                </a:solidFill>
                <a:latin typeface="Arial"/>
                <a:cs typeface="Arial"/>
              </a:rPr>
              <a:t>and go  back </a:t>
            </a:r>
            <a:r>
              <a:rPr dirty="0" sz="1200">
                <a:solidFill>
                  <a:srgbClr val="767070"/>
                </a:solidFill>
                <a:latin typeface="Arial"/>
                <a:cs typeface="Arial"/>
              </a:rPr>
              <a:t>to </a:t>
            </a:r>
            <a:r>
              <a:rPr dirty="0" sz="1200" spc="-5">
                <a:solidFill>
                  <a:srgbClr val="767070"/>
                </a:solidFill>
                <a:latin typeface="Arial"/>
                <a:cs typeface="Arial"/>
              </a:rPr>
              <a:t>the </a:t>
            </a:r>
            <a:r>
              <a:rPr dirty="0" sz="1200">
                <a:solidFill>
                  <a:srgbClr val="767070"/>
                </a:solidFill>
                <a:latin typeface="Arial"/>
                <a:cs typeface="Arial"/>
              </a:rPr>
              <a:t>start </a:t>
            </a:r>
            <a:r>
              <a:rPr dirty="0" sz="1200" spc="-5">
                <a:solidFill>
                  <a:srgbClr val="767070"/>
                </a:solidFill>
                <a:latin typeface="Arial"/>
                <a:cs typeface="Arial"/>
              </a:rPr>
              <a:t>vertex, </a:t>
            </a:r>
            <a:r>
              <a:rPr dirty="0" sz="1200">
                <a:solidFill>
                  <a:srgbClr val="767070"/>
                </a:solidFill>
                <a:latin typeface="Arial"/>
                <a:cs typeface="Arial"/>
              </a:rPr>
              <a:t>the </a:t>
            </a:r>
            <a:r>
              <a:rPr dirty="0" sz="1200" spc="-10">
                <a:solidFill>
                  <a:srgbClr val="767070"/>
                </a:solidFill>
                <a:latin typeface="Arial"/>
                <a:cs typeface="Arial"/>
              </a:rPr>
              <a:t>number </a:t>
            </a:r>
            <a:r>
              <a:rPr dirty="0" sz="1200">
                <a:solidFill>
                  <a:srgbClr val="767070"/>
                </a:solidFill>
                <a:latin typeface="Arial"/>
                <a:cs typeface="Arial"/>
              </a:rPr>
              <a:t>of </a:t>
            </a:r>
            <a:r>
              <a:rPr dirty="0" sz="1200" spc="-10">
                <a:solidFill>
                  <a:srgbClr val="767070"/>
                </a:solidFill>
                <a:latin typeface="Arial"/>
                <a:cs typeface="Arial"/>
              </a:rPr>
              <a:t>ways </a:t>
            </a:r>
            <a:r>
              <a:rPr dirty="0" sz="1200">
                <a:solidFill>
                  <a:srgbClr val="767070"/>
                </a:solidFill>
                <a:latin typeface="Arial"/>
                <a:cs typeface="Arial"/>
              </a:rPr>
              <a:t>to enter  </a:t>
            </a:r>
            <a:r>
              <a:rPr dirty="0" sz="1200" spc="-5">
                <a:solidFill>
                  <a:srgbClr val="767070"/>
                </a:solidFill>
                <a:latin typeface="Arial"/>
                <a:cs typeface="Arial"/>
              </a:rPr>
              <a:t>a </a:t>
            </a:r>
            <a:r>
              <a:rPr dirty="0" sz="1200">
                <a:solidFill>
                  <a:srgbClr val="767070"/>
                </a:solidFill>
                <a:latin typeface="Arial"/>
                <a:cs typeface="Arial"/>
              </a:rPr>
              <a:t>vertex </a:t>
            </a:r>
            <a:r>
              <a:rPr dirty="0" sz="1200" spc="-10">
                <a:solidFill>
                  <a:srgbClr val="767070"/>
                </a:solidFill>
                <a:latin typeface="Arial"/>
                <a:cs typeface="Arial"/>
              </a:rPr>
              <a:t>must </a:t>
            </a:r>
            <a:r>
              <a:rPr dirty="0" sz="1200" spc="-5">
                <a:solidFill>
                  <a:srgbClr val="767070"/>
                </a:solidFill>
                <a:latin typeface="Arial"/>
                <a:cs typeface="Arial"/>
              </a:rPr>
              <a:t>be equal </a:t>
            </a:r>
            <a:r>
              <a:rPr dirty="0" sz="1200">
                <a:solidFill>
                  <a:srgbClr val="767070"/>
                </a:solidFill>
                <a:latin typeface="Arial"/>
                <a:cs typeface="Arial"/>
              </a:rPr>
              <a:t>to the </a:t>
            </a:r>
            <a:r>
              <a:rPr dirty="0" sz="1200" spc="-10">
                <a:solidFill>
                  <a:srgbClr val="767070"/>
                </a:solidFill>
                <a:latin typeface="Arial"/>
                <a:cs typeface="Arial"/>
              </a:rPr>
              <a:t>number </a:t>
            </a:r>
            <a:r>
              <a:rPr dirty="0" sz="1200">
                <a:solidFill>
                  <a:srgbClr val="767070"/>
                </a:solidFill>
                <a:latin typeface="Arial"/>
                <a:cs typeface="Arial"/>
              </a:rPr>
              <a:t>of </a:t>
            </a:r>
            <a:r>
              <a:rPr dirty="0" sz="1200" spc="-10">
                <a:solidFill>
                  <a:srgbClr val="767070"/>
                </a:solidFill>
                <a:latin typeface="Arial"/>
                <a:cs typeface="Arial"/>
              </a:rPr>
              <a:t>ways </a:t>
            </a:r>
            <a:r>
              <a:rPr dirty="0" sz="1200">
                <a:solidFill>
                  <a:srgbClr val="767070"/>
                </a:solidFill>
                <a:latin typeface="Arial"/>
                <a:cs typeface="Arial"/>
              </a:rPr>
              <a:t>to</a:t>
            </a:r>
            <a:r>
              <a:rPr dirty="0" sz="1200" spc="-10">
                <a:solidFill>
                  <a:srgbClr val="767070"/>
                </a:solidFill>
                <a:latin typeface="Arial"/>
                <a:cs typeface="Arial"/>
              </a:rPr>
              <a:t> </a:t>
            </a:r>
            <a:r>
              <a:rPr dirty="0" sz="1200">
                <a:solidFill>
                  <a:srgbClr val="767070"/>
                </a:solidFill>
                <a:latin typeface="Arial"/>
                <a:cs typeface="Arial"/>
              </a:rPr>
              <a:t>exit.</a:t>
            </a:r>
            <a:endParaRPr sz="1200">
              <a:latin typeface="Arial"/>
              <a:cs typeface="Arial"/>
            </a:endParaRPr>
          </a:p>
        </p:txBody>
      </p:sp>
      <p:sp>
        <p:nvSpPr>
          <p:cNvPr id="49" name="object 49"/>
          <p:cNvSpPr/>
          <p:nvPr/>
        </p:nvSpPr>
        <p:spPr>
          <a:xfrm>
            <a:off x="1924811" y="1156716"/>
            <a:ext cx="4203700" cy="4986655"/>
          </a:xfrm>
          <a:custGeom>
            <a:avLst/>
            <a:gdLst/>
            <a:ahLst/>
            <a:cxnLst/>
            <a:rect l="l" t="t" r="r" b="b"/>
            <a:pathLst>
              <a:path w="4203700" h="4986655">
                <a:moveTo>
                  <a:pt x="0" y="700532"/>
                </a:moveTo>
                <a:lnTo>
                  <a:pt x="1616" y="652575"/>
                </a:lnTo>
                <a:lnTo>
                  <a:pt x="6396" y="605484"/>
                </a:lnTo>
                <a:lnTo>
                  <a:pt x="14234" y="559365"/>
                </a:lnTo>
                <a:lnTo>
                  <a:pt x="25027" y="514320"/>
                </a:lnTo>
                <a:lnTo>
                  <a:pt x="38670" y="470455"/>
                </a:lnTo>
                <a:lnTo>
                  <a:pt x="55058" y="427874"/>
                </a:lnTo>
                <a:lnTo>
                  <a:pt x="74088" y="386682"/>
                </a:lnTo>
                <a:lnTo>
                  <a:pt x="95654" y="346982"/>
                </a:lnTo>
                <a:lnTo>
                  <a:pt x="119653" y="308880"/>
                </a:lnTo>
                <a:lnTo>
                  <a:pt x="145980" y="272479"/>
                </a:lnTo>
                <a:lnTo>
                  <a:pt x="174530" y="237884"/>
                </a:lnTo>
                <a:lnTo>
                  <a:pt x="205200" y="205200"/>
                </a:lnTo>
                <a:lnTo>
                  <a:pt x="237884" y="174530"/>
                </a:lnTo>
                <a:lnTo>
                  <a:pt x="272479" y="145980"/>
                </a:lnTo>
                <a:lnTo>
                  <a:pt x="308880" y="119653"/>
                </a:lnTo>
                <a:lnTo>
                  <a:pt x="346982" y="95654"/>
                </a:lnTo>
                <a:lnTo>
                  <a:pt x="386682" y="74088"/>
                </a:lnTo>
                <a:lnTo>
                  <a:pt x="427874" y="55058"/>
                </a:lnTo>
                <a:lnTo>
                  <a:pt x="470455" y="38670"/>
                </a:lnTo>
                <a:lnTo>
                  <a:pt x="514320" y="25027"/>
                </a:lnTo>
                <a:lnTo>
                  <a:pt x="559365" y="14234"/>
                </a:lnTo>
                <a:lnTo>
                  <a:pt x="605484" y="6396"/>
                </a:lnTo>
                <a:lnTo>
                  <a:pt x="652575" y="1616"/>
                </a:lnTo>
                <a:lnTo>
                  <a:pt x="700532" y="0"/>
                </a:lnTo>
                <a:lnTo>
                  <a:pt x="3502660" y="0"/>
                </a:lnTo>
                <a:lnTo>
                  <a:pt x="3550616" y="1616"/>
                </a:lnTo>
                <a:lnTo>
                  <a:pt x="3597707" y="6396"/>
                </a:lnTo>
                <a:lnTo>
                  <a:pt x="3643826" y="14234"/>
                </a:lnTo>
                <a:lnTo>
                  <a:pt x="3688871" y="25027"/>
                </a:lnTo>
                <a:lnTo>
                  <a:pt x="3732736" y="38670"/>
                </a:lnTo>
                <a:lnTo>
                  <a:pt x="3775317" y="55058"/>
                </a:lnTo>
                <a:lnTo>
                  <a:pt x="3816509" y="74088"/>
                </a:lnTo>
                <a:lnTo>
                  <a:pt x="3856209" y="95654"/>
                </a:lnTo>
                <a:lnTo>
                  <a:pt x="3894311" y="119653"/>
                </a:lnTo>
                <a:lnTo>
                  <a:pt x="3930712" y="145980"/>
                </a:lnTo>
                <a:lnTo>
                  <a:pt x="3965307" y="174530"/>
                </a:lnTo>
                <a:lnTo>
                  <a:pt x="3997991" y="205200"/>
                </a:lnTo>
                <a:lnTo>
                  <a:pt x="4028661" y="237884"/>
                </a:lnTo>
                <a:lnTo>
                  <a:pt x="4057211" y="272479"/>
                </a:lnTo>
                <a:lnTo>
                  <a:pt x="4083538" y="308880"/>
                </a:lnTo>
                <a:lnTo>
                  <a:pt x="4107537" y="346982"/>
                </a:lnTo>
                <a:lnTo>
                  <a:pt x="4129103" y="386682"/>
                </a:lnTo>
                <a:lnTo>
                  <a:pt x="4148133" y="427874"/>
                </a:lnTo>
                <a:lnTo>
                  <a:pt x="4164521" y="470455"/>
                </a:lnTo>
                <a:lnTo>
                  <a:pt x="4178164" y="514320"/>
                </a:lnTo>
                <a:lnTo>
                  <a:pt x="4188957" y="559365"/>
                </a:lnTo>
                <a:lnTo>
                  <a:pt x="4196795" y="605484"/>
                </a:lnTo>
                <a:lnTo>
                  <a:pt x="4201575" y="652575"/>
                </a:lnTo>
                <a:lnTo>
                  <a:pt x="4203192" y="700532"/>
                </a:lnTo>
                <a:lnTo>
                  <a:pt x="4203192" y="4285996"/>
                </a:lnTo>
                <a:lnTo>
                  <a:pt x="4201575" y="4333957"/>
                </a:lnTo>
                <a:lnTo>
                  <a:pt x="4196795" y="4381051"/>
                </a:lnTo>
                <a:lnTo>
                  <a:pt x="4188957" y="4427173"/>
                </a:lnTo>
                <a:lnTo>
                  <a:pt x="4178164" y="4472220"/>
                </a:lnTo>
                <a:lnTo>
                  <a:pt x="4164521" y="4516087"/>
                </a:lnTo>
                <a:lnTo>
                  <a:pt x="4148133" y="4558669"/>
                </a:lnTo>
                <a:lnTo>
                  <a:pt x="4129103" y="4599862"/>
                </a:lnTo>
                <a:lnTo>
                  <a:pt x="4107537" y="4639562"/>
                </a:lnTo>
                <a:lnTo>
                  <a:pt x="4083538" y="4677664"/>
                </a:lnTo>
                <a:lnTo>
                  <a:pt x="4057211" y="4714064"/>
                </a:lnTo>
                <a:lnTo>
                  <a:pt x="4028661" y="4748658"/>
                </a:lnTo>
                <a:lnTo>
                  <a:pt x="3997991" y="4781342"/>
                </a:lnTo>
                <a:lnTo>
                  <a:pt x="3965307" y="4812010"/>
                </a:lnTo>
                <a:lnTo>
                  <a:pt x="3930712" y="4840559"/>
                </a:lnTo>
                <a:lnTo>
                  <a:pt x="3894311" y="4866884"/>
                </a:lnTo>
                <a:lnTo>
                  <a:pt x="3856209" y="4890881"/>
                </a:lnTo>
                <a:lnTo>
                  <a:pt x="3816509" y="4912446"/>
                </a:lnTo>
                <a:lnTo>
                  <a:pt x="3775317" y="4931474"/>
                </a:lnTo>
                <a:lnTo>
                  <a:pt x="3732736" y="4947861"/>
                </a:lnTo>
                <a:lnTo>
                  <a:pt x="3688871" y="4961503"/>
                </a:lnTo>
                <a:lnTo>
                  <a:pt x="3643826" y="4972295"/>
                </a:lnTo>
                <a:lnTo>
                  <a:pt x="3597707" y="4980132"/>
                </a:lnTo>
                <a:lnTo>
                  <a:pt x="3550616" y="4984911"/>
                </a:lnTo>
                <a:lnTo>
                  <a:pt x="3502660" y="4986528"/>
                </a:lnTo>
                <a:lnTo>
                  <a:pt x="700532" y="4986528"/>
                </a:lnTo>
                <a:lnTo>
                  <a:pt x="652575" y="4984911"/>
                </a:lnTo>
                <a:lnTo>
                  <a:pt x="605484" y="4980132"/>
                </a:lnTo>
                <a:lnTo>
                  <a:pt x="559365" y="4972295"/>
                </a:lnTo>
                <a:lnTo>
                  <a:pt x="514320" y="4961503"/>
                </a:lnTo>
                <a:lnTo>
                  <a:pt x="470455" y="4947861"/>
                </a:lnTo>
                <a:lnTo>
                  <a:pt x="427874" y="4931474"/>
                </a:lnTo>
                <a:lnTo>
                  <a:pt x="386682" y="4912446"/>
                </a:lnTo>
                <a:lnTo>
                  <a:pt x="346982" y="4890881"/>
                </a:lnTo>
                <a:lnTo>
                  <a:pt x="308880" y="4866884"/>
                </a:lnTo>
                <a:lnTo>
                  <a:pt x="272479" y="4840559"/>
                </a:lnTo>
                <a:lnTo>
                  <a:pt x="237884" y="4812010"/>
                </a:lnTo>
                <a:lnTo>
                  <a:pt x="205200" y="4781342"/>
                </a:lnTo>
                <a:lnTo>
                  <a:pt x="174530" y="4748658"/>
                </a:lnTo>
                <a:lnTo>
                  <a:pt x="145980" y="4714064"/>
                </a:lnTo>
                <a:lnTo>
                  <a:pt x="119653" y="4677664"/>
                </a:lnTo>
                <a:lnTo>
                  <a:pt x="95654" y="4639562"/>
                </a:lnTo>
                <a:lnTo>
                  <a:pt x="74088" y="4599862"/>
                </a:lnTo>
                <a:lnTo>
                  <a:pt x="55058" y="4558669"/>
                </a:lnTo>
                <a:lnTo>
                  <a:pt x="38670" y="4516087"/>
                </a:lnTo>
                <a:lnTo>
                  <a:pt x="25027" y="4472220"/>
                </a:lnTo>
                <a:lnTo>
                  <a:pt x="14234" y="4427173"/>
                </a:lnTo>
                <a:lnTo>
                  <a:pt x="6396" y="4381051"/>
                </a:lnTo>
                <a:lnTo>
                  <a:pt x="1616" y="4333957"/>
                </a:lnTo>
                <a:lnTo>
                  <a:pt x="0" y="4285996"/>
                </a:lnTo>
                <a:lnTo>
                  <a:pt x="0" y="700532"/>
                </a:lnTo>
                <a:close/>
              </a:path>
            </a:pathLst>
          </a:custGeom>
          <a:ln w="27432">
            <a:solidFill>
              <a:srgbClr val="8952AC"/>
            </a:solidFill>
          </a:ln>
        </p:spPr>
        <p:txBody>
          <a:bodyPr wrap="square" lIns="0" tIns="0" rIns="0" bIns="0" rtlCol="0"/>
          <a:lstStyle/>
          <a:p/>
        </p:txBody>
      </p:sp>
      <p:sp>
        <p:nvSpPr>
          <p:cNvPr id="50" name="object 50"/>
          <p:cNvSpPr/>
          <p:nvPr/>
        </p:nvSpPr>
        <p:spPr>
          <a:xfrm>
            <a:off x="3819144" y="944880"/>
            <a:ext cx="429895" cy="421005"/>
          </a:xfrm>
          <a:custGeom>
            <a:avLst/>
            <a:gdLst/>
            <a:ahLst/>
            <a:cxnLst/>
            <a:rect l="l" t="t" r="r" b="b"/>
            <a:pathLst>
              <a:path w="429895" h="421005">
                <a:moveTo>
                  <a:pt x="214883" y="0"/>
                </a:moveTo>
                <a:lnTo>
                  <a:pt x="165631" y="5551"/>
                </a:lnTo>
                <a:lnTo>
                  <a:pt x="120409" y="21367"/>
                </a:lnTo>
                <a:lnTo>
                  <a:pt x="80509" y="46186"/>
                </a:lnTo>
                <a:lnTo>
                  <a:pt x="47226" y="78750"/>
                </a:lnTo>
                <a:lnTo>
                  <a:pt x="21851" y="117798"/>
                </a:lnTo>
                <a:lnTo>
                  <a:pt x="5678" y="162072"/>
                </a:lnTo>
                <a:lnTo>
                  <a:pt x="0" y="210312"/>
                </a:lnTo>
                <a:lnTo>
                  <a:pt x="5678" y="258551"/>
                </a:lnTo>
                <a:lnTo>
                  <a:pt x="21851" y="302825"/>
                </a:lnTo>
                <a:lnTo>
                  <a:pt x="47226" y="341873"/>
                </a:lnTo>
                <a:lnTo>
                  <a:pt x="80509" y="374437"/>
                </a:lnTo>
                <a:lnTo>
                  <a:pt x="120409" y="399256"/>
                </a:lnTo>
                <a:lnTo>
                  <a:pt x="165631" y="415072"/>
                </a:lnTo>
                <a:lnTo>
                  <a:pt x="214883" y="420624"/>
                </a:lnTo>
                <a:lnTo>
                  <a:pt x="264136" y="415072"/>
                </a:lnTo>
                <a:lnTo>
                  <a:pt x="309358" y="399256"/>
                </a:lnTo>
                <a:lnTo>
                  <a:pt x="349258" y="374437"/>
                </a:lnTo>
                <a:lnTo>
                  <a:pt x="382541" y="341873"/>
                </a:lnTo>
                <a:lnTo>
                  <a:pt x="407916" y="302825"/>
                </a:lnTo>
                <a:lnTo>
                  <a:pt x="424089" y="258551"/>
                </a:lnTo>
                <a:lnTo>
                  <a:pt x="429767" y="210312"/>
                </a:lnTo>
                <a:lnTo>
                  <a:pt x="424089" y="162072"/>
                </a:lnTo>
                <a:lnTo>
                  <a:pt x="407916" y="117798"/>
                </a:lnTo>
                <a:lnTo>
                  <a:pt x="382541" y="78750"/>
                </a:lnTo>
                <a:lnTo>
                  <a:pt x="349258" y="46186"/>
                </a:lnTo>
                <a:lnTo>
                  <a:pt x="309358" y="21367"/>
                </a:lnTo>
                <a:lnTo>
                  <a:pt x="264136" y="5551"/>
                </a:lnTo>
                <a:lnTo>
                  <a:pt x="214883" y="0"/>
                </a:lnTo>
                <a:close/>
              </a:path>
            </a:pathLst>
          </a:custGeom>
          <a:solidFill>
            <a:srgbClr val="8952AC"/>
          </a:solidFill>
        </p:spPr>
        <p:txBody>
          <a:bodyPr wrap="square" lIns="0" tIns="0" rIns="0" bIns="0" rtlCol="0"/>
          <a:lstStyle/>
          <a:p/>
        </p:txBody>
      </p:sp>
      <p:sp>
        <p:nvSpPr>
          <p:cNvPr id="51" name="object 51"/>
          <p:cNvSpPr/>
          <p:nvPr/>
        </p:nvSpPr>
        <p:spPr>
          <a:xfrm>
            <a:off x="3819144" y="944880"/>
            <a:ext cx="429895" cy="421005"/>
          </a:xfrm>
          <a:custGeom>
            <a:avLst/>
            <a:gdLst/>
            <a:ahLst/>
            <a:cxnLst/>
            <a:rect l="l" t="t" r="r" b="b"/>
            <a:pathLst>
              <a:path w="429895" h="421005">
                <a:moveTo>
                  <a:pt x="0" y="210312"/>
                </a:moveTo>
                <a:lnTo>
                  <a:pt x="5678" y="162072"/>
                </a:lnTo>
                <a:lnTo>
                  <a:pt x="21851" y="117798"/>
                </a:lnTo>
                <a:lnTo>
                  <a:pt x="47226" y="78750"/>
                </a:lnTo>
                <a:lnTo>
                  <a:pt x="80509" y="46186"/>
                </a:lnTo>
                <a:lnTo>
                  <a:pt x="120409" y="21367"/>
                </a:lnTo>
                <a:lnTo>
                  <a:pt x="165631" y="5551"/>
                </a:lnTo>
                <a:lnTo>
                  <a:pt x="214883" y="0"/>
                </a:lnTo>
                <a:lnTo>
                  <a:pt x="264136" y="5551"/>
                </a:lnTo>
                <a:lnTo>
                  <a:pt x="309358" y="21367"/>
                </a:lnTo>
                <a:lnTo>
                  <a:pt x="349258" y="46186"/>
                </a:lnTo>
                <a:lnTo>
                  <a:pt x="382541" y="78750"/>
                </a:lnTo>
                <a:lnTo>
                  <a:pt x="407916" y="117798"/>
                </a:lnTo>
                <a:lnTo>
                  <a:pt x="424089" y="162072"/>
                </a:lnTo>
                <a:lnTo>
                  <a:pt x="429767" y="210312"/>
                </a:lnTo>
                <a:lnTo>
                  <a:pt x="424089" y="258551"/>
                </a:lnTo>
                <a:lnTo>
                  <a:pt x="407916" y="302825"/>
                </a:lnTo>
                <a:lnTo>
                  <a:pt x="382541" y="341873"/>
                </a:lnTo>
                <a:lnTo>
                  <a:pt x="349258" y="374437"/>
                </a:lnTo>
                <a:lnTo>
                  <a:pt x="309358" y="399256"/>
                </a:lnTo>
                <a:lnTo>
                  <a:pt x="264136" y="415072"/>
                </a:lnTo>
                <a:lnTo>
                  <a:pt x="214883" y="420624"/>
                </a:lnTo>
                <a:lnTo>
                  <a:pt x="165631" y="415072"/>
                </a:lnTo>
                <a:lnTo>
                  <a:pt x="120409" y="399256"/>
                </a:lnTo>
                <a:lnTo>
                  <a:pt x="80509" y="374437"/>
                </a:lnTo>
                <a:lnTo>
                  <a:pt x="47226" y="341873"/>
                </a:lnTo>
                <a:lnTo>
                  <a:pt x="21851" y="302825"/>
                </a:lnTo>
                <a:lnTo>
                  <a:pt x="5678" y="258551"/>
                </a:lnTo>
                <a:lnTo>
                  <a:pt x="0" y="210312"/>
                </a:lnTo>
                <a:close/>
              </a:path>
            </a:pathLst>
          </a:custGeom>
          <a:ln w="12192">
            <a:solidFill>
              <a:srgbClr val="8952AC"/>
            </a:solidFill>
          </a:ln>
        </p:spPr>
        <p:txBody>
          <a:bodyPr wrap="square" lIns="0" tIns="0" rIns="0" bIns="0" rtlCol="0"/>
          <a:lstStyle/>
          <a:p/>
        </p:txBody>
      </p:sp>
      <p:sp>
        <p:nvSpPr>
          <p:cNvPr id="52" name="object 52"/>
          <p:cNvSpPr txBox="1"/>
          <p:nvPr/>
        </p:nvSpPr>
        <p:spPr>
          <a:xfrm>
            <a:off x="3946905" y="1000505"/>
            <a:ext cx="17843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FFFFFF"/>
                </a:solidFill>
                <a:latin typeface="Arial"/>
                <a:cs typeface="Arial"/>
              </a:rPr>
              <a:t>A</a:t>
            </a:r>
            <a:endParaRPr sz="1800">
              <a:latin typeface="Arial"/>
              <a:cs typeface="Arial"/>
            </a:endParaRPr>
          </a:p>
        </p:txBody>
      </p:sp>
      <p:sp>
        <p:nvSpPr>
          <p:cNvPr id="53" name="object 53"/>
          <p:cNvSpPr/>
          <p:nvPr/>
        </p:nvSpPr>
        <p:spPr>
          <a:xfrm>
            <a:off x="6329171" y="1156716"/>
            <a:ext cx="4203700" cy="4986655"/>
          </a:xfrm>
          <a:custGeom>
            <a:avLst/>
            <a:gdLst/>
            <a:ahLst/>
            <a:cxnLst/>
            <a:rect l="l" t="t" r="r" b="b"/>
            <a:pathLst>
              <a:path w="4203700" h="4986655">
                <a:moveTo>
                  <a:pt x="0" y="700532"/>
                </a:moveTo>
                <a:lnTo>
                  <a:pt x="1616" y="652575"/>
                </a:lnTo>
                <a:lnTo>
                  <a:pt x="6396" y="605484"/>
                </a:lnTo>
                <a:lnTo>
                  <a:pt x="14234" y="559365"/>
                </a:lnTo>
                <a:lnTo>
                  <a:pt x="25027" y="514320"/>
                </a:lnTo>
                <a:lnTo>
                  <a:pt x="38670" y="470455"/>
                </a:lnTo>
                <a:lnTo>
                  <a:pt x="55058" y="427874"/>
                </a:lnTo>
                <a:lnTo>
                  <a:pt x="74088" y="386682"/>
                </a:lnTo>
                <a:lnTo>
                  <a:pt x="95654" y="346982"/>
                </a:lnTo>
                <a:lnTo>
                  <a:pt x="119653" y="308880"/>
                </a:lnTo>
                <a:lnTo>
                  <a:pt x="145980" y="272479"/>
                </a:lnTo>
                <a:lnTo>
                  <a:pt x="174530" y="237884"/>
                </a:lnTo>
                <a:lnTo>
                  <a:pt x="205200" y="205200"/>
                </a:lnTo>
                <a:lnTo>
                  <a:pt x="237884" y="174530"/>
                </a:lnTo>
                <a:lnTo>
                  <a:pt x="272479" y="145980"/>
                </a:lnTo>
                <a:lnTo>
                  <a:pt x="308880" y="119653"/>
                </a:lnTo>
                <a:lnTo>
                  <a:pt x="346982" y="95654"/>
                </a:lnTo>
                <a:lnTo>
                  <a:pt x="386682" y="74088"/>
                </a:lnTo>
                <a:lnTo>
                  <a:pt x="427874" y="55058"/>
                </a:lnTo>
                <a:lnTo>
                  <a:pt x="470455" y="38670"/>
                </a:lnTo>
                <a:lnTo>
                  <a:pt x="514320" y="25027"/>
                </a:lnTo>
                <a:lnTo>
                  <a:pt x="559365" y="14234"/>
                </a:lnTo>
                <a:lnTo>
                  <a:pt x="605484" y="6396"/>
                </a:lnTo>
                <a:lnTo>
                  <a:pt x="652575" y="1616"/>
                </a:lnTo>
                <a:lnTo>
                  <a:pt x="700531" y="0"/>
                </a:lnTo>
                <a:lnTo>
                  <a:pt x="3502659" y="0"/>
                </a:lnTo>
                <a:lnTo>
                  <a:pt x="3550616" y="1616"/>
                </a:lnTo>
                <a:lnTo>
                  <a:pt x="3597707" y="6396"/>
                </a:lnTo>
                <a:lnTo>
                  <a:pt x="3643826" y="14234"/>
                </a:lnTo>
                <a:lnTo>
                  <a:pt x="3688871" y="25027"/>
                </a:lnTo>
                <a:lnTo>
                  <a:pt x="3732736" y="38670"/>
                </a:lnTo>
                <a:lnTo>
                  <a:pt x="3775317" y="55058"/>
                </a:lnTo>
                <a:lnTo>
                  <a:pt x="3816509" y="74088"/>
                </a:lnTo>
                <a:lnTo>
                  <a:pt x="3856209" y="95654"/>
                </a:lnTo>
                <a:lnTo>
                  <a:pt x="3894311" y="119653"/>
                </a:lnTo>
                <a:lnTo>
                  <a:pt x="3930712" y="145980"/>
                </a:lnTo>
                <a:lnTo>
                  <a:pt x="3965307" y="174530"/>
                </a:lnTo>
                <a:lnTo>
                  <a:pt x="3997991" y="205200"/>
                </a:lnTo>
                <a:lnTo>
                  <a:pt x="4028661" y="237884"/>
                </a:lnTo>
                <a:lnTo>
                  <a:pt x="4057211" y="272479"/>
                </a:lnTo>
                <a:lnTo>
                  <a:pt x="4083538" y="308880"/>
                </a:lnTo>
                <a:lnTo>
                  <a:pt x="4107537" y="346982"/>
                </a:lnTo>
                <a:lnTo>
                  <a:pt x="4129103" y="386682"/>
                </a:lnTo>
                <a:lnTo>
                  <a:pt x="4148133" y="427874"/>
                </a:lnTo>
                <a:lnTo>
                  <a:pt x="4164521" y="470455"/>
                </a:lnTo>
                <a:lnTo>
                  <a:pt x="4178164" y="514320"/>
                </a:lnTo>
                <a:lnTo>
                  <a:pt x="4188957" y="559365"/>
                </a:lnTo>
                <a:lnTo>
                  <a:pt x="4196795" y="605484"/>
                </a:lnTo>
                <a:lnTo>
                  <a:pt x="4201575" y="652575"/>
                </a:lnTo>
                <a:lnTo>
                  <a:pt x="4203192" y="700532"/>
                </a:lnTo>
                <a:lnTo>
                  <a:pt x="4203192" y="4285996"/>
                </a:lnTo>
                <a:lnTo>
                  <a:pt x="4201575" y="4333957"/>
                </a:lnTo>
                <a:lnTo>
                  <a:pt x="4196795" y="4381051"/>
                </a:lnTo>
                <a:lnTo>
                  <a:pt x="4188957" y="4427173"/>
                </a:lnTo>
                <a:lnTo>
                  <a:pt x="4178164" y="4472220"/>
                </a:lnTo>
                <a:lnTo>
                  <a:pt x="4164521" y="4516087"/>
                </a:lnTo>
                <a:lnTo>
                  <a:pt x="4148133" y="4558669"/>
                </a:lnTo>
                <a:lnTo>
                  <a:pt x="4129103" y="4599862"/>
                </a:lnTo>
                <a:lnTo>
                  <a:pt x="4107537" y="4639562"/>
                </a:lnTo>
                <a:lnTo>
                  <a:pt x="4083538" y="4677664"/>
                </a:lnTo>
                <a:lnTo>
                  <a:pt x="4057211" y="4714064"/>
                </a:lnTo>
                <a:lnTo>
                  <a:pt x="4028661" y="4748658"/>
                </a:lnTo>
                <a:lnTo>
                  <a:pt x="3997991" y="4781342"/>
                </a:lnTo>
                <a:lnTo>
                  <a:pt x="3965307" y="4812010"/>
                </a:lnTo>
                <a:lnTo>
                  <a:pt x="3930712" y="4840559"/>
                </a:lnTo>
                <a:lnTo>
                  <a:pt x="3894311" y="4866884"/>
                </a:lnTo>
                <a:lnTo>
                  <a:pt x="3856209" y="4890881"/>
                </a:lnTo>
                <a:lnTo>
                  <a:pt x="3816509" y="4912446"/>
                </a:lnTo>
                <a:lnTo>
                  <a:pt x="3775317" y="4931474"/>
                </a:lnTo>
                <a:lnTo>
                  <a:pt x="3732736" y="4947861"/>
                </a:lnTo>
                <a:lnTo>
                  <a:pt x="3688871" y="4961503"/>
                </a:lnTo>
                <a:lnTo>
                  <a:pt x="3643826" y="4972295"/>
                </a:lnTo>
                <a:lnTo>
                  <a:pt x="3597707" y="4980132"/>
                </a:lnTo>
                <a:lnTo>
                  <a:pt x="3550616" y="4984911"/>
                </a:lnTo>
                <a:lnTo>
                  <a:pt x="3502659" y="4986528"/>
                </a:lnTo>
                <a:lnTo>
                  <a:pt x="700531" y="4986528"/>
                </a:lnTo>
                <a:lnTo>
                  <a:pt x="652575" y="4984911"/>
                </a:lnTo>
                <a:lnTo>
                  <a:pt x="605484" y="4980132"/>
                </a:lnTo>
                <a:lnTo>
                  <a:pt x="559365" y="4972295"/>
                </a:lnTo>
                <a:lnTo>
                  <a:pt x="514320" y="4961503"/>
                </a:lnTo>
                <a:lnTo>
                  <a:pt x="470455" y="4947861"/>
                </a:lnTo>
                <a:lnTo>
                  <a:pt x="427874" y="4931474"/>
                </a:lnTo>
                <a:lnTo>
                  <a:pt x="386682" y="4912446"/>
                </a:lnTo>
                <a:lnTo>
                  <a:pt x="346982" y="4890881"/>
                </a:lnTo>
                <a:lnTo>
                  <a:pt x="308880" y="4866884"/>
                </a:lnTo>
                <a:lnTo>
                  <a:pt x="272479" y="4840559"/>
                </a:lnTo>
                <a:lnTo>
                  <a:pt x="237884" y="4812010"/>
                </a:lnTo>
                <a:lnTo>
                  <a:pt x="205200" y="4781342"/>
                </a:lnTo>
                <a:lnTo>
                  <a:pt x="174530" y="4748658"/>
                </a:lnTo>
                <a:lnTo>
                  <a:pt x="145980" y="4714064"/>
                </a:lnTo>
                <a:lnTo>
                  <a:pt x="119653" y="4677664"/>
                </a:lnTo>
                <a:lnTo>
                  <a:pt x="95654" y="4639562"/>
                </a:lnTo>
                <a:lnTo>
                  <a:pt x="74088" y="4599862"/>
                </a:lnTo>
                <a:lnTo>
                  <a:pt x="55058" y="4558669"/>
                </a:lnTo>
                <a:lnTo>
                  <a:pt x="38670" y="4516087"/>
                </a:lnTo>
                <a:lnTo>
                  <a:pt x="25027" y="4472220"/>
                </a:lnTo>
                <a:lnTo>
                  <a:pt x="14234" y="4427173"/>
                </a:lnTo>
                <a:lnTo>
                  <a:pt x="6396" y="4381051"/>
                </a:lnTo>
                <a:lnTo>
                  <a:pt x="1616" y="4333957"/>
                </a:lnTo>
                <a:lnTo>
                  <a:pt x="0" y="4285996"/>
                </a:lnTo>
                <a:lnTo>
                  <a:pt x="0" y="700532"/>
                </a:lnTo>
                <a:close/>
              </a:path>
            </a:pathLst>
          </a:custGeom>
          <a:ln w="27432">
            <a:solidFill>
              <a:srgbClr val="8952AC"/>
            </a:solidFill>
          </a:ln>
        </p:spPr>
        <p:txBody>
          <a:bodyPr wrap="square" lIns="0" tIns="0" rIns="0" bIns="0" rtlCol="0"/>
          <a:lstStyle/>
          <a:p/>
        </p:txBody>
      </p:sp>
      <p:sp>
        <p:nvSpPr>
          <p:cNvPr id="54" name="object 54"/>
          <p:cNvSpPr/>
          <p:nvPr/>
        </p:nvSpPr>
        <p:spPr>
          <a:xfrm>
            <a:off x="8214359" y="944880"/>
            <a:ext cx="429895" cy="421005"/>
          </a:xfrm>
          <a:custGeom>
            <a:avLst/>
            <a:gdLst/>
            <a:ahLst/>
            <a:cxnLst/>
            <a:rect l="l" t="t" r="r" b="b"/>
            <a:pathLst>
              <a:path w="429895" h="421005">
                <a:moveTo>
                  <a:pt x="214884" y="0"/>
                </a:moveTo>
                <a:lnTo>
                  <a:pt x="165631" y="5551"/>
                </a:lnTo>
                <a:lnTo>
                  <a:pt x="120409" y="21367"/>
                </a:lnTo>
                <a:lnTo>
                  <a:pt x="80509" y="46186"/>
                </a:lnTo>
                <a:lnTo>
                  <a:pt x="47226" y="78750"/>
                </a:lnTo>
                <a:lnTo>
                  <a:pt x="21851" y="117798"/>
                </a:lnTo>
                <a:lnTo>
                  <a:pt x="5678" y="162072"/>
                </a:lnTo>
                <a:lnTo>
                  <a:pt x="0" y="210312"/>
                </a:lnTo>
                <a:lnTo>
                  <a:pt x="5678" y="258551"/>
                </a:lnTo>
                <a:lnTo>
                  <a:pt x="21851" y="302825"/>
                </a:lnTo>
                <a:lnTo>
                  <a:pt x="47226" y="341873"/>
                </a:lnTo>
                <a:lnTo>
                  <a:pt x="80509" y="374437"/>
                </a:lnTo>
                <a:lnTo>
                  <a:pt x="120409" y="399256"/>
                </a:lnTo>
                <a:lnTo>
                  <a:pt x="165631" y="415072"/>
                </a:lnTo>
                <a:lnTo>
                  <a:pt x="214884" y="420624"/>
                </a:lnTo>
                <a:lnTo>
                  <a:pt x="264136" y="415072"/>
                </a:lnTo>
                <a:lnTo>
                  <a:pt x="309358" y="399256"/>
                </a:lnTo>
                <a:lnTo>
                  <a:pt x="349258" y="374437"/>
                </a:lnTo>
                <a:lnTo>
                  <a:pt x="382541" y="341873"/>
                </a:lnTo>
                <a:lnTo>
                  <a:pt x="407916" y="302825"/>
                </a:lnTo>
                <a:lnTo>
                  <a:pt x="424089" y="258551"/>
                </a:lnTo>
                <a:lnTo>
                  <a:pt x="429768" y="210312"/>
                </a:lnTo>
                <a:lnTo>
                  <a:pt x="424089" y="162072"/>
                </a:lnTo>
                <a:lnTo>
                  <a:pt x="407916" y="117798"/>
                </a:lnTo>
                <a:lnTo>
                  <a:pt x="382541" y="78750"/>
                </a:lnTo>
                <a:lnTo>
                  <a:pt x="349258" y="46186"/>
                </a:lnTo>
                <a:lnTo>
                  <a:pt x="309358" y="21367"/>
                </a:lnTo>
                <a:lnTo>
                  <a:pt x="264136" y="5551"/>
                </a:lnTo>
                <a:lnTo>
                  <a:pt x="214884" y="0"/>
                </a:lnTo>
                <a:close/>
              </a:path>
            </a:pathLst>
          </a:custGeom>
          <a:solidFill>
            <a:srgbClr val="8952AC"/>
          </a:solidFill>
        </p:spPr>
        <p:txBody>
          <a:bodyPr wrap="square" lIns="0" tIns="0" rIns="0" bIns="0" rtlCol="0"/>
          <a:lstStyle/>
          <a:p/>
        </p:txBody>
      </p:sp>
      <p:sp>
        <p:nvSpPr>
          <p:cNvPr id="55" name="object 55"/>
          <p:cNvSpPr/>
          <p:nvPr/>
        </p:nvSpPr>
        <p:spPr>
          <a:xfrm>
            <a:off x="8214359" y="944880"/>
            <a:ext cx="429895" cy="421005"/>
          </a:xfrm>
          <a:custGeom>
            <a:avLst/>
            <a:gdLst/>
            <a:ahLst/>
            <a:cxnLst/>
            <a:rect l="l" t="t" r="r" b="b"/>
            <a:pathLst>
              <a:path w="429895" h="421005">
                <a:moveTo>
                  <a:pt x="0" y="210312"/>
                </a:moveTo>
                <a:lnTo>
                  <a:pt x="5678" y="162072"/>
                </a:lnTo>
                <a:lnTo>
                  <a:pt x="21851" y="117798"/>
                </a:lnTo>
                <a:lnTo>
                  <a:pt x="47226" y="78750"/>
                </a:lnTo>
                <a:lnTo>
                  <a:pt x="80509" y="46186"/>
                </a:lnTo>
                <a:lnTo>
                  <a:pt x="120409" y="21367"/>
                </a:lnTo>
                <a:lnTo>
                  <a:pt x="165631" y="5551"/>
                </a:lnTo>
                <a:lnTo>
                  <a:pt x="214884" y="0"/>
                </a:lnTo>
                <a:lnTo>
                  <a:pt x="264136" y="5551"/>
                </a:lnTo>
                <a:lnTo>
                  <a:pt x="309358" y="21367"/>
                </a:lnTo>
                <a:lnTo>
                  <a:pt x="349258" y="46186"/>
                </a:lnTo>
                <a:lnTo>
                  <a:pt x="382541" y="78750"/>
                </a:lnTo>
                <a:lnTo>
                  <a:pt x="407916" y="117798"/>
                </a:lnTo>
                <a:lnTo>
                  <a:pt x="424089" y="162072"/>
                </a:lnTo>
                <a:lnTo>
                  <a:pt x="429768" y="210312"/>
                </a:lnTo>
                <a:lnTo>
                  <a:pt x="424089" y="258551"/>
                </a:lnTo>
                <a:lnTo>
                  <a:pt x="407916" y="302825"/>
                </a:lnTo>
                <a:lnTo>
                  <a:pt x="382541" y="341873"/>
                </a:lnTo>
                <a:lnTo>
                  <a:pt x="349258" y="374437"/>
                </a:lnTo>
                <a:lnTo>
                  <a:pt x="309358" y="399256"/>
                </a:lnTo>
                <a:lnTo>
                  <a:pt x="264136" y="415072"/>
                </a:lnTo>
                <a:lnTo>
                  <a:pt x="214884" y="420624"/>
                </a:lnTo>
                <a:lnTo>
                  <a:pt x="165631" y="415072"/>
                </a:lnTo>
                <a:lnTo>
                  <a:pt x="120409" y="399256"/>
                </a:lnTo>
                <a:lnTo>
                  <a:pt x="80509" y="374437"/>
                </a:lnTo>
                <a:lnTo>
                  <a:pt x="47226" y="341873"/>
                </a:lnTo>
                <a:lnTo>
                  <a:pt x="21851" y="302825"/>
                </a:lnTo>
                <a:lnTo>
                  <a:pt x="5678" y="258551"/>
                </a:lnTo>
                <a:lnTo>
                  <a:pt x="0" y="210312"/>
                </a:lnTo>
                <a:close/>
              </a:path>
            </a:pathLst>
          </a:custGeom>
          <a:ln w="12192">
            <a:solidFill>
              <a:srgbClr val="8952AC"/>
            </a:solidFill>
          </a:ln>
        </p:spPr>
        <p:txBody>
          <a:bodyPr wrap="square" lIns="0" tIns="0" rIns="0" bIns="0" rtlCol="0"/>
          <a:lstStyle/>
          <a:p/>
        </p:txBody>
      </p:sp>
      <p:sp>
        <p:nvSpPr>
          <p:cNvPr id="56" name="object 56"/>
          <p:cNvSpPr txBox="1"/>
          <p:nvPr/>
        </p:nvSpPr>
        <p:spPr>
          <a:xfrm>
            <a:off x="8341614" y="1000505"/>
            <a:ext cx="17843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FFFFFF"/>
                </a:solidFill>
                <a:latin typeface="Arial"/>
                <a:cs typeface="Arial"/>
              </a:rPr>
              <a:t>B</a:t>
            </a:r>
            <a:endParaRPr sz="1800">
              <a:latin typeface="Arial"/>
              <a:cs typeface="Arial"/>
            </a:endParaRPr>
          </a:p>
        </p:txBody>
      </p:sp>
      <p:sp>
        <p:nvSpPr>
          <p:cNvPr id="57" name="object 57"/>
          <p:cNvSpPr txBox="1"/>
          <p:nvPr/>
        </p:nvSpPr>
        <p:spPr>
          <a:xfrm>
            <a:off x="1170838" y="6270752"/>
            <a:ext cx="6280150" cy="414020"/>
          </a:xfrm>
          <a:prstGeom prst="rect">
            <a:avLst/>
          </a:prstGeom>
        </p:spPr>
        <p:txBody>
          <a:bodyPr wrap="square" lIns="0" tIns="12065" rIns="0" bIns="0" rtlCol="0" vert="horz">
            <a:spAutoFit/>
          </a:bodyPr>
          <a:lstStyle/>
          <a:p>
            <a:pPr marL="12700">
              <a:lnSpc>
                <a:spcPct val="100000"/>
              </a:lnSpc>
              <a:spcBef>
                <a:spcPts val="95"/>
              </a:spcBef>
            </a:pPr>
            <a:r>
              <a:rPr dirty="0" sz="1400" spc="-15">
                <a:solidFill>
                  <a:srgbClr val="52AC87"/>
                </a:solidFill>
                <a:latin typeface="Calibri"/>
                <a:cs typeface="Calibri"/>
              </a:rPr>
              <a:t>Note</a:t>
            </a:r>
            <a:endParaRPr sz="1400">
              <a:latin typeface="Calibri"/>
              <a:cs typeface="Calibri"/>
            </a:endParaRPr>
          </a:p>
          <a:p>
            <a:pPr marL="12700">
              <a:lnSpc>
                <a:spcPct val="100000"/>
              </a:lnSpc>
              <a:spcBef>
                <a:spcPts val="60"/>
              </a:spcBef>
            </a:pPr>
            <a:r>
              <a:rPr dirty="0" sz="1100">
                <a:solidFill>
                  <a:srgbClr val="767070"/>
                </a:solidFill>
                <a:latin typeface="Arial"/>
                <a:cs typeface="Arial"/>
              </a:rPr>
              <a:t>For</a:t>
            </a:r>
            <a:r>
              <a:rPr dirty="0" sz="1100" spc="-25">
                <a:solidFill>
                  <a:srgbClr val="767070"/>
                </a:solidFill>
                <a:latin typeface="Arial"/>
                <a:cs typeface="Arial"/>
              </a:rPr>
              <a:t> </a:t>
            </a:r>
            <a:r>
              <a:rPr dirty="0" sz="1100">
                <a:solidFill>
                  <a:srgbClr val="767070"/>
                </a:solidFill>
                <a:latin typeface="Arial"/>
                <a:cs typeface="Arial"/>
              </a:rPr>
              <a:t>those</a:t>
            </a:r>
            <a:r>
              <a:rPr dirty="0" sz="1100" spc="-25">
                <a:solidFill>
                  <a:srgbClr val="767070"/>
                </a:solidFill>
                <a:latin typeface="Arial"/>
                <a:cs typeface="Arial"/>
              </a:rPr>
              <a:t> </a:t>
            </a:r>
            <a:r>
              <a:rPr dirty="0" sz="1100">
                <a:solidFill>
                  <a:srgbClr val="767070"/>
                </a:solidFill>
                <a:latin typeface="Arial"/>
                <a:cs typeface="Arial"/>
              </a:rPr>
              <a:t>interested</a:t>
            </a:r>
            <a:r>
              <a:rPr dirty="0" sz="1100" spc="-80">
                <a:solidFill>
                  <a:srgbClr val="767070"/>
                </a:solidFill>
                <a:latin typeface="Arial"/>
                <a:cs typeface="Arial"/>
              </a:rPr>
              <a:t> </a:t>
            </a:r>
            <a:r>
              <a:rPr dirty="0" sz="1100" spc="-5">
                <a:solidFill>
                  <a:srgbClr val="767070"/>
                </a:solidFill>
                <a:latin typeface="Arial"/>
                <a:cs typeface="Arial"/>
              </a:rPr>
              <a:t>in</a:t>
            </a:r>
            <a:r>
              <a:rPr dirty="0" sz="1100" spc="20">
                <a:solidFill>
                  <a:srgbClr val="767070"/>
                </a:solidFill>
                <a:latin typeface="Arial"/>
                <a:cs typeface="Arial"/>
              </a:rPr>
              <a:t> </a:t>
            </a:r>
            <a:r>
              <a:rPr dirty="0" sz="1100">
                <a:solidFill>
                  <a:srgbClr val="767070"/>
                </a:solidFill>
                <a:latin typeface="Arial"/>
                <a:cs typeface="Arial"/>
              </a:rPr>
              <a:t>the</a:t>
            </a:r>
            <a:r>
              <a:rPr dirty="0" sz="1100" spc="-25">
                <a:solidFill>
                  <a:srgbClr val="767070"/>
                </a:solidFill>
                <a:latin typeface="Arial"/>
                <a:cs typeface="Arial"/>
              </a:rPr>
              <a:t> </a:t>
            </a:r>
            <a:r>
              <a:rPr dirty="0" sz="1100">
                <a:solidFill>
                  <a:srgbClr val="767070"/>
                </a:solidFill>
                <a:latin typeface="Arial"/>
                <a:cs typeface="Arial"/>
              </a:rPr>
              <a:t>algorithm</a:t>
            </a:r>
            <a:r>
              <a:rPr dirty="0" sz="1100" spc="-40">
                <a:solidFill>
                  <a:srgbClr val="767070"/>
                </a:solidFill>
                <a:latin typeface="Arial"/>
                <a:cs typeface="Arial"/>
              </a:rPr>
              <a:t> </a:t>
            </a:r>
            <a:r>
              <a:rPr dirty="0" sz="1100">
                <a:solidFill>
                  <a:srgbClr val="767070"/>
                </a:solidFill>
                <a:latin typeface="Arial"/>
                <a:cs typeface="Arial"/>
              </a:rPr>
              <a:t>to</a:t>
            </a:r>
            <a:r>
              <a:rPr dirty="0" sz="1100" spc="-30">
                <a:solidFill>
                  <a:srgbClr val="767070"/>
                </a:solidFill>
                <a:latin typeface="Arial"/>
                <a:cs typeface="Arial"/>
              </a:rPr>
              <a:t> </a:t>
            </a:r>
            <a:r>
              <a:rPr dirty="0" sz="1100">
                <a:solidFill>
                  <a:srgbClr val="767070"/>
                </a:solidFill>
                <a:latin typeface="Arial"/>
                <a:cs typeface="Arial"/>
              </a:rPr>
              <a:t>determine</a:t>
            </a:r>
            <a:r>
              <a:rPr dirty="0" sz="1100" spc="-50">
                <a:solidFill>
                  <a:srgbClr val="767070"/>
                </a:solidFill>
                <a:latin typeface="Arial"/>
                <a:cs typeface="Arial"/>
              </a:rPr>
              <a:t> </a:t>
            </a:r>
            <a:r>
              <a:rPr dirty="0" sz="1100">
                <a:solidFill>
                  <a:srgbClr val="767070"/>
                </a:solidFill>
                <a:latin typeface="Arial"/>
                <a:cs typeface="Arial"/>
              </a:rPr>
              <a:t>an Euler</a:t>
            </a:r>
            <a:r>
              <a:rPr dirty="0" sz="1100" spc="-25">
                <a:solidFill>
                  <a:srgbClr val="767070"/>
                </a:solidFill>
                <a:latin typeface="Arial"/>
                <a:cs typeface="Arial"/>
              </a:rPr>
              <a:t> </a:t>
            </a:r>
            <a:r>
              <a:rPr dirty="0" sz="1100">
                <a:solidFill>
                  <a:srgbClr val="767070"/>
                </a:solidFill>
                <a:latin typeface="Arial"/>
                <a:cs typeface="Arial"/>
              </a:rPr>
              <a:t>Tour/Walk,</a:t>
            </a:r>
            <a:r>
              <a:rPr dirty="0" sz="1100" spc="-55">
                <a:solidFill>
                  <a:srgbClr val="767070"/>
                </a:solidFill>
                <a:latin typeface="Arial"/>
                <a:cs typeface="Arial"/>
              </a:rPr>
              <a:t> </a:t>
            </a:r>
            <a:r>
              <a:rPr dirty="0" sz="1100">
                <a:solidFill>
                  <a:srgbClr val="767070"/>
                </a:solidFill>
                <a:latin typeface="Arial"/>
                <a:cs typeface="Arial"/>
              </a:rPr>
              <a:t>look</a:t>
            </a:r>
            <a:r>
              <a:rPr dirty="0" sz="1100" spc="-10">
                <a:solidFill>
                  <a:srgbClr val="767070"/>
                </a:solidFill>
                <a:latin typeface="Arial"/>
                <a:cs typeface="Arial"/>
              </a:rPr>
              <a:t> </a:t>
            </a:r>
            <a:r>
              <a:rPr dirty="0" sz="1100">
                <a:solidFill>
                  <a:srgbClr val="767070"/>
                </a:solidFill>
                <a:latin typeface="Arial"/>
                <a:cs typeface="Arial"/>
              </a:rPr>
              <a:t>up</a:t>
            </a:r>
            <a:r>
              <a:rPr dirty="0" sz="1100" spc="40">
                <a:solidFill>
                  <a:srgbClr val="767070"/>
                </a:solidFill>
                <a:latin typeface="Arial"/>
                <a:cs typeface="Arial"/>
              </a:rPr>
              <a:t> </a:t>
            </a:r>
            <a:r>
              <a:rPr dirty="0" sz="1100" spc="-5">
                <a:solidFill>
                  <a:srgbClr val="767070"/>
                </a:solidFill>
                <a:latin typeface="Arial"/>
                <a:cs typeface="Arial"/>
              </a:rPr>
              <a:t>Hierholzer’s</a:t>
            </a:r>
            <a:r>
              <a:rPr dirty="0" sz="1100">
                <a:solidFill>
                  <a:srgbClr val="767070"/>
                </a:solidFill>
                <a:latin typeface="Arial"/>
                <a:cs typeface="Arial"/>
              </a:rPr>
              <a:t> </a:t>
            </a:r>
            <a:r>
              <a:rPr dirty="0" sz="1100" spc="-5">
                <a:solidFill>
                  <a:srgbClr val="767070"/>
                </a:solidFill>
                <a:latin typeface="Arial"/>
                <a:cs typeface="Arial"/>
              </a:rPr>
              <a:t>Algorithm.</a:t>
            </a:r>
            <a:endParaRPr sz="11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8763" y="864489"/>
            <a:ext cx="4638675" cy="1316990"/>
          </a:xfrm>
          <a:prstGeom prst="rect"/>
        </p:spPr>
        <p:txBody>
          <a:bodyPr wrap="square" lIns="0" tIns="12700" rIns="0" bIns="0" rtlCol="0" vert="horz">
            <a:spAutoFit/>
          </a:bodyPr>
          <a:lstStyle/>
          <a:p>
            <a:pPr marL="12700">
              <a:lnSpc>
                <a:spcPct val="100000"/>
              </a:lnSpc>
              <a:spcBef>
                <a:spcPts val="100"/>
              </a:spcBef>
            </a:pPr>
            <a:r>
              <a:rPr dirty="0" spc="-10"/>
              <a:t>Directed </a:t>
            </a:r>
            <a:r>
              <a:rPr dirty="0" spc="-5"/>
              <a:t>Acyclic</a:t>
            </a:r>
            <a:r>
              <a:rPr dirty="0" spc="-90"/>
              <a:t> </a:t>
            </a:r>
            <a:r>
              <a:rPr dirty="0" spc="-10"/>
              <a:t>Graph</a:t>
            </a:r>
          </a:p>
          <a:p>
            <a:pPr algn="just" marL="12700" marR="5080">
              <a:lnSpc>
                <a:spcPct val="100000"/>
              </a:lnSpc>
              <a:spcBef>
                <a:spcPts val="85"/>
              </a:spcBef>
            </a:pPr>
            <a:r>
              <a:rPr dirty="0" sz="2000" spc="-10" b="0">
                <a:solidFill>
                  <a:srgbClr val="767070"/>
                </a:solidFill>
                <a:latin typeface="Arial"/>
                <a:cs typeface="Arial"/>
              </a:rPr>
              <a:t>As the </a:t>
            </a:r>
            <a:r>
              <a:rPr dirty="0" sz="2000" b="0">
                <a:solidFill>
                  <a:srgbClr val="767070"/>
                </a:solidFill>
                <a:latin typeface="Arial"/>
                <a:cs typeface="Arial"/>
              </a:rPr>
              <a:t>name </a:t>
            </a:r>
            <a:r>
              <a:rPr dirty="0" sz="2000" spc="-5" b="0">
                <a:solidFill>
                  <a:srgbClr val="767070"/>
                </a:solidFill>
                <a:latin typeface="Arial"/>
                <a:cs typeface="Arial"/>
              </a:rPr>
              <a:t>implies, a </a:t>
            </a:r>
            <a:r>
              <a:rPr dirty="0" sz="2000" spc="-10">
                <a:solidFill>
                  <a:srgbClr val="767070"/>
                </a:solidFill>
                <a:latin typeface="Arial"/>
                <a:cs typeface="Arial"/>
              </a:rPr>
              <a:t>Directed </a:t>
            </a:r>
            <a:r>
              <a:rPr dirty="0" sz="2000" spc="-20">
                <a:solidFill>
                  <a:srgbClr val="767070"/>
                </a:solidFill>
                <a:latin typeface="Arial"/>
                <a:cs typeface="Arial"/>
              </a:rPr>
              <a:t>Acyclic  </a:t>
            </a:r>
            <a:r>
              <a:rPr dirty="0" sz="2000" spc="-10">
                <a:solidFill>
                  <a:srgbClr val="767070"/>
                </a:solidFill>
                <a:latin typeface="Arial"/>
                <a:cs typeface="Arial"/>
              </a:rPr>
              <a:t>Graph </a:t>
            </a:r>
            <a:r>
              <a:rPr dirty="0" sz="2000" spc="-5" b="0">
                <a:solidFill>
                  <a:srgbClr val="767070"/>
                </a:solidFill>
                <a:latin typeface="Arial"/>
                <a:cs typeface="Arial"/>
              </a:rPr>
              <a:t>or </a:t>
            </a:r>
            <a:r>
              <a:rPr dirty="0" sz="2000" spc="-10" b="0">
                <a:solidFill>
                  <a:srgbClr val="767070"/>
                </a:solidFill>
                <a:latin typeface="Arial"/>
                <a:cs typeface="Arial"/>
              </a:rPr>
              <a:t>DAG is </a:t>
            </a:r>
            <a:r>
              <a:rPr dirty="0" sz="2000" b="0">
                <a:solidFill>
                  <a:srgbClr val="767070"/>
                </a:solidFill>
                <a:latin typeface="Arial"/>
                <a:cs typeface="Arial"/>
              </a:rPr>
              <a:t>simply </a:t>
            </a:r>
            <a:r>
              <a:rPr dirty="0" sz="2000" spc="-5" b="0">
                <a:solidFill>
                  <a:srgbClr val="767070"/>
                </a:solidFill>
                <a:latin typeface="Arial"/>
                <a:cs typeface="Arial"/>
              </a:rPr>
              <a:t>a directed graph  </a:t>
            </a:r>
            <a:r>
              <a:rPr dirty="0" sz="2000" spc="-15" b="0">
                <a:solidFill>
                  <a:srgbClr val="767070"/>
                </a:solidFill>
                <a:latin typeface="Arial"/>
                <a:cs typeface="Arial"/>
              </a:rPr>
              <a:t>without </a:t>
            </a:r>
            <a:r>
              <a:rPr dirty="0" sz="2000" spc="-10" b="0">
                <a:solidFill>
                  <a:srgbClr val="767070"/>
                </a:solidFill>
                <a:latin typeface="Arial"/>
                <a:cs typeface="Arial"/>
              </a:rPr>
              <a:t>any</a:t>
            </a:r>
            <a:r>
              <a:rPr dirty="0" sz="2000" spc="75" b="0">
                <a:solidFill>
                  <a:srgbClr val="767070"/>
                </a:solidFill>
                <a:latin typeface="Arial"/>
                <a:cs typeface="Arial"/>
              </a:rPr>
              <a:t> </a:t>
            </a:r>
            <a:r>
              <a:rPr dirty="0" sz="2000" spc="-10" b="0">
                <a:solidFill>
                  <a:srgbClr val="767070"/>
                </a:solidFill>
                <a:latin typeface="Arial"/>
                <a:cs typeface="Arial"/>
              </a:rPr>
              <a:t>cycles.</a:t>
            </a:r>
            <a:endParaRPr sz="2000">
              <a:latin typeface="Arial"/>
              <a:cs typeface="Arial"/>
            </a:endParaRPr>
          </a:p>
        </p:txBody>
      </p:sp>
      <p:sp>
        <p:nvSpPr>
          <p:cNvPr id="3" name="object 3"/>
          <p:cNvSpPr txBox="1"/>
          <p:nvPr/>
        </p:nvSpPr>
        <p:spPr>
          <a:xfrm>
            <a:off x="1178763" y="2462275"/>
            <a:ext cx="4582795" cy="3409315"/>
          </a:xfrm>
          <a:prstGeom prst="rect">
            <a:avLst/>
          </a:prstGeom>
        </p:spPr>
        <p:txBody>
          <a:bodyPr wrap="square" lIns="0" tIns="11430" rIns="0" bIns="0" rtlCol="0" vert="horz">
            <a:spAutoFit/>
          </a:bodyPr>
          <a:lstStyle/>
          <a:p>
            <a:pPr marL="12700" marR="5080">
              <a:lnSpc>
                <a:spcPct val="100000"/>
              </a:lnSpc>
              <a:spcBef>
                <a:spcPts val="90"/>
              </a:spcBef>
            </a:pPr>
            <a:r>
              <a:rPr dirty="0" sz="2000" spc="-10">
                <a:solidFill>
                  <a:srgbClr val="767070"/>
                </a:solidFill>
                <a:latin typeface="Arial"/>
                <a:cs typeface="Arial"/>
              </a:rPr>
              <a:t>DAGs </a:t>
            </a:r>
            <a:r>
              <a:rPr dirty="0" sz="2000" spc="-5">
                <a:solidFill>
                  <a:srgbClr val="767070"/>
                </a:solidFill>
                <a:latin typeface="Arial"/>
                <a:cs typeface="Arial"/>
              </a:rPr>
              <a:t>are important because </a:t>
            </a:r>
            <a:r>
              <a:rPr dirty="0" sz="2000" spc="-10">
                <a:solidFill>
                  <a:srgbClr val="767070"/>
                </a:solidFill>
                <a:latin typeface="Arial"/>
                <a:cs typeface="Arial"/>
              </a:rPr>
              <a:t>they allow  </a:t>
            </a:r>
            <a:r>
              <a:rPr dirty="0" sz="2000" spc="-5">
                <a:solidFill>
                  <a:srgbClr val="767070"/>
                </a:solidFill>
                <a:latin typeface="Arial"/>
                <a:cs typeface="Arial"/>
              </a:rPr>
              <a:t>us to capture </a:t>
            </a:r>
            <a:r>
              <a:rPr dirty="0" sz="2000" spc="-10">
                <a:solidFill>
                  <a:srgbClr val="767070"/>
                </a:solidFill>
                <a:latin typeface="Arial"/>
                <a:cs typeface="Arial"/>
              </a:rPr>
              <a:t>the reality </a:t>
            </a:r>
            <a:r>
              <a:rPr dirty="0" sz="2000" spc="-5">
                <a:solidFill>
                  <a:srgbClr val="767070"/>
                </a:solidFill>
                <a:latin typeface="Arial"/>
                <a:cs typeface="Arial"/>
              </a:rPr>
              <a:t>of </a:t>
            </a:r>
            <a:r>
              <a:rPr dirty="0" sz="2000" spc="-10">
                <a:solidFill>
                  <a:srgbClr val="767070"/>
                </a:solidFill>
                <a:latin typeface="Arial"/>
                <a:cs typeface="Arial"/>
              </a:rPr>
              <a:t>dependencies  </a:t>
            </a:r>
            <a:r>
              <a:rPr dirty="0" sz="2000">
                <a:solidFill>
                  <a:srgbClr val="767070"/>
                </a:solidFill>
                <a:latin typeface="Arial"/>
                <a:cs typeface="Arial"/>
              </a:rPr>
              <a:t>(tasks </a:t>
            </a:r>
            <a:r>
              <a:rPr dirty="0" sz="2000" spc="-10">
                <a:solidFill>
                  <a:srgbClr val="767070"/>
                </a:solidFill>
                <a:latin typeface="Arial"/>
                <a:cs typeface="Arial"/>
              </a:rPr>
              <a:t>that </a:t>
            </a:r>
            <a:r>
              <a:rPr dirty="0" sz="2000" spc="10">
                <a:solidFill>
                  <a:srgbClr val="767070"/>
                </a:solidFill>
                <a:latin typeface="Arial"/>
                <a:cs typeface="Arial"/>
              </a:rPr>
              <a:t>make </a:t>
            </a:r>
            <a:r>
              <a:rPr dirty="0" sz="2000" spc="-10">
                <a:solidFill>
                  <a:srgbClr val="767070"/>
                </a:solidFill>
                <a:latin typeface="Arial"/>
                <a:cs typeface="Arial"/>
              </a:rPr>
              <a:t>prerequisites </a:t>
            </a:r>
            <a:r>
              <a:rPr dirty="0" sz="2000" spc="-5">
                <a:solidFill>
                  <a:srgbClr val="767070"/>
                </a:solidFill>
                <a:latin typeface="Arial"/>
                <a:cs typeface="Arial"/>
              </a:rPr>
              <a:t>of </a:t>
            </a:r>
            <a:r>
              <a:rPr dirty="0" sz="2000" spc="-10">
                <a:solidFill>
                  <a:srgbClr val="767070"/>
                </a:solidFill>
                <a:latin typeface="Arial"/>
                <a:cs typeface="Arial"/>
              </a:rPr>
              <a:t>other  </a:t>
            </a:r>
            <a:r>
              <a:rPr dirty="0" sz="2000">
                <a:solidFill>
                  <a:srgbClr val="767070"/>
                </a:solidFill>
                <a:latin typeface="Arial"/>
                <a:cs typeface="Arial"/>
              </a:rPr>
              <a:t>tasks).</a:t>
            </a:r>
            <a:endParaRPr sz="2000">
              <a:latin typeface="Arial"/>
              <a:cs typeface="Arial"/>
            </a:endParaRPr>
          </a:p>
          <a:p>
            <a:pPr>
              <a:lnSpc>
                <a:spcPct val="100000"/>
              </a:lnSpc>
              <a:spcBef>
                <a:spcPts val="40"/>
              </a:spcBef>
            </a:pPr>
            <a:endParaRPr sz="2050">
              <a:latin typeface="Times New Roman"/>
              <a:cs typeface="Times New Roman"/>
            </a:endParaRPr>
          </a:p>
          <a:p>
            <a:pPr marL="12700">
              <a:lnSpc>
                <a:spcPct val="100000"/>
              </a:lnSpc>
            </a:pPr>
            <a:r>
              <a:rPr dirty="0" sz="2200" spc="-5">
                <a:solidFill>
                  <a:srgbClr val="8952AC"/>
                </a:solidFill>
                <a:latin typeface="Arial"/>
                <a:cs typeface="Arial"/>
              </a:rPr>
              <a:t>Example:</a:t>
            </a:r>
            <a:endParaRPr sz="2200">
              <a:latin typeface="Arial"/>
              <a:cs typeface="Arial"/>
            </a:endParaRPr>
          </a:p>
          <a:p>
            <a:pPr marL="12700" marR="462280">
              <a:lnSpc>
                <a:spcPct val="100000"/>
              </a:lnSpc>
              <a:spcBef>
                <a:spcPts val="10"/>
              </a:spcBef>
            </a:pPr>
            <a:r>
              <a:rPr dirty="0" sz="2000" spc="-10">
                <a:solidFill>
                  <a:srgbClr val="767070"/>
                </a:solidFill>
                <a:latin typeface="Arial"/>
                <a:cs typeface="Arial"/>
              </a:rPr>
              <a:t>Having </a:t>
            </a:r>
            <a:r>
              <a:rPr dirty="0" sz="2000" spc="-5">
                <a:solidFill>
                  <a:srgbClr val="767070"/>
                </a:solidFill>
                <a:latin typeface="Arial"/>
                <a:cs typeface="Arial"/>
              </a:rPr>
              <a:t>to </a:t>
            </a:r>
            <a:r>
              <a:rPr dirty="0" sz="2000">
                <a:solidFill>
                  <a:srgbClr val="767070"/>
                </a:solidFill>
                <a:latin typeface="Arial"/>
                <a:cs typeface="Arial"/>
              </a:rPr>
              <a:t>take </a:t>
            </a:r>
            <a:r>
              <a:rPr dirty="0" sz="2000" spc="5">
                <a:solidFill>
                  <a:srgbClr val="767070"/>
                </a:solidFill>
                <a:latin typeface="Arial"/>
                <a:cs typeface="Arial"/>
              </a:rPr>
              <a:t>some </a:t>
            </a:r>
            <a:r>
              <a:rPr dirty="0" sz="2000" spc="-5">
                <a:solidFill>
                  <a:srgbClr val="767070"/>
                </a:solidFill>
                <a:latin typeface="Arial"/>
                <a:cs typeface="Arial"/>
              </a:rPr>
              <a:t>subjects</a:t>
            </a:r>
            <a:r>
              <a:rPr dirty="0" sz="2000" spc="-75">
                <a:solidFill>
                  <a:srgbClr val="767070"/>
                </a:solidFill>
                <a:latin typeface="Arial"/>
                <a:cs typeface="Arial"/>
              </a:rPr>
              <a:t> </a:t>
            </a:r>
            <a:r>
              <a:rPr dirty="0" sz="2000" spc="-5">
                <a:solidFill>
                  <a:srgbClr val="767070"/>
                </a:solidFill>
                <a:latin typeface="Arial"/>
                <a:cs typeface="Arial"/>
              </a:rPr>
              <a:t>before  others.</a:t>
            </a:r>
            <a:endParaRPr sz="2000">
              <a:latin typeface="Arial"/>
              <a:cs typeface="Arial"/>
            </a:endParaRPr>
          </a:p>
          <a:p>
            <a:pPr>
              <a:lnSpc>
                <a:spcPct val="100000"/>
              </a:lnSpc>
              <a:spcBef>
                <a:spcPts val="45"/>
              </a:spcBef>
            </a:pPr>
            <a:endParaRPr sz="2050">
              <a:latin typeface="Times New Roman"/>
              <a:cs typeface="Times New Roman"/>
            </a:endParaRPr>
          </a:p>
          <a:p>
            <a:pPr marL="12700">
              <a:lnSpc>
                <a:spcPct val="100000"/>
              </a:lnSpc>
            </a:pPr>
            <a:r>
              <a:rPr dirty="0" sz="2000" spc="-10">
                <a:solidFill>
                  <a:srgbClr val="767070"/>
                </a:solidFill>
                <a:latin typeface="Arial"/>
                <a:cs typeface="Arial"/>
              </a:rPr>
              <a:t>A </a:t>
            </a:r>
            <a:r>
              <a:rPr dirty="0" sz="2000" spc="-5">
                <a:solidFill>
                  <a:srgbClr val="767070"/>
                </a:solidFill>
                <a:latin typeface="Arial"/>
                <a:cs typeface="Arial"/>
              </a:rPr>
              <a:t>certain program </a:t>
            </a:r>
            <a:r>
              <a:rPr dirty="0" sz="2000" spc="-10">
                <a:solidFill>
                  <a:srgbClr val="767070"/>
                </a:solidFill>
                <a:latin typeface="Arial"/>
                <a:cs typeface="Arial"/>
              </a:rPr>
              <a:t>needing </a:t>
            </a:r>
            <a:r>
              <a:rPr dirty="0" sz="2000" spc="-5">
                <a:solidFill>
                  <a:srgbClr val="767070"/>
                </a:solidFill>
                <a:latin typeface="Arial"/>
                <a:cs typeface="Arial"/>
              </a:rPr>
              <a:t>the </a:t>
            </a:r>
            <a:r>
              <a:rPr dirty="0" sz="2000" spc="-10">
                <a:solidFill>
                  <a:srgbClr val="767070"/>
                </a:solidFill>
                <a:latin typeface="Arial"/>
                <a:cs typeface="Arial"/>
              </a:rPr>
              <a:t>output</a:t>
            </a:r>
            <a:r>
              <a:rPr dirty="0" sz="2000" spc="-40">
                <a:solidFill>
                  <a:srgbClr val="767070"/>
                </a:solidFill>
                <a:latin typeface="Arial"/>
                <a:cs typeface="Arial"/>
              </a:rPr>
              <a:t> </a:t>
            </a:r>
            <a:r>
              <a:rPr dirty="0" sz="2000" spc="-5">
                <a:solidFill>
                  <a:srgbClr val="767070"/>
                </a:solidFill>
                <a:latin typeface="Arial"/>
                <a:cs typeface="Arial"/>
              </a:rPr>
              <a:t>of</a:t>
            </a:r>
            <a:endParaRPr sz="2000">
              <a:latin typeface="Arial"/>
              <a:cs typeface="Arial"/>
            </a:endParaRPr>
          </a:p>
          <a:p>
            <a:pPr marL="12700">
              <a:lnSpc>
                <a:spcPct val="100000"/>
              </a:lnSpc>
            </a:pPr>
            <a:r>
              <a:rPr dirty="0" sz="2000" spc="-10">
                <a:solidFill>
                  <a:srgbClr val="767070"/>
                </a:solidFill>
                <a:latin typeface="Arial"/>
                <a:cs typeface="Arial"/>
              </a:rPr>
              <a:t>another </a:t>
            </a:r>
            <a:r>
              <a:rPr dirty="0" sz="2000" spc="-5">
                <a:solidFill>
                  <a:srgbClr val="767070"/>
                </a:solidFill>
                <a:latin typeface="Arial"/>
                <a:cs typeface="Arial"/>
              </a:rPr>
              <a:t>program before</a:t>
            </a:r>
            <a:r>
              <a:rPr dirty="0" sz="2000" spc="30">
                <a:solidFill>
                  <a:srgbClr val="767070"/>
                </a:solidFill>
                <a:latin typeface="Arial"/>
                <a:cs typeface="Arial"/>
              </a:rPr>
              <a:t> </a:t>
            </a:r>
            <a:r>
              <a:rPr dirty="0" sz="2000" spc="-10">
                <a:solidFill>
                  <a:srgbClr val="767070"/>
                </a:solidFill>
                <a:latin typeface="Arial"/>
                <a:cs typeface="Arial"/>
              </a:rPr>
              <a:t>executing.</a:t>
            </a:r>
            <a:endParaRPr sz="2000">
              <a:latin typeface="Arial"/>
              <a:cs typeface="Arial"/>
            </a:endParaRPr>
          </a:p>
        </p:txBody>
      </p:sp>
      <p:sp>
        <p:nvSpPr>
          <p:cNvPr id="4" name="object 4"/>
          <p:cNvSpPr/>
          <p:nvPr/>
        </p:nvSpPr>
        <p:spPr>
          <a:xfrm>
            <a:off x="7098792" y="3307079"/>
            <a:ext cx="518159" cy="551815"/>
          </a:xfrm>
          <a:custGeom>
            <a:avLst/>
            <a:gdLst/>
            <a:ahLst/>
            <a:cxnLst/>
            <a:rect l="l" t="t" r="r" b="b"/>
            <a:pathLst>
              <a:path w="518159" h="551814">
                <a:moveTo>
                  <a:pt x="259079" y="0"/>
                </a:moveTo>
                <a:lnTo>
                  <a:pt x="212498" y="4442"/>
                </a:lnTo>
                <a:lnTo>
                  <a:pt x="168661" y="17251"/>
                </a:lnTo>
                <a:lnTo>
                  <a:pt x="128298" y="37648"/>
                </a:lnTo>
                <a:lnTo>
                  <a:pt x="92140" y="64856"/>
                </a:lnTo>
                <a:lnTo>
                  <a:pt x="60918" y="98098"/>
                </a:lnTo>
                <a:lnTo>
                  <a:pt x="35362" y="136595"/>
                </a:lnTo>
                <a:lnTo>
                  <a:pt x="16203" y="179570"/>
                </a:lnTo>
                <a:lnTo>
                  <a:pt x="4172" y="226246"/>
                </a:lnTo>
                <a:lnTo>
                  <a:pt x="0" y="275844"/>
                </a:lnTo>
                <a:lnTo>
                  <a:pt x="4172" y="325441"/>
                </a:lnTo>
                <a:lnTo>
                  <a:pt x="16203" y="372117"/>
                </a:lnTo>
                <a:lnTo>
                  <a:pt x="35362" y="415092"/>
                </a:lnTo>
                <a:lnTo>
                  <a:pt x="60918" y="453589"/>
                </a:lnTo>
                <a:lnTo>
                  <a:pt x="92140" y="486831"/>
                </a:lnTo>
                <a:lnTo>
                  <a:pt x="128298" y="514039"/>
                </a:lnTo>
                <a:lnTo>
                  <a:pt x="168661" y="534436"/>
                </a:lnTo>
                <a:lnTo>
                  <a:pt x="212498" y="547245"/>
                </a:lnTo>
                <a:lnTo>
                  <a:pt x="259079" y="551688"/>
                </a:lnTo>
                <a:lnTo>
                  <a:pt x="305661" y="547245"/>
                </a:lnTo>
                <a:lnTo>
                  <a:pt x="349498" y="534436"/>
                </a:lnTo>
                <a:lnTo>
                  <a:pt x="389861" y="514039"/>
                </a:lnTo>
                <a:lnTo>
                  <a:pt x="426019" y="486831"/>
                </a:lnTo>
                <a:lnTo>
                  <a:pt x="457241" y="453589"/>
                </a:lnTo>
                <a:lnTo>
                  <a:pt x="482797" y="415092"/>
                </a:lnTo>
                <a:lnTo>
                  <a:pt x="501956" y="372117"/>
                </a:lnTo>
                <a:lnTo>
                  <a:pt x="513987" y="325441"/>
                </a:lnTo>
                <a:lnTo>
                  <a:pt x="518159" y="275844"/>
                </a:lnTo>
                <a:lnTo>
                  <a:pt x="513987" y="226246"/>
                </a:lnTo>
                <a:lnTo>
                  <a:pt x="501956" y="179570"/>
                </a:lnTo>
                <a:lnTo>
                  <a:pt x="482797" y="136595"/>
                </a:lnTo>
                <a:lnTo>
                  <a:pt x="457241" y="98098"/>
                </a:lnTo>
                <a:lnTo>
                  <a:pt x="426019" y="64856"/>
                </a:lnTo>
                <a:lnTo>
                  <a:pt x="389861" y="37648"/>
                </a:lnTo>
                <a:lnTo>
                  <a:pt x="349498" y="17251"/>
                </a:lnTo>
                <a:lnTo>
                  <a:pt x="305661" y="4442"/>
                </a:lnTo>
                <a:lnTo>
                  <a:pt x="259079" y="0"/>
                </a:lnTo>
                <a:close/>
              </a:path>
            </a:pathLst>
          </a:custGeom>
          <a:solidFill>
            <a:srgbClr val="AC8752"/>
          </a:solidFill>
        </p:spPr>
        <p:txBody>
          <a:bodyPr wrap="square" lIns="0" tIns="0" rIns="0" bIns="0" rtlCol="0"/>
          <a:lstStyle/>
          <a:p/>
        </p:txBody>
      </p:sp>
      <p:sp>
        <p:nvSpPr>
          <p:cNvPr id="5" name="object 5"/>
          <p:cNvSpPr/>
          <p:nvPr/>
        </p:nvSpPr>
        <p:spPr>
          <a:xfrm>
            <a:off x="8607552" y="3307079"/>
            <a:ext cx="521334" cy="551815"/>
          </a:xfrm>
          <a:custGeom>
            <a:avLst/>
            <a:gdLst/>
            <a:ahLst/>
            <a:cxnLst/>
            <a:rect l="l" t="t" r="r" b="b"/>
            <a:pathLst>
              <a:path w="521334" h="551814">
                <a:moveTo>
                  <a:pt x="260603" y="0"/>
                </a:moveTo>
                <a:lnTo>
                  <a:pt x="213769" y="4442"/>
                </a:lnTo>
                <a:lnTo>
                  <a:pt x="169685" y="17251"/>
                </a:lnTo>
                <a:lnTo>
                  <a:pt x="129088" y="37648"/>
                </a:lnTo>
                <a:lnTo>
                  <a:pt x="92715" y="64856"/>
                </a:lnTo>
                <a:lnTo>
                  <a:pt x="61302" y="98098"/>
                </a:lnTo>
                <a:lnTo>
                  <a:pt x="35588" y="136595"/>
                </a:lnTo>
                <a:lnTo>
                  <a:pt x="16308" y="179570"/>
                </a:lnTo>
                <a:lnTo>
                  <a:pt x="4199" y="226246"/>
                </a:lnTo>
                <a:lnTo>
                  <a:pt x="0" y="275844"/>
                </a:lnTo>
                <a:lnTo>
                  <a:pt x="4199" y="325441"/>
                </a:lnTo>
                <a:lnTo>
                  <a:pt x="16308" y="372117"/>
                </a:lnTo>
                <a:lnTo>
                  <a:pt x="35588" y="415092"/>
                </a:lnTo>
                <a:lnTo>
                  <a:pt x="61302" y="453589"/>
                </a:lnTo>
                <a:lnTo>
                  <a:pt x="92715" y="486831"/>
                </a:lnTo>
                <a:lnTo>
                  <a:pt x="129088" y="514039"/>
                </a:lnTo>
                <a:lnTo>
                  <a:pt x="169685" y="534436"/>
                </a:lnTo>
                <a:lnTo>
                  <a:pt x="213769" y="547245"/>
                </a:lnTo>
                <a:lnTo>
                  <a:pt x="260603" y="551688"/>
                </a:lnTo>
                <a:lnTo>
                  <a:pt x="307438" y="547245"/>
                </a:lnTo>
                <a:lnTo>
                  <a:pt x="351522" y="534436"/>
                </a:lnTo>
                <a:lnTo>
                  <a:pt x="392119" y="514039"/>
                </a:lnTo>
                <a:lnTo>
                  <a:pt x="428492" y="486831"/>
                </a:lnTo>
                <a:lnTo>
                  <a:pt x="459905" y="453589"/>
                </a:lnTo>
                <a:lnTo>
                  <a:pt x="485619" y="415092"/>
                </a:lnTo>
                <a:lnTo>
                  <a:pt x="504899" y="372117"/>
                </a:lnTo>
                <a:lnTo>
                  <a:pt x="517008" y="325441"/>
                </a:lnTo>
                <a:lnTo>
                  <a:pt x="521207" y="275844"/>
                </a:lnTo>
                <a:lnTo>
                  <a:pt x="517008" y="226246"/>
                </a:lnTo>
                <a:lnTo>
                  <a:pt x="504899" y="179570"/>
                </a:lnTo>
                <a:lnTo>
                  <a:pt x="485619" y="136595"/>
                </a:lnTo>
                <a:lnTo>
                  <a:pt x="459905" y="98098"/>
                </a:lnTo>
                <a:lnTo>
                  <a:pt x="428492" y="64856"/>
                </a:lnTo>
                <a:lnTo>
                  <a:pt x="392119" y="37648"/>
                </a:lnTo>
                <a:lnTo>
                  <a:pt x="351522" y="17251"/>
                </a:lnTo>
                <a:lnTo>
                  <a:pt x="307438" y="4442"/>
                </a:lnTo>
                <a:lnTo>
                  <a:pt x="260603" y="0"/>
                </a:lnTo>
                <a:close/>
              </a:path>
            </a:pathLst>
          </a:custGeom>
          <a:solidFill>
            <a:srgbClr val="AC8752"/>
          </a:solidFill>
        </p:spPr>
        <p:txBody>
          <a:bodyPr wrap="square" lIns="0" tIns="0" rIns="0" bIns="0" rtlCol="0"/>
          <a:lstStyle/>
          <a:p/>
        </p:txBody>
      </p:sp>
      <p:sp>
        <p:nvSpPr>
          <p:cNvPr id="6" name="object 6"/>
          <p:cNvSpPr/>
          <p:nvPr/>
        </p:nvSpPr>
        <p:spPr>
          <a:xfrm>
            <a:off x="7741919" y="4477511"/>
            <a:ext cx="518159" cy="551815"/>
          </a:xfrm>
          <a:custGeom>
            <a:avLst/>
            <a:gdLst/>
            <a:ahLst/>
            <a:cxnLst/>
            <a:rect l="l" t="t" r="r" b="b"/>
            <a:pathLst>
              <a:path w="518159" h="551814">
                <a:moveTo>
                  <a:pt x="259079" y="0"/>
                </a:moveTo>
                <a:lnTo>
                  <a:pt x="212498" y="4442"/>
                </a:lnTo>
                <a:lnTo>
                  <a:pt x="168661" y="17251"/>
                </a:lnTo>
                <a:lnTo>
                  <a:pt x="128298" y="37648"/>
                </a:lnTo>
                <a:lnTo>
                  <a:pt x="92140" y="64856"/>
                </a:lnTo>
                <a:lnTo>
                  <a:pt x="60918" y="98098"/>
                </a:lnTo>
                <a:lnTo>
                  <a:pt x="35362" y="136595"/>
                </a:lnTo>
                <a:lnTo>
                  <a:pt x="16203" y="179570"/>
                </a:lnTo>
                <a:lnTo>
                  <a:pt x="4172" y="226246"/>
                </a:lnTo>
                <a:lnTo>
                  <a:pt x="0" y="275844"/>
                </a:lnTo>
                <a:lnTo>
                  <a:pt x="4172" y="325441"/>
                </a:lnTo>
                <a:lnTo>
                  <a:pt x="16203" y="372117"/>
                </a:lnTo>
                <a:lnTo>
                  <a:pt x="35362" y="415092"/>
                </a:lnTo>
                <a:lnTo>
                  <a:pt x="60918" y="453589"/>
                </a:lnTo>
                <a:lnTo>
                  <a:pt x="92140" y="486831"/>
                </a:lnTo>
                <a:lnTo>
                  <a:pt x="128298" y="514039"/>
                </a:lnTo>
                <a:lnTo>
                  <a:pt x="168661" y="534436"/>
                </a:lnTo>
                <a:lnTo>
                  <a:pt x="212498" y="547245"/>
                </a:lnTo>
                <a:lnTo>
                  <a:pt x="259079" y="551688"/>
                </a:lnTo>
                <a:lnTo>
                  <a:pt x="305661" y="547245"/>
                </a:lnTo>
                <a:lnTo>
                  <a:pt x="349498" y="534436"/>
                </a:lnTo>
                <a:lnTo>
                  <a:pt x="389861" y="514039"/>
                </a:lnTo>
                <a:lnTo>
                  <a:pt x="426019" y="486831"/>
                </a:lnTo>
                <a:lnTo>
                  <a:pt x="457241" y="453589"/>
                </a:lnTo>
                <a:lnTo>
                  <a:pt x="482797" y="415092"/>
                </a:lnTo>
                <a:lnTo>
                  <a:pt x="501956" y="372117"/>
                </a:lnTo>
                <a:lnTo>
                  <a:pt x="513987" y="325441"/>
                </a:lnTo>
                <a:lnTo>
                  <a:pt x="518159" y="275844"/>
                </a:lnTo>
                <a:lnTo>
                  <a:pt x="513987" y="226246"/>
                </a:lnTo>
                <a:lnTo>
                  <a:pt x="501956" y="179570"/>
                </a:lnTo>
                <a:lnTo>
                  <a:pt x="482797" y="136595"/>
                </a:lnTo>
                <a:lnTo>
                  <a:pt x="457241" y="98098"/>
                </a:lnTo>
                <a:lnTo>
                  <a:pt x="426019" y="64856"/>
                </a:lnTo>
                <a:lnTo>
                  <a:pt x="389861" y="37648"/>
                </a:lnTo>
                <a:lnTo>
                  <a:pt x="349498" y="17251"/>
                </a:lnTo>
                <a:lnTo>
                  <a:pt x="305661" y="4442"/>
                </a:lnTo>
                <a:lnTo>
                  <a:pt x="259079" y="0"/>
                </a:lnTo>
                <a:close/>
              </a:path>
            </a:pathLst>
          </a:custGeom>
          <a:solidFill>
            <a:srgbClr val="AC8752"/>
          </a:solidFill>
        </p:spPr>
        <p:txBody>
          <a:bodyPr wrap="square" lIns="0" tIns="0" rIns="0" bIns="0" rtlCol="0"/>
          <a:lstStyle/>
          <a:p/>
        </p:txBody>
      </p:sp>
      <p:sp>
        <p:nvSpPr>
          <p:cNvPr id="7" name="object 7"/>
          <p:cNvSpPr/>
          <p:nvPr/>
        </p:nvSpPr>
        <p:spPr>
          <a:xfrm>
            <a:off x="9378695" y="4477511"/>
            <a:ext cx="521334" cy="551815"/>
          </a:xfrm>
          <a:custGeom>
            <a:avLst/>
            <a:gdLst/>
            <a:ahLst/>
            <a:cxnLst/>
            <a:rect l="l" t="t" r="r" b="b"/>
            <a:pathLst>
              <a:path w="521334" h="551814">
                <a:moveTo>
                  <a:pt x="260603" y="0"/>
                </a:moveTo>
                <a:lnTo>
                  <a:pt x="213769" y="4442"/>
                </a:lnTo>
                <a:lnTo>
                  <a:pt x="169685" y="17251"/>
                </a:lnTo>
                <a:lnTo>
                  <a:pt x="129088" y="37648"/>
                </a:lnTo>
                <a:lnTo>
                  <a:pt x="92715" y="64856"/>
                </a:lnTo>
                <a:lnTo>
                  <a:pt x="61302" y="98098"/>
                </a:lnTo>
                <a:lnTo>
                  <a:pt x="35588" y="136595"/>
                </a:lnTo>
                <a:lnTo>
                  <a:pt x="16308" y="179570"/>
                </a:lnTo>
                <a:lnTo>
                  <a:pt x="4199" y="226246"/>
                </a:lnTo>
                <a:lnTo>
                  <a:pt x="0" y="275844"/>
                </a:lnTo>
                <a:lnTo>
                  <a:pt x="4199" y="325441"/>
                </a:lnTo>
                <a:lnTo>
                  <a:pt x="16308" y="372117"/>
                </a:lnTo>
                <a:lnTo>
                  <a:pt x="35588" y="415092"/>
                </a:lnTo>
                <a:lnTo>
                  <a:pt x="61302" y="453589"/>
                </a:lnTo>
                <a:lnTo>
                  <a:pt x="92715" y="486831"/>
                </a:lnTo>
                <a:lnTo>
                  <a:pt x="129088" y="514039"/>
                </a:lnTo>
                <a:lnTo>
                  <a:pt x="169685" y="534436"/>
                </a:lnTo>
                <a:lnTo>
                  <a:pt x="213769" y="547245"/>
                </a:lnTo>
                <a:lnTo>
                  <a:pt x="260603" y="551688"/>
                </a:lnTo>
                <a:lnTo>
                  <a:pt x="307438" y="547245"/>
                </a:lnTo>
                <a:lnTo>
                  <a:pt x="351522" y="534436"/>
                </a:lnTo>
                <a:lnTo>
                  <a:pt x="392119" y="514039"/>
                </a:lnTo>
                <a:lnTo>
                  <a:pt x="428492" y="486831"/>
                </a:lnTo>
                <a:lnTo>
                  <a:pt x="459905" y="453589"/>
                </a:lnTo>
                <a:lnTo>
                  <a:pt x="485619" y="415092"/>
                </a:lnTo>
                <a:lnTo>
                  <a:pt x="504899" y="372117"/>
                </a:lnTo>
                <a:lnTo>
                  <a:pt x="517008" y="325441"/>
                </a:lnTo>
                <a:lnTo>
                  <a:pt x="521207" y="275844"/>
                </a:lnTo>
                <a:lnTo>
                  <a:pt x="517008" y="226246"/>
                </a:lnTo>
                <a:lnTo>
                  <a:pt x="504899" y="179570"/>
                </a:lnTo>
                <a:lnTo>
                  <a:pt x="485619" y="136595"/>
                </a:lnTo>
                <a:lnTo>
                  <a:pt x="459905" y="98098"/>
                </a:lnTo>
                <a:lnTo>
                  <a:pt x="428492" y="64856"/>
                </a:lnTo>
                <a:lnTo>
                  <a:pt x="392119" y="37648"/>
                </a:lnTo>
                <a:lnTo>
                  <a:pt x="351522" y="17251"/>
                </a:lnTo>
                <a:lnTo>
                  <a:pt x="307438" y="4442"/>
                </a:lnTo>
                <a:lnTo>
                  <a:pt x="260603" y="0"/>
                </a:lnTo>
                <a:close/>
              </a:path>
            </a:pathLst>
          </a:custGeom>
          <a:solidFill>
            <a:srgbClr val="AC8752"/>
          </a:solidFill>
        </p:spPr>
        <p:txBody>
          <a:bodyPr wrap="square" lIns="0" tIns="0" rIns="0" bIns="0" rtlCol="0"/>
          <a:lstStyle/>
          <a:p/>
        </p:txBody>
      </p:sp>
      <p:sp>
        <p:nvSpPr>
          <p:cNvPr id="8" name="object 8"/>
          <p:cNvSpPr/>
          <p:nvPr/>
        </p:nvSpPr>
        <p:spPr>
          <a:xfrm>
            <a:off x="10079735" y="3307079"/>
            <a:ext cx="521334" cy="551815"/>
          </a:xfrm>
          <a:custGeom>
            <a:avLst/>
            <a:gdLst/>
            <a:ahLst/>
            <a:cxnLst/>
            <a:rect l="l" t="t" r="r" b="b"/>
            <a:pathLst>
              <a:path w="521334" h="551814">
                <a:moveTo>
                  <a:pt x="260604" y="0"/>
                </a:moveTo>
                <a:lnTo>
                  <a:pt x="213769" y="4442"/>
                </a:lnTo>
                <a:lnTo>
                  <a:pt x="169685" y="17251"/>
                </a:lnTo>
                <a:lnTo>
                  <a:pt x="129088" y="37648"/>
                </a:lnTo>
                <a:lnTo>
                  <a:pt x="92715" y="64856"/>
                </a:lnTo>
                <a:lnTo>
                  <a:pt x="61302" y="98098"/>
                </a:lnTo>
                <a:lnTo>
                  <a:pt x="35588" y="136595"/>
                </a:lnTo>
                <a:lnTo>
                  <a:pt x="16308" y="179570"/>
                </a:lnTo>
                <a:lnTo>
                  <a:pt x="4199" y="226246"/>
                </a:lnTo>
                <a:lnTo>
                  <a:pt x="0" y="275844"/>
                </a:lnTo>
                <a:lnTo>
                  <a:pt x="4199" y="325441"/>
                </a:lnTo>
                <a:lnTo>
                  <a:pt x="16308" y="372117"/>
                </a:lnTo>
                <a:lnTo>
                  <a:pt x="35588" y="415092"/>
                </a:lnTo>
                <a:lnTo>
                  <a:pt x="61302" y="453589"/>
                </a:lnTo>
                <a:lnTo>
                  <a:pt x="92715" y="486831"/>
                </a:lnTo>
                <a:lnTo>
                  <a:pt x="129088" y="514039"/>
                </a:lnTo>
                <a:lnTo>
                  <a:pt x="169685" y="534436"/>
                </a:lnTo>
                <a:lnTo>
                  <a:pt x="213769" y="547245"/>
                </a:lnTo>
                <a:lnTo>
                  <a:pt x="260604" y="551688"/>
                </a:lnTo>
                <a:lnTo>
                  <a:pt x="307438" y="547245"/>
                </a:lnTo>
                <a:lnTo>
                  <a:pt x="351522" y="534436"/>
                </a:lnTo>
                <a:lnTo>
                  <a:pt x="392119" y="514039"/>
                </a:lnTo>
                <a:lnTo>
                  <a:pt x="428492" y="486831"/>
                </a:lnTo>
                <a:lnTo>
                  <a:pt x="459905" y="453589"/>
                </a:lnTo>
                <a:lnTo>
                  <a:pt x="485619" y="415092"/>
                </a:lnTo>
                <a:lnTo>
                  <a:pt x="504899" y="372117"/>
                </a:lnTo>
                <a:lnTo>
                  <a:pt x="517008" y="325441"/>
                </a:lnTo>
                <a:lnTo>
                  <a:pt x="521208" y="275844"/>
                </a:lnTo>
                <a:lnTo>
                  <a:pt x="517008" y="226246"/>
                </a:lnTo>
                <a:lnTo>
                  <a:pt x="504899" y="179570"/>
                </a:lnTo>
                <a:lnTo>
                  <a:pt x="485619" y="136595"/>
                </a:lnTo>
                <a:lnTo>
                  <a:pt x="459905" y="98098"/>
                </a:lnTo>
                <a:lnTo>
                  <a:pt x="428492" y="64856"/>
                </a:lnTo>
                <a:lnTo>
                  <a:pt x="392119" y="37648"/>
                </a:lnTo>
                <a:lnTo>
                  <a:pt x="351522" y="17251"/>
                </a:lnTo>
                <a:lnTo>
                  <a:pt x="307438" y="4442"/>
                </a:lnTo>
                <a:lnTo>
                  <a:pt x="260604" y="0"/>
                </a:lnTo>
                <a:close/>
              </a:path>
            </a:pathLst>
          </a:custGeom>
          <a:solidFill>
            <a:srgbClr val="AC8752"/>
          </a:solidFill>
        </p:spPr>
        <p:txBody>
          <a:bodyPr wrap="square" lIns="0" tIns="0" rIns="0" bIns="0" rtlCol="0"/>
          <a:lstStyle/>
          <a:p/>
        </p:txBody>
      </p:sp>
      <p:sp>
        <p:nvSpPr>
          <p:cNvPr id="9" name="object 9"/>
          <p:cNvSpPr/>
          <p:nvPr/>
        </p:nvSpPr>
        <p:spPr>
          <a:xfrm>
            <a:off x="7347966" y="3852798"/>
            <a:ext cx="470534" cy="706755"/>
          </a:xfrm>
          <a:custGeom>
            <a:avLst/>
            <a:gdLst/>
            <a:ahLst/>
            <a:cxnLst/>
            <a:rect l="l" t="t" r="r" b="b"/>
            <a:pathLst>
              <a:path w="470534" h="706754">
                <a:moveTo>
                  <a:pt x="413567" y="644939"/>
                </a:moveTo>
                <a:lnTo>
                  <a:pt x="390651" y="660019"/>
                </a:lnTo>
                <a:lnTo>
                  <a:pt x="470153" y="706246"/>
                </a:lnTo>
                <a:lnTo>
                  <a:pt x="464276" y="656463"/>
                </a:lnTo>
                <a:lnTo>
                  <a:pt x="421131" y="656463"/>
                </a:lnTo>
                <a:lnTo>
                  <a:pt x="413567" y="644939"/>
                </a:lnTo>
                <a:close/>
              </a:path>
              <a:path w="470534" h="706754">
                <a:moveTo>
                  <a:pt x="436458" y="629876"/>
                </a:moveTo>
                <a:lnTo>
                  <a:pt x="413567" y="644939"/>
                </a:lnTo>
                <a:lnTo>
                  <a:pt x="421131" y="656463"/>
                </a:lnTo>
                <a:lnTo>
                  <a:pt x="443991" y="641350"/>
                </a:lnTo>
                <a:lnTo>
                  <a:pt x="436458" y="629876"/>
                </a:lnTo>
                <a:close/>
              </a:path>
              <a:path w="470534" h="706754">
                <a:moveTo>
                  <a:pt x="459358" y="614807"/>
                </a:moveTo>
                <a:lnTo>
                  <a:pt x="436458" y="629876"/>
                </a:lnTo>
                <a:lnTo>
                  <a:pt x="443991" y="641350"/>
                </a:lnTo>
                <a:lnTo>
                  <a:pt x="421131" y="656463"/>
                </a:lnTo>
                <a:lnTo>
                  <a:pt x="464276" y="656463"/>
                </a:lnTo>
                <a:lnTo>
                  <a:pt x="459358" y="614807"/>
                </a:lnTo>
                <a:close/>
              </a:path>
              <a:path w="470534" h="706754">
                <a:moveTo>
                  <a:pt x="22859" y="0"/>
                </a:moveTo>
                <a:lnTo>
                  <a:pt x="0" y="14986"/>
                </a:lnTo>
                <a:lnTo>
                  <a:pt x="413567" y="644939"/>
                </a:lnTo>
                <a:lnTo>
                  <a:pt x="436458" y="629876"/>
                </a:lnTo>
                <a:lnTo>
                  <a:pt x="22859" y="0"/>
                </a:lnTo>
                <a:close/>
              </a:path>
            </a:pathLst>
          </a:custGeom>
          <a:solidFill>
            <a:srgbClr val="8952AC"/>
          </a:solidFill>
        </p:spPr>
        <p:txBody>
          <a:bodyPr wrap="square" lIns="0" tIns="0" rIns="0" bIns="0" rtlCol="0"/>
          <a:lstStyle/>
          <a:p/>
        </p:txBody>
      </p:sp>
      <p:sp>
        <p:nvSpPr>
          <p:cNvPr id="10" name="object 10"/>
          <p:cNvSpPr/>
          <p:nvPr/>
        </p:nvSpPr>
        <p:spPr>
          <a:xfrm>
            <a:off x="7618476" y="3544823"/>
            <a:ext cx="991235" cy="82550"/>
          </a:xfrm>
          <a:custGeom>
            <a:avLst/>
            <a:gdLst/>
            <a:ahLst/>
            <a:cxnLst/>
            <a:rect l="l" t="t" r="r" b="b"/>
            <a:pathLst>
              <a:path w="991234" h="82550">
                <a:moveTo>
                  <a:pt x="908939" y="0"/>
                </a:moveTo>
                <a:lnTo>
                  <a:pt x="908939" y="82295"/>
                </a:lnTo>
                <a:lnTo>
                  <a:pt x="963802" y="54863"/>
                </a:lnTo>
                <a:lnTo>
                  <a:pt x="922654" y="54863"/>
                </a:lnTo>
                <a:lnTo>
                  <a:pt x="922654" y="27431"/>
                </a:lnTo>
                <a:lnTo>
                  <a:pt x="963802" y="27431"/>
                </a:lnTo>
                <a:lnTo>
                  <a:pt x="908939" y="0"/>
                </a:lnTo>
                <a:close/>
              </a:path>
              <a:path w="991234" h="82550">
                <a:moveTo>
                  <a:pt x="908939" y="27431"/>
                </a:moveTo>
                <a:lnTo>
                  <a:pt x="0" y="27431"/>
                </a:lnTo>
                <a:lnTo>
                  <a:pt x="0" y="54863"/>
                </a:lnTo>
                <a:lnTo>
                  <a:pt x="908939" y="54863"/>
                </a:lnTo>
                <a:lnTo>
                  <a:pt x="908939" y="27431"/>
                </a:lnTo>
                <a:close/>
              </a:path>
              <a:path w="991234" h="82550">
                <a:moveTo>
                  <a:pt x="963802" y="27431"/>
                </a:moveTo>
                <a:lnTo>
                  <a:pt x="922654" y="27431"/>
                </a:lnTo>
                <a:lnTo>
                  <a:pt x="922654" y="54863"/>
                </a:lnTo>
                <a:lnTo>
                  <a:pt x="963802" y="54863"/>
                </a:lnTo>
                <a:lnTo>
                  <a:pt x="991234" y="41148"/>
                </a:lnTo>
                <a:lnTo>
                  <a:pt x="963802" y="27431"/>
                </a:lnTo>
                <a:close/>
              </a:path>
            </a:pathLst>
          </a:custGeom>
          <a:solidFill>
            <a:srgbClr val="8952AC"/>
          </a:solidFill>
        </p:spPr>
        <p:txBody>
          <a:bodyPr wrap="square" lIns="0" tIns="0" rIns="0" bIns="0" rtlCol="0"/>
          <a:lstStyle/>
          <a:p/>
        </p:txBody>
      </p:sp>
      <p:sp>
        <p:nvSpPr>
          <p:cNvPr id="11" name="object 11"/>
          <p:cNvSpPr/>
          <p:nvPr/>
        </p:nvSpPr>
        <p:spPr>
          <a:xfrm>
            <a:off x="9130283" y="3544823"/>
            <a:ext cx="952500" cy="82550"/>
          </a:xfrm>
          <a:custGeom>
            <a:avLst/>
            <a:gdLst/>
            <a:ahLst/>
            <a:cxnLst/>
            <a:rect l="l" t="t" r="r" b="b"/>
            <a:pathLst>
              <a:path w="952500" h="82550">
                <a:moveTo>
                  <a:pt x="870204" y="0"/>
                </a:moveTo>
                <a:lnTo>
                  <a:pt x="870204" y="82295"/>
                </a:lnTo>
                <a:lnTo>
                  <a:pt x="925068" y="54863"/>
                </a:lnTo>
                <a:lnTo>
                  <a:pt x="883920" y="54863"/>
                </a:lnTo>
                <a:lnTo>
                  <a:pt x="883920" y="27431"/>
                </a:lnTo>
                <a:lnTo>
                  <a:pt x="925067" y="27431"/>
                </a:lnTo>
                <a:lnTo>
                  <a:pt x="870204" y="0"/>
                </a:lnTo>
                <a:close/>
              </a:path>
              <a:path w="952500" h="82550">
                <a:moveTo>
                  <a:pt x="870204" y="27431"/>
                </a:moveTo>
                <a:lnTo>
                  <a:pt x="0" y="27431"/>
                </a:lnTo>
                <a:lnTo>
                  <a:pt x="0" y="54863"/>
                </a:lnTo>
                <a:lnTo>
                  <a:pt x="870204" y="54863"/>
                </a:lnTo>
                <a:lnTo>
                  <a:pt x="870204" y="27431"/>
                </a:lnTo>
                <a:close/>
              </a:path>
              <a:path w="952500" h="82550">
                <a:moveTo>
                  <a:pt x="925067" y="27431"/>
                </a:moveTo>
                <a:lnTo>
                  <a:pt x="883920" y="27431"/>
                </a:lnTo>
                <a:lnTo>
                  <a:pt x="883920" y="54863"/>
                </a:lnTo>
                <a:lnTo>
                  <a:pt x="925068" y="54863"/>
                </a:lnTo>
                <a:lnTo>
                  <a:pt x="952500" y="41148"/>
                </a:lnTo>
                <a:lnTo>
                  <a:pt x="925067" y="27431"/>
                </a:lnTo>
                <a:close/>
              </a:path>
            </a:pathLst>
          </a:custGeom>
          <a:solidFill>
            <a:srgbClr val="8952AC"/>
          </a:solidFill>
        </p:spPr>
        <p:txBody>
          <a:bodyPr wrap="square" lIns="0" tIns="0" rIns="0" bIns="0" rtlCol="0"/>
          <a:lstStyle/>
          <a:p/>
        </p:txBody>
      </p:sp>
      <p:sp>
        <p:nvSpPr>
          <p:cNvPr id="12" name="object 12"/>
          <p:cNvSpPr/>
          <p:nvPr/>
        </p:nvSpPr>
        <p:spPr>
          <a:xfrm>
            <a:off x="8261604" y="4715255"/>
            <a:ext cx="1119505" cy="82550"/>
          </a:xfrm>
          <a:custGeom>
            <a:avLst/>
            <a:gdLst/>
            <a:ahLst/>
            <a:cxnLst/>
            <a:rect l="l" t="t" r="r" b="b"/>
            <a:pathLst>
              <a:path w="1119504" h="82550">
                <a:moveTo>
                  <a:pt x="1037209" y="0"/>
                </a:moveTo>
                <a:lnTo>
                  <a:pt x="1037209" y="82296"/>
                </a:lnTo>
                <a:lnTo>
                  <a:pt x="1092073" y="54864"/>
                </a:lnTo>
                <a:lnTo>
                  <a:pt x="1050925" y="54864"/>
                </a:lnTo>
                <a:lnTo>
                  <a:pt x="1050925" y="27432"/>
                </a:lnTo>
                <a:lnTo>
                  <a:pt x="1092073" y="27432"/>
                </a:lnTo>
                <a:lnTo>
                  <a:pt x="1037209" y="0"/>
                </a:lnTo>
                <a:close/>
              </a:path>
              <a:path w="1119504" h="82550">
                <a:moveTo>
                  <a:pt x="1037209" y="27432"/>
                </a:moveTo>
                <a:lnTo>
                  <a:pt x="0" y="27432"/>
                </a:lnTo>
                <a:lnTo>
                  <a:pt x="0" y="54864"/>
                </a:lnTo>
                <a:lnTo>
                  <a:pt x="1037209" y="54864"/>
                </a:lnTo>
                <a:lnTo>
                  <a:pt x="1037209" y="27432"/>
                </a:lnTo>
                <a:close/>
              </a:path>
              <a:path w="1119504" h="82550">
                <a:moveTo>
                  <a:pt x="1092073" y="27432"/>
                </a:moveTo>
                <a:lnTo>
                  <a:pt x="1050925" y="27432"/>
                </a:lnTo>
                <a:lnTo>
                  <a:pt x="1050925" y="54864"/>
                </a:lnTo>
                <a:lnTo>
                  <a:pt x="1092073" y="54864"/>
                </a:lnTo>
                <a:lnTo>
                  <a:pt x="1119504" y="41148"/>
                </a:lnTo>
                <a:lnTo>
                  <a:pt x="1092073" y="27432"/>
                </a:lnTo>
                <a:close/>
              </a:path>
            </a:pathLst>
          </a:custGeom>
          <a:solidFill>
            <a:srgbClr val="8952AC"/>
          </a:solidFill>
        </p:spPr>
        <p:txBody>
          <a:bodyPr wrap="square" lIns="0" tIns="0" rIns="0" bIns="0" rtlCol="0"/>
          <a:lstStyle/>
          <a:p/>
        </p:txBody>
      </p:sp>
      <p:sp>
        <p:nvSpPr>
          <p:cNvPr id="13" name="object 13"/>
          <p:cNvSpPr/>
          <p:nvPr/>
        </p:nvSpPr>
        <p:spPr>
          <a:xfrm>
            <a:off x="9814179" y="3860291"/>
            <a:ext cx="528955" cy="707390"/>
          </a:xfrm>
          <a:custGeom>
            <a:avLst/>
            <a:gdLst/>
            <a:ahLst/>
            <a:cxnLst/>
            <a:rect l="l" t="t" r="r" b="b"/>
            <a:pathLst>
              <a:path w="528954" h="707389">
                <a:moveTo>
                  <a:pt x="468598" y="58004"/>
                </a:moveTo>
                <a:lnTo>
                  <a:pt x="0" y="690625"/>
                </a:lnTo>
                <a:lnTo>
                  <a:pt x="22098" y="706881"/>
                </a:lnTo>
                <a:lnTo>
                  <a:pt x="490641" y="74335"/>
                </a:lnTo>
                <a:lnTo>
                  <a:pt x="468598" y="58004"/>
                </a:lnTo>
                <a:close/>
              </a:path>
              <a:path w="528954" h="707389">
                <a:moveTo>
                  <a:pt x="520347" y="46989"/>
                </a:moveTo>
                <a:lnTo>
                  <a:pt x="476757" y="46989"/>
                </a:lnTo>
                <a:lnTo>
                  <a:pt x="498855" y="63245"/>
                </a:lnTo>
                <a:lnTo>
                  <a:pt x="490641" y="74335"/>
                </a:lnTo>
                <a:lnTo>
                  <a:pt x="512699" y="90677"/>
                </a:lnTo>
                <a:lnTo>
                  <a:pt x="520347" y="46989"/>
                </a:lnTo>
                <a:close/>
              </a:path>
              <a:path w="528954" h="707389">
                <a:moveTo>
                  <a:pt x="476757" y="46989"/>
                </a:moveTo>
                <a:lnTo>
                  <a:pt x="468598" y="58004"/>
                </a:lnTo>
                <a:lnTo>
                  <a:pt x="490641" y="74335"/>
                </a:lnTo>
                <a:lnTo>
                  <a:pt x="498855" y="63245"/>
                </a:lnTo>
                <a:lnTo>
                  <a:pt x="476757" y="46989"/>
                </a:lnTo>
                <a:close/>
              </a:path>
              <a:path w="528954" h="707389">
                <a:moveTo>
                  <a:pt x="528574" y="0"/>
                </a:moveTo>
                <a:lnTo>
                  <a:pt x="446531" y="41655"/>
                </a:lnTo>
                <a:lnTo>
                  <a:pt x="468598" y="58004"/>
                </a:lnTo>
                <a:lnTo>
                  <a:pt x="476757" y="46989"/>
                </a:lnTo>
                <a:lnTo>
                  <a:pt x="520347" y="46989"/>
                </a:lnTo>
                <a:lnTo>
                  <a:pt x="528574" y="0"/>
                </a:lnTo>
                <a:close/>
              </a:path>
            </a:pathLst>
          </a:custGeom>
          <a:solidFill>
            <a:srgbClr val="8952AC"/>
          </a:solidFill>
        </p:spPr>
        <p:txBody>
          <a:bodyPr wrap="square" lIns="0" tIns="0" rIns="0" bIns="0" rtlCol="0"/>
          <a:lstStyle/>
          <a:p/>
        </p:txBody>
      </p:sp>
      <p:sp>
        <p:nvSpPr>
          <p:cNvPr id="14" name="object 14"/>
          <p:cNvSpPr txBox="1"/>
          <p:nvPr/>
        </p:nvSpPr>
        <p:spPr>
          <a:xfrm>
            <a:off x="6568820" y="864489"/>
            <a:ext cx="4665980" cy="2879090"/>
          </a:xfrm>
          <a:prstGeom prst="rect">
            <a:avLst/>
          </a:prstGeom>
        </p:spPr>
        <p:txBody>
          <a:bodyPr wrap="square" lIns="0" tIns="12700" rIns="0" bIns="0" rtlCol="0" vert="horz">
            <a:spAutoFit/>
          </a:bodyPr>
          <a:lstStyle/>
          <a:p>
            <a:pPr marL="12700">
              <a:lnSpc>
                <a:spcPct val="100000"/>
              </a:lnSpc>
              <a:spcBef>
                <a:spcPts val="100"/>
              </a:spcBef>
            </a:pPr>
            <a:r>
              <a:rPr dirty="0" sz="2400" spc="-20" b="1">
                <a:solidFill>
                  <a:srgbClr val="52AC87"/>
                </a:solidFill>
                <a:latin typeface="Calibri"/>
                <a:cs typeface="Calibri"/>
              </a:rPr>
              <a:t>Topological</a:t>
            </a:r>
            <a:r>
              <a:rPr dirty="0" sz="2400" spc="-60" b="1">
                <a:solidFill>
                  <a:srgbClr val="52AC87"/>
                </a:solidFill>
                <a:latin typeface="Calibri"/>
                <a:cs typeface="Calibri"/>
              </a:rPr>
              <a:t> </a:t>
            </a:r>
            <a:r>
              <a:rPr dirty="0" sz="2400" b="1">
                <a:solidFill>
                  <a:srgbClr val="52AC87"/>
                </a:solidFill>
                <a:latin typeface="Calibri"/>
                <a:cs typeface="Calibri"/>
              </a:rPr>
              <a:t>Sorting</a:t>
            </a:r>
            <a:endParaRPr sz="2400">
              <a:latin typeface="Calibri"/>
              <a:cs typeface="Calibri"/>
            </a:endParaRPr>
          </a:p>
          <a:p>
            <a:pPr marL="12700" marR="5080">
              <a:lnSpc>
                <a:spcPct val="100000"/>
              </a:lnSpc>
              <a:spcBef>
                <a:spcPts val="85"/>
              </a:spcBef>
            </a:pPr>
            <a:r>
              <a:rPr dirty="0" sz="2000" spc="-10">
                <a:solidFill>
                  <a:srgbClr val="767070"/>
                </a:solidFill>
                <a:latin typeface="Arial"/>
                <a:cs typeface="Arial"/>
              </a:rPr>
              <a:t>A topological </a:t>
            </a:r>
            <a:r>
              <a:rPr dirty="0" sz="2000" spc="-5">
                <a:solidFill>
                  <a:srgbClr val="767070"/>
                </a:solidFill>
                <a:latin typeface="Arial"/>
                <a:cs typeface="Arial"/>
              </a:rPr>
              <a:t>sorting of a </a:t>
            </a:r>
            <a:r>
              <a:rPr dirty="0" sz="2000" spc="-15">
                <a:solidFill>
                  <a:srgbClr val="767070"/>
                </a:solidFill>
                <a:latin typeface="Arial"/>
                <a:cs typeface="Arial"/>
              </a:rPr>
              <a:t>DAG </a:t>
            </a:r>
            <a:r>
              <a:rPr dirty="0" sz="2000" spc="-10">
                <a:solidFill>
                  <a:srgbClr val="767070"/>
                </a:solidFill>
                <a:latin typeface="Arial"/>
                <a:cs typeface="Arial"/>
              </a:rPr>
              <a:t>is </a:t>
            </a:r>
            <a:r>
              <a:rPr dirty="0" sz="2000" spc="-5">
                <a:solidFill>
                  <a:srgbClr val="767070"/>
                </a:solidFill>
                <a:latin typeface="Arial"/>
                <a:cs typeface="Arial"/>
              </a:rPr>
              <a:t>a list of  </a:t>
            </a:r>
            <a:r>
              <a:rPr dirty="0" sz="2000" spc="-10">
                <a:solidFill>
                  <a:srgbClr val="767070"/>
                </a:solidFill>
                <a:latin typeface="Arial"/>
                <a:cs typeface="Arial"/>
              </a:rPr>
              <a:t>all </a:t>
            </a:r>
            <a:r>
              <a:rPr dirty="0" sz="2000" spc="-5">
                <a:solidFill>
                  <a:srgbClr val="767070"/>
                </a:solidFill>
                <a:latin typeface="Arial"/>
                <a:cs typeface="Arial"/>
              </a:rPr>
              <a:t>the </a:t>
            </a:r>
            <a:r>
              <a:rPr dirty="0" sz="2000" spc="-10">
                <a:solidFill>
                  <a:srgbClr val="767070"/>
                </a:solidFill>
                <a:latin typeface="Arial"/>
                <a:cs typeface="Arial"/>
              </a:rPr>
              <a:t>vertices </a:t>
            </a:r>
            <a:r>
              <a:rPr dirty="0" sz="2000" spc="-5">
                <a:solidFill>
                  <a:srgbClr val="767070"/>
                </a:solidFill>
                <a:latin typeface="Arial"/>
                <a:cs typeface="Arial"/>
              </a:rPr>
              <a:t>such </a:t>
            </a:r>
            <a:r>
              <a:rPr dirty="0" sz="2000" spc="-10">
                <a:solidFill>
                  <a:srgbClr val="767070"/>
                </a:solidFill>
                <a:latin typeface="Arial"/>
                <a:cs typeface="Arial"/>
              </a:rPr>
              <a:t>that </a:t>
            </a:r>
            <a:r>
              <a:rPr dirty="0" sz="2000" spc="-5">
                <a:solidFill>
                  <a:srgbClr val="767070"/>
                </a:solidFill>
                <a:latin typeface="Arial"/>
                <a:cs typeface="Arial"/>
              </a:rPr>
              <a:t>each </a:t>
            </a:r>
            <a:r>
              <a:rPr dirty="0" sz="2000" spc="-10">
                <a:solidFill>
                  <a:srgbClr val="767070"/>
                </a:solidFill>
                <a:latin typeface="Arial"/>
                <a:cs typeface="Arial"/>
              </a:rPr>
              <a:t>vertex </a:t>
            </a:r>
            <a:r>
              <a:rPr dirty="0" sz="2000" spc="-5">
                <a:solidFill>
                  <a:srgbClr val="767070"/>
                </a:solidFill>
                <a:latin typeface="Cambria Math"/>
                <a:cs typeface="Cambria Math"/>
              </a:rPr>
              <a:t>𝑣  </a:t>
            </a:r>
            <a:r>
              <a:rPr dirty="0" sz="2000" spc="-10">
                <a:solidFill>
                  <a:srgbClr val="767070"/>
                </a:solidFill>
                <a:latin typeface="Arial"/>
                <a:cs typeface="Arial"/>
              </a:rPr>
              <a:t>appears </a:t>
            </a:r>
            <a:r>
              <a:rPr dirty="0" sz="2000" spc="-5">
                <a:solidFill>
                  <a:srgbClr val="767070"/>
                </a:solidFill>
                <a:latin typeface="Arial"/>
                <a:cs typeface="Arial"/>
              </a:rPr>
              <a:t>before </a:t>
            </a:r>
            <a:r>
              <a:rPr dirty="0" sz="2000" spc="-10">
                <a:solidFill>
                  <a:srgbClr val="767070"/>
                </a:solidFill>
                <a:latin typeface="Arial"/>
                <a:cs typeface="Arial"/>
              </a:rPr>
              <a:t>all other </a:t>
            </a:r>
            <a:r>
              <a:rPr dirty="0" sz="2000" spc="-5">
                <a:solidFill>
                  <a:srgbClr val="767070"/>
                </a:solidFill>
                <a:latin typeface="Arial"/>
                <a:cs typeface="Arial"/>
              </a:rPr>
              <a:t>vertices  </a:t>
            </a:r>
            <a:r>
              <a:rPr dirty="0" sz="2000" spc="-10">
                <a:solidFill>
                  <a:srgbClr val="767070"/>
                </a:solidFill>
                <a:latin typeface="Arial"/>
                <a:cs typeface="Arial"/>
              </a:rPr>
              <a:t>reachable </a:t>
            </a:r>
            <a:r>
              <a:rPr dirty="0" sz="2000">
                <a:solidFill>
                  <a:srgbClr val="767070"/>
                </a:solidFill>
                <a:latin typeface="Arial"/>
                <a:cs typeface="Arial"/>
              </a:rPr>
              <a:t>from </a:t>
            </a:r>
            <a:r>
              <a:rPr dirty="0" sz="2000" spc="30">
                <a:solidFill>
                  <a:srgbClr val="767070"/>
                </a:solidFill>
                <a:latin typeface="Cambria Math"/>
                <a:cs typeface="Cambria Math"/>
              </a:rPr>
              <a:t>𝑣</a:t>
            </a:r>
            <a:r>
              <a:rPr dirty="0" sz="2000" spc="30">
                <a:solidFill>
                  <a:srgbClr val="767070"/>
                </a:solidFill>
                <a:latin typeface="Arial"/>
                <a:cs typeface="Arial"/>
              </a:rPr>
              <a:t>. </a:t>
            </a:r>
            <a:r>
              <a:rPr dirty="0" sz="2000" spc="-10">
                <a:solidFill>
                  <a:srgbClr val="767070"/>
                </a:solidFill>
                <a:latin typeface="Arial"/>
                <a:cs typeface="Arial"/>
              </a:rPr>
              <a:t>Note </a:t>
            </a:r>
            <a:r>
              <a:rPr dirty="0" sz="2000" spc="-5">
                <a:solidFill>
                  <a:srgbClr val="767070"/>
                </a:solidFill>
                <a:latin typeface="Arial"/>
                <a:cs typeface="Arial"/>
              </a:rPr>
              <a:t>that a </a:t>
            </a:r>
            <a:r>
              <a:rPr dirty="0" sz="2000" spc="-10">
                <a:solidFill>
                  <a:srgbClr val="767070"/>
                </a:solidFill>
                <a:latin typeface="Arial"/>
                <a:cs typeface="Arial"/>
              </a:rPr>
              <a:t>single DAG  </a:t>
            </a:r>
            <a:r>
              <a:rPr dirty="0" sz="2000" spc="5">
                <a:solidFill>
                  <a:srgbClr val="767070"/>
                </a:solidFill>
                <a:latin typeface="Arial"/>
                <a:cs typeface="Arial"/>
              </a:rPr>
              <a:t>may </a:t>
            </a:r>
            <a:r>
              <a:rPr dirty="0" sz="2000" spc="-15">
                <a:solidFill>
                  <a:srgbClr val="767070"/>
                </a:solidFill>
                <a:latin typeface="Arial"/>
                <a:cs typeface="Arial"/>
              </a:rPr>
              <a:t>have </a:t>
            </a:r>
            <a:r>
              <a:rPr dirty="0" sz="2000" spc="-5">
                <a:solidFill>
                  <a:srgbClr val="767070"/>
                </a:solidFill>
                <a:latin typeface="Arial"/>
                <a:cs typeface="Arial"/>
              </a:rPr>
              <a:t>multiple </a:t>
            </a:r>
            <a:r>
              <a:rPr dirty="0" sz="2000" spc="-10">
                <a:solidFill>
                  <a:srgbClr val="767070"/>
                </a:solidFill>
                <a:latin typeface="Arial"/>
                <a:cs typeface="Arial"/>
              </a:rPr>
              <a:t>different topological  </a:t>
            </a:r>
            <a:r>
              <a:rPr dirty="0" sz="2000" spc="-5">
                <a:solidFill>
                  <a:srgbClr val="767070"/>
                </a:solidFill>
                <a:latin typeface="Arial"/>
                <a:cs typeface="Arial"/>
              </a:rPr>
              <a:t>orderings.</a:t>
            </a:r>
            <a:endParaRPr sz="2000">
              <a:latin typeface="Arial"/>
              <a:cs typeface="Arial"/>
            </a:endParaRPr>
          </a:p>
          <a:p>
            <a:pPr>
              <a:lnSpc>
                <a:spcPct val="100000"/>
              </a:lnSpc>
            </a:pPr>
            <a:endParaRPr sz="2350">
              <a:latin typeface="Times New Roman"/>
              <a:cs typeface="Times New Roman"/>
            </a:endParaRPr>
          </a:p>
          <a:p>
            <a:pPr marL="704850">
              <a:lnSpc>
                <a:spcPct val="100000"/>
              </a:lnSpc>
              <a:tabLst>
                <a:tab pos="2215515" algn="l"/>
                <a:tab pos="3688079" algn="l"/>
              </a:tabLst>
            </a:pPr>
            <a:r>
              <a:rPr dirty="0" sz="2000" spc="-5">
                <a:solidFill>
                  <a:srgbClr val="E7DCED"/>
                </a:solidFill>
                <a:latin typeface="Arial"/>
                <a:cs typeface="Arial"/>
              </a:rPr>
              <a:t>A	B	E</a:t>
            </a:r>
            <a:endParaRPr sz="2000">
              <a:latin typeface="Arial"/>
              <a:cs typeface="Arial"/>
            </a:endParaRPr>
          </a:p>
        </p:txBody>
      </p:sp>
      <p:sp>
        <p:nvSpPr>
          <p:cNvPr id="15" name="object 15"/>
          <p:cNvSpPr txBox="1"/>
          <p:nvPr/>
        </p:nvSpPr>
        <p:spPr>
          <a:xfrm>
            <a:off x="6727317" y="4584014"/>
            <a:ext cx="4018915" cy="1236980"/>
          </a:xfrm>
          <a:prstGeom prst="rect">
            <a:avLst/>
          </a:prstGeom>
        </p:spPr>
        <p:txBody>
          <a:bodyPr wrap="square" lIns="0" tIns="12065" rIns="0" bIns="0" rtlCol="0" vert="horz">
            <a:spAutoFit/>
          </a:bodyPr>
          <a:lstStyle/>
          <a:p>
            <a:pPr marL="1182370">
              <a:lnSpc>
                <a:spcPct val="100000"/>
              </a:lnSpc>
              <a:spcBef>
                <a:spcPts val="95"/>
              </a:spcBef>
              <a:tabLst>
                <a:tab pos="2821940" algn="l"/>
              </a:tabLst>
            </a:pPr>
            <a:r>
              <a:rPr dirty="0" sz="2000" spc="-5">
                <a:solidFill>
                  <a:srgbClr val="E7DCED"/>
                </a:solidFill>
                <a:latin typeface="Arial"/>
                <a:cs typeface="Arial"/>
              </a:rPr>
              <a:t>C	D</a:t>
            </a:r>
            <a:endParaRPr sz="2000">
              <a:latin typeface="Arial"/>
              <a:cs typeface="Arial"/>
            </a:endParaRPr>
          </a:p>
          <a:p>
            <a:pPr>
              <a:lnSpc>
                <a:spcPct val="100000"/>
              </a:lnSpc>
              <a:spcBef>
                <a:spcPts val="50"/>
              </a:spcBef>
            </a:pPr>
            <a:endParaRPr sz="2450">
              <a:latin typeface="Times New Roman"/>
              <a:cs typeface="Times New Roman"/>
            </a:endParaRPr>
          </a:p>
          <a:p>
            <a:pPr marL="12700">
              <a:lnSpc>
                <a:spcPts val="2135"/>
              </a:lnSpc>
            </a:pPr>
            <a:r>
              <a:rPr dirty="0" sz="1800">
                <a:solidFill>
                  <a:srgbClr val="767070"/>
                </a:solidFill>
                <a:latin typeface="Arial"/>
                <a:cs typeface="Arial"/>
              </a:rPr>
              <a:t>Sample</a:t>
            </a:r>
            <a:r>
              <a:rPr dirty="0" sz="1800" spc="-70">
                <a:solidFill>
                  <a:srgbClr val="767070"/>
                </a:solidFill>
                <a:latin typeface="Arial"/>
                <a:cs typeface="Arial"/>
              </a:rPr>
              <a:t> </a:t>
            </a:r>
            <a:r>
              <a:rPr dirty="0" sz="1800" spc="-20">
                <a:solidFill>
                  <a:srgbClr val="767070"/>
                </a:solidFill>
                <a:latin typeface="Arial"/>
                <a:cs typeface="Arial"/>
              </a:rPr>
              <a:t>Topological</a:t>
            </a:r>
            <a:r>
              <a:rPr dirty="0" sz="1800" spc="-65">
                <a:solidFill>
                  <a:srgbClr val="767070"/>
                </a:solidFill>
                <a:latin typeface="Arial"/>
                <a:cs typeface="Arial"/>
              </a:rPr>
              <a:t> </a:t>
            </a:r>
            <a:r>
              <a:rPr dirty="0" sz="1800">
                <a:solidFill>
                  <a:srgbClr val="767070"/>
                </a:solidFill>
                <a:latin typeface="Arial"/>
                <a:cs typeface="Arial"/>
              </a:rPr>
              <a:t>Sorting:</a:t>
            </a:r>
            <a:r>
              <a:rPr dirty="0" sz="1800" spc="-5">
                <a:solidFill>
                  <a:srgbClr val="767070"/>
                </a:solidFill>
                <a:latin typeface="Arial"/>
                <a:cs typeface="Arial"/>
              </a:rPr>
              <a:t> </a:t>
            </a:r>
            <a:r>
              <a:rPr dirty="0" sz="1800" spc="5">
                <a:solidFill>
                  <a:srgbClr val="767070"/>
                </a:solidFill>
                <a:latin typeface="Cambria Math"/>
                <a:cs typeface="Cambria Math"/>
              </a:rPr>
              <a:t>𝐴,</a:t>
            </a:r>
            <a:r>
              <a:rPr dirty="0" sz="1800" spc="-95">
                <a:solidFill>
                  <a:srgbClr val="767070"/>
                </a:solidFill>
                <a:latin typeface="Cambria Math"/>
                <a:cs typeface="Cambria Math"/>
              </a:rPr>
              <a:t> </a:t>
            </a:r>
            <a:r>
              <a:rPr dirty="0" sz="1800" spc="20">
                <a:solidFill>
                  <a:srgbClr val="767070"/>
                </a:solidFill>
                <a:latin typeface="Cambria Math"/>
                <a:cs typeface="Cambria Math"/>
              </a:rPr>
              <a:t>𝐵,</a:t>
            </a:r>
            <a:r>
              <a:rPr dirty="0" sz="1800" spc="-70">
                <a:solidFill>
                  <a:srgbClr val="767070"/>
                </a:solidFill>
                <a:latin typeface="Cambria Math"/>
                <a:cs typeface="Cambria Math"/>
              </a:rPr>
              <a:t> </a:t>
            </a:r>
            <a:r>
              <a:rPr dirty="0" sz="1800" spc="35">
                <a:solidFill>
                  <a:srgbClr val="767070"/>
                </a:solidFill>
                <a:latin typeface="Cambria Math"/>
                <a:cs typeface="Cambria Math"/>
              </a:rPr>
              <a:t>𝐶,</a:t>
            </a:r>
            <a:r>
              <a:rPr dirty="0" sz="1800" spc="-95">
                <a:solidFill>
                  <a:srgbClr val="767070"/>
                </a:solidFill>
                <a:latin typeface="Cambria Math"/>
                <a:cs typeface="Cambria Math"/>
              </a:rPr>
              <a:t> </a:t>
            </a:r>
            <a:r>
              <a:rPr dirty="0" sz="1800" spc="20">
                <a:solidFill>
                  <a:srgbClr val="767070"/>
                </a:solidFill>
                <a:latin typeface="Cambria Math"/>
                <a:cs typeface="Cambria Math"/>
              </a:rPr>
              <a:t>𝐷,</a:t>
            </a:r>
            <a:r>
              <a:rPr dirty="0" sz="1800" spc="-95">
                <a:solidFill>
                  <a:srgbClr val="767070"/>
                </a:solidFill>
                <a:latin typeface="Cambria Math"/>
                <a:cs typeface="Cambria Math"/>
              </a:rPr>
              <a:t> </a:t>
            </a:r>
            <a:r>
              <a:rPr dirty="0" sz="1800">
                <a:solidFill>
                  <a:srgbClr val="767070"/>
                </a:solidFill>
                <a:latin typeface="Cambria Math"/>
                <a:cs typeface="Cambria Math"/>
              </a:rPr>
              <a:t>𝐸</a:t>
            </a:r>
            <a:endParaRPr sz="1800">
              <a:latin typeface="Cambria Math"/>
              <a:cs typeface="Cambria Math"/>
            </a:endParaRPr>
          </a:p>
          <a:p>
            <a:pPr marL="12700">
              <a:lnSpc>
                <a:spcPts val="2135"/>
              </a:lnSpc>
              <a:tabLst>
                <a:tab pos="2820670" algn="l"/>
              </a:tabLst>
            </a:pPr>
            <a:r>
              <a:rPr dirty="0" sz="1800">
                <a:solidFill>
                  <a:srgbClr val="767070"/>
                </a:solidFill>
                <a:latin typeface="Arial"/>
                <a:cs typeface="Arial"/>
              </a:rPr>
              <a:t>Another </a:t>
            </a:r>
            <a:r>
              <a:rPr dirty="0" sz="1800" spc="5">
                <a:solidFill>
                  <a:srgbClr val="767070"/>
                </a:solidFill>
                <a:latin typeface="Arial"/>
                <a:cs typeface="Arial"/>
              </a:rPr>
              <a:t>possible</a:t>
            </a:r>
            <a:r>
              <a:rPr dirty="0" sz="1800" spc="-90">
                <a:solidFill>
                  <a:srgbClr val="767070"/>
                </a:solidFill>
                <a:latin typeface="Arial"/>
                <a:cs typeface="Arial"/>
              </a:rPr>
              <a:t> </a:t>
            </a:r>
            <a:r>
              <a:rPr dirty="0" sz="1800">
                <a:solidFill>
                  <a:srgbClr val="767070"/>
                </a:solidFill>
                <a:latin typeface="Arial"/>
                <a:cs typeface="Arial"/>
              </a:rPr>
              <a:t>sorting</a:t>
            </a:r>
            <a:r>
              <a:rPr dirty="0" sz="1800" spc="-30">
                <a:solidFill>
                  <a:srgbClr val="767070"/>
                </a:solidFill>
                <a:latin typeface="Arial"/>
                <a:cs typeface="Arial"/>
              </a:rPr>
              <a:t> </a:t>
            </a:r>
            <a:r>
              <a:rPr dirty="0" sz="1800">
                <a:solidFill>
                  <a:srgbClr val="767070"/>
                </a:solidFill>
                <a:latin typeface="Arial"/>
                <a:cs typeface="Arial"/>
              </a:rPr>
              <a:t>is	</a:t>
            </a:r>
            <a:r>
              <a:rPr dirty="0" sz="1800" spc="5">
                <a:solidFill>
                  <a:srgbClr val="767070"/>
                </a:solidFill>
                <a:latin typeface="Cambria Math"/>
                <a:cs typeface="Cambria Math"/>
              </a:rPr>
              <a:t>𝐴,</a:t>
            </a:r>
            <a:r>
              <a:rPr dirty="0" sz="1800" spc="-110">
                <a:solidFill>
                  <a:srgbClr val="767070"/>
                </a:solidFill>
                <a:latin typeface="Cambria Math"/>
                <a:cs typeface="Cambria Math"/>
              </a:rPr>
              <a:t> </a:t>
            </a:r>
            <a:r>
              <a:rPr dirty="0" sz="1800" spc="35">
                <a:solidFill>
                  <a:srgbClr val="767070"/>
                </a:solidFill>
                <a:latin typeface="Cambria Math"/>
                <a:cs typeface="Cambria Math"/>
              </a:rPr>
              <a:t>𝐶,</a:t>
            </a:r>
            <a:r>
              <a:rPr dirty="0" sz="1800" spc="-110">
                <a:solidFill>
                  <a:srgbClr val="767070"/>
                </a:solidFill>
                <a:latin typeface="Cambria Math"/>
                <a:cs typeface="Cambria Math"/>
              </a:rPr>
              <a:t> </a:t>
            </a:r>
            <a:r>
              <a:rPr dirty="0" sz="1800" spc="35">
                <a:solidFill>
                  <a:srgbClr val="767070"/>
                </a:solidFill>
                <a:latin typeface="Cambria Math"/>
                <a:cs typeface="Cambria Math"/>
              </a:rPr>
              <a:t>𝐷,</a:t>
            </a:r>
            <a:r>
              <a:rPr dirty="0" sz="1800" spc="-110">
                <a:solidFill>
                  <a:srgbClr val="767070"/>
                </a:solidFill>
                <a:latin typeface="Cambria Math"/>
                <a:cs typeface="Cambria Math"/>
              </a:rPr>
              <a:t> </a:t>
            </a:r>
            <a:r>
              <a:rPr dirty="0" sz="1800" spc="20">
                <a:solidFill>
                  <a:srgbClr val="767070"/>
                </a:solidFill>
                <a:latin typeface="Cambria Math"/>
                <a:cs typeface="Cambria Math"/>
              </a:rPr>
              <a:t>𝐵,</a:t>
            </a:r>
            <a:r>
              <a:rPr dirty="0" sz="1800" spc="-110">
                <a:solidFill>
                  <a:srgbClr val="767070"/>
                </a:solidFill>
                <a:latin typeface="Cambria Math"/>
                <a:cs typeface="Cambria Math"/>
              </a:rPr>
              <a:t> </a:t>
            </a:r>
            <a:r>
              <a:rPr dirty="0" sz="1800">
                <a:solidFill>
                  <a:srgbClr val="767070"/>
                </a:solidFill>
                <a:latin typeface="Cambria Math"/>
                <a:cs typeface="Cambria Math"/>
              </a:rPr>
              <a:t>𝐸</a:t>
            </a:r>
            <a:endParaRPr sz="1800">
              <a:latin typeface="Cambria Math"/>
              <a:cs typeface="Cambria Math"/>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3638" y="491693"/>
            <a:ext cx="4363085" cy="1622425"/>
          </a:xfrm>
          <a:prstGeom prst="rect"/>
        </p:spPr>
        <p:txBody>
          <a:bodyPr wrap="square" lIns="0" tIns="12700" rIns="0" bIns="0" rtlCol="0" vert="horz">
            <a:spAutoFit/>
          </a:bodyPr>
          <a:lstStyle/>
          <a:p>
            <a:pPr marL="12700">
              <a:lnSpc>
                <a:spcPct val="100000"/>
              </a:lnSpc>
              <a:spcBef>
                <a:spcPts val="100"/>
              </a:spcBef>
            </a:pPr>
            <a:r>
              <a:rPr dirty="0" spc="-20"/>
              <a:t>Topological</a:t>
            </a:r>
            <a:r>
              <a:rPr dirty="0" spc="-60"/>
              <a:t> </a:t>
            </a:r>
            <a:r>
              <a:rPr dirty="0"/>
              <a:t>Sorting</a:t>
            </a:r>
          </a:p>
          <a:p>
            <a:pPr marL="12700" marR="5080">
              <a:lnSpc>
                <a:spcPct val="100000"/>
              </a:lnSpc>
              <a:spcBef>
                <a:spcPts val="90"/>
              </a:spcBef>
            </a:pPr>
            <a:r>
              <a:rPr dirty="0" sz="2000" b="0">
                <a:solidFill>
                  <a:srgbClr val="767070"/>
                </a:solidFill>
                <a:latin typeface="Arial"/>
                <a:cs typeface="Arial"/>
              </a:rPr>
              <a:t>Theorem: </a:t>
            </a:r>
            <a:r>
              <a:rPr dirty="0" sz="2000" spc="-10" b="0">
                <a:solidFill>
                  <a:srgbClr val="767070"/>
                </a:solidFill>
                <a:latin typeface="Arial"/>
                <a:cs typeface="Arial"/>
              </a:rPr>
              <a:t>Every </a:t>
            </a:r>
            <a:r>
              <a:rPr dirty="0" sz="2000" spc="-5" b="0">
                <a:solidFill>
                  <a:srgbClr val="767070"/>
                </a:solidFill>
                <a:latin typeface="Arial"/>
                <a:cs typeface="Arial"/>
              </a:rPr>
              <a:t>finite </a:t>
            </a:r>
            <a:r>
              <a:rPr dirty="0" sz="2000" spc="-10" b="0">
                <a:solidFill>
                  <a:srgbClr val="767070"/>
                </a:solidFill>
                <a:latin typeface="Arial"/>
                <a:cs typeface="Arial"/>
              </a:rPr>
              <a:t>DAG has </a:t>
            </a:r>
            <a:r>
              <a:rPr dirty="0" sz="2000" spc="-5" b="0">
                <a:solidFill>
                  <a:srgbClr val="767070"/>
                </a:solidFill>
                <a:latin typeface="Arial"/>
                <a:cs typeface="Arial"/>
              </a:rPr>
              <a:t>a  </a:t>
            </a:r>
            <a:r>
              <a:rPr dirty="0" sz="2000" spc="-10" b="0">
                <a:solidFill>
                  <a:srgbClr val="767070"/>
                </a:solidFill>
                <a:latin typeface="Arial"/>
                <a:cs typeface="Arial"/>
              </a:rPr>
              <a:t>topological ordering. </a:t>
            </a:r>
            <a:r>
              <a:rPr dirty="0" sz="2000" spc="20" b="0">
                <a:solidFill>
                  <a:srgbClr val="767070"/>
                </a:solidFill>
                <a:latin typeface="Arial"/>
                <a:cs typeface="Arial"/>
              </a:rPr>
              <a:t>We </a:t>
            </a:r>
            <a:r>
              <a:rPr dirty="0" sz="2000" spc="-5" b="0">
                <a:solidFill>
                  <a:srgbClr val="767070"/>
                </a:solidFill>
                <a:latin typeface="Arial"/>
                <a:cs typeface="Arial"/>
              </a:rPr>
              <a:t>can show </a:t>
            </a:r>
            <a:r>
              <a:rPr dirty="0" sz="2000" spc="-10" b="0">
                <a:solidFill>
                  <a:srgbClr val="767070"/>
                </a:solidFill>
                <a:latin typeface="Arial"/>
                <a:cs typeface="Arial"/>
              </a:rPr>
              <a:t>this  </a:t>
            </a:r>
            <a:r>
              <a:rPr dirty="0" sz="2000" spc="-5" b="0">
                <a:solidFill>
                  <a:srgbClr val="767070"/>
                </a:solidFill>
                <a:latin typeface="Arial"/>
                <a:cs typeface="Arial"/>
              </a:rPr>
              <a:t>by starting a search from the </a:t>
            </a:r>
            <a:r>
              <a:rPr dirty="0" sz="2000" spc="-10" b="0" i="1">
                <a:solidFill>
                  <a:srgbClr val="767070"/>
                </a:solidFill>
                <a:latin typeface="Arial"/>
                <a:cs typeface="Arial"/>
              </a:rPr>
              <a:t>minimal  </a:t>
            </a:r>
            <a:r>
              <a:rPr dirty="0" sz="2000" spc="-5" b="0">
                <a:solidFill>
                  <a:srgbClr val="767070"/>
                </a:solidFill>
                <a:latin typeface="Arial"/>
                <a:cs typeface="Arial"/>
              </a:rPr>
              <a:t>elements.</a:t>
            </a:r>
            <a:endParaRPr sz="2000">
              <a:latin typeface="Arial"/>
              <a:cs typeface="Arial"/>
            </a:endParaRPr>
          </a:p>
        </p:txBody>
      </p:sp>
      <p:sp>
        <p:nvSpPr>
          <p:cNvPr id="3" name="object 3"/>
          <p:cNvSpPr/>
          <p:nvPr/>
        </p:nvSpPr>
        <p:spPr>
          <a:xfrm>
            <a:off x="1240536" y="3499103"/>
            <a:ext cx="521334" cy="551815"/>
          </a:xfrm>
          <a:custGeom>
            <a:avLst/>
            <a:gdLst/>
            <a:ahLst/>
            <a:cxnLst/>
            <a:rect l="l" t="t" r="r" b="b"/>
            <a:pathLst>
              <a:path w="521335" h="551814">
                <a:moveTo>
                  <a:pt x="260603" y="0"/>
                </a:moveTo>
                <a:lnTo>
                  <a:pt x="213769" y="4442"/>
                </a:lnTo>
                <a:lnTo>
                  <a:pt x="169685" y="17251"/>
                </a:lnTo>
                <a:lnTo>
                  <a:pt x="129088" y="37648"/>
                </a:lnTo>
                <a:lnTo>
                  <a:pt x="92715" y="64856"/>
                </a:lnTo>
                <a:lnTo>
                  <a:pt x="61302" y="98098"/>
                </a:lnTo>
                <a:lnTo>
                  <a:pt x="35588" y="136595"/>
                </a:lnTo>
                <a:lnTo>
                  <a:pt x="16308" y="179570"/>
                </a:lnTo>
                <a:lnTo>
                  <a:pt x="4199" y="226246"/>
                </a:lnTo>
                <a:lnTo>
                  <a:pt x="0" y="275844"/>
                </a:lnTo>
                <a:lnTo>
                  <a:pt x="4199" y="325441"/>
                </a:lnTo>
                <a:lnTo>
                  <a:pt x="16308" y="372117"/>
                </a:lnTo>
                <a:lnTo>
                  <a:pt x="35588" y="415092"/>
                </a:lnTo>
                <a:lnTo>
                  <a:pt x="61302" y="453589"/>
                </a:lnTo>
                <a:lnTo>
                  <a:pt x="92715" y="486831"/>
                </a:lnTo>
                <a:lnTo>
                  <a:pt x="129088" y="514039"/>
                </a:lnTo>
                <a:lnTo>
                  <a:pt x="169685" y="534436"/>
                </a:lnTo>
                <a:lnTo>
                  <a:pt x="213769" y="547245"/>
                </a:lnTo>
                <a:lnTo>
                  <a:pt x="260603" y="551688"/>
                </a:lnTo>
                <a:lnTo>
                  <a:pt x="307438" y="547245"/>
                </a:lnTo>
                <a:lnTo>
                  <a:pt x="351522" y="534436"/>
                </a:lnTo>
                <a:lnTo>
                  <a:pt x="392119" y="514039"/>
                </a:lnTo>
                <a:lnTo>
                  <a:pt x="428492" y="486831"/>
                </a:lnTo>
                <a:lnTo>
                  <a:pt x="459905" y="453589"/>
                </a:lnTo>
                <a:lnTo>
                  <a:pt x="485619" y="415092"/>
                </a:lnTo>
                <a:lnTo>
                  <a:pt x="504899" y="372117"/>
                </a:lnTo>
                <a:lnTo>
                  <a:pt x="517008" y="325441"/>
                </a:lnTo>
                <a:lnTo>
                  <a:pt x="521207" y="275844"/>
                </a:lnTo>
                <a:lnTo>
                  <a:pt x="517008" y="226246"/>
                </a:lnTo>
                <a:lnTo>
                  <a:pt x="504899" y="179570"/>
                </a:lnTo>
                <a:lnTo>
                  <a:pt x="485619" y="136595"/>
                </a:lnTo>
                <a:lnTo>
                  <a:pt x="459905" y="98098"/>
                </a:lnTo>
                <a:lnTo>
                  <a:pt x="428492" y="64856"/>
                </a:lnTo>
                <a:lnTo>
                  <a:pt x="392119" y="37648"/>
                </a:lnTo>
                <a:lnTo>
                  <a:pt x="351522" y="17251"/>
                </a:lnTo>
                <a:lnTo>
                  <a:pt x="307438" y="4442"/>
                </a:lnTo>
                <a:lnTo>
                  <a:pt x="260603" y="0"/>
                </a:lnTo>
                <a:close/>
              </a:path>
            </a:pathLst>
          </a:custGeom>
          <a:solidFill>
            <a:srgbClr val="AC8752"/>
          </a:solidFill>
        </p:spPr>
        <p:txBody>
          <a:bodyPr wrap="square" lIns="0" tIns="0" rIns="0" bIns="0" rtlCol="0"/>
          <a:lstStyle/>
          <a:p/>
        </p:txBody>
      </p:sp>
      <p:sp>
        <p:nvSpPr>
          <p:cNvPr id="4" name="object 4"/>
          <p:cNvSpPr/>
          <p:nvPr/>
        </p:nvSpPr>
        <p:spPr>
          <a:xfrm>
            <a:off x="2752344" y="3499103"/>
            <a:ext cx="518159" cy="551815"/>
          </a:xfrm>
          <a:custGeom>
            <a:avLst/>
            <a:gdLst/>
            <a:ahLst/>
            <a:cxnLst/>
            <a:rect l="l" t="t" r="r" b="b"/>
            <a:pathLst>
              <a:path w="518160" h="551814">
                <a:moveTo>
                  <a:pt x="259080" y="0"/>
                </a:moveTo>
                <a:lnTo>
                  <a:pt x="212498" y="4442"/>
                </a:lnTo>
                <a:lnTo>
                  <a:pt x="168661" y="17251"/>
                </a:lnTo>
                <a:lnTo>
                  <a:pt x="128298" y="37648"/>
                </a:lnTo>
                <a:lnTo>
                  <a:pt x="92140" y="64856"/>
                </a:lnTo>
                <a:lnTo>
                  <a:pt x="60918" y="98098"/>
                </a:lnTo>
                <a:lnTo>
                  <a:pt x="35362" y="136595"/>
                </a:lnTo>
                <a:lnTo>
                  <a:pt x="16203" y="179570"/>
                </a:lnTo>
                <a:lnTo>
                  <a:pt x="4172" y="226246"/>
                </a:lnTo>
                <a:lnTo>
                  <a:pt x="0" y="275844"/>
                </a:lnTo>
                <a:lnTo>
                  <a:pt x="4172" y="325441"/>
                </a:lnTo>
                <a:lnTo>
                  <a:pt x="16203" y="372117"/>
                </a:lnTo>
                <a:lnTo>
                  <a:pt x="35362" y="415092"/>
                </a:lnTo>
                <a:lnTo>
                  <a:pt x="60918" y="453589"/>
                </a:lnTo>
                <a:lnTo>
                  <a:pt x="92140" y="486831"/>
                </a:lnTo>
                <a:lnTo>
                  <a:pt x="128298" y="514039"/>
                </a:lnTo>
                <a:lnTo>
                  <a:pt x="168661" y="534436"/>
                </a:lnTo>
                <a:lnTo>
                  <a:pt x="212498" y="547245"/>
                </a:lnTo>
                <a:lnTo>
                  <a:pt x="259080" y="551688"/>
                </a:lnTo>
                <a:lnTo>
                  <a:pt x="305661" y="547245"/>
                </a:lnTo>
                <a:lnTo>
                  <a:pt x="349498" y="534436"/>
                </a:lnTo>
                <a:lnTo>
                  <a:pt x="389861" y="514039"/>
                </a:lnTo>
                <a:lnTo>
                  <a:pt x="426019" y="486831"/>
                </a:lnTo>
                <a:lnTo>
                  <a:pt x="457241" y="453589"/>
                </a:lnTo>
                <a:lnTo>
                  <a:pt x="482797" y="415092"/>
                </a:lnTo>
                <a:lnTo>
                  <a:pt x="501956" y="372117"/>
                </a:lnTo>
                <a:lnTo>
                  <a:pt x="513987" y="325441"/>
                </a:lnTo>
                <a:lnTo>
                  <a:pt x="518159" y="275844"/>
                </a:lnTo>
                <a:lnTo>
                  <a:pt x="513987" y="226246"/>
                </a:lnTo>
                <a:lnTo>
                  <a:pt x="501956" y="179570"/>
                </a:lnTo>
                <a:lnTo>
                  <a:pt x="482797" y="136595"/>
                </a:lnTo>
                <a:lnTo>
                  <a:pt x="457241" y="98098"/>
                </a:lnTo>
                <a:lnTo>
                  <a:pt x="426019" y="64856"/>
                </a:lnTo>
                <a:lnTo>
                  <a:pt x="389861" y="37648"/>
                </a:lnTo>
                <a:lnTo>
                  <a:pt x="349498" y="17251"/>
                </a:lnTo>
                <a:lnTo>
                  <a:pt x="305661" y="4442"/>
                </a:lnTo>
                <a:lnTo>
                  <a:pt x="259080" y="0"/>
                </a:lnTo>
                <a:close/>
              </a:path>
            </a:pathLst>
          </a:custGeom>
          <a:solidFill>
            <a:srgbClr val="AC8752"/>
          </a:solidFill>
        </p:spPr>
        <p:txBody>
          <a:bodyPr wrap="square" lIns="0" tIns="0" rIns="0" bIns="0" rtlCol="0"/>
          <a:lstStyle/>
          <a:p/>
        </p:txBody>
      </p:sp>
      <p:sp>
        <p:nvSpPr>
          <p:cNvPr id="5" name="object 5"/>
          <p:cNvSpPr/>
          <p:nvPr/>
        </p:nvSpPr>
        <p:spPr>
          <a:xfrm>
            <a:off x="1883664" y="4669535"/>
            <a:ext cx="521334" cy="551815"/>
          </a:xfrm>
          <a:custGeom>
            <a:avLst/>
            <a:gdLst/>
            <a:ahLst/>
            <a:cxnLst/>
            <a:rect l="l" t="t" r="r" b="b"/>
            <a:pathLst>
              <a:path w="521335" h="551814">
                <a:moveTo>
                  <a:pt x="260604" y="0"/>
                </a:moveTo>
                <a:lnTo>
                  <a:pt x="213769" y="4442"/>
                </a:lnTo>
                <a:lnTo>
                  <a:pt x="169685" y="17251"/>
                </a:lnTo>
                <a:lnTo>
                  <a:pt x="129088" y="37648"/>
                </a:lnTo>
                <a:lnTo>
                  <a:pt x="92715" y="64856"/>
                </a:lnTo>
                <a:lnTo>
                  <a:pt x="61302" y="98098"/>
                </a:lnTo>
                <a:lnTo>
                  <a:pt x="35588" y="136595"/>
                </a:lnTo>
                <a:lnTo>
                  <a:pt x="16308" y="179570"/>
                </a:lnTo>
                <a:lnTo>
                  <a:pt x="4199" y="226246"/>
                </a:lnTo>
                <a:lnTo>
                  <a:pt x="0" y="275844"/>
                </a:lnTo>
                <a:lnTo>
                  <a:pt x="4199" y="325441"/>
                </a:lnTo>
                <a:lnTo>
                  <a:pt x="16308" y="372117"/>
                </a:lnTo>
                <a:lnTo>
                  <a:pt x="35588" y="415092"/>
                </a:lnTo>
                <a:lnTo>
                  <a:pt x="61302" y="453589"/>
                </a:lnTo>
                <a:lnTo>
                  <a:pt x="92715" y="486831"/>
                </a:lnTo>
                <a:lnTo>
                  <a:pt x="129088" y="514039"/>
                </a:lnTo>
                <a:lnTo>
                  <a:pt x="169685" y="534436"/>
                </a:lnTo>
                <a:lnTo>
                  <a:pt x="213769" y="547245"/>
                </a:lnTo>
                <a:lnTo>
                  <a:pt x="260604" y="551688"/>
                </a:lnTo>
                <a:lnTo>
                  <a:pt x="307438" y="547245"/>
                </a:lnTo>
                <a:lnTo>
                  <a:pt x="351522" y="534436"/>
                </a:lnTo>
                <a:lnTo>
                  <a:pt x="392119" y="514039"/>
                </a:lnTo>
                <a:lnTo>
                  <a:pt x="428492" y="486831"/>
                </a:lnTo>
                <a:lnTo>
                  <a:pt x="459905" y="453589"/>
                </a:lnTo>
                <a:lnTo>
                  <a:pt x="485619" y="415092"/>
                </a:lnTo>
                <a:lnTo>
                  <a:pt x="504899" y="372117"/>
                </a:lnTo>
                <a:lnTo>
                  <a:pt x="517008" y="325441"/>
                </a:lnTo>
                <a:lnTo>
                  <a:pt x="521208" y="275844"/>
                </a:lnTo>
                <a:lnTo>
                  <a:pt x="517008" y="226246"/>
                </a:lnTo>
                <a:lnTo>
                  <a:pt x="504899" y="179570"/>
                </a:lnTo>
                <a:lnTo>
                  <a:pt x="485619" y="136595"/>
                </a:lnTo>
                <a:lnTo>
                  <a:pt x="459905" y="98098"/>
                </a:lnTo>
                <a:lnTo>
                  <a:pt x="428492" y="64856"/>
                </a:lnTo>
                <a:lnTo>
                  <a:pt x="392119" y="37648"/>
                </a:lnTo>
                <a:lnTo>
                  <a:pt x="351522" y="17251"/>
                </a:lnTo>
                <a:lnTo>
                  <a:pt x="307438" y="4442"/>
                </a:lnTo>
                <a:lnTo>
                  <a:pt x="260604" y="0"/>
                </a:lnTo>
                <a:close/>
              </a:path>
            </a:pathLst>
          </a:custGeom>
          <a:solidFill>
            <a:srgbClr val="AC8752"/>
          </a:solidFill>
        </p:spPr>
        <p:txBody>
          <a:bodyPr wrap="square" lIns="0" tIns="0" rIns="0" bIns="0" rtlCol="0"/>
          <a:lstStyle/>
          <a:p/>
        </p:txBody>
      </p:sp>
      <p:sp>
        <p:nvSpPr>
          <p:cNvPr id="6" name="object 6"/>
          <p:cNvSpPr/>
          <p:nvPr/>
        </p:nvSpPr>
        <p:spPr>
          <a:xfrm>
            <a:off x="3523488" y="4669535"/>
            <a:ext cx="518159" cy="551815"/>
          </a:xfrm>
          <a:custGeom>
            <a:avLst/>
            <a:gdLst/>
            <a:ahLst/>
            <a:cxnLst/>
            <a:rect l="l" t="t" r="r" b="b"/>
            <a:pathLst>
              <a:path w="518160" h="551814">
                <a:moveTo>
                  <a:pt x="259079" y="0"/>
                </a:moveTo>
                <a:lnTo>
                  <a:pt x="212498" y="4442"/>
                </a:lnTo>
                <a:lnTo>
                  <a:pt x="168661" y="17251"/>
                </a:lnTo>
                <a:lnTo>
                  <a:pt x="128298" y="37648"/>
                </a:lnTo>
                <a:lnTo>
                  <a:pt x="92140" y="64856"/>
                </a:lnTo>
                <a:lnTo>
                  <a:pt x="60918" y="98098"/>
                </a:lnTo>
                <a:lnTo>
                  <a:pt x="35362" y="136595"/>
                </a:lnTo>
                <a:lnTo>
                  <a:pt x="16203" y="179570"/>
                </a:lnTo>
                <a:lnTo>
                  <a:pt x="4172" y="226246"/>
                </a:lnTo>
                <a:lnTo>
                  <a:pt x="0" y="275844"/>
                </a:lnTo>
                <a:lnTo>
                  <a:pt x="4172" y="325441"/>
                </a:lnTo>
                <a:lnTo>
                  <a:pt x="16203" y="372117"/>
                </a:lnTo>
                <a:lnTo>
                  <a:pt x="35362" y="415092"/>
                </a:lnTo>
                <a:lnTo>
                  <a:pt x="60918" y="453589"/>
                </a:lnTo>
                <a:lnTo>
                  <a:pt x="92140" y="486831"/>
                </a:lnTo>
                <a:lnTo>
                  <a:pt x="128298" y="514039"/>
                </a:lnTo>
                <a:lnTo>
                  <a:pt x="168661" y="534436"/>
                </a:lnTo>
                <a:lnTo>
                  <a:pt x="212498" y="547245"/>
                </a:lnTo>
                <a:lnTo>
                  <a:pt x="259079" y="551688"/>
                </a:lnTo>
                <a:lnTo>
                  <a:pt x="305661" y="547245"/>
                </a:lnTo>
                <a:lnTo>
                  <a:pt x="349498" y="534436"/>
                </a:lnTo>
                <a:lnTo>
                  <a:pt x="389861" y="514039"/>
                </a:lnTo>
                <a:lnTo>
                  <a:pt x="426019" y="486831"/>
                </a:lnTo>
                <a:lnTo>
                  <a:pt x="457241" y="453589"/>
                </a:lnTo>
                <a:lnTo>
                  <a:pt x="482797" y="415092"/>
                </a:lnTo>
                <a:lnTo>
                  <a:pt x="501956" y="372117"/>
                </a:lnTo>
                <a:lnTo>
                  <a:pt x="513987" y="325441"/>
                </a:lnTo>
                <a:lnTo>
                  <a:pt x="518160" y="275844"/>
                </a:lnTo>
                <a:lnTo>
                  <a:pt x="513987" y="226246"/>
                </a:lnTo>
                <a:lnTo>
                  <a:pt x="501956" y="179570"/>
                </a:lnTo>
                <a:lnTo>
                  <a:pt x="482797" y="136595"/>
                </a:lnTo>
                <a:lnTo>
                  <a:pt x="457241" y="98098"/>
                </a:lnTo>
                <a:lnTo>
                  <a:pt x="426019" y="64856"/>
                </a:lnTo>
                <a:lnTo>
                  <a:pt x="389861" y="37648"/>
                </a:lnTo>
                <a:lnTo>
                  <a:pt x="349498" y="17251"/>
                </a:lnTo>
                <a:lnTo>
                  <a:pt x="305661" y="4442"/>
                </a:lnTo>
                <a:lnTo>
                  <a:pt x="259079" y="0"/>
                </a:lnTo>
                <a:close/>
              </a:path>
            </a:pathLst>
          </a:custGeom>
          <a:solidFill>
            <a:srgbClr val="AC8752"/>
          </a:solidFill>
        </p:spPr>
        <p:txBody>
          <a:bodyPr wrap="square" lIns="0" tIns="0" rIns="0" bIns="0" rtlCol="0"/>
          <a:lstStyle/>
          <a:p/>
        </p:txBody>
      </p:sp>
      <p:sp>
        <p:nvSpPr>
          <p:cNvPr id="7" name="object 7"/>
          <p:cNvSpPr/>
          <p:nvPr/>
        </p:nvSpPr>
        <p:spPr>
          <a:xfrm>
            <a:off x="4224528" y="3499103"/>
            <a:ext cx="518159" cy="551815"/>
          </a:xfrm>
          <a:custGeom>
            <a:avLst/>
            <a:gdLst/>
            <a:ahLst/>
            <a:cxnLst/>
            <a:rect l="l" t="t" r="r" b="b"/>
            <a:pathLst>
              <a:path w="518160" h="551814">
                <a:moveTo>
                  <a:pt x="259080" y="0"/>
                </a:moveTo>
                <a:lnTo>
                  <a:pt x="212498" y="4442"/>
                </a:lnTo>
                <a:lnTo>
                  <a:pt x="168661" y="17251"/>
                </a:lnTo>
                <a:lnTo>
                  <a:pt x="128298" y="37648"/>
                </a:lnTo>
                <a:lnTo>
                  <a:pt x="92140" y="64856"/>
                </a:lnTo>
                <a:lnTo>
                  <a:pt x="60918" y="98098"/>
                </a:lnTo>
                <a:lnTo>
                  <a:pt x="35362" y="136595"/>
                </a:lnTo>
                <a:lnTo>
                  <a:pt x="16203" y="179570"/>
                </a:lnTo>
                <a:lnTo>
                  <a:pt x="4172" y="226246"/>
                </a:lnTo>
                <a:lnTo>
                  <a:pt x="0" y="275844"/>
                </a:lnTo>
                <a:lnTo>
                  <a:pt x="4172" y="325441"/>
                </a:lnTo>
                <a:lnTo>
                  <a:pt x="16203" y="372117"/>
                </a:lnTo>
                <a:lnTo>
                  <a:pt x="35362" y="415092"/>
                </a:lnTo>
                <a:lnTo>
                  <a:pt x="60918" y="453589"/>
                </a:lnTo>
                <a:lnTo>
                  <a:pt x="92140" y="486831"/>
                </a:lnTo>
                <a:lnTo>
                  <a:pt x="128298" y="514039"/>
                </a:lnTo>
                <a:lnTo>
                  <a:pt x="168661" y="534436"/>
                </a:lnTo>
                <a:lnTo>
                  <a:pt x="212498" y="547245"/>
                </a:lnTo>
                <a:lnTo>
                  <a:pt x="259080" y="551688"/>
                </a:lnTo>
                <a:lnTo>
                  <a:pt x="305661" y="547245"/>
                </a:lnTo>
                <a:lnTo>
                  <a:pt x="349498" y="534436"/>
                </a:lnTo>
                <a:lnTo>
                  <a:pt x="389861" y="514039"/>
                </a:lnTo>
                <a:lnTo>
                  <a:pt x="426019" y="486831"/>
                </a:lnTo>
                <a:lnTo>
                  <a:pt x="457241" y="453589"/>
                </a:lnTo>
                <a:lnTo>
                  <a:pt x="482797" y="415092"/>
                </a:lnTo>
                <a:lnTo>
                  <a:pt x="501956" y="372117"/>
                </a:lnTo>
                <a:lnTo>
                  <a:pt x="513987" y="325441"/>
                </a:lnTo>
                <a:lnTo>
                  <a:pt x="518160" y="275844"/>
                </a:lnTo>
                <a:lnTo>
                  <a:pt x="513987" y="226246"/>
                </a:lnTo>
                <a:lnTo>
                  <a:pt x="501956" y="179570"/>
                </a:lnTo>
                <a:lnTo>
                  <a:pt x="482797" y="136595"/>
                </a:lnTo>
                <a:lnTo>
                  <a:pt x="457241" y="98098"/>
                </a:lnTo>
                <a:lnTo>
                  <a:pt x="426019" y="64856"/>
                </a:lnTo>
                <a:lnTo>
                  <a:pt x="389861" y="37648"/>
                </a:lnTo>
                <a:lnTo>
                  <a:pt x="349498" y="17251"/>
                </a:lnTo>
                <a:lnTo>
                  <a:pt x="305661" y="4442"/>
                </a:lnTo>
                <a:lnTo>
                  <a:pt x="259080" y="0"/>
                </a:lnTo>
                <a:close/>
              </a:path>
            </a:pathLst>
          </a:custGeom>
          <a:solidFill>
            <a:srgbClr val="AC8752"/>
          </a:solidFill>
        </p:spPr>
        <p:txBody>
          <a:bodyPr wrap="square" lIns="0" tIns="0" rIns="0" bIns="0" rtlCol="0"/>
          <a:lstStyle/>
          <a:p/>
        </p:txBody>
      </p:sp>
      <p:sp>
        <p:nvSpPr>
          <p:cNvPr id="8" name="object 8"/>
          <p:cNvSpPr txBox="1"/>
          <p:nvPr/>
        </p:nvSpPr>
        <p:spPr>
          <a:xfrm>
            <a:off x="713638" y="2394966"/>
            <a:ext cx="4249420" cy="1540510"/>
          </a:xfrm>
          <a:prstGeom prst="rect">
            <a:avLst/>
          </a:prstGeom>
        </p:spPr>
        <p:txBody>
          <a:bodyPr wrap="square" lIns="0" tIns="11430" rIns="0" bIns="0" rtlCol="0" vert="horz">
            <a:spAutoFit/>
          </a:bodyPr>
          <a:lstStyle/>
          <a:p>
            <a:pPr marL="12700" marR="5080">
              <a:lnSpc>
                <a:spcPct val="100000"/>
              </a:lnSpc>
              <a:spcBef>
                <a:spcPts val="90"/>
              </a:spcBef>
            </a:pPr>
            <a:r>
              <a:rPr dirty="0" sz="2000" spc="-10">
                <a:solidFill>
                  <a:srgbClr val="767070"/>
                </a:solidFill>
                <a:latin typeface="Arial"/>
                <a:cs typeface="Arial"/>
              </a:rPr>
              <a:t>A vertex </a:t>
            </a:r>
            <a:r>
              <a:rPr dirty="0" sz="2000" spc="-5">
                <a:solidFill>
                  <a:srgbClr val="767070"/>
                </a:solidFill>
                <a:latin typeface="Cambria Math"/>
                <a:cs typeface="Cambria Math"/>
              </a:rPr>
              <a:t>𝑣 </a:t>
            </a:r>
            <a:r>
              <a:rPr dirty="0" sz="2000" spc="-10">
                <a:solidFill>
                  <a:srgbClr val="767070"/>
                </a:solidFill>
                <a:latin typeface="Arial"/>
                <a:cs typeface="Arial"/>
              </a:rPr>
              <a:t>is </a:t>
            </a:r>
            <a:r>
              <a:rPr dirty="0" sz="2000" spc="-10" i="1">
                <a:solidFill>
                  <a:srgbClr val="767070"/>
                </a:solidFill>
                <a:latin typeface="Arial"/>
                <a:cs typeface="Arial"/>
              </a:rPr>
              <a:t>minimal </a:t>
            </a:r>
            <a:r>
              <a:rPr dirty="0" sz="2000" spc="-10">
                <a:solidFill>
                  <a:srgbClr val="767070"/>
                </a:solidFill>
                <a:latin typeface="Arial"/>
                <a:cs typeface="Arial"/>
              </a:rPr>
              <a:t>if and only if </a:t>
            </a:r>
            <a:r>
              <a:rPr dirty="0" sz="2000" spc="-5">
                <a:solidFill>
                  <a:srgbClr val="767070"/>
                </a:solidFill>
                <a:latin typeface="Cambria Math"/>
                <a:cs typeface="Cambria Math"/>
              </a:rPr>
              <a:t>𝑣 </a:t>
            </a:r>
            <a:r>
              <a:rPr dirty="0" sz="2000" spc="-10">
                <a:solidFill>
                  <a:srgbClr val="767070"/>
                </a:solidFill>
                <a:latin typeface="Arial"/>
                <a:cs typeface="Arial"/>
              </a:rPr>
              <a:t>is  not reachable </a:t>
            </a:r>
            <a:r>
              <a:rPr dirty="0" sz="2000">
                <a:solidFill>
                  <a:srgbClr val="767070"/>
                </a:solidFill>
                <a:latin typeface="Arial"/>
                <a:cs typeface="Arial"/>
              </a:rPr>
              <a:t>from </a:t>
            </a:r>
            <a:r>
              <a:rPr dirty="0" sz="2000" spc="-10">
                <a:solidFill>
                  <a:srgbClr val="767070"/>
                </a:solidFill>
                <a:latin typeface="Arial"/>
                <a:cs typeface="Arial"/>
              </a:rPr>
              <a:t>any other vertex  (has </a:t>
            </a:r>
            <a:r>
              <a:rPr dirty="0" sz="2000" spc="-5">
                <a:solidFill>
                  <a:srgbClr val="767070"/>
                </a:solidFill>
                <a:latin typeface="Arial"/>
                <a:cs typeface="Arial"/>
              </a:rPr>
              <a:t>an </a:t>
            </a:r>
            <a:r>
              <a:rPr dirty="0" sz="2000" spc="-10">
                <a:solidFill>
                  <a:srgbClr val="767070"/>
                </a:solidFill>
                <a:latin typeface="Arial"/>
                <a:cs typeface="Arial"/>
              </a:rPr>
              <a:t>in-degree </a:t>
            </a:r>
            <a:r>
              <a:rPr dirty="0" sz="2000" spc="-5">
                <a:solidFill>
                  <a:srgbClr val="767070"/>
                </a:solidFill>
                <a:latin typeface="Arial"/>
                <a:cs typeface="Arial"/>
              </a:rPr>
              <a:t>of</a:t>
            </a:r>
            <a:r>
              <a:rPr dirty="0" sz="2000" spc="55">
                <a:solidFill>
                  <a:srgbClr val="767070"/>
                </a:solidFill>
                <a:latin typeface="Arial"/>
                <a:cs typeface="Arial"/>
              </a:rPr>
              <a:t> </a:t>
            </a:r>
            <a:r>
              <a:rPr dirty="0" sz="2000" spc="-5">
                <a:solidFill>
                  <a:srgbClr val="767070"/>
                </a:solidFill>
                <a:latin typeface="Arial"/>
                <a:cs typeface="Arial"/>
              </a:rPr>
              <a:t>0).</a:t>
            </a:r>
            <a:endParaRPr sz="2000">
              <a:latin typeface="Arial"/>
              <a:cs typeface="Arial"/>
            </a:endParaRPr>
          </a:p>
          <a:p>
            <a:pPr>
              <a:lnSpc>
                <a:spcPct val="100000"/>
              </a:lnSpc>
              <a:spcBef>
                <a:spcPts val="35"/>
              </a:spcBef>
            </a:pPr>
            <a:endParaRPr sz="2000">
              <a:latin typeface="Times New Roman"/>
              <a:cs typeface="Times New Roman"/>
            </a:endParaRPr>
          </a:p>
          <a:p>
            <a:pPr marL="701675">
              <a:lnSpc>
                <a:spcPct val="100000"/>
              </a:lnSpc>
              <a:tabLst>
                <a:tab pos="2212975" algn="l"/>
                <a:tab pos="3684904" algn="l"/>
              </a:tabLst>
            </a:pPr>
            <a:r>
              <a:rPr dirty="0" sz="2000" spc="-5">
                <a:solidFill>
                  <a:srgbClr val="E7DCED"/>
                </a:solidFill>
                <a:latin typeface="Arial"/>
                <a:cs typeface="Arial"/>
              </a:rPr>
              <a:t>A	B	E</a:t>
            </a:r>
            <a:endParaRPr sz="2000">
              <a:latin typeface="Arial"/>
              <a:cs typeface="Arial"/>
            </a:endParaRPr>
          </a:p>
        </p:txBody>
      </p:sp>
      <p:sp>
        <p:nvSpPr>
          <p:cNvPr id="9" name="object 9"/>
          <p:cNvSpPr/>
          <p:nvPr/>
        </p:nvSpPr>
        <p:spPr>
          <a:xfrm>
            <a:off x="1487677" y="4041394"/>
            <a:ext cx="475615" cy="709930"/>
          </a:xfrm>
          <a:custGeom>
            <a:avLst/>
            <a:gdLst/>
            <a:ahLst/>
            <a:cxnLst/>
            <a:rect l="l" t="t" r="r" b="b"/>
            <a:pathLst>
              <a:path w="475614" h="709929">
                <a:moveTo>
                  <a:pt x="393502" y="621119"/>
                </a:moveTo>
                <a:lnTo>
                  <a:pt x="360298" y="642873"/>
                </a:lnTo>
                <a:lnTo>
                  <a:pt x="475234" y="709675"/>
                </a:lnTo>
                <a:lnTo>
                  <a:pt x="466778" y="637666"/>
                </a:lnTo>
                <a:lnTo>
                  <a:pt x="404367" y="637666"/>
                </a:lnTo>
                <a:lnTo>
                  <a:pt x="393502" y="621119"/>
                </a:lnTo>
                <a:close/>
              </a:path>
              <a:path w="475614" h="709929">
                <a:moveTo>
                  <a:pt x="426648" y="599403"/>
                </a:moveTo>
                <a:lnTo>
                  <a:pt x="393502" y="621119"/>
                </a:lnTo>
                <a:lnTo>
                  <a:pt x="404367" y="637666"/>
                </a:lnTo>
                <a:lnTo>
                  <a:pt x="437515" y="615949"/>
                </a:lnTo>
                <a:lnTo>
                  <a:pt x="426648" y="599403"/>
                </a:lnTo>
                <a:close/>
              </a:path>
              <a:path w="475614" h="709929">
                <a:moveTo>
                  <a:pt x="459740" y="577722"/>
                </a:moveTo>
                <a:lnTo>
                  <a:pt x="426648" y="599403"/>
                </a:lnTo>
                <a:lnTo>
                  <a:pt x="437515" y="615949"/>
                </a:lnTo>
                <a:lnTo>
                  <a:pt x="404367" y="637666"/>
                </a:lnTo>
                <a:lnTo>
                  <a:pt x="466778" y="637666"/>
                </a:lnTo>
                <a:lnTo>
                  <a:pt x="459740" y="577722"/>
                </a:lnTo>
                <a:close/>
              </a:path>
              <a:path w="475614" h="709929">
                <a:moveTo>
                  <a:pt x="33019" y="0"/>
                </a:moveTo>
                <a:lnTo>
                  <a:pt x="0" y="21843"/>
                </a:lnTo>
                <a:lnTo>
                  <a:pt x="393502" y="621119"/>
                </a:lnTo>
                <a:lnTo>
                  <a:pt x="426648" y="599403"/>
                </a:lnTo>
                <a:lnTo>
                  <a:pt x="33019" y="0"/>
                </a:lnTo>
                <a:close/>
              </a:path>
            </a:pathLst>
          </a:custGeom>
          <a:solidFill>
            <a:srgbClr val="8952AC"/>
          </a:solidFill>
        </p:spPr>
        <p:txBody>
          <a:bodyPr wrap="square" lIns="0" tIns="0" rIns="0" bIns="0" rtlCol="0"/>
          <a:lstStyle/>
          <a:p/>
        </p:txBody>
      </p:sp>
      <p:sp>
        <p:nvSpPr>
          <p:cNvPr id="10" name="object 10"/>
          <p:cNvSpPr/>
          <p:nvPr/>
        </p:nvSpPr>
        <p:spPr>
          <a:xfrm>
            <a:off x="1763267" y="3718559"/>
            <a:ext cx="991235" cy="119380"/>
          </a:xfrm>
          <a:custGeom>
            <a:avLst/>
            <a:gdLst/>
            <a:ahLst/>
            <a:cxnLst/>
            <a:rect l="l" t="t" r="r" b="b"/>
            <a:pathLst>
              <a:path w="991235" h="119379">
                <a:moveTo>
                  <a:pt x="872363" y="0"/>
                </a:moveTo>
                <a:lnTo>
                  <a:pt x="872363" y="118871"/>
                </a:lnTo>
                <a:lnTo>
                  <a:pt x="951610" y="79247"/>
                </a:lnTo>
                <a:lnTo>
                  <a:pt x="892175" y="79247"/>
                </a:lnTo>
                <a:lnTo>
                  <a:pt x="892175" y="39623"/>
                </a:lnTo>
                <a:lnTo>
                  <a:pt x="951610" y="39623"/>
                </a:lnTo>
                <a:lnTo>
                  <a:pt x="872363" y="0"/>
                </a:lnTo>
                <a:close/>
              </a:path>
              <a:path w="991235" h="119379">
                <a:moveTo>
                  <a:pt x="872363" y="39623"/>
                </a:moveTo>
                <a:lnTo>
                  <a:pt x="0" y="39623"/>
                </a:lnTo>
                <a:lnTo>
                  <a:pt x="0" y="79247"/>
                </a:lnTo>
                <a:lnTo>
                  <a:pt x="872363" y="79247"/>
                </a:lnTo>
                <a:lnTo>
                  <a:pt x="872363" y="39623"/>
                </a:lnTo>
                <a:close/>
              </a:path>
              <a:path w="991235" h="119379">
                <a:moveTo>
                  <a:pt x="951610" y="39623"/>
                </a:moveTo>
                <a:lnTo>
                  <a:pt x="892175" y="39623"/>
                </a:lnTo>
                <a:lnTo>
                  <a:pt x="892175" y="79247"/>
                </a:lnTo>
                <a:lnTo>
                  <a:pt x="951610" y="79247"/>
                </a:lnTo>
                <a:lnTo>
                  <a:pt x="991234" y="59435"/>
                </a:lnTo>
                <a:lnTo>
                  <a:pt x="951610" y="39623"/>
                </a:lnTo>
                <a:close/>
              </a:path>
            </a:pathLst>
          </a:custGeom>
          <a:solidFill>
            <a:srgbClr val="8952AC"/>
          </a:solidFill>
        </p:spPr>
        <p:txBody>
          <a:bodyPr wrap="square" lIns="0" tIns="0" rIns="0" bIns="0" rtlCol="0"/>
          <a:lstStyle/>
          <a:p/>
        </p:txBody>
      </p:sp>
      <p:sp>
        <p:nvSpPr>
          <p:cNvPr id="11" name="object 11"/>
          <p:cNvSpPr/>
          <p:nvPr/>
        </p:nvSpPr>
        <p:spPr>
          <a:xfrm>
            <a:off x="3272028" y="3718559"/>
            <a:ext cx="952500" cy="119380"/>
          </a:xfrm>
          <a:custGeom>
            <a:avLst/>
            <a:gdLst/>
            <a:ahLst/>
            <a:cxnLst/>
            <a:rect l="l" t="t" r="r" b="b"/>
            <a:pathLst>
              <a:path w="952500" h="119379">
                <a:moveTo>
                  <a:pt x="833627" y="0"/>
                </a:moveTo>
                <a:lnTo>
                  <a:pt x="833627" y="118871"/>
                </a:lnTo>
                <a:lnTo>
                  <a:pt x="912876" y="79247"/>
                </a:lnTo>
                <a:lnTo>
                  <a:pt x="853439" y="79247"/>
                </a:lnTo>
                <a:lnTo>
                  <a:pt x="853439" y="39623"/>
                </a:lnTo>
                <a:lnTo>
                  <a:pt x="912876" y="39623"/>
                </a:lnTo>
                <a:lnTo>
                  <a:pt x="833627" y="0"/>
                </a:lnTo>
                <a:close/>
              </a:path>
              <a:path w="952500" h="119379">
                <a:moveTo>
                  <a:pt x="833627" y="39623"/>
                </a:moveTo>
                <a:lnTo>
                  <a:pt x="0" y="39623"/>
                </a:lnTo>
                <a:lnTo>
                  <a:pt x="0" y="79247"/>
                </a:lnTo>
                <a:lnTo>
                  <a:pt x="833627" y="79247"/>
                </a:lnTo>
                <a:lnTo>
                  <a:pt x="833627" y="39623"/>
                </a:lnTo>
                <a:close/>
              </a:path>
              <a:path w="952500" h="119379">
                <a:moveTo>
                  <a:pt x="912876" y="39623"/>
                </a:moveTo>
                <a:lnTo>
                  <a:pt x="853439" y="39623"/>
                </a:lnTo>
                <a:lnTo>
                  <a:pt x="853439" y="79247"/>
                </a:lnTo>
                <a:lnTo>
                  <a:pt x="912876" y="79247"/>
                </a:lnTo>
                <a:lnTo>
                  <a:pt x="952500" y="59435"/>
                </a:lnTo>
                <a:lnTo>
                  <a:pt x="912876" y="39623"/>
                </a:lnTo>
                <a:close/>
              </a:path>
            </a:pathLst>
          </a:custGeom>
          <a:solidFill>
            <a:srgbClr val="8952AC"/>
          </a:solidFill>
        </p:spPr>
        <p:txBody>
          <a:bodyPr wrap="square" lIns="0" tIns="0" rIns="0" bIns="0" rtlCol="0"/>
          <a:lstStyle/>
          <a:p/>
        </p:txBody>
      </p:sp>
      <p:sp>
        <p:nvSpPr>
          <p:cNvPr id="12" name="object 12"/>
          <p:cNvSpPr/>
          <p:nvPr/>
        </p:nvSpPr>
        <p:spPr>
          <a:xfrm>
            <a:off x="2406395" y="4885944"/>
            <a:ext cx="1119505" cy="119380"/>
          </a:xfrm>
          <a:custGeom>
            <a:avLst/>
            <a:gdLst/>
            <a:ahLst/>
            <a:cxnLst/>
            <a:rect l="l" t="t" r="r" b="b"/>
            <a:pathLst>
              <a:path w="1119504" h="119379">
                <a:moveTo>
                  <a:pt x="1000632" y="0"/>
                </a:moveTo>
                <a:lnTo>
                  <a:pt x="1000632" y="118871"/>
                </a:lnTo>
                <a:lnTo>
                  <a:pt x="1079881" y="79247"/>
                </a:lnTo>
                <a:lnTo>
                  <a:pt x="1020444" y="79247"/>
                </a:lnTo>
                <a:lnTo>
                  <a:pt x="1020444" y="39623"/>
                </a:lnTo>
                <a:lnTo>
                  <a:pt x="1079881" y="39623"/>
                </a:lnTo>
                <a:lnTo>
                  <a:pt x="1000632" y="0"/>
                </a:lnTo>
                <a:close/>
              </a:path>
              <a:path w="1119504" h="119379">
                <a:moveTo>
                  <a:pt x="1000632" y="39623"/>
                </a:moveTo>
                <a:lnTo>
                  <a:pt x="0" y="39623"/>
                </a:lnTo>
                <a:lnTo>
                  <a:pt x="0" y="79247"/>
                </a:lnTo>
                <a:lnTo>
                  <a:pt x="1000632" y="79247"/>
                </a:lnTo>
                <a:lnTo>
                  <a:pt x="1000632" y="39623"/>
                </a:lnTo>
                <a:close/>
              </a:path>
              <a:path w="1119504" h="119379">
                <a:moveTo>
                  <a:pt x="1079881" y="39623"/>
                </a:moveTo>
                <a:lnTo>
                  <a:pt x="1020444" y="39623"/>
                </a:lnTo>
                <a:lnTo>
                  <a:pt x="1020444" y="79247"/>
                </a:lnTo>
                <a:lnTo>
                  <a:pt x="1079881" y="79247"/>
                </a:lnTo>
                <a:lnTo>
                  <a:pt x="1119505" y="59435"/>
                </a:lnTo>
                <a:lnTo>
                  <a:pt x="1079881" y="39623"/>
                </a:lnTo>
                <a:close/>
              </a:path>
            </a:pathLst>
          </a:custGeom>
          <a:solidFill>
            <a:srgbClr val="8952AC"/>
          </a:solidFill>
        </p:spPr>
        <p:txBody>
          <a:bodyPr wrap="square" lIns="0" tIns="0" rIns="0" bIns="0" rtlCol="0"/>
          <a:lstStyle/>
          <a:p/>
        </p:txBody>
      </p:sp>
      <p:sp>
        <p:nvSpPr>
          <p:cNvPr id="13" name="object 13"/>
          <p:cNvSpPr/>
          <p:nvPr/>
        </p:nvSpPr>
        <p:spPr>
          <a:xfrm>
            <a:off x="3951096" y="4052315"/>
            <a:ext cx="533400" cy="710565"/>
          </a:xfrm>
          <a:custGeom>
            <a:avLst/>
            <a:gdLst/>
            <a:ahLst/>
            <a:cxnLst/>
            <a:rect l="l" t="t" r="r" b="b"/>
            <a:pathLst>
              <a:path w="533400" h="710564">
                <a:moveTo>
                  <a:pt x="446764" y="83792"/>
                </a:moveTo>
                <a:lnTo>
                  <a:pt x="0" y="686942"/>
                </a:lnTo>
                <a:lnTo>
                  <a:pt x="31750" y="710564"/>
                </a:lnTo>
                <a:lnTo>
                  <a:pt x="478564" y="107347"/>
                </a:lnTo>
                <a:lnTo>
                  <a:pt x="446764" y="83792"/>
                </a:lnTo>
                <a:close/>
              </a:path>
              <a:path w="533400" h="710564">
                <a:moveTo>
                  <a:pt x="521494" y="67817"/>
                </a:moveTo>
                <a:lnTo>
                  <a:pt x="458597" y="67817"/>
                </a:lnTo>
                <a:lnTo>
                  <a:pt x="490347" y="91439"/>
                </a:lnTo>
                <a:lnTo>
                  <a:pt x="478564" y="107347"/>
                </a:lnTo>
                <a:lnTo>
                  <a:pt x="510413" y="130936"/>
                </a:lnTo>
                <a:lnTo>
                  <a:pt x="521494" y="67817"/>
                </a:lnTo>
                <a:close/>
              </a:path>
              <a:path w="533400" h="710564">
                <a:moveTo>
                  <a:pt x="458597" y="67817"/>
                </a:moveTo>
                <a:lnTo>
                  <a:pt x="446764" y="83792"/>
                </a:lnTo>
                <a:lnTo>
                  <a:pt x="478564" y="107347"/>
                </a:lnTo>
                <a:lnTo>
                  <a:pt x="490347" y="91439"/>
                </a:lnTo>
                <a:lnTo>
                  <a:pt x="458597" y="67817"/>
                </a:lnTo>
                <a:close/>
              </a:path>
              <a:path w="533400" h="710564">
                <a:moveTo>
                  <a:pt x="533400" y="0"/>
                </a:moveTo>
                <a:lnTo>
                  <a:pt x="414908" y="60197"/>
                </a:lnTo>
                <a:lnTo>
                  <a:pt x="446764" y="83792"/>
                </a:lnTo>
                <a:lnTo>
                  <a:pt x="458597" y="67817"/>
                </a:lnTo>
                <a:lnTo>
                  <a:pt x="521494" y="67817"/>
                </a:lnTo>
                <a:lnTo>
                  <a:pt x="533400" y="0"/>
                </a:lnTo>
                <a:close/>
              </a:path>
            </a:pathLst>
          </a:custGeom>
          <a:solidFill>
            <a:srgbClr val="8952AC"/>
          </a:solidFill>
        </p:spPr>
        <p:txBody>
          <a:bodyPr wrap="square" lIns="0" tIns="0" rIns="0" bIns="0" rtlCol="0"/>
          <a:lstStyle/>
          <a:p/>
        </p:txBody>
      </p:sp>
      <p:sp>
        <p:nvSpPr>
          <p:cNvPr id="14" name="object 14"/>
          <p:cNvSpPr txBox="1"/>
          <p:nvPr/>
        </p:nvSpPr>
        <p:spPr>
          <a:xfrm>
            <a:off x="713638" y="4776342"/>
            <a:ext cx="4124960" cy="1296035"/>
          </a:xfrm>
          <a:prstGeom prst="rect">
            <a:avLst/>
          </a:prstGeom>
        </p:spPr>
        <p:txBody>
          <a:bodyPr wrap="square" lIns="0" tIns="11430" rIns="0" bIns="0" rtlCol="0" vert="horz">
            <a:spAutoFit/>
          </a:bodyPr>
          <a:lstStyle/>
          <a:p>
            <a:pPr marL="1337945">
              <a:lnSpc>
                <a:spcPct val="100000"/>
              </a:lnSpc>
              <a:spcBef>
                <a:spcPts val="90"/>
              </a:spcBef>
              <a:tabLst>
                <a:tab pos="2977515" algn="l"/>
              </a:tabLst>
            </a:pPr>
            <a:r>
              <a:rPr dirty="0" sz="2000" spc="-10">
                <a:solidFill>
                  <a:srgbClr val="E7DCED"/>
                </a:solidFill>
                <a:latin typeface="Arial"/>
                <a:cs typeface="Arial"/>
              </a:rPr>
              <a:t>C	D</a:t>
            </a:r>
            <a:endParaRPr sz="2000">
              <a:latin typeface="Arial"/>
              <a:cs typeface="Arial"/>
            </a:endParaRPr>
          </a:p>
          <a:p>
            <a:pPr>
              <a:lnSpc>
                <a:spcPct val="100000"/>
              </a:lnSpc>
              <a:spcBef>
                <a:spcPts val="20"/>
              </a:spcBef>
            </a:pPr>
            <a:endParaRPr sz="2800">
              <a:latin typeface="Times New Roman"/>
              <a:cs typeface="Times New Roman"/>
            </a:endParaRPr>
          </a:p>
          <a:p>
            <a:pPr marL="12700">
              <a:lnSpc>
                <a:spcPct val="100000"/>
              </a:lnSpc>
            </a:pPr>
            <a:r>
              <a:rPr dirty="0" sz="1800" spc="-15">
                <a:solidFill>
                  <a:srgbClr val="767070"/>
                </a:solidFill>
                <a:latin typeface="Arial"/>
                <a:cs typeface="Arial"/>
              </a:rPr>
              <a:t>Vertex </a:t>
            </a:r>
            <a:r>
              <a:rPr dirty="0" sz="1800">
                <a:solidFill>
                  <a:srgbClr val="767070"/>
                </a:solidFill>
                <a:latin typeface="Cambria Math"/>
                <a:cs typeface="Cambria Math"/>
              </a:rPr>
              <a:t>𝐴 </a:t>
            </a:r>
            <a:r>
              <a:rPr dirty="0" sz="1800">
                <a:solidFill>
                  <a:srgbClr val="767070"/>
                </a:solidFill>
                <a:latin typeface="Arial"/>
                <a:cs typeface="Arial"/>
              </a:rPr>
              <a:t>is the only </a:t>
            </a:r>
            <a:r>
              <a:rPr dirty="0" sz="1800" spc="5">
                <a:solidFill>
                  <a:srgbClr val="767070"/>
                </a:solidFill>
                <a:latin typeface="Arial"/>
                <a:cs typeface="Arial"/>
              </a:rPr>
              <a:t>minimal </a:t>
            </a:r>
            <a:r>
              <a:rPr dirty="0" sz="1800">
                <a:solidFill>
                  <a:srgbClr val="767070"/>
                </a:solidFill>
                <a:latin typeface="Arial"/>
                <a:cs typeface="Arial"/>
              </a:rPr>
              <a:t>vertex in</a:t>
            </a:r>
            <a:r>
              <a:rPr dirty="0" sz="1800" spc="-160">
                <a:solidFill>
                  <a:srgbClr val="767070"/>
                </a:solidFill>
                <a:latin typeface="Arial"/>
                <a:cs typeface="Arial"/>
              </a:rPr>
              <a:t> </a:t>
            </a:r>
            <a:r>
              <a:rPr dirty="0" sz="1800">
                <a:solidFill>
                  <a:srgbClr val="767070"/>
                </a:solidFill>
                <a:latin typeface="Arial"/>
                <a:cs typeface="Arial"/>
              </a:rPr>
              <a:t>the</a:t>
            </a:r>
            <a:endParaRPr sz="1800">
              <a:latin typeface="Arial"/>
              <a:cs typeface="Arial"/>
            </a:endParaRPr>
          </a:p>
          <a:p>
            <a:pPr marL="12700">
              <a:lnSpc>
                <a:spcPct val="100000"/>
              </a:lnSpc>
              <a:spcBef>
                <a:spcPts val="50"/>
              </a:spcBef>
            </a:pPr>
            <a:r>
              <a:rPr dirty="0" sz="1800" spc="-5">
                <a:solidFill>
                  <a:srgbClr val="767070"/>
                </a:solidFill>
                <a:latin typeface="Arial"/>
                <a:cs typeface="Arial"/>
              </a:rPr>
              <a:t>above</a:t>
            </a:r>
            <a:r>
              <a:rPr dirty="0" sz="1800" spc="-20">
                <a:solidFill>
                  <a:srgbClr val="767070"/>
                </a:solidFill>
                <a:latin typeface="Arial"/>
                <a:cs typeface="Arial"/>
              </a:rPr>
              <a:t> </a:t>
            </a:r>
            <a:r>
              <a:rPr dirty="0" sz="1800">
                <a:solidFill>
                  <a:srgbClr val="767070"/>
                </a:solidFill>
                <a:latin typeface="Arial"/>
                <a:cs typeface="Arial"/>
              </a:rPr>
              <a:t>graph</a:t>
            </a:r>
            <a:endParaRPr sz="1800">
              <a:latin typeface="Arial"/>
              <a:cs typeface="Arial"/>
            </a:endParaRPr>
          </a:p>
        </p:txBody>
      </p:sp>
      <p:sp>
        <p:nvSpPr>
          <p:cNvPr id="15" name="object 15"/>
          <p:cNvSpPr txBox="1"/>
          <p:nvPr/>
        </p:nvSpPr>
        <p:spPr>
          <a:xfrm>
            <a:off x="6125971" y="495046"/>
            <a:ext cx="4490085" cy="4976495"/>
          </a:xfrm>
          <a:prstGeom prst="rect">
            <a:avLst/>
          </a:prstGeom>
        </p:spPr>
        <p:txBody>
          <a:bodyPr wrap="square" lIns="0" tIns="12700" rIns="0" bIns="0" rtlCol="0" vert="horz">
            <a:spAutoFit/>
          </a:bodyPr>
          <a:lstStyle/>
          <a:p>
            <a:pPr marL="12700">
              <a:lnSpc>
                <a:spcPct val="100000"/>
              </a:lnSpc>
              <a:spcBef>
                <a:spcPts val="100"/>
              </a:spcBef>
            </a:pPr>
            <a:r>
              <a:rPr dirty="0" sz="2400" spc="-35" b="1">
                <a:solidFill>
                  <a:srgbClr val="52AC87"/>
                </a:solidFill>
                <a:latin typeface="Calibri"/>
                <a:cs typeface="Calibri"/>
              </a:rPr>
              <a:t>Towards </a:t>
            </a:r>
            <a:r>
              <a:rPr dirty="0" sz="2400" spc="-5" b="1">
                <a:solidFill>
                  <a:srgbClr val="52AC87"/>
                </a:solidFill>
                <a:latin typeface="Calibri"/>
                <a:cs typeface="Calibri"/>
              </a:rPr>
              <a:t>an</a:t>
            </a:r>
            <a:r>
              <a:rPr dirty="0" sz="2400" spc="-25" b="1">
                <a:solidFill>
                  <a:srgbClr val="52AC87"/>
                </a:solidFill>
                <a:latin typeface="Calibri"/>
                <a:cs typeface="Calibri"/>
              </a:rPr>
              <a:t> </a:t>
            </a:r>
            <a:r>
              <a:rPr dirty="0" sz="2400" b="1">
                <a:solidFill>
                  <a:srgbClr val="52AC87"/>
                </a:solidFill>
                <a:latin typeface="Calibri"/>
                <a:cs typeface="Calibri"/>
              </a:rPr>
              <a:t>Algorithm</a:t>
            </a:r>
            <a:endParaRPr sz="2400">
              <a:latin typeface="Calibri"/>
              <a:cs typeface="Calibri"/>
            </a:endParaRPr>
          </a:p>
          <a:p>
            <a:pPr marL="12700">
              <a:lnSpc>
                <a:spcPct val="100000"/>
              </a:lnSpc>
              <a:spcBef>
                <a:spcPts val="85"/>
              </a:spcBef>
            </a:pPr>
            <a:r>
              <a:rPr dirty="0" sz="2000" spc="-10">
                <a:solidFill>
                  <a:srgbClr val="767070"/>
                </a:solidFill>
                <a:latin typeface="Arial"/>
                <a:cs typeface="Arial"/>
              </a:rPr>
              <a:t>Generating </a:t>
            </a:r>
            <a:r>
              <a:rPr dirty="0" sz="2000" spc="-5">
                <a:solidFill>
                  <a:srgbClr val="767070"/>
                </a:solidFill>
                <a:latin typeface="Arial"/>
                <a:cs typeface="Arial"/>
              </a:rPr>
              <a:t>a </a:t>
            </a:r>
            <a:r>
              <a:rPr dirty="0" sz="2000" spc="-10">
                <a:solidFill>
                  <a:srgbClr val="767070"/>
                </a:solidFill>
                <a:latin typeface="Arial"/>
                <a:cs typeface="Arial"/>
              </a:rPr>
              <a:t>topological </a:t>
            </a:r>
            <a:r>
              <a:rPr dirty="0" sz="2000" spc="-5">
                <a:solidFill>
                  <a:srgbClr val="767070"/>
                </a:solidFill>
                <a:latin typeface="Arial"/>
                <a:cs typeface="Arial"/>
              </a:rPr>
              <a:t>ordering</a:t>
            </a:r>
            <a:r>
              <a:rPr dirty="0" sz="2000" spc="140">
                <a:solidFill>
                  <a:srgbClr val="767070"/>
                </a:solidFill>
                <a:latin typeface="Arial"/>
                <a:cs typeface="Arial"/>
              </a:rPr>
              <a:t> </a:t>
            </a:r>
            <a:r>
              <a:rPr dirty="0" sz="2000" spc="-5">
                <a:solidFill>
                  <a:srgbClr val="767070"/>
                </a:solidFill>
                <a:latin typeface="Arial"/>
                <a:cs typeface="Arial"/>
              </a:rPr>
              <a:t>can</a:t>
            </a:r>
            <a:endParaRPr sz="2000">
              <a:latin typeface="Arial"/>
              <a:cs typeface="Arial"/>
            </a:endParaRPr>
          </a:p>
          <a:p>
            <a:pPr marL="12700" marR="5080">
              <a:lnSpc>
                <a:spcPct val="100000"/>
              </a:lnSpc>
              <a:spcBef>
                <a:spcPts val="5"/>
              </a:spcBef>
            </a:pPr>
            <a:r>
              <a:rPr dirty="0" sz="2000" spc="-5">
                <a:solidFill>
                  <a:srgbClr val="767070"/>
                </a:solidFill>
                <a:latin typeface="Arial"/>
                <a:cs typeface="Arial"/>
              </a:rPr>
              <a:t>be </a:t>
            </a:r>
            <a:r>
              <a:rPr dirty="0" sz="2000" spc="-10">
                <a:solidFill>
                  <a:srgbClr val="767070"/>
                </a:solidFill>
                <a:latin typeface="Arial"/>
                <a:cs typeface="Arial"/>
              </a:rPr>
              <a:t>done </a:t>
            </a:r>
            <a:r>
              <a:rPr dirty="0" sz="2000" spc="-15">
                <a:solidFill>
                  <a:srgbClr val="767070"/>
                </a:solidFill>
                <a:latin typeface="Arial"/>
                <a:cs typeface="Arial"/>
              </a:rPr>
              <a:t>with </a:t>
            </a:r>
            <a:r>
              <a:rPr dirty="0" sz="2000" spc="-5">
                <a:solidFill>
                  <a:srgbClr val="767070"/>
                </a:solidFill>
                <a:latin typeface="Arial"/>
                <a:cs typeface="Arial"/>
              </a:rPr>
              <a:t>a BFS-like approach.  </a:t>
            </a:r>
            <a:r>
              <a:rPr dirty="0" sz="2000" spc="-10">
                <a:solidFill>
                  <a:srgbClr val="767070"/>
                </a:solidFill>
                <a:latin typeface="Arial"/>
                <a:cs typeface="Arial"/>
              </a:rPr>
              <a:t>Starting </a:t>
            </a:r>
            <a:r>
              <a:rPr dirty="0" sz="2000" spc="-5">
                <a:solidFill>
                  <a:srgbClr val="767070"/>
                </a:solidFill>
                <a:latin typeface="Arial"/>
                <a:cs typeface="Arial"/>
              </a:rPr>
              <a:t>a search </a:t>
            </a:r>
            <a:r>
              <a:rPr dirty="0" sz="2000">
                <a:solidFill>
                  <a:srgbClr val="767070"/>
                </a:solidFill>
                <a:latin typeface="Arial"/>
                <a:cs typeface="Arial"/>
              </a:rPr>
              <a:t>from minimal  </a:t>
            </a:r>
            <a:r>
              <a:rPr dirty="0" sz="2000" spc="-5">
                <a:solidFill>
                  <a:srgbClr val="767070"/>
                </a:solidFill>
                <a:latin typeface="Arial"/>
                <a:cs typeface="Arial"/>
              </a:rPr>
              <a:t>elements, </a:t>
            </a:r>
            <a:r>
              <a:rPr dirty="0" sz="2000" spc="-25">
                <a:solidFill>
                  <a:srgbClr val="767070"/>
                </a:solidFill>
                <a:latin typeface="Arial"/>
                <a:cs typeface="Arial"/>
              </a:rPr>
              <a:t>we </a:t>
            </a:r>
            <a:r>
              <a:rPr dirty="0" sz="2000" spc="-5">
                <a:solidFill>
                  <a:srgbClr val="767070"/>
                </a:solidFill>
                <a:latin typeface="Arial"/>
                <a:cs typeface="Arial"/>
              </a:rPr>
              <a:t>can </a:t>
            </a:r>
            <a:r>
              <a:rPr dirty="0" sz="2000" spc="-10">
                <a:solidFill>
                  <a:srgbClr val="767070"/>
                </a:solidFill>
                <a:latin typeface="Arial"/>
                <a:cs typeface="Arial"/>
              </a:rPr>
              <a:t>easily generate </a:t>
            </a:r>
            <a:r>
              <a:rPr dirty="0" sz="2000" spc="-5">
                <a:solidFill>
                  <a:srgbClr val="767070"/>
                </a:solidFill>
                <a:latin typeface="Arial"/>
                <a:cs typeface="Arial"/>
              </a:rPr>
              <a:t>a  </a:t>
            </a:r>
            <a:r>
              <a:rPr dirty="0" sz="2000" spc="-10">
                <a:solidFill>
                  <a:srgbClr val="767070"/>
                </a:solidFill>
                <a:latin typeface="Arial"/>
                <a:cs typeface="Arial"/>
              </a:rPr>
              <a:t>topological ordering. </a:t>
            </a:r>
            <a:r>
              <a:rPr dirty="0" sz="2000" spc="-5">
                <a:solidFill>
                  <a:srgbClr val="767070"/>
                </a:solidFill>
                <a:latin typeface="Arial"/>
                <a:cs typeface="Arial"/>
              </a:rPr>
              <a:t>Once a </a:t>
            </a:r>
            <a:r>
              <a:rPr dirty="0" sz="2000" spc="-10">
                <a:solidFill>
                  <a:srgbClr val="767070"/>
                </a:solidFill>
                <a:latin typeface="Arial"/>
                <a:cs typeface="Arial"/>
              </a:rPr>
              <a:t>vertex has  been visited, </a:t>
            </a:r>
            <a:r>
              <a:rPr dirty="0" sz="2000" spc="-20">
                <a:solidFill>
                  <a:srgbClr val="767070"/>
                </a:solidFill>
                <a:latin typeface="Arial"/>
                <a:cs typeface="Arial"/>
              </a:rPr>
              <a:t>we </a:t>
            </a:r>
            <a:r>
              <a:rPr dirty="0" sz="2000" spc="-5">
                <a:solidFill>
                  <a:srgbClr val="767070"/>
                </a:solidFill>
                <a:latin typeface="Arial"/>
                <a:cs typeface="Arial"/>
              </a:rPr>
              <a:t>can remove </a:t>
            </a:r>
            <a:r>
              <a:rPr dirty="0" sz="2000" spc="-10">
                <a:solidFill>
                  <a:srgbClr val="767070"/>
                </a:solidFill>
                <a:latin typeface="Arial"/>
                <a:cs typeface="Arial"/>
              </a:rPr>
              <a:t>it </a:t>
            </a:r>
            <a:r>
              <a:rPr dirty="0" sz="2000">
                <a:solidFill>
                  <a:srgbClr val="767070"/>
                </a:solidFill>
                <a:latin typeface="Arial"/>
                <a:cs typeface="Arial"/>
              </a:rPr>
              <a:t>from </a:t>
            </a:r>
            <a:r>
              <a:rPr dirty="0" sz="2000" spc="-5">
                <a:solidFill>
                  <a:srgbClr val="767070"/>
                </a:solidFill>
                <a:latin typeface="Arial"/>
                <a:cs typeface="Arial"/>
              </a:rPr>
              <a:t>the  graph </a:t>
            </a:r>
            <a:r>
              <a:rPr dirty="0" sz="2000" spc="-10">
                <a:solidFill>
                  <a:srgbClr val="767070"/>
                </a:solidFill>
                <a:latin typeface="Arial"/>
                <a:cs typeface="Arial"/>
              </a:rPr>
              <a:t>(subsequently </a:t>
            </a:r>
            <a:r>
              <a:rPr dirty="0" sz="2000" spc="-5">
                <a:solidFill>
                  <a:srgbClr val="767070"/>
                </a:solidFill>
                <a:latin typeface="Arial"/>
                <a:cs typeface="Arial"/>
              </a:rPr>
              <a:t>removing </a:t>
            </a:r>
            <a:r>
              <a:rPr dirty="0" sz="2000" spc="-10">
                <a:solidFill>
                  <a:srgbClr val="767070"/>
                </a:solidFill>
                <a:latin typeface="Arial"/>
                <a:cs typeface="Arial"/>
              </a:rPr>
              <a:t>all </a:t>
            </a:r>
            <a:r>
              <a:rPr dirty="0" sz="2000" spc="-5">
                <a:solidFill>
                  <a:srgbClr val="767070"/>
                </a:solidFill>
                <a:latin typeface="Arial"/>
                <a:cs typeface="Arial"/>
              </a:rPr>
              <a:t>of </a:t>
            </a:r>
            <a:r>
              <a:rPr dirty="0" sz="2000" spc="-10">
                <a:solidFill>
                  <a:srgbClr val="767070"/>
                </a:solidFill>
                <a:latin typeface="Arial"/>
                <a:cs typeface="Arial"/>
              </a:rPr>
              <a:t>its  </a:t>
            </a:r>
            <a:r>
              <a:rPr dirty="0" sz="2000" spc="-5">
                <a:solidFill>
                  <a:srgbClr val="767070"/>
                </a:solidFill>
                <a:latin typeface="Arial"/>
                <a:cs typeface="Arial"/>
              </a:rPr>
              <a:t>edges). Assuming a </a:t>
            </a:r>
            <a:r>
              <a:rPr dirty="0" sz="2000" spc="-15">
                <a:solidFill>
                  <a:srgbClr val="767070"/>
                </a:solidFill>
                <a:latin typeface="Arial"/>
                <a:cs typeface="Arial"/>
              </a:rPr>
              <a:t>valid </a:t>
            </a:r>
            <a:r>
              <a:rPr dirty="0" sz="2000" spc="-5">
                <a:solidFill>
                  <a:srgbClr val="767070"/>
                </a:solidFill>
                <a:latin typeface="Arial"/>
                <a:cs typeface="Arial"/>
              </a:rPr>
              <a:t>DAG,</a:t>
            </a:r>
            <a:r>
              <a:rPr dirty="0" sz="2000" spc="-50">
                <a:solidFill>
                  <a:srgbClr val="767070"/>
                </a:solidFill>
                <a:latin typeface="Arial"/>
                <a:cs typeface="Arial"/>
              </a:rPr>
              <a:t> </a:t>
            </a:r>
            <a:r>
              <a:rPr dirty="0" sz="2000" spc="-10">
                <a:solidFill>
                  <a:srgbClr val="767070"/>
                </a:solidFill>
                <a:latin typeface="Arial"/>
                <a:cs typeface="Arial"/>
              </a:rPr>
              <a:t>deleting  </a:t>
            </a:r>
            <a:r>
              <a:rPr dirty="0" sz="2000" spc="-5">
                <a:solidFill>
                  <a:srgbClr val="767070"/>
                </a:solidFill>
                <a:latin typeface="Arial"/>
                <a:cs typeface="Arial"/>
              </a:rPr>
              <a:t>a </a:t>
            </a:r>
            <a:r>
              <a:rPr dirty="0" sz="2000" spc="-10">
                <a:solidFill>
                  <a:srgbClr val="767070"/>
                </a:solidFill>
                <a:latin typeface="Arial"/>
                <a:cs typeface="Arial"/>
              </a:rPr>
              <a:t>vertex </a:t>
            </a:r>
            <a:r>
              <a:rPr dirty="0" sz="2000" spc="-15">
                <a:solidFill>
                  <a:srgbClr val="767070"/>
                </a:solidFill>
                <a:latin typeface="Arial"/>
                <a:cs typeface="Arial"/>
              </a:rPr>
              <a:t>will </a:t>
            </a:r>
            <a:r>
              <a:rPr dirty="0" sz="2000" spc="-5">
                <a:solidFill>
                  <a:srgbClr val="767070"/>
                </a:solidFill>
                <a:latin typeface="Arial"/>
                <a:cs typeface="Arial"/>
              </a:rPr>
              <a:t>result </a:t>
            </a:r>
            <a:r>
              <a:rPr dirty="0" sz="2000" spc="-10">
                <a:solidFill>
                  <a:srgbClr val="767070"/>
                </a:solidFill>
                <a:latin typeface="Arial"/>
                <a:cs typeface="Arial"/>
              </a:rPr>
              <a:t>in new </a:t>
            </a:r>
            <a:r>
              <a:rPr dirty="0" sz="2000">
                <a:solidFill>
                  <a:srgbClr val="767070"/>
                </a:solidFill>
                <a:latin typeface="Arial"/>
                <a:cs typeface="Arial"/>
              </a:rPr>
              <a:t>minimal  </a:t>
            </a:r>
            <a:r>
              <a:rPr dirty="0" sz="2000" spc="-5">
                <a:solidFill>
                  <a:srgbClr val="767070"/>
                </a:solidFill>
                <a:latin typeface="Arial"/>
                <a:cs typeface="Arial"/>
              </a:rPr>
              <a:t>elements. </a:t>
            </a:r>
            <a:r>
              <a:rPr dirty="0" sz="2000" spc="5">
                <a:solidFill>
                  <a:srgbClr val="767070"/>
                </a:solidFill>
                <a:latin typeface="Arial"/>
                <a:cs typeface="Arial"/>
              </a:rPr>
              <a:t>We </a:t>
            </a:r>
            <a:r>
              <a:rPr dirty="0" sz="2000" spc="-10">
                <a:solidFill>
                  <a:srgbClr val="767070"/>
                </a:solidFill>
                <a:latin typeface="Arial"/>
                <a:cs typeface="Arial"/>
              </a:rPr>
              <a:t>then place </a:t>
            </a:r>
            <a:r>
              <a:rPr dirty="0" sz="2000" spc="-5">
                <a:solidFill>
                  <a:srgbClr val="767070"/>
                </a:solidFill>
                <a:latin typeface="Arial"/>
                <a:cs typeface="Arial"/>
              </a:rPr>
              <a:t>these </a:t>
            </a:r>
            <a:r>
              <a:rPr dirty="0" sz="2000" spc="-10">
                <a:solidFill>
                  <a:srgbClr val="767070"/>
                </a:solidFill>
                <a:latin typeface="Arial"/>
                <a:cs typeface="Arial"/>
              </a:rPr>
              <a:t>new  </a:t>
            </a:r>
            <a:r>
              <a:rPr dirty="0" sz="2000">
                <a:solidFill>
                  <a:srgbClr val="767070"/>
                </a:solidFill>
                <a:latin typeface="Arial"/>
                <a:cs typeface="Arial"/>
              </a:rPr>
              <a:t>minimal </a:t>
            </a:r>
            <a:r>
              <a:rPr dirty="0" sz="2000" spc="-5">
                <a:solidFill>
                  <a:srgbClr val="767070"/>
                </a:solidFill>
                <a:latin typeface="Arial"/>
                <a:cs typeface="Arial"/>
              </a:rPr>
              <a:t>elements </a:t>
            </a:r>
            <a:r>
              <a:rPr dirty="0" sz="2000" spc="-10">
                <a:solidFill>
                  <a:srgbClr val="767070"/>
                </a:solidFill>
                <a:latin typeface="Arial"/>
                <a:cs typeface="Arial"/>
              </a:rPr>
              <a:t>into our queue and  continue our </a:t>
            </a:r>
            <a:r>
              <a:rPr dirty="0" sz="2000" spc="-5">
                <a:solidFill>
                  <a:srgbClr val="767070"/>
                </a:solidFill>
                <a:latin typeface="Arial"/>
                <a:cs typeface="Arial"/>
              </a:rPr>
              <a:t>search </a:t>
            </a:r>
            <a:r>
              <a:rPr dirty="0" sz="2000">
                <a:solidFill>
                  <a:srgbClr val="767070"/>
                </a:solidFill>
                <a:latin typeface="Arial"/>
                <a:cs typeface="Arial"/>
              </a:rPr>
              <a:t>from </a:t>
            </a:r>
            <a:r>
              <a:rPr dirty="0" sz="2000" spc="-5">
                <a:solidFill>
                  <a:srgbClr val="767070"/>
                </a:solidFill>
                <a:latin typeface="Arial"/>
                <a:cs typeface="Arial"/>
              </a:rPr>
              <a:t>there. </a:t>
            </a:r>
            <a:r>
              <a:rPr dirty="0" sz="2000" spc="5">
                <a:solidFill>
                  <a:srgbClr val="767070"/>
                </a:solidFill>
                <a:latin typeface="Arial"/>
                <a:cs typeface="Arial"/>
              </a:rPr>
              <a:t>The  </a:t>
            </a:r>
            <a:r>
              <a:rPr dirty="0" sz="2000" spc="-5">
                <a:solidFill>
                  <a:srgbClr val="767070"/>
                </a:solidFill>
                <a:latin typeface="Arial"/>
                <a:cs typeface="Arial"/>
              </a:rPr>
              <a:t>order </a:t>
            </a:r>
            <a:r>
              <a:rPr dirty="0" sz="2000" spc="-15">
                <a:solidFill>
                  <a:srgbClr val="767070"/>
                </a:solidFill>
                <a:latin typeface="Arial"/>
                <a:cs typeface="Arial"/>
              </a:rPr>
              <a:t>with which </a:t>
            </a:r>
            <a:r>
              <a:rPr dirty="0" sz="2000" spc="-20">
                <a:solidFill>
                  <a:srgbClr val="767070"/>
                </a:solidFill>
                <a:latin typeface="Arial"/>
                <a:cs typeface="Arial"/>
              </a:rPr>
              <a:t>we </a:t>
            </a:r>
            <a:r>
              <a:rPr dirty="0" sz="2000" spc="-10">
                <a:solidFill>
                  <a:srgbClr val="767070"/>
                </a:solidFill>
                <a:latin typeface="Arial"/>
                <a:cs typeface="Arial"/>
              </a:rPr>
              <a:t>visit vertices and  delete them </a:t>
            </a:r>
            <a:r>
              <a:rPr dirty="0" sz="2000">
                <a:solidFill>
                  <a:srgbClr val="767070"/>
                </a:solidFill>
                <a:latin typeface="Arial"/>
                <a:cs typeface="Arial"/>
              </a:rPr>
              <a:t>from </a:t>
            </a:r>
            <a:r>
              <a:rPr dirty="0" sz="2000" spc="-10">
                <a:solidFill>
                  <a:srgbClr val="767070"/>
                </a:solidFill>
                <a:latin typeface="Arial"/>
                <a:cs typeface="Arial"/>
              </a:rPr>
              <a:t>the graph should </a:t>
            </a:r>
            <a:r>
              <a:rPr dirty="0" sz="2000" spc="-5">
                <a:solidFill>
                  <a:srgbClr val="767070"/>
                </a:solidFill>
                <a:latin typeface="Arial"/>
                <a:cs typeface="Arial"/>
              </a:rPr>
              <a:t>be a  </a:t>
            </a:r>
            <a:r>
              <a:rPr dirty="0" sz="2000" spc="-10">
                <a:solidFill>
                  <a:srgbClr val="767070"/>
                </a:solidFill>
                <a:latin typeface="Arial"/>
                <a:cs typeface="Arial"/>
              </a:rPr>
              <a:t>topological</a:t>
            </a:r>
            <a:r>
              <a:rPr dirty="0" sz="2000" spc="70">
                <a:solidFill>
                  <a:srgbClr val="767070"/>
                </a:solidFill>
                <a:latin typeface="Arial"/>
                <a:cs typeface="Arial"/>
              </a:rPr>
              <a:t> </a:t>
            </a:r>
            <a:r>
              <a:rPr dirty="0" sz="2000" spc="-10">
                <a:solidFill>
                  <a:srgbClr val="767070"/>
                </a:solidFill>
                <a:latin typeface="Arial"/>
                <a:cs typeface="Arial"/>
              </a:rPr>
              <a:t>ordering.</a:t>
            </a:r>
            <a:endParaRPr sz="20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3638" y="491693"/>
            <a:ext cx="10809605" cy="1927860"/>
          </a:xfrm>
          <a:prstGeom prst="rect"/>
        </p:spPr>
        <p:txBody>
          <a:bodyPr wrap="square" lIns="0" tIns="12700" rIns="0" bIns="0" rtlCol="0" vert="horz">
            <a:spAutoFit/>
          </a:bodyPr>
          <a:lstStyle/>
          <a:p>
            <a:pPr marL="12700">
              <a:lnSpc>
                <a:spcPct val="100000"/>
              </a:lnSpc>
              <a:spcBef>
                <a:spcPts val="100"/>
              </a:spcBef>
            </a:pPr>
            <a:r>
              <a:rPr dirty="0" spc="-10"/>
              <a:t>Cycle</a:t>
            </a:r>
            <a:r>
              <a:rPr dirty="0" spc="-30"/>
              <a:t> </a:t>
            </a:r>
            <a:r>
              <a:rPr dirty="0"/>
              <a:t>Finding</a:t>
            </a:r>
          </a:p>
          <a:p>
            <a:pPr marL="12700" marR="5080">
              <a:lnSpc>
                <a:spcPct val="100000"/>
              </a:lnSpc>
              <a:spcBef>
                <a:spcPts val="90"/>
              </a:spcBef>
            </a:pPr>
            <a:r>
              <a:rPr dirty="0" sz="2000" spc="-10" b="0">
                <a:solidFill>
                  <a:srgbClr val="767070"/>
                </a:solidFill>
                <a:latin typeface="Arial"/>
                <a:cs typeface="Arial"/>
              </a:rPr>
              <a:t>Finding </a:t>
            </a:r>
            <a:r>
              <a:rPr dirty="0" sz="2000" spc="-5" b="0">
                <a:solidFill>
                  <a:srgbClr val="767070"/>
                </a:solidFill>
                <a:latin typeface="Arial"/>
                <a:cs typeface="Arial"/>
              </a:rPr>
              <a:t>the </a:t>
            </a:r>
            <a:r>
              <a:rPr dirty="0" sz="2000" spc="-15" b="0">
                <a:solidFill>
                  <a:srgbClr val="767070"/>
                </a:solidFill>
                <a:latin typeface="Arial"/>
                <a:cs typeface="Arial"/>
              </a:rPr>
              <a:t>cycles within </a:t>
            </a:r>
            <a:r>
              <a:rPr dirty="0" sz="2000" spc="-5" b="0">
                <a:solidFill>
                  <a:srgbClr val="767070"/>
                </a:solidFill>
                <a:latin typeface="Arial"/>
                <a:cs typeface="Arial"/>
              </a:rPr>
              <a:t>a </a:t>
            </a:r>
            <a:r>
              <a:rPr dirty="0" sz="2000" spc="-10" b="0">
                <a:solidFill>
                  <a:srgbClr val="767070"/>
                </a:solidFill>
                <a:latin typeface="Arial"/>
                <a:cs typeface="Arial"/>
              </a:rPr>
              <a:t>graph </a:t>
            </a:r>
            <a:r>
              <a:rPr dirty="0" sz="2000" spc="-5" b="0">
                <a:solidFill>
                  <a:srgbClr val="767070"/>
                </a:solidFill>
                <a:latin typeface="Arial"/>
                <a:cs typeface="Arial"/>
              </a:rPr>
              <a:t>can be </a:t>
            </a:r>
            <a:r>
              <a:rPr dirty="0" sz="2000" spc="-10" b="0">
                <a:solidFill>
                  <a:srgbClr val="767070"/>
                </a:solidFill>
                <a:latin typeface="Arial"/>
                <a:cs typeface="Arial"/>
              </a:rPr>
              <a:t>done using </a:t>
            </a:r>
            <a:r>
              <a:rPr dirty="0" sz="2000" spc="-5" b="0">
                <a:solidFill>
                  <a:srgbClr val="767070"/>
                </a:solidFill>
                <a:latin typeface="Arial"/>
                <a:cs typeface="Arial"/>
              </a:rPr>
              <a:t>a </a:t>
            </a:r>
            <a:r>
              <a:rPr dirty="0" sz="2000" b="0">
                <a:solidFill>
                  <a:srgbClr val="767070"/>
                </a:solidFill>
                <a:latin typeface="Arial"/>
                <a:cs typeface="Arial"/>
              </a:rPr>
              <a:t>DFS-like </a:t>
            </a:r>
            <a:r>
              <a:rPr dirty="0" sz="2000" spc="-5" b="0">
                <a:solidFill>
                  <a:srgbClr val="767070"/>
                </a:solidFill>
                <a:latin typeface="Arial"/>
                <a:cs typeface="Arial"/>
              </a:rPr>
              <a:t>approach. </a:t>
            </a:r>
            <a:r>
              <a:rPr dirty="0" sz="2000" spc="-10" b="0">
                <a:solidFill>
                  <a:srgbClr val="767070"/>
                </a:solidFill>
                <a:latin typeface="Arial"/>
                <a:cs typeface="Arial"/>
              </a:rPr>
              <a:t>Start </a:t>
            </a:r>
            <a:r>
              <a:rPr dirty="0" sz="2000" spc="-5" b="0">
                <a:solidFill>
                  <a:srgbClr val="767070"/>
                </a:solidFill>
                <a:latin typeface="Arial"/>
                <a:cs typeface="Arial"/>
              </a:rPr>
              <a:t>the search from  </a:t>
            </a:r>
            <a:r>
              <a:rPr dirty="0" sz="2000" spc="5" b="0">
                <a:solidFill>
                  <a:srgbClr val="767070"/>
                </a:solidFill>
                <a:latin typeface="Arial"/>
                <a:cs typeface="Arial"/>
              </a:rPr>
              <a:t>some </a:t>
            </a:r>
            <a:r>
              <a:rPr dirty="0" sz="2000" spc="-5" b="0">
                <a:solidFill>
                  <a:srgbClr val="767070"/>
                </a:solidFill>
                <a:latin typeface="Arial"/>
                <a:cs typeface="Arial"/>
              </a:rPr>
              <a:t>root </a:t>
            </a:r>
            <a:r>
              <a:rPr dirty="0" sz="2000" spc="-10" b="0">
                <a:solidFill>
                  <a:srgbClr val="767070"/>
                </a:solidFill>
                <a:latin typeface="Arial"/>
                <a:cs typeface="Arial"/>
              </a:rPr>
              <a:t>vertex. </a:t>
            </a:r>
            <a:r>
              <a:rPr dirty="0" sz="2000" spc="10" b="0">
                <a:solidFill>
                  <a:srgbClr val="767070"/>
                </a:solidFill>
                <a:latin typeface="Arial"/>
                <a:cs typeface="Arial"/>
              </a:rPr>
              <a:t>When </a:t>
            </a:r>
            <a:r>
              <a:rPr dirty="0" sz="2000" spc="-5" b="0">
                <a:solidFill>
                  <a:srgbClr val="767070"/>
                </a:solidFill>
                <a:latin typeface="Arial"/>
                <a:cs typeface="Arial"/>
              </a:rPr>
              <a:t>processing a vertex, </a:t>
            </a:r>
            <a:r>
              <a:rPr dirty="0" sz="2000" spc="-20" b="0">
                <a:solidFill>
                  <a:srgbClr val="767070"/>
                </a:solidFill>
                <a:latin typeface="Arial"/>
                <a:cs typeface="Arial"/>
              </a:rPr>
              <a:t>we </a:t>
            </a:r>
            <a:r>
              <a:rPr dirty="0" sz="2000" b="0">
                <a:solidFill>
                  <a:srgbClr val="767070"/>
                </a:solidFill>
                <a:latin typeface="Arial"/>
                <a:cs typeface="Arial"/>
              </a:rPr>
              <a:t>know </a:t>
            </a:r>
            <a:r>
              <a:rPr dirty="0" sz="2000" spc="-5" b="0">
                <a:solidFill>
                  <a:srgbClr val="767070"/>
                </a:solidFill>
                <a:latin typeface="Arial"/>
                <a:cs typeface="Arial"/>
              </a:rPr>
              <a:t>that a </a:t>
            </a:r>
            <a:r>
              <a:rPr dirty="0" sz="2000" spc="-10" b="0">
                <a:solidFill>
                  <a:srgbClr val="767070"/>
                </a:solidFill>
                <a:latin typeface="Arial"/>
                <a:cs typeface="Arial"/>
              </a:rPr>
              <a:t>path </a:t>
            </a:r>
            <a:r>
              <a:rPr dirty="0" sz="2000" spc="-5" b="0">
                <a:solidFill>
                  <a:srgbClr val="767070"/>
                </a:solidFill>
                <a:latin typeface="Arial"/>
                <a:cs typeface="Arial"/>
              </a:rPr>
              <a:t>exists </a:t>
            </a:r>
            <a:r>
              <a:rPr dirty="0" sz="2000" b="0">
                <a:solidFill>
                  <a:srgbClr val="767070"/>
                </a:solidFill>
                <a:latin typeface="Arial"/>
                <a:cs typeface="Arial"/>
              </a:rPr>
              <a:t>from </a:t>
            </a:r>
            <a:r>
              <a:rPr dirty="0" sz="2000" spc="-10" b="0">
                <a:solidFill>
                  <a:srgbClr val="767070"/>
                </a:solidFill>
                <a:latin typeface="Arial"/>
                <a:cs typeface="Arial"/>
              </a:rPr>
              <a:t>the </a:t>
            </a:r>
            <a:r>
              <a:rPr dirty="0" sz="2000" spc="-5" b="0">
                <a:solidFill>
                  <a:srgbClr val="767070"/>
                </a:solidFill>
                <a:latin typeface="Arial"/>
                <a:cs typeface="Arial"/>
              </a:rPr>
              <a:t>root </a:t>
            </a:r>
            <a:r>
              <a:rPr dirty="0" sz="2000" spc="-10" b="0">
                <a:solidFill>
                  <a:srgbClr val="767070"/>
                </a:solidFill>
                <a:latin typeface="Arial"/>
                <a:cs typeface="Arial"/>
              </a:rPr>
              <a:t>to the  </a:t>
            </a:r>
            <a:r>
              <a:rPr dirty="0" sz="2000" spc="-5" b="0">
                <a:solidFill>
                  <a:srgbClr val="767070"/>
                </a:solidFill>
                <a:latin typeface="Arial"/>
                <a:cs typeface="Arial"/>
              </a:rPr>
              <a:t>current </a:t>
            </a:r>
            <a:r>
              <a:rPr dirty="0" sz="2000" spc="-10" b="0">
                <a:solidFill>
                  <a:srgbClr val="767070"/>
                </a:solidFill>
                <a:latin typeface="Arial"/>
                <a:cs typeface="Arial"/>
              </a:rPr>
              <a:t>vertex using </a:t>
            </a:r>
            <a:r>
              <a:rPr dirty="0" sz="2000" spc="-5" b="0">
                <a:solidFill>
                  <a:srgbClr val="767070"/>
                </a:solidFill>
                <a:latin typeface="Arial"/>
                <a:cs typeface="Arial"/>
              </a:rPr>
              <a:t>the </a:t>
            </a:r>
            <a:r>
              <a:rPr dirty="0" sz="2000" spc="-10" b="0">
                <a:solidFill>
                  <a:srgbClr val="767070"/>
                </a:solidFill>
                <a:latin typeface="Arial"/>
                <a:cs typeface="Arial"/>
              </a:rPr>
              <a:t>vertices </a:t>
            </a:r>
            <a:r>
              <a:rPr dirty="0" sz="2000" spc="-20" b="0">
                <a:solidFill>
                  <a:srgbClr val="767070"/>
                </a:solidFill>
                <a:latin typeface="Arial"/>
                <a:cs typeface="Arial"/>
              </a:rPr>
              <a:t>we </a:t>
            </a:r>
            <a:r>
              <a:rPr dirty="0" sz="2000" spc="-5" b="0">
                <a:solidFill>
                  <a:srgbClr val="767070"/>
                </a:solidFill>
                <a:latin typeface="Arial"/>
                <a:cs typeface="Arial"/>
              </a:rPr>
              <a:t>passed </a:t>
            </a:r>
            <a:r>
              <a:rPr dirty="0" sz="2000" spc="-10" b="0">
                <a:solidFill>
                  <a:srgbClr val="767070"/>
                </a:solidFill>
                <a:latin typeface="Arial"/>
                <a:cs typeface="Arial"/>
              </a:rPr>
              <a:t>through in </a:t>
            </a:r>
            <a:r>
              <a:rPr dirty="0" sz="2000" spc="-5" b="0">
                <a:solidFill>
                  <a:srgbClr val="767070"/>
                </a:solidFill>
                <a:latin typeface="Arial"/>
                <a:cs typeface="Arial"/>
              </a:rPr>
              <a:t>the </a:t>
            </a:r>
            <a:r>
              <a:rPr dirty="0" sz="2000" spc="-10" b="0">
                <a:solidFill>
                  <a:srgbClr val="767070"/>
                </a:solidFill>
                <a:latin typeface="Arial"/>
                <a:cs typeface="Arial"/>
              </a:rPr>
              <a:t>previous iterations, excluding </a:t>
            </a:r>
            <a:r>
              <a:rPr dirty="0" sz="2000" spc="-5" b="0">
                <a:solidFill>
                  <a:srgbClr val="767070"/>
                </a:solidFill>
                <a:latin typeface="Arial"/>
                <a:cs typeface="Arial"/>
              </a:rPr>
              <a:t>those  </a:t>
            </a:r>
            <a:r>
              <a:rPr dirty="0" sz="2000" spc="-20" b="0">
                <a:solidFill>
                  <a:srgbClr val="767070"/>
                </a:solidFill>
                <a:latin typeface="Arial"/>
                <a:cs typeface="Arial"/>
              </a:rPr>
              <a:t>we </a:t>
            </a:r>
            <a:r>
              <a:rPr dirty="0" sz="2000" spc="-15" b="0">
                <a:solidFill>
                  <a:srgbClr val="767070"/>
                </a:solidFill>
                <a:latin typeface="Arial"/>
                <a:cs typeface="Arial"/>
              </a:rPr>
              <a:t>have </a:t>
            </a:r>
            <a:r>
              <a:rPr dirty="0" sz="2000" spc="-10" b="0">
                <a:solidFill>
                  <a:srgbClr val="767070"/>
                </a:solidFill>
                <a:latin typeface="Arial"/>
                <a:cs typeface="Arial"/>
              </a:rPr>
              <a:t>already </a:t>
            </a:r>
            <a:r>
              <a:rPr dirty="0" sz="2000" b="0">
                <a:solidFill>
                  <a:srgbClr val="767070"/>
                </a:solidFill>
                <a:latin typeface="Arial"/>
                <a:cs typeface="Arial"/>
              </a:rPr>
              <a:t>backtracked </a:t>
            </a:r>
            <a:r>
              <a:rPr dirty="0" sz="2000" spc="5" b="0">
                <a:solidFill>
                  <a:srgbClr val="767070"/>
                </a:solidFill>
                <a:latin typeface="Arial"/>
                <a:cs typeface="Arial"/>
              </a:rPr>
              <a:t>from. </a:t>
            </a:r>
            <a:r>
              <a:rPr dirty="0" sz="2000" spc="-10" b="0">
                <a:solidFill>
                  <a:srgbClr val="767070"/>
                </a:solidFill>
                <a:latin typeface="Arial"/>
                <a:cs typeface="Arial"/>
              </a:rPr>
              <a:t>Because </a:t>
            </a:r>
            <a:r>
              <a:rPr dirty="0" sz="2000" spc="-5" b="0">
                <a:solidFill>
                  <a:srgbClr val="767070"/>
                </a:solidFill>
                <a:latin typeface="Arial"/>
                <a:cs typeface="Arial"/>
              </a:rPr>
              <a:t>of this, </a:t>
            </a:r>
            <a:r>
              <a:rPr dirty="0" sz="2000" spc="-10" b="0">
                <a:solidFill>
                  <a:srgbClr val="767070"/>
                </a:solidFill>
                <a:latin typeface="Arial"/>
                <a:cs typeface="Arial"/>
              </a:rPr>
              <a:t>if </a:t>
            </a:r>
            <a:r>
              <a:rPr dirty="0" sz="2000" spc="-5" b="0">
                <a:solidFill>
                  <a:srgbClr val="767070"/>
                </a:solidFill>
                <a:latin typeface="Arial"/>
                <a:cs typeface="Arial"/>
              </a:rPr>
              <a:t>there </a:t>
            </a:r>
            <a:r>
              <a:rPr dirty="0" sz="2000" spc="-10" b="0">
                <a:solidFill>
                  <a:srgbClr val="767070"/>
                </a:solidFill>
                <a:latin typeface="Arial"/>
                <a:cs typeface="Arial"/>
              </a:rPr>
              <a:t>is </a:t>
            </a:r>
            <a:r>
              <a:rPr dirty="0" sz="2000" spc="-5" b="0">
                <a:solidFill>
                  <a:srgbClr val="767070"/>
                </a:solidFill>
                <a:latin typeface="Arial"/>
                <a:cs typeface="Arial"/>
              </a:rPr>
              <a:t>an </a:t>
            </a:r>
            <a:r>
              <a:rPr dirty="0" sz="2000" spc="-10" b="0">
                <a:solidFill>
                  <a:srgbClr val="767070"/>
                </a:solidFill>
                <a:latin typeface="Arial"/>
                <a:cs typeface="Arial"/>
              </a:rPr>
              <a:t>edge </a:t>
            </a:r>
            <a:r>
              <a:rPr dirty="0" sz="2000" b="0">
                <a:solidFill>
                  <a:srgbClr val="767070"/>
                </a:solidFill>
                <a:latin typeface="Arial"/>
                <a:cs typeface="Arial"/>
              </a:rPr>
              <a:t>from </a:t>
            </a:r>
            <a:r>
              <a:rPr dirty="0" sz="2000" spc="-5" b="0">
                <a:solidFill>
                  <a:srgbClr val="767070"/>
                </a:solidFill>
                <a:latin typeface="Arial"/>
                <a:cs typeface="Arial"/>
              </a:rPr>
              <a:t>the current </a:t>
            </a:r>
            <a:r>
              <a:rPr dirty="0" sz="2000" spc="-10" b="0">
                <a:solidFill>
                  <a:srgbClr val="767070"/>
                </a:solidFill>
                <a:latin typeface="Arial"/>
                <a:cs typeface="Arial"/>
              </a:rPr>
              <a:t>vertex </a:t>
            </a:r>
            <a:r>
              <a:rPr dirty="0" sz="2000" spc="-5" b="0">
                <a:solidFill>
                  <a:srgbClr val="767070"/>
                </a:solidFill>
                <a:latin typeface="Arial"/>
                <a:cs typeface="Arial"/>
              </a:rPr>
              <a:t>to  </a:t>
            </a:r>
            <a:r>
              <a:rPr dirty="0" sz="2000" spc="5" b="0">
                <a:solidFill>
                  <a:srgbClr val="767070"/>
                </a:solidFill>
                <a:latin typeface="Arial"/>
                <a:cs typeface="Arial"/>
              </a:rPr>
              <a:t>some </a:t>
            </a:r>
            <a:r>
              <a:rPr dirty="0" sz="2000" spc="-10" b="0">
                <a:solidFill>
                  <a:srgbClr val="767070"/>
                </a:solidFill>
                <a:latin typeface="Arial"/>
                <a:cs typeface="Arial"/>
              </a:rPr>
              <a:t>vertex already in this path, </a:t>
            </a:r>
            <a:r>
              <a:rPr dirty="0" sz="2000" spc="-20" b="0">
                <a:solidFill>
                  <a:srgbClr val="767070"/>
                </a:solidFill>
                <a:latin typeface="Arial"/>
                <a:cs typeface="Arial"/>
              </a:rPr>
              <a:t>we </a:t>
            </a:r>
            <a:r>
              <a:rPr dirty="0" sz="2000" b="0">
                <a:solidFill>
                  <a:srgbClr val="767070"/>
                </a:solidFill>
                <a:latin typeface="Arial"/>
                <a:cs typeface="Arial"/>
              </a:rPr>
              <a:t>know </a:t>
            </a:r>
            <a:r>
              <a:rPr dirty="0" sz="2000" spc="-10" b="0">
                <a:solidFill>
                  <a:srgbClr val="767070"/>
                </a:solidFill>
                <a:latin typeface="Arial"/>
                <a:cs typeface="Arial"/>
              </a:rPr>
              <a:t>that </a:t>
            </a:r>
            <a:r>
              <a:rPr dirty="0" sz="2000" spc="-5" b="0">
                <a:solidFill>
                  <a:srgbClr val="767070"/>
                </a:solidFill>
                <a:latin typeface="Arial"/>
                <a:cs typeface="Arial"/>
              </a:rPr>
              <a:t>a </a:t>
            </a:r>
            <a:r>
              <a:rPr dirty="0" sz="2000" spc="-20" b="0">
                <a:solidFill>
                  <a:srgbClr val="767070"/>
                </a:solidFill>
                <a:latin typeface="Arial"/>
                <a:cs typeface="Arial"/>
              </a:rPr>
              <a:t>cycle </a:t>
            </a:r>
            <a:r>
              <a:rPr dirty="0" sz="2000" spc="-5" b="0">
                <a:solidFill>
                  <a:srgbClr val="767070"/>
                </a:solidFill>
                <a:latin typeface="Arial"/>
                <a:cs typeface="Arial"/>
              </a:rPr>
              <a:t>exists </a:t>
            </a:r>
            <a:r>
              <a:rPr dirty="0" sz="2000" b="0">
                <a:solidFill>
                  <a:srgbClr val="767070"/>
                </a:solidFill>
                <a:latin typeface="Arial"/>
                <a:cs typeface="Arial"/>
              </a:rPr>
              <a:t>from </a:t>
            </a:r>
            <a:r>
              <a:rPr dirty="0" sz="2000" spc="-10" b="0">
                <a:solidFill>
                  <a:srgbClr val="767070"/>
                </a:solidFill>
                <a:latin typeface="Arial"/>
                <a:cs typeface="Arial"/>
              </a:rPr>
              <a:t>that vertex </a:t>
            </a:r>
            <a:r>
              <a:rPr dirty="0" sz="2000" spc="-5" b="0">
                <a:solidFill>
                  <a:srgbClr val="767070"/>
                </a:solidFill>
                <a:latin typeface="Arial"/>
                <a:cs typeface="Arial"/>
              </a:rPr>
              <a:t>back to</a:t>
            </a:r>
            <a:r>
              <a:rPr dirty="0" sz="2000" spc="280" b="0">
                <a:solidFill>
                  <a:srgbClr val="767070"/>
                </a:solidFill>
                <a:latin typeface="Arial"/>
                <a:cs typeface="Arial"/>
              </a:rPr>
              <a:t> </a:t>
            </a:r>
            <a:r>
              <a:rPr dirty="0" sz="2000" spc="-5" b="0">
                <a:solidFill>
                  <a:srgbClr val="767070"/>
                </a:solidFill>
                <a:latin typeface="Arial"/>
                <a:cs typeface="Arial"/>
              </a:rPr>
              <a:t>itself.</a:t>
            </a:r>
            <a:endParaRPr sz="2000">
              <a:latin typeface="Arial"/>
              <a:cs typeface="Arial"/>
            </a:endParaRPr>
          </a:p>
        </p:txBody>
      </p:sp>
      <p:sp>
        <p:nvSpPr>
          <p:cNvPr id="3" name="object 3"/>
          <p:cNvSpPr/>
          <p:nvPr/>
        </p:nvSpPr>
        <p:spPr>
          <a:xfrm>
            <a:off x="1057655" y="2785872"/>
            <a:ext cx="500380" cy="500380"/>
          </a:xfrm>
          <a:custGeom>
            <a:avLst/>
            <a:gdLst/>
            <a:ahLst/>
            <a:cxnLst/>
            <a:rect l="l" t="t" r="r" b="b"/>
            <a:pathLst>
              <a:path w="500380" h="500379">
                <a:moveTo>
                  <a:pt x="249935" y="0"/>
                </a:moveTo>
                <a:lnTo>
                  <a:pt x="205009" y="4026"/>
                </a:lnTo>
                <a:lnTo>
                  <a:pt x="162725" y="15635"/>
                </a:lnTo>
                <a:lnTo>
                  <a:pt x="123788" y="34120"/>
                </a:lnTo>
                <a:lnTo>
                  <a:pt x="88905" y="58777"/>
                </a:lnTo>
                <a:lnTo>
                  <a:pt x="58781" y="88900"/>
                </a:lnTo>
                <a:lnTo>
                  <a:pt x="34123" y="123782"/>
                </a:lnTo>
                <a:lnTo>
                  <a:pt x="15636" y="162719"/>
                </a:lnTo>
                <a:lnTo>
                  <a:pt x="4026" y="205006"/>
                </a:lnTo>
                <a:lnTo>
                  <a:pt x="0" y="249936"/>
                </a:lnTo>
                <a:lnTo>
                  <a:pt x="4026" y="294865"/>
                </a:lnTo>
                <a:lnTo>
                  <a:pt x="15636" y="337152"/>
                </a:lnTo>
                <a:lnTo>
                  <a:pt x="34123" y="376089"/>
                </a:lnTo>
                <a:lnTo>
                  <a:pt x="58781" y="410972"/>
                </a:lnTo>
                <a:lnTo>
                  <a:pt x="88905" y="441094"/>
                </a:lnTo>
                <a:lnTo>
                  <a:pt x="123788" y="465751"/>
                </a:lnTo>
                <a:lnTo>
                  <a:pt x="162725" y="484236"/>
                </a:lnTo>
                <a:lnTo>
                  <a:pt x="205009" y="495845"/>
                </a:lnTo>
                <a:lnTo>
                  <a:pt x="249935" y="499872"/>
                </a:lnTo>
                <a:lnTo>
                  <a:pt x="294865" y="495845"/>
                </a:lnTo>
                <a:lnTo>
                  <a:pt x="337152" y="484236"/>
                </a:lnTo>
                <a:lnTo>
                  <a:pt x="376089" y="465751"/>
                </a:lnTo>
                <a:lnTo>
                  <a:pt x="410971" y="441094"/>
                </a:lnTo>
                <a:lnTo>
                  <a:pt x="441094" y="410972"/>
                </a:lnTo>
                <a:lnTo>
                  <a:pt x="465751" y="376089"/>
                </a:lnTo>
                <a:lnTo>
                  <a:pt x="484236" y="337152"/>
                </a:lnTo>
                <a:lnTo>
                  <a:pt x="495845" y="294865"/>
                </a:lnTo>
                <a:lnTo>
                  <a:pt x="499872" y="249936"/>
                </a:lnTo>
                <a:lnTo>
                  <a:pt x="495845" y="205006"/>
                </a:lnTo>
                <a:lnTo>
                  <a:pt x="484236" y="162719"/>
                </a:lnTo>
                <a:lnTo>
                  <a:pt x="465751" y="123782"/>
                </a:lnTo>
                <a:lnTo>
                  <a:pt x="441094" y="88900"/>
                </a:lnTo>
                <a:lnTo>
                  <a:pt x="410972" y="58777"/>
                </a:lnTo>
                <a:lnTo>
                  <a:pt x="376089" y="34120"/>
                </a:lnTo>
                <a:lnTo>
                  <a:pt x="337152" y="15635"/>
                </a:lnTo>
                <a:lnTo>
                  <a:pt x="294865" y="4026"/>
                </a:lnTo>
                <a:lnTo>
                  <a:pt x="249935" y="0"/>
                </a:lnTo>
                <a:close/>
              </a:path>
            </a:pathLst>
          </a:custGeom>
          <a:solidFill>
            <a:srgbClr val="AC8752"/>
          </a:solidFill>
        </p:spPr>
        <p:txBody>
          <a:bodyPr wrap="square" lIns="0" tIns="0" rIns="0" bIns="0" rtlCol="0"/>
          <a:lstStyle/>
          <a:p/>
        </p:txBody>
      </p:sp>
      <p:sp>
        <p:nvSpPr>
          <p:cNvPr id="4" name="object 4"/>
          <p:cNvSpPr txBox="1"/>
          <p:nvPr/>
        </p:nvSpPr>
        <p:spPr>
          <a:xfrm>
            <a:off x="1226616" y="2896565"/>
            <a:ext cx="161925" cy="271145"/>
          </a:xfrm>
          <a:prstGeom prst="rect">
            <a:avLst/>
          </a:prstGeom>
        </p:spPr>
        <p:txBody>
          <a:bodyPr wrap="square" lIns="0" tIns="13970" rIns="0" bIns="0" rtlCol="0" vert="horz">
            <a:spAutoFit/>
          </a:bodyPr>
          <a:lstStyle/>
          <a:p>
            <a:pPr marL="12700">
              <a:lnSpc>
                <a:spcPct val="100000"/>
              </a:lnSpc>
              <a:spcBef>
                <a:spcPts val="110"/>
              </a:spcBef>
            </a:pPr>
            <a:r>
              <a:rPr dirty="0" sz="1600" spc="5">
                <a:solidFill>
                  <a:srgbClr val="E7DCED"/>
                </a:solidFill>
                <a:latin typeface="Arial"/>
                <a:cs typeface="Arial"/>
              </a:rPr>
              <a:t>A</a:t>
            </a:r>
            <a:endParaRPr sz="1600">
              <a:latin typeface="Arial"/>
              <a:cs typeface="Arial"/>
            </a:endParaRPr>
          </a:p>
        </p:txBody>
      </p:sp>
      <p:sp>
        <p:nvSpPr>
          <p:cNvPr id="5" name="object 5"/>
          <p:cNvSpPr/>
          <p:nvPr/>
        </p:nvSpPr>
        <p:spPr>
          <a:xfrm>
            <a:off x="1057655" y="3749040"/>
            <a:ext cx="500380" cy="500380"/>
          </a:xfrm>
          <a:custGeom>
            <a:avLst/>
            <a:gdLst/>
            <a:ahLst/>
            <a:cxnLst/>
            <a:rect l="l" t="t" r="r" b="b"/>
            <a:pathLst>
              <a:path w="500380" h="500379">
                <a:moveTo>
                  <a:pt x="249935" y="0"/>
                </a:moveTo>
                <a:lnTo>
                  <a:pt x="205009" y="4026"/>
                </a:lnTo>
                <a:lnTo>
                  <a:pt x="162725" y="15635"/>
                </a:lnTo>
                <a:lnTo>
                  <a:pt x="123788" y="34120"/>
                </a:lnTo>
                <a:lnTo>
                  <a:pt x="88905" y="58777"/>
                </a:lnTo>
                <a:lnTo>
                  <a:pt x="58781" y="88900"/>
                </a:lnTo>
                <a:lnTo>
                  <a:pt x="34123" y="123782"/>
                </a:lnTo>
                <a:lnTo>
                  <a:pt x="15636" y="162719"/>
                </a:lnTo>
                <a:lnTo>
                  <a:pt x="4026" y="205006"/>
                </a:lnTo>
                <a:lnTo>
                  <a:pt x="0" y="249936"/>
                </a:lnTo>
                <a:lnTo>
                  <a:pt x="4026" y="294865"/>
                </a:lnTo>
                <a:lnTo>
                  <a:pt x="15636" y="337152"/>
                </a:lnTo>
                <a:lnTo>
                  <a:pt x="34123" y="376089"/>
                </a:lnTo>
                <a:lnTo>
                  <a:pt x="58781" y="410972"/>
                </a:lnTo>
                <a:lnTo>
                  <a:pt x="88905" y="441094"/>
                </a:lnTo>
                <a:lnTo>
                  <a:pt x="123788" y="465751"/>
                </a:lnTo>
                <a:lnTo>
                  <a:pt x="162725" y="484236"/>
                </a:lnTo>
                <a:lnTo>
                  <a:pt x="205009" y="495845"/>
                </a:lnTo>
                <a:lnTo>
                  <a:pt x="249935" y="499872"/>
                </a:lnTo>
                <a:lnTo>
                  <a:pt x="294865" y="495845"/>
                </a:lnTo>
                <a:lnTo>
                  <a:pt x="337152" y="484236"/>
                </a:lnTo>
                <a:lnTo>
                  <a:pt x="376089" y="465751"/>
                </a:lnTo>
                <a:lnTo>
                  <a:pt x="410971" y="441094"/>
                </a:lnTo>
                <a:lnTo>
                  <a:pt x="441094" y="410972"/>
                </a:lnTo>
                <a:lnTo>
                  <a:pt x="465751" y="376089"/>
                </a:lnTo>
                <a:lnTo>
                  <a:pt x="484236" y="337152"/>
                </a:lnTo>
                <a:lnTo>
                  <a:pt x="495845" y="294865"/>
                </a:lnTo>
                <a:lnTo>
                  <a:pt x="499872" y="249936"/>
                </a:lnTo>
                <a:lnTo>
                  <a:pt x="495845" y="205006"/>
                </a:lnTo>
                <a:lnTo>
                  <a:pt x="484236" y="162719"/>
                </a:lnTo>
                <a:lnTo>
                  <a:pt x="465751" y="123782"/>
                </a:lnTo>
                <a:lnTo>
                  <a:pt x="441094" y="88900"/>
                </a:lnTo>
                <a:lnTo>
                  <a:pt x="410972" y="58777"/>
                </a:lnTo>
                <a:lnTo>
                  <a:pt x="376089" y="34120"/>
                </a:lnTo>
                <a:lnTo>
                  <a:pt x="337152" y="15635"/>
                </a:lnTo>
                <a:lnTo>
                  <a:pt x="294865" y="4026"/>
                </a:lnTo>
                <a:lnTo>
                  <a:pt x="249935" y="0"/>
                </a:lnTo>
                <a:close/>
              </a:path>
            </a:pathLst>
          </a:custGeom>
          <a:solidFill>
            <a:srgbClr val="AC8752"/>
          </a:solidFill>
        </p:spPr>
        <p:txBody>
          <a:bodyPr wrap="square" lIns="0" tIns="0" rIns="0" bIns="0" rtlCol="0"/>
          <a:lstStyle/>
          <a:p/>
        </p:txBody>
      </p:sp>
      <p:sp>
        <p:nvSpPr>
          <p:cNvPr id="6" name="object 6"/>
          <p:cNvSpPr txBox="1"/>
          <p:nvPr/>
        </p:nvSpPr>
        <p:spPr>
          <a:xfrm>
            <a:off x="1226616" y="3860114"/>
            <a:ext cx="161925" cy="271145"/>
          </a:xfrm>
          <a:prstGeom prst="rect">
            <a:avLst/>
          </a:prstGeom>
        </p:spPr>
        <p:txBody>
          <a:bodyPr wrap="square" lIns="0" tIns="13970" rIns="0" bIns="0" rtlCol="0" vert="horz">
            <a:spAutoFit/>
          </a:bodyPr>
          <a:lstStyle/>
          <a:p>
            <a:pPr marL="12700">
              <a:lnSpc>
                <a:spcPct val="100000"/>
              </a:lnSpc>
              <a:spcBef>
                <a:spcPts val="110"/>
              </a:spcBef>
            </a:pPr>
            <a:r>
              <a:rPr dirty="0" sz="1600" spc="5">
                <a:solidFill>
                  <a:srgbClr val="E7DCED"/>
                </a:solidFill>
                <a:latin typeface="Arial"/>
                <a:cs typeface="Arial"/>
              </a:rPr>
              <a:t>B</a:t>
            </a:r>
            <a:endParaRPr sz="1600">
              <a:latin typeface="Arial"/>
              <a:cs typeface="Arial"/>
            </a:endParaRPr>
          </a:p>
        </p:txBody>
      </p:sp>
      <p:sp>
        <p:nvSpPr>
          <p:cNvPr id="7" name="object 7"/>
          <p:cNvSpPr/>
          <p:nvPr/>
        </p:nvSpPr>
        <p:spPr>
          <a:xfrm>
            <a:off x="1603247" y="4925567"/>
            <a:ext cx="497205" cy="497205"/>
          </a:xfrm>
          <a:custGeom>
            <a:avLst/>
            <a:gdLst/>
            <a:ahLst/>
            <a:cxnLst/>
            <a:rect l="l" t="t" r="r" b="b"/>
            <a:pathLst>
              <a:path w="497205" h="497204">
                <a:moveTo>
                  <a:pt x="248412" y="0"/>
                </a:moveTo>
                <a:lnTo>
                  <a:pt x="198358" y="5048"/>
                </a:lnTo>
                <a:lnTo>
                  <a:pt x="151733" y="19526"/>
                </a:lnTo>
                <a:lnTo>
                  <a:pt x="109537" y="42433"/>
                </a:lnTo>
                <a:lnTo>
                  <a:pt x="72770" y="72770"/>
                </a:lnTo>
                <a:lnTo>
                  <a:pt x="42433" y="109537"/>
                </a:lnTo>
                <a:lnTo>
                  <a:pt x="19526" y="151733"/>
                </a:lnTo>
                <a:lnTo>
                  <a:pt x="5048" y="198358"/>
                </a:lnTo>
                <a:lnTo>
                  <a:pt x="0" y="248411"/>
                </a:lnTo>
                <a:lnTo>
                  <a:pt x="5048" y="298465"/>
                </a:lnTo>
                <a:lnTo>
                  <a:pt x="19526" y="345090"/>
                </a:lnTo>
                <a:lnTo>
                  <a:pt x="42433" y="387286"/>
                </a:lnTo>
                <a:lnTo>
                  <a:pt x="72771" y="424052"/>
                </a:lnTo>
                <a:lnTo>
                  <a:pt x="109537" y="454390"/>
                </a:lnTo>
                <a:lnTo>
                  <a:pt x="151733" y="477297"/>
                </a:lnTo>
                <a:lnTo>
                  <a:pt x="198358" y="491775"/>
                </a:lnTo>
                <a:lnTo>
                  <a:pt x="248412" y="496823"/>
                </a:lnTo>
                <a:lnTo>
                  <a:pt x="298465" y="491775"/>
                </a:lnTo>
                <a:lnTo>
                  <a:pt x="345090" y="477297"/>
                </a:lnTo>
                <a:lnTo>
                  <a:pt x="387286" y="454390"/>
                </a:lnTo>
                <a:lnTo>
                  <a:pt x="424052" y="424052"/>
                </a:lnTo>
                <a:lnTo>
                  <a:pt x="454390" y="387286"/>
                </a:lnTo>
                <a:lnTo>
                  <a:pt x="477297" y="345090"/>
                </a:lnTo>
                <a:lnTo>
                  <a:pt x="491775" y="298465"/>
                </a:lnTo>
                <a:lnTo>
                  <a:pt x="496824" y="248411"/>
                </a:lnTo>
                <a:lnTo>
                  <a:pt x="491775" y="198358"/>
                </a:lnTo>
                <a:lnTo>
                  <a:pt x="477297" y="151733"/>
                </a:lnTo>
                <a:lnTo>
                  <a:pt x="454390" y="109537"/>
                </a:lnTo>
                <a:lnTo>
                  <a:pt x="424053" y="72770"/>
                </a:lnTo>
                <a:lnTo>
                  <a:pt x="387286" y="42433"/>
                </a:lnTo>
                <a:lnTo>
                  <a:pt x="345090" y="19526"/>
                </a:lnTo>
                <a:lnTo>
                  <a:pt x="298465" y="5048"/>
                </a:lnTo>
                <a:lnTo>
                  <a:pt x="248412" y="0"/>
                </a:lnTo>
                <a:close/>
              </a:path>
            </a:pathLst>
          </a:custGeom>
          <a:solidFill>
            <a:srgbClr val="AC8752"/>
          </a:solidFill>
        </p:spPr>
        <p:txBody>
          <a:bodyPr wrap="square" lIns="0" tIns="0" rIns="0" bIns="0" rtlCol="0"/>
          <a:lstStyle/>
          <a:p/>
        </p:txBody>
      </p:sp>
      <p:sp>
        <p:nvSpPr>
          <p:cNvPr id="8" name="object 8"/>
          <p:cNvSpPr txBox="1"/>
          <p:nvPr/>
        </p:nvSpPr>
        <p:spPr>
          <a:xfrm>
            <a:off x="1764283" y="5034737"/>
            <a:ext cx="173355" cy="271145"/>
          </a:xfrm>
          <a:prstGeom prst="rect">
            <a:avLst/>
          </a:prstGeom>
        </p:spPr>
        <p:txBody>
          <a:bodyPr wrap="square" lIns="0" tIns="13970" rIns="0" bIns="0" rtlCol="0" vert="horz">
            <a:spAutoFit/>
          </a:bodyPr>
          <a:lstStyle/>
          <a:p>
            <a:pPr marL="12700">
              <a:lnSpc>
                <a:spcPct val="100000"/>
              </a:lnSpc>
              <a:spcBef>
                <a:spcPts val="110"/>
              </a:spcBef>
            </a:pPr>
            <a:r>
              <a:rPr dirty="0" sz="1600" spc="5">
                <a:solidFill>
                  <a:srgbClr val="E7DCED"/>
                </a:solidFill>
                <a:latin typeface="Arial"/>
                <a:cs typeface="Arial"/>
              </a:rPr>
              <a:t>C</a:t>
            </a:r>
            <a:endParaRPr sz="1600">
              <a:latin typeface="Arial"/>
              <a:cs typeface="Arial"/>
            </a:endParaRPr>
          </a:p>
        </p:txBody>
      </p:sp>
      <p:sp>
        <p:nvSpPr>
          <p:cNvPr id="9" name="object 9"/>
          <p:cNvSpPr/>
          <p:nvPr/>
        </p:nvSpPr>
        <p:spPr>
          <a:xfrm>
            <a:off x="2795016" y="4925567"/>
            <a:ext cx="497205" cy="497205"/>
          </a:xfrm>
          <a:custGeom>
            <a:avLst/>
            <a:gdLst/>
            <a:ahLst/>
            <a:cxnLst/>
            <a:rect l="l" t="t" r="r" b="b"/>
            <a:pathLst>
              <a:path w="497204" h="497204">
                <a:moveTo>
                  <a:pt x="248411" y="0"/>
                </a:moveTo>
                <a:lnTo>
                  <a:pt x="198358" y="5048"/>
                </a:lnTo>
                <a:lnTo>
                  <a:pt x="151733" y="19526"/>
                </a:lnTo>
                <a:lnTo>
                  <a:pt x="109537" y="42433"/>
                </a:lnTo>
                <a:lnTo>
                  <a:pt x="72770" y="72770"/>
                </a:lnTo>
                <a:lnTo>
                  <a:pt x="42433" y="109537"/>
                </a:lnTo>
                <a:lnTo>
                  <a:pt x="19526" y="151733"/>
                </a:lnTo>
                <a:lnTo>
                  <a:pt x="5048" y="198358"/>
                </a:lnTo>
                <a:lnTo>
                  <a:pt x="0" y="248411"/>
                </a:lnTo>
                <a:lnTo>
                  <a:pt x="5048" y="298465"/>
                </a:lnTo>
                <a:lnTo>
                  <a:pt x="19526" y="345090"/>
                </a:lnTo>
                <a:lnTo>
                  <a:pt x="42433" y="387286"/>
                </a:lnTo>
                <a:lnTo>
                  <a:pt x="72770" y="424052"/>
                </a:lnTo>
                <a:lnTo>
                  <a:pt x="109537" y="454390"/>
                </a:lnTo>
                <a:lnTo>
                  <a:pt x="151733" y="477297"/>
                </a:lnTo>
                <a:lnTo>
                  <a:pt x="198358" y="491775"/>
                </a:lnTo>
                <a:lnTo>
                  <a:pt x="248411" y="496823"/>
                </a:lnTo>
                <a:lnTo>
                  <a:pt x="298465" y="491775"/>
                </a:lnTo>
                <a:lnTo>
                  <a:pt x="345090" y="477297"/>
                </a:lnTo>
                <a:lnTo>
                  <a:pt x="387286" y="454390"/>
                </a:lnTo>
                <a:lnTo>
                  <a:pt x="424053" y="424052"/>
                </a:lnTo>
                <a:lnTo>
                  <a:pt x="454390" y="387286"/>
                </a:lnTo>
                <a:lnTo>
                  <a:pt x="477297" y="345090"/>
                </a:lnTo>
                <a:lnTo>
                  <a:pt x="491775" y="298465"/>
                </a:lnTo>
                <a:lnTo>
                  <a:pt x="496823" y="248411"/>
                </a:lnTo>
                <a:lnTo>
                  <a:pt x="491775" y="198358"/>
                </a:lnTo>
                <a:lnTo>
                  <a:pt x="477297" y="151733"/>
                </a:lnTo>
                <a:lnTo>
                  <a:pt x="454390" y="109537"/>
                </a:lnTo>
                <a:lnTo>
                  <a:pt x="424052" y="72770"/>
                </a:lnTo>
                <a:lnTo>
                  <a:pt x="387286" y="42433"/>
                </a:lnTo>
                <a:lnTo>
                  <a:pt x="345090" y="19526"/>
                </a:lnTo>
                <a:lnTo>
                  <a:pt x="298465" y="5048"/>
                </a:lnTo>
                <a:lnTo>
                  <a:pt x="248411" y="0"/>
                </a:lnTo>
                <a:close/>
              </a:path>
            </a:pathLst>
          </a:custGeom>
          <a:solidFill>
            <a:srgbClr val="AC8752"/>
          </a:solidFill>
        </p:spPr>
        <p:txBody>
          <a:bodyPr wrap="square" lIns="0" tIns="0" rIns="0" bIns="0" rtlCol="0"/>
          <a:lstStyle/>
          <a:p/>
        </p:txBody>
      </p:sp>
      <p:sp>
        <p:nvSpPr>
          <p:cNvPr id="10" name="object 10"/>
          <p:cNvSpPr txBox="1"/>
          <p:nvPr/>
        </p:nvSpPr>
        <p:spPr>
          <a:xfrm>
            <a:off x="2963036" y="5035041"/>
            <a:ext cx="161925" cy="270510"/>
          </a:xfrm>
          <a:prstGeom prst="rect">
            <a:avLst/>
          </a:prstGeom>
        </p:spPr>
        <p:txBody>
          <a:bodyPr wrap="square" lIns="0" tIns="13335" rIns="0" bIns="0" rtlCol="0" vert="horz">
            <a:spAutoFit/>
          </a:bodyPr>
          <a:lstStyle/>
          <a:p>
            <a:pPr marL="12700">
              <a:lnSpc>
                <a:spcPct val="100000"/>
              </a:lnSpc>
              <a:spcBef>
                <a:spcPts val="105"/>
              </a:spcBef>
            </a:pPr>
            <a:r>
              <a:rPr dirty="0" sz="1600" spc="5">
                <a:solidFill>
                  <a:srgbClr val="E7DCED"/>
                </a:solidFill>
                <a:latin typeface="Arial"/>
                <a:cs typeface="Arial"/>
              </a:rPr>
              <a:t>E</a:t>
            </a:r>
            <a:endParaRPr sz="1600">
              <a:latin typeface="Arial"/>
              <a:cs typeface="Arial"/>
            </a:endParaRPr>
          </a:p>
        </p:txBody>
      </p:sp>
      <p:sp>
        <p:nvSpPr>
          <p:cNvPr id="11" name="object 11"/>
          <p:cNvSpPr/>
          <p:nvPr/>
        </p:nvSpPr>
        <p:spPr>
          <a:xfrm>
            <a:off x="807719" y="5839967"/>
            <a:ext cx="500380" cy="497205"/>
          </a:xfrm>
          <a:custGeom>
            <a:avLst/>
            <a:gdLst/>
            <a:ahLst/>
            <a:cxnLst/>
            <a:rect l="l" t="t" r="r" b="b"/>
            <a:pathLst>
              <a:path w="500380" h="497204">
                <a:moveTo>
                  <a:pt x="249936" y="0"/>
                </a:moveTo>
                <a:lnTo>
                  <a:pt x="205009" y="4002"/>
                </a:lnTo>
                <a:lnTo>
                  <a:pt x="162725" y="15540"/>
                </a:lnTo>
                <a:lnTo>
                  <a:pt x="123788" y="33914"/>
                </a:lnTo>
                <a:lnTo>
                  <a:pt x="88905" y="58422"/>
                </a:lnTo>
                <a:lnTo>
                  <a:pt x="58781" y="88361"/>
                </a:lnTo>
                <a:lnTo>
                  <a:pt x="34123" y="123031"/>
                </a:lnTo>
                <a:lnTo>
                  <a:pt x="15636" y="161731"/>
                </a:lnTo>
                <a:lnTo>
                  <a:pt x="4026" y="203758"/>
                </a:lnTo>
                <a:lnTo>
                  <a:pt x="0" y="248411"/>
                </a:lnTo>
                <a:lnTo>
                  <a:pt x="4026" y="293065"/>
                </a:lnTo>
                <a:lnTo>
                  <a:pt x="15636" y="335092"/>
                </a:lnTo>
                <a:lnTo>
                  <a:pt x="34123" y="373792"/>
                </a:lnTo>
                <a:lnTo>
                  <a:pt x="58781" y="408462"/>
                </a:lnTo>
                <a:lnTo>
                  <a:pt x="88905" y="438401"/>
                </a:lnTo>
                <a:lnTo>
                  <a:pt x="123788" y="462909"/>
                </a:lnTo>
                <a:lnTo>
                  <a:pt x="162725" y="481283"/>
                </a:lnTo>
                <a:lnTo>
                  <a:pt x="205009" y="492821"/>
                </a:lnTo>
                <a:lnTo>
                  <a:pt x="249936" y="496823"/>
                </a:lnTo>
                <a:lnTo>
                  <a:pt x="294862" y="492821"/>
                </a:lnTo>
                <a:lnTo>
                  <a:pt x="337146" y="481283"/>
                </a:lnTo>
                <a:lnTo>
                  <a:pt x="376083" y="462909"/>
                </a:lnTo>
                <a:lnTo>
                  <a:pt x="410966" y="438401"/>
                </a:lnTo>
                <a:lnTo>
                  <a:pt x="441090" y="408462"/>
                </a:lnTo>
                <a:lnTo>
                  <a:pt x="465748" y="373792"/>
                </a:lnTo>
                <a:lnTo>
                  <a:pt x="484235" y="335092"/>
                </a:lnTo>
                <a:lnTo>
                  <a:pt x="495845" y="293065"/>
                </a:lnTo>
                <a:lnTo>
                  <a:pt x="499871" y="248411"/>
                </a:lnTo>
                <a:lnTo>
                  <a:pt x="495845" y="203758"/>
                </a:lnTo>
                <a:lnTo>
                  <a:pt x="484235" y="161731"/>
                </a:lnTo>
                <a:lnTo>
                  <a:pt x="465748" y="123031"/>
                </a:lnTo>
                <a:lnTo>
                  <a:pt x="441090" y="88361"/>
                </a:lnTo>
                <a:lnTo>
                  <a:pt x="410966" y="58422"/>
                </a:lnTo>
                <a:lnTo>
                  <a:pt x="376083" y="33914"/>
                </a:lnTo>
                <a:lnTo>
                  <a:pt x="337146" y="15540"/>
                </a:lnTo>
                <a:lnTo>
                  <a:pt x="294862" y="4002"/>
                </a:lnTo>
                <a:lnTo>
                  <a:pt x="249936" y="0"/>
                </a:lnTo>
                <a:close/>
              </a:path>
            </a:pathLst>
          </a:custGeom>
          <a:solidFill>
            <a:srgbClr val="AC8752"/>
          </a:solidFill>
        </p:spPr>
        <p:txBody>
          <a:bodyPr wrap="square" lIns="0" tIns="0" rIns="0" bIns="0" rtlCol="0"/>
          <a:lstStyle/>
          <a:p/>
        </p:txBody>
      </p:sp>
      <p:sp>
        <p:nvSpPr>
          <p:cNvPr id="12" name="object 12"/>
          <p:cNvSpPr/>
          <p:nvPr/>
        </p:nvSpPr>
        <p:spPr>
          <a:xfrm>
            <a:off x="3355847" y="3749040"/>
            <a:ext cx="497205" cy="500380"/>
          </a:xfrm>
          <a:custGeom>
            <a:avLst/>
            <a:gdLst/>
            <a:ahLst/>
            <a:cxnLst/>
            <a:rect l="l" t="t" r="r" b="b"/>
            <a:pathLst>
              <a:path w="497204" h="500379">
                <a:moveTo>
                  <a:pt x="248412" y="0"/>
                </a:moveTo>
                <a:lnTo>
                  <a:pt x="203768" y="4026"/>
                </a:lnTo>
                <a:lnTo>
                  <a:pt x="161746" y="15635"/>
                </a:lnTo>
                <a:lnTo>
                  <a:pt x="123048" y="34120"/>
                </a:lnTo>
                <a:lnTo>
                  <a:pt x="88377" y="58777"/>
                </a:lnTo>
                <a:lnTo>
                  <a:pt x="58434" y="88900"/>
                </a:lnTo>
                <a:lnTo>
                  <a:pt x="33923" y="123782"/>
                </a:lnTo>
                <a:lnTo>
                  <a:pt x="15545" y="162719"/>
                </a:lnTo>
                <a:lnTo>
                  <a:pt x="4003" y="205006"/>
                </a:lnTo>
                <a:lnTo>
                  <a:pt x="0" y="249936"/>
                </a:lnTo>
                <a:lnTo>
                  <a:pt x="4003" y="294865"/>
                </a:lnTo>
                <a:lnTo>
                  <a:pt x="15545" y="337152"/>
                </a:lnTo>
                <a:lnTo>
                  <a:pt x="33923" y="376089"/>
                </a:lnTo>
                <a:lnTo>
                  <a:pt x="58434" y="410972"/>
                </a:lnTo>
                <a:lnTo>
                  <a:pt x="88377" y="441094"/>
                </a:lnTo>
                <a:lnTo>
                  <a:pt x="123048" y="465751"/>
                </a:lnTo>
                <a:lnTo>
                  <a:pt x="161746" y="484236"/>
                </a:lnTo>
                <a:lnTo>
                  <a:pt x="203768" y="495845"/>
                </a:lnTo>
                <a:lnTo>
                  <a:pt x="248412" y="499872"/>
                </a:lnTo>
                <a:lnTo>
                  <a:pt x="293055" y="495845"/>
                </a:lnTo>
                <a:lnTo>
                  <a:pt x="335077" y="484236"/>
                </a:lnTo>
                <a:lnTo>
                  <a:pt x="373775" y="465751"/>
                </a:lnTo>
                <a:lnTo>
                  <a:pt x="408446" y="441094"/>
                </a:lnTo>
                <a:lnTo>
                  <a:pt x="438389" y="410972"/>
                </a:lnTo>
                <a:lnTo>
                  <a:pt x="462900" y="376089"/>
                </a:lnTo>
                <a:lnTo>
                  <a:pt x="481278" y="337152"/>
                </a:lnTo>
                <a:lnTo>
                  <a:pt x="492820" y="294865"/>
                </a:lnTo>
                <a:lnTo>
                  <a:pt x="496824" y="249936"/>
                </a:lnTo>
                <a:lnTo>
                  <a:pt x="492820" y="205006"/>
                </a:lnTo>
                <a:lnTo>
                  <a:pt x="481278" y="162719"/>
                </a:lnTo>
                <a:lnTo>
                  <a:pt x="462900" y="123782"/>
                </a:lnTo>
                <a:lnTo>
                  <a:pt x="438389" y="88900"/>
                </a:lnTo>
                <a:lnTo>
                  <a:pt x="408446" y="58777"/>
                </a:lnTo>
                <a:lnTo>
                  <a:pt x="373775" y="34120"/>
                </a:lnTo>
                <a:lnTo>
                  <a:pt x="335077" y="15635"/>
                </a:lnTo>
                <a:lnTo>
                  <a:pt x="293055" y="4026"/>
                </a:lnTo>
                <a:lnTo>
                  <a:pt x="248412" y="0"/>
                </a:lnTo>
                <a:close/>
              </a:path>
            </a:pathLst>
          </a:custGeom>
          <a:solidFill>
            <a:srgbClr val="AC8752"/>
          </a:solidFill>
        </p:spPr>
        <p:txBody>
          <a:bodyPr wrap="square" lIns="0" tIns="0" rIns="0" bIns="0" rtlCol="0"/>
          <a:lstStyle/>
          <a:p/>
        </p:txBody>
      </p:sp>
      <p:sp>
        <p:nvSpPr>
          <p:cNvPr id="13" name="object 13"/>
          <p:cNvSpPr txBox="1"/>
          <p:nvPr/>
        </p:nvSpPr>
        <p:spPr>
          <a:xfrm>
            <a:off x="3529965" y="3860114"/>
            <a:ext cx="150495" cy="271145"/>
          </a:xfrm>
          <a:prstGeom prst="rect">
            <a:avLst/>
          </a:prstGeom>
        </p:spPr>
        <p:txBody>
          <a:bodyPr wrap="square" lIns="0" tIns="13970" rIns="0" bIns="0" rtlCol="0" vert="horz">
            <a:spAutoFit/>
          </a:bodyPr>
          <a:lstStyle/>
          <a:p>
            <a:pPr marL="12700">
              <a:lnSpc>
                <a:spcPct val="100000"/>
              </a:lnSpc>
              <a:spcBef>
                <a:spcPts val="110"/>
              </a:spcBef>
            </a:pPr>
            <a:r>
              <a:rPr dirty="0" sz="1600" spc="5">
                <a:solidFill>
                  <a:srgbClr val="E7DCED"/>
                </a:solidFill>
                <a:latin typeface="Arial"/>
                <a:cs typeface="Arial"/>
              </a:rPr>
              <a:t>F</a:t>
            </a:r>
            <a:endParaRPr sz="1600">
              <a:latin typeface="Arial"/>
              <a:cs typeface="Arial"/>
            </a:endParaRPr>
          </a:p>
        </p:txBody>
      </p:sp>
      <p:sp>
        <p:nvSpPr>
          <p:cNvPr id="14" name="object 14"/>
          <p:cNvSpPr/>
          <p:nvPr/>
        </p:nvSpPr>
        <p:spPr>
          <a:xfrm>
            <a:off x="2206751" y="3749040"/>
            <a:ext cx="500380" cy="500380"/>
          </a:xfrm>
          <a:custGeom>
            <a:avLst/>
            <a:gdLst/>
            <a:ahLst/>
            <a:cxnLst/>
            <a:rect l="l" t="t" r="r" b="b"/>
            <a:pathLst>
              <a:path w="500380" h="500379">
                <a:moveTo>
                  <a:pt x="249936" y="0"/>
                </a:moveTo>
                <a:lnTo>
                  <a:pt x="205006" y="4026"/>
                </a:lnTo>
                <a:lnTo>
                  <a:pt x="162719" y="15635"/>
                </a:lnTo>
                <a:lnTo>
                  <a:pt x="123782" y="34120"/>
                </a:lnTo>
                <a:lnTo>
                  <a:pt x="88899" y="58777"/>
                </a:lnTo>
                <a:lnTo>
                  <a:pt x="58777" y="88900"/>
                </a:lnTo>
                <a:lnTo>
                  <a:pt x="34120" y="123782"/>
                </a:lnTo>
                <a:lnTo>
                  <a:pt x="15635" y="162719"/>
                </a:lnTo>
                <a:lnTo>
                  <a:pt x="4026" y="205006"/>
                </a:lnTo>
                <a:lnTo>
                  <a:pt x="0" y="249936"/>
                </a:lnTo>
                <a:lnTo>
                  <a:pt x="4026" y="294865"/>
                </a:lnTo>
                <a:lnTo>
                  <a:pt x="15635" y="337152"/>
                </a:lnTo>
                <a:lnTo>
                  <a:pt x="34120" y="376089"/>
                </a:lnTo>
                <a:lnTo>
                  <a:pt x="58777" y="410972"/>
                </a:lnTo>
                <a:lnTo>
                  <a:pt x="88900" y="441094"/>
                </a:lnTo>
                <a:lnTo>
                  <a:pt x="123782" y="465751"/>
                </a:lnTo>
                <a:lnTo>
                  <a:pt x="162719" y="484236"/>
                </a:lnTo>
                <a:lnTo>
                  <a:pt x="205006" y="495845"/>
                </a:lnTo>
                <a:lnTo>
                  <a:pt x="249936" y="499872"/>
                </a:lnTo>
                <a:lnTo>
                  <a:pt x="294865" y="495845"/>
                </a:lnTo>
                <a:lnTo>
                  <a:pt x="337152" y="484236"/>
                </a:lnTo>
                <a:lnTo>
                  <a:pt x="376089" y="465751"/>
                </a:lnTo>
                <a:lnTo>
                  <a:pt x="410972" y="441094"/>
                </a:lnTo>
                <a:lnTo>
                  <a:pt x="441094" y="410972"/>
                </a:lnTo>
                <a:lnTo>
                  <a:pt x="465751" y="376089"/>
                </a:lnTo>
                <a:lnTo>
                  <a:pt x="484236" y="337152"/>
                </a:lnTo>
                <a:lnTo>
                  <a:pt x="495845" y="294865"/>
                </a:lnTo>
                <a:lnTo>
                  <a:pt x="499872" y="249936"/>
                </a:lnTo>
                <a:lnTo>
                  <a:pt x="495845" y="205006"/>
                </a:lnTo>
                <a:lnTo>
                  <a:pt x="484236" y="162719"/>
                </a:lnTo>
                <a:lnTo>
                  <a:pt x="465751" y="123782"/>
                </a:lnTo>
                <a:lnTo>
                  <a:pt x="441094" y="88900"/>
                </a:lnTo>
                <a:lnTo>
                  <a:pt x="410972" y="58777"/>
                </a:lnTo>
                <a:lnTo>
                  <a:pt x="376089" y="34120"/>
                </a:lnTo>
                <a:lnTo>
                  <a:pt x="337152" y="15635"/>
                </a:lnTo>
                <a:lnTo>
                  <a:pt x="294865" y="4026"/>
                </a:lnTo>
                <a:lnTo>
                  <a:pt x="249936" y="0"/>
                </a:lnTo>
                <a:close/>
              </a:path>
            </a:pathLst>
          </a:custGeom>
          <a:solidFill>
            <a:srgbClr val="AC8752"/>
          </a:solidFill>
        </p:spPr>
        <p:txBody>
          <a:bodyPr wrap="square" lIns="0" tIns="0" rIns="0" bIns="0" rtlCol="0"/>
          <a:lstStyle/>
          <a:p/>
        </p:txBody>
      </p:sp>
      <p:sp>
        <p:nvSpPr>
          <p:cNvPr id="15" name="object 15"/>
          <p:cNvSpPr txBox="1"/>
          <p:nvPr/>
        </p:nvSpPr>
        <p:spPr>
          <a:xfrm>
            <a:off x="2363216" y="3860114"/>
            <a:ext cx="184785" cy="271145"/>
          </a:xfrm>
          <a:prstGeom prst="rect">
            <a:avLst/>
          </a:prstGeom>
        </p:spPr>
        <p:txBody>
          <a:bodyPr wrap="square" lIns="0" tIns="13970" rIns="0" bIns="0" rtlCol="0" vert="horz">
            <a:spAutoFit/>
          </a:bodyPr>
          <a:lstStyle/>
          <a:p>
            <a:pPr marL="12700">
              <a:lnSpc>
                <a:spcPct val="100000"/>
              </a:lnSpc>
              <a:spcBef>
                <a:spcPts val="110"/>
              </a:spcBef>
            </a:pPr>
            <a:r>
              <a:rPr dirty="0" sz="1600" spc="5">
                <a:solidFill>
                  <a:srgbClr val="E7DCED"/>
                </a:solidFill>
                <a:latin typeface="Arial"/>
                <a:cs typeface="Arial"/>
              </a:rPr>
              <a:t>G</a:t>
            </a:r>
            <a:endParaRPr sz="1600">
              <a:latin typeface="Arial"/>
              <a:cs typeface="Arial"/>
            </a:endParaRPr>
          </a:p>
        </p:txBody>
      </p:sp>
      <p:sp>
        <p:nvSpPr>
          <p:cNvPr id="16" name="object 16"/>
          <p:cNvSpPr/>
          <p:nvPr/>
        </p:nvSpPr>
        <p:spPr>
          <a:xfrm>
            <a:off x="1309116" y="3287267"/>
            <a:ext cx="0" cy="464820"/>
          </a:xfrm>
          <a:custGeom>
            <a:avLst/>
            <a:gdLst/>
            <a:ahLst/>
            <a:cxnLst/>
            <a:rect l="l" t="t" r="r" b="b"/>
            <a:pathLst>
              <a:path w="0" h="464820">
                <a:moveTo>
                  <a:pt x="0" y="0"/>
                </a:moveTo>
                <a:lnTo>
                  <a:pt x="0" y="464312"/>
                </a:lnTo>
              </a:path>
            </a:pathLst>
          </a:custGeom>
          <a:ln w="27432">
            <a:solidFill>
              <a:srgbClr val="8952AC"/>
            </a:solidFill>
          </a:ln>
        </p:spPr>
        <p:txBody>
          <a:bodyPr wrap="square" lIns="0" tIns="0" rIns="0" bIns="0" rtlCol="0"/>
          <a:lstStyle/>
          <a:p/>
        </p:txBody>
      </p:sp>
      <p:sp>
        <p:nvSpPr>
          <p:cNvPr id="17" name="object 17"/>
          <p:cNvSpPr/>
          <p:nvPr/>
        </p:nvSpPr>
        <p:spPr>
          <a:xfrm>
            <a:off x="1309116" y="4250435"/>
            <a:ext cx="367665" cy="748665"/>
          </a:xfrm>
          <a:custGeom>
            <a:avLst/>
            <a:gdLst/>
            <a:ahLst/>
            <a:cxnLst/>
            <a:rect l="l" t="t" r="r" b="b"/>
            <a:pathLst>
              <a:path w="367664" h="748664">
                <a:moveTo>
                  <a:pt x="0" y="0"/>
                </a:moveTo>
                <a:lnTo>
                  <a:pt x="367284" y="748538"/>
                </a:lnTo>
              </a:path>
            </a:pathLst>
          </a:custGeom>
          <a:ln w="27431">
            <a:solidFill>
              <a:srgbClr val="8952AC"/>
            </a:solidFill>
          </a:ln>
        </p:spPr>
        <p:txBody>
          <a:bodyPr wrap="square" lIns="0" tIns="0" rIns="0" bIns="0" rtlCol="0"/>
          <a:lstStyle/>
          <a:p/>
        </p:txBody>
      </p:sp>
      <p:sp>
        <p:nvSpPr>
          <p:cNvPr id="18" name="object 18"/>
          <p:cNvSpPr/>
          <p:nvPr/>
        </p:nvSpPr>
        <p:spPr>
          <a:xfrm>
            <a:off x="1235963" y="5350764"/>
            <a:ext cx="440690" cy="562610"/>
          </a:xfrm>
          <a:custGeom>
            <a:avLst/>
            <a:gdLst/>
            <a:ahLst/>
            <a:cxnLst/>
            <a:rect l="l" t="t" r="r" b="b"/>
            <a:pathLst>
              <a:path w="440689" h="562610">
                <a:moveTo>
                  <a:pt x="440309" y="0"/>
                </a:moveTo>
                <a:lnTo>
                  <a:pt x="0" y="562000"/>
                </a:lnTo>
              </a:path>
            </a:pathLst>
          </a:custGeom>
          <a:ln w="27432">
            <a:solidFill>
              <a:srgbClr val="8952AC"/>
            </a:solidFill>
          </a:ln>
        </p:spPr>
        <p:txBody>
          <a:bodyPr wrap="square" lIns="0" tIns="0" rIns="0" bIns="0" rtlCol="0"/>
          <a:lstStyle/>
          <a:p/>
        </p:txBody>
      </p:sp>
      <p:sp>
        <p:nvSpPr>
          <p:cNvPr id="19" name="object 19"/>
          <p:cNvSpPr/>
          <p:nvPr/>
        </p:nvSpPr>
        <p:spPr>
          <a:xfrm>
            <a:off x="2101595" y="5173979"/>
            <a:ext cx="694055" cy="0"/>
          </a:xfrm>
          <a:custGeom>
            <a:avLst/>
            <a:gdLst/>
            <a:ahLst/>
            <a:cxnLst/>
            <a:rect l="l" t="t" r="r" b="b"/>
            <a:pathLst>
              <a:path w="694055" h="0">
                <a:moveTo>
                  <a:pt x="0" y="0"/>
                </a:moveTo>
                <a:lnTo>
                  <a:pt x="693674" y="0"/>
                </a:lnTo>
              </a:path>
            </a:pathLst>
          </a:custGeom>
          <a:ln w="27432">
            <a:solidFill>
              <a:srgbClr val="8952AC"/>
            </a:solidFill>
          </a:ln>
        </p:spPr>
        <p:txBody>
          <a:bodyPr wrap="square" lIns="0" tIns="0" rIns="0" bIns="0" rtlCol="0"/>
          <a:lstStyle/>
          <a:p/>
        </p:txBody>
      </p:sp>
      <p:sp>
        <p:nvSpPr>
          <p:cNvPr id="20" name="object 20"/>
          <p:cNvSpPr/>
          <p:nvPr/>
        </p:nvSpPr>
        <p:spPr>
          <a:xfrm>
            <a:off x="3220211" y="4250435"/>
            <a:ext cx="384810" cy="748665"/>
          </a:xfrm>
          <a:custGeom>
            <a:avLst/>
            <a:gdLst/>
            <a:ahLst/>
            <a:cxnLst/>
            <a:rect l="l" t="t" r="r" b="b"/>
            <a:pathLst>
              <a:path w="384810" h="748664">
                <a:moveTo>
                  <a:pt x="0" y="748538"/>
                </a:moveTo>
                <a:lnTo>
                  <a:pt x="384428" y="0"/>
                </a:lnTo>
              </a:path>
            </a:pathLst>
          </a:custGeom>
          <a:ln w="27432">
            <a:solidFill>
              <a:srgbClr val="8952AC"/>
            </a:solidFill>
          </a:ln>
        </p:spPr>
        <p:txBody>
          <a:bodyPr wrap="square" lIns="0" tIns="0" rIns="0" bIns="0" rtlCol="0"/>
          <a:lstStyle/>
          <a:p/>
        </p:txBody>
      </p:sp>
      <p:sp>
        <p:nvSpPr>
          <p:cNvPr id="21" name="object 21"/>
          <p:cNvSpPr/>
          <p:nvPr/>
        </p:nvSpPr>
        <p:spPr>
          <a:xfrm>
            <a:off x="2708148" y="4000500"/>
            <a:ext cx="649605" cy="0"/>
          </a:xfrm>
          <a:custGeom>
            <a:avLst/>
            <a:gdLst/>
            <a:ahLst/>
            <a:cxnLst/>
            <a:rect l="l" t="t" r="r" b="b"/>
            <a:pathLst>
              <a:path w="649604" h="0">
                <a:moveTo>
                  <a:pt x="649604" y="0"/>
                </a:moveTo>
                <a:lnTo>
                  <a:pt x="0" y="0"/>
                </a:lnTo>
              </a:path>
            </a:pathLst>
          </a:custGeom>
          <a:ln w="27432">
            <a:solidFill>
              <a:srgbClr val="8952AC"/>
            </a:solidFill>
          </a:ln>
        </p:spPr>
        <p:txBody>
          <a:bodyPr wrap="square" lIns="0" tIns="0" rIns="0" bIns="0" rtlCol="0"/>
          <a:lstStyle/>
          <a:p/>
        </p:txBody>
      </p:sp>
      <p:sp>
        <p:nvSpPr>
          <p:cNvPr id="22" name="object 22"/>
          <p:cNvSpPr/>
          <p:nvPr/>
        </p:nvSpPr>
        <p:spPr>
          <a:xfrm>
            <a:off x="1559052" y="4000500"/>
            <a:ext cx="649605" cy="0"/>
          </a:xfrm>
          <a:custGeom>
            <a:avLst/>
            <a:gdLst/>
            <a:ahLst/>
            <a:cxnLst/>
            <a:rect l="l" t="t" r="r" b="b"/>
            <a:pathLst>
              <a:path w="649605" h="0">
                <a:moveTo>
                  <a:pt x="0" y="0"/>
                </a:moveTo>
                <a:lnTo>
                  <a:pt x="649604" y="0"/>
                </a:lnTo>
              </a:path>
            </a:pathLst>
          </a:custGeom>
          <a:ln w="27432">
            <a:solidFill>
              <a:srgbClr val="8952AC"/>
            </a:solidFill>
          </a:ln>
        </p:spPr>
        <p:txBody>
          <a:bodyPr wrap="square" lIns="0" tIns="0" rIns="0" bIns="0" rtlCol="0"/>
          <a:lstStyle/>
          <a:p/>
        </p:txBody>
      </p:sp>
      <p:sp>
        <p:nvSpPr>
          <p:cNvPr id="23" name="object 23"/>
          <p:cNvSpPr/>
          <p:nvPr/>
        </p:nvSpPr>
        <p:spPr>
          <a:xfrm>
            <a:off x="1302511" y="5423915"/>
            <a:ext cx="431800" cy="554355"/>
          </a:xfrm>
          <a:custGeom>
            <a:avLst/>
            <a:gdLst/>
            <a:ahLst/>
            <a:cxnLst/>
            <a:rect l="l" t="t" r="r" b="b"/>
            <a:pathLst>
              <a:path w="431800" h="554354">
                <a:moveTo>
                  <a:pt x="343254" y="82308"/>
                </a:moveTo>
                <a:lnTo>
                  <a:pt x="0" y="529729"/>
                </a:lnTo>
                <a:lnTo>
                  <a:pt x="31496" y="553847"/>
                </a:lnTo>
                <a:lnTo>
                  <a:pt x="374734" y="106458"/>
                </a:lnTo>
                <a:lnTo>
                  <a:pt x="343254" y="82308"/>
                </a:lnTo>
                <a:close/>
              </a:path>
              <a:path w="431800" h="554354">
                <a:moveTo>
                  <a:pt x="418474" y="66548"/>
                </a:moveTo>
                <a:lnTo>
                  <a:pt x="355345" y="66548"/>
                </a:lnTo>
                <a:lnTo>
                  <a:pt x="386842" y="90678"/>
                </a:lnTo>
                <a:lnTo>
                  <a:pt x="374734" y="106458"/>
                </a:lnTo>
                <a:lnTo>
                  <a:pt x="406145" y="130556"/>
                </a:lnTo>
                <a:lnTo>
                  <a:pt x="418474" y="66548"/>
                </a:lnTo>
                <a:close/>
              </a:path>
              <a:path w="431800" h="554354">
                <a:moveTo>
                  <a:pt x="355345" y="66548"/>
                </a:moveTo>
                <a:lnTo>
                  <a:pt x="343254" y="82308"/>
                </a:lnTo>
                <a:lnTo>
                  <a:pt x="374734" y="106458"/>
                </a:lnTo>
                <a:lnTo>
                  <a:pt x="386842" y="90678"/>
                </a:lnTo>
                <a:lnTo>
                  <a:pt x="355345" y="66548"/>
                </a:lnTo>
                <a:close/>
              </a:path>
              <a:path w="431800" h="554354">
                <a:moveTo>
                  <a:pt x="431292" y="0"/>
                </a:moveTo>
                <a:lnTo>
                  <a:pt x="311784" y="58166"/>
                </a:lnTo>
                <a:lnTo>
                  <a:pt x="343254" y="82308"/>
                </a:lnTo>
                <a:lnTo>
                  <a:pt x="355345" y="66548"/>
                </a:lnTo>
                <a:lnTo>
                  <a:pt x="418474" y="66548"/>
                </a:lnTo>
                <a:lnTo>
                  <a:pt x="431292" y="0"/>
                </a:lnTo>
                <a:close/>
              </a:path>
            </a:pathLst>
          </a:custGeom>
          <a:solidFill>
            <a:srgbClr val="FF0000"/>
          </a:solidFill>
        </p:spPr>
        <p:txBody>
          <a:bodyPr wrap="square" lIns="0" tIns="0" rIns="0" bIns="0" rtlCol="0"/>
          <a:lstStyle/>
          <a:p/>
        </p:txBody>
      </p:sp>
      <p:sp>
        <p:nvSpPr>
          <p:cNvPr id="24" name="object 24"/>
          <p:cNvSpPr/>
          <p:nvPr/>
        </p:nvSpPr>
        <p:spPr>
          <a:xfrm>
            <a:off x="1126744" y="3317366"/>
            <a:ext cx="119380" cy="420370"/>
          </a:xfrm>
          <a:custGeom>
            <a:avLst/>
            <a:gdLst/>
            <a:ahLst/>
            <a:cxnLst/>
            <a:rect l="l" t="t" r="r" b="b"/>
            <a:pathLst>
              <a:path w="119380" h="420370">
                <a:moveTo>
                  <a:pt x="39618" y="301328"/>
                </a:moveTo>
                <a:lnTo>
                  <a:pt x="0" y="302006"/>
                </a:lnTo>
                <a:lnTo>
                  <a:pt x="61429" y="419862"/>
                </a:lnTo>
                <a:lnTo>
                  <a:pt x="108689" y="321183"/>
                </a:lnTo>
                <a:lnTo>
                  <a:pt x="39954" y="321183"/>
                </a:lnTo>
                <a:lnTo>
                  <a:pt x="39618" y="301328"/>
                </a:lnTo>
                <a:close/>
              </a:path>
              <a:path w="119380" h="420370">
                <a:moveTo>
                  <a:pt x="79230" y="300651"/>
                </a:moveTo>
                <a:lnTo>
                  <a:pt x="39618" y="301328"/>
                </a:lnTo>
                <a:lnTo>
                  <a:pt x="39954" y="321183"/>
                </a:lnTo>
                <a:lnTo>
                  <a:pt x="79565" y="320548"/>
                </a:lnTo>
                <a:lnTo>
                  <a:pt x="79230" y="300651"/>
                </a:lnTo>
                <a:close/>
              </a:path>
              <a:path w="119380" h="420370">
                <a:moveTo>
                  <a:pt x="118846" y="299974"/>
                </a:moveTo>
                <a:lnTo>
                  <a:pt x="79230" y="300651"/>
                </a:lnTo>
                <a:lnTo>
                  <a:pt x="79565" y="320548"/>
                </a:lnTo>
                <a:lnTo>
                  <a:pt x="39954" y="321183"/>
                </a:lnTo>
                <a:lnTo>
                  <a:pt x="108689" y="321183"/>
                </a:lnTo>
                <a:lnTo>
                  <a:pt x="118846" y="299974"/>
                </a:lnTo>
                <a:close/>
              </a:path>
              <a:path w="119380" h="420370">
                <a:moveTo>
                  <a:pt x="74168" y="0"/>
                </a:moveTo>
                <a:lnTo>
                  <a:pt x="34543" y="762"/>
                </a:lnTo>
                <a:lnTo>
                  <a:pt x="39618" y="301328"/>
                </a:lnTo>
                <a:lnTo>
                  <a:pt x="79230" y="300651"/>
                </a:lnTo>
                <a:lnTo>
                  <a:pt x="74168" y="0"/>
                </a:lnTo>
                <a:close/>
              </a:path>
            </a:pathLst>
          </a:custGeom>
          <a:solidFill>
            <a:srgbClr val="52AC87"/>
          </a:solidFill>
        </p:spPr>
        <p:txBody>
          <a:bodyPr wrap="square" lIns="0" tIns="0" rIns="0" bIns="0" rtlCol="0"/>
          <a:lstStyle/>
          <a:p/>
        </p:txBody>
      </p:sp>
      <p:sp>
        <p:nvSpPr>
          <p:cNvPr id="25" name="object 25"/>
          <p:cNvSpPr/>
          <p:nvPr/>
        </p:nvSpPr>
        <p:spPr>
          <a:xfrm>
            <a:off x="1242466" y="4363846"/>
            <a:ext cx="320040" cy="635000"/>
          </a:xfrm>
          <a:custGeom>
            <a:avLst/>
            <a:gdLst/>
            <a:ahLst/>
            <a:cxnLst/>
            <a:rect l="l" t="t" r="r" b="b"/>
            <a:pathLst>
              <a:path w="320040" h="635000">
                <a:moveTo>
                  <a:pt x="247993" y="536137"/>
                </a:moveTo>
                <a:lnTo>
                  <a:pt x="212191" y="553211"/>
                </a:lnTo>
                <a:lnTo>
                  <a:pt x="317093" y="634872"/>
                </a:lnTo>
                <a:lnTo>
                  <a:pt x="318563" y="553973"/>
                </a:lnTo>
                <a:lnTo>
                  <a:pt x="256514" y="553973"/>
                </a:lnTo>
                <a:lnTo>
                  <a:pt x="247993" y="536137"/>
                </a:lnTo>
                <a:close/>
              </a:path>
              <a:path w="320040" h="635000">
                <a:moveTo>
                  <a:pt x="283682" y="519116"/>
                </a:moveTo>
                <a:lnTo>
                  <a:pt x="247993" y="536137"/>
                </a:lnTo>
                <a:lnTo>
                  <a:pt x="256514" y="553973"/>
                </a:lnTo>
                <a:lnTo>
                  <a:pt x="292201" y="536955"/>
                </a:lnTo>
                <a:lnTo>
                  <a:pt x="283682" y="519116"/>
                </a:lnTo>
                <a:close/>
              </a:path>
              <a:path w="320040" h="635000">
                <a:moveTo>
                  <a:pt x="319506" y="502030"/>
                </a:moveTo>
                <a:lnTo>
                  <a:pt x="283682" y="519116"/>
                </a:lnTo>
                <a:lnTo>
                  <a:pt x="292201" y="536955"/>
                </a:lnTo>
                <a:lnTo>
                  <a:pt x="256514" y="553973"/>
                </a:lnTo>
                <a:lnTo>
                  <a:pt x="318563" y="553973"/>
                </a:lnTo>
                <a:lnTo>
                  <a:pt x="319506" y="502030"/>
                </a:lnTo>
                <a:close/>
              </a:path>
              <a:path w="320040" h="635000">
                <a:moveTo>
                  <a:pt x="35788" y="0"/>
                </a:moveTo>
                <a:lnTo>
                  <a:pt x="0" y="17017"/>
                </a:lnTo>
                <a:lnTo>
                  <a:pt x="247993" y="536137"/>
                </a:lnTo>
                <a:lnTo>
                  <a:pt x="283682" y="519116"/>
                </a:lnTo>
                <a:lnTo>
                  <a:pt x="35788" y="0"/>
                </a:lnTo>
                <a:close/>
              </a:path>
            </a:pathLst>
          </a:custGeom>
          <a:solidFill>
            <a:srgbClr val="52AC87"/>
          </a:solidFill>
        </p:spPr>
        <p:txBody>
          <a:bodyPr wrap="square" lIns="0" tIns="0" rIns="0" bIns="0" rtlCol="0"/>
          <a:lstStyle/>
          <a:p/>
        </p:txBody>
      </p:sp>
      <p:sp>
        <p:nvSpPr>
          <p:cNvPr id="26" name="object 26"/>
          <p:cNvSpPr/>
          <p:nvPr/>
        </p:nvSpPr>
        <p:spPr>
          <a:xfrm>
            <a:off x="1144524" y="5274817"/>
            <a:ext cx="430530" cy="558165"/>
          </a:xfrm>
          <a:custGeom>
            <a:avLst/>
            <a:gdLst/>
            <a:ahLst/>
            <a:cxnLst/>
            <a:rect l="l" t="t" r="r" b="b"/>
            <a:pathLst>
              <a:path w="430530" h="558164">
                <a:moveTo>
                  <a:pt x="24549" y="427202"/>
                </a:moveTo>
                <a:lnTo>
                  <a:pt x="0" y="557822"/>
                </a:lnTo>
                <a:lnTo>
                  <a:pt x="119227" y="499097"/>
                </a:lnTo>
                <a:lnTo>
                  <a:pt x="108440" y="490905"/>
                </a:lnTo>
                <a:lnTo>
                  <a:pt x="75679" y="490905"/>
                </a:lnTo>
                <a:lnTo>
                  <a:pt x="44132" y="466953"/>
                </a:lnTo>
                <a:lnTo>
                  <a:pt x="56117" y="451173"/>
                </a:lnTo>
                <a:lnTo>
                  <a:pt x="24549" y="427202"/>
                </a:lnTo>
                <a:close/>
              </a:path>
              <a:path w="430530" h="558164">
                <a:moveTo>
                  <a:pt x="56117" y="451173"/>
                </a:moveTo>
                <a:lnTo>
                  <a:pt x="44132" y="466953"/>
                </a:lnTo>
                <a:lnTo>
                  <a:pt x="75679" y="490905"/>
                </a:lnTo>
                <a:lnTo>
                  <a:pt x="87660" y="475126"/>
                </a:lnTo>
                <a:lnTo>
                  <a:pt x="56117" y="451173"/>
                </a:lnTo>
                <a:close/>
              </a:path>
              <a:path w="430530" h="558164">
                <a:moveTo>
                  <a:pt x="87660" y="475126"/>
                </a:moveTo>
                <a:lnTo>
                  <a:pt x="75679" y="490905"/>
                </a:lnTo>
                <a:lnTo>
                  <a:pt x="108440" y="490905"/>
                </a:lnTo>
                <a:lnTo>
                  <a:pt x="87660" y="475126"/>
                </a:lnTo>
                <a:close/>
              </a:path>
              <a:path w="430530" h="558164">
                <a:moveTo>
                  <a:pt x="398779" y="0"/>
                </a:moveTo>
                <a:lnTo>
                  <a:pt x="56117" y="451173"/>
                </a:lnTo>
                <a:lnTo>
                  <a:pt x="87660" y="475126"/>
                </a:lnTo>
                <a:lnTo>
                  <a:pt x="430275" y="23875"/>
                </a:lnTo>
                <a:lnTo>
                  <a:pt x="398779" y="0"/>
                </a:lnTo>
                <a:close/>
              </a:path>
            </a:pathLst>
          </a:custGeom>
          <a:solidFill>
            <a:srgbClr val="52AC87"/>
          </a:solidFill>
        </p:spPr>
        <p:txBody>
          <a:bodyPr wrap="square" lIns="0" tIns="0" rIns="0" bIns="0" rtlCol="0"/>
          <a:lstStyle/>
          <a:p/>
        </p:txBody>
      </p:sp>
      <p:sp>
        <p:nvSpPr>
          <p:cNvPr id="27" name="object 27"/>
          <p:cNvSpPr/>
          <p:nvPr/>
        </p:nvSpPr>
        <p:spPr>
          <a:xfrm>
            <a:off x="2147316" y="5227320"/>
            <a:ext cx="597535" cy="119380"/>
          </a:xfrm>
          <a:custGeom>
            <a:avLst/>
            <a:gdLst/>
            <a:ahLst/>
            <a:cxnLst/>
            <a:rect l="l" t="t" r="r" b="b"/>
            <a:pathLst>
              <a:path w="597535" h="119379">
                <a:moveTo>
                  <a:pt x="478535" y="0"/>
                </a:moveTo>
                <a:lnTo>
                  <a:pt x="478535" y="118871"/>
                </a:lnTo>
                <a:lnTo>
                  <a:pt x="557783" y="79247"/>
                </a:lnTo>
                <a:lnTo>
                  <a:pt x="498347" y="79247"/>
                </a:lnTo>
                <a:lnTo>
                  <a:pt x="498347" y="39623"/>
                </a:lnTo>
                <a:lnTo>
                  <a:pt x="557783" y="39623"/>
                </a:lnTo>
                <a:lnTo>
                  <a:pt x="478535" y="0"/>
                </a:lnTo>
                <a:close/>
              </a:path>
              <a:path w="597535" h="119379">
                <a:moveTo>
                  <a:pt x="478535" y="39623"/>
                </a:moveTo>
                <a:lnTo>
                  <a:pt x="0" y="39623"/>
                </a:lnTo>
                <a:lnTo>
                  <a:pt x="0" y="79247"/>
                </a:lnTo>
                <a:lnTo>
                  <a:pt x="478535" y="79247"/>
                </a:lnTo>
                <a:lnTo>
                  <a:pt x="478535" y="39623"/>
                </a:lnTo>
                <a:close/>
              </a:path>
              <a:path w="597535" h="119379">
                <a:moveTo>
                  <a:pt x="557783" y="39623"/>
                </a:moveTo>
                <a:lnTo>
                  <a:pt x="498347" y="39623"/>
                </a:lnTo>
                <a:lnTo>
                  <a:pt x="498347" y="79247"/>
                </a:lnTo>
                <a:lnTo>
                  <a:pt x="557783" y="79247"/>
                </a:lnTo>
                <a:lnTo>
                  <a:pt x="597407" y="59435"/>
                </a:lnTo>
                <a:lnTo>
                  <a:pt x="557783" y="39623"/>
                </a:lnTo>
                <a:close/>
              </a:path>
            </a:pathLst>
          </a:custGeom>
          <a:solidFill>
            <a:srgbClr val="52AC87"/>
          </a:solidFill>
        </p:spPr>
        <p:txBody>
          <a:bodyPr wrap="square" lIns="0" tIns="0" rIns="0" bIns="0" rtlCol="0"/>
          <a:lstStyle/>
          <a:p/>
        </p:txBody>
      </p:sp>
      <p:sp>
        <p:nvSpPr>
          <p:cNvPr id="28" name="object 28"/>
          <p:cNvSpPr/>
          <p:nvPr/>
        </p:nvSpPr>
        <p:spPr>
          <a:xfrm>
            <a:off x="3297301" y="4293108"/>
            <a:ext cx="429895" cy="762000"/>
          </a:xfrm>
          <a:custGeom>
            <a:avLst/>
            <a:gdLst/>
            <a:ahLst/>
            <a:cxnLst/>
            <a:rect l="l" t="t" r="r" b="b"/>
            <a:pathLst>
              <a:path w="429895" h="762000">
                <a:moveTo>
                  <a:pt x="355092" y="94719"/>
                </a:moveTo>
                <a:lnTo>
                  <a:pt x="0" y="742569"/>
                </a:lnTo>
                <a:lnTo>
                  <a:pt x="34798" y="761619"/>
                </a:lnTo>
                <a:lnTo>
                  <a:pt x="389871" y="113804"/>
                </a:lnTo>
                <a:lnTo>
                  <a:pt x="355092" y="94719"/>
                </a:lnTo>
                <a:close/>
              </a:path>
              <a:path w="429895" h="762000">
                <a:moveTo>
                  <a:pt x="426683" y="77343"/>
                </a:moveTo>
                <a:lnTo>
                  <a:pt x="364616" y="77343"/>
                </a:lnTo>
                <a:lnTo>
                  <a:pt x="399414" y="96393"/>
                </a:lnTo>
                <a:lnTo>
                  <a:pt x="389871" y="113804"/>
                </a:lnTo>
                <a:lnTo>
                  <a:pt x="424561" y="132842"/>
                </a:lnTo>
                <a:lnTo>
                  <a:pt x="426683" y="77343"/>
                </a:lnTo>
                <a:close/>
              </a:path>
              <a:path w="429895" h="762000">
                <a:moveTo>
                  <a:pt x="364616" y="77343"/>
                </a:moveTo>
                <a:lnTo>
                  <a:pt x="355092" y="94719"/>
                </a:lnTo>
                <a:lnTo>
                  <a:pt x="389871" y="113804"/>
                </a:lnTo>
                <a:lnTo>
                  <a:pt x="399414" y="96393"/>
                </a:lnTo>
                <a:lnTo>
                  <a:pt x="364616" y="77343"/>
                </a:lnTo>
                <a:close/>
              </a:path>
              <a:path w="429895" h="762000">
                <a:moveTo>
                  <a:pt x="429640" y="0"/>
                </a:moveTo>
                <a:lnTo>
                  <a:pt x="320421" y="75692"/>
                </a:lnTo>
                <a:lnTo>
                  <a:pt x="355092" y="94719"/>
                </a:lnTo>
                <a:lnTo>
                  <a:pt x="364616" y="77343"/>
                </a:lnTo>
                <a:lnTo>
                  <a:pt x="426683" y="77343"/>
                </a:lnTo>
                <a:lnTo>
                  <a:pt x="429640" y="0"/>
                </a:lnTo>
                <a:close/>
              </a:path>
            </a:pathLst>
          </a:custGeom>
          <a:solidFill>
            <a:srgbClr val="52AC87"/>
          </a:solidFill>
        </p:spPr>
        <p:txBody>
          <a:bodyPr wrap="square" lIns="0" tIns="0" rIns="0" bIns="0" rtlCol="0"/>
          <a:lstStyle/>
          <a:p/>
        </p:txBody>
      </p:sp>
      <p:sp>
        <p:nvSpPr>
          <p:cNvPr id="29" name="object 29"/>
          <p:cNvSpPr/>
          <p:nvPr/>
        </p:nvSpPr>
        <p:spPr>
          <a:xfrm>
            <a:off x="2744723" y="3843782"/>
            <a:ext cx="550545" cy="119380"/>
          </a:xfrm>
          <a:custGeom>
            <a:avLst/>
            <a:gdLst/>
            <a:ahLst/>
            <a:cxnLst/>
            <a:rect l="l" t="t" r="r" b="b"/>
            <a:pathLst>
              <a:path w="550545" h="119379">
                <a:moveTo>
                  <a:pt x="118999" y="0"/>
                </a:moveTo>
                <a:lnTo>
                  <a:pt x="0" y="59182"/>
                </a:lnTo>
                <a:lnTo>
                  <a:pt x="118744" y="118872"/>
                </a:lnTo>
                <a:lnTo>
                  <a:pt x="118829" y="79303"/>
                </a:lnTo>
                <a:lnTo>
                  <a:pt x="99059" y="79248"/>
                </a:lnTo>
                <a:lnTo>
                  <a:pt x="99059" y="39624"/>
                </a:lnTo>
                <a:lnTo>
                  <a:pt x="118914" y="39624"/>
                </a:lnTo>
                <a:lnTo>
                  <a:pt x="118999" y="0"/>
                </a:lnTo>
                <a:close/>
              </a:path>
              <a:path w="550545" h="119379">
                <a:moveTo>
                  <a:pt x="118914" y="39679"/>
                </a:moveTo>
                <a:lnTo>
                  <a:pt x="118829" y="79303"/>
                </a:lnTo>
                <a:lnTo>
                  <a:pt x="549910" y="80518"/>
                </a:lnTo>
                <a:lnTo>
                  <a:pt x="550037" y="40894"/>
                </a:lnTo>
                <a:lnTo>
                  <a:pt x="118914" y="39679"/>
                </a:lnTo>
                <a:close/>
              </a:path>
              <a:path w="550545" h="119379">
                <a:moveTo>
                  <a:pt x="99059" y="39624"/>
                </a:moveTo>
                <a:lnTo>
                  <a:pt x="99059" y="79248"/>
                </a:lnTo>
                <a:lnTo>
                  <a:pt x="118829" y="79303"/>
                </a:lnTo>
                <a:lnTo>
                  <a:pt x="118914" y="39679"/>
                </a:lnTo>
                <a:lnTo>
                  <a:pt x="99059" y="39624"/>
                </a:lnTo>
                <a:close/>
              </a:path>
              <a:path w="550545" h="119379">
                <a:moveTo>
                  <a:pt x="118914" y="39624"/>
                </a:moveTo>
                <a:lnTo>
                  <a:pt x="99059" y="39624"/>
                </a:lnTo>
                <a:lnTo>
                  <a:pt x="118914" y="39679"/>
                </a:lnTo>
                <a:close/>
              </a:path>
            </a:pathLst>
          </a:custGeom>
          <a:solidFill>
            <a:srgbClr val="52AC87"/>
          </a:solidFill>
        </p:spPr>
        <p:txBody>
          <a:bodyPr wrap="square" lIns="0" tIns="0" rIns="0" bIns="0" rtlCol="0"/>
          <a:lstStyle/>
          <a:p/>
        </p:txBody>
      </p:sp>
      <p:sp>
        <p:nvSpPr>
          <p:cNvPr id="30" name="object 30"/>
          <p:cNvSpPr/>
          <p:nvPr/>
        </p:nvSpPr>
        <p:spPr>
          <a:xfrm>
            <a:off x="1604772" y="3852926"/>
            <a:ext cx="567690" cy="119380"/>
          </a:xfrm>
          <a:custGeom>
            <a:avLst/>
            <a:gdLst/>
            <a:ahLst/>
            <a:cxnLst/>
            <a:rect l="l" t="t" r="r" b="b"/>
            <a:pathLst>
              <a:path w="567689" h="119379">
                <a:moveTo>
                  <a:pt x="118998" y="0"/>
                </a:moveTo>
                <a:lnTo>
                  <a:pt x="0" y="59181"/>
                </a:lnTo>
                <a:lnTo>
                  <a:pt x="118745" y="118872"/>
                </a:lnTo>
                <a:lnTo>
                  <a:pt x="118829" y="79301"/>
                </a:lnTo>
                <a:lnTo>
                  <a:pt x="99059" y="79248"/>
                </a:lnTo>
                <a:lnTo>
                  <a:pt x="99059" y="39624"/>
                </a:lnTo>
                <a:lnTo>
                  <a:pt x="118914" y="39624"/>
                </a:lnTo>
                <a:lnTo>
                  <a:pt x="118998" y="0"/>
                </a:lnTo>
                <a:close/>
              </a:path>
              <a:path w="567689" h="119379">
                <a:moveTo>
                  <a:pt x="118914" y="39677"/>
                </a:moveTo>
                <a:lnTo>
                  <a:pt x="118829" y="79301"/>
                </a:lnTo>
                <a:lnTo>
                  <a:pt x="567054" y="80518"/>
                </a:lnTo>
                <a:lnTo>
                  <a:pt x="567182" y="40893"/>
                </a:lnTo>
                <a:lnTo>
                  <a:pt x="118914" y="39677"/>
                </a:lnTo>
                <a:close/>
              </a:path>
              <a:path w="567689" h="119379">
                <a:moveTo>
                  <a:pt x="99059" y="39624"/>
                </a:moveTo>
                <a:lnTo>
                  <a:pt x="99059" y="79248"/>
                </a:lnTo>
                <a:lnTo>
                  <a:pt x="118829" y="79301"/>
                </a:lnTo>
                <a:lnTo>
                  <a:pt x="118914" y="39677"/>
                </a:lnTo>
                <a:lnTo>
                  <a:pt x="99059" y="39624"/>
                </a:lnTo>
                <a:close/>
              </a:path>
              <a:path w="567689" h="119379">
                <a:moveTo>
                  <a:pt x="118914" y="39624"/>
                </a:moveTo>
                <a:lnTo>
                  <a:pt x="99059" y="39624"/>
                </a:lnTo>
                <a:lnTo>
                  <a:pt x="118914" y="39677"/>
                </a:lnTo>
                <a:close/>
              </a:path>
            </a:pathLst>
          </a:custGeom>
          <a:solidFill>
            <a:srgbClr val="52AC87"/>
          </a:solidFill>
        </p:spPr>
        <p:txBody>
          <a:bodyPr wrap="square" lIns="0" tIns="0" rIns="0" bIns="0" rtlCol="0"/>
          <a:lstStyle/>
          <a:p/>
        </p:txBody>
      </p:sp>
      <p:sp>
        <p:nvSpPr>
          <p:cNvPr id="31" name="object 31"/>
          <p:cNvSpPr txBox="1"/>
          <p:nvPr/>
        </p:nvSpPr>
        <p:spPr>
          <a:xfrm>
            <a:off x="700531" y="5949797"/>
            <a:ext cx="2462530" cy="718820"/>
          </a:xfrm>
          <a:prstGeom prst="rect">
            <a:avLst/>
          </a:prstGeom>
        </p:spPr>
        <p:txBody>
          <a:bodyPr wrap="square" lIns="0" tIns="13970" rIns="0" bIns="0" rtlCol="0" vert="horz">
            <a:spAutoFit/>
          </a:bodyPr>
          <a:lstStyle/>
          <a:p>
            <a:pPr marL="283210">
              <a:lnSpc>
                <a:spcPct val="100000"/>
              </a:lnSpc>
              <a:spcBef>
                <a:spcPts val="110"/>
              </a:spcBef>
            </a:pPr>
            <a:r>
              <a:rPr dirty="0" sz="1600" spc="5">
                <a:solidFill>
                  <a:srgbClr val="E7DCED"/>
                </a:solidFill>
                <a:latin typeface="Arial"/>
                <a:cs typeface="Arial"/>
              </a:rPr>
              <a:t>D</a:t>
            </a:r>
            <a:endParaRPr sz="1600">
              <a:latin typeface="Arial"/>
              <a:cs typeface="Arial"/>
            </a:endParaRPr>
          </a:p>
          <a:p>
            <a:pPr marL="12700">
              <a:lnSpc>
                <a:spcPct val="100000"/>
              </a:lnSpc>
              <a:spcBef>
                <a:spcPts val="1365"/>
              </a:spcBef>
            </a:pPr>
            <a:r>
              <a:rPr dirty="0" sz="1800" spc="-5">
                <a:solidFill>
                  <a:srgbClr val="767070"/>
                </a:solidFill>
                <a:latin typeface="Arial"/>
                <a:cs typeface="Arial"/>
              </a:rPr>
              <a:t>Cycle</a:t>
            </a:r>
            <a:r>
              <a:rPr dirty="0" sz="1800" spc="-25">
                <a:solidFill>
                  <a:srgbClr val="767070"/>
                </a:solidFill>
                <a:latin typeface="Arial"/>
                <a:cs typeface="Arial"/>
              </a:rPr>
              <a:t> </a:t>
            </a:r>
            <a:r>
              <a:rPr dirty="0" sz="1800" spc="-5">
                <a:solidFill>
                  <a:srgbClr val="767070"/>
                </a:solidFill>
                <a:latin typeface="Arial"/>
                <a:cs typeface="Arial"/>
              </a:rPr>
              <a:t>exists:</a:t>
            </a:r>
            <a:r>
              <a:rPr dirty="0" sz="1800" spc="5">
                <a:solidFill>
                  <a:srgbClr val="767070"/>
                </a:solidFill>
                <a:latin typeface="Arial"/>
                <a:cs typeface="Arial"/>
              </a:rPr>
              <a:t> </a:t>
            </a:r>
            <a:r>
              <a:rPr dirty="0" sz="1800" spc="20">
                <a:solidFill>
                  <a:srgbClr val="767070"/>
                </a:solidFill>
                <a:latin typeface="Cambria Math"/>
                <a:cs typeface="Cambria Math"/>
              </a:rPr>
              <a:t>𝐵,</a:t>
            </a:r>
            <a:r>
              <a:rPr dirty="0" sz="1800" spc="-105">
                <a:solidFill>
                  <a:srgbClr val="767070"/>
                </a:solidFill>
                <a:latin typeface="Cambria Math"/>
                <a:cs typeface="Cambria Math"/>
              </a:rPr>
              <a:t> </a:t>
            </a:r>
            <a:r>
              <a:rPr dirty="0" sz="1800" spc="35">
                <a:solidFill>
                  <a:srgbClr val="767070"/>
                </a:solidFill>
                <a:latin typeface="Cambria Math"/>
                <a:cs typeface="Cambria Math"/>
              </a:rPr>
              <a:t>𝐶,</a:t>
            </a:r>
            <a:r>
              <a:rPr dirty="0" sz="1800" spc="-75">
                <a:solidFill>
                  <a:srgbClr val="767070"/>
                </a:solidFill>
                <a:latin typeface="Cambria Math"/>
                <a:cs typeface="Cambria Math"/>
              </a:rPr>
              <a:t> </a:t>
            </a:r>
            <a:r>
              <a:rPr dirty="0" sz="1800" spc="25">
                <a:solidFill>
                  <a:srgbClr val="767070"/>
                </a:solidFill>
                <a:latin typeface="Cambria Math"/>
                <a:cs typeface="Cambria Math"/>
              </a:rPr>
              <a:t>𝐸,</a:t>
            </a:r>
            <a:r>
              <a:rPr dirty="0" sz="1800" spc="-100">
                <a:solidFill>
                  <a:srgbClr val="767070"/>
                </a:solidFill>
                <a:latin typeface="Cambria Math"/>
                <a:cs typeface="Cambria Math"/>
              </a:rPr>
              <a:t> </a:t>
            </a:r>
            <a:r>
              <a:rPr dirty="0" sz="1800" spc="35">
                <a:solidFill>
                  <a:srgbClr val="767070"/>
                </a:solidFill>
                <a:latin typeface="Cambria Math"/>
                <a:cs typeface="Cambria Math"/>
              </a:rPr>
              <a:t>𝐹,</a:t>
            </a:r>
            <a:r>
              <a:rPr dirty="0" sz="1800" spc="-100">
                <a:solidFill>
                  <a:srgbClr val="767070"/>
                </a:solidFill>
                <a:latin typeface="Cambria Math"/>
                <a:cs typeface="Cambria Math"/>
              </a:rPr>
              <a:t> </a:t>
            </a:r>
            <a:r>
              <a:rPr dirty="0" sz="1800">
                <a:solidFill>
                  <a:srgbClr val="767070"/>
                </a:solidFill>
                <a:latin typeface="Cambria Math"/>
                <a:cs typeface="Cambria Math"/>
              </a:rPr>
              <a:t>𝐺</a:t>
            </a:r>
            <a:endParaRPr sz="1800">
              <a:latin typeface="Cambria Math"/>
              <a:cs typeface="Cambria Math"/>
            </a:endParaRPr>
          </a:p>
        </p:txBody>
      </p:sp>
      <p:sp>
        <p:nvSpPr>
          <p:cNvPr id="32" name="object 32"/>
          <p:cNvSpPr txBox="1"/>
          <p:nvPr/>
        </p:nvSpPr>
        <p:spPr>
          <a:xfrm>
            <a:off x="4199001" y="2583433"/>
            <a:ext cx="5875020" cy="2047875"/>
          </a:xfrm>
          <a:prstGeom prst="rect">
            <a:avLst/>
          </a:prstGeom>
        </p:spPr>
        <p:txBody>
          <a:bodyPr wrap="square" lIns="0" tIns="109220" rIns="0" bIns="0" rtlCol="0" vert="horz">
            <a:spAutoFit/>
          </a:bodyPr>
          <a:lstStyle/>
          <a:p>
            <a:pPr marL="12700">
              <a:lnSpc>
                <a:spcPct val="100000"/>
              </a:lnSpc>
              <a:spcBef>
                <a:spcPts val="860"/>
              </a:spcBef>
            </a:pPr>
            <a:r>
              <a:rPr dirty="0" sz="1200" spc="-10">
                <a:solidFill>
                  <a:srgbClr val="52AC87"/>
                </a:solidFill>
                <a:latin typeface="Calibri"/>
                <a:cs typeface="Calibri"/>
              </a:rPr>
              <a:t>Sample </a:t>
            </a:r>
            <a:r>
              <a:rPr dirty="0" sz="1200" spc="-5">
                <a:solidFill>
                  <a:srgbClr val="52AC87"/>
                </a:solidFill>
                <a:latin typeface="Calibri"/>
                <a:cs typeface="Calibri"/>
              </a:rPr>
              <a:t>Implementation </a:t>
            </a:r>
            <a:r>
              <a:rPr dirty="0" sz="1200" spc="-10">
                <a:solidFill>
                  <a:srgbClr val="52AC87"/>
                </a:solidFill>
                <a:latin typeface="Calibri"/>
                <a:cs typeface="Calibri"/>
              </a:rPr>
              <a:t>(using </a:t>
            </a:r>
            <a:r>
              <a:rPr dirty="0" sz="1200" spc="-5">
                <a:solidFill>
                  <a:srgbClr val="52AC87"/>
                </a:solidFill>
                <a:latin typeface="Calibri"/>
                <a:cs typeface="Calibri"/>
              </a:rPr>
              <a:t>object </a:t>
            </a:r>
            <a:r>
              <a:rPr dirty="0" sz="1200" spc="-10">
                <a:solidFill>
                  <a:srgbClr val="52AC87"/>
                </a:solidFill>
                <a:latin typeface="Calibri"/>
                <a:cs typeface="Calibri"/>
              </a:rPr>
              <a:t>version </a:t>
            </a:r>
            <a:r>
              <a:rPr dirty="0" sz="1200" spc="-5">
                <a:solidFill>
                  <a:srgbClr val="52AC87"/>
                </a:solidFill>
                <a:latin typeface="Calibri"/>
                <a:cs typeface="Calibri"/>
              </a:rPr>
              <a:t>of adjacency </a:t>
            </a:r>
            <a:r>
              <a:rPr dirty="0" sz="1200" spc="-15">
                <a:solidFill>
                  <a:srgbClr val="52AC87"/>
                </a:solidFill>
                <a:latin typeface="Calibri"/>
                <a:cs typeface="Calibri"/>
              </a:rPr>
              <a:t>list </a:t>
            </a:r>
            <a:r>
              <a:rPr dirty="0" sz="1200" spc="-5">
                <a:solidFill>
                  <a:srgbClr val="52AC87"/>
                </a:solidFill>
                <a:latin typeface="Calibri"/>
                <a:cs typeface="Calibri"/>
              </a:rPr>
              <a:t>and </a:t>
            </a:r>
            <a:r>
              <a:rPr dirty="0" sz="1200" spc="-15">
                <a:solidFill>
                  <a:srgbClr val="52AC87"/>
                </a:solidFill>
                <a:latin typeface="Calibri"/>
                <a:cs typeface="Calibri"/>
              </a:rPr>
              <a:t>recursion </a:t>
            </a:r>
            <a:r>
              <a:rPr dirty="0" sz="1200" spc="-10">
                <a:solidFill>
                  <a:srgbClr val="52AC87"/>
                </a:solidFill>
                <a:latin typeface="Calibri"/>
                <a:cs typeface="Calibri"/>
              </a:rPr>
              <a:t>instead </a:t>
            </a:r>
            <a:r>
              <a:rPr dirty="0" sz="1200" spc="-5">
                <a:solidFill>
                  <a:srgbClr val="52AC87"/>
                </a:solidFill>
                <a:latin typeface="Calibri"/>
                <a:cs typeface="Calibri"/>
              </a:rPr>
              <a:t>of </a:t>
            </a:r>
            <a:r>
              <a:rPr dirty="0" sz="1200">
                <a:solidFill>
                  <a:srgbClr val="52AC87"/>
                </a:solidFill>
                <a:latin typeface="Calibri"/>
                <a:cs typeface="Calibri"/>
              </a:rPr>
              <a:t>a</a:t>
            </a:r>
            <a:r>
              <a:rPr dirty="0" sz="1200" spc="40">
                <a:solidFill>
                  <a:srgbClr val="52AC87"/>
                </a:solidFill>
                <a:latin typeface="Calibri"/>
                <a:cs typeface="Calibri"/>
              </a:rPr>
              <a:t> </a:t>
            </a:r>
            <a:r>
              <a:rPr dirty="0" sz="1200" spc="-10">
                <a:solidFill>
                  <a:srgbClr val="52AC87"/>
                </a:solidFill>
                <a:latin typeface="Calibri"/>
                <a:cs typeface="Calibri"/>
              </a:rPr>
              <a:t>stack)</a:t>
            </a:r>
            <a:endParaRPr sz="1200">
              <a:latin typeface="Calibri"/>
              <a:cs typeface="Calibri"/>
            </a:endParaRPr>
          </a:p>
          <a:p>
            <a:pPr marL="12700">
              <a:lnSpc>
                <a:spcPct val="100000"/>
              </a:lnSpc>
              <a:spcBef>
                <a:spcPts val="760"/>
              </a:spcBef>
            </a:pPr>
            <a:r>
              <a:rPr dirty="0" sz="1200" spc="-5">
                <a:solidFill>
                  <a:srgbClr val="52AC87"/>
                </a:solidFill>
                <a:latin typeface="Courier New"/>
                <a:cs typeface="Courier New"/>
              </a:rPr>
              <a:t>void </a:t>
            </a:r>
            <a:r>
              <a:rPr dirty="0" sz="1200">
                <a:solidFill>
                  <a:srgbClr val="8952AC"/>
                </a:solidFill>
                <a:latin typeface="Courier New"/>
                <a:cs typeface="Courier New"/>
              </a:rPr>
              <a:t>DFS</a:t>
            </a:r>
            <a:r>
              <a:rPr dirty="0" sz="1200">
                <a:solidFill>
                  <a:srgbClr val="767070"/>
                </a:solidFill>
                <a:latin typeface="Courier New"/>
                <a:cs typeface="Courier New"/>
              </a:rPr>
              <a:t>(Vertex* v, </a:t>
            </a:r>
            <a:r>
              <a:rPr dirty="0" sz="1200" spc="5">
                <a:solidFill>
                  <a:srgbClr val="767070"/>
                </a:solidFill>
                <a:latin typeface="Courier New"/>
                <a:cs typeface="Courier New"/>
              </a:rPr>
              <a:t>Vertex*</a:t>
            </a:r>
            <a:r>
              <a:rPr dirty="0" sz="1200" spc="20">
                <a:solidFill>
                  <a:srgbClr val="767070"/>
                </a:solidFill>
                <a:latin typeface="Courier New"/>
                <a:cs typeface="Courier New"/>
              </a:rPr>
              <a:t> </a:t>
            </a:r>
            <a:r>
              <a:rPr dirty="0" sz="1200" spc="-5">
                <a:solidFill>
                  <a:srgbClr val="767070"/>
                </a:solidFill>
                <a:latin typeface="Courier New"/>
                <a:cs typeface="Courier New"/>
              </a:rPr>
              <a:t>p){</a:t>
            </a:r>
            <a:endParaRPr sz="1200">
              <a:latin typeface="Courier New"/>
              <a:cs typeface="Courier New"/>
            </a:endParaRPr>
          </a:p>
          <a:p>
            <a:pPr marL="378460">
              <a:lnSpc>
                <a:spcPct val="100000"/>
              </a:lnSpc>
            </a:pPr>
            <a:r>
              <a:rPr dirty="0" sz="1200">
                <a:solidFill>
                  <a:srgbClr val="767070"/>
                </a:solidFill>
                <a:latin typeface="Courier New"/>
                <a:cs typeface="Courier New"/>
              </a:rPr>
              <a:t>v-&gt;inPath =</a:t>
            </a:r>
            <a:r>
              <a:rPr dirty="0" sz="1200" spc="15">
                <a:solidFill>
                  <a:srgbClr val="767070"/>
                </a:solidFill>
                <a:latin typeface="Courier New"/>
                <a:cs typeface="Courier New"/>
              </a:rPr>
              <a:t> </a:t>
            </a:r>
            <a:r>
              <a:rPr dirty="0" sz="1200" spc="-5">
                <a:solidFill>
                  <a:srgbClr val="767070"/>
                </a:solidFill>
                <a:latin typeface="Courier New"/>
                <a:cs typeface="Courier New"/>
              </a:rPr>
              <a:t>true;</a:t>
            </a:r>
            <a:endParaRPr sz="1200">
              <a:latin typeface="Courier New"/>
              <a:cs typeface="Courier New"/>
            </a:endParaRPr>
          </a:p>
          <a:p>
            <a:pPr marL="746760" marR="2265680" indent="-368935">
              <a:lnSpc>
                <a:spcPct val="100000"/>
              </a:lnSpc>
            </a:pPr>
            <a:r>
              <a:rPr dirty="0" sz="1200">
                <a:solidFill>
                  <a:srgbClr val="767070"/>
                </a:solidFill>
                <a:latin typeface="Courier New"/>
                <a:cs typeface="Courier New"/>
              </a:rPr>
              <a:t>for(</a:t>
            </a:r>
            <a:r>
              <a:rPr dirty="0" sz="1200">
                <a:solidFill>
                  <a:srgbClr val="52AC87"/>
                </a:solidFill>
                <a:latin typeface="Courier New"/>
                <a:cs typeface="Courier New"/>
              </a:rPr>
              <a:t>int </a:t>
            </a:r>
            <a:r>
              <a:rPr dirty="0" sz="1200" spc="-5">
                <a:solidFill>
                  <a:srgbClr val="767070"/>
                </a:solidFill>
                <a:latin typeface="Courier New"/>
                <a:cs typeface="Courier New"/>
              </a:rPr>
              <a:t>i=0; </a:t>
            </a:r>
            <a:r>
              <a:rPr dirty="0" sz="1200">
                <a:solidFill>
                  <a:srgbClr val="767070"/>
                </a:solidFill>
                <a:latin typeface="Courier New"/>
                <a:cs typeface="Courier New"/>
              </a:rPr>
              <a:t>i&lt;v-&gt;adj.size(); </a:t>
            </a:r>
            <a:r>
              <a:rPr dirty="0" sz="1200" spc="-5">
                <a:solidFill>
                  <a:srgbClr val="767070"/>
                </a:solidFill>
                <a:latin typeface="Courier New"/>
                <a:cs typeface="Courier New"/>
              </a:rPr>
              <a:t>i++){  </a:t>
            </a:r>
            <a:r>
              <a:rPr dirty="0" sz="1200">
                <a:solidFill>
                  <a:srgbClr val="767070"/>
                </a:solidFill>
                <a:latin typeface="Courier New"/>
                <a:cs typeface="Courier New"/>
              </a:rPr>
              <a:t>if(v-&gt;adj[i] </a:t>
            </a:r>
            <a:r>
              <a:rPr dirty="0" sz="1200" spc="-5">
                <a:solidFill>
                  <a:srgbClr val="767070"/>
                </a:solidFill>
                <a:latin typeface="Courier New"/>
                <a:cs typeface="Courier New"/>
              </a:rPr>
              <a:t>== p)</a:t>
            </a:r>
            <a:r>
              <a:rPr dirty="0" sz="1200">
                <a:solidFill>
                  <a:srgbClr val="767070"/>
                </a:solidFill>
                <a:latin typeface="Courier New"/>
                <a:cs typeface="Courier New"/>
              </a:rPr>
              <a:t> continue;</a:t>
            </a:r>
            <a:endParaRPr sz="1200">
              <a:latin typeface="Courier New"/>
              <a:cs typeface="Courier New"/>
            </a:endParaRPr>
          </a:p>
          <a:p>
            <a:pPr marL="746760">
              <a:lnSpc>
                <a:spcPct val="100000"/>
              </a:lnSpc>
            </a:pPr>
            <a:r>
              <a:rPr dirty="0" sz="1200">
                <a:solidFill>
                  <a:srgbClr val="767070"/>
                </a:solidFill>
                <a:latin typeface="Courier New"/>
                <a:cs typeface="Courier New"/>
              </a:rPr>
              <a:t>if(v-&gt;adj[i]-&gt;inPath) //cycle</a:t>
            </a:r>
            <a:r>
              <a:rPr dirty="0" sz="1200" spc="-15">
                <a:solidFill>
                  <a:srgbClr val="767070"/>
                </a:solidFill>
                <a:latin typeface="Courier New"/>
                <a:cs typeface="Courier New"/>
              </a:rPr>
              <a:t> </a:t>
            </a:r>
            <a:r>
              <a:rPr dirty="0" sz="1200">
                <a:solidFill>
                  <a:srgbClr val="767070"/>
                </a:solidFill>
                <a:latin typeface="Courier New"/>
                <a:cs typeface="Courier New"/>
              </a:rPr>
              <a:t>found</a:t>
            </a:r>
            <a:endParaRPr sz="1200">
              <a:latin typeface="Courier New"/>
              <a:cs typeface="Courier New"/>
            </a:endParaRPr>
          </a:p>
          <a:p>
            <a:pPr marL="746760">
              <a:lnSpc>
                <a:spcPct val="100000"/>
              </a:lnSpc>
            </a:pPr>
            <a:r>
              <a:rPr dirty="0" sz="1200">
                <a:solidFill>
                  <a:srgbClr val="767070"/>
                </a:solidFill>
                <a:latin typeface="Courier New"/>
                <a:cs typeface="Courier New"/>
              </a:rPr>
              <a:t>DFS(v-&gt;adj[i],</a:t>
            </a:r>
            <a:r>
              <a:rPr dirty="0" sz="1200" spc="-5">
                <a:solidFill>
                  <a:srgbClr val="767070"/>
                </a:solidFill>
                <a:latin typeface="Courier New"/>
                <a:cs typeface="Courier New"/>
              </a:rPr>
              <a:t> v);</a:t>
            </a:r>
            <a:endParaRPr sz="1200">
              <a:latin typeface="Courier New"/>
              <a:cs typeface="Courier New"/>
            </a:endParaRPr>
          </a:p>
          <a:p>
            <a:pPr marL="378460">
              <a:lnSpc>
                <a:spcPct val="100000"/>
              </a:lnSpc>
              <a:spcBef>
                <a:spcPts val="5"/>
              </a:spcBef>
            </a:pPr>
            <a:r>
              <a:rPr dirty="0" sz="1200">
                <a:solidFill>
                  <a:srgbClr val="767070"/>
                </a:solidFill>
                <a:latin typeface="Courier New"/>
                <a:cs typeface="Courier New"/>
              </a:rPr>
              <a:t>}</a:t>
            </a:r>
            <a:endParaRPr sz="1200">
              <a:latin typeface="Courier New"/>
              <a:cs typeface="Courier New"/>
            </a:endParaRPr>
          </a:p>
          <a:p>
            <a:pPr marL="378460">
              <a:lnSpc>
                <a:spcPct val="100000"/>
              </a:lnSpc>
            </a:pPr>
            <a:r>
              <a:rPr dirty="0" sz="1200">
                <a:solidFill>
                  <a:srgbClr val="767070"/>
                </a:solidFill>
                <a:latin typeface="Courier New"/>
                <a:cs typeface="Courier New"/>
              </a:rPr>
              <a:t>v-&gt;inPath =</a:t>
            </a:r>
            <a:r>
              <a:rPr dirty="0" sz="1200" spc="15">
                <a:solidFill>
                  <a:srgbClr val="767070"/>
                </a:solidFill>
                <a:latin typeface="Courier New"/>
                <a:cs typeface="Courier New"/>
              </a:rPr>
              <a:t> </a:t>
            </a:r>
            <a:r>
              <a:rPr dirty="0" sz="1200">
                <a:solidFill>
                  <a:srgbClr val="767070"/>
                </a:solidFill>
                <a:latin typeface="Courier New"/>
                <a:cs typeface="Courier New"/>
              </a:rPr>
              <a:t>false;</a:t>
            </a:r>
            <a:endParaRPr sz="1200">
              <a:latin typeface="Courier New"/>
              <a:cs typeface="Courier New"/>
            </a:endParaRPr>
          </a:p>
          <a:p>
            <a:pPr marL="12700">
              <a:lnSpc>
                <a:spcPct val="100000"/>
              </a:lnSpc>
            </a:pPr>
            <a:r>
              <a:rPr dirty="0" sz="1200">
                <a:solidFill>
                  <a:srgbClr val="767070"/>
                </a:solidFill>
                <a:latin typeface="Courier New"/>
                <a:cs typeface="Courier New"/>
              </a:rPr>
              <a:t>}</a:t>
            </a:r>
            <a:endParaRPr sz="1200">
              <a:latin typeface="Courier New"/>
              <a:cs typeface="Courier New"/>
            </a:endParaRPr>
          </a:p>
        </p:txBody>
      </p:sp>
      <p:sp>
        <p:nvSpPr>
          <p:cNvPr id="33" name="object 33"/>
          <p:cNvSpPr txBox="1"/>
          <p:nvPr/>
        </p:nvSpPr>
        <p:spPr>
          <a:xfrm>
            <a:off x="4199001" y="4789170"/>
            <a:ext cx="1588770" cy="391160"/>
          </a:xfrm>
          <a:prstGeom prst="rect">
            <a:avLst/>
          </a:prstGeom>
        </p:spPr>
        <p:txBody>
          <a:bodyPr wrap="square" lIns="0" tIns="12700" rIns="0" bIns="0" rtlCol="0" vert="horz">
            <a:spAutoFit/>
          </a:bodyPr>
          <a:lstStyle/>
          <a:p>
            <a:pPr marL="12700">
              <a:lnSpc>
                <a:spcPct val="100000"/>
              </a:lnSpc>
              <a:spcBef>
                <a:spcPts val="100"/>
              </a:spcBef>
            </a:pPr>
            <a:r>
              <a:rPr dirty="0" sz="1200" spc="-5">
                <a:solidFill>
                  <a:srgbClr val="52AC87"/>
                </a:solidFill>
                <a:latin typeface="Courier New"/>
                <a:cs typeface="Courier New"/>
              </a:rPr>
              <a:t>int</a:t>
            </a:r>
            <a:r>
              <a:rPr dirty="0" sz="1200" spc="-20">
                <a:solidFill>
                  <a:srgbClr val="52AC87"/>
                </a:solidFill>
                <a:latin typeface="Courier New"/>
                <a:cs typeface="Courier New"/>
              </a:rPr>
              <a:t> </a:t>
            </a:r>
            <a:r>
              <a:rPr dirty="0" sz="1200">
                <a:solidFill>
                  <a:srgbClr val="8952AC"/>
                </a:solidFill>
                <a:latin typeface="Courier New"/>
                <a:cs typeface="Courier New"/>
              </a:rPr>
              <a:t>main</a:t>
            </a:r>
            <a:r>
              <a:rPr dirty="0" sz="1200">
                <a:solidFill>
                  <a:srgbClr val="767070"/>
                </a:solidFill>
                <a:latin typeface="Courier New"/>
                <a:cs typeface="Courier New"/>
              </a:rPr>
              <a:t>(){</a:t>
            </a:r>
            <a:endParaRPr sz="1200">
              <a:latin typeface="Courier New"/>
              <a:cs typeface="Courier New"/>
            </a:endParaRPr>
          </a:p>
          <a:p>
            <a:pPr marL="378460">
              <a:lnSpc>
                <a:spcPct val="100000"/>
              </a:lnSpc>
            </a:pPr>
            <a:r>
              <a:rPr dirty="0" sz="1200" spc="-5">
                <a:solidFill>
                  <a:srgbClr val="767070"/>
                </a:solidFill>
                <a:latin typeface="Courier New"/>
                <a:cs typeface="Courier New"/>
              </a:rPr>
              <a:t>//setup</a:t>
            </a:r>
            <a:r>
              <a:rPr dirty="0" sz="1200" spc="-35">
                <a:solidFill>
                  <a:srgbClr val="767070"/>
                </a:solidFill>
                <a:latin typeface="Courier New"/>
                <a:cs typeface="Courier New"/>
              </a:rPr>
              <a:t> </a:t>
            </a:r>
            <a:r>
              <a:rPr dirty="0" sz="1200">
                <a:solidFill>
                  <a:srgbClr val="767070"/>
                </a:solidFill>
                <a:latin typeface="Courier New"/>
                <a:cs typeface="Courier New"/>
              </a:rPr>
              <a:t>graph</a:t>
            </a:r>
            <a:endParaRPr sz="1200">
              <a:latin typeface="Courier New"/>
              <a:cs typeface="Courier New"/>
            </a:endParaRPr>
          </a:p>
        </p:txBody>
      </p:sp>
      <p:sp>
        <p:nvSpPr>
          <p:cNvPr id="34" name="object 34"/>
          <p:cNvSpPr txBox="1"/>
          <p:nvPr/>
        </p:nvSpPr>
        <p:spPr>
          <a:xfrm>
            <a:off x="4199001" y="5338064"/>
            <a:ext cx="1863089" cy="391160"/>
          </a:xfrm>
          <a:prstGeom prst="rect">
            <a:avLst/>
          </a:prstGeom>
        </p:spPr>
        <p:txBody>
          <a:bodyPr wrap="square" lIns="0" tIns="12700" rIns="0" bIns="0" rtlCol="0" vert="horz">
            <a:spAutoFit/>
          </a:bodyPr>
          <a:lstStyle/>
          <a:p>
            <a:pPr marL="378460">
              <a:lnSpc>
                <a:spcPct val="100000"/>
              </a:lnSpc>
              <a:spcBef>
                <a:spcPts val="100"/>
              </a:spcBef>
            </a:pPr>
            <a:r>
              <a:rPr dirty="0" sz="1200">
                <a:solidFill>
                  <a:srgbClr val="767070"/>
                </a:solidFill>
                <a:latin typeface="Courier New"/>
                <a:cs typeface="Courier New"/>
              </a:rPr>
              <a:t>DFS(root,</a:t>
            </a:r>
            <a:r>
              <a:rPr dirty="0" sz="1200" spc="-60">
                <a:solidFill>
                  <a:srgbClr val="767070"/>
                </a:solidFill>
                <a:latin typeface="Courier New"/>
                <a:cs typeface="Courier New"/>
              </a:rPr>
              <a:t> </a:t>
            </a:r>
            <a:r>
              <a:rPr dirty="0" sz="1200" spc="-5">
                <a:solidFill>
                  <a:srgbClr val="767070"/>
                </a:solidFill>
                <a:latin typeface="Courier New"/>
                <a:cs typeface="Courier New"/>
              </a:rPr>
              <a:t>NULL);</a:t>
            </a:r>
            <a:endParaRPr sz="1200">
              <a:latin typeface="Courier New"/>
              <a:cs typeface="Courier New"/>
            </a:endParaRPr>
          </a:p>
          <a:p>
            <a:pPr marL="12700">
              <a:lnSpc>
                <a:spcPct val="100000"/>
              </a:lnSpc>
            </a:pPr>
            <a:r>
              <a:rPr dirty="0" sz="1200">
                <a:solidFill>
                  <a:srgbClr val="767070"/>
                </a:solidFill>
                <a:latin typeface="Courier New"/>
                <a:cs typeface="Courier New"/>
              </a:rPr>
              <a:t>}</a:t>
            </a:r>
            <a:endParaRPr sz="1200">
              <a:latin typeface="Courier New"/>
              <a:cs typeface="Courier New"/>
            </a:endParaRPr>
          </a:p>
        </p:txBody>
      </p:sp>
      <p:sp>
        <p:nvSpPr>
          <p:cNvPr id="35" name="object 35"/>
          <p:cNvSpPr txBox="1"/>
          <p:nvPr/>
        </p:nvSpPr>
        <p:spPr>
          <a:xfrm>
            <a:off x="4199001" y="5886399"/>
            <a:ext cx="5177790" cy="391795"/>
          </a:xfrm>
          <a:prstGeom prst="rect">
            <a:avLst/>
          </a:prstGeom>
        </p:spPr>
        <p:txBody>
          <a:bodyPr wrap="square" lIns="0" tIns="12700" rIns="0" bIns="0" rtlCol="0" vert="horz">
            <a:spAutoFit/>
          </a:bodyPr>
          <a:lstStyle/>
          <a:p>
            <a:pPr marL="12700">
              <a:lnSpc>
                <a:spcPct val="100000"/>
              </a:lnSpc>
              <a:spcBef>
                <a:spcPts val="100"/>
              </a:spcBef>
            </a:pPr>
            <a:r>
              <a:rPr dirty="0" sz="1200" spc="-5">
                <a:solidFill>
                  <a:srgbClr val="767070"/>
                </a:solidFill>
                <a:latin typeface="Courier New"/>
                <a:cs typeface="Courier New"/>
              </a:rPr>
              <a:t>//Note that this only </a:t>
            </a:r>
            <a:r>
              <a:rPr dirty="0" sz="1200">
                <a:solidFill>
                  <a:srgbClr val="767070"/>
                </a:solidFill>
                <a:latin typeface="Courier New"/>
                <a:cs typeface="Courier New"/>
              </a:rPr>
              <a:t>finds </a:t>
            </a:r>
            <a:r>
              <a:rPr dirty="0" sz="1200" spc="5">
                <a:solidFill>
                  <a:srgbClr val="767070"/>
                </a:solidFill>
                <a:latin typeface="Courier New"/>
                <a:cs typeface="Courier New"/>
              </a:rPr>
              <a:t>cycles </a:t>
            </a:r>
            <a:r>
              <a:rPr dirty="0" sz="1200" spc="-5">
                <a:solidFill>
                  <a:srgbClr val="767070"/>
                </a:solidFill>
                <a:latin typeface="Courier New"/>
                <a:cs typeface="Courier New"/>
              </a:rPr>
              <a:t>reachable from</a:t>
            </a:r>
            <a:r>
              <a:rPr dirty="0" sz="1200" spc="155">
                <a:solidFill>
                  <a:srgbClr val="767070"/>
                </a:solidFill>
                <a:latin typeface="Courier New"/>
                <a:cs typeface="Courier New"/>
              </a:rPr>
              <a:t> </a:t>
            </a:r>
            <a:r>
              <a:rPr dirty="0" sz="1200">
                <a:solidFill>
                  <a:srgbClr val="767070"/>
                </a:solidFill>
                <a:latin typeface="Courier New"/>
                <a:cs typeface="Courier New"/>
              </a:rPr>
              <a:t>root.</a:t>
            </a:r>
            <a:endParaRPr sz="1200">
              <a:latin typeface="Courier New"/>
              <a:cs typeface="Courier New"/>
            </a:endParaRPr>
          </a:p>
          <a:p>
            <a:pPr marL="12700">
              <a:lnSpc>
                <a:spcPct val="100000"/>
              </a:lnSpc>
              <a:spcBef>
                <a:spcPts val="5"/>
              </a:spcBef>
            </a:pPr>
            <a:r>
              <a:rPr dirty="0" sz="1200" spc="-5">
                <a:solidFill>
                  <a:srgbClr val="767070"/>
                </a:solidFill>
                <a:latin typeface="Courier New"/>
                <a:cs typeface="Courier New"/>
              </a:rPr>
              <a:t>//You </a:t>
            </a:r>
            <a:r>
              <a:rPr dirty="0" sz="1200" spc="5">
                <a:solidFill>
                  <a:srgbClr val="767070"/>
                </a:solidFill>
                <a:latin typeface="Courier New"/>
                <a:cs typeface="Courier New"/>
              </a:rPr>
              <a:t>may </a:t>
            </a:r>
            <a:r>
              <a:rPr dirty="0" sz="1200">
                <a:solidFill>
                  <a:srgbClr val="767070"/>
                </a:solidFill>
                <a:latin typeface="Courier New"/>
                <a:cs typeface="Courier New"/>
              </a:rPr>
              <a:t>have </a:t>
            </a:r>
            <a:r>
              <a:rPr dirty="0" sz="1200" spc="10">
                <a:solidFill>
                  <a:srgbClr val="767070"/>
                </a:solidFill>
                <a:latin typeface="Courier New"/>
                <a:cs typeface="Courier New"/>
              </a:rPr>
              <a:t>to </a:t>
            </a:r>
            <a:r>
              <a:rPr dirty="0" sz="1200">
                <a:solidFill>
                  <a:srgbClr val="767070"/>
                </a:solidFill>
                <a:latin typeface="Courier New"/>
                <a:cs typeface="Courier New"/>
              </a:rPr>
              <a:t>repeat </a:t>
            </a:r>
            <a:r>
              <a:rPr dirty="0" sz="1200" spc="5">
                <a:solidFill>
                  <a:srgbClr val="767070"/>
                </a:solidFill>
                <a:latin typeface="Courier New"/>
                <a:cs typeface="Courier New"/>
              </a:rPr>
              <a:t>the </a:t>
            </a:r>
            <a:r>
              <a:rPr dirty="0" sz="1200">
                <a:solidFill>
                  <a:srgbClr val="767070"/>
                </a:solidFill>
                <a:latin typeface="Courier New"/>
                <a:cs typeface="Courier New"/>
              </a:rPr>
              <a:t>process </a:t>
            </a:r>
            <a:r>
              <a:rPr dirty="0" sz="1200" spc="-5">
                <a:solidFill>
                  <a:srgbClr val="767070"/>
                </a:solidFill>
                <a:latin typeface="Courier New"/>
                <a:cs typeface="Courier New"/>
              </a:rPr>
              <a:t>for </a:t>
            </a:r>
            <a:r>
              <a:rPr dirty="0" sz="1200">
                <a:solidFill>
                  <a:srgbClr val="767070"/>
                </a:solidFill>
                <a:latin typeface="Courier New"/>
                <a:cs typeface="Courier New"/>
              </a:rPr>
              <a:t>other</a:t>
            </a:r>
            <a:r>
              <a:rPr dirty="0" sz="1200" spc="-80">
                <a:solidFill>
                  <a:srgbClr val="767070"/>
                </a:solidFill>
                <a:latin typeface="Courier New"/>
                <a:cs typeface="Courier New"/>
              </a:rPr>
              <a:t> </a:t>
            </a:r>
            <a:r>
              <a:rPr dirty="0" sz="1200">
                <a:solidFill>
                  <a:srgbClr val="767070"/>
                </a:solidFill>
                <a:latin typeface="Courier New"/>
                <a:cs typeface="Courier New"/>
              </a:rPr>
              <a:t>vertices.</a:t>
            </a:r>
            <a:endParaRPr sz="1200">
              <a:latin typeface="Courier New"/>
              <a:cs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3638" y="491693"/>
            <a:ext cx="3661410" cy="391795"/>
          </a:xfrm>
          <a:prstGeom prst="rect"/>
        </p:spPr>
        <p:txBody>
          <a:bodyPr wrap="square" lIns="0" tIns="12700" rIns="0" bIns="0" rtlCol="0" vert="horz">
            <a:spAutoFit/>
          </a:bodyPr>
          <a:lstStyle/>
          <a:p>
            <a:pPr marL="12700">
              <a:lnSpc>
                <a:spcPct val="100000"/>
              </a:lnSpc>
              <a:spcBef>
                <a:spcPts val="100"/>
              </a:spcBef>
            </a:pPr>
            <a:r>
              <a:rPr dirty="0" spc="-5"/>
              <a:t>Challenges </a:t>
            </a:r>
            <a:r>
              <a:rPr dirty="0" spc="-10"/>
              <a:t>(to </a:t>
            </a:r>
            <a:r>
              <a:rPr dirty="0"/>
              <a:t>be</a:t>
            </a:r>
            <a:r>
              <a:rPr dirty="0" spc="-70"/>
              <a:t> </a:t>
            </a:r>
            <a:r>
              <a:rPr dirty="0" spc="-5"/>
              <a:t>submitted)</a:t>
            </a:r>
          </a:p>
        </p:txBody>
      </p:sp>
      <p:sp>
        <p:nvSpPr>
          <p:cNvPr id="3" name="object 3"/>
          <p:cNvSpPr txBox="1"/>
          <p:nvPr/>
        </p:nvSpPr>
        <p:spPr>
          <a:xfrm>
            <a:off x="713638" y="1174826"/>
            <a:ext cx="4624070" cy="2769235"/>
          </a:xfrm>
          <a:prstGeom prst="rect">
            <a:avLst/>
          </a:prstGeom>
        </p:spPr>
        <p:txBody>
          <a:bodyPr wrap="square" lIns="0" tIns="12065" rIns="0" bIns="0" rtlCol="0" vert="horz">
            <a:spAutoFit/>
          </a:bodyPr>
          <a:lstStyle/>
          <a:p>
            <a:pPr marL="356870" indent="-344170">
              <a:lnSpc>
                <a:spcPct val="100000"/>
              </a:lnSpc>
              <a:spcBef>
                <a:spcPts val="95"/>
              </a:spcBef>
              <a:buChar char="•"/>
              <a:tabLst>
                <a:tab pos="356870" algn="l"/>
                <a:tab pos="357505" algn="l"/>
              </a:tabLst>
            </a:pPr>
            <a:r>
              <a:rPr dirty="0" sz="2000" spc="-5">
                <a:solidFill>
                  <a:srgbClr val="767070"/>
                </a:solidFill>
                <a:latin typeface="Arial"/>
                <a:cs typeface="Arial"/>
              </a:rPr>
              <a:t>Codeforces </a:t>
            </a:r>
            <a:r>
              <a:rPr dirty="0" sz="2000" spc="-10">
                <a:solidFill>
                  <a:srgbClr val="767070"/>
                </a:solidFill>
                <a:latin typeface="Arial"/>
                <a:cs typeface="Arial"/>
              </a:rPr>
              <a:t>292B </a:t>
            </a:r>
            <a:r>
              <a:rPr dirty="0" sz="2000" spc="-5">
                <a:solidFill>
                  <a:srgbClr val="767070"/>
                </a:solidFill>
                <a:latin typeface="Arial"/>
                <a:cs typeface="Arial"/>
              </a:rPr>
              <a:t>– </a:t>
            </a:r>
            <a:r>
              <a:rPr dirty="0" sz="2000" spc="-10">
                <a:solidFill>
                  <a:srgbClr val="767070"/>
                </a:solidFill>
                <a:latin typeface="Arial"/>
                <a:cs typeface="Arial"/>
              </a:rPr>
              <a:t>Network</a:t>
            </a:r>
            <a:r>
              <a:rPr dirty="0" sz="2000" spc="35">
                <a:solidFill>
                  <a:srgbClr val="767070"/>
                </a:solidFill>
                <a:latin typeface="Arial"/>
                <a:cs typeface="Arial"/>
              </a:rPr>
              <a:t> </a:t>
            </a:r>
            <a:r>
              <a:rPr dirty="0" sz="2000" spc="-35">
                <a:solidFill>
                  <a:srgbClr val="767070"/>
                </a:solidFill>
                <a:latin typeface="Arial"/>
                <a:cs typeface="Arial"/>
              </a:rPr>
              <a:t>Topology</a:t>
            </a:r>
            <a:endParaRPr sz="2000">
              <a:latin typeface="Arial"/>
              <a:cs typeface="Arial"/>
            </a:endParaRPr>
          </a:p>
          <a:p>
            <a:pPr marL="356870" indent="-344170">
              <a:lnSpc>
                <a:spcPct val="100000"/>
              </a:lnSpc>
              <a:buChar char="•"/>
              <a:tabLst>
                <a:tab pos="356870" algn="l"/>
                <a:tab pos="357505" algn="l"/>
              </a:tabLst>
            </a:pPr>
            <a:r>
              <a:rPr dirty="0" sz="2000" spc="-60">
                <a:solidFill>
                  <a:srgbClr val="767070"/>
                </a:solidFill>
                <a:latin typeface="Arial"/>
                <a:cs typeface="Arial"/>
              </a:rPr>
              <a:t>UVa </a:t>
            </a:r>
            <a:r>
              <a:rPr dirty="0" sz="2000" spc="-10">
                <a:solidFill>
                  <a:srgbClr val="767070"/>
                </a:solidFill>
                <a:latin typeface="Arial"/>
                <a:cs typeface="Arial"/>
              </a:rPr>
              <a:t>280 </a:t>
            </a:r>
            <a:r>
              <a:rPr dirty="0" sz="2000" spc="-5">
                <a:solidFill>
                  <a:srgbClr val="767070"/>
                </a:solidFill>
                <a:latin typeface="Arial"/>
                <a:cs typeface="Arial"/>
              </a:rPr>
              <a:t>–</a:t>
            </a:r>
            <a:r>
              <a:rPr dirty="0" sz="2000" spc="85">
                <a:solidFill>
                  <a:srgbClr val="767070"/>
                </a:solidFill>
                <a:latin typeface="Arial"/>
                <a:cs typeface="Arial"/>
              </a:rPr>
              <a:t> </a:t>
            </a:r>
            <a:r>
              <a:rPr dirty="0" sz="2000" spc="-30">
                <a:solidFill>
                  <a:srgbClr val="767070"/>
                </a:solidFill>
                <a:latin typeface="Arial"/>
                <a:cs typeface="Arial"/>
              </a:rPr>
              <a:t>Vertex</a:t>
            </a:r>
            <a:endParaRPr sz="2000">
              <a:latin typeface="Arial"/>
              <a:cs typeface="Arial"/>
            </a:endParaRPr>
          </a:p>
          <a:p>
            <a:pPr marL="356870" indent="-344170">
              <a:lnSpc>
                <a:spcPct val="100000"/>
              </a:lnSpc>
              <a:buChar char="•"/>
              <a:tabLst>
                <a:tab pos="356870" algn="l"/>
                <a:tab pos="357505" algn="l"/>
              </a:tabLst>
            </a:pPr>
            <a:r>
              <a:rPr dirty="0" sz="2000" spc="-60">
                <a:solidFill>
                  <a:srgbClr val="767070"/>
                </a:solidFill>
                <a:latin typeface="Arial"/>
                <a:cs typeface="Arial"/>
              </a:rPr>
              <a:t>UVa </a:t>
            </a:r>
            <a:r>
              <a:rPr dirty="0" sz="2000" spc="-10">
                <a:solidFill>
                  <a:srgbClr val="767070"/>
                </a:solidFill>
                <a:latin typeface="Arial"/>
                <a:cs typeface="Arial"/>
              </a:rPr>
              <a:t>10150 </a:t>
            </a:r>
            <a:r>
              <a:rPr dirty="0" sz="2000" spc="-5">
                <a:solidFill>
                  <a:srgbClr val="767070"/>
                </a:solidFill>
                <a:latin typeface="Arial"/>
                <a:cs typeface="Arial"/>
              </a:rPr>
              <a:t>–</a:t>
            </a:r>
            <a:r>
              <a:rPr dirty="0" sz="2000" spc="105">
                <a:solidFill>
                  <a:srgbClr val="767070"/>
                </a:solidFill>
                <a:latin typeface="Arial"/>
                <a:cs typeface="Arial"/>
              </a:rPr>
              <a:t> </a:t>
            </a:r>
            <a:r>
              <a:rPr dirty="0" sz="2000" spc="-10">
                <a:solidFill>
                  <a:srgbClr val="767070"/>
                </a:solidFill>
                <a:latin typeface="Arial"/>
                <a:cs typeface="Arial"/>
              </a:rPr>
              <a:t>Doublets</a:t>
            </a:r>
            <a:endParaRPr sz="2000">
              <a:latin typeface="Arial"/>
              <a:cs typeface="Arial"/>
            </a:endParaRPr>
          </a:p>
          <a:p>
            <a:pPr marL="356870" indent="-344170">
              <a:lnSpc>
                <a:spcPct val="100000"/>
              </a:lnSpc>
              <a:spcBef>
                <a:spcPts val="5"/>
              </a:spcBef>
              <a:buChar char="•"/>
              <a:tabLst>
                <a:tab pos="356870" algn="l"/>
                <a:tab pos="357505" algn="l"/>
              </a:tabLst>
            </a:pPr>
            <a:r>
              <a:rPr dirty="0" sz="2000" spc="-60">
                <a:solidFill>
                  <a:srgbClr val="767070"/>
                </a:solidFill>
                <a:latin typeface="Arial"/>
                <a:cs typeface="Arial"/>
              </a:rPr>
              <a:t>UVa </a:t>
            </a:r>
            <a:r>
              <a:rPr dirty="0" sz="2000" spc="-10">
                <a:solidFill>
                  <a:srgbClr val="767070"/>
                </a:solidFill>
                <a:latin typeface="Arial"/>
                <a:cs typeface="Arial"/>
              </a:rPr>
              <a:t>459 </a:t>
            </a:r>
            <a:r>
              <a:rPr dirty="0" sz="2000" spc="-5">
                <a:solidFill>
                  <a:srgbClr val="767070"/>
                </a:solidFill>
                <a:latin typeface="Arial"/>
                <a:cs typeface="Arial"/>
              </a:rPr>
              <a:t>– Graph</a:t>
            </a:r>
            <a:r>
              <a:rPr dirty="0" sz="2000" spc="95">
                <a:solidFill>
                  <a:srgbClr val="767070"/>
                </a:solidFill>
                <a:latin typeface="Arial"/>
                <a:cs typeface="Arial"/>
              </a:rPr>
              <a:t> </a:t>
            </a:r>
            <a:r>
              <a:rPr dirty="0" sz="2000" spc="-10">
                <a:solidFill>
                  <a:srgbClr val="767070"/>
                </a:solidFill>
                <a:latin typeface="Arial"/>
                <a:cs typeface="Arial"/>
              </a:rPr>
              <a:t>Connectivity</a:t>
            </a:r>
            <a:endParaRPr sz="2000">
              <a:latin typeface="Arial"/>
              <a:cs typeface="Arial"/>
            </a:endParaRPr>
          </a:p>
          <a:p>
            <a:pPr marL="356870" indent="-344170">
              <a:lnSpc>
                <a:spcPct val="100000"/>
              </a:lnSpc>
              <a:buChar char="•"/>
              <a:tabLst>
                <a:tab pos="356870" algn="l"/>
                <a:tab pos="357505" algn="l"/>
              </a:tabLst>
            </a:pPr>
            <a:r>
              <a:rPr dirty="0" sz="2000" spc="-60">
                <a:solidFill>
                  <a:srgbClr val="767070"/>
                </a:solidFill>
                <a:latin typeface="Arial"/>
                <a:cs typeface="Arial"/>
              </a:rPr>
              <a:t>UVa </a:t>
            </a:r>
            <a:r>
              <a:rPr dirty="0" sz="2000" spc="-10">
                <a:solidFill>
                  <a:srgbClr val="767070"/>
                </a:solidFill>
                <a:latin typeface="Arial"/>
                <a:cs typeface="Arial"/>
              </a:rPr>
              <a:t>10203 </a:t>
            </a:r>
            <a:r>
              <a:rPr dirty="0" sz="2000" spc="-5">
                <a:solidFill>
                  <a:srgbClr val="767070"/>
                </a:solidFill>
                <a:latin typeface="Arial"/>
                <a:cs typeface="Arial"/>
              </a:rPr>
              <a:t>– </a:t>
            </a:r>
            <a:r>
              <a:rPr dirty="0" sz="2000" spc="-15">
                <a:solidFill>
                  <a:srgbClr val="767070"/>
                </a:solidFill>
                <a:latin typeface="Arial"/>
                <a:cs typeface="Arial"/>
              </a:rPr>
              <a:t>Snow</a:t>
            </a:r>
            <a:r>
              <a:rPr dirty="0" sz="2000" spc="150">
                <a:solidFill>
                  <a:srgbClr val="767070"/>
                </a:solidFill>
                <a:latin typeface="Arial"/>
                <a:cs typeface="Arial"/>
              </a:rPr>
              <a:t> </a:t>
            </a:r>
            <a:r>
              <a:rPr dirty="0" sz="2000" spc="-10">
                <a:solidFill>
                  <a:srgbClr val="767070"/>
                </a:solidFill>
                <a:latin typeface="Arial"/>
                <a:cs typeface="Arial"/>
              </a:rPr>
              <a:t>Clearing</a:t>
            </a:r>
            <a:endParaRPr sz="2000">
              <a:latin typeface="Arial"/>
              <a:cs typeface="Arial"/>
            </a:endParaRPr>
          </a:p>
          <a:p>
            <a:pPr marL="356870" indent="-344170">
              <a:lnSpc>
                <a:spcPct val="100000"/>
              </a:lnSpc>
              <a:buChar char="•"/>
              <a:tabLst>
                <a:tab pos="356870" algn="l"/>
                <a:tab pos="357505" algn="l"/>
              </a:tabLst>
            </a:pPr>
            <a:r>
              <a:rPr dirty="0" sz="2000" spc="-60">
                <a:solidFill>
                  <a:srgbClr val="767070"/>
                </a:solidFill>
                <a:latin typeface="Arial"/>
                <a:cs typeface="Arial"/>
              </a:rPr>
              <a:t>UVa </a:t>
            </a:r>
            <a:r>
              <a:rPr dirty="0" sz="2000" spc="-40">
                <a:solidFill>
                  <a:srgbClr val="767070"/>
                </a:solidFill>
                <a:latin typeface="Arial"/>
                <a:cs typeface="Arial"/>
              </a:rPr>
              <a:t>11060 </a:t>
            </a:r>
            <a:r>
              <a:rPr dirty="0" sz="2000" spc="-5">
                <a:solidFill>
                  <a:srgbClr val="767070"/>
                </a:solidFill>
                <a:latin typeface="Arial"/>
                <a:cs typeface="Arial"/>
              </a:rPr>
              <a:t>–</a:t>
            </a:r>
            <a:r>
              <a:rPr dirty="0" sz="2000" spc="130">
                <a:solidFill>
                  <a:srgbClr val="767070"/>
                </a:solidFill>
                <a:latin typeface="Arial"/>
                <a:cs typeface="Arial"/>
              </a:rPr>
              <a:t> </a:t>
            </a:r>
            <a:r>
              <a:rPr dirty="0" sz="2000" spc="-10">
                <a:solidFill>
                  <a:srgbClr val="767070"/>
                </a:solidFill>
                <a:latin typeface="Arial"/>
                <a:cs typeface="Arial"/>
              </a:rPr>
              <a:t>Beverages</a:t>
            </a:r>
            <a:endParaRPr sz="2000">
              <a:latin typeface="Arial"/>
              <a:cs typeface="Arial"/>
            </a:endParaRPr>
          </a:p>
          <a:p>
            <a:pPr marL="356870" indent="-344170">
              <a:lnSpc>
                <a:spcPct val="100000"/>
              </a:lnSpc>
              <a:buChar char="•"/>
              <a:tabLst>
                <a:tab pos="356870" algn="l"/>
                <a:tab pos="357505" algn="l"/>
              </a:tabLst>
            </a:pPr>
            <a:r>
              <a:rPr dirty="0" sz="2000" spc="-60">
                <a:solidFill>
                  <a:srgbClr val="767070"/>
                </a:solidFill>
                <a:latin typeface="Arial"/>
                <a:cs typeface="Arial"/>
              </a:rPr>
              <a:t>UVa </a:t>
            </a:r>
            <a:r>
              <a:rPr dirty="0" sz="2000" spc="-40">
                <a:solidFill>
                  <a:srgbClr val="767070"/>
                </a:solidFill>
                <a:latin typeface="Arial"/>
                <a:cs typeface="Arial"/>
              </a:rPr>
              <a:t>10116 </a:t>
            </a:r>
            <a:r>
              <a:rPr dirty="0" sz="2000" spc="-5">
                <a:solidFill>
                  <a:srgbClr val="767070"/>
                </a:solidFill>
                <a:latin typeface="Arial"/>
                <a:cs typeface="Arial"/>
              </a:rPr>
              <a:t>– </a:t>
            </a:r>
            <a:r>
              <a:rPr dirty="0" sz="2000" spc="-10">
                <a:solidFill>
                  <a:srgbClr val="767070"/>
                </a:solidFill>
                <a:latin typeface="Arial"/>
                <a:cs typeface="Arial"/>
              </a:rPr>
              <a:t>Robot</a:t>
            </a:r>
            <a:r>
              <a:rPr dirty="0" sz="2000" spc="155">
                <a:solidFill>
                  <a:srgbClr val="767070"/>
                </a:solidFill>
                <a:latin typeface="Arial"/>
                <a:cs typeface="Arial"/>
              </a:rPr>
              <a:t> </a:t>
            </a:r>
            <a:r>
              <a:rPr dirty="0" sz="2000" spc="-10">
                <a:solidFill>
                  <a:srgbClr val="767070"/>
                </a:solidFill>
                <a:latin typeface="Arial"/>
                <a:cs typeface="Arial"/>
              </a:rPr>
              <a:t>Motion</a:t>
            </a:r>
            <a:endParaRPr sz="2000">
              <a:latin typeface="Arial"/>
              <a:cs typeface="Arial"/>
            </a:endParaRPr>
          </a:p>
          <a:p>
            <a:pPr marL="356870" indent="-344170">
              <a:lnSpc>
                <a:spcPct val="100000"/>
              </a:lnSpc>
              <a:buChar char="•"/>
              <a:tabLst>
                <a:tab pos="356870" algn="l"/>
                <a:tab pos="357505" algn="l"/>
              </a:tabLst>
            </a:pPr>
            <a:r>
              <a:rPr dirty="0" sz="2000" spc="-60">
                <a:solidFill>
                  <a:srgbClr val="767070"/>
                </a:solidFill>
                <a:latin typeface="Arial"/>
                <a:cs typeface="Arial"/>
              </a:rPr>
              <a:t>UVa </a:t>
            </a:r>
            <a:r>
              <a:rPr dirty="0" sz="2000" spc="-10">
                <a:solidFill>
                  <a:srgbClr val="767070"/>
                </a:solidFill>
                <a:latin typeface="Arial"/>
                <a:cs typeface="Arial"/>
              </a:rPr>
              <a:t>12582 </a:t>
            </a:r>
            <a:r>
              <a:rPr dirty="0" sz="2000" spc="-5">
                <a:solidFill>
                  <a:srgbClr val="767070"/>
                </a:solidFill>
                <a:latin typeface="Arial"/>
                <a:cs typeface="Arial"/>
              </a:rPr>
              <a:t>– Wedding </a:t>
            </a:r>
            <a:r>
              <a:rPr dirty="0" sz="2000" spc="-10">
                <a:solidFill>
                  <a:srgbClr val="767070"/>
                </a:solidFill>
                <a:latin typeface="Arial"/>
                <a:cs typeface="Arial"/>
              </a:rPr>
              <a:t>of</a:t>
            </a:r>
            <a:r>
              <a:rPr dirty="0" sz="2000" spc="75">
                <a:solidFill>
                  <a:srgbClr val="767070"/>
                </a:solidFill>
                <a:latin typeface="Arial"/>
                <a:cs typeface="Arial"/>
              </a:rPr>
              <a:t> </a:t>
            </a:r>
            <a:r>
              <a:rPr dirty="0" sz="2000" spc="-10">
                <a:solidFill>
                  <a:srgbClr val="767070"/>
                </a:solidFill>
                <a:latin typeface="Arial"/>
                <a:cs typeface="Arial"/>
              </a:rPr>
              <a:t>Sultan</a:t>
            </a:r>
            <a:endParaRPr sz="2000">
              <a:latin typeface="Arial"/>
              <a:cs typeface="Arial"/>
            </a:endParaRPr>
          </a:p>
          <a:p>
            <a:pPr marL="356870" indent="-344170">
              <a:lnSpc>
                <a:spcPct val="100000"/>
              </a:lnSpc>
              <a:buChar char="•"/>
              <a:tabLst>
                <a:tab pos="356870" algn="l"/>
                <a:tab pos="357505" algn="l"/>
              </a:tabLst>
            </a:pPr>
            <a:r>
              <a:rPr dirty="0" sz="2000" spc="-60">
                <a:solidFill>
                  <a:srgbClr val="767070"/>
                </a:solidFill>
                <a:latin typeface="Arial"/>
                <a:cs typeface="Arial"/>
              </a:rPr>
              <a:t>UVa </a:t>
            </a:r>
            <a:r>
              <a:rPr dirty="0" sz="2000" spc="-10">
                <a:solidFill>
                  <a:srgbClr val="767070"/>
                </a:solidFill>
                <a:latin typeface="Arial"/>
                <a:cs typeface="Arial"/>
              </a:rPr>
              <a:t>572 </a:t>
            </a:r>
            <a:r>
              <a:rPr dirty="0" sz="2000" spc="-5">
                <a:solidFill>
                  <a:srgbClr val="767070"/>
                </a:solidFill>
                <a:latin typeface="Arial"/>
                <a:cs typeface="Arial"/>
              </a:rPr>
              <a:t>– Oil</a:t>
            </a:r>
            <a:r>
              <a:rPr dirty="0" sz="2000" spc="90">
                <a:solidFill>
                  <a:srgbClr val="767070"/>
                </a:solidFill>
                <a:latin typeface="Arial"/>
                <a:cs typeface="Arial"/>
              </a:rPr>
              <a:t> </a:t>
            </a:r>
            <a:r>
              <a:rPr dirty="0" sz="2000" spc="-10">
                <a:solidFill>
                  <a:srgbClr val="767070"/>
                </a:solidFill>
                <a:latin typeface="Arial"/>
                <a:cs typeface="Arial"/>
              </a:rPr>
              <a:t>Deposits</a:t>
            </a:r>
            <a:endParaRPr sz="20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3638" y="491693"/>
            <a:ext cx="5316855" cy="391795"/>
          </a:xfrm>
          <a:prstGeom prst="rect"/>
        </p:spPr>
        <p:txBody>
          <a:bodyPr wrap="square" lIns="0" tIns="12700" rIns="0" bIns="0" rtlCol="0" vert="horz">
            <a:spAutoFit/>
          </a:bodyPr>
          <a:lstStyle/>
          <a:p>
            <a:pPr marL="12700">
              <a:lnSpc>
                <a:spcPct val="100000"/>
              </a:lnSpc>
              <a:spcBef>
                <a:spcPts val="100"/>
              </a:spcBef>
            </a:pPr>
            <a:r>
              <a:rPr dirty="0" spc="-5"/>
              <a:t>Challenges </a:t>
            </a:r>
            <a:r>
              <a:rPr dirty="0" spc="-15"/>
              <a:t>(at </a:t>
            </a:r>
            <a:r>
              <a:rPr dirty="0" spc="-10"/>
              <a:t>least </a:t>
            </a:r>
            <a:r>
              <a:rPr dirty="0"/>
              <a:t>2, the </a:t>
            </a:r>
            <a:r>
              <a:rPr dirty="0" spc="-15"/>
              <a:t>rest </a:t>
            </a:r>
            <a:r>
              <a:rPr dirty="0"/>
              <a:t>is</a:t>
            </a:r>
            <a:r>
              <a:rPr dirty="0" spc="15"/>
              <a:t> </a:t>
            </a:r>
            <a:r>
              <a:rPr dirty="0"/>
              <a:t>optional)</a:t>
            </a:r>
          </a:p>
        </p:txBody>
      </p:sp>
      <p:sp>
        <p:nvSpPr>
          <p:cNvPr id="3" name="object 3"/>
          <p:cNvSpPr txBox="1"/>
          <p:nvPr/>
        </p:nvSpPr>
        <p:spPr>
          <a:xfrm>
            <a:off x="713638" y="1174826"/>
            <a:ext cx="5348605" cy="1854200"/>
          </a:xfrm>
          <a:prstGeom prst="rect">
            <a:avLst/>
          </a:prstGeom>
        </p:spPr>
        <p:txBody>
          <a:bodyPr wrap="square" lIns="0" tIns="12065" rIns="0" bIns="0" rtlCol="0" vert="horz">
            <a:spAutoFit/>
          </a:bodyPr>
          <a:lstStyle/>
          <a:p>
            <a:pPr marL="356870" indent="-344170">
              <a:lnSpc>
                <a:spcPct val="100000"/>
              </a:lnSpc>
              <a:spcBef>
                <a:spcPts val="95"/>
              </a:spcBef>
              <a:buChar char="•"/>
              <a:tabLst>
                <a:tab pos="356870" algn="l"/>
                <a:tab pos="357505" algn="l"/>
              </a:tabLst>
            </a:pPr>
            <a:r>
              <a:rPr dirty="0" sz="2000" spc="-60">
                <a:solidFill>
                  <a:srgbClr val="767070"/>
                </a:solidFill>
                <a:latin typeface="Arial"/>
                <a:cs typeface="Arial"/>
              </a:rPr>
              <a:t>UVa </a:t>
            </a:r>
            <a:r>
              <a:rPr dirty="0" sz="2000" spc="-45">
                <a:solidFill>
                  <a:srgbClr val="767070"/>
                </a:solidFill>
                <a:latin typeface="Arial"/>
                <a:cs typeface="Arial"/>
              </a:rPr>
              <a:t>1103 </a:t>
            </a:r>
            <a:r>
              <a:rPr dirty="0" sz="2000" spc="-5">
                <a:solidFill>
                  <a:srgbClr val="767070"/>
                </a:solidFill>
                <a:latin typeface="Arial"/>
                <a:cs typeface="Arial"/>
              </a:rPr>
              <a:t>– </a:t>
            </a:r>
            <a:r>
              <a:rPr dirty="0" sz="2000" spc="-10">
                <a:solidFill>
                  <a:srgbClr val="767070"/>
                </a:solidFill>
                <a:latin typeface="Arial"/>
                <a:cs typeface="Arial"/>
              </a:rPr>
              <a:t>Ancient</a:t>
            </a:r>
            <a:r>
              <a:rPr dirty="0" sz="2000" spc="50">
                <a:solidFill>
                  <a:srgbClr val="767070"/>
                </a:solidFill>
                <a:latin typeface="Arial"/>
                <a:cs typeface="Arial"/>
              </a:rPr>
              <a:t> </a:t>
            </a:r>
            <a:r>
              <a:rPr dirty="0" sz="2000" spc="-5">
                <a:solidFill>
                  <a:srgbClr val="767070"/>
                </a:solidFill>
                <a:latin typeface="Arial"/>
                <a:cs typeface="Arial"/>
              </a:rPr>
              <a:t>Messages</a:t>
            </a:r>
            <a:endParaRPr sz="2000">
              <a:latin typeface="Arial"/>
              <a:cs typeface="Arial"/>
            </a:endParaRPr>
          </a:p>
          <a:p>
            <a:pPr marL="356870" indent="-344170">
              <a:lnSpc>
                <a:spcPct val="100000"/>
              </a:lnSpc>
              <a:buChar char="•"/>
              <a:tabLst>
                <a:tab pos="356870" algn="l"/>
                <a:tab pos="357505" algn="l"/>
              </a:tabLst>
            </a:pPr>
            <a:r>
              <a:rPr dirty="0" sz="2000" spc="-5">
                <a:solidFill>
                  <a:srgbClr val="767070"/>
                </a:solidFill>
                <a:latin typeface="Arial"/>
                <a:cs typeface="Arial"/>
              </a:rPr>
              <a:t>Codeforces </a:t>
            </a:r>
            <a:r>
              <a:rPr dirty="0" sz="2000" spc="-10">
                <a:solidFill>
                  <a:srgbClr val="767070"/>
                </a:solidFill>
                <a:latin typeface="Arial"/>
                <a:cs typeface="Arial"/>
              </a:rPr>
              <a:t>510C </a:t>
            </a:r>
            <a:r>
              <a:rPr dirty="0" sz="2000" spc="-5">
                <a:solidFill>
                  <a:srgbClr val="767070"/>
                </a:solidFill>
                <a:latin typeface="Arial"/>
                <a:cs typeface="Arial"/>
              </a:rPr>
              <a:t>– Fox </a:t>
            </a:r>
            <a:r>
              <a:rPr dirty="0" sz="2000" spc="-10">
                <a:solidFill>
                  <a:srgbClr val="767070"/>
                </a:solidFill>
                <a:latin typeface="Arial"/>
                <a:cs typeface="Arial"/>
              </a:rPr>
              <a:t>and</a:t>
            </a:r>
            <a:r>
              <a:rPr dirty="0" sz="2000" spc="65">
                <a:solidFill>
                  <a:srgbClr val="767070"/>
                </a:solidFill>
                <a:latin typeface="Arial"/>
                <a:cs typeface="Arial"/>
              </a:rPr>
              <a:t> </a:t>
            </a:r>
            <a:r>
              <a:rPr dirty="0" sz="2000">
                <a:solidFill>
                  <a:srgbClr val="767070"/>
                </a:solidFill>
                <a:latin typeface="Arial"/>
                <a:cs typeface="Arial"/>
              </a:rPr>
              <a:t>Names</a:t>
            </a:r>
            <a:endParaRPr sz="2000">
              <a:latin typeface="Arial"/>
              <a:cs typeface="Arial"/>
            </a:endParaRPr>
          </a:p>
          <a:p>
            <a:pPr marL="356870" indent="-344170">
              <a:lnSpc>
                <a:spcPct val="100000"/>
              </a:lnSpc>
              <a:buChar char="•"/>
              <a:tabLst>
                <a:tab pos="356870" algn="l"/>
                <a:tab pos="357505" algn="l"/>
              </a:tabLst>
            </a:pPr>
            <a:r>
              <a:rPr dirty="0" sz="2000" spc="-5">
                <a:solidFill>
                  <a:srgbClr val="767070"/>
                </a:solidFill>
                <a:latin typeface="Arial"/>
                <a:cs typeface="Arial"/>
              </a:rPr>
              <a:t>Codeforces </a:t>
            </a:r>
            <a:r>
              <a:rPr dirty="0" sz="2000" spc="-45">
                <a:solidFill>
                  <a:srgbClr val="767070"/>
                </a:solidFill>
                <a:latin typeface="Arial"/>
                <a:cs typeface="Arial"/>
              </a:rPr>
              <a:t>115A </a:t>
            </a:r>
            <a:r>
              <a:rPr dirty="0" sz="2000" spc="-5">
                <a:solidFill>
                  <a:srgbClr val="767070"/>
                </a:solidFill>
                <a:latin typeface="Arial"/>
                <a:cs typeface="Arial"/>
              </a:rPr>
              <a:t>–</a:t>
            </a:r>
            <a:r>
              <a:rPr dirty="0" sz="2000" spc="-40">
                <a:solidFill>
                  <a:srgbClr val="767070"/>
                </a:solidFill>
                <a:latin typeface="Arial"/>
                <a:cs typeface="Arial"/>
              </a:rPr>
              <a:t> </a:t>
            </a:r>
            <a:r>
              <a:rPr dirty="0" sz="2000" spc="-10">
                <a:solidFill>
                  <a:srgbClr val="767070"/>
                </a:solidFill>
                <a:latin typeface="Arial"/>
                <a:cs typeface="Arial"/>
              </a:rPr>
              <a:t>Party</a:t>
            </a:r>
            <a:endParaRPr sz="2000">
              <a:latin typeface="Arial"/>
              <a:cs typeface="Arial"/>
            </a:endParaRPr>
          </a:p>
          <a:p>
            <a:pPr marL="356870" indent="-344170">
              <a:lnSpc>
                <a:spcPct val="100000"/>
              </a:lnSpc>
              <a:spcBef>
                <a:spcPts val="5"/>
              </a:spcBef>
              <a:buChar char="•"/>
              <a:tabLst>
                <a:tab pos="356870" algn="l"/>
                <a:tab pos="357505" algn="l"/>
              </a:tabLst>
            </a:pPr>
            <a:r>
              <a:rPr dirty="0" sz="2000" spc="-5">
                <a:solidFill>
                  <a:srgbClr val="767070"/>
                </a:solidFill>
                <a:latin typeface="Arial"/>
                <a:cs typeface="Arial"/>
              </a:rPr>
              <a:t>Codeforces </a:t>
            </a:r>
            <a:r>
              <a:rPr dirty="0" sz="2000" spc="-10">
                <a:solidFill>
                  <a:srgbClr val="767070"/>
                </a:solidFill>
                <a:latin typeface="Arial"/>
                <a:cs typeface="Arial"/>
              </a:rPr>
              <a:t>475B </a:t>
            </a:r>
            <a:r>
              <a:rPr dirty="0" sz="2000" spc="-5">
                <a:solidFill>
                  <a:srgbClr val="767070"/>
                </a:solidFill>
                <a:latin typeface="Arial"/>
                <a:cs typeface="Arial"/>
              </a:rPr>
              <a:t>– </a:t>
            </a:r>
            <a:r>
              <a:rPr dirty="0" sz="2000" spc="-10">
                <a:solidFill>
                  <a:srgbClr val="767070"/>
                </a:solidFill>
                <a:latin typeface="Arial"/>
                <a:cs typeface="Arial"/>
              </a:rPr>
              <a:t>Strongly Connected</a:t>
            </a:r>
            <a:r>
              <a:rPr dirty="0" sz="2000" spc="155">
                <a:solidFill>
                  <a:srgbClr val="767070"/>
                </a:solidFill>
                <a:latin typeface="Arial"/>
                <a:cs typeface="Arial"/>
              </a:rPr>
              <a:t> </a:t>
            </a:r>
            <a:r>
              <a:rPr dirty="0" sz="2000" spc="-10">
                <a:solidFill>
                  <a:srgbClr val="767070"/>
                </a:solidFill>
                <a:latin typeface="Arial"/>
                <a:cs typeface="Arial"/>
              </a:rPr>
              <a:t>City</a:t>
            </a:r>
            <a:endParaRPr sz="2000">
              <a:latin typeface="Arial"/>
              <a:cs typeface="Arial"/>
            </a:endParaRPr>
          </a:p>
          <a:p>
            <a:pPr marL="356870" indent="-344170">
              <a:lnSpc>
                <a:spcPct val="100000"/>
              </a:lnSpc>
              <a:buChar char="•"/>
              <a:tabLst>
                <a:tab pos="356870" algn="l"/>
                <a:tab pos="357505" algn="l"/>
              </a:tabLst>
            </a:pPr>
            <a:r>
              <a:rPr dirty="0" sz="2000" spc="-5">
                <a:solidFill>
                  <a:srgbClr val="767070"/>
                </a:solidFill>
                <a:latin typeface="Arial"/>
                <a:cs typeface="Arial"/>
              </a:rPr>
              <a:t>Codeforces </a:t>
            </a:r>
            <a:r>
              <a:rPr dirty="0" sz="2000" spc="-10">
                <a:solidFill>
                  <a:srgbClr val="767070"/>
                </a:solidFill>
                <a:latin typeface="Arial"/>
                <a:cs typeface="Arial"/>
              </a:rPr>
              <a:t>22C </a:t>
            </a:r>
            <a:r>
              <a:rPr dirty="0" sz="2000" spc="-5">
                <a:solidFill>
                  <a:srgbClr val="767070"/>
                </a:solidFill>
                <a:latin typeface="Arial"/>
                <a:cs typeface="Arial"/>
              </a:rPr>
              <a:t>– </a:t>
            </a:r>
            <a:r>
              <a:rPr dirty="0" sz="2000" spc="-15">
                <a:solidFill>
                  <a:srgbClr val="767070"/>
                </a:solidFill>
                <a:latin typeface="Arial"/>
                <a:cs typeface="Arial"/>
              </a:rPr>
              <a:t>System </a:t>
            </a:r>
            <a:r>
              <a:rPr dirty="0" sz="2000" spc="-5">
                <a:solidFill>
                  <a:srgbClr val="767070"/>
                </a:solidFill>
                <a:latin typeface="Arial"/>
                <a:cs typeface="Arial"/>
              </a:rPr>
              <a:t>Administrator</a:t>
            </a:r>
            <a:endParaRPr sz="2000">
              <a:latin typeface="Arial"/>
              <a:cs typeface="Arial"/>
            </a:endParaRPr>
          </a:p>
          <a:p>
            <a:pPr marL="356870" indent="-344170">
              <a:lnSpc>
                <a:spcPct val="100000"/>
              </a:lnSpc>
              <a:buChar char="•"/>
              <a:tabLst>
                <a:tab pos="356870" algn="l"/>
                <a:tab pos="357505" algn="l"/>
              </a:tabLst>
            </a:pPr>
            <a:r>
              <a:rPr dirty="0" sz="2000" spc="-5">
                <a:solidFill>
                  <a:srgbClr val="767070"/>
                </a:solidFill>
                <a:latin typeface="Arial"/>
                <a:cs typeface="Arial"/>
              </a:rPr>
              <a:t>Codeforces </a:t>
            </a:r>
            <a:r>
              <a:rPr dirty="0" sz="2000" spc="-10">
                <a:solidFill>
                  <a:srgbClr val="767070"/>
                </a:solidFill>
                <a:latin typeface="Arial"/>
                <a:cs typeface="Arial"/>
              </a:rPr>
              <a:t>402E </a:t>
            </a:r>
            <a:r>
              <a:rPr dirty="0" sz="2000" spc="-5">
                <a:solidFill>
                  <a:srgbClr val="767070"/>
                </a:solidFill>
                <a:latin typeface="Arial"/>
                <a:cs typeface="Arial"/>
              </a:rPr>
              <a:t>– Strictly </a:t>
            </a:r>
            <a:r>
              <a:rPr dirty="0" sz="2000" spc="-10">
                <a:solidFill>
                  <a:srgbClr val="767070"/>
                </a:solidFill>
                <a:latin typeface="Arial"/>
                <a:cs typeface="Arial"/>
              </a:rPr>
              <a:t>Positive</a:t>
            </a:r>
            <a:r>
              <a:rPr dirty="0" sz="2000" spc="114">
                <a:solidFill>
                  <a:srgbClr val="767070"/>
                </a:solidFill>
                <a:latin typeface="Arial"/>
                <a:cs typeface="Arial"/>
              </a:rPr>
              <a:t> </a:t>
            </a:r>
            <a:r>
              <a:rPr dirty="0" sz="2000" spc="-5">
                <a:solidFill>
                  <a:srgbClr val="767070"/>
                </a:solidFill>
                <a:latin typeface="Arial"/>
                <a:cs typeface="Arial"/>
              </a:rPr>
              <a:t>Matrix</a:t>
            </a:r>
            <a:endParaRPr sz="20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71469" y="503301"/>
            <a:ext cx="5450840" cy="939800"/>
          </a:xfrm>
          <a:prstGeom prst="rect"/>
        </p:spPr>
        <p:txBody>
          <a:bodyPr wrap="square" lIns="0" tIns="12700" rIns="0" bIns="0" rtlCol="0" vert="horz">
            <a:spAutoFit/>
          </a:bodyPr>
          <a:lstStyle/>
          <a:p>
            <a:pPr marL="12700">
              <a:lnSpc>
                <a:spcPct val="100000"/>
              </a:lnSpc>
              <a:spcBef>
                <a:spcPts val="100"/>
              </a:spcBef>
            </a:pPr>
            <a:r>
              <a:rPr dirty="0" sz="6000" b="0">
                <a:solidFill>
                  <a:srgbClr val="8952AC"/>
                </a:solidFill>
                <a:latin typeface="Calibri"/>
                <a:cs typeface="Calibri"/>
              </a:rPr>
              <a:t>GRAPH </a:t>
            </a:r>
            <a:r>
              <a:rPr dirty="0" sz="6000" spc="-30" b="0">
                <a:solidFill>
                  <a:srgbClr val="8952AC"/>
                </a:solidFill>
                <a:latin typeface="Calibri"/>
                <a:cs typeface="Calibri"/>
              </a:rPr>
              <a:t>THEORY</a:t>
            </a:r>
            <a:r>
              <a:rPr dirty="0" sz="6000" spc="-80" b="0">
                <a:solidFill>
                  <a:srgbClr val="8952AC"/>
                </a:solidFill>
                <a:latin typeface="Calibri"/>
                <a:cs typeface="Calibri"/>
              </a:rPr>
              <a:t> </a:t>
            </a:r>
            <a:r>
              <a:rPr dirty="0" sz="6000" b="0">
                <a:solidFill>
                  <a:srgbClr val="8952AC"/>
                </a:solidFill>
                <a:latin typeface="Calibri"/>
                <a:cs typeface="Calibri"/>
              </a:rPr>
              <a:t>2</a:t>
            </a:r>
            <a:endParaRPr sz="6000">
              <a:latin typeface="Calibri"/>
              <a:cs typeface="Calibri"/>
            </a:endParaRPr>
          </a:p>
        </p:txBody>
      </p:sp>
      <p:sp>
        <p:nvSpPr>
          <p:cNvPr id="3" name="object 3"/>
          <p:cNvSpPr txBox="1"/>
          <p:nvPr/>
        </p:nvSpPr>
        <p:spPr>
          <a:xfrm>
            <a:off x="792886" y="1791970"/>
            <a:ext cx="6543675" cy="1928495"/>
          </a:xfrm>
          <a:prstGeom prst="rect">
            <a:avLst/>
          </a:prstGeom>
        </p:spPr>
        <p:txBody>
          <a:bodyPr wrap="square" lIns="0" tIns="12700" rIns="0" bIns="0" rtlCol="0" vert="horz">
            <a:spAutoFit/>
          </a:bodyPr>
          <a:lstStyle/>
          <a:p>
            <a:pPr marL="12700">
              <a:lnSpc>
                <a:spcPct val="100000"/>
              </a:lnSpc>
              <a:spcBef>
                <a:spcPts val="100"/>
              </a:spcBef>
            </a:pPr>
            <a:r>
              <a:rPr dirty="0" sz="2400" spc="-10" b="1">
                <a:solidFill>
                  <a:srgbClr val="52AC87"/>
                </a:solidFill>
                <a:latin typeface="Calibri"/>
                <a:cs typeface="Calibri"/>
              </a:rPr>
              <a:t>What </a:t>
            </a:r>
            <a:r>
              <a:rPr dirty="0" sz="2400" b="1">
                <a:solidFill>
                  <a:srgbClr val="52AC87"/>
                </a:solidFill>
                <a:latin typeface="Calibri"/>
                <a:cs typeface="Calibri"/>
              </a:rPr>
              <a:t>is a </a:t>
            </a:r>
            <a:r>
              <a:rPr dirty="0" sz="2400" spc="-10" b="1">
                <a:solidFill>
                  <a:srgbClr val="52AC87"/>
                </a:solidFill>
                <a:latin typeface="Calibri"/>
                <a:cs typeface="Calibri"/>
              </a:rPr>
              <a:t>shortest</a:t>
            </a:r>
            <a:r>
              <a:rPr dirty="0" sz="2400" spc="-5" b="1">
                <a:solidFill>
                  <a:srgbClr val="52AC87"/>
                </a:solidFill>
                <a:latin typeface="Calibri"/>
                <a:cs typeface="Calibri"/>
              </a:rPr>
              <a:t> </a:t>
            </a:r>
            <a:r>
              <a:rPr dirty="0" sz="2400" spc="-10" b="1">
                <a:solidFill>
                  <a:srgbClr val="52AC87"/>
                </a:solidFill>
                <a:latin typeface="Calibri"/>
                <a:cs typeface="Calibri"/>
              </a:rPr>
              <a:t>path?</a:t>
            </a:r>
            <a:endParaRPr sz="2400">
              <a:latin typeface="Calibri"/>
              <a:cs typeface="Calibri"/>
            </a:endParaRPr>
          </a:p>
          <a:p>
            <a:pPr marL="12700" marR="5080">
              <a:lnSpc>
                <a:spcPct val="100000"/>
              </a:lnSpc>
              <a:spcBef>
                <a:spcPts val="100"/>
              </a:spcBef>
            </a:pPr>
            <a:r>
              <a:rPr dirty="0" sz="2000">
                <a:solidFill>
                  <a:srgbClr val="767070"/>
                </a:solidFill>
                <a:latin typeface="Arial"/>
                <a:cs typeface="Arial"/>
              </a:rPr>
              <a:t>Given a graph </a:t>
            </a:r>
            <a:r>
              <a:rPr dirty="0" sz="2000" spc="45">
                <a:solidFill>
                  <a:srgbClr val="767070"/>
                </a:solidFill>
                <a:latin typeface="Cambria Math"/>
                <a:cs typeface="Cambria Math"/>
              </a:rPr>
              <a:t>𝐺</a:t>
            </a:r>
            <a:r>
              <a:rPr dirty="0" sz="2000" spc="45">
                <a:solidFill>
                  <a:srgbClr val="767070"/>
                </a:solidFill>
                <a:latin typeface="Arial"/>
                <a:cs typeface="Arial"/>
              </a:rPr>
              <a:t>, </a:t>
            </a:r>
            <a:r>
              <a:rPr dirty="0" sz="2000">
                <a:solidFill>
                  <a:srgbClr val="767070"/>
                </a:solidFill>
                <a:latin typeface="Arial"/>
                <a:cs typeface="Arial"/>
              </a:rPr>
              <a:t>a source vertex </a:t>
            </a:r>
            <a:r>
              <a:rPr dirty="0" sz="2000">
                <a:solidFill>
                  <a:srgbClr val="767070"/>
                </a:solidFill>
                <a:latin typeface="Cambria Math"/>
                <a:cs typeface="Cambria Math"/>
              </a:rPr>
              <a:t>𝑢 </a:t>
            </a:r>
            <a:r>
              <a:rPr dirty="0" sz="2000">
                <a:solidFill>
                  <a:srgbClr val="767070"/>
                </a:solidFill>
                <a:latin typeface="Arial"/>
                <a:cs typeface="Arial"/>
              </a:rPr>
              <a:t>in </a:t>
            </a:r>
            <a:r>
              <a:rPr dirty="0" sz="2000" spc="45">
                <a:solidFill>
                  <a:srgbClr val="767070"/>
                </a:solidFill>
                <a:latin typeface="Cambria Math"/>
                <a:cs typeface="Cambria Math"/>
              </a:rPr>
              <a:t>𝐺</a:t>
            </a:r>
            <a:r>
              <a:rPr dirty="0" sz="2000" spc="45">
                <a:solidFill>
                  <a:srgbClr val="767070"/>
                </a:solidFill>
                <a:latin typeface="Arial"/>
                <a:cs typeface="Arial"/>
              </a:rPr>
              <a:t>, </a:t>
            </a:r>
            <a:r>
              <a:rPr dirty="0" sz="2000">
                <a:solidFill>
                  <a:srgbClr val="767070"/>
                </a:solidFill>
                <a:latin typeface="Arial"/>
                <a:cs typeface="Arial"/>
              </a:rPr>
              <a:t>and a</a:t>
            </a:r>
            <a:r>
              <a:rPr dirty="0" sz="2000" spc="-125">
                <a:solidFill>
                  <a:srgbClr val="767070"/>
                </a:solidFill>
                <a:latin typeface="Arial"/>
                <a:cs typeface="Arial"/>
              </a:rPr>
              <a:t> </a:t>
            </a:r>
            <a:r>
              <a:rPr dirty="0" sz="2000">
                <a:solidFill>
                  <a:srgbClr val="767070"/>
                </a:solidFill>
                <a:latin typeface="Arial"/>
                <a:cs typeface="Arial"/>
              </a:rPr>
              <a:t>destination  vertex </a:t>
            </a:r>
            <a:r>
              <a:rPr dirty="0" sz="2000">
                <a:solidFill>
                  <a:srgbClr val="767070"/>
                </a:solidFill>
                <a:latin typeface="Cambria Math"/>
                <a:cs typeface="Cambria Math"/>
              </a:rPr>
              <a:t>𝑣 </a:t>
            </a:r>
            <a:r>
              <a:rPr dirty="0" sz="2000">
                <a:solidFill>
                  <a:srgbClr val="767070"/>
                </a:solidFill>
                <a:latin typeface="Arial"/>
                <a:cs typeface="Arial"/>
              </a:rPr>
              <a:t>in </a:t>
            </a:r>
            <a:r>
              <a:rPr dirty="0" sz="2000" spc="45">
                <a:solidFill>
                  <a:srgbClr val="767070"/>
                </a:solidFill>
                <a:latin typeface="Cambria Math"/>
                <a:cs typeface="Cambria Math"/>
              </a:rPr>
              <a:t>𝐺</a:t>
            </a:r>
            <a:r>
              <a:rPr dirty="0" sz="2000" spc="45">
                <a:solidFill>
                  <a:srgbClr val="767070"/>
                </a:solidFill>
                <a:latin typeface="Arial"/>
                <a:cs typeface="Arial"/>
              </a:rPr>
              <a:t>, </a:t>
            </a:r>
            <a:r>
              <a:rPr dirty="0" sz="2000">
                <a:solidFill>
                  <a:srgbClr val="767070"/>
                </a:solidFill>
                <a:latin typeface="Arial"/>
                <a:cs typeface="Arial"/>
              </a:rPr>
              <a:t>a shortest path from </a:t>
            </a:r>
            <a:r>
              <a:rPr dirty="0" sz="2000">
                <a:solidFill>
                  <a:srgbClr val="767070"/>
                </a:solidFill>
                <a:latin typeface="Cambria Math"/>
                <a:cs typeface="Cambria Math"/>
              </a:rPr>
              <a:t>𝑢 </a:t>
            </a:r>
            <a:r>
              <a:rPr dirty="0" sz="2000">
                <a:solidFill>
                  <a:srgbClr val="767070"/>
                </a:solidFill>
                <a:latin typeface="Arial"/>
                <a:cs typeface="Arial"/>
              </a:rPr>
              <a:t>to </a:t>
            </a:r>
            <a:r>
              <a:rPr dirty="0" sz="2000">
                <a:solidFill>
                  <a:srgbClr val="767070"/>
                </a:solidFill>
                <a:latin typeface="Cambria Math"/>
                <a:cs typeface="Cambria Math"/>
              </a:rPr>
              <a:t>𝑣 </a:t>
            </a:r>
            <a:r>
              <a:rPr dirty="0" sz="2000">
                <a:solidFill>
                  <a:srgbClr val="767070"/>
                </a:solidFill>
                <a:latin typeface="Arial"/>
                <a:cs typeface="Arial"/>
              </a:rPr>
              <a:t>is a path in </a:t>
            </a:r>
            <a:r>
              <a:rPr dirty="0" sz="2000">
                <a:solidFill>
                  <a:srgbClr val="767070"/>
                </a:solidFill>
                <a:latin typeface="Cambria Math"/>
                <a:cs typeface="Cambria Math"/>
              </a:rPr>
              <a:t>𝐺  </a:t>
            </a:r>
            <a:r>
              <a:rPr dirty="0" sz="2000">
                <a:solidFill>
                  <a:srgbClr val="767070"/>
                </a:solidFill>
                <a:latin typeface="Arial"/>
                <a:cs typeface="Arial"/>
              </a:rPr>
              <a:t>from </a:t>
            </a:r>
            <a:r>
              <a:rPr dirty="0" sz="2000">
                <a:solidFill>
                  <a:srgbClr val="767070"/>
                </a:solidFill>
                <a:latin typeface="Cambria Math"/>
                <a:cs typeface="Cambria Math"/>
              </a:rPr>
              <a:t>𝑢 </a:t>
            </a:r>
            <a:r>
              <a:rPr dirty="0" sz="2000">
                <a:solidFill>
                  <a:srgbClr val="767070"/>
                </a:solidFill>
                <a:latin typeface="Arial"/>
                <a:cs typeface="Arial"/>
              </a:rPr>
              <a:t>to </a:t>
            </a:r>
            <a:r>
              <a:rPr dirty="0" sz="2000">
                <a:solidFill>
                  <a:srgbClr val="767070"/>
                </a:solidFill>
                <a:latin typeface="Cambria Math"/>
                <a:cs typeface="Cambria Math"/>
              </a:rPr>
              <a:t>𝑣 </a:t>
            </a:r>
            <a:r>
              <a:rPr dirty="0" sz="2000">
                <a:solidFill>
                  <a:srgbClr val="767070"/>
                </a:solidFill>
                <a:latin typeface="Arial"/>
                <a:cs typeface="Arial"/>
              </a:rPr>
              <a:t>such that the </a:t>
            </a:r>
            <a:r>
              <a:rPr dirty="0" sz="2000" spc="-5">
                <a:solidFill>
                  <a:srgbClr val="767070"/>
                </a:solidFill>
                <a:latin typeface="Arial"/>
                <a:cs typeface="Arial"/>
              </a:rPr>
              <a:t>total </a:t>
            </a:r>
            <a:r>
              <a:rPr dirty="0" sz="2000">
                <a:solidFill>
                  <a:srgbClr val="767070"/>
                </a:solidFill>
                <a:latin typeface="Arial"/>
                <a:cs typeface="Arial"/>
              </a:rPr>
              <a:t>of the weights of all edges  in the path is minimized. If </a:t>
            </a:r>
            <a:r>
              <a:rPr dirty="0" sz="2000">
                <a:solidFill>
                  <a:srgbClr val="767070"/>
                </a:solidFill>
                <a:latin typeface="Cambria Math"/>
                <a:cs typeface="Cambria Math"/>
              </a:rPr>
              <a:t>𝐺 </a:t>
            </a:r>
            <a:r>
              <a:rPr dirty="0" sz="2000">
                <a:solidFill>
                  <a:srgbClr val="767070"/>
                </a:solidFill>
                <a:latin typeface="Arial"/>
                <a:cs typeface="Arial"/>
              </a:rPr>
              <a:t>is unweighted, minimize the  number of edges in </a:t>
            </a:r>
            <a:r>
              <a:rPr dirty="0" sz="2000" spc="-5">
                <a:solidFill>
                  <a:srgbClr val="767070"/>
                </a:solidFill>
                <a:latin typeface="Arial"/>
                <a:cs typeface="Arial"/>
              </a:rPr>
              <a:t>the </a:t>
            </a:r>
            <a:r>
              <a:rPr dirty="0" sz="2000">
                <a:solidFill>
                  <a:srgbClr val="767070"/>
                </a:solidFill>
                <a:latin typeface="Arial"/>
                <a:cs typeface="Arial"/>
              </a:rPr>
              <a:t>path</a:t>
            </a:r>
            <a:r>
              <a:rPr dirty="0" sz="2000" spc="-105">
                <a:solidFill>
                  <a:srgbClr val="767070"/>
                </a:solidFill>
                <a:latin typeface="Arial"/>
                <a:cs typeface="Arial"/>
              </a:rPr>
              <a:t> </a:t>
            </a:r>
            <a:r>
              <a:rPr dirty="0" sz="2000">
                <a:solidFill>
                  <a:srgbClr val="767070"/>
                </a:solidFill>
                <a:latin typeface="Arial"/>
                <a:cs typeface="Arial"/>
              </a:rPr>
              <a:t>(BFS).</a:t>
            </a:r>
            <a:endParaRPr sz="2000">
              <a:latin typeface="Arial"/>
              <a:cs typeface="Arial"/>
            </a:endParaRPr>
          </a:p>
        </p:txBody>
      </p:sp>
      <p:sp>
        <p:nvSpPr>
          <p:cNvPr id="4" name="object 4"/>
          <p:cNvSpPr txBox="1"/>
          <p:nvPr/>
        </p:nvSpPr>
        <p:spPr>
          <a:xfrm>
            <a:off x="4579365" y="4301997"/>
            <a:ext cx="6750684" cy="2233295"/>
          </a:xfrm>
          <a:prstGeom prst="rect">
            <a:avLst/>
          </a:prstGeom>
        </p:spPr>
        <p:txBody>
          <a:bodyPr wrap="square" lIns="0" tIns="12700" rIns="0" bIns="0" rtlCol="0" vert="horz">
            <a:spAutoFit/>
          </a:bodyPr>
          <a:lstStyle/>
          <a:p>
            <a:pPr marL="12700">
              <a:lnSpc>
                <a:spcPct val="100000"/>
              </a:lnSpc>
              <a:spcBef>
                <a:spcPts val="100"/>
              </a:spcBef>
            </a:pPr>
            <a:r>
              <a:rPr dirty="0" sz="2400" spc="-10" b="1">
                <a:solidFill>
                  <a:srgbClr val="52AC87"/>
                </a:solidFill>
                <a:latin typeface="Calibri"/>
                <a:cs typeface="Calibri"/>
              </a:rPr>
              <a:t>What </a:t>
            </a:r>
            <a:r>
              <a:rPr dirty="0" sz="2400" b="1">
                <a:solidFill>
                  <a:srgbClr val="52AC87"/>
                </a:solidFill>
                <a:latin typeface="Calibri"/>
                <a:cs typeface="Calibri"/>
              </a:rPr>
              <a:t>is a </a:t>
            </a:r>
            <a:r>
              <a:rPr dirty="0" sz="2400" spc="-5" b="1">
                <a:solidFill>
                  <a:srgbClr val="52AC87"/>
                </a:solidFill>
                <a:latin typeface="Calibri"/>
                <a:cs typeface="Calibri"/>
              </a:rPr>
              <a:t>minimum </a:t>
            </a:r>
            <a:r>
              <a:rPr dirty="0" sz="2400" spc="-10" b="1">
                <a:solidFill>
                  <a:srgbClr val="52AC87"/>
                </a:solidFill>
                <a:latin typeface="Calibri"/>
                <a:cs typeface="Calibri"/>
              </a:rPr>
              <a:t>cost </a:t>
            </a:r>
            <a:r>
              <a:rPr dirty="0" sz="2400" spc="-5" b="1">
                <a:solidFill>
                  <a:srgbClr val="52AC87"/>
                </a:solidFill>
                <a:latin typeface="Calibri"/>
                <a:cs typeface="Calibri"/>
              </a:rPr>
              <a:t>spanning</a:t>
            </a:r>
            <a:r>
              <a:rPr dirty="0" sz="2400" spc="-10" b="1">
                <a:solidFill>
                  <a:srgbClr val="52AC87"/>
                </a:solidFill>
                <a:latin typeface="Calibri"/>
                <a:cs typeface="Calibri"/>
              </a:rPr>
              <a:t> tree?</a:t>
            </a:r>
            <a:endParaRPr sz="2400">
              <a:latin typeface="Calibri"/>
              <a:cs typeface="Calibri"/>
            </a:endParaRPr>
          </a:p>
          <a:p>
            <a:pPr marL="12700" marR="5080">
              <a:lnSpc>
                <a:spcPct val="100000"/>
              </a:lnSpc>
              <a:spcBef>
                <a:spcPts val="100"/>
              </a:spcBef>
            </a:pPr>
            <a:r>
              <a:rPr dirty="0" sz="2000">
                <a:solidFill>
                  <a:srgbClr val="767070"/>
                </a:solidFill>
                <a:latin typeface="Arial"/>
                <a:cs typeface="Arial"/>
              </a:rPr>
              <a:t>Given a graph </a:t>
            </a:r>
            <a:r>
              <a:rPr dirty="0" sz="2000" spc="45">
                <a:solidFill>
                  <a:srgbClr val="767070"/>
                </a:solidFill>
                <a:latin typeface="Cambria Math"/>
                <a:cs typeface="Cambria Math"/>
              </a:rPr>
              <a:t>𝐺</a:t>
            </a:r>
            <a:r>
              <a:rPr dirty="0" sz="2000" spc="45">
                <a:solidFill>
                  <a:srgbClr val="767070"/>
                </a:solidFill>
                <a:latin typeface="Arial"/>
                <a:cs typeface="Arial"/>
              </a:rPr>
              <a:t>, </a:t>
            </a:r>
            <a:r>
              <a:rPr dirty="0" sz="2000">
                <a:solidFill>
                  <a:srgbClr val="767070"/>
                </a:solidFill>
                <a:latin typeface="Arial"/>
                <a:cs typeface="Arial"/>
              </a:rPr>
              <a:t>a spanning tree of </a:t>
            </a:r>
            <a:r>
              <a:rPr dirty="0" sz="2000">
                <a:solidFill>
                  <a:srgbClr val="767070"/>
                </a:solidFill>
                <a:latin typeface="Cambria Math"/>
                <a:cs typeface="Cambria Math"/>
              </a:rPr>
              <a:t>𝐺 </a:t>
            </a:r>
            <a:r>
              <a:rPr dirty="0" sz="2000">
                <a:solidFill>
                  <a:srgbClr val="767070"/>
                </a:solidFill>
                <a:latin typeface="Arial"/>
                <a:cs typeface="Arial"/>
              </a:rPr>
              <a:t>is a connected  subgraph of </a:t>
            </a:r>
            <a:r>
              <a:rPr dirty="0" sz="2000">
                <a:solidFill>
                  <a:srgbClr val="767070"/>
                </a:solidFill>
                <a:latin typeface="Cambria Math"/>
                <a:cs typeface="Cambria Math"/>
              </a:rPr>
              <a:t>𝐺 </a:t>
            </a:r>
            <a:r>
              <a:rPr dirty="0" sz="2000">
                <a:solidFill>
                  <a:srgbClr val="767070"/>
                </a:solidFill>
                <a:latin typeface="Arial"/>
                <a:cs typeface="Arial"/>
              </a:rPr>
              <a:t>that is a </a:t>
            </a:r>
            <a:r>
              <a:rPr dirty="0" sz="2000" spc="-5">
                <a:solidFill>
                  <a:srgbClr val="767070"/>
                </a:solidFill>
                <a:latin typeface="Arial"/>
                <a:cs typeface="Arial"/>
              </a:rPr>
              <a:t>tree </a:t>
            </a:r>
            <a:r>
              <a:rPr dirty="0" sz="2000">
                <a:solidFill>
                  <a:srgbClr val="767070"/>
                </a:solidFill>
                <a:latin typeface="Arial"/>
                <a:cs typeface="Arial"/>
              </a:rPr>
              <a:t>and contains all of </a:t>
            </a:r>
            <a:r>
              <a:rPr dirty="0" sz="2000" spc="-5">
                <a:solidFill>
                  <a:srgbClr val="767070"/>
                </a:solidFill>
                <a:latin typeface="Arial"/>
                <a:cs typeface="Arial"/>
              </a:rPr>
              <a:t>its </a:t>
            </a:r>
            <a:r>
              <a:rPr dirty="0" sz="2000">
                <a:solidFill>
                  <a:srgbClr val="767070"/>
                </a:solidFill>
                <a:latin typeface="Arial"/>
                <a:cs typeface="Arial"/>
              </a:rPr>
              <a:t>vertices.</a:t>
            </a:r>
            <a:r>
              <a:rPr dirty="0" sz="2000" spc="-100">
                <a:solidFill>
                  <a:srgbClr val="767070"/>
                </a:solidFill>
                <a:latin typeface="Arial"/>
                <a:cs typeface="Arial"/>
              </a:rPr>
              <a:t> </a:t>
            </a:r>
            <a:r>
              <a:rPr dirty="0" sz="2000">
                <a:solidFill>
                  <a:srgbClr val="767070"/>
                </a:solidFill>
                <a:latin typeface="Arial"/>
                <a:cs typeface="Arial"/>
              </a:rPr>
              <a:t>A  minimum cost spanning tree of </a:t>
            </a:r>
            <a:r>
              <a:rPr dirty="0" sz="2000">
                <a:solidFill>
                  <a:srgbClr val="767070"/>
                </a:solidFill>
                <a:latin typeface="Cambria Math"/>
                <a:cs typeface="Cambria Math"/>
              </a:rPr>
              <a:t>𝐺 </a:t>
            </a:r>
            <a:r>
              <a:rPr dirty="0" sz="2000">
                <a:solidFill>
                  <a:srgbClr val="767070"/>
                </a:solidFill>
                <a:latin typeface="Arial"/>
                <a:cs typeface="Arial"/>
              </a:rPr>
              <a:t>is a spanning tree with the  minimum possible </a:t>
            </a:r>
            <a:r>
              <a:rPr dirty="0" sz="2000" spc="-5">
                <a:solidFill>
                  <a:srgbClr val="767070"/>
                </a:solidFill>
                <a:latin typeface="Arial"/>
                <a:cs typeface="Arial"/>
              </a:rPr>
              <a:t>total </a:t>
            </a:r>
            <a:r>
              <a:rPr dirty="0" sz="2000">
                <a:solidFill>
                  <a:srgbClr val="767070"/>
                </a:solidFill>
                <a:latin typeface="Arial"/>
                <a:cs typeface="Arial"/>
              </a:rPr>
              <a:t>weight of all edges included in </a:t>
            </a:r>
            <a:r>
              <a:rPr dirty="0" sz="2000" spc="-5">
                <a:solidFill>
                  <a:srgbClr val="767070"/>
                </a:solidFill>
                <a:latin typeface="Arial"/>
                <a:cs typeface="Arial"/>
              </a:rPr>
              <a:t>it. </a:t>
            </a:r>
            <a:r>
              <a:rPr dirty="0" sz="2000">
                <a:solidFill>
                  <a:srgbClr val="767070"/>
                </a:solidFill>
                <a:latin typeface="Arial"/>
                <a:cs typeface="Arial"/>
              </a:rPr>
              <a:t>All  spanning trees in an unweighted graph are considered  minimum cost spanning</a:t>
            </a:r>
            <a:r>
              <a:rPr dirty="0" sz="2000" spc="-85">
                <a:solidFill>
                  <a:srgbClr val="767070"/>
                </a:solidFill>
                <a:latin typeface="Arial"/>
                <a:cs typeface="Arial"/>
              </a:rPr>
              <a:t> </a:t>
            </a:r>
            <a:r>
              <a:rPr dirty="0" sz="2000">
                <a:solidFill>
                  <a:srgbClr val="767070"/>
                </a:solidFill>
                <a:latin typeface="Arial"/>
                <a:cs typeface="Arial"/>
              </a:rPr>
              <a:t>trees.</a:t>
            </a:r>
            <a:endParaRPr sz="2000">
              <a:latin typeface="Arial"/>
              <a:cs typeface="Arial"/>
            </a:endParaRPr>
          </a:p>
        </p:txBody>
      </p:sp>
      <p:sp>
        <p:nvSpPr>
          <p:cNvPr id="5" name="object 5"/>
          <p:cNvSpPr txBox="1"/>
          <p:nvPr/>
        </p:nvSpPr>
        <p:spPr>
          <a:xfrm>
            <a:off x="5027803" y="1449070"/>
            <a:ext cx="208026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8952AC"/>
                </a:solidFill>
                <a:latin typeface="Calibri"/>
                <a:cs typeface="Calibri"/>
              </a:rPr>
              <a:t>Hadrian Ang, </a:t>
            </a:r>
            <a:r>
              <a:rPr dirty="0" sz="1200" spc="-15">
                <a:solidFill>
                  <a:srgbClr val="8952AC"/>
                </a:solidFill>
                <a:latin typeface="Calibri"/>
                <a:cs typeface="Calibri"/>
              </a:rPr>
              <a:t>Kyle </a:t>
            </a:r>
            <a:r>
              <a:rPr dirty="0" sz="1200" spc="-5">
                <a:solidFill>
                  <a:srgbClr val="8952AC"/>
                </a:solidFill>
                <a:latin typeface="Calibri"/>
                <a:cs typeface="Calibri"/>
              </a:rPr>
              <a:t>See, </a:t>
            </a:r>
            <a:r>
              <a:rPr dirty="0" sz="1200">
                <a:solidFill>
                  <a:srgbClr val="8952AC"/>
                </a:solidFill>
                <a:latin typeface="Calibri"/>
                <a:cs typeface="Calibri"/>
              </a:rPr>
              <a:t>April</a:t>
            </a:r>
            <a:r>
              <a:rPr dirty="0" sz="1200" spc="-65">
                <a:solidFill>
                  <a:srgbClr val="8952AC"/>
                </a:solidFill>
                <a:latin typeface="Calibri"/>
                <a:cs typeface="Calibri"/>
              </a:rPr>
              <a:t> </a:t>
            </a:r>
            <a:r>
              <a:rPr dirty="0" sz="1200">
                <a:solidFill>
                  <a:srgbClr val="8952AC"/>
                </a:solidFill>
                <a:latin typeface="Calibri"/>
                <a:cs typeface="Calibri"/>
              </a:rPr>
              <a:t>2017</a:t>
            </a:r>
            <a:endParaRPr sz="1200">
              <a:latin typeface="Calibri"/>
              <a:cs typeface="Calibri"/>
            </a:endParaRPr>
          </a:p>
        </p:txBody>
      </p:sp>
      <p:sp>
        <p:nvSpPr>
          <p:cNvPr id="6" name="object 6"/>
          <p:cNvSpPr/>
          <p:nvPr/>
        </p:nvSpPr>
        <p:spPr>
          <a:xfrm>
            <a:off x="8179307" y="3281171"/>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7" name="object 7"/>
          <p:cNvSpPr/>
          <p:nvPr/>
        </p:nvSpPr>
        <p:spPr>
          <a:xfrm>
            <a:off x="8179307" y="1956816"/>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8" name="object 8"/>
          <p:cNvSpPr txBox="1"/>
          <p:nvPr/>
        </p:nvSpPr>
        <p:spPr>
          <a:xfrm>
            <a:off x="8269351" y="1951990"/>
            <a:ext cx="19558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𝑎</a:t>
            </a:r>
            <a:endParaRPr sz="2400">
              <a:latin typeface="Cambria Math"/>
              <a:cs typeface="Cambria Math"/>
            </a:endParaRPr>
          </a:p>
        </p:txBody>
      </p:sp>
      <p:sp>
        <p:nvSpPr>
          <p:cNvPr id="9" name="object 9"/>
          <p:cNvSpPr/>
          <p:nvPr/>
        </p:nvSpPr>
        <p:spPr>
          <a:xfrm>
            <a:off x="9660635" y="3281171"/>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0" name="object 10"/>
          <p:cNvSpPr txBox="1"/>
          <p:nvPr/>
        </p:nvSpPr>
        <p:spPr>
          <a:xfrm>
            <a:off x="9760457" y="3276727"/>
            <a:ext cx="1771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𝑒</a:t>
            </a:r>
            <a:endParaRPr sz="2400">
              <a:latin typeface="Cambria Math"/>
              <a:cs typeface="Cambria Math"/>
            </a:endParaRPr>
          </a:p>
        </p:txBody>
      </p:sp>
      <p:sp>
        <p:nvSpPr>
          <p:cNvPr id="11" name="object 11"/>
          <p:cNvSpPr/>
          <p:nvPr/>
        </p:nvSpPr>
        <p:spPr>
          <a:xfrm>
            <a:off x="9657588" y="1956816"/>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20"/>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2" name="object 12"/>
          <p:cNvSpPr txBox="1"/>
          <p:nvPr/>
        </p:nvSpPr>
        <p:spPr>
          <a:xfrm>
            <a:off x="9750297" y="1951990"/>
            <a:ext cx="1898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𝑏</a:t>
            </a:r>
            <a:endParaRPr sz="2400">
              <a:latin typeface="Cambria Math"/>
              <a:cs typeface="Cambria Math"/>
            </a:endParaRPr>
          </a:p>
        </p:txBody>
      </p:sp>
      <p:sp>
        <p:nvSpPr>
          <p:cNvPr id="13" name="object 13"/>
          <p:cNvSpPr/>
          <p:nvPr/>
        </p:nvSpPr>
        <p:spPr>
          <a:xfrm>
            <a:off x="8576309" y="3480053"/>
            <a:ext cx="1085215" cy="0"/>
          </a:xfrm>
          <a:custGeom>
            <a:avLst/>
            <a:gdLst/>
            <a:ahLst/>
            <a:cxnLst/>
            <a:rect l="l" t="t" r="r" b="b"/>
            <a:pathLst>
              <a:path w="1085215" h="0">
                <a:moveTo>
                  <a:pt x="1084834" y="0"/>
                </a:moveTo>
                <a:lnTo>
                  <a:pt x="0" y="0"/>
                </a:lnTo>
              </a:path>
            </a:pathLst>
          </a:custGeom>
          <a:ln w="38100">
            <a:solidFill>
              <a:srgbClr val="8952AC"/>
            </a:solidFill>
          </a:ln>
        </p:spPr>
        <p:txBody>
          <a:bodyPr wrap="square" lIns="0" tIns="0" rIns="0" bIns="0" rtlCol="0"/>
          <a:lstStyle/>
          <a:p/>
        </p:txBody>
      </p:sp>
      <p:sp>
        <p:nvSpPr>
          <p:cNvPr id="14" name="object 14"/>
          <p:cNvSpPr/>
          <p:nvPr/>
        </p:nvSpPr>
        <p:spPr>
          <a:xfrm>
            <a:off x="9856469" y="2353817"/>
            <a:ext cx="3175" cy="928369"/>
          </a:xfrm>
          <a:custGeom>
            <a:avLst/>
            <a:gdLst/>
            <a:ahLst/>
            <a:cxnLst/>
            <a:rect l="l" t="t" r="r" b="b"/>
            <a:pathLst>
              <a:path w="3175" h="928370">
                <a:moveTo>
                  <a:pt x="3048" y="928370"/>
                </a:moveTo>
                <a:lnTo>
                  <a:pt x="0" y="0"/>
                </a:lnTo>
              </a:path>
            </a:pathLst>
          </a:custGeom>
          <a:ln w="38099">
            <a:solidFill>
              <a:srgbClr val="8952AC"/>
            </a:solidFill>
          </a:ln>
        </p:spPr>
        <p:txBody>
          <a:bodyPr wrap="square" lIns="0" tIns="0" rIns="0" bIns="0" rtlCol="0"/>
          <a:lstStyle/>
          <a:p/>
        </p:txBody>
      </p:sp>
      <p:sp>
        <p:nvSpPr>
          <p:cNvPr id="15" name="object 15"/>
          <p:cNvSpPr/>
          <p:nvPr/>
        </p:nvSpPr>
        <p:spPr>
          <a:xfrm>
            <a:off x="8378190" y="2353817"/>
            <a:ext cx="0" cy="928369"/>
          </a:xfrm>
          <a:custGeom>
            <a:avLst/>
            <a:gdLst/>
            <a:ahLst/>
            <a:cxnLst/>
            <a:rect l="l" t="t" r="r" b="b"/>
            <a:pathLst>
              <a:path w="0" h="928370">
                <a:moveTo>
                  <a:pt x="0" y="0"/>
                </a:moveTo>
                <a:lnTo>
                  <a:pt x="0" y="928370"/>
                </a:lnTo>
              </a:path>
            </a:pathLst>
          </a:custGeom>
          <a:ln w="38100">
            <a:solidFill>
              <a:srgbClr val="8952AC"/>
            </a:solidFill>
          </a:ln>
        </p:spPr>
        <p:txBody>
          <a:bodyPr wrap="square" lIns="0" tIns="0" rIns="0" bIns="0" rtlCol="0"/>
          <a:lstStyle/>
          <a:p/>
        </p:txBody>
      </p:sp>
      <p:sp>
        <p:nvSpPr>
          <p:cNvPr id="16" name="object 16"/>
          <p:cNvSpPr/>
          <p:nvPr/>
        </p:nvSpPr>
        <p:spPr>
          <a:xfrm>
            <a:off x="8576309" y="2155698"/>
            <a:ext cx="1082040" cy="0"/>
          </a:xfrm>
          <a:custGeom>
            <a:avLst/>
            <a:gdLst/>
            <a:ahLst/>
            <a:cxnLst/>
            <a:rect l="l" t="t" r="r" b="b"/>
            <a:pathLst>
              <a:path w="1082040" h="0">
                <a:moveTo>
                  <a:pt x="0" y="0"/>
                </a:moveTo>
                <a:lnTo>
                  <a:pt x="1081786" y="0"/>
                </a:lnTo>
              </a:path>
            </a:pathLst>
          </a:custGeom>
          <a:ln w="38100">
            <a:solidFill>
              <a:srgbClr val="8952AC"/>
            </a:solidFill>
          </a:ln>
        </p:spPr>
        <p:txBody>
          <a:bodyPr wrap="square" lIns="0" tIns="0" rIns="0" bIns="0" rtlCol="0"/>
          <a:lstStyle/>
          <a:p/>
        </p:txBody>
      </p:sp>
      <p:sp>
        <p:nvSpPr>
          <p:cNvPr id="17" name="object 17"/>
          <p:cNvSpPr txBox="1"/>
          <p:nvPr/>
        </p:nvSpPr>
        <p:spPr>
          <a:xfrm>
            <a:off x="9050273" y="3148964"/>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18" name="object 18"/>
          <p:cNvSpPr txBox="1"/>
          <p:nvPr/>
        </p:nvSpPr>
        <p:spPr>
          <a:xfrm>
            <a:off x="8503666" y="264490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19" name="object 19"/>
          <p:cNvSpPr txBox="1"/>
          <p:nvPr/>
        </p:nvSpPr>
        <p:spPr>
          <a:xfrm>
            <a:off x="9047480" y="1824354"/>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20" name="object 20"/>
          <p:cNvSpPr txBox="1"/>
          <p:nvPr/>
        </p:nvSpPr>
        <p:spPr>
          <a:xfrm>
            <a:off x="9969500" y="267317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21" name="object 21"/>
          <p:cNvSpPr/>
          <p:nvPr/>
        </p:nvSpPr>
        <p:spPr>
          <a:xfrm>
            <a:off x="8197595" y="2431542"/>
            <a:ext cx="114300" cy="767080"/>
          </a:xfrm>
          <a:custGeom>
            <a:avLst/>
            <a:gdLst/>
            <a:ahLst/>
            <a:cxnLst/>
            <a:rect l="l" t="t" r="r" b="b"/>
            <a:pathLst>
              <a:path w="114300" h="767080">
                <a:moveTo>
                  <a:pt x="38100" y="652653"/>
                </a:moveTo>
                <a:lnTo>
                  <a:pt x="0" y="652653"/>
                </a:lnTo>
                <a:lnTo>
                  <a:pt x="57150" y="766953"/>
                </a:lnTo>
                <a:lnTo>
                  <a:pt x="104775" y="671703"/>
                </a:lnTo>
                <a:lnTo>
                  <a:pt x="38100" y="671703"/>
                </a:lnTo>
                <a:lnTo>
                  <a:pt x="38100" y="652653"/>
                </a:lnTo>
                <a:close/>
              </a:path>
              <a:path w="114300" h="767080">
                <a:moveTo>
                  <a:pt x="76200" y="0"/>
                </a:moveTo>
                <a:lnTo>
                  <a:pt x="38100" y="0"/>
                </a:lnTo>
                <a:lnTo>
                  <a:pt x="38100" y="671703"/>
                </a:lnTo>
                <a:lnTo>
                  <a:pt x="76200" y="671703"/>
                </a:lnTo>
                <a:lnTo>
                  <a:pt x="76200" y="0"/>
                </a:lnTo>
                <a:close/>
              </a:path>
              <a:path w="114300" h="767080">
                <a:moveTo>
                  <a:pt x="114300" y="652653"/>
                </a:moveTo>
                <a:lnTo>
                  <a:pt x="76200" y="652653"/>
                </a:lnTo>
                <a:lnTo>
                  <a:pt x="76200" y="671703"/>
                </a:lnTo>
                <a:lnTo>
                  <a:pt x="104775" y="671703"/>
                </a:lnTo>
                <a:lnTo>
                  <a:pt x="114300" y="652653"/>
                </a:lnTo>
                <a:close/>
              </a:path>
            </a:pathLst>
          </a:custGeom>
          <a:solidFill>
            <a:srgbClr val="C00000"/>
          </a:solidFill>
        </p:spPr>
        <p:txBody>
          <a:bodyPr wrap="square" lIns="0" tIns="0" rIns="0" bIns="0" rtlCol="0"/>
          <a:lstStyle/>
          <a:p/>
        </p:txBody>
      </p:sp>
      <p:sp>
        <p:nvSpPr>
          <p:cNvPr id="22" name="object 22"/>
          <p:cNvSpPr/>
          <p:nvPr/>
        </p:nvSpPr>
        <p:spPr>
          <a:xfrm>
            <a:off x="8574785" y="3578352"/>
            <a:ext cx="1085215" cy="114300"/>
          </a:xfrm>
          <a:custGeom>
            <a:avLst/>
            <a:gdLst/>
            <a:ahLst/>
            <a:cxnLst/>
            <a:rect l="l" t="t" r="r" b="b"/>
            <a:pathLst>
              <a:path w="1085215" h="114300">
                <a:moveTo>
                  <a:pt x="970534" y="0"/>
                </a:moveTo>
                <a:lnTo>
                  <a:pt x="970534" y="114300"/>
                </a:lnTo>
                <a:lnTo>
                  <a:pt x="1046734" y="76200"/>
                </a:lnTo>
                <a:lnTo>
                  <a:pt x="989584" y="76200"/>
                </a:lnTo>
                <a:lnTo>
                  <a:pt x="989584" y="38100"/>
                </a:lnTo>
                <a:lnTo>
                  <a:pt x="1046734" y="38100"/>
                </a:lnTo>
                <a:lnTo>
                  <a:pt x="970534" y="0"/>
                </a:lnTo>
                <a:close/>
              </a:path>
              <a:path w="1085215" h="114300">
                <a:moveTo>
                  <a:pt x="970534" y="38100"/>
                </a:moveTo>
                <a:lnTo>
                  <a:pt x="0" y="38100"/>
                </a:lnTo>
                <a:lnTo>
                  <a:pt x="0" y="76200"/>
                </a:lnTo>
                <a:lnTo>
                  <a:pt x="970534" y="76200"/>
                </a:lnTo>
                <a:lnTo>
                  <a:pt x="970534" y="38100"/>
                </a:lnTo>
                <a:close/>
              </a:path>
              <a:path w="1085215" h="114300">
                <a:moveTo>
                  <a:pt x="1046734" y="38100"/>
                </a:moveTo>
                <a:lnTo>
                  <a:pt x="989584" y="38100"/>
                </a:lnTo>
                <a:lnTo>
                  <a:pt x="989584" y="76200"/>
                </a:lnTo>
                <a:lnTo>
                  <a:pt x="1046734" y="76200"/>
                </a:lnTo>
                <a:lnTo>
                  <a:pt x="1084834" y="57150"/>
                </a:lnTo>
                <a:lnTo>
                  <a:pt x="1046734" y="38100"/>
                </a:lnTo>
                <a:close/>
              </a:path>
            </a:pathLst>
          </a:custGeom>
          <a:solidFill>
            <a:srgbClr val="C00000"/>
          </a:solidFill>
        </p:spPr>
        <p:txBody>
          <a:bodyPr wrap="square" lIns="0" tIns="0" rIns="0" bIns="0" rtlCol="0"/>
          <a:lstStyle/>
          <a:p/>
        </p:txBody>
      </p:sp>
      <p:sp>
        <p:nvSpPr>
          <p:cNvPr id="23" name="object 23"/>
          <p:cNvSpPr txBox="1"/>
          <p:nvPr/>
        </p:nvSpPr>
        <p:spPr>
          <a:xfrm>
            <a:off x="7552181" y="3204421"/>
            <a:ext cx="915035" cy="792480"/>
          </a:xfrm>
          <a:prstGeom prst="rect">
            <a:avLst/>
          </a:prstGeom>
        </p:spPr>
        <p:txBody>
          <a:bodyPr wrap="square" lIns="0" tIns="85090" rIns="0" bIns="0" rtlCol="0" vert="horz">
            <a:spAutoFit/>
          </a:bodyPr>
          <a:lstStyle/>
          <a:p>
            <a:pPr algn="r" marR="5080">
              <a:lnSpc>
                <a:spcPct val="100000"/>
              </a:lnSpc>
              <a:spcBef>
                <a:spcPts val="670"/>
              </a:spcBef>
            </a:pPr>
            <a:r>
              <a:rPr dirty="0" sz="2400">
                <a:solidFill>
                  <a:srgbClr val="E7DCED"/>
                </a:solidFill>
                <a:latin typeface="Cambria Math"/>
                <a:cs typeface="Cambria Math"/>
              </a:rPr>
              <a:t>𝑑</a:t>
            </a:r>
            <a:endParaRPr sz="2400">
              <a:latin typeface="Cambria Math"/>
              <a:cs typeface="Cambria Math"/>
            </a:endParaRPr>
          </a:p>
          <a:p>
            <a:pPr marL="12700">
              <a:lnSpc>
                <a:spcPct val="100000"/>
              </a:lnSpc>
              <a:spcBef>
                <a:spcPts val="425"/>
              </a:spcBef>
            </a:pPr>
            <a:r>
              <a:rPr dirty="0" sz="1800" spc="15">
                <a:solidFill>
                  <a:srgbClr val="767070"/>
                </a:solidFill>
                <a:latin typeface="Cambria Math"/>
                <a:cs typeface="Cambria Math"/>
              </a:rPr>
              <a:t>𝑆𝑃(𝑎,</a:t>
            </a:r>
            <a:r>
              <a:rPr dirty="0" sz="1800" spc="-190">
                <a:solidFill>
                  <a:srgbClr val="767070"/>
                </a:solidFill>
                <a:latin typeface="Cambria Math"/>
                <a:cs typeface="Cambria Math"/>
              </a:rPr>
              <a:t> </a:t>
            </a:r>
            <a:r>
              <a:rPr dirty="0" sz="1800" spc="20">
                <a:solidFill>
                  <a:srgbClr val="767070"/>
                </a:solidFill>
                <a:latin typeface="Cambria Math"/>
                <a:cs typeface="Cambria Math"/>
              </a:rPr>
              <a:t>𝑒)</a:t>
            </a:r>
            <a:endParaRPr sz="1800">
              <a:latin typeface="Cambria Math"/>
              <a:cs typeface="Cambria Math"/>
            </a:endParaRPr>
          </a:p>
        </p:txBody>
      </p:sp>
      <p:sp>
        <p:nvSpPr>
          <p:cNvPr id="24" name="object 24"/>
          <p:cNvSpPr/>
          <p:nvPr/>
        </p:nvSpPr>
        <p:spPr>
          <a:xfrm>
            <a:off x="908303" y="4838700"/>
            <a:ext cx="323215" cy="321945"/>
          </a:xfrm>
          <a:custGeom>
            <a:avLst/>
            <a:gdLst/>
            <a:ahLst/>
            <a:cxnLst/>
            <a:rect l="l" t="t" r="r" b="b"/>
            <a:pathLst>
              <a:path w="323215" h="321945">
                <a:moveTo>
                  <a:pt x="161544" y="0"/>
                </a:moveTo>
                <a:lnTo>
                  <a:pt x="118599" y="5744"/>
                </a:lnTo>
                <a:lnTo>
                  <a:pt x="80009" y="21956"/>
                </a:lnTo>
                <a:lnTo>
                  <a:pt x="47315" y="47101"/>
                </a:lnTo>
                <a:lnTo>
                  <a:pt x="22055" y="79643"/>
                </a:lnTo>
                <a:lnTo>
                  <a:pt x="5770" y="118048"/>
                </a:lnTo>
                <a:lnTo>
                  <a:pt x="0" y="160781"/>
                </a:lnTo>
                <a:lnTo>
                  <a:pt x="5770" y="203515"/>
                </a:lnTo>
                <a:lnTo>
                  <a:pt x="22055" y="241920"/>
                </a:lnTo>
                <a:lnTo>
                  <a:pt x="47315" y="274462"/>
                </a:lnTo>
                <a:lnTo>
                  <a:pt x="80010" y="299607"/>
                </a:lnTo>
                <a:lnTo>
                  <a:pt x="118599" y="315819"/>
                </a:lnTo>
                <a:lnTo>
                  <a:pt x="161544" y="321563"/>
                </a:lnTo>
                <a:lnTo>
                  <a:pt x="204488" y="315819"/>
                </a:lnTo>
                <a:lnTo>
                  <a:pt x="243078" y="299607"/>
                </a:lnTo>
                <a:lnTo>
                  <a:pt x="275772" y="274462"/>
                </a:lnTo>
                <a:lnTo>
                  <a:pt x="301032" y="241920"/>
                </a:lnTo>
                <a:lnTo>
                  <a:pt x="317317" y="203515"/>
                </a:lnTo>
                <a:lnTo>
                  <a:pt x="323088" y="160781"/>
                </a:lnTo>
                <a:lnTo>
                  <a:pt x="317317" y="118048"/>
                </a:lnTo>
                <a:lnTo>
                  <a:pt x="301032" y="79643"/>
                </a:lnTo>
                <a:lnTo>
                  <a:pt x="275772" y="47101"/>
                </a:lnTo>
                <a:lnTo>
                  <a:pt x="243078" y="21956"/>
                </a:lnTo>
                <a:lnTo>
                  <a:pt x="204488" y="5744"/>
                </a:lnTo>
                <a:lnTo>
                  <a:pt x="161544" y="0"/>
                </a:lnTo>
                <a:close/>
              </a:path>
            </a:pathLst>
          </a:custGeom>
          <a:solidFill>
            <a:srgbClr val="AC8752"/>
          </a:solidFill>
        </p:spPr>
        <p:txBody>
          <a:bodyPr wrap="square" lIns="0" tIns="0" rIns="0" bIns="0" rtlCol="0"/>
          <a:lstStyle/>
          <a:p/>
        </p:txBody>
      </p:sp>
      <p:sp>
        <p:nvSpPr>
          <p:cNvPr id="25" name="object 25"/>
          <p:cNvSpPr/>
          <p:nvPr/>
        </p:nvSpPr>
        <p:spPr>
          <a:xfrm>
            <a:off x="909827" y="4072128"/>
            <a:ext cx="323215" cy="323215"/>
          </a:xfrm>
          <a:custGeom>
            <a:avLst/>
            <a:gdLst/>
            <a:ahLst/>
            <a:cxnLst/>
            <a:rect l="l" t="t" r="r" b="b"/>
            <a:pathLst>
              <a:path w="323215" h="323214">
                <a:moveTo>
                  <a:pt x="161544" y="0"/>
                </a:moveTo>
                <a:lnTo>
                  <a:pt x="118599" y="5766"/>
                </a:lnTo>
                <a:lnTo>
                  <a:pt x="80009" y="22041"/>
                </a:lnTo>
                <a:lnTo>
                  <a:pt x="47315" y="47291"/>
                </a:lnTo>
                <a:lnTo>
                  <a:pt x="22055" y="79981"/>
                </a:lnTo>
                <a:lnTo>
                  <a:pt x="5770" y="118577"/>
                </a:lnTo>
                <a:lnTo>
                  <a:pt x="0" y="161544"/>
                </a:lnTo>
                <a:lnTo>
                  <a:pt x="5770" y="204510"/>
                </a:lnTo>
                <a:lnTo>
                  <a:pt x="22055" y="243106"/>
                </a:lnTo>
                <a:lnTo>
                  <a:pt x="47315" y="275796"/>
                </a:lnTo>
                <a:lnTo>
                  <a:pt x="80009" y="301046"/>
                </a:lnTo>
                <a:lnTo>
                  <a:pt x="118599" y="317321"/>
                </a:lnTo>
                <a:lnTo>
                  <a:pt x="161544" y="323088"/>
                </a:lnTo>
                <a:lnTo>
                  <a:pt x="204488" y="317321"/>
                </a:lnTo>
                <a:lnTo>
                  <a:pt x="243077" y="301046"/>
                </a:lnTo>
                <a:lnTo>
                  <a:pt x="275772" y="275796"/>
                </a:lnTo>
                <a:lnTo>
                  <a:pt x="301032" y="243106"/>
                </a:lnTo>
                <a:lnTo>
                  <a:pt x="317317" y="204510"/>
                </a:lnTo>
                <a:lnTo>
                  <a:pt x="323088" y="161544"/>
                </a:lnTo>
                <a:lnTo>
                  <a:pt x="317317" y="118577"/>
                </a:lnTo>
                <a:lnTo>
                  <a:pt x="301032" y="79981"/>
                </a:lnTo>
                <a:lnTo>
                  <a:pt x="275772" y="47291"/>
                </a:lnTo>
                <a:lnTo>
                  <a:pt x="243078" y="22041"/>
                </a:lnTo>
                <a:lnTo>
                  <a:pt x="204488" y="5766"/>
                </a:lnTo>
                <a:lnTo>
                  <a:pt x="161544" y="0"/>
                </a:lnTo>
                <a:close/>
              </a:path>
            </a:pathLst>
          </a:custGeom>
          <a:solidFill>
            <a:srgbClr val="AC8752"/>
          </a:solidFill>
        </p:spPr>
        <p:txBody>
          <a:bodyPr wrap="square" lIns="0" tIns="0" rIns="0" bIns="0" rtlCol="0"/>
          <a:lstStyle/>
          <a:p/>
        </p:txBody>
      </p:sp>
      <p:sp>
        <p:nvSpPr>
          <p:cNvPr id="26" name="object 26"/>
          <p:cNvSpPr/>
          <p:nvPr/>
        </p:nvSpPr>
        <p:spPr>
          <a:xfrm>
            <a:off x="1824227" y="4838700"/>
            <a:ext cx="323215" cy="321945"/>
          </a:xfrm>
          <a:custGeom>
            <a:avLst/>
            <a:gdLst/>
            <a:ahLst/>
            <a:cxnLst/>
            <a:rect l="l" t="t" r="r" b="b"/>
            <a:pathLst>
              <a:path w="323214" h="321945">
                <a:moveTo>
                  <a:pt x="161544" y="0"/>
                </a:moveTo>
                <a:lnTo>
                  <a:pt x="118577" y="5744"/>
                </a:lnTo>
                <a:lnTo>
                  <a:pt x="79981" y="21956"/>
                </a:lnTo>
                <a:lnTo>
                  <a:pt x="47291" y="47101"/>
                </a:lnTo>
                <a:lnTo>
                  <a:pt x="22041" y="79643"/>
                </a:lnTo>
                <a:lnTo>
                  <a:pt x="5766" y="118048"/>
                </a:lnTo>
                <a:lnTo>
                  <a:pt x="0" y="160781"/>
                </a:lnTo>
                <a:lnTo>
                  <a:pt x="5766" y="203515"/>
                </a:lnTo>
                <a:lnTo>
                  <a:pt x="22041" y="241920"/>
                </a:lnTo>
                <a:lnTo>
                  <a:pt x="47291" y="274462"/>
                </a:lnTo>
                <a:lnTo>
                  <a:pt x="79981" y="299607"/>
                </a:lnTo>
                <a:lnTo>
                  <a:pt x="118577" y="315819"/>
                </a:lnTo>
                <a:lnTo>
                  <a:pt x="161544" y="321563"/>
                </a:lnTo>
                <a:lnTo>
                  <a:pt x="204510" y="315819"/>
                </a:lnTo>
                <a:lnTo>
                  <a:pt x="243106" y="299607"/>
                </a:lnTo>
                <a:lnTo>
                  <a:pt x="275796" y="274462"/>
                </a:lnTo>
                <a:lnTo>
                  <a:pt x="301046" y="241920"/>
                </a:lnTo>
                <a:lnTo>
                  <a:pt x="317321" y="203515"/>
                </a:lnTo>
                <a:lnTo>
                  <a:pt x="323088" y="160781"/>
                </a:lnTo>
                <a:lnTo>
                  <a:pt x="317321" y="118048"/>
                </a:lnTo>
                <a:lnTo>
                  <a:pt x="301046" y="79643"/>
                </a:lnTo>
                <a:lnTo>
                  <a:pt x="275796" y="47101"/>
                </a:lnTo>
                <a:lnTo>
                  <a:pt x="243106" y="21956"/>
                </a:lnTo>
                <a:lnTo>
                  <a:pt x="204510" y="5744"/>
                </a:lnTo>
                <a:lnTo>
                  <a:pt x="161544" y="0"/>
                </a:lnTo>
                <a:close/>
              </a:path>
            </a:pathLst>
          </a:custGeom>
          <a:solidFill>
            <a:srgbClr val="AC8752"/>
          </a:solidFill>
        </p:spPr>
        <p:txBody>
          <a:bodyPr wrap="square" lIns="0" tIns="0" rIns="0" bIns="0" rtlCol="0"/>
          <a:lstStyle/>
          <a:p/>
        </p:txBody>
      </p:sp>
      <p:sp>
        <p:nvSpPr>
          <p:cNvPr id="27" name="object 27"/>
          <p:cNvSpPr txBox="1"/>
          <p:nvPr/>
        </p:nvSpPr>
        <p:spPr>
          <a:xfrm>
            <a:off x="956259" y="4797297"/>
            <a:ext cx="1106170" cy="391160"/>
          </a:xfrm>
          <a:prstGeom prst="rect">
            <a:avLst/>
          </a:prstGeom>
        </p:spPr>
        <p:txBody>
          <a:bodyPr wrap="square" lIns="0" tIns="12700" rIns="0" bIns="0" rtlCol="0" vert="horz">
            <a:spAutoFit/>
          </a:bodyPr>
          <a:lstStyle/>
          <a:p>
            <a:pPr marL="12700">
              <a:lnSpc>
                <a:spcPct val="100000"/>
              </a:lnSpc>
              <a:spcBef>
                <a:spcPts val="100"/>
              </a:spcBef>
              <a:tabLst>
                <a:tab pos="941705" algn="l"/>
              </a:tabLst>
            </a:pPr>
            <a:r>
              <a:rPr dirty="0" sz="2400">
                <a:solidFill>
                  <a:srgbClr val="E7DCED"/>
                </a:solidFill>
                <a:latin typeface="Cambria Math"/>
                <a:cs typeface="Cambria Math"/>
              </a:rPr>
              <a:t>𝑑	𝑒</a:t>
            </a:r>
            <a:endParaRPr sz="2400">
              <a:latin typeface="Cambria Math"/>
              <a:cs typeface="Cambria Math"/>
            </a:endParaRPr>
          </a:p>
        </p:txBody>
      </p:sp>
      <p:sp>
        <p:nvSpPr>
          <p:cNvPr id="28" name="object 28"/>
          <p:cNvSpPr/>
          <p:nvPr/>
        </p:nvSpPr>
        <p:spPr>
          <a:xfrm>
            <a:off x="1824227" y="4073652"/>
            <a:ext cx="323215" cy="323215"/>
          </a:xfrm>
          <a:custGeom>
            <a:avLst/>
            <a:gdLst/>
            <a:ahLst/>
            <a:cxnLst/>
            <a:rect l="l" t="t" r="r" b="b"/>
            <a:pathLst>
              <a:path w="323214" h="323214">
                <a:moveTo>
                  <a:pt x="161544" y="0"/>
                </a:moveTo>
                <a:lnTo>
                  <a:pt x="118577" y="5766"/>
                </a:lnTo>
                <a:lnTo>
                  <a:pt x="79981" y="22041"/>
                </a:lnTo>
                <a:lnTo>
                  <a:pt x="47291" y="47291"/>
                </a:lnTo>
                <a:lnTo>
                  <a:pt x="22041" y="79981"/>
                </a:lnTo>
                <a:lnTo>
                  <a:pt x="5766" y="118577"/>
                </a:lnTo>
                <a:lnTo>
                  <a:pt x="0" y="161544"/>
                </a:lnTo>
                <a:lnTo>
                  <a:pt x="5766" y="204510"/>
                </a:lnTo>
                <a:lnTo>
                  <a:pt x="22041" y="243106"/>
                </a:lnTo>
                <a:lnTo>
                  <a:pt x="47291" y="275796"/>
                </a:lnTo>
                <a:lnTo>
                  <a:pt x="79981" y="301046"/>
                </a:lnTo>
                <a:lnTo>
                  <a:pt x="118577" y="317321"/>
                </a:lnTo>
                <a:lnTo>
                  <a:pt x="161544" y="323088"/>
                </a:lnTo>
                <a:lnTo>
                  <a:pt x="204510" y="317321"/>
                </a:lnTo>
                <a:lnTo>
                  <a:pt x="243106" y="301046"/>
                </a:lnTo>
                <a:lnTo>
                  <a:pt x="275796" y="275796"/>
                </a:lnTo>
                <a:lnTo>
                  <a:pt x="301046" y="243106"/>
                </a:lnTo>
                <a:lnTo>
                  <a:pt x="317321" y="204510"/>
                </a:lnTo>
                <a:lnTo>
                  <a:pt x="323088" y="161544"/>
                </a:lnTo>
                <a:lnTo>
                  <a:pt x="317321" y="118577"/>
                </a:lnTo>
                <a:lnTo>
                  <a:pt x="301046" y="79981"/>
                </a:lnTo>
                <a:lnTo>
                  <a:pt x="275796" y="47291"/>
                </a:lnTo>
                <a:lnTo>
                  <a:pt x="243106" y="22041"/>
                </a:lnTo>
                <a:lnTo>
                  <a:pt x="204510" y="5766"/>
                </a:lnTo>
                <a:lnTo>
                  <a:pt x="161544" y="0"/>
                </a:lnTo>
                <a:close/>
              </a:path>
            </a:pathLst>
          </a:custGeom>
          <a:solidFill>
            <a:srgbClr val="AC8752"/>
          </a:solidFill>
        </p:spPr>
        <p:txBody>
          <a:bodyPr wrap="square" lIns="0" tIns="0" rIns="0" bIns="0" rtlCol="0"/>
          <a:lstStyle/>
          <a:p/>
        </p:txBody>
      </p:sp>
      <p:sp>
        <p:nvSpPr>
          <p:cNvPr id="29" name="object 29"/>
          <p:cNvSpPr/>
          <p:nvPr/>
        </p:nvSpPr>
        <p:spPr>
          <a:xfrm>
            <a:off x="2653283" y="4072128"/>
            <a:ext cx="323215" cy="323215"/>
          </a:xfrm>
          <a:custGeom>
            <a:avLst/>
            <a:gdLst/>
            <a:ahLst/>
            <a:cxnLst/>
            <a:rect l="l" t="t" r="r" b="b"/>
            <a:pathLst>
              <a:path w="323214" h="323214">
                <a:moveTo>
                  <a:pt x="161544" y="0"/>
                </a:moveTo>
                <a:lnTo>
                  <a:pt x="118577" y="5766"/>
                </a:lnTo>
                <a:lnTo>
                  <a:pt x="79981" y="22041"/>
                </a:lnTo>
                <a:lnTo>
                  <a:pt x="47291" y="47291"/>
                </a:lnTo>
                <a:lnTo>
                  <a:pt x="22041" y="79981"/>
                </a:lnTo>
                <a:lnTo>
                  <a:pt x="5766" y="118577"/>
                </a:lnTo>
                <a:lnTo>
                  <a:pt x="0" y="161544"/>
                </a:lnTo>
                <a:lnTo>
                  <a:pt x="5766" y="204510"/>
                </a:lnTo>
                <a:lnTo>
                  <a:pt x="22041" y="243106"/>
                </a:lnTo>
                <a:lnTo>
                  <a:pt x="47291" y="275796"/>
                </a:lnTo>
                <a:lnTo>
                  <a:pt x="79981" y="301046"/>
                </a:lnTo>
                <a:lnTo>
                  <a:pt x="118577" y="317321"/>
                </a:lnTo>
                <a:lnTo>
                  <a:pt x="161544" y="323088"/>
                </a:lnTo>
                <a:lnTo>
                  <a:pt x="204510" y="317321"/>
                </a:lnTo>
                <a:lnTo>
                  <a:pt x="243106" y="301046"/>
                </a:lnTo>
                <a:lnTo>
                  <a:pt x="275796" y="275796"/>
                </a:lnTo>
                <a:lnTo>
                  <a:pt x="301046" y="243106"/>
                </a:lnTo>
                <a:lnTo>
                  <a:pt x="317321" y="204510"/>
                </a:lnTo>
                <a:lnTo>
                  <a:pt x="323088" y="161544"/>
                </a:lnTo>
                <a:lnTo>
                  <a:pt x="317321" y="118577"/>
                </a:lnTo>
                <a:lnTo>
                  <a:pt x="301046" y="79981"/>
                </a:lnTo>
                <a:lnTo>
                  <a:pt x="275796" y="47291"/>
                </a:lnTo>
                <a:lnTo>
                  <a:pt x="243106" y="22041"/>
                </a:lnTo>
                <a:lnTo>
                  <a:pt x="204510" y="5766"/>
                </a:lnTo>
                <a:lnTo>
                  <a:pt x="161544" y="0"/>
                </a:lnTo>
                <a:close/>
              </a:path>
            </a:pathLst>
          </a:custGeom>
          <a:solidFill>
            <a:srgbClr val="AC8752"/>
          </a:solidFill>
        </p:spPr>
        <p:txBody>
          <a:bodyPr wrap="square" lIns="0" tIns="0" rIns="0" bIns="0" rtlCol="0"/>
          <a:lstStyle/>
          <a:p/>
        </p:txBody>
      </p:sp>
      <p:sp>
        <p:nvSpPr>
          <p:cNvPr id="30" name="object 30"/>
          <p:cNvSpPr/>
          <p:nvPr/>
        </p:nvSpPr>
        <p:spPr>
          <a:xfrm>
            <a:off x="1232153" y="5001005"/>
            <a:ext cx="592455" cy="0"/>
          </a:xfrm>
          <a:custGeom>
            <a:avLst/>
            <a:gdLst/>
            <a:ahLst/>
            <a:cxnLst/>
            <a:rect l="l" t="t" r="r" b="b"/>
            <a:pathLst>
              <a:path w="592455" h="0">
                <a:moveTo>
                  <a:pt x="592073" y="0"/>
                </a:moveTo>
                <a:lnTo>
                  <a:pt x="0" y="0"/>
                </a:lnTo>
              </a:path>
            </a:pathLst>
          </a:custGeom>
          <a:ln w="38100">
            <a:solidFill>
              <a:srgbClr val="8952AC"/>
            </a:solidFill>
          </a:ln>
        </p:spPr>
        <p:txBody>
          <a:bodyPr wrap="square" lIns="0" tIns="0" rIns="0" bIns="0" rtlCol="0"/>
          <a:lstStyle/>
          <a:p/>
        </p:txBody>
      </p:sp>
      <p:sp>
        <p:nvSpPr>
          <p:cNvPr id="31" name="object 31"/>
          <p:cNvSpPr/>
          <p:nvPr/>
        </p:nvSpPr>
        <p:spPr>
          <a:xfrm>
            <a:off x="1986533" y="4397502"/>
            <a:ext cx="0" cy="441325"/>
          </a:xfrm>
          <a:custGeom>
            <a:avLst/>
            <a:gdLst/>
            <a:ahLst/>
            <a:cxnLst/>
            <a:rect l="l" t="t" r="r" b="b"/>
            <a:pathLst>
              <a:path w="0" h="441325">
                <a:moveTo>
                  <a:pt x="0" y="441325"/>
                </a:moveTo>
                <a:lnTo>
                  <a:pt x="0" y="0"/>
                </a:lnTo>
              </a:path>
            </a:pathLst>
          </a:custGeom>
          <a:ln w="38100">
            <a:solidFill>
              <a:srgbClr val="8952AC"/>
            </a:solidFill>
          </a:ln>
        </p:spPr>
        <p:txBody>
          <a:bodyPr wrap="square" lIns="0" tIns="0" rIns="0" bIns="0" rtlCol="0"/>
          <a:lstStyle/>
          <a:p/>
        </p:txBody>
      </p:sp>
      <p:sp>
        <p:nvSpPr>
          <p:cNvPr id="32" name="object 32"/>
          <p:cNvSpPr/>
          <p:nvPr/>
        </p:nvSpPr>
        <p:spPr>
          <a:xfrm>
            <a:off x="1070610" y="4395978"/>
            <a:ext cx="1905" cy="442595"/>
          </a:xfrm>
          <a:custGeom>
            <a:avLst/>
            <a:gdLst/>
            <a:ahLst/>
            <a:cxnLst/>
            <a:rect l="l" t="t" r="r" b="b"/>
            <a:pathLst>
              <a:path w="1905" h="442595">
                <a:moveTo>
                  <a:pt x="1854" y="0"/>
                </a:moveTo>
                <a:lnTo>
                  <a:pt x="0" y="442595"/>
                </a:lnTo>
              </a:path>
            </a:pathLst>
          </a:custGeom>
          <a:ln w="38100">
            <a:solidFill>
              <a:srgbClr val="8952AC"/>
            </a:solidFill>
          </a:ln>
        </p:spPr>
        <p:txBody>
          <a:bodyPr wrap="square" lIns="0" tIns="0" rIns="0" bIns="0" rtlCol="0"/>
          <a:lstStyle/>
          <a:p/>
        </p:txBody>
      </p:sp>
      <p:sp>
        <p:nvSpPr>
          <p:cNvPr id="33" name="object 33"/>
          <p:cNvSpPr txBox="1"/>
          <p:nvPr/>
        </p:nvSpPr>
        <p:spPr>
          <a:xfrm>
            <a:off x="1481074" y="5028946"/>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4" name="object 34"/>
          <p:cNvSpPr txBox="1"/>
          <p:nvPr/>
        </p:nvSpPr>
        <p:spPr>
          <a:xfrm>
            <a:off x="914806" y="3865321"/>
            <a:ext cx="1971039" cy="908685"/>
          </a:xfrm>
          <a:prstGeom prst="rect">
            <a:avLst/>
          </a:prstGeom>
        </p:spPr>
        <p:txBody>
          <a:bodyPr wrap="square" lIns="0" tIns="12700" rIns="0" bIns="0" rtlCol="0" vert="horz">
            <a:spAutoFit/>
          </a:bodyPr>
          <a:lstStyle/>
          <a:p>
            <a:pPr marL="59690">
              <a:lnSpc>
                <a:spcPct val="100000"/>
              </a:lnSpc>
              <a:spcBef>
                <a:spcPts val="100"/>
              </a:spcBef>
              <a:tabLst>
                <a:tab pos="581660" algn="l"/>
                <a:tab pos="927735" algn="l"/>
                <a:tab pos="1430655" algn="l"/>
                <a:tab pos="1758950" algn="l"/>
              </a:tabLst>
            </a:pPr>
            <a:r>
              <a:rPr dirty="0" baseline="-30092" sz="3600">
                <a:solidFill>
                  <a:srgbClr val="E7DCED"/>
                </a:solidFill>
                <a:latin typeface="Cambria Math"/>
                <a:cs typeface="Cambria Math"/>
              </a:rPr>
              <a:t>𝑎</a:t>
            </a:r>
            <a:r>
              <a:rPr dirty="0" baseline="-30092" sz="3600" spc="22">
                <a:solidFill>
                  <a:srgbClr val="E7DCED"/>
                </a:solidFill>
                <a:latin typeface="Cambria Math"/>
                <a:cs typeface="Cambria Math"/>
              </a:rPr>
              <a:t> </a:t>
            </a:r>
            <a:r>
              <a:rPr dirty="0" u="heavy" sz="1600" spc="-5">
                <a:solidFill>
                  <a:srgbClr val="767070"/>
                </a:solidFill>
                <a:uFill>
                  <a:solidFill>
                    <a:srgbClr val="8952AC"/>
                  </a:solidFill>
                </a:uFill>
                <a:latin typeface="Arial"/>
                <a:cs typeface="Arial"/>
              </a:rPr>
              <a:t> </a:t>
            </a:r>
            <a:r>
              <a:rPr dirty="0" u="heavy" sz="1600">
                <a:solidFill>
                  <a:srgbClr val="767070"/>
                </a:solidFill>
                <a:uFill>
                  <a:solidFill>
                    <a:srgbClr val="8952AC"/>
                  </a:solidFill>
                </a:uFill>
                <a:latin typeface="Arial"/>
                <a:cs typeface="Arial"/>
              </a:rPr>
              <a:t>	</a:t>
            </a:r>
            <a:r>
              <a:rPr dirty="0" u="heavy" sz="1600" spc="-5">
                <a:solidFill>
                  <a:srgbClr val="767070"/>
                </a:solidFill>
                <a:uFill>
                  <a:solidFill>
                    <a:srgbClr val="8952AC"/>
                  </a:solidFill>
                </a:uFill>
                <a:latin typeface="Arial"/>
                <a:cs typeface="Arial"/>
              </a:rPr>
              <a:t>3</a:t>
            </a:r>
            <a:r>
              <a:rPr dirty="0" u="heavy" sz="1600">
                <a:solidFill>
                  <a:srgbClr val="767070"/>
                </a:solidFill>
                <a:uFill>
                  <a:solidFill>
                    <a:srgbClr val="8952AC"/>
                  </a:solidFill>
                </a:uFill>
                <a:latin typeface="Arial"/>
                <a:cs typeface="Arial"/>
              </a:rPr>
              <a:t>	</a:t>
            </a:r>
            <a:r>
              <a:rPr dirty="0" sz="1600" spc="-65">
                <a:solidFill>
                  <a:srgbClr val="767070"/>
                </a:solidFill>
                <a:latin typeface="Arial"/>
                <a:cs typeface="Arial"/>
              </a:rPr>
              <a:t> </a:t>
            </a:r>
            <a:r>
              <a:rPr dirty="0" baseline="-30092" sz="3600">
                <a:solidFill>
                  <a:srgbClr val="E7DCED"/>
                </a:solidFill>
                <a:latin typeface="Cambria Math"/>
                <a:cs typeface="Cambria Math"/>
              </a:rPr>
              <a:t>𝑏</a:t>
            </a:r>
            <a:r>
              <a:rPr dirty="0" baseline="-30092" sz="3600" spc="67">
                <a:solidFill>
                  <a:srgbClr val="E7DCED"/>
                </a:solidFill>
                <a:latin typeface="Cambria Math"/>
                <a:cs typeface="Cambria Math"/>
              </a:rPr>
              <a:t> </a:t>
            </a:r>
            <a:r>
              <a:rPr dirty="0" u="heavy" baseline="1736" sz="2400" spc="-7">
                <a:solidFill>
                  <a:srgbClr val="767070"/>
                </a:solidFill>
                <a:uFill>
                  <a:solidFill>
                    <a:srgbClr val="8952AC"/>
                  </a:solidFill>
                </a:uFill>
                <a:latin typeface="Arial"/>
                <a:cs typeface="Arial"/>
              </a:rPr>
              <a:t> </a:t>
            </a:r>
            <a:r>
              <a:rPr dirty="0" u="heavy" baseline="1736" sz="2400">
                <a:solidFill>
                  <a:srgbClr val="767070"/>
                </a:solidFill>
                <a:uFill>
                  <a:solidFill>
                    <a:srgbClr val="8952AC"/>
                  </a:solidFill>
                </a:uFill>
                <a:latin typeface="Arial"/>
                <a:cs typeface="Arial"/>
              </a:rPr>
              <a:t>	</a:t>
            </a:r>
            <a:r>
              <a:rPr dirty="0" u="heavy" baseline="1736" sz="2400" spc="-7">
                <a:solidFill>
                  <a:srgbClr val="767070"/>
                </a:solidFill>
                <a:uFill>
                  <a:solidFill>
                    <a:srgbClr val="8952AC"/>
                  </a:solidFill>
                </a:uFill>
                <a:latin typeface="Arial"/>
                <a:cs typeface="Arial"/>
              </a:rPr>
              <a:t>1</a:t>
            </a:r>
            <a:r>
              <a:rPr dirty="0" u="heavy" baseline="1736" sz="2400">
                <a:solidFill>
                  <a:srgbClr val="767070"/>
                </a:solidFill>
                <a:uFill>
                  <a:solidFill>
                    <a:srgbClr val="8952AC"/>
                  </a:solidFill>
                </a:uFill>
                <a:latin typeface="Arial"/>
                <a:cs typeface="Arial"/>
              </a:rPr>
              <a:t>	</a:t>
            </a:r>
            <a:r>
              <a:rPr dirty="0" baseline="1736" sz="2400" spc="22">
                <a:solidFill>
                  <a:srgbClr val="767070"/>
                </a:solidFill>
                <a:latin typeface="Arial"/>
                <a:cs typeface="Arial"/>
              </a:rPr>
              <a:t> </a:t>
            </a:r>
            <a:r>
              <a:rPr dirty="0" baseline="-30092" sz="3600">
                <a:solidFill>
                  <a:srgbClr val="E7DCED"/>
                </a:solidFill>
                <a:latin typeface="Cambria Math"/>
                <a:cs typeface="Cambria Math"/>
              </a:rPr>
              <a:t>𝑐</a:t>
            </a:r>
            <a:endParaRPr baseline="-30092" sz="3600">
              <a:latin typeface="Cambria Math"/>
              <a:cs typeface="Cambria Math"/>
            </a:endParaRPr>
          </a:p>
          <a:p>
            <a:pPr marL="12700">
              <a:lnSpc>
                <a:spcPct val="100000"/>
              </a:lnSpc>
              <a:spcBef>
                <a:spcPts val="2150"/>
              </a:spcBef>
              <a:tabLst>
                <a:tab pos="1198245" algn="l"/>
              </a:tabLst>
            </a:pPr>
            <a:r>
              <a:rPr dirty="0" sz="1600" spc="-5">
                <a:solidFill>
                  <a:srgbClr val="767070"/>
                </a:solidFill>
                <a:latin typeface="Arial"/>
                <a:cs typeface="Arial"/>
              </a:rPr>
              <a:t>1	4</a:t>
            </a:r>
            <a:endParaRPr sz="1600">
              <a:latin typeface="Arial"/>
              <a:cs typeface="Arial"/>
            </a:endParaRPr>
          </a:p>
        </p:txBody>
      </p:sp>
      <p:sp>
        <p:nvSpPr>
          <p:cNvPr id="35" name="object 35"/>
          <p:cNvSpPr/>
          <p:nvPr/>
        </p:nvSpPr>
        <p:spPr>
          <a:xfrm>
            <a:off x="1488947" y="6274308"/>
            <a:ext cx="340360" cy="341630"/>
          </a:xfrm>
          <a:custGeom>
            <a:avLst/>
            <a:gdLst/>
            <a:ahLst/>
            <a:cxnLst/>
            <a:rect l="l" t="t" r="r" b="b"/>
            <a:pathLst>
              <a:path w="340360" h="341629">
                <a:moveTo>
                  <a:pt x="169926" y="0"/>
                </a:moveTo>
                <a:lnTo>
                  <a:pt x="124751" y="6096"/>
                </a:lnTo>
                <a:lnTo>
                  <a:pt x="84158" y="23303"/>
                </a:lnTo>
                <a:lnTo>
                  <a:pt x="49768" y="49991"/>
                </a:lnTo>
                <a:lnTo>
                  <a:pt x="23198" y="84536"/>
                </a:lnTo>
                <a:lnTo>
                  <a:pt x="6069" y="125311"/>
                </a:lnTo>
                <a:lnTo>
                  <a:pt x="0" y="170687"/>
                </a:lnTo>
                <a:lnTo>
                  <a:pt x="6069" y="216064"/>
                </a:lnTo>
                <a:lnTo>
                  <a:pt x="23198" y="256839"/>
                </a:lnTo>
                <a:lnTo>
                  <a:pt x="49768" y="291384"/>
                </a:lnTo>
                <a:lnTo>
                  <a:pt x="84158" y="318072"/>
                </a:lnTo>
                <a:lnTo>
                  <a:pt x="124751" y="335279"/>
                </a:lnTo>
                <a:lnTo>
                  <a:pt x="169926" y="341375"/>
                </a:lnTo>
                <a:lnTo>
                  <a:pt x="215100" y="335279"/>
                </a:lnTo>
                <a:lnTo>
                  <a:pt x="255693" y="318072"/>
                </a:lnTo>
                <a:lnTo>
                  <a:pt x="290083" y="291384"/>
                </a:lnTo>
                <a:lnTo>
                  <a:pt x="316653" y="256839"/>
                </a:lnTo>
                <a:lnTo>
                  <a:pt x="333782" y="216064"/>
                </a:lnTo>
                <a:lnTo>
                  <a:pt x="339852" y="170687"/>
                </a:lnTo>
                <a:lnTo>
                  <a:pt x="333782" y="125311"/>
                </a:lnTo>
                <a:lnTo>
                  <a:pt x="316653" y="84536"/>
                </a:lnTo>
                <a:lnTo>
                  <a:pt x="290083" y="49991"/>
                </a:lnTo>
                <a:lnTo>
                  <a:pt x="255693" y="23303"/>
                </a:lnTo>
                <a:lnTo>
                  <a:pt x="215100" y="6096"/>
                </a:lnTo>
                <a:lnTo>
                  <a:pt x="169926" y="0"/>
                </a:lnTo>
                <a:close/>
              </a:path>
            </a:pathLst>
          </a:custGeom>
          <a:solidFill>
            <a:srgbClr val="AC8752"/>
          </a:solidFill>
        </p:spPr>
        <p:txBody>
          <a:bodyPr wrap="square" lIns="0" tIns="0" rIns="0" bIns="0" rtlCol="0"/>
          <a:lstStyle/>
          <a:p/>
        </p:txBody>
      </p:sp>
      <p:sp>
        <p:nvSpPr>
          <p:cNvPr id="36" name="object 36"/>
          <p:cNvSpPr txBox="1"/>
          <p:nvPr/>
        </p:nvSpPr>
        <p:spPr>
          <a:xfrm>
            <a:off x="1545082" y="6243015"/>
            <a:ext cx="2025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𝑑</a:t>
            </a:r>
            <a:endParaRPr sz="2400">
              <a:latin typeface="Cambria Math"/>
              <a:cs typeface="Cambria Math"/>
            </a:endParaRPr>
          </a:p>
        </p:txBody>
      </p:sp>
      <p:sp>
        <p:nvSpPr>
          <p:cNvPr id="37" name="object 37"/>
          <p:cNvSpPr/>
          <p:nvPr/>
        </p:nvSpPr>
        <p:spPr>
          <a:xfrm>
            <a:off x="1490472" y="5468111"/>
            <a:ext cx="340360" cy="340360"/>
          </a:xfrm>
          <a:custGeom>
            <a:avLst/>
            <a:gdLst/>
            <a:ahLst/>
            <a:cxnLst/>
            <a:rect l="l" t="t" r="r" b="b"/>
            <a:pathLst>
              <a:path w="340360" h="340360">
                <a:moveTo>
                  <a:pt x="169926" y="0"/>
                </a:moveTo>
                <a:lnTo>
                  <a:pt x="124751" y="6069"/>
                </a:lnTo>
                <a:lnTo>
                  <a:pt x="84158" y="23198"/>
                </a:lnTo>
                <a:lnTo>
                  <a:pt x="49768" y="49768"/>
                </a:lnTo>
                <a:lnTo>
                  <a:pt x="23198" y="84158"/>
                </a:lnTo>
                <a:lnTo>
                  <a:pt x="6069" y="124751"/>
                </a:lnTo>
                <a:lnTo>
                  <a:pt x="0" y="169925"/>
                </a:lnTo>
                <a:lnTo>
                  <a:pt x="6069" y="215100"/>
                </a:lnTo>
                <a:lnTo>
                  <a:pt x="23198" y="255693"/>
                </a:lnTo>
                <a:lnTo>
                  <a:pt x="49768" y="290083"/>
                </a:lnTo>
                <a:lnTo>
                  <a:pt x="84158" y="316653"/>
                </a:lnTo>
                <a:lnTo>
                  <a:pt x="124751" y="333782"/>
                </a:lnTo>
                <a:lnTo>
                  <a:pt x="169926" y="339851"/>
                </a:lnTo>
                <a:lnTo>
                  <a:pt x="215100" y="333782"/>
                </a:lnTo>
                <a:lnTo>
                  <a:pt x="255693" y="316653"/>
                </a:lnTo>
                <a:lnTo>
                  <a:pt x="290083" y="290083"/>
                </a:lnTo>
                <a:lnTo>
                  <a:pt x="316653" y="255693"/>
                </a:lnTo>
                <a:lnTo>
                  <a:pt x="333782" y="215100"/>
                </a:lnTo>
                <a:lnTo>
                  <a:pt x="339852" y="169925"/>
                </a:lnTo>
                <a:lnTo>
                  <a:pt x="333782" y="124751"/>
                </a:lnTo>
                <a:lnTo>
                  <a:pt x="316653" y="84158"/>
                </a:lnTo>
                <a:lnTo>
                  <a:pt x="290083" y="49768"/>
                </a:lnTo>
                <a:lnTo>
                  <a:pt x="255693" y="23198"/>
                </a:lnTo>
                <a:lnTo>
                  <a:pt x="215100" y="6069"/>
                </a:lnTo>
                <a:lnTo>
                  <a:pt x="169926" y="0"/>
                </a:lnTo>
                <a:close/>
              </a:path>
            </a:pathLst>
          </a:custGeom>
          <a:solidFill>
            <a:srgbClr val="AC8752"/>
          </a:solidFill>
        </p:spPr>
        <p:txBody>
          <a:bodyPr wrap="square" lIns="0" tIns="0" rIns="0" bIns="0" rtlCol="0"/>
          <a:lstStyle/>
          <a:p/>
        </p:txBody>
      </p:sp>
      <p:sp>
        <p:nvSpPr>
          <p:cNvPr id="38" name="object 38"/>
          <p:cNvSpPr txBox="1"/>
          <p:nvPr/>
        </p:nvSpPr>
        <p:spPr>
          <a:xfrm>
            <a:off x="1551177" y="5435600"/>
            <a:ext cx="195580"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𝑎</a:t>
            </a:r>
            <a:endParaRPr sz="2400">
              <a:latin typeface="Cambria Math"/>
              <a:cs typeface="Cambria Math"/>
            </a:endParaRPr>
          </a:p>
        </p:txBody>
      </p:sp>
      <p:sp>
        <p:nvSpPr>
          <p:cNvPr id="39" name="object 39"/>
          <p:cNvSpPr/>
          <p:nvPr/>
        </p:nvSpPr>
        <p:spPr>
          <a:xfrm>
            <a:off x="2453639" y="6274308"/>
            <a:ext cx="340360" cy="341630"/>
          </a:xfrm>
          <a:custGeom>
            <a:avLst/>
            <a:gdLst/>
            <a:ahLst/>
            <a:cxnLst/>
            <a:rect l="l" t="t" r="r" b="b"/>
            <a:pathLst>
              <a:path w="340360" h="341629">
                <a:moveTo>
                  <a:pt x="169926" y="0"/>
                </a:moveTo>
                <a:lnTo>
                  <a:pt x="124751" y="6096"/>
                </a:lnTo>
                <a:lnTo>
                  <a:pt x="84158" y="23303"/>
                </a:lnTo>
                <a:lnTo>
                  <a:pt x="49768" y="49991"/>
                </a:lnTo>
                <a:lnTo>
                  <a:pt x="23198" y="84536"/>
                </a:lnTo>
                <a:lnTo>
                  <a:pt x="6069" y="125311"/>
                </a:lnTo>
                <a:lnTo>
                  <a:pt x="0" y="170687"/>
                </a:lnTo>
                <a:lnTo>
                  <a:pt x="6069" y="216064"/>
                </a:lnTo>
                <a:lnTo>
                  <a:pt x="23198" y="256839"/>
                </a:lnTo>
                <a:lnTo>
                  <a:pt x="49768" y="291384"/>
                </a:lnTo>
                <a:lnTo>
                  <a:pt x="84158" y="318072"/>
                </a:lnTo>
                <a:lnTo>
                  <a:pt x="124751" y="335279"/>
                </a:lnTo>
                <a:lnTo>
                  <a:pt x="169926" y="341375"/>
                </a:lnTo>
                <a:lnTo>
                  <a:pt x="215100" y="335279"/>
                </a:lnTo>
                <a:lnTo>
                  <a:pt x="255693" y="318072"/>
                </a:lnTo>
                <a:lnTo>
                  <a:pt x="290083" y="291384"/>
                </a:lnTo>
                <a:lnTo>
                  <a:pt x="316653" y="256839"/>
                </a:lnTo>
                <a:lnTo>
                  <a:pt x="333782" y="216064"/>
                </a:lnTo>
                <a:lnTo>
                  <a:pt x="339852" y="170687"/>
                </a:lnTo>
                <a:lnTo>
                  <a:pt x="333782" y="125311"/>
                </a:lnTo>
                <a:lnTo>
                  <a:pt x="316653" y="84536"/>
                </a:lnTo>
                <a:lnTo>
                  <a:pt x="290083" y="49991"/>
                </a:lnTo>
                <a:lnTo>
                  <a:pt x="255693" y="23303"/>
                </a:lnTo>
                <a:lnTo>
                  <a:pt x="215100" y="6096"/>
                </a:lnTo>
                <a:lnTo>
                  <a:pt x="169926" y="0"/>
                </a:lnTo>
                <a:close/>
              </a:path>
            </a:pathLst>
          </a:custGeom>
          <a:solidFill>
            <a:srgbClr val="AC8752"/>
          </a:solidFill>
        </p:spPr>
        <p:txBody>
          <a:bodyPr wrap="square" lIns="0" tIns="0" rIns="0" bIns="0" rtlCol="0"/>
          <a:lstStyle/>
          <a:p/>
        </p:txBody>
      </p:sp>
      <p:sp>
        <p:nvSpPr>
          <p:cNvPr id="40" name="object 40"/>
          <p:cNvSpPr txBox="1"/>
          <p:nvPr/>
        </p:nvSpPr>
        <p:spPr>
          <a:xfrm>
            <a:off x="2524125" y="6243015"/>
            <a:ext cx="1771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𝑒</a:t>
            </a:r>
            <a:endParaRPr sz="2400">
              <a:latin typeface="Cambria Math"/>
              <a:cs typeface="Cambria Math"/>
            </a:endParaRPr>
          </a:p>
        </p:txBody>
      </p:sp>
      <p:sp>
        <p:nvSpPr>
          <p:cNvPr id="41" name="object 41"/>
          <p:cNvSpPr/>
          <p:nvPr/>
        </p:nvSpPr>
        <p:spPr>
          <a:xfrm>
            <a:off x="2453639" y="5469635"/>
            <a:ext cx="340360" cy="340360"/>
          </a:xfrm>
          <a:custGeom>
            <a:avLst/>
            <a:gdLst/>
            <a:ahLst/>
            <a:cxnLst/>
            <a:rect l="l" t="t" r="r" b="b"/>
            <a:pathLst>
              <a:path w="340360" h="340360">
                <a:moveTo>
                  <a:pt x="169926" y="0"/>
                </a:moveTo>
                <a:lnTo>
                  <a:pt x="124751" y="6069"/>
                </a:lnTo>
                <a:lnTo>
                  <a:pt x="84158" y="23198"/>
                </a:lnTo>
                <a:lnTo>
                  <a:pt x="49768" y="49768"/>
                </a:lnTo>
                <a:lnTo>
                  <a:pt x="23198" y="84158"/>
                </a:lnTo>
                <a:lnTo>
                  <a:pt x="6069" y="124751"/>
                </a:lnTo>
                <a:lnTo>
                  <a:pt x="0" y="169925"/>
                </a:lnTo>
                <a:lnTo>
                  <a:pt x="6069" y="215100"/>
                </a:lnTo>
                <a:lnTo>
                  <a:pt x="23198" y="255693"/>
                </a:lnTo>
                <a:lnTo>
                  <a:pt x="49768" y="290083"/>
                </a:lnTo>
                <a:lnTo>
                  <a:pt x="84158" y="316653"/>
                </a:lnTo>
                <a:lnTo>
                  <a:pt x="124751" y="333782"/>
                </a:lnTo>
                <a:lnTo>
                  <a:pt x="169926" y="339851"/>
                </a:lnTo>
                <a:lnTo>
                  <a:pt x="215100" y="333782"/>
                </a:lnTo>
                <a:lnTo>
                  <a:pt x="255693" y="316653"/>
                </a:lnTo>
                <a:lnTo>
                  <a:pt x="290083" y="290083"/>
                </a:lnTo>
                <a:lnTo>
                  <a:pt x="316653" y="255693"/>
                </a:lnTo>
                <a:lnTo>
                  <a:pt x="333782" y="215100"/>
                </a:lnTo>
                <a:lnTo>
                  <a:pt x="339852" y="169925"/>
                </a:lnTo>
                <a:lnTo>
                  <a:pt x="333782" y="124751"/>
                </a:lnTo>
                <a:lnTo>
                  <a:pt x="316653" y="84158"/>
                </a:lnTo>
                <a:lnTo>
                  <a:pt x="290083" y="49768"/>
                </a:lnTo>
                <a:lnTo>
                  <a:pt x="255693" y="23198"/>
                </a:lnTo>
                <a:lnTo>
                  <a:pt x="215100" y="6069"/>
                </a:lnTo>
                <a:lnTo>
                  <a:pt x="169926" y="0"/>
                </a:lnTo>
                <a:close/>
              </a:path>
            </a:pathLst>
          </a:custGeom>
          <a:solidFill>
            <a:srgbClr val="AC8752"/>
          </a:solidFill>
        </p:spPr>
        <p:txBody>
          <a:bodyPr wrap="square" lIns="0" tIns="0" rIns="0" bIns="0" rtlCol="0"/>
          <a:lstStyle/>
          <a:p/>
        </p:txBody>
      </p:sp>
      <p:sp>
        <p:nvSpPr>
          <p:cNvPr id="42" name="object 42"/>
          <p:cNvSpPr txBox="1"/>
          <p:nvPr/>
        </p:nvSpPr>
        <p:spPr>
          <a:xfrm>
            <a:off x="2516885" y="5437428"/>
            <a:ext cx="1898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𝑏</a:t>
            </a:r>
            <a:endParaRPr sz="2400">
              <a:latin typeface="Cambria Math"/>
              <a:cs typeface="Cambria Math"/>
            </a:endParaRPr>
          </a:p>
        </p:txBody>
      </p:sp>
      <p:sp>
        <p:nvSpPr>
          <p:cNvPr id="43" name="object 43"/>
          <p:cNvSpPr/>
          <p:nvPr/>
        </p:nvSpPr>
        <p:spPr>
          <a:xfrm>
            <a:off x="3328415" y="5468111"/>
            <a:ext cx="340360" cy="340360"/>
          </a:xfrm>
          <a:custGeom>
            <a:avLst/>
            <a:gdLst/>
            <a:ahLst/>
            <a:cxnLst/>
            <a:rect l="l" t="t" r="r" b="b"/>
            <a:pathLst>
              <a:path w="340360" h="340360">
                <a:moveTo>
                  <a:pt x="169925" y="0"/>
                </a:moveTo>
                <a:lnTo>
                  <a:pt x="124751" y="6069"/>
                </a:lnTo>
                <a:lnTo>
                  <a:pt x="84158" y="23198"/>
                </a:lnTo>
                <a:lnTo>
                  <a:pt x="49768" y="49768"/>
                </a:lnTo>
                <a:lnTo>
                  <a:pt x="23198" y="84158"/>
                </a:lnTo>
                <a:lnTo>
                  <a:pt x="6069" y="124751"/>
                </a:lnTo>
                <a:lnTo>
                  <a:pt x="0" y="169925"/>
                </a:lnTo>
                <a:lnTo>
                  <a:pt x="6069" y="215100"/>
                </a:lnTo>
                <a:lnTo>
                  <a:pt x="23198" y="255693"/>
                </a:lnTo>
                <a:lnTo>
                  <a:pt x="49768" y="290083"/>
                </a:lnTo>
                <a:lnTo>
                  <a:pt x="84158" y="316653"/>
                </a:lnTo>
                <a:lnTo>
                  <a:pt x="124751" y="333782"/>
                </a:lnTo>
                <a:lnTo>
                  <a:pt x="169925" y="339851"/>
                </a:lnTo>
                <a:lnTo>
                  <a:pt x="215100" y="333782"/>
                </a:lnTo>
                <a:lnTo>
                  <a:pt x="255693" y="316653"/>
                </a:lnTo>
                <a:lnTo>
                  <a:pt x="290083" y="290083"/>
                </a:lnTo>
                <a:lnTo>
                  <a:pt x="316653" y="255693"/>
                </a:lnTo>
                <a:lnTo>
                  <a:pt x="333782" y="215100"/>
                </a:lnTo>
                <a:lnTo>
                  <a:pt x="339851" y="169925"/>
                </a:lnTo>
                <a:lnTo>
                  <a:pt x="333782" y="124751"/>
                </a:lnTo>
                <a:lnTo>
                  <a:pt x="316653" y="84158"/>
                </a:lnTo>
                <a:lnTo>
                  <a:pt x="290083" y="49768"/>
                </a:lnTo>
                <a:lnTo>
                  <a:pt x="255693" y="23198"/>
                </a:lnTo>
                <a:lnTo>
                  <a:pt x="215100" y="6069"/>
                </a:lnTo>
                <a:lnTo>
                  <a:pt x="169925" y="0"/>
                </a:lnTo>
                <a:close/>
              </a:path>
            </a:pathLst>
          </a:custGeom>
          <a:solidFill>
            <a:srgbClr val="AC8752"/>
          </a:solidFill>
        </p:spPr>
        <p:txBody>
          <a:bodyPr wrap="square" lIns="0" tIns="0" rIns="0" bIns="0" rtlCol="0"/>
          <a:lstStyle/>
          <a:p/>
        </p:txBody>
      </p:sp>
      <p:sp>
        <p:nvSpPr>
          <p:cNvPr id="44" name="object 44"/>
          <p:cNvSpPr txBox="1"/>
          <p:nvPr/>
        </p:nvSpPr>
        <p:spPr>
          <a:xfrm>
            <a:off x="3403219" y="5435600"/>
            <a:ext cx="16573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𝑐</a:t>
            </a:r>
            <a:endParaRPr sz="2400">
              <a:latin typeface="Cambria Math"/>
              <a:cs typeface="Cambria Math"/>
            </a:endParaRPr>
          </a:p>
        </p:txBody>
      </p:sp>
      <p:sp>
        <p:nvSpPr>
          <p:cNvPr id="45" name="object 45"/>
          <p:cNvSpPr/>
          <p:nvPr/>
        </p:nvSpPr>
        <p:spPr>
          <a:xfrm>
            <a:off x="2794254" y="5639561"/>
            <a:ext cx="534670" cy="1905"/>
          </a:xfrm>
          <a:custGeom>
            <a:avLst/>
            <a:gdLst/>
            <a:ahLst/>
            <a:cxnLst/>
            <a:rect l="l" t="t" r="r" b="b"/>
            <a:pathLst>
              <a:path w="534670" h="1904">
                <a:moveTo>
                  <a:pt x="534416" y="0"/>
                </a:moveTo>
                <a:lnTo>
                  <a:pt x="0" y="1358"/>
                </a:lnTo>
              </a:path>
            </a:pathLst>
          </a:custGeom>
          <a:ln w="38100">
            <a:solidFill>
              <a:srgbClr val="8952AC"/>
            </a:solidFill>
          </a:ln>
        </p:spPr>
        <p:txBody>
          <a:bodyPr wrap="square" lIns="0" tIns="0" rIns="0" bIns="0" rtlCol="0"/>
          <a:lstStyle/>
          <a:p/>
        </p:txBody>
      </p:sp>
      <p:sp>
        <p:nvSpPr>
          <p:cNvPr id="46" name="object 46"/>
          <p:cNvSpPr/>
          <p:nvPr/>
        </p:nvSpPr>
        <p:spPr>
          <a:xfrm>
            <a:off x="1831085" y="5639561"/>
            <a:ext cx="622300" cy="1905"/>
          </a:xfrm>
          <a:custGeom>
            <a:avLst/>
            <a:gdLst/>
            <a:ahLst/>
            <a:cxnLst/>
            <a:rect l="l" t="t" r="r" b="b"/>
            <a:pathLst>
              <a:path w="622300" h="1904">
                <a:moveTo>
                  <a:pt x="0" y="0"/>
                </a:moveTo>
                <a:lnTo>
                  <a:pt x="622172" y="1358"/>
                </a:lnTo>
              </a:path>
            </a:pathLst>
          </a:custGeom>
          <a:ln w="38100">
            <a:solidFill>
              <a:srgbClr val="8952AC"/>
            </a:solidFill>
          </a:ln>
        </p:spPr>
        <p:txBody>
          <a:bodyPr wrap="square" lIns="0" tIns="0" rIns="0" bIns="0" rtlCol="0"/>
          <a:lstStyle/>
          <a:p/>
        </p:txBody>
      </p:sp>
      <p:sp>
        <p:nvSpPr>
          <p:cNvPr id="47" name="object 47"/>
          <p:cNvSpPr/>
          <p:nvPr/>
        </p:nvSpPr>
        <p:spPr>
          <a:xfrm>
            <a:off x="2623566" y="5810250"/>
            <a:ext cx="0" cy="465455"/>
          </a:xfrm>
          <a:custGeom>
            <a:avLst/>
            <a:gdLst/>
            <a:ahLst/>
            <a:cxnLst/>
            <a:rect l="l" t="t" r="r" b="b"/>
            <a:pathLst>
              <a:path w="0" h="465454">
                <a:moveTo>
                  <a:pt x="0" y="465175"/>
                </a:moveTo>
                <a:lnTo>
                  <a:pt x="0" y="0"/>
                </a:lnTo>
              </a:path>
            </a:pathLst>
          </a:custGeom>
          <a:ln w="38100">
            <a:solidFill>
              <a:srgbClr val="8952AC"/>
            </a:solidFill>
          </a:ln>
        </p:spPr>
        <p:txBody>
          <a:bodyPr wrap="square" lIns="0" tIns="0" rIns="0" bIns="0" rtlCol="0"/>
          <a:lstStyle/>
          <a:p/>
        </p:txBody>
      </p:sp>
      <p:sp>
        <p:nvSpPr>
          <p:cNvPr id="48" name="object 48"/>
          <p:cNvSpPr/>
          <p:nvPr/>
        </p:nvSpPr>
        <p:spPr>
          <a:xfrm>
            <a:off x="1658873" y="5808726"/>
            <a:ext cx="1905" cy="466725"/>
          </a:xfrm>
          <a:custGeom>
            <a:avLst/>
            <a:gdLst/>
            <a:ahLst/>
            <a:cxnLst/>
            <a:rect l="l" t="t" r="r" b="b"/>
            <a:pathLst>
              <a:path w="1905" h="466725">
                <a:moveTo>
                  <a:pt x="1905" y="0"/>
                </a:moveTo>
                <a:lnTo>
                  <a:pt x="0" y="466534"/>
                </a:lnTo>
              </a:path>
            </a:pathLst>
          </a:custGeom>
          <a:ln w="38100">
            <a:solidFill>
              <a:srgbClr val="8952AC"/>
            </a:solidFill>
          </a:ln>
        </p:spPr>
        <p:txBody>
          <a:bodyPr wrap="square" lIns="0" tIns="0" rIns="0" bIns="0" rtlCol="0"/>
          <a:lstStyle/>
          <a:p/>
        </p:txBody>
      </p:sp>
      <p:sp>
        <p:nvSpPr>
          <p:cNvPr id="49" name="object 49"/>
          <p:cNvSpPr txBox="1"/>
          <p:nvPr/>
        </p:nvSpPr>
        <p:spPr>
          <a:xfrm>
            <a:off x="1481074" y="5922365"/>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50" name="object 50"/>
          <p:cNvSpPr txBox="1"/>
          <p:nvPr/>
        </p:nvSpPr>
        <p:spPr>
          <a:xfrm>
            <a:off x="2105405" y="531520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51" name="object 51"/>
          <p:cNvSpPr txBox="1"/>
          <p:nvPr/>
        </p:nvSpPr>
        <p:spPr>
          <a:xfrm>
            <a:off x="2681985" y="5922365"/>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52" name="object 52"/>
          <p:cNvSpPr txBox="1"/>
          <p:nvPr/>
        </p:nvSpPr>
        <p:spPr>
          <a:xfrm>
            <a:off x="3027679" y="531736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53" name="object 53"/>
          <p:cNvSpPr/>
          <p:nvPr/>
        </p:nvSpPr>
        <p:spPr>
          <a:xfrm>
            <a:off x="2814954" y="4491609"/>
            <a:ext cx="667385" cy="785495"/>
          </a:xfrm>
          <a:custGeom>
            <a:avLst/>
            <a:gdLst/>
            <a:ahLst/>
            <a:cxnLst/>
            <a:rect l="l" t="t" r="r" b="b"/>
            <a:pathLst>
              <a:path w="667385" h="785495">
                <a:moveTo>
                  <a:pt x="480059" y="657606"/>
                </a:moveTo>
                <a:lnTo>
                  <a:pt x="474980" y="785241"/>
                </a:lnTo>
                <a:lnTo>
                  <a:pt x="580135" y="712724"/>
                </a:lnTo>
                <a:lnTo>
                  <a:pt x="576907" y="710946"/>
                </a:lnTo>
                <a:lnTo>
                  <a:pt x="537591" y="710946"/>
                </a:lnTo>
                <a:lnTo>
                  <a:pt x="504190" y="692658"/>
                </a:lnTo>
                <a:lnTo>
                  <a:pt x="513338" y="675934"/>
                </a:lnTo>
                <a:lnTo>
                  <a:pt x="480059" y="657606"/>
                </a:lnTo>
                <a:close/>
              </a:path>
              <a:path w="667385" h="785495">
                <a:moveTo>
                  <a:pt x="513338" y="675934"/>
                </a:moveTo>
                <a:lnTo>
                  <a:pt x="504190" y="692658"/>
                </a:lnTo>
                <a:lnTo>
                  <a:pt x="537591" y="710946"/>
                </a:lnTo>
                <a:lnTo>
                  <a:pt x="546718" y="694318"/>
                </a:lnTo>
                <a:lnTo>
                  <a:pt x="513338" y="675934"/>
                </a:lnTo>
                <a:close/>
              </a:path>
              <a:path w="667385" h="785495">
                <a:moveTo>
                  <a:pt x="546718" y="694318"/>
                </a:moveTo>
                <a:lnTo>
                  <a:pt x="537591" y="710946"/>
                </a:lnTo>
                <a:lnTo>
                  <a:pt x="576907" y="710946"/>
                </a:lnTo>
                <a:lnTo>
                  <a:pt x="546718" y="694318"/>
                </a:lnTo>
                <a:close/>
              </a:path>
              <a:path w="667385" h="785495">
                <a:moveTo>
                  <a:pt x="582392" y="625983"/>
                </a:moveTo>
                <a:lnTo>
                  <a:pt x="539877" y="625983"/>
                </a:lnTo>
                <a:lnTo>
                  <a:pt x="520319" y="663194"/>
                </a:lnTo>
                <a:lnTo>
                  <a:pt x="513338" y="675934"/>
                </a:lnTo>
                <a:lnTo>
                  <a:pt x="546718" y="694318"/>
                </a:lnTo>
                <a:lnTo>
                  <a:pt x="553973" y="681101"/>
                </a:lnTo>
                <a:lnTo>
                  <a:pt x="573658" y="643509"/>
                </a:lnTo>
                <a:lnTo>
                  <a:pt x="582392" y="625983"/>
                </a:lnTo>
                <a:close/>
              </a:path>
              <a:path w="667385" h="785495">
                <a:moveTo>
                  <a:pt x="615960" y="553847"/>
                </a:moveTo>
                <a:lnTo>
                  <a:pt x="574547" y="553847"/>
                </a:lnTo>
                <a:lnTo>
                  <a:pt x="557783" y="590042"/>
                </a:lnTo>
                <a:lnTo>
                  <a:pt x="539622" y="626364"/>
                </a:lnTo>
                <a:lnTo>
                  <a:pt x="539877" y="625983"/>
                </a:lnTo>
                <a:lnTo>
                  <a:pt x="582392" y="625983"/>
                </a:lnTo>
                <a:lnTo>
                  <a:pt x="592200" y="606298"/>
                </a:lnTo>
                <a:lnTo>
                  <a:pt x="609219" y="569595"/>
                </a:lnTo>
                <a:lnTo>
                  <a:pt x="615960" y="553847"/>
                </a:lnTo>
                <a:close/>
              </a:path>
              <a:path w="667385" h="785495">
                <a:moveTo>
                  <a:pt x="557910" y="589534"/>
                </a:moveTo>
                <a:lnTo>
                  <a:pt x="557658" y="590042"/>
                </a:lnTo>
                <a:lnTo>
                  <a:pt x="557910" y="589534"/>
                </a:lnTo>
                <a:close/>
              </a:path>
              <a:path w="667385" h="785495">
                <a:moveTo>
                  <a:pt x="630294" y="518795"/>
                </a:moveTo>
                <a:lnTo>
                  <a:pt x="589533" y="518795"/>
                </a:lnTo>
                <a:lnTo>
                  <a:pt x="589280" y="519430"/>
                </a:lnTo>
                <a:lnTo>
                  <a:pt x="574294" y="554355"/>
                </a:lnTo>
                <a:lnTo>
                  <a:pt x="574547" y="553847"/>
                </a:lnTo>
                <a:lnTo>
                  <a:pt x="615960" y="553847"/>
                </a:lnTo>
                <a:lnTo>
                  <a:pt x="624712" y="533400"/>
                </a:lnTo>
                <a:lnTo>
                  <a:pt x="630294" y="518795"/>
                </a:lnTo>
                <a:close/>
              </a:path>
              <a:path w="667385" h="785495">
                <a:moveTo>
                  <a:pt x="589433" y="519030"/>
                </a:moveTo>
                <a:lnTo>
                  <a:pt x="589261" y="519430"/>
                </a:lnTo>
                <a:lnTo>
                  <a:pt x="589433" y="519030"/>
                </a:lnTo>
                <a:close/>
              </a:path>
              <a:path w="667385" h="785495">
                <a:moveTo>
                  <a:pt x="642863" y="484632"/>
                </a:moveTo>
                <a:lnTo>
                  <a:pt x="602615" y="484632"/>
                </a:lnTo>
                <a:lnTo>
                  <a:pt x="589433" y="519030"/>
                </a:lnTo>
                <a:lnTo>
                  <a:pt x="589533" y="518795"/>
                </a:lnTo>
                <a:lnTo>
                  <a:pt x="630294" y="518795"/>
                </a:lnTo>
                <a:lnTo>
                  <a:pt x="638302" y="497840"/>
                </a:lnTo>
                <a:lnTo>
                  <a:pt x="642863" y="484632"/>
                </a:lnTo>
                <a:close/>
              </a:path>
              <a:path w="667385" h="785495">
                <a:moveTo>
                  <a:pt x="648057" y="468249"/>
                </a:moveTo>
                <a:lnTo>
                  <a:pt x="608203" y="468249"/>
                </a:lnTo>
                <a:lnTo>
                  <a:pt x="602360" y="485267"/>
                </a:lnTo>
                <a:lnTo>
                  <a:pt x="602615" y="484632"/>
                </a:lnTo>
                <a:lnTo>
                  <a:pt x="642863" y="484632"/>
                </a:lnTo>
                <a:lnTo>
                  <a:pt x="644397" y="480187"/>
                </a:lnTo>
                <a:lnTo>
                  <a:pt x="648057" y="468249"/>
                </a:lnTo>
                <a:close/>
              </a:path>
              <a:path w="667385" h="785495">
                <a:moveTo>
                  <a:pt x="656893" y="435864"/>
                </a:moveTo>
                <a:lnTo>
                  <a:pt x="617728" y="435864"/>
                </a:lnTo>
                <a:lnTo>
                  <a:pt x="613156" y="452374"/>
                </a:lnTo>
                <a:lnTo>
                  <a:pt x="608112" y="468513"/>
                </a:lnTo>
                <a:lnTo>
                  <a:pt x="608203" y="468249"/>
                </a:lnTo>
                <a:lnTo>
                  <a:pt x="648057" y="468249"/>
                </a:lnTo>
                <a:lnTo>
                  <a:pt x="649732" y="462788"/>
                </a:lnTo>
                <a:lnTo>
                  <a:pt x="654557" y="445643"/>
                </a:lnTo>
                <a:lnTo>
                  <a:pt x="656893" y="435864"/>
                </a:lnTo>
                <a:close/>
              </a:path>
              <a:path w="667385" h="785495">
                <a:moveTo>
                  <a:pt x="613282" y="451866"/>
                </a:moveTo>
                <a:lnTo>
                  <a:pt x="613125" y="452374"/>
                </a:lnTo>
                <a:lnTo>
                  <a:pt x="613282" y="451866"/>
                </a:lnTo>
                <a:close/>
              </a:path>
              <a:path w="667385" h="785495">
                <a:moveTo>
                  <a:pt x="660285" y="420116"/>
                </a:moveTo>
                <a:lnTo>
                  <a:pt x="621410" y="420116"/>
                </a:lnTo>
                <a:lnTo>
                  <a:pt x="621283" y="420751"/>
                </a:lnTo>
                <a:lnTo>
                  <a:pt x="617473" y="436499"/>
                </a:lnTo>
                <a:lnTo>
                  <a:pt x="617728" y="435864"/>
                </a:lnTo>
                <a:lnTo>
                  <a:pt x="656893" y="435864"/>
                </a:lnTo>
                <a:lnTo>
                  <a:pt x="658621" y="428625"/>
                </a:lnTo>
                <a:lnTo>
                  <a:pt x="660285" y="420116"/>
                </a:lnTo>
                <a:close/>
              </a:path>
              <a:path w="667385" h="785495">
                <a:moveTo>
                  <a:pt x="621399" y="420162"/>
                </a:moveTo>
                <a:lnTo>
                  <a:pt x="621258" y="420751"/>
                </a:lnTo>
                <a:lnTo>
                  <a:pt x="621399" y="420162"/>
                </a:lnTo>
                <a:close/>
              </a:path>
              <a:path w="667385" h="785495">
                <a:moveTo>
                  <a:pt x="665183" y="389636"/>
                </a:moveTo>
                <a:lnTo>
                  <a:pt x="626871" y="389636"/>
                </a:lnTo>
                <a:lnTo>
                  <a:pt x="626744" y="390525"/>
                </a:lnTo>
                <a:lnTo>
                  <a:pt x="624332" y="405511"/>
                </a:lnTo>
                <a:lnTo>
                  <a:pt x="621399" y="420162"/>
                </a:lnTo>
                <a:lnTo>
                  <a:pt x="660285" y="420116"/>
                </a:lnTo>
                <a:lnTo>
                  <a:pt x="661923" y="411734"/>
                </a:lnTo>
                <a:lnTo>
                  <a:pt x="664591" y="395097"/>
                </a:lnTo>
                <a:lnTo>
                  <a:pt x="665183" y="389636"/>
                </a:lnTo>
                <a:close/>
              </a:path>
              <a:path w="667385" h="785495">
                <a:moveTo>
                  <a:pt x="624458" y="404622"/>
                </a:moveTo>
                <a:lnTo>
                  <a:pt x="624283" y="405511"/>
                </a:lnTo>
                <a:lnTo>
                  <a:pt x="624458" y="404622"/>
                </a:lnTo>
                <a:close/>
              </a:path>
              <a:path w="667385" h="785495">
                <a:moveTo>
                  <a:pt x="626775" y="390239"/>
                </a:moveTo>
                <a:lnTo>
                  <a:pt x="626729" y="390525"/>
                </a:lnTo>
                <a:lnTo>
                  <a:pt x="626775" y="390239"/>
                </a:lnTo>
                <a:close/>
              </a:path>
              <a:path w="667385" h="785495">
                <a:moveTo>
                  <a:pt x="667381" y="346964"/>
                </a:moveTo>
                <a:lnTo>
                  <a:pt x="629284" y="346964"/>
                </a:lnTo>
                <a:lnTo>
                  <a:pt x="629157" y="361823"/>
                </a:lnTo>
                <a:lnTo>
                  <a:pt x="629074" y="362585"/>
                </a:lnTo>
                <a:lnTo>
                  <a:pt x="628395" y="376047"/>
                </a:lnTo>
                <a:lnTo>
                  <a:pt x="626775" y="390239"/>
                </a:lnTo>
                <a:lnTo>
                  <a:pt x="626871" y="389636"/>
                </a:lnTo>
                <a:lnTo>
                  <a:pt x="665183" y="389636"/>
                </a:lnTo>
                <a:lnTo>
                  <a:pt x="666369" y="378714"/>
                </a:lnTo>
                <a:lnTo>
                  <a:pt x="667257" y="362585"/>
                </a:lnTo>
                <a:lnTo>
                  <a:pt x="667381" y="346964"/>
                </a:lnTo>
                <a:close/>
              </a:path>
              <a:path w="667385" h="785495">
                <a:moveTo>
                  <a:pt x="628395" y="375031"/>
                </a:moveTo>
                <a:lnTo>
                  <a:pt x="628287" y="376047"/>
                </a:lnTo>
                <a:lnTo>
                  <a:pt x="628395" y="375031"/>
                </a:lnTo>
                <a:close/>
              </a:path>
              <a:path w="667385" h="785495">
                <a:moveTo>
                  <a:pt x="629157" y="360934"/>
                </a:moveTo>
                <a:lnTo>
                  <a:pt x="629113" y="361823"/>
                </a:lnTo>
                <a:lnTo>
                  <a:pt x="629157" y="360934"/>
                </a:lnTo>
                <a:close/>
              </a:path>
              <a:path w="667385" h="785495">
                <a:moveTo>
                  <a:pt x="666655" y="333756"/>
                </a:moveTo>
                <a:lnTo>
                  <a:pt x="628522" y="333756"/>
                </a:lnTo>
                <a:lnTo>
                  <a:pt x="629275" y="348056"/>
                </a:lnTo>
                <a:lnTo>
                  <a:pt x="629284" y="346964"/>
                </a:lnTo>
                <a:lnTo>
                  <a:pt x="667381" y="346964"/>
                </a:lnTo>
                <a:lnTo>
                  <a:pt x="667384" y="346583"/>
                </a:lnTo>
                <a:lnTo>
                  <a:pt x="666655" y="333756"/>
                </a:lnTo>
                <a:close/>
              </a:path>
              <a:path w="667385" h="785495">
                <a:moveTo>
                  <a:pt x="665231" y="320675"/>
                </a:moveTo>
                <a:lnTo>
                  <a:pt x="626871" y="320675"/>
                </a:lnTo>
                <a:lnTo>
                  <a:pt x="628522" y="334899"/>
                </a:lnTo>
                <a:lnTo>
                  <a:pt x="628522" y="333756"/>
                </a:lnTo>
                <a:lnTo>
                  <a:pt x="666655" y="333756"/>
                </a:lnTo>
                <a:lnTo>
                  <a:pt x="666495" y="330962"/>
                </a:lnTo>
                <a:lnTo>
                  <a:pt x="665231" y="320675"/>
                </a:lnTo>
                <a:close/>
              </a:path>
              <a:path w="667385" h="785495">
                <a:moveTo>
                  <a:pt x="663191" y="308229"/>
                </a:moveTo>
                <a:lnTo>
                  <a:pt x="624332" y="308229"/>
                </a:lnTo>
                <a:lnTo>
                  <a:pt x="624712" y="309626"/>
                </a:lnTo>
                <a:lnTo>
                  <a:pt x="626998" y="322072"/>
                </a:lnTo>
                <a:lnTo>
                  <a:pt x="626871" y="320675"/>
                </a:lnTo>
                <a:lnTo>
                  <a:pt x="665231" y="320675"/>
                </a:lnTo>
                <a:lnTo>
                  <a:pt x="664591" y="315468"/>
                </a:lnTo>
                <a:lnTo>
                  <a:pt x="663191" y="308229"/>
                </a:lnTo>
                <a:close/>
              </a:path>
              <a:path w="667385" h="785495">
                <a:moveTo>
                  <a:pt x="624334" y="308243"/>
                </a:moveTo>
                <a:lnTo>
                  <a:pt x="624601" y="309626"/>
                </a:lnTo>
                <a:lnTo>
                  <a:pt x="624334" y="308243"/>
                </a:lnTo>
                <a:close/>
              </a:path>
              <a:path w="667385" h="785495">
                <a:moveTo>
                  <a:pt x="616839" y="284607"/>
                </a:moveTo>
                <a:lnTo>
                  <a:pt x="621537" y="297561"/>
                </a:lnTo>
                <a:lnTo>
                  <a:pt x="624334" y="308243"/>
                </a:lnTo>
                <a:lnTo>
                  <a:pt x="663191" y="308229"/>
                </a:lnTo>
                <a:lnTo>
                  <a:pt x="661669" y="300355"/>
                </a:lnTo>
                <a:lnTo>
                  <a:pt x="657867" y="286004"/>
                </a:lnTo>
                <a:lnTo>
                  <a:pt x="617473" y="286004"/>
                </a:lnTo>
                <a:lnTo>
                  <a:pt x="616839" y="284607"/>
                </a:lnTo>
                <a:close/>
              </a:path>
              <a:path w="667385" h="785495">
                <a:moveTo>
                  <a:pt x="621030" y="296164"/>
                </a:moveTo>
                <a:lnTo>
                  <a:pt x="621412" y="297561"/>
                </a:lnTo>
                <a:lnTo>
                  <a:pt x="621030" y="296164"/>
                </a:lnTo>
                <a:close/>
              </a:path>
              <a:path w="667385" h="785495">
                <a:moveTo>
                  <a:pt x="653393" y="273431"/>
                </a:moveTo>
                <a:lnTo>
                  <a:pt x="611758" y="273431"/>
                </a:lnTo>
                <a:lnTo>
                  <a:pt x="612520" y="274955"/>
                </a:lnTo>
                <a:lnTo>
                  <a:pt x="617473" y="286004"/>
                </a:lnTo>
                <a:lnTo>
                  <a:pt x="657867" y="286004"/>
                </a:lnTo>
                <a:lnTo>
                  <a:pt x="657732" y="285496"/>
                </a:lnTo>
                <a:lnTo>
                  <a:pt x="653393" y="273431"/>
                </a:lnTo>
                <a:close/>
              </a:path>
              <a:path w="667385" h="785495">
                <a:moveTo>
                  <a:pt x="612160" y="274313"/>
                </a:moveTo>
                <a:lnTo>
                  <a:pt x="612451" y="274955"/>
                </a:lnTo>
                <a:lnTo>
                  <a:pt x="612160" y="274313"/>
                </a:lnTo>
                <a:close/>
              </a:path>
              <a:path w="667385" h="785495">
                <a:moveTo>
                  <a:pt x="611758" y="273431"/>
                </a:moveTo>
                <a:lnTo>
                  <a:pt x="612160" y="274313"/>
                </a:lnTo>
                <a:lnTo>
                  <a:pt x="612520" y="274955"/>
                </a:lnTo>
                <a:lnTo>
                  <a:pt x="611758" y="273431"/>
                </a:lnTo>
                <a:close/>
              </a:path>
              <a:path w="667385" h="785495">
                <a:moveTo>
                  <a:pt x="648733" y="262763"/>
                </a:moveTo>
                <a:lnTo>
                  <a:pt x="605662" y="262763"/>
                </a:lnTo>
                <a:lnTo>
                  <a:pt x="606424" y="264033"/>
                </a:lnTo>
                <a:lnTo>
                  <a:pt x="612160" y="274313"/>
                </a:lnTo>
                <a:lnTo>
                  <a:pt x="611758" y="273431"/>
                </a:lnTo>
                <a:lnTo>
                  <a:pt x="653393" y="273431"/>
                </a:lnTo>
                <a:lnTo>
                  <a:pt x="652525" y="271018"/>
                </a:lnTo>
                <a:lnTo>
                  <a:pt x="648733" y="262763"/>
                </a:lnTo>
                <a:close/>
              </a:path>
              <a:path w="667385" h="785495">
                <a:moveTo>
                  <a:pt x="606136" y="263605"/>
                </a:moveTo>
                <a:lnTo>
                  <a:pt x="606377" y="264033"/>
                </a:lnTo>
                <a:lnTo>
                  <a:pt x="606136" y="263605"/>
                </a:lnTo>
                <a:close/>
              </a:path>
              <a:path w="667385" h="785495">
                <a:moveTo>
                  <a:pt x="605662" y="262763"/>
                </a:moveTo>
                <a:lnTo>
                  <a:pt x="606136" y="263605"/>
                </a:lnTo>
                <a:lnTo>
                  <a:pt x="606424" y="264033"/>
                </a:lnTo>
                <a:lnTo>
                  <a:pt x="605662" y="262763"/>
                </a:lnTo>
                <a:close/>
              </a:path>
              <a:path w="667385" h="785495">
                <a:moveTo>
                  <a:pt x="643485" y="252349"/>
                </a:moveTo>
                <a:lnTo>
                  <a:pt x="598550" y="252349"/>
                </a:lnTo>
                <a:lnTo>
                  <a:pt x="599440" y="253492"/>
                </a:lnTo>
                <a:lnTo>
                  <a:pt x="606136" y="263605"/>
                </a:lnTo>
                <a:lnTo>
                  <a:pt x="605662" y="262763"/>
                </a:lnTo>
                <a:lnTo>
                  <a:pt x="648733" y="262763"/>
                </a:lnTo>
                <a:lnTo>
                  <a:pt x="646048" y="256921"/>
                </a:lnTo>
                <a:lnTo>
                  <a:pt x="643485" y="252349"/>
                </a:lnTo>
                <a:close/>
              </a:path>
              <a:path w="667385" h="785495">
                <a:moveTo>
                  <a:pt x="598686" y="252550"/>
                </a:moveTo>
                <a:lnTo>
                  <a:pt x="599321" y="253492"/>
                </a:lnTo>
                <a:lnTo>
                  <a:pt x="598686" y="252550"/>
                </a:lnTo>
                <a:close/>
              </a:path>
              <a:path w="667385" h="785495">
                <a:moveTo>
                  <a:pt x="598550" y="252349"/>
                </a:moveTo>
                <a:lnTo>
                  <a:pt x="598686" y="252550"/>
                </a:lnTo>
                <a:lnTo>
                  <a:pt x="599440" y="253492"/>
                </a:lnTo>
                <a:lnTo>
                  <a:pt x="598550" y="252349"/>
                </a:lnTo>
                <a:close/>
              </a:path>
              <a:path w="667385" h="785495">
                <a:moveTo>
                  <a:pt x="590295" y="242062"/>
                </a:moveTo>
                <a:lnTo>
                  <a:pt x="598686" y="252550"/>
                </a:lnTo>
                <a:lnTo>
                  <a:pt x="598550" y="252349"/>
                </a:lnTo>
                <a:lnTo>
                  <a:pt x="643485" y="252349"/>
                </a:lnTo>
                <a:lnTo>
                  <a:pt x="638429" y="243332"/>
                </a:lnTo>
                <a:lnTo>
                  <a:pt x="638257" y="243078"/>
                </a:lnTo>
                <a:lnTo>
                  <a:pt x="591311" y="243078"/>
                </a:lnTo>
                <a:lnTo>
                  <a:pt x="590295" y="242062"/>
                </a:lnTo>
                <a:close/>
              </a:path>
              <a:path w="667385" h="785495">
                <a:moveTo>
                  <a:pt x="630954" y="232283"/>
                </a:moveTo>
                <a:lnTo>
                  <a:pt x="581279" y="232283"/>
                </a:lnTo>
                <a:lnTo>
                  <a:pt x="582168" y="233172"/>
                </a:lnTo>
                <a:lnTo>
                  <a:pt x="591311" y="243078"/>
                </a:lnTo>
                <a:lnTo>
                  <a:pt x="638257" y="243078"/>
                </a:lnTo>
                <a:lnTo>
                  <a:pt x="630954" y="232283"/>
                </a:lnTo>
                <a:close/>
              </a:path>
              <a:path w="667385" h="785495">
                <a:moveTo>
                  <a:pt x="581659" y="232692"/>
                </a:moveTo>
                <a:lnTo>
                  <a:pt x="582105" y="233172"/>
                </a:lnTo>
                <a:lnTo>
                  <a:pt x="581659" y="232692"/>
                </a:lnTo>
                <a:close/>
              </a:path>
              <a:path w="667385" h="785495">
                <a:moveTo>
                  <a:pt x="581279" y="232283"/>
                </a:moveTo>
                <a:lnTo>
                  <a:pt x="581659" y="232692"/>
                </a:lnTo>
                <a:lnTo>
                  <a:pt x="582168" y="233172"/>
                </a:lnTo>
                <a:lnTo>
                  <a:pt x="581279" y="232283"/>
                </a:lnTo>
                <a:close/>
              </a:path>
              <a:path w="667385" h="785495">
                <a:moveTo>
                  <a:pt x="623562" y="222631"/>
                </a:moveTo>
                <a:lnTo>
                  <a:pt x="570992" y="222631"/>
                </a:lnTo>
                <a:lnTo>
                  <a:pt x="571881" y="223393"/>
                </a:lnTo>
                <a:lnTo>
                  <a:pt x="581659" y="232692"/>
                </a:lnTo>
                <a:lnTo>
                  <a:pt x="581279" y="232283"/>
                </a:lnTo>
                <a:lnTo>
                  <a:pt x="630954" y="232283"/>
                </a:lnTo>
                <a:lnTo>
                  <a:pt x="629666" y="230378"/>
                </a:lnTo>
                <a:lnTo>
                  <a:pt x="623562" y="222631"/>
                </a:lnTo>
                <a:close/>
              </a:path>
              <a:path w="667385" h="785495">
                <a:moveTo>
                  <a:pt x="571124" y="222755"/>
                </a:moveTo>
                <a:lnTo>
                  <a:pt x="571799" y="223393"/>
                </a:lnTo>
                <a:lnTo>
                  <a:pt x="571124" y="222755"/>
                </a:lnTo>
                <a:close/>
              </a:path>
              <a:path w="667385" h="785495">
                <a:moveTo>
                  <a:pt x="559816" y="213233"/>
                </a:moveTo>
                <a:lnTo>
                  <a:pt x="571124" y="222755"/>
                </a:lnTo>
                <a:lnTo>
                  <a:pt x="570992" y="222631"/>
                </a:lnTo>
                <a:lnTo>
                  <a:pt x="623562" y="222631"/>
                </a:lnTo>
                <a:lnTo>
                  <a:pt x="619759" y="217805"/>
                </a:lnTo>
                <a:lnTo>
                  <a:pt x="616119" y="213868"/>
                </a:lnTo>
                <a:lnTo>
                  <a:pt x="560705" y="213868"/>
                </a:lnTo>
                <a:lnTo>
                  <a:pt x="559816" y="213233"/>
                </a:lnTo>
                <a:close/>
              </a:path>
              <a:path w="667385" h="785495">
                <a:moveTo>
                  <a:pt x="597443" y="195199"/>
                </a:moveTo>
                <a:lnTo>
                  <a:pt x="534543" y="195199"/>
                </a:lnTo>
                <a:lnTo>
                  <a:pt x="548385" y="204597"/>
                </a:lnTo>
                <a:lnTo>
                  <a:pt x="560705" y="213868"/>
                </a:lnTo>
                <a:lnTo>
                  <a:pt x="616119" y="213868"/>
                </a:lnTo>
                <a:lnTo>
                  <a:pt x="608837" y="205994"/>
                </a:lnTo>
                <a:lnTo>
                  <a:pt x="597443" y="195199"/>
                </a:lnTo>
                <a:close/>
              </a:path>
              <a:path w="667385" h="785495">
                <a:moveTo>
                  <a:pt x="547623" y="204089"/>
                </a:moveTo>
                <a:lnTo>
                  <a:pt x="548303" y="204597"/>
                </a:lnTo>
                <a:lnTo>
                  <a:pt x="547623" y="204089"/>
                </a:lnTo>
                <a:close/>
              </a:path>
              <a:path w="667385" h="785495">
                <a:moveTo>
                  <a:pt x="587265" y="186563"/>
                </a:moveTo>
                <a:lnTo>
                  <a:pt x="520445" y="186563"/>
                </a:lnTo>
                <a:lnTo>
                  <a:pt x="521081" y="186944"/>
                </a:lnTo>
                <a:lnTo>
                  <a:pt x="535178" y="195707"/>
                </a:lnTo>
                <a:lnTo>
                  <a:pt x="534543" y="195199"/>
                </a:lnTo>
                <a:lnTo>
                  <a:pt x="597443" y="195199"/>
                </a:lnTo>
                <a:lnTo>
                  <a:pt x="596772" y="194564"/>
                </a:lnTo>
                <a:lnTo>
                  <a:pt x="587265" y="186563"/>
                </a:lnTo>
                <a:close/>
              </a:path>
              <a:path w="667385" h="785495">
                <a:moveTo>
                  <a:pt x="520860" y="186820"/>
                </a:moveTo>
                <a:lnTo>
                  <a:pt x="521059" y="186944"/>
                </a:lnTo>
                <a:lnTo>
                  <a:pt x="520860" y="186820"/>
                </a:lnTo>
                <a:close/>
              </a:path>
              <a:path w="667385" h="785495">
                <a:moveTo>
                  <a:pt x="505459" y="178181"/>
                </a:moveTo>
                <a:lnTo>
                  <a:pt x="520860" y="186820"/>
                </a:lnTo>
                <a:lnTo>
                  <a:pt x="520445" y="186563"/>
                </a:lnTo>
                <a:lnTo>
                  <a:pt x="587265" y="186563"/>
                </a:lnTo>
                <a:lnTo>
                  <a:pt x="583945" y="183769"/>
                </a:lnTo>
                <a:lnTo>
                  <a:pt x="576855" y="178435"/>
                </a:lnTo>
                <a:lnTo>
                  <a:pt x="506094" y="178435"/>
                </a:lnTo>
                <a:lnTo>
                  <a:pt x="505459" y="178181"/>
                </a:lnTo>
                <a:close/>
              </a:path>
              <a:path w="667385" h="785495">
                <a:moveTo>
                  <a:pt x="489584" y="170053"/>
                </a:moveTo>
                <a:lnTo>
                  <a:pt x="506094" y="178435"/>
                </a:lnTo>
                <a:lnTo>
                  <a:pt x="576855" y="178435"/>
                </a:lnTo>
                <a:lnTo>
                  <a:pt x="570103" y="173355"/>
                </a:lnTo>
                <a:lnTo>
                  <a:pt x="565609" y="170307"/>
                </a:lnTo>
                <a:lnTo>
                  <a:pt x="490219" y="170307"/>
                </a:lnTo>
                <a:lnTo>
                  <a:pt x="489584" y="170053"/>
                </a:lnTo>
                <a:close/>
              </a:path>
              <a:path w="667385" h="785495">
                <a:moveTo>
                  <a:pt x="553449" y="162179"/>
                </a:moveTo>
                <a:lnTo>
                  <a:pt x="473074" y="162179"/>
                </a:lnTo>
                <a:lnTo>
                  <a:pt x="490219" y="170307"/>
                </a:lnTo>
                <a:lnTo>
                  <a:pt x="565609" y="170307"/>
                </a:lnTo>
                <a:lnTo>
                  <a:pt x="555497" y="163449"/>
                </a:lnTo>
                <a:lnTo>
                  <a:pt x="553449" y="162179"/>
                </a:lnTo>
                <a:close/>
              </a:path>
              <a:path w="667385" h="785495">
                <a:moveTo>
                  <a:pt x="437260" y="147066"/>
                </a:moveTo>
                <a:lnTo>
                  <a:pt x="455930" y="154686"/>
                </a:lnTo>
                <a:lnTo>
                  <a:pt x="473456" y="162433"/>
                </a:lnTo>
                <a:lnTo>
                  <a:pt x="473074" y="162179"/>
                </a:lnTo>
                <a:lnTo>
                  <a:pt x="553449" y="162179"/>
                </a:lnTo>
                <a:lnTo>
                  <a:pt x="540131" y="153924"/>
                </a:lnTo>
                <a:lnTo>
                  <a:pt x="528164" y="147193"/>
                </a:lnTo>
                <a:lnTo>
                  <a:pt x="437769" y="147193"/>
                </a:lnTo>
                <a:lnTo>
                  <a:pt x="437260" y="147066"/>
                </a:lnTo>
                <a:close/>
              </a:path>
              <a:path w="667385" h="785495">
                <a:moveTo>
                  <a:pt x="455548" y="154559"/>
                </a:moveTo>
                <a:lnTo>
                  <a:pt x="455837" y="154686"/>
                </a:lnTo>
                <a:lnTo>
                  <a:pt x="455548" y="154559"/>
                </a:lnTo>
                <a:close/>
              </a:path>
              <a:path w="667385" h="785495">
                <a:moveTo>
                  <a:pt x="418464" y="139954"/>
                </a:moveTo>
                <a:lnTo>
                  <a:pt x="437769" y="147193"/>
                </a:lnTo>
                <a:lnTo>
                  <a:pt x="528164" y="147193"/>
                </a:lnTo>
                <a:lnTo>
                  <a:pt x="523874" y="144780"/>
                </a:lnTo>
                <a:lnTo>
                  <a:pt x="514681" y="140081"/>
                </a:lnTo>
                <a:lnTo>
                  <a:pt x="418972" y="140081"/>
                </a:lnTo>
                <a:lnTo>
                  <a:pt x="418464" y="139954"/>
                </a:lnTo>
                <a:close/>
              </a:path>
              <a:path w="667385" h="785495">
                <a:moveTo>
                  <a:pt x="500310" y="132969"/>
                </a:moveTo>
                <a:lnTo>
                  <a:pt x="398906" y="132969"/>
                </a:lnTo>
                <a:lnTo>
                  <a:pt x="418972" y="140081"/>
                </a:lnTo>
                <a:lnTo>
                  <a:pt x="514681" y="140081"/>
                </a:lnTo>
                <a:lnTo>
                  <a:pt x="506730" y="136017"/>
                </a:lnTo>
                <a:lnTo>
                  <a:pt x="500310" y="132969"/>
                </a:lnTo>
                <a:close/>
              </a:path>
              <a:path w="667385" h="785495">
                <a:moveTo>
                  <a:pt x="378713" y="126238"/>
                </a:moveTo>
                <a:lnTo>
                  <a:pt x="399161" y="133096"/>
                </a:lnTo>
                <a:lnTo>
                  <a:pt x="398906" y="132969"/>
                </a:lnTo>
                <a:lnTo>
                  <a:pt x="500310" y="132969"/>
                </a:lnTo>
                <a:lnTo>
                  <a:pt x="489077" y="127635"/>
                </a:lnTo>
                <a:lnTo>
                  <a:pt x="486199" y="126365"/>
                </a:lnTo>
                <a:lnTo>
                  <a:pt x="379221" y="126365"/>
                </a:lnTo>
                <a:lnTo>
                  <a:pt x="378713" y="126238"/>
                </a:lnTo>
                <a:close/>
              </a:path>
              <a:path w="667385" h="785495">
                <a:moveTo>
                  <a:pt x="389002" y="89535"/>
                </a:moveTo>
                <a:lnTo>
                  <a:pt x="246252" y="89535"/>
                </a:lnTo>
                <a:lnTo>
                  <a:pt x="292734" y="101219"/>
                </a:lnTo>
                <a:lnTo>
                  <a:pt x="336931" y="113411"/>
                </a:lnTo>
                <a:lnTo>
                  <a:pt x="379221" y="126365"/>
                </a:lnTo>
                <a:lnTo>
                  <a:pt x="486199" y="126365"/>
                </a:lnTo>
                <a:lnTo>
                  <a:pt x="470661" y="119507"/>
                </a:lnTo>
                <a:lnTo>
                  <a:pt x="451484" y="111760"/>
                </a:lnTo>
                <a:lnTo>
                  <a:pt x="431800" y="104267"/>
                </a:lnTo>
                <a:lnTo>
                  <a:pt x="411480" y="97028"/>
                </a:lnTo>
                <a:lnTo>
                  <a:pt x="390651" y="90043"/>
                </a:lnTo>
                <a:lnTo>
                  <a:pt x="389002" y="89535"/>
                </a:lnTo>
                <a:close/>
              </a:path>
              <a:path w="667385" h="785495">
                <a:moveTo>
                  <a:pt x="336422" y="113284"/>
                </a:moveTo>
                <a:lnTo>
                  <a:pt x="336838" y="113411"/>
                </a:lnTo>
                <a:lnTo>
                  <a:pt x="336422" y="113284"/>
                </a:lnTo>
                <a:close/>
              </a:path>
              <a:path w="667385" h="785495">
                <a:moveTo>
                  <a:pt x="292226" y="101092"/>
                </a:moveTo>
                <a:lnTo>
                  <a:pt x="292687" y="101219"/>
                </a:lnTo>
                <a:lnTo>
                  <a:pt x="292226" y="101092"/>
                </a:lnTo>
                <a:close/>
              </a:path>
              <a:path w="667385" h="785495">
                <a:moveTo>
                  <a:pt x="314809" y="67818"/>
                </a:moveTo>
                <a:lnTo>
                  <a:pt x="150240" y="67818"/>
                </a:lnTo>
                <a:lnTo>
                  <a:pt x="199136" y="78613"/>
                </a:lnTo>
                <a:lnTo>
                  <a:pt x="198881" y="78613"/>
                </a:lnTo>
                <a:lnTo>
                  <a:pt x="246633" y="89662"/>
                </a:lnTo>
                <a:lnTo>
                  <a:pt x="246252" y="89535"/>
                </a:lnTo>
                <a:lnTo>
                  <a:pt x="389002" y="89535"/>
                </a:lnTo>
                <a:lnTo>
                  <a:pt x="347344" y="76708"/>
                </a:lnTo>
                <a:lnTo>
                  <a:pt x="314809" y="67818"/>
                </a:lnTo>
                <a:close/>
              </a:path>
              <a:path w="667385" h="785495">
                <a:moveTo>
                  <a:pt x="7365" y="0"/>
                </a:moveTo>
                <a:lnTo>
                  <a:pt x="0" y="37338"/>
                </a:lnTo>
                <a:lnTo>
                  <a:pt x="100837" y="57531"/>
                </a:lnTo>
                <a:lnTo>
                  <a:pt x="150368" y="67945"/>
                </a:lnTo>
                <a:lnTo>
                  <a:pt x="150240" y="67818"/>
                </a:lnTo>
                <a:lnTo>
                  <a:pt x="314809" y="67818"/>
                </a:lnTo>
                <a:lnTo>
                  <a:pt x="302259" y="64389"/>
                </a:lnTo>
                <a:lnTo>
                  <a:pt x="255396" y="52578"/>
                </a:lnTo>
                <a:lnTo>
                  <a:pt x="207390" y="41402"/>
                </a:lnTo>
                <a:lnTo>
                  <a:pt x="158242" y="30607"/>
                </a:lnTo>
                <a:lnTo>
                  <a:pt x="7365" y="0"/>
                </a:lnTo>
                <a:close/>
              </a:path>
            </a:pathLst>
          </a:custGeom>
          <a:solidFill>
            <a:srgbClr val="C00000"/>
          </a:solidFill>
        </p:spPr>
        <p:txBody>
          <a:bodyPr wrap="square" lIns="0" tIns="0" rIns="0" bIns="0" rtlCol="0"/>
          <a:lstStyl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416802" y="1864614"/>
            <a:ext cx="4357370" cy="2802890"/>
          </a:xfrm>
          <a:custGeom>
            <a:avLst/>
            <a:gdLst/>
            <a:ahLst/>
            <a:cxnLst/>
            <a:rect l="l" t="t" r="r" b="b"/>
            <a:pathLst>
              <a:path w="4357370" h="2802890">
                <a:moveTo>
                  <a:pt x="0" y="467106"/>
                </a:moveTo>
                <a:lnTo>
                  <a:pt x="2412" y="419353"/>
                </a:lnTo>
                <a:lnTo>
                  <a:pt x="9491" y="372978"/>
                </a:lnTo>
                <a:lnTo>
                  <a:pt x="21003" y="328217"/>
                </a:lnTo>
                <a:lnTo>
                  <a:pt x="36712" y="285303"/>
                </a:lnTo>
                <a:lnTo>
                  <a:pt x="56384" y="244472"/>
                </a:lnTo>
                <a:lnTo>
                  <a:pt x="79784" y="205959"/>
                </a:lnTo>
                <a:lnTo>
                  <a:pt x="106676" y="169999"/>
                </a:lnTo>
                <a:lnTo>
                  <a:pt x="136826" y="136826"/>
                </a:lnTo>
                <a:lnTo>
                  <a:pt x="169999" y="106676"/>
                </a:lnTo>
                <a:lnTo>
                  <a:pt x="205959" y="79784"/>
                </a:lnTo>
                <a:lnTo>
                  <a:pt x="244472" y="56384"/>
                </a:lnTo>
                <a:lnTo>
                  <a:pt x="285303" y="36712"/>
                </a:lnTo>
                <a:lnTo>
                  <a:pt x="328217" y="21003"/>
                </a:lnTo>
                <a:lnTo>
                  <a:pt x="372978" y="9491"/>
                </a:lnTo>
                <a:lnTo>
                  <a:pt x="419353" y="2412"/>
                </a:lnTo>
                <a:lnTo>
                  <a:pt x="467105" y="0"/>
                </a:lnTo>
                <a:lnTo>
                  <a:pt x="3890009" y="0"/>
                </a:lnTo>
                <a:lnTo>
                  <a:pt x="3937762" y="2412"/>
                </a:lnTo>
                <a:lnTo>
                  <a:pt x="3984137" y="9491"/>
                </a:lnTo>
                <a:lnTo>
                  <a:pt x="4028898" y="21003"/>
                </a:lnTo>
                <a:lnTo>
                  <a:pt x="4071812" y="36712"/>
                </a:lnTo>
                <a:lnTo>
                  <a:pt x="4112643" y="56384"/>
                </a:lnTo>
                <a:lnTo>
                  <a:pt x="4151156" y="79784"/>
                </a:lnTo>
                <a:lnTo>
                  <a:pt x="4187116" y="106676"/>
                </a:lnTo>
                <a:lnTo>
                  <a:pt x="4220289" y="136826"/>
                </a:lnTo>
                <a:lnTo>
                  <a:pt x="4250439" y="169999"/>
                </a:lnTo>
                <a:lnTo>
                  <a:pt x="4277331" y="205959"/>
                </a:lnTo>
                <a:lnTo>
                  <a:pt x="4300731" y="244472"/>
                </a:lnTo>
                <a:lnTo>
                  <a:pt x="4320403" y="285303"/>
                </a:lnTo>
                <a:lnTo>
                  <a:pt x="4336112" y="328217"/>
                </a:lnTo>
                <a:lnTo>
                  <a:pt x="4347624" y="372978"/>
                </a:lnTo>
                <a:lnTo>
                  <a:pt x="4354703" y="419353"/>
                </a:lnTo>
                <a:lnTo>
                  <a:pt x="4357116" y="467106"/>
                </a:lnTo>
                <a:lnTo>
                  <a:pt x="4357116" y="2335530"/>
                </a:lnTo>
                <a:lnTo>
                  <a:pt x="4354703" y="2383282"/>
                </a:lnTo>
                <a:lnTo>
                  <a:pt x="4347624" y="2429657"/>
                </a:lnTo>
                <a:lnTo>
                  <a:pt x="4336112" y="2474418"/>
                </a:lnTo>
                <a:lnTo>
                  <a:pt x="4320403" y="2517332"/>
                </a:lnTo>
                <a:lnTo>
                  <a:pt x="4300731" y="2558163"/>
                </a:lnTo>
                <a:lnTo>
                  <a:pt x="4277331" y="2596676"/>
                </a:lnTo>
                <a:lnTo>
                  <a:pt x="4250439" y="2632636"/>
                </a:lnTo>
                <a:lnTo>
                  <a:pt x="4220289" y="2665809"/>
                </a:lnTo>
                <a:lnTo>
                  <a:pt x="4187116" y="2695959"/>
                </a:lnTo>
                <a:lnTo>
                  <a:pt x="4151156" y="2722851"/>
                </a:lnTo>
                <a:lnTo>
                  <a:pt x="4112643" y="2746251"/>
                </a:lnTo>
                <a:lnTo>
                  <a:pt x="4071812" y="2765923"/>
                </a:lnTo>
                <a:lnTo>
                  <a:pt x="4028898" y="2781632"/>
                </a:lnTo>
                <a:lnTo>
                  <a:pt x="3984137" y="2793144"/>
                </a:lnTo>
                <a:lnTo>
                  <a:pt x="3937762" y="2800223"/>
                </a:lnTo>
                <a:lnTo>
                  <a:pt x="3890009" y="2802636"/>
                </a:lnTo>
                <a:lnTo>
                  <a:pt x="467105" y="2802636"/>
                </a:lnTo>
                <a:lnTo>
                  <a:pt x="419353" y="2800223"/>
                </a:lnTo>
                <a:lnTo>
                  <a:pt x="372978" y="2793144"/>
                </a:lnTo>
                <a:lnTo>
                  <a:pt x="328217" y="2781632"/>
                </a:lnTo>
                <a:lnTo>
                  <a:pt x="285303" y="2765923"/>
                </a:lnTo>
                <a:lnTo>
                  <a:pt x="244472" y="2746251"/>
                </a:lnTo>
                <a:lnTo>
                  <a:pt x="205959" y="2722851"/>
                </a:lnTo>
                <a:lnTo>
                  <a:pt x="169999" y="2695959"/>
                </a:lnTo>
                <a:lnTo>
                  <a:pt x="136826" y="2665809"/>
                </a:lnTo>
                <a:lnTo>
                  <a:pt x="106676" y="2632636"/>
                </a:lnTo>
                <a:lnTo>
                  <a:pt x="79784" y="2596676"/>
                </a:lnTo>
                <a:lnTo>
                  <a:pt x="56384" y="2558163"/>
                </a:lnTo>
                <a:lnTo>
                  <a:pt x="36712" y="2517332"/>
                </a:lnTo>
                <a:lnTo>
                  <a:pt x="21003" y="2474418"/>
                </a:lnTo>
                <a:lnTo>
                  <a:pt x="9491" y="2429657"/>
                </a:lnTo>
                <a:lnTo>
                  <a:pt x="2412" y="2383282"/>
                </a:lnTo>
                <a:lnTo>
                  <a:pt x="0" y="2335530"/>
                </a:lnTo>
                <a:lnTo>
                  <a:pt x="0" y="467106"/>
                </a:lnTo>
                <a:close/>
              </a:path>
            </a:pathLst>
          </a:custGeom>
          <a:ln w="28955">
            <a:solidFill>
              <a:srgbClr val="8952AC"/>
            </a:solidFill>
          </a:ln>
        </p:spPr>
        <p:txBody>
          <a:bodyPr wrap="square" lIns="0" tIns="0" rIns="0" bIns="0" rtlCol="0"/>
          <a:lstStyle/>
          <a:p/>
        </p:txBody>
      </p:sp>
      <p:sp>
        <p:nvSpPr>
          <p:cNvPr id="3" name="object 3"/>
          <p:cNvSpPr/>
          <p:nvPr/>
        </p:nvSpPr>
        <p:spPr>
          <a:xfrm>
            <a:off x="8417052" y="1655064"/>
            <a:ext cx="403860" cy="426720"/>
          </a:xfrm>
          <a:custGeom>
            <a:avLst/>
            <a:gdLst/>
            <a:ahLst/>
            <a:cxnLst/>
            <a:rect l="l" t="t" r="r" b="b"/>
            <a:pathLst>
              <a:path w="403859" h="426719">
                <a:moveTo>
                  <a:pt x="201929" y="0"/>
                </a:moveTo>
                <a:lnTo>
                  <a:pt x="155634" y="5633"/>
                </a:lnTo>
                <a:lnTo>
                  <a:pt x="113133" y="21682"/>
                </a:lnTo>
                <a:lnTo>
                  <a:pt x="75640" y="46866"/>
                </a:lnTo>
                <a:lnTo>
                  <a:pt x="44367" y="79905"/>
                </a:lnTo>
                <a:lnTo>
                  <a:pt x="20527" y="119520"/>
                </a:lnTo>
                <a:lnTo>
                  <a:pt x="5333" y="164432"/>
                </a:lnTo>
                <a:lnTo>
                  <a:pt x="0" y="213360"/>
                </a:lnTo>
                <a:lnTo>
                  <a:pt x="5333" y="262287"/>
                </a:lnTo>
                <a:lnTo>
                  <a:pt x="20527" y="307199"/>
                </a:lnTo>
                <a:lnTo>
                  <a:pt x="44367" y="346814"/>
                </a:lnTo>
                <a:lnTo>
                  <a:pt x="75640" y="379853"/>
                </a:lnTo>
                <a:lnTo>
                  <a:pt x="113133" y="405037"/>
                </a:lnTo>
                <a:lnTo>
                  <a:pt x="155634" y="421086"/>
                </a:lnTo>
                <a:lnTo>
                  <a:pt x="201929" y="426720"/>
                </a:lnTo>
                <a:lnTo>
                  <a:pt x="248225" y="421086"/>
                </a:lnTo>
                <a:lnTo>
                  <a:pt x="290726" y="405037"/>
                </a:lnTo>
                <a:lnTo>
                  <a:pt x="328219" y="379853"/>
                </a:lnTo>
                <a:lnTo>
                  <a:pt x="359492" y="346814"/>
                </a:lnTo>
                <a:lnTo>
                  <a:pt x="383332" y="307199"/>
                </a:lnTo>
                <a:lnTo>
                  <a:pt x="398525" y="262287"/>
                </a:lnTo>
                <a:lnTo>
                  <a:pt x="403859" y="213360"/>
                </a:lnTo>
                <a:lnTo>
                  <a:pt x="398526" y="164432"/>
                </a:lnTo>
                <a:lnTo>
                  <a:pt x="383332" y="119520"/>
                </a:lnTo>
                <a:lnTo>
                  <a:pt x="359492" y="79905"/>
                </a:lnTo>
                <a:lnTo>
                  <a:pt x="328219" y="46866"/>
                </a:lnTo>
                <a:lnTo>
                  <a:pt x="290726" y="21682"/>
                </a:lnTo>
                <a:lnTo>
                  <a:pt x="248225" y="5633"/>
                </a:lnTo>
                <a:lnTo>
                  <a:pt x="201929" y="0"/>
                </a:lnTo>
                <a:close/>
              </a:path>
            </a:pathLst>
          </a:custGeom>
          <a:solidFill>
            <a:srgbClr val="8952AC"/>
          </a:solidFill>
        </p:spPr>
        <p:txBody>
          <a:bodyPr wrap="square" lIns="0" tIns="0" rIns="0" bIns="0" rtlCol="0"/>
          <a:lstStyle/>
          <a:p/>
        </p:txBody>
      </p:sp>
      <p:sp>
        <p:nvSpPr>
          <p:cNvPr id="4" name="object 4"/>
          <p:cNvSpPr/>
          <p:nvPr/>
        </p:nvSpPr>
        <p:spPr>
          <a:xfrm>
            <a:off x="8417052" y="1655064"/>
            <a:ext cx="403860" cy="426720"/>
          </a:xfrm>
          <a:custGeom>
            <a:avLst/>
            <a:gdLst/>
            <a:ahLst/>
            <a:cxnLst/>
            <a:rect l="l" t="t" r="r" b="b"/>
            <a:pathLst>
              <a:path w="403859" h="426719">
                <a:moveTo>
                  <a:pt x="0" y="213360"/>
                </a:moveTo>
                <a:lnTo>
                  <a:pt x="5333" y="164432"/>
                </a:lnTo>
                <a:lnTo>
                  <a:pt x="20527" y="119520"/>
                </a:lnTo>
                <a:lnTo>
                  <a:pt x="44367" y="79905"/>
                </a:lnTo>
                <a:lnTo>
                  <a:pt x="75640" y="46866"/>
                </a:lnTo>
                <a:lnTo>
                  <a:pt x="113133" y="21682"/>
                </a:lnTo>
                <a:lnTo>
                  <a:pt x="155634" y="5633"/>
                </a:lnTo>
                <a:lnTo>
                  <a:pt x="201929" y="0"/>
                </a:lnTo>
                <a:lnTo>
                  <a:pt x="248225" y="5633"/>
                </a:lnTo>
                <a:lnTo>
                  <a:pt x="290726" y="21682"/>
                </a:lnTo>
                <a:lnTo>
                  <a:pt x="328219" y="46866"/>
                </a:lnTo>
                <a:lnTo>
                  <a:pt x="359492" y="79905"/>
                </a:lnTo>
                <a:lnTo>
                  <a:pt x="383332" y="119520"/>
                </a:lnTo>
                <a:lnTo>
                  <a:pt x="398526" y="164432"/>
                </a:lnTo>
                <a:lnTo>
                  <a:pt x="403859" y="213360"/>
                </a:lnTo>
                <a:lnTo>
                  <a:pt x="398525" y="262287"/>
                </a:lnTo>
                <a:lnTo>
                  <a:pt x="383332" y="307199"/>
                </a:lnTo>
                <a:lnTo>
                  <a:pt x="359492" y="346814"/>
                </a:lnTo>
                <a:lnTo>
                  <a:pt x="328219" y="379853"/>
                </a:lnTo>
                <a:lnTo>
                  <a:pt x="290726" y="405037"/>
                </a:lnTo>
                <a:lnTo>
                  <a:pt x="248225" y="421086"/>
                </a:lnTo>
                <a:lnTo>
                  <a:pt x="201929" y="426720"/>
                </a:lnTo>
                <a:lnTo>
                  <a:pt x="155634" y="421086"/>
                </a:lnTo>
                <a:lnTo>
                  <a:pt x="113133" y="405037"/>
                </a:lnTo>
                <a:lnTo>
                  <a:pt x="75640" y="379853"/>
                </a:lnTo>
                <a:lnTo>
                  <a:pt x="44367" y="346814"/>
                </a:lnTo>
                <a:lnTo>
                  <a:pt x="20527" y="307199"/>
                </a:lnTo>
                <a:lnTo>
                  <a:pt x="5333" y="262287"/>
                </a:lnTo>
                <a:lnTo>
                  <a:pt x="0" y="213360"/>
                </a:lnTo>
                <a:close/>
              </a:path>
            </a:pathLst>
          </a:custGeom>
          <a:ln w="12191">
            <a:solidFill>
              <a:srgbClr val="8952AC"/>
            </a:solidFill>
          </a:ln>
        </p:spPr>
        <p:txBody>
          <a:bodyPr wrap="square" lIns="0" tIns="0" rIns="0" bIns="0" rtlCol="0"/>
          <a:lstStyle/>
          <a:p/>
        </p:txBody>
      </p:sp>
      <p:sp>
        <p:nvSpPr>
          <p:cNvPr id="5" name="object 5"/>
          <p:cNvSpPr/>
          <p:nvPr/>
        </p:nvSpPr>
        <p:spPr>
          <a:xfrm>
            <a:off x="1130046" y="1875282"/>
            <a:ext cx="4357370" cy="2792095"/>
          </a:xfrm>
          <a:custGeom>
            <a:avLst/>
            <a:gdLst/>
            <a:ahLst/>
            <a:cxnLst/>
            <a:rect l="l" t="t" r="r" b="b"/>
            <a:pathLst>
              <a:path w="4357370" h="2792095">
                <a:moveTo>
                  <a:pt x="0" y="465327"/>
                </a:moveTo>
                <a:lnTo>
                  <a:pt x="2401" y="417741"/>
                </a:lnTo>
                <a:lnTo>
                  <a:pt x="9451" y="371532"/>
                </a:lnTo>
                <a:lnTo>
                  <a:pt x="20915" y="326933"/>
                </a:lnTo>
                <a:lnTo>
                  <a:pt x="36560" y="284178"/>
                </a:lnTo>
                <a:lnTo>
                  <a:pt x="56151" y="243500"/>
                </a:lnTo>
                <a:lnTo>
                  <a:pt x="79456" y="205134"/>
                </a:lnTo>
                <a:lnTo>
                  <a:pt x="106240" y="169313"/>
                </a:lnTo>
                <a:lnTo>
                  <a:pt x="136270" y="136270"/>
                </a:lnTo>
                <a:lnTo>
                  <a:pt x="169313" y="106240"/>
                </a:lnTo>
                <a:lnTo>
                  <a:pt x="205134" y="79456"/>
                </a:lnTo>
                <a:lnTo>
                  <a:pt x="243500" y="56151"/>
                </a:lnTo>
                <a:lnTo>
                  <a:pt x="284178" y="36560"/>
                </a:lnTo>
                <a:lnTo>
                  <a:pt x="326933" y="20915"/>
                </a:lnTo>
                <a:lnTo>
                  <a:pt x="371532" y="9451"/>
                </a:lnTo>
                <a:lnTo>
                  <a:pt x="417741" y="2401"/>
                </a:lnTo>
                <a:lnTo>
                  <a:pt x="465328" y="0"/>
                </a:lnTo>
                <a:lnTo>
                  <a:pt x="3891788" y="0"/>
                </a:lnTo>
                <a:lnTo>
                  <a:pt x="3939374" y="2401"/>
                </a:lnTo>
                <a:lnTo>
                  <a:pt x="3985583" y="9451"/>
                </a:lnTo>
                <a:lnTo>
                  <a:pt x="4030182" y="20915"/>
                </a:lnTo>
                <a:lnTo>
                  <a:pt x="4072937" y="36560"/>
                </a:lnTo>
                <a:lnTo>
                  <a:pt x="4113615" y="56151"/>
                </a:lnTo>
                <a:lnTo>
                  <a:pt x="4151981" y="79456"/>
                </a:lnTo>
                <a:lnTo>
                  <a:pt x="4187802" y="106240"/>
                </a:lnTo>
                <a:lnTo>
                  <a:pt x="4220845" y="136270"/>
                </a:lnTo>
                <a:lnTo>
                  <a:pt x="4250875" y="169313"/>
                </a:lnTo>
                <a:lnTo>
                  <a:pt x="4277659" y="205134"/>
                </a:lnTo>
                <a:lnTo>
                  <a:pt x="4300964" y="243500"/>
                </a:lnTo>
                <a:lnTo>
                  <a:pt x="4320555" y="284178"/>
                </a:lnTo>
                <a:lnTo>
                  <a:pt x="4336200" y="326933"/>
                </a:lnTo>
                <a:lnTo>
                  <a:pt x="4347664" y="371532"/>
                </a:lnTo>
                <a:lnTo>
                  <a:pt x="4354714" y="417741"/>
                </a:lnTo>
                <a:lnTo>
                  <a:pt x="4357116" y="465327"/>
                </a:lnTo>
                <a:lnTo>
                  <a:pt x="4357116" y="2326640"/>
                </a:lnTo>
                <a:lnTo>
                  <a:pt x="4354714" y="2374226"/>
                </a:lnTo>
                <a:lnTo>
                  <a:pt x="4347664" y="2420435"/>
                </a:lnTo>
                <a:lnTo>
                  <a:pt x="4336200" y="2465034"/>
                </a:lnTo>
                <a:lnTo>
                  <a:pt x="4320555" y="2507789"/>
                </a:lnTo>
                <a:lnTo>
                  <a:pt x="4300964" y="2548467"/>
                </a:lnTo>
                <a:lnTo>
                  <a:pt x="4277659" y="2586833"/>
                </a:lnTo>
                <a:lnTo>
                  <a:pt x="4250875" y="2622654"/>
                </a:lnTo>
                <a:lnTo>
                  <a:pt x="4220845" y="2655696"/>
                </a:lnTo>
                <a:lnTo>
                  <a:pt x="4187802" y="2685727"/>
                </a:lnTo>
                <a:lnTo>
                  <a:pt x="4151981" y="2712511"/>
                </a:lnTo>
                <a:lnTo>
                  <a:pt x="4113615" y="2735816"/>
                </a:lnTo>
                <a:lnTo>
                  <a:pt x="4072937" y="2755407"/>
                </a:lnTo>
                <a:lnTo>
                  <a:pt x="4030182" y="2771052"/>
                </a:lnTo>
                <a:lnTo>
                  <a:pt x="3985583" y="2782516"/>
                </a:lnTo>
                <a:lnTo>
                  <a:pt x="3939374" y="2789566"/>
                </a:lnTo>
                <a:lnTo>
                  <a:pt x="3891788" y="2791967"/>
                </a:lnTo>
                <a:lnTo>
                  <a:pt x="465328" y="2791967"/>
                </a:lnTo>
                <a:lnTo>
                  <a:pt x="417741" y="2789566"/>
                </a:lnTo>
                <a:lnTo>
                  <a:pt x="371532" y="2782516"/>
                </a:lnTo>
                <a:lnTo>
                  <a:pt x="326933" y="2771052"/>
                </a:lnTo>
                <a:lnTo>
                  <a:pt x="284178" y="2755407"/>
                </a:lnTo>
                <a:lnTo>
                  <a:pt x="243500" y="2735816"/>
                </a:lnTo>
                <a:lnTo>
                  <a:pt x="205134" y="2712511"/>
                </a:lnTo>
                <a:lnTo>
                  <a:pt x="169313" y="2685727"/>
                </a:lnTo>
                <a:lnTo>
                  <a:pt x="136270" y="2655696"/>
                </a:lnTo>
                <a:lnTo>
                  <a:pt x="106240" y="2622654"/>
                </a:lnTo>
                <a:lnTo>
                  <a:pt x="79456" y="2586833"/>
                </a:lnTo>
                <a:lnTo>
                  <a:pt x="56151" y="2548467"/>
                </a:lnTo>
                <a:lnTo>
                  <a:pt x="36560" y="2507789"/>
                </a:lnTo>
                <a:lnTo>
                  <a:pt x="20915" y="2465034"/>
                </a:lnTo>
                <a:lnTo>
                  <a:pt x="9451" y="2420435"/>
                </a:lnTo>
                <a:lnTo>
                  <a:pt x="2401" y="2374226"/>
                </a:lnTo>
                <a:lnTo>
                  <a:pt x="0" y="2326640"/>
                </a:lnTo>
                <a:lnTo>
                  <a:pt x="0" y="465327"/>
                </a:lnTo>
                <a:close/>
              </a:path>
            </a:pathLst>
          </a:custGeom>
          <a:ln w="28956">
            <a:solidFill>
              <a:srgbClr val="8952AC"/>
            </a:solidFill>
          </a:ln>
        </p:spPr>
        <p:txBody>
          <a:bodyPr wrap="square" lIns="0" tIns="0" rIns="0" bIns="0" rtlCol="0"/>
          <a:lstStyle/>
          <a:p/>
        </p:txBody>
      </p:sp>
      <p:sp>
        <p:nvSpPr>
          <p:cNvPr id="6" name="object 6"/>
          <p:cNvSpPr txBox="1"/>
          <p:nvPr/>
        </p:nvSpPr>
        <p:spPr>
          <a:xfrm>
            <a:off x="1493011" y="2488183"/>
            <a:ext cx="2432685" cy="513080"/>
          </a:xfrm>
          <a:prstGeom prst="rect">
            <a:avLst/>
          </a:prstGeom>
        </p:spPr>
        <p:txBody>
          <a:bodyPr wrap="square" lIns="0" tIns="12065" rIns="0" bIns="0" rtlCol="0" vert="horz">
            <a:spAutoFit/>
          </a:bodyPr>
          <a:lstStyle/>
          <a:p>
            <a:pPr marL="299085" indent="-286385">
              <a:lnSpc>
                <a:spcPct val="100000"/>
              </a:lnSpc>
              <a:spcBef>
                <a:spcPts val="95"/>
              </a:spcBef>
              <a:buChar char="•"/>
              <a:tabLst>
                <a:tab pos="299085" algn="l"/>
                <a:tab pos="299720" algn="l"/>
              </a:tabLst>
            </a:pPr>
            <a:r>
              <a:rPr dirty="0" sz="1600" spc="-5">
                <a:solidFill>
                  <a:srgbClr val="767070"/>
                </a:solidFill>
                <a:latin typeface="Arial"/>
                <a:cs typeface="Arial"/>
              </a:rPr>
              <a:t>Dijkstra’s</a:t>
            </a:r>
            <a:r>
              <a:rPr dirty="0" sz="1600" spc="-125">
                <a:solidFill>
                  <a:srgbClr val="767070"/>
                </a:solidFill>
                <a:latin typeface="Arial"/>
                <a:cs typeface="Arial"/>
              </a:rPr>
              <a:t> </a:t>
            </a:r>
            <a:r>
              <a:rPr dirty="0" sz="1600" spc="-10">
                <a:solidFill>
                  <a:srgbClr val="767070"/>
                </a:solidFill>
                <a:latin typeface="Arial"/>
                <a:cs typeface="Arial"/>
              </a:rPr>
              <a:t>Algorithm</a:t>
            </a:r>
            <a:endParaRPr sz="1600">
              <a:latin typeface="Arial"/>
              <a:cs typeface="Arial"/>
            </a:endParaRPr>
          </a:p>
          <a:p>
            <a:pPr marL="299085" indent="-286385">
              <a:lnSpc>
                <a:spcPct val="100000"/>
              </a:lnSpc>
              <a:buChar char="•"/>
              <a:tabLst>
                <a:tab pos="299085" algn="l"/>
                <a:tab pos="299720" algn="l"/>
              </a:tabLst>
            </a:pPr>
            <a:r>
              <a:rPr dirty="0" sz="1600" spc="-5">
                <a:solidFill>
                  <a:srgbClr val="767070"/>
                </a:solidFill>
                <a:latin typeface="Arial"/>
                <a:cs typeface="Arial"/>
              </a:rPr>
              <a:t>Bellman-Ford</a:t>
            </a:r>
            <a:r>
              <a:rPr dirty="0" sz="1600" spc="-114">
                <a:solidFill>
                  <a:srgbClr val="767070"/>
                </a:solidFill>
                <a:latin typeface="Arial"/>
                <a:cs typeface="Arial"/>
              </a:rPr>
              <a:t> </a:t>
            </a:r>
            <a:r>
              <a:rPr dirty="0" sz="1600" spc="-5">
                <a:solidFill>
                  <a:srgbClr val="767070"/>
                </a:solidFill>
                <a:latin typeface="Arial"/>
                <a:cs typeface="Arial"/>
              </a:rPr>
              <a:t>Algorithm</a:t>
            </a:r>
            <a:endParaRPr sz="1600">
              <a:latin typeface="Arial"/>
              <a:cs typeface="Arial"/>
            </a:endParaRPr>
          </a:p>
        </p:txBody>
      </p:sp>
      <p:sp>
        <p:nvSpPr>
          <p:cNvPr id="7" name="object 7"/>
          <p:cNvSpPr txBox="1"/>
          <p:nvPr/>
        </p:nvSpPr>
        <p:spPr>
          <a:xfrm>
            <a:off x="1493011" y="3219399"/>
            <a:ext cx="2955925" cy="756920"/>
          </a:xfrm>
          <a:prstGeom prst="rect">
            <a:avLst/>
          </a:prstGeom>
        </p:spPr>
        <p:txBody>
          <a:bodyPr wrap="square" lIns="0" tIns="12065" rIns="0" bIns="0" rtlCol="0" vert="horz">
            <a:spAutoFit/>
          </a:bodyPr>
          <a:lstStyle/>
          <a:p>
            <a:pPr marL="12700">
              <a:lnSpc>
                <a:spcPct val="100000"/>
              </a:lnSpc>
              <a:spcBef>
                <a:spcPts val="95"/>
              </a:spcBef>
            </a:pPr>
            <a:r>
              <a:rPr dirty="0" sz="1600" spc="-20" b="1">
                <a:solidFill>
                  <a:srgbClr val="767070"/>
                </a:solidFill>
                <a:latin typeface="Arial"/>
                <a:cs typeface="Arial"/>
              </a:rPr>
              <a:t>All </a:t>
            </a:r>
            <a:r>
              <a:rPr dirty="0" sz="1600" spc="-5" b="1">
                <a:solidFill>
                  <a:srgbClr val="767070"/>
                </a:solidFill>
                <a:latin typeface="Arial"/>
                <a:cs typeface="Arial"/>
              </a:rPr>
              <a:t>Pairs Shortest Path</a:t>
            </a:r>
            <a:r>
              <a:rPr dirty="0" sz="1600" spc="100" b="1">
                <a:solidFill>
                  <a:srgbClr val="767070"/>
                </a:solidFill>
                <a:latin typeface="Arial"/>
                <a:cs typeface="Arial"/>
              </a:rPr>
              <a:t> </a:t>
            </a:r>
            <a:r>
              <a:rPr dirty="0" sz="1600" spc="-15" b="1">
                <a:solidFill>
                  <a:srgbClr val="767070"/>
                </a:solidFill>
                <a:latin typeface="Arial"/>
                <a:cs typeface="Arial"/>
              </a:rPr>
              <a:t>(APSP)</a:t>
            </a:r>
            <a:endParaRPr sz="1600">
              <a:latin typeface="Arial"/>
              <a:cs typeface="Arial"/>
            </a:endParaRPr>
          </a:p>
          <a:p>
            <a:pPr marL="299085" indent="-286385">
              <a:lnSpc>
                <a:spcPct val="100000"/>
              </a:lnSpc>
              <a:spcBef>
                <a:spcPts val="5"/>
              </a:spcBef>
              <a:buChar char="•"/>
              <a:tabLst>
                <a:tab pos="299085" algn="l"/>
                <a:tab pos="299720" algn="l"/>
              </a:tabLst>
            </a:pPr>
            <a:r>
              <a:rPr dirty="0" sz="1600" spc="-10">
                <a:solidFill>
                  <a:srgbClr val="767070"/>
                </a:solidFill>
                <a:latin typeface="Arial"/>
                <a:cs typeface="Arial"/>
              </a:rPr>
              <a:t>Floyd-Warshall</a:t>
            </a:r>
            <a:r>
              <a:rPr dirty="0" sz="1600" spc="-70">
                <a:solidFill>
                  <a:srgbClr val="767070"/>
                </a:solidFill>
                <a:latin typeface="Arial"/>
                <a:cs typeface="Arial"/>
              </a:rPr>
              <a:t> </a:t>
            </a:r>
            <a:r>
              <a:rPr dirty="0" sz="1600" spc="-5">
                <a:solidFill>
                  <a:srgbClr val="767070"/>
                </a:solidFill>
                <a:latin typeface="Arial"/>
                <a:cs typeface="Arial"/>
              </a:rPr>
              <a:t>Algorithm</a:t>
            </a:r>
            <a:endParaRPr sz="1600">
              <a:latin typeface="Arial"/>
              <a:cs typeface="Arial"/>
            </a:endParaRPr>
          </a:p>
          <a:p>
            <a:pPr marL="299085" indent="-286385">
              <a:lnSpc>
                <a:spcPct val="100000"/>
              </a:lnSpc>
              <a:buChar char="•"/>
              <a:tabLst>
                <a:tab pos="299085" algn="l"/>
                <a:tab pos="299720" algn="l"/>
              </a:tabLst>
            </a:pPr>
            <a:r>
              <a:rPr dirty="0" sz="1600" spc="-5">
                <a:solidFill>
                  <a:srgbClr val="767070"/>
                </a:solidFill>
                <a:latin typeface="Arial"/>
                <a:cs typeface="Arial"/>
              </a:rPr>
              <a:t>SSSP from each</a:t>
            </a:r>
            <a:r>
              <a:rPr dirty="0" sz="1600" spc="-35">
                <a:solidFill>
                  <a:srgbClr val="767070"/>
                </a:solidFill>
                <a:latin typeface="Arial"/>
                <a:cs typeface="Arial"/>
              </a:rPr>
              <a:t> </a:t>
            </a:r>
            <a:r>
              <a:rPr dirty="0" sz="1600" spc="-5">
                <a:solidFill>
                  <a:srgbClr val="767070"/>
                </a:solidFill>
                <a:latin typeface="Arial"/>
                <a:cs typeface="Arial"/>
              </a:rPr>
              <a:t>source</a:t>
            </a:r>
            <a:endParaRPr sz="1600">
              <a:latin typeface="Arial"/>
              <a:cs typeface="Arial"/>
            </a:endParaRPr>
          </a:p>
        </p:txBody>
      </p:sp>
      <p:sp>
        <p:nvSpPr>
          <p:cNvPr id="8" name="object 8"/>
          <p:cNvSpPr/>
          <p:nvPr/>
        </p:nvSpPr>
        <p:spPr>
          <a:xfrm>
            <a:off x="3118104" y="1661160"/>
            <a:ext cx="426720" cy="425450"/>
          </a:xfrm>
          <a:custGeom>
            <a:avLst/>
            <a:gdLst/>
            <a:ahLst/>
            <a:cxnLst/>
            <a:rect l="l" t="t" r="r" b="b"/>
            <a:pathLst>
              <a:path w="426720" h="425450">
                <a:moveTo>
                  <a:pt x="213359" y="0"/>
                </a:moveTo>
                <a:lnTo>
                  <a:pt x="164432" y="5611"/>
                </a:lnTo>
                <a:lnTo>
                  <a:pt x="119520" y="21598"/>
                </a:lnTo>
                <a:lnTo>
                  <a:pt x="79905" y="46686"/>
                </a:lnTo>
                <a:lnTo>
                  <a:pt x="46866" y="79603"/>
                </a:lnTo>
                <a:lnTo>
                  <a:pt x="21682" y="119076"/>
                </a:lnTo>
                <a:lnTo>
                  <a:pt x="5633" y="163832"/>
                </a:lnTo>
                <a:lnTo>
                  <a:pt x="0" y="212598"/>
                </a:lnTo>
                <a:lnTo>
                  <a:pt x="5633" y="261363"/>
                </a:lnTo>
                <a:lnTo>
                  <a:pt x="21682" y="306119"/>
                </a:lnTo>
                <a:lnTo>
                  <a:pt x="46866" y="345592"/>
                </a:lnTo>
                <a:lnTo>
                  <a:pt x="79905" y="378509"/>
                </a:lnTo>
                <a:lnTo>
                  <a:pt x="119520" y="403597"/>
                </a:lnTo>
                <a:lnTo>
                  <a:pt x="164432" y="419584"/>
                </a:lnTo>
                <a:lnTo>
                  <a:pt x="213359" y="425195"/>
                </a:lnTo>
                <a:lnTo>
                  <a:pt x="262287" y="419584"/>
                </a:lnTo>
                <a:lnTo>
                  <a:pt x="307199" y="403597"/>
                </a:lnTo>
                <a:lnTo>
                  <a:pt x="346814" y="378509"/>
                </a:lnTo>
                <a:lnTo>
                  <a:pt x="379853" y="345592"/>
                </a:lnTo>
                <a:lnTo>
                  <a:pt x="405037" y="306119"/>
                </a:lnTo>
                <a:lnTo>
                  <a:pt x="421086" y="261363"/>
                </a:lnTo>
                <a:lnTo>
                  <a:pt x="426719" y="212598"/>
                </a:lnTo>
                <a:lnTo>
                  <a:pt x="421086" y="163832"/>
                </a:lnTo>
                <a:lnTo>
                  <a:pt x="405037" y="119076"/>
                </a:lnTo>
                <a:lnTo>
                  <a:pt x="379853" y="79603"/>
                </a:lnTo>
                <a:lnTo>
                  <a:pt x="346814" y="46686"/>
                </a:lnTo>
                <a:lnTo>
                  <a:pt x="307199" y="21598"/>
                </a:lnTo>
                <a:lnTo>
                  <a:pt x="262287" y="5611"/>
                </a:lnTo>
                <a:lnTo>
                  <a:pt x="213359" y="0"/>
                </a:lnTo>
                <a:close/>
              </a:path>
            </a:pathLst>
          </a:custGeom>
          <a:solidFill>
            <a:srgbClr val="8952AC"/>
          </a:solidFill>
        </p:spPr>
        <p:txBody>
          <a:bodyPr wrap="square" lIns="0" tIns="0" rIns="0" bIns="0" rtlCol="0"/>
          <a:lstStyle/>
          <a:p/>
        </p:txBody>
      </p:sp>
      <p:sp>
        <p:nvSpPr>
          <p:cNvPr id="9" name="object 9"/>
          <p:cNvSpPr/>
          <p:nvPr/>
        </p:nvSpPr>
        <p:spPr>
          <a:xfrm>
            <a:off x="3118104" y="1661160"/>
            <a:ext cx="426720" cy="425450"/>
          </a:xfrm>
          <a:custGeom>
            <a:avLst/>
            <a:gdLst/>
            <a:ahLst/>
            <a:cxnLst/>
            <a:rect l="l" t="t" r="r" b="b"/>
            <a:pathLst>
              <a:path w="426720" h="425450">
                <a:moveTo>
                  <a:pt x="0" y="212598"/>
                </a:moveTo>
                <a:lnTo>
                  <a:pt x="5633" y="163832"/>
                </a:lnTo>
                <a:lnTo>
                  <a:pt x="21682" y="119076"/>
                </a:lnTo>
                <a:lnTo>
                  <a:pt x="46866" y="79603"/>
                </a:lnTo>
                <a:lnTo>
                  <a:pt x="79905" y="46686"/>
                </a:lnTo>
                <a:lnTo>
                  <a:pt x="119520" y="21598"/>
                </a:lnTo>
                <a:lnTo>
                  <a:pt x="164432" y="5611"/>
                </a:lnTo>
                <a:lnTo>
                  <a:pt x="213359" y="0"/>
                </a:lnTo>
                <a:lnTo>
                  <a:pt x="262287" y="5611"/>
                </a:lnTo>
                <a:lnTo>
                  <a:pt x="307199" y="21598"/>
                </a:lnTo>
                <a:lnTo>
                  <a:pt x="346814" y="46686"/>
                </a:lnTo>
                <a:lnTo>
                  <a:pt x="379853" y="79603"/>
                </a:lnTo>
                <a:lnTo>
                  <a:pt x="405037" y="119076"/>
                </a:lnTo>
                <a:lnTo>
                  <a:pt x="421086" y="163832"/>
                </a:lnTo>
                <a:lnTo>
                  <a:pt x="426719" y="212598"/>
                </a:lnTo>
                <a:lnTo>
                  <a:pt x="421086" y="261363"/>
                </a:lnTo>
                <a:lnTo>
                  <a:pt x="405037" y="306119"/>
                </a:lnTo>
                <a:lnTo>
                  <a:pt x="379853" y="345592"/>
                </a:lnTo>
                <a:lnTo>
                  <a:pt x="346814" y="378509"/>
                </a:lnTo>
                <a:lnTo>
                  <a:pt x="307199" y="403597"/>
                </a:lnTo>
                <a:lnTo>
                  <a:pt x="262287" y="419584"/>
                </a:lnTo>
                <a:lnTo>
                  <a:pt x="213359" y="425195"/>
                </a:lnTo>
                <a:lnTo>
                  <a:pt x="164432" y="419584"/>
                </a:lnTo>
                <a:lnTo>
                  <a:pt x="119520" y="403597"/>
                </a:lnTo>
                <a:lnTo>
                  <a:pt x="79905" y="378509"/>
                </a:lnTo>
                <a:lnTo>
                  <a:pt x="46866" y="345592"/>
                </a:lnTo>
                <a:lnTo>
                  <a:pt x="21682" y="306119"/>
                </a:lnTo>
                <a:lnTo>
                  <a:pt x="5633" y="261363"/>
                </a:lnTo>
                <a:lnTo>
                  <a:pt x="0" y="212598"/>
                </a:lnTo>
                <a:close/>
              </a:path>
            </a:pathLst>
          </a:custGeom>
          <a:ln w="12192">
            <a:solidFill>
              <a:srgbClr val="8952AC"/>
            </a:solidFill>
          </a:ln>
        </p:spPr>
        <p:txBody>
          <a:bodyPr wrap="square" lIns="0" tIns="0" rIns="0" bIns="0" rtlCol="0"/>
          <a:lstStyle/>
          <a:p/>
        </p:txBody>
      </p:sp>
      <p:sp>
        <p:nvSpPr>
          <p:cNvPr id="10" name="object 10"/>
          <p:cNvSpPr txBox="1">
            <a:spLocks noGrp="1"/>
          </p:cNvSpPr>
          <p:nvPr>
            <p:ph type="title"/>
          </p:nvPr>
        </p:nvSpPr>
        <p:spPr>
          <a:xfrm>
            <a:off x="1208633" y="537718"/>
            <a:ext cx="9201785" cy="949960"/>
          </a:xfrm>
          <a:prstGeom prst="rect"/>
        </p:spPr>
        <p:txBody>
          <a:bodyPr wrap="square" lIns="0" tIns="13335" rIns="0" bIns="0" rtlCol="0" vert="horz">
            <a:spAutoFit/>
          </a:bodyPr>
          <a:lstStyle/>
          <a:p>
            <a:pPr marL="12700">
              <a:lnSpc>
                <a:spcPct val="100000"/>
              </a:lnSpc>
              <a:spcBef>
                <a:spcPts val="105"/>
              </a:spcBef>
            </a:pPr>
            <a:r>
              <a:rPr dirty="0" sz="2000" spc="-10"/>
              <a:t>Determining </a:t>
            </a:r>
            <a:r>
              <a:rPr dirty="0" sz="2000" spc="-5"/>
              <a:t>Shortest </a:t>
            </a:r>
            <a:r>
              <a:rPr dirty="0" sz="2000" spc="-15"/>
              <a:t>Paths </a:t>
            </a:r>
            <a:r>
              <a:rPr dirty="0" sz="2000"/>
              <a:t>and Minimum </a:t>
            </a:r>
            <a:r>
              <a:rPr dirty="0" sz="2000" spc="-10"/>
              <a:t>Cost </a:t>
            </a:r>
            <a:r>
              <a:rPr dirty="0" sz="2000"/>
              <a:t>Spanning</a:t>
            </a:r>
            <a:r>
              <a:rPr dirty="0" sz="2000" spc="-100"/>
              <a:t> </a:t>
            </a:r>
            <a:r>
              <a:rPr dirty="0" sz="2000" spc="-30"/>
              <a:t>Trees</a:t>
            </a:r>
            <a:endParaRPr sz="2000"/>
          </a:p>
          <a:p>
            <a:pPr marL="12700" marR="5080">
              <a:lnSpc>
                <a:spcPct val="100000"/>
              </a:lnSpc>
              <a:spcBef>
                <a:spcPts val="70"/>
              </a:spcBef>
            </a:pPr>
            <a:r>
              <a:rPr dirty="0" sz="2000" b="0">
                <a:solidFill>
                  <a:srgbClr val="767070"/>
                </a:solidFill>
                <a:latin typeface="Arial"/>
                <a:cs typeface="Arial"/>
              </a:rPr>
              <a:t>There are standard algorithms used to determine the shortest paths and</a:t>
            </a:r>
            <a:r>
              <a:rPr dirty="0" sz="2000" spc="-270" b="0">
                <a:solidFill>
                  <a:srgbClr val="767070"/>
                </a:solidFill>
                <a:latin typeface="Arial"/>
                <a:cs typeface="Arial"/>
              </a:rPr>
              <a:t> </a:t>
            </a:r>
            <a:r>
              <a:rPr dirty="0" sz="2000" b="0">
                <a:solidFill>
                  <a:srgbClr val="767070"/>
                </a:solidFill>
                <a:latin typeface="Arial"/>
                <a:cs typeface="Arial"/>
              </a:rPr>
              <a:t>minimum  cost spanning trees within</a:t>
            </a:r>
            <a:r>
              <a:rPr dirty="0" sz="2000" spc="-90" b="0">
                <a:solidFill>
                  <a:srgbClr val="767070"/>
                </a:solidFill>
                <a:latin typeface="Arial"/>
                <a:cs typeface="Arial"/>
              </a:rPr>
              <a:t> </a:t>
            </a:r>
            <a:r>
              <a:rPr dirty="0" sz="2000" b="0">
                <a:solidFill>
                  <a:srgbClr val="767070"/>
                </a:solidFill>
                <a:latin typeface="Arial"/>
                <a:cs typeface="Arial"/>
              </a:rPr>
              <a:t>graphs.</a:t>
            </a:r>
            <a:endParaRPr sz="2000">
              <a:latin typeface="Arial"/>
              <a:cs typeface="Arial"/>
            </a:endParaRPr>
          </a:p>
        </p:txBody>
      </p:sp>
      <p:sp>
        <p:nvSpPr>
          <p:cNvPr id="11" name="object 11"/>
          <p:cNvSpPr txBox="1"/>
          <p:nvPr/>
        </p:nvSpPr>
        <p:spPr>
          <a:xfrm>
            <a:off x="1493011" y="1718564"/>
            <a:ext cx="8885555" cy="803275"/>
          </a:xfrm>
          <a:prstGeom prst="rect">
            <a:avLst/>
          </a:prstGeom>
        </p:spPr>
        <p:txBody>
          <a:bodyPr wrap="square" lIns="0" tIns="12700" rIns="0" bIns="0" rtlCol="0" vert="horz">
            <a:spAutoFit/>
          </a:bodyPr>
          <a:lstStyle/>
          <a:p>
            <a:pPr algn="ctr" marL="80010">
              <a:lnSpc>
                <a:spcPct val="100000"/>
              </a:lnSpc>
              <a:spcBef>
                <a:spcPts val="100"/>
              </a:spcBef>
              <a:tabLst>
                <a:tab pos="5368290" algn="l"/>
              </a:tabLst>
            </a:pPr>
            <a:r>
              <a:rPr dirty="0" sz="1800">
                <a:solidFill>
                  <a:srgbClr val="FFFFFF"/>
                </a:solidFill>
                <a:latin typeface="Arial"/>
                <a:cs typeface="Arial"/>
              </a:rPr>
              <a:t>A	</a:t>
            </a:r>
            <a:r>
              <a:rPr dirty="0" baseline="1543" sz="2700">
                <a:solidFill>
                  <a:srgbClr val="FFFFFF"/>
                </a:solidFill>
                <a:latin typeface="Arial"/>
                <a:cs typeface="Arial"/>
              </a:rPr>
              <a:t>B</a:t>
            </a:r>
            <a:endParaRPr baseline="1543" sz="2700">
              <a:latin typeface="Arial"/>
              <a:cs typeface="Arial"/>
            </a:endParaRPr>
          </a:p>
          <a:p>
            <a:pPr>
              <a:lnSpc>
                <a:spcPct val="100000"/>
              </a:lnSpc>
              <a:spcBef>
                <a:spcPts val="25"/>
              </a:spcBef>
            </a:pPr>
            <a:endParaRPr sz="1750">
              <a:latin typeface="Times New Roman"/>
              <a:cs typeface="Times New Roman"/>
            </a:endParaRPr>
          </a:p>
          <a:p>
            <a:pPr algn="ctr">
              <a:lnSpc>
                <a:spcPct val="100000"/>
              </a:lnSpc>
              <a:tabLst>
                <a:tab pos="5236210" algn="l"/>
              </a:tabLst>
            </a:pPr>
            <a:r>
              <a:rPr dirty="0" baseline="1736" sz="2400" spc="-7" b="1">
                <a:solidFill>
                  <a:srgbClr val="767070"/>
                </a:solidFill>
                <a:latin typeface="Arial"/>
                <a:cs typeface="Arial"/>
              </a:rPr>
              <a:t>Single Source Shortest</a:t>
            </a:r>
            <a:r>
              <a:rPr dirty="0" baseline="1736" sz="2400" spc="120" b="1">
                <a:solidFill>
                  <a:srgbClr val="767070"/>
                </a:solidFill>
                <a:latin typeface="Arial"/>
                <a:cs typeface="Arial"/>
              </a:rPr>
              <a:t> </a:t>
            </a:r>
            <a:r>
              <a:rPr dirty="0" baseline="1736" sz="2400" spc="-7" b="1">
                <a:solidFill>
                  <a:srgbClr val="767070"/>
                </a:solidFill>
                <a:latin typeface="Arial"/>
                <a:cs typeface="Arial"/>
              </a:rPr>
              <a:t>Path</a:t>
            </a:r>
            <a:r>
              <a:rPr dirty="0" baseline="1736" sz="2400" spc="30" b="1">
                <a:solidFill>
                  <a:srgbClr val="767070"/>
                </a:solidFill>
                <a:latin typeface="Arial"/>
                <a:cs typeface="Arial"/>
              </a:rPr>
              <a:t> </a:t>
            </a:r>
            <a:r>
              <a:rPr dirty="0" baseline="1736" sz="2400" spc="-7" b="1">
                <a:solidFill>
                  <a:srgbClr val="767070"/>
                </a:solidFill>
                <a:latin typeface="Arial"/>
                <a:cs typeface="Arial"/>
              </a:rPr>
              <a:t>(SSSP)	</a:t>
            </a:r>
            <a:r>
              <a:rPr dirty="0" sz="1600" spc="-5" b="1">
                <a:solidFill>
                  <a:srgbClr val="767070"/>
                </a:solidFill>
                <a:latin typeface="Arial"/>
                <a:cs typeface="Arial"/>
              </a:rPr>
              <a:t>Minimum Cost Spanning </a:t>
            </a:r>
            <a:r>
              <a:rPr dirty="0" sz="1600" spc="-25" b="1">
                <a:solidFill>
                  <a:srgbClr val="767070"/>
                </a:solidFill>
                <a:latin typeface="Arial"/>
                <a:cs typeface="Arial"/>
              </a:rPr>
              <a:t>Tree</a:t>
            </a:r>
            <a:r>
              <a:rPr dirty="0" sz="1600" spc="25" b="1">
                <a:solidFill>
                  <a:srgbClr val="767070"/>
                </a:solidFill>
                <a:latin typeface="Arial"/>
                <a:cs typeface="Arial"/>
              </a:rPr>
              <a:t> </a:t>
            </a:r>
            <a:r>
              <a:rPr dirty="0" sz="1600" spc="-5" b="1">
                <a:solidFill>
                  <a:srgbClr val="767070"/>
                </a:solidFill>
                <a:latin typeface="Arial"/>
                <a:cs typeface="Arial"/>
              </a:rPr>
              <a:t>(MCST)</a:t>
            </a:r>
            <a:endParaRPr sz="1600">
              <a:latin typeface="Arial"/>
              <a:cs typeface="Arial"/>
            </a:endParaRPr>
          </a:p>
        </p:txBody>
      </p:sp>
      <p:sp>
        <p:nvSpPr>
          <p:cNvPr id="12" name="object 12"/>
          <p:cNvSpPr txBox="1"/>
          <p:nvPr/>
        </p:nvSpPr>
        <p:spPr>
          <a:xfrm>
            <a:off x="6729476" y="2496692"/>
            <a:ext cx="3357245" cy="756920"/>
          </a:xfrm>
          <a:prstGeom prst="rect">
            <a:avLst/>
          </a:prstGeom>
        </p:spPr>
        <p:txBody>
          <a:bodyPr wrap="square" lIns="0" tIns="12065" rIns="0" bIns="0" rtlCol="0" vert="horz">
            <a:spAutoFit/>
          </a:bodyPr>
          <a:lstStyle/>
          <a:p>
            <a:pPr marL="299085" indent="-286385">
              <a:lnSpc>
                <a:spcPct val="100000"/>
              </a:lnSpc>
              <a:spcBef>
                <a:spcPts val="95"/>
              </a:spcBef>
              <a:buChar char="•"/>
              <a:tabLst>
                <a:tab pos="299085" algn="l"/>
                <a:tab pos="299720" algn="l"/>
              </a:tabLst>
            </a:pPr>
            <a:r>
              <a:rPr dirty="0" sz="1600" spc="-10">
                <a:solidFill>
                  <a:srgbClr val="767070"/>
                </a:solidFill>
                <a:latin typeface="Arial"/>
                <a:cs typeface="Arial"/>
              </a:rPr>
              <a:t>Prim’s</a:t>
            </a:r>
            <a:r>
              <a:rPr dirty="0" sz="1600" spc="-110">
                <a:solidFill>
                  <a:srgbClr val="767070"/>
                </a:solidFill>
                <a:latin typeface="Arial"/>
                <a:cs typeface="Arial"/>
              </a:rPr>
              <a:t> </a:t>
            </a:r>
            <a:r>
              <a:rPr dirty="0" sz="1600" spc="-10">
                <a:solidFill>
                  <a:srgbClr val="767070"/>
                </a:solidFill>
                <a:latin typeface="Arial"/>
                <a:cs typeface="Arial"/>
              </a:rPr>
              <a:t>Algorithm</a:t>
            </a:r>
            <a:endParaRPr sz="1600">
              <a:latin typeface="Arial"/>
              <a:cs typeface="Arial"/>
            </a:endParaRPr>
          </a:p>
          <a:p>
            <a:pPr marL="299085" indent="-286385">
              <a:lnSpc>
                <a:spcPct val="100000"/>
              </a:lnSpc>
              <a:buChar char="•"/>
              <a:tabLst>
                <a:tab pos="299085" algn="l"/>
                <a:tab pos="299720" algn="l"/>
              </a:tabLst>
            </a:pPr>
            <a:r>
              <a:rPr dirty="0" sz="1600" spc="-5">
                <a:solidFill>
                  <a:srgbClr val="767070"/>
                </a:solidFill>
                <a:latin typeface="Arial"/>
                <a:cs typeface="Arial"/>
              </a:rPr>
              <a:t>Kruskal’s</a:t>
            </a:r>
            <a:r>
              <a:rPr dirty="0" sz="1600" spc="-125">
                <a:solidFill>
                  <a:srgbClr val="767070"/>
                </a:solidFill>
                <a:latin typeface="Arial"/>
                <a:cs typeface="Arial"/>
              </a:rPr>
              <a:t> </a:t>
            </a:r>
            <a:r>
              <a:rPr dirty="0" sz="1600" spc="-10">
                <a:solidFill>
                  <a:srgbClr val="767070"/>
                </a:solidFill>
                <a:latin typeface="Arial"/>
                <a:cs typeface="Arial"/>
              </a:rPr>
              <a:t>Algorithm</a:t>
            </a:r>
            <a:endParaRPr sz="1600">
              <a:latin typeface="Arial"/>
              <a:cs typeface="Arial"/>
            </a:endParaRPr>
          </a:p>
          <a:p>
            <a:pPr marL="299085" indent="-286385">
              <a:lnSpc>
                <a:spcPct val="100000"/>
              </a:lnSpc>
              <a:buChar char="•"/>
              <a:tabLst>
                <a:tab pos="299085" algn="l"/>
                <a:tab pos="299720" algn="l"/>
              </a:tabLst>
            </a:pPr>
            <a:r>
              <a:rPr dirty="0" sz="1600" spc="-5">
                <a:solidFill>
                  <a:srgbClr val="767070"/>
                </a:solidFill>
                <a:latin typeface="Arial"/>
                <a:cs typeface="Arial"/>
              </a:rPr>
              <a:t>Boruvka’s Algorithm (not</a:t>
            </a:r>
            <a:r>
              <a:rPr dirty="0" sz="1600" spc="-105">
                <a:solidFill>
                  <a:srgbClr val="767070"/>
                </a:solidFill>
                <a:latin typeface="Arial"/>
                <a:cs typeface="Arial"/>
              </a:rPr>
              <a:t> </a:t>
            </a:r>
            <a:r>
              <a:rPr dirty="0" sz="1600" spc="-5">
                <a:solidFill>
                  <a:srgbClr val="767070"/>
                </a:solidFill>
                <a:latin typeface="Arial"/>
                <a:cs typeface="Arial"/>
              </a:rPr>
              <a:t>covered)</a:t>
            </a:r>
            <a:endParaRPr sz="16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534670"/>
            <a:ext cx="4196080" cy="391160"/>
          </a:xfrm>
          <a:prstGeom prst="rect"/>
        </p:spPr>
        <p:txBody>
          <a:bodyPr wrap="square" lIns="0" tIns="12700" rIns="0" bIns="0" rtlCol="0" vert="horz">
            <a:spAutoFit/>
          </a:bodyPr>
          <a:lstStyle/>
          <a:p>
            <a:pPr marL="12700">
              <a:lnSpc>
                <a:spcPct val="100000"/>
              </a:lnSpc>
              <a:spcBef>
                <a:spcPts val="100"/>
              </a:spcBef>
            </a:pPr>
            <a:r>
              <a:rPr dirty="0" spc="-10"/>
              <a:t>Notes </a:t>
            </a:r>
            <a:r>
              <a:rPr dirty="0"/>
              <a:t>on </a:t>
            </a:r>
            <a:r>
              <a:rPr dirty="0" spc="-10"/>
              <a:t>Shortest </a:t>
            </a:r>
            <a:r>
              <a:rPr dirty="0" spc="-20"/>
              <a:t>Path</a:t>
            </a:r>
            <a:r>
              <a:rPr dirty="0" spc="-45"/>
              <a:t> </a:t>
            </a:r>
            <a:r>
              <a:rPr dirty="0" spc="-5"/>
              <a:t>Problems</a:t>
            </a:r>
          </a:p>
        </p:txBody>
      </p:sp>
      <p:sp>
        <p:nvSpPr>
          <p:cNvPr id="3" name="object 3"/>
          <p:cNvSpPr txBox="1"/>
          <p:nvPr/>
        </p:nvSpPr>
        <p:spPr>
          <a:xfrm>
            <a:off x="1208633" y="912621"/>
            <a:ext cx="9633585" cy="5513705"/>
          </a:xfrm>
          <a:prstGeom prst="rect">
            <a:avLst/>
          </a:prstGeom>
        </p:spPr>
        <p:txBody>
          <a:bodyPr wrap="square" lIns="0" tIns="13335" rIns="0" bIns="0" rtlCol="0" vert="horz">
            <a:spAutoFit/>
          </a:bodyPr>
          <a:lstStyle/>
          <a:p>
            <a:pPr marL="12700">
              <a:lnSpc>
                <a:spcPct val="100000"/>
              </a:lnSpc>
              <a:spcBef>
                <a:spcPts val="105"/>
              </a:spcBef>
            </a:pPr>
            <a:r>
              <a:rPr dirty="0" sz="2000">
                <a:solidFill>
                  <a:srgbClr val="767070"/>
                </a:solidFill>
                <a:latin typeface="Arial"/>
                <a:cs typeface="Arial"/>
              </a:rPr>
              <a:t>There are two </a:t>
            </a:r>
            <a:r>
              <a:rPr dirty="0" sz="2000" spc="-5">
                <a:solidFill>
                  <a:srgbClr val="767070"/>
                </a:solidFill>
                <a:latin typeface="Arial"/>
                <a:cs typeface="Arial"/>
              </a:rPr>
              <a:t>typical types </a:t>
            </a:r>
            <a:r>
              <a:rPr dirty="0" sz="2000">
                <a:solidFill>
                  <a:srgbClr val="767070"/>
                </a:solidFill>
                <a:latin typeface="Arial"/>
                <a:cs typeface="Arial"/>
              </a:rPr>
              <a:t>of shortest path</a:t>
            </a:r>
            <a:r>
              <a:rPr dirty="0" sz="2000" spc="-150">
                <a:solidFill>
                  <a:srgbClr val="767070"/>
                </a:solidFill>
                <a:latin typeface="Arial"/>
                <a:cs typeface="Arial"/>
              </a:rPr>
              <a:t> </a:t>
            </a:r>
            <a:r>
              <a:rPr dirty="0" sz="2000">
                <a:solidFill>
                  <a:srgbClr val="767070"/>
                </a:solidFill>
                <a:latin typeface="Arial"/>
                <a:cs typeface="Arial"/>
              </a:rPr>
              <a:t>problems:</a:t>
            </a:r>
            <a:endParaRPr sz="2000">
              <a:latin typeface="Arial"/>
              <a:cs typeface="Arial"/>
            </a:endParaRPr>
          </a:p>
          <a:p>
            <a:pPr marL="355600" marR="344170" indent="-342900">
              <a:lnSpc>
                <a:spcPct val="100000"/>
              </a:lnSpc>
              <a:buChar char="•"/>
              <a:tabLst>
                <a:tab pos="355600" algn="l"/>
                <a:tab pos="356235" algn="l"/>
              </a:tabLst>
            </a:pPr>
            <a:r>
              <a:rPr dirty="0" sz="2000">
                <a:solidFill>
                  <a:srgbClr val="767070"/>
                </a:solidFill>
                <a:latin typeface="Arial"/>
                <a:cs typeface="Arial"/>
              </a:rPr>
              <a:t>Single Source Shortest </a:t>
            </a:r>
            <a:r>
              <a:rPr dirty="0" sz="2000" spc="-5">
                <a:solidFill>
                  <a:srgbClr val="767070"/>
                </a:solidFill>
                <a:latin typeface="Arial"/>
                <a:cs typeface="Arial"/>
              </a:rPr>
              <a:t>Path (SSSP) </a:t>
            </a:r>
            <a:r>
              <a:rPr dirty="0" sz="2000">
                <a:solidFill>
                  <a:srgbClr val="767070"/>
                </a:solidFill>
                <a:latin typeface="Arial"/>
                <a:cs typeface="Arial"/>
              </a:rPr>
              <a:t>– look for the shortest path from one</a:t>
            </a:r>
            <a:r>
              <a:rPr dirty="0" sz="2000" spc="-185">
                <a:solidFill>
                  <a:srgbClr val="767070"/>
                </a:solidFill>
                <a:latin typeface="Arial"/>
                <a:cs typeface="Arial"/>
              </a:rPr>
              <a:t> </a:t>
            </a:r>
            <a:r>
              <a:rPr dirty="0" sz="2000">
                <a:solidFill>
                  <a:srgbClr val="767070"/>
                </a:solidFill>
                <a:latin typeface="Arial"/>
                <a:cs typeface="Arial"/>
              </a:rPr>
              <a:t>given  vertex to any or all </a:t>
            </a:r>
            <a:r>
              <a:rPr dirty="0" sz="2000" spc="-5">
                <a:solidFill>
                  <a:srgbClr val="767070"/>
                </a:solidFill>
                <a:latin typeface="Arial"/>
                <a:cs typeface="Arial"/>
              </a:rPr>
              <a:t>other </a:t>
            </a:r>
            <a:r>
              <a:rPr dirty="0" sz="2000">
                <a:solidFill>
                  <a:srgbClr val="767070"/>
                </a:solidFill>
                <a:latin typeface="Arial"/>
                <a:cs typeface="Arial"/>
              </a:rPr>
              <a:t>vertices in </a:t>
            </a:r>
            <a:r>
              <a:rPr dirty="0" sz="2000" spc="-5">
                <a:solidFill>
                  <a:srgbClr val="767070"/>
                </a:solidFill>
                <a:latin typeface="Arial"/>
                <a:cs typeface="Arial"/>
              </a:rPr>
              <a:t>the</a:t>
            </a:r>
            <a:r>
              <a:rPr dirty="0" sz="2000" spc="-135">
                <a:solidFill>
                  <a:srgbClr val="767070"/>
                </a:solidFill>
                <a:latin typeface="Arial"/>
                <a:cs typeface="Arial"/>
              </a:rPr>
              <a:t> </a:t>
            </a:r>
            <a:r>
              <a:rPr dirty="0" sz="2000">
                <a:solidFill>
                  <a:srgbClr val="767070"/>
                </a:solidFill>
                <a:latin typeface="Arial"/>
                <a:cs typeface="Arial"/>
              </a:rPr>
              <a:t>graph.</a:t>
            </a:r>
            <a:endParaRPr sz="2000">
              <a:latin typeface="Arial"/>
              <a:cs typeface="Arial"/>
            </a:endParaRPr>
          </a:p>
          <a:p>
            <a:pPr marL="355600" marR="144145" indent="-342900">
              <a:lnSpc>
                <a:spcPct val="100000"/>
              </a:lnSpc>
              <a:buChar char="•"/>
              <a:tabLst>
                <a:tab pos="355600" algn="l"/>
                <a:tab pos="356235" algn="l"/>
              </a:tabLst>
            </a:pPr>
            <a:r>
              <a:rPr dirty="0" sz="2000">
                <a:solidFill>
                  <a:srgbClr val="767070"/>
                </a:solidFill>
                <a:latin typeface="Arial"/>
                <a:cs typeface="Arial"/>
              </a:rPr>
              <a:t>All Pairs Shortest </a:t>
            </a:r>
            <a:r>
              <a:rPr dirty="0" sz="2000" spc="-5">
                <a:solidFill>
                  <a:srgbClr val="767070"/>
                </a:solidFill>
                <a:latin typeface="Arial"/>
                <a:cs typeface="Arial"/>
              </a:rPr>
              <a:t>Path (APSP) </a:t>
            </a:r>
            <a:r>
              <a:rPr dirty="0" sz="2000">
                <a:solidFill>
                  <a:srgbClr val="767070"/>
                </a:solidFill>
                <a:latin typeface="Arial"/>
                <a:cs typeface="Arial"/>
              </a:rPr>
              <a:t>– look for the shortest path between multiple</a:t>
            </a:r>
            <a:r>
              <a:rPr dirty="0" sz="2000" spc="-160">
                <a:solidFill>
                  <a:srgbClr val="767070"/>
                </a:solidFill>
                <a:latin typeface="Arial"/>
                <a:cs typeface="Arial"/>
              </a:rPr>
              <a:t> </a:t>
            </a:r>
            <a:r>
              <a:rPr dirty="0" sz="2000">
                <a:solidFill>
                  <a:srgbClr val="767070"/>
                </a:solidFill>
                <a:latin typeface="Arial"/>
                <a:cs typeface="Arial"/>
              </a:rPr>
              <a:t>pairs  of vertices in </a:t>
            </a:r>
            <a:r>
              <a:rPr dirty="0" sz="2000" spc="-5">
                <a:solidFill>
                  <a:srgbClr val="767070"/>
                </a:solidFill>
                <a:latin typeface="Arial"/>
                <a:cs typeface="Arial"/>
              </a:rPr>
              <a:t>the</a:t>
            </a:r>
            <a:r>
              <a:rPr dirty="0" sz="2000" spc="-65">
                <a:solidFill>
                  <a:srgbClr val="767070"/>
                </a:solidFill>
                <a:latin typeface="Arial"/>
                <a:cs typeface="Arial"/>
              </a:rPr>
              <a:t> </a:t>
            </a:r>
            <a:r>
              <a:rPr dirty="0" sz="2000">
                <a:solidFill>
                  <a:srgbClr val="767070"/>
                </a:solidFill>
                <a:latin typeface="Arial"/>
                <a:cs typeface="Arial"/>
              </a:rPr>
              <a:t>graph.</a:t>
            </a:r>
            <a:endParaRPr sz="2000">
              <a:latin typeface="Arial"/>
              <a:cs typeface="Arial"/>
            </a:endParaRPr>
          </a:p>
          <a:p>
            <a:pPr marL="12700">
              <a:lnSpc>
                <a:spcPct val="100000"/>
              </a:lnSpc>
            </a:pPr>
            <a:r>
              <a:rPr dirty="0" sz="2000">
                <a:solidFill>
                  <a:srgbClr val="767070"/>
                </a:solidFill>
                <a:latin typeface="Arial"/>
                <a:cs typeface="Arial"/>
              </a:rPr>
              <a:t>What algorithms to use depends on </a:t>
            </a:r>
            <a:r>
              <a:rPr dirty="0" sz="2000" spc="-5">
                <a:solidFill>
                  <a:srgbClr val="767070"/>
                </a:solidFill>
                <a:latin typeface="Arial"/>
                <a:cs typeface="Arial"/>
              </a:rPr>
              <a:t>the </a:t>
            </a:r>
            <a:r>
              <a:rPr dirty="0" sz="2000">
                <a:solidFill>
                  <a:srgbClr val="767070"/>
                </a:solidFill>
                <a:latin typeface="Arial"/>
                <a:cs typeface="Arial"/>
              </a:rPr>
              <a:t>nature of the given</a:t>
            </a:r>
            <a:r>
              <a:rPr dirty="0" sz="2000" spc="-215">
                <a:solidFill>
                  <a:srgbClr val="767070"/>
                </a:solidFill>
                <a:latin typeface="Arial"/>
                <a:cs typeface="Arial"/>
              </a:rPr>
              <a:t> </a:t>
            </a:r>
            <a:r>
              <a:rPr dirty="0" sz="2000">
                <a:solidFill>
                  <a:srgbClr val="767070"/>
                </a:solidFill>
                <a:latin typeface="Arial"/>
                <a:cs typeface="Arial"/>
              </a:rPr>
              <a:t>problem.</a:t>
            </a:r>
            <a:endParaRPr sz="2000">
              <a:latin typeface="Arial"/>
              <a:cs typeface="Arial"/>
            </a:endParaRPr>
          </a:p>
          <a:p>
            <a:pPr>
              <a:lnSpc>
                <a:spcPct val="100000"/>
              </a:lnSpc>
              <a:spcBef>
                <a:spcPts val="40"/>
              </a:spcBef>
            </a:pPr>
            <a:endParaRPr sz="2050">
              <a:latin typeface="Times New Roman"/>
              <a:cs typeface="Times New Roman"/>
            </a:endParaRPr>
          </a:p>
          <a:p>
            <a:pPr marL="12700" marR="184150">
              <a:lnSpc>
                <a:spcPct val="100000"/>
              </a:lnSpc>
              <a:spcBef>
                <a:spcPts val="5"/>
              </a:spcBef>
            </a:pPr>
            <a:r>
              <a:rPr dirty="0" sz="2000">
                <a:solidFill>
                  <a:srgbClr val="767070"/>
                </a:solidFill>
                <a:latin typeface="Arial"/>
                <a:cs typeface="Arial"/>
              </a:rPr>
              <a:t>Most shortest path problems have cases where the end vertex is not reachable</a:t>
            </a:r>
            <a:r>
              <a:rPr dirty="0" sz="2000" spc="-295">
                <a:solidFill>
                  <a:srgbClr val="767070"/>
                </a:solidFill>
                <a:latin typeface="Arial"/>
                <a:cs typeface="Arial"/>
              </a:rPr>
              <a:t> </a:t>
            </a:r>
            <a:r>
              <a:rPr dirty="0" sz="2000">
                <a:solidFill>
                  <a:srgbClr val="767070"/>
                </a:solidFill>
                <a:latin typeface="Arial"/>
                <a:cs typeface="Arial"/>
              </a:rPr>
              <a:t>from  the start vertex. In these cases, </a:t>
            </a:r>
            <a:r>
              <a:rPr dirty="0" sz="2000" spc="-5">
                <a:solidFill>
                  <a:srgbClr val="767070"/>
                </a:solidFill>
                <a:latin typeface="Arial"/>
                <a:cs typeface="Arial"/>
              </a:rPr>
              <a:t>typically </a:t>
            </a:r>
            <a:r>
              <a:rPr dirty="0" sz="2000">
                <a:solidFill>
                  <a:srgbClr val="767070"/>
                </a:solidFill>
                <a:latin typeface="Arial"/>
                <a:cs typeface="Arial"/>
              </a:rPr>
              <a:t>there </a:t>
            </a:r>
            <a:r>
              <a:rPr dirty="0" sz="2000" spc="-5">
                <a:solidFill>
                  <a:srgbClr val="767070"/>
                </a:solidFill>
                <a:latin typeface="Arial"/>
                <a:cs typeface="Arial"/>
              </a:rPr>
              <a:t>is </a:t>
            </a:r>
            <a:r>
              <a:rPr dirty="0" sz="2000">
                <a:solidFill>
                  <a:srgbClr val="767070"/>
                </a:solidFill>
                <a:latin typeface="Arial"/>
                <a:cs typeface="Arial"/>
              </a:rPr>
              <a:t>a </a:t>
            </a:r>
            <a:r>
              <a:rPr dirty="0" sz="2000" spc="-5">
                <a:solidFill>
                  <a:srgbClr val="767070"/>
                </a:solidFill>
                <a:latin typeface="Arial"/>
                <a:cs typeface="Arial"/>
              </a:rPr>
              <a:t>default </a:t>
            </a:r>
            <a:r>
              <a:rPr dirty="0" sz="2000">
                <a:solidFill>
                  <a:srgbClr val="767070"/>
                </a:solidFill>
                <a:latin typeface="Arial"/>
                <a:cs typeface="Arial"/>
              </a:rPr>
              <a:t>“not found” </a:t>
            </a:r>
            <a:r>
              <a:rPr dirty="0" sz="2000" spc="-5">
                <a:solidFill>
                  <a:srgbClr val="767070"/>
                </a:solidFill>
                <a:latin typeface="Arial"/>
                <a:cs typeface="Arial"/>
              </a:rPr>
              <a:t>output like  </a:t>
            </a:r>
            <a:r>
              <a:rPr dirty="0" sz="2000">
                <a:solidFill>
                  <a:srgbClr val="767070"/>
                </a:solidFill>
                <a:latin typeface="Arial"/>
                <a:cs typeface="Arial"/>
              </a:rPr>
              <a:t>printing a distance of -1. All the algorithms we will discuss cover these cases by  simply leaving </a:t>
            </a:r>
            <a:r>
              <a:rPr dirty="0" sz="2000" spc="-5">
                <a:solidFill>
                  <a:srgbClr val="767070"/>
                </a:solidFill>
                <a:latin typeface="Arial"/>
                <a:cs typeface="Arial"/>
              </a:rPr>
              <a:t>the </a:t>
            </a:r>
            <a:r>
              <a:rPr dirty="0" sz="2000">
                <a:solidFill>
                  <a:srgbClr val="767070"/>
                </a:solidFill>
                <a:latin typeface="Arial"/>
                <a:cs typeface="Arial"/>
              </a:rPr>
              <a:t>unreachable vertex unprocessed or never changing the initial  sentinel value assigned to its</a:t>
            </a:r>
            <a:r>
              <a:rPr dirty="0" sz="2000" spc="-95">
                <a:solidFill>
                  <a:srgbClr val="767070"/>
                </a:solidFill>
                <a:latin typeface="Arial"/>
                <a:cs typeface="Arial"/>
              </a:rPr>
              <a:t> </a:t>
            </a:r>
            <a:r>
              <a:rPr dirty="0" sz="2000">
                <a:solidFill>
                  <a:srgbClr val="767070"/>
                </a:solidFill>
                <a:latin typeface="Arial"/>
                <a:cs typeface="Arial"/>
              </a:rPr>
              <a:t>distance.</a:t>
            </a:r>
            <a:endParaRPr sz="2000">
              <a:latin typeface="Arial"/>
              <a:cs typeface="Arial"/>
            </a:endParaRPr>
          </a:p>
          <a:p>
            <a:pPr>
              <a:lnSpc>
                <a:spcPct val="100000"/>
              </a:lnSpc>
              <a:spcBef>
                <a:spcPts val="45"/>
              </a:spcBef>
            </a:pPr>
            <a:endParaRPr sz="2050">
              <a:latin typeface="Times New Roman"/>
              <a:cs typeface="Times New Roman"/>
            </a:endParaRPr>
          </a:p>
          <a:p>
            <a:pPr marL="12700" marR="5080">
              <a:lnSpc>
                <a:spcPct val="100000"/>
              </a:lnSpc>
            </a:pPr>
            <a:r>
              <a:rPr dirty="0" sz="2000">
                <a:solidFill>
                  <a:srgbClr val="767070"/>
                </a:solidFill>
                <a:latin typeface="Arial"/>
                <a:cs typeface="Arial"/>
              </a:rPr>
              <a:t>Some shortest path problems require you to print the actual shortest path instead of  just the distance between the vertices. All the algorithms we will discuss will have  some way </a:t>
            </a:r>
            <a:r>
              <a:rPr dirty="0" sz="2000" spc="-5">
                <a:solidFill>
                  <a:srgbClr val="767070"/>
                </a:solidFill>
                <a:latin typeface="Arial"/>
                <a:cs typeface="Arial"/>
              </a:rPr>
              <a:t>of “updating” </a:t>
            </a:r>
            <a:r>
              <a:rPr dirty="0" sz="2000">
                <a:solidFill>
                  <a:srgbClr val="767070"/>
                </a:solidFill>
                <a:latin typeface="Arial"/>
                <a:cs typeface="Arial"/>
              </a:rPr>
              <a:t>current </a:t>
            </a:r>
            <a:r>
              <a:rPr dirty="0" sz="2000" spc="-5">
                <a:solidFill>
                  <a:srgbClr val="767070"/>
                </a:solidFill>
                <a:latin typeface="Arial"/>
                <a:cs typeface="Arial"/>
              </a:rPr>
              <a:t>knowledge on the </a:t>
            </a:r>
            <a:r>
              <a:rPr dirty="0" sz="2000">
                <a:solidFill>
                  <a:srgbClr val="767070"/>
                </a:solidFill>
                <a:latin typeface="Arial"/>
                <a:cs typeface="Arial"/>
              </a:rPr>
              <a:t>distances </a:t>
            </a:r>
            <a:r>
              <a:rPr dirty="0" sz="2000" spc="-5">
                <a:solidFill>
                  <a:srgbClr val="767070"/>
                </a:solidFill>
                <a:latin typeface="Arial"/>
                <a:cs typeface="Arial"/>
              </a:rPr>
              <a:t>of </a:t>
            </a:r>
            <a:r>
              <a:rPr dirty="0" sz="2000">
                <a:solidFill>
                  <a:srgbClr val="767070"/>
                </a:solidFill>
                <a:latin typeface="Arial"/>
                <a:cs typeface="Arial"/>
              </a:rPr>
              <a:t>each vertex. These  are </a:t>
            </a:r>
            <a:r>
              <a:rPr dirty="0" sz="2000" spc="-5">
                <a:solidFill>
                  <a:srgbClr val="767070"/>
                </a:solidFill>
                <a:latin typeface="Arial"/>
                <a:cs typeface="Arial"/>
              </a:rPr>
              <a:t>typically </a:t>
            </a:r>
            <a:r>
              <a:rPr dirty="0" sz="2000">
                <a:solidFill>
                  <a:srgbClr val="767070"/>
                </a:solidFill>
                <a:latin typeface="Arial"/>
                <a:cs typeface="Arial"/>
              </a:rPr>
              <a:t>matched </a:t>
            </a:r>
            <a:r>
              <a:rPr dirty="0" sz="2000" spc="-5">
                <a:solidFill>
                  <a:srgbClr val="767070"/>
                </a:solidFill>
                <a:latin typeface="Arial"/>
                <a:cs typeface="Arial"/>
              </a:rPr>
              <a:t>with updating </a:t>
            </a:r>
            <a:r>
              <a:rPr dirty="0" sz="2000">
                <a:solidFill>
                  <a:srgbClr val="767070"/>
                </a:solidFill>
                <a:latin typeface="Arial"/>
                <a:cs typeface="Arial"/>
              </a:rPr>
              <a:t>a </a:t>
            </a:r>
            <a:r>
              <a:rPr dirty="0" sz="2000" spc="-5">
                <a:solidFill>
                  <a:srgbClr val="767070"/>
                </a:solidFill>
                <a:latin typeface="Arial"/>
                <a:cs typeface="Arial"/>
              </a:rPr>
              <a:t>“parent” </a:t>
            </a:r>
            <a:r>
              <a:rPr dirty="0" sz="2000">
                <a:solidFill>
                  <a:srgbClr val="767070"/>
                </a:solidFill>
                <a:latin typeface="Arial"/>
                <a:cs typeface="Arial"/>
              </a:rPr>
              <a:t>variable to </a:t>
            </a:r>
            <a:r>
              <a:rPr dirty="0" sz="2000" spc="-5">
                <a:solidFill>
                  <a:srgbClr val="767070"/>
                </a:solidFill>
                <a:latin typeface="Arial"/>
                <a:cs typeface="Arial"/>
              </a:rPr>
              <a:t>allow us </a:t>
            </a:r>
            <a:r>
              <a:rPr dirty="0" sz="2000">
                <a:solidFill>
                  <a:srgbClr val="767070"/>
                </a:solidFill>
                <a:latin typeface="Arial"/>
                <a:cs typeface="Arial"/>
              </a:rPr>
              <a:t>to trace back the  path we actually took. More on this in </a:t>
            </a:r>
            <a:r>
              <a:rPr dirty="0" sz="2000" spc="-5">
                <a:solidFill>
                  <a:srgbClr val="767070"/>
                </a:solidFill>
                <a:latin typeface="Arial"/>
                <a:cs typeface="Arial"/>
              </a:rPr>
              <a:t>the </a:t>
            </a:r>
            <a:r>
              <a:rPr dirty="0" sz="2000">
                <a:solidFill>
                  <a:srgbClr val="767070"/>
                </a:solidFill>
                <a:latin typeface="Arial"/>
                <a:cs typeface="Arial"/>
              </a:rPr>
              <a:t>implementation of each individual</a:t>
            </a:r>
            <a:r>
              <a:rPr dirty="0" sz="2000" spc="-175">
                <a:solidFill>
                  <a:srgbClr val="767070"/>
                </a:solidFill>
                <a:latin typeface="Arial"/>
                <a:cs typeface="Arial"/>
              </a:rPr>
              <a:t> </a:t>
            </a:r>
            <a:r>
              <a:rPr dirty="0" sz="2000">
                <a:solidFill>
                  <a:srgbClr val="767070"/>
                </a:solidFill>
                <a:latin typeface="Arial"/>
                <a:cs typeface="Arial"/>
              </a:rPr>
              <a:t>algorithm.</a:t>
            </a:r>
            <a:endParaRPr sz="20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534670"/>
            <a:ext cx="9599295" cy="1409065"/>
          </a:xfrm>
          <a:prstGeom prst="rect"/>
        </p:spPr>
        <p:txBody>
          <a:bodyPr wrap="square" lIns="0" tIns="12700" rIns="0" bIns="0" rtlCol="0" vert="horz">
            <a:spAutoFit/>
          </a:bodyPr>
          <a:lstStyle/>
          <a:p>
            <a:pPr marL="12700">
              <a:lnSpc>
                <a:spcPct val="100000"/>
              </a:lnSpc>
              <a:spcBef>
                <a:spcPts val="100"/>
              </a:spcBef>
            </a:pPr>
            <a:r>
              <a:rPr dirty="0" spc="-25"/>
              <a:t>Dijkstra’s</a:t>
            </a:r>
            <a:r>
              <a:rPr dirty="0" spc="-5"/>
              <a:t> Algorithm</a:t>
            </a:r>
          </a:p>
          <a:p>
            <a:pPr marL="12700" marR="5080">
              <a:lnSpc>
                <a:spcPct val="100000"/>
              </a:lnSpc>
              <a:spcBef>
                <a:spcPts val="90"/>
              </a:spcBef>
            </a:pPr>
            <a:r>
              <a:rPr dirty="0" sz="2200" spc="-10" b="0">
                <a:solidFill>
                  <a:srgbClr val="767070"/>
                </a:solidFill>
                <a:latin typeface="Arial"/>
                <a:cs typeface="Arial"/>
              </a:rPr>
              <a:t>Dijkstra’s </a:t>
            </a:r>
            <a:r>
              <a:rPr dirty="0" sz="2200" spc="-5" b="0">
                <a:solidFill>
                  <a:srgbClr val="767070"/>
                </a:solidFill>
                <a:latin typeface="Arial"/>
                <a:cs typeface="Arial"/>
              </a:rPr>
              <a:t>Algorithm finds the shortest path from some given vertex to all other  vertices in the graph. It </a:t>
            </a:r>
            <a:r>
              <a:rPr dirty="0" sz="2200" b="0">
                <a:solidFill>
                  <a:srgbClr val="767070"/>
                </a:solidFill>
                <a:latin typeface="Arial"/>
                <a:cs typeface="Arial"/>
              </a:rPr>
              <a:t>is </a:t>
            </a:r>
            <a:r>
              <a:rPr dirty="0" sz="2200" spc="-5" b="0">
                <a:solidFill>
                  <a:srgbClr val="767070"/>
                </a:solidFill>
                <a:latin typeface="Arial"/>
                <a:cs typeface="Arial"/>
              </a:rPr>
              <a:t>typically used for finding the shortest path between  two vertices </a:t>
            </a:r>
            <a:r>
              <a:rPr dirty="0" sz="2200" b="0">
                <a:solidFill>
                  <a:srgbClr val="767070"/>
                </a:solidFill>
                <a:latin typeface="Arial"/>
                <a:cs typeface="Arial"/>
              </a:rPr>
              <a:t>because </a:t>
            </a:r>
            <a:r>
              <a:rPr dirty="0" sz="2200" spc="-5" b="0">
                <a:solidFill>
                  <a:srgbClr val="767070"/>
                </a:solidFill>
                <a:latin typeface="Arial"/>
                <a:cs typeface="Arial"/>
              </a:rPr>
              <a:t>it is the fastest of the standard shortest path</a:t>
            </a:r>
            <a:r>
              <a:rPr dirty="0" sz="2200" spc="190" b="0">
                <a:solidFill>
                  <a:srgbClr val="767070"/>
                </a:solidFill>
                <a:latin typeface="Arial"/>
                <a:cs typeface="Arial"/>
              </a:rPr>
              <a:t> </a:t>
            </a:r>
            <a:r>
              <a:rPr dirty="0" sz="2200" spc="-5" b="0">
                <a:solidFill>
                  <a:srgbClr val="767070"/>
                </a:solidFill>
                <a:latin typeface="Arial"/>
                <a:cs typeface="Arial"/>
              </a:rPr>
              <a:t>algorithms.</a:t>
            </a:r>
            <a:endParaRPr sz="2200">
              <a:latin typeface="Arial"/>
              <a:cs typeface="Arial"/>
            </a:endParaRPr>
          </a:p>
        </p:txBody>
      </p:sp>
      <p:sp>
        <p:nvSpPr>
          <p:cNvPr id="3" name="object 3"/>
          <p:cNvSpPr txBox="1"/>
          <p:nvPr/>
        </p:nvSpPr>
        <p:spPr>
          <a:xfrm>
            <a:off x="1332738" y="3064510"/>
            <a:ext cx="4392930" cy="2037080"/>
          </a:xfrm>
          <a:prstGeom prst="rect">
            <a:avLst/>
          </a:prstGeom>
        </p:spPr>
        <p:txBody>
          <a:bodyPr wrap="square" lIns="0" tIns="12065" rIns="0" bIns="0" rtlCol="0" vert="horz">
            <a:spAutoFit/>
          </a:bodyPr>
          <a:lstStyle/>
          <a:p>
            <a:pPr marL="12700" marR="5080">
              <a:lnSpc>
                <a:spcPct val="100000"/>
              </a:lnSpc>
              <a:spcBef>
                <a:spcPts val="95"/>
              </a:spcBef>
            </a:pPr>
            <a:r>
              <a:rPr dirty="0" sz="2200" spc="-10">
                <a:solidFill>
                  <a:srgbClr val="767070"/>
                </a:solidFill>
                <a:latin typeface="Arial"/>
                <a:cs typeface="Arial"/>
              </a:rPr>
              <a:t>Dijkstra’s </a:t>
            </a:r>
            <a:r>
              <a:rPr dirty="0" sz="2200" spc="-5">
                <a:solidFill>
                  <a:srgbClr val="767070"/>
                </a:solidFill>
                <a:latin typeface="Arial"/>
                <a:cs typeface="Arial"/>
              </a:rPr>
              <a:t>Algorithm begins </a:t>
            </a:r>
            <a:r>
              <a:rPr dirty="0" sz="2200" spc="-10">
                <a:solidFill>
                  <a:srgbClr val="767070"/>
                </a:solidFill>
                <a:latin typeface="Arial"/>
                <a:cs typeface="Arial"/>
              </a:rPr>
              <a:t>with </a:t>
            </a:r>
            <a:r>
              <a:rPr dirty="0" sz="2200" spc="-5">
                <a:solidFill>
                  <a:srgbClr val="767070"/>
                </a:solidFill>
                <a:latin typeface="Arial"/>
                <a:cs typeface="Arial"/>
              </a:rPr>
              <a:t>the  single source vertex </a:t>
            </a:r>
            <a:r>
              <a:rPr dirty="0" sz="2200" spc="-5">
                <a:solidFill>
                  <a:srgbClr val="767070"/>
                </a:solidFill>
                <a:latin typeface="Cambria Math"/>
                <a:cs typeface="Cambria Math"/>
              </a:rPr>
              <a:t>𝑠 </a:t>
            </a:r>
            <a:r>
              <a:rPr dirty="0" sz="2200" spc="-5">
                <a:solidFill>
                  <a:srgbClr val="767070"/>
                </a:solidFill>
                <a:latin typeface="Arial"/>
                <a:cs typeface="Arial"/>
              </a:rPr>
              <a:t>having a  known distance of 0 from itself and  all other vertices having an  unknown distance, typically labeled  </a:t>
            </a:r>
            <a:r>
              <a:rPr dirty="0" sz="2200" spc="-20">
                <a:solidFill>
                  <a:srgbClr val="767070"/>
                </a:solidFill>
                <a:latin typeface="Arial"/>
                <a:cs typeface="Arial"/>
              </a:rPr>
              <a:t>infinity, </a:t>
            </a:r>
            <a:r>
              <a:rPr dirty="0" sz="2200" spc="-5">
                <a:solidFill>
                  <a:srgbClr val="767070"/>
                </a:solidFill>
                <a:latin typeface="Arial"/>
                <a:cs typeface="Arial"/>
              </a:rPr>
              <a:t>from</a:t>
            </a:r>
            <a:r>
              <a:rPr dirty="0" sz="2200" spc="35">
                <a:solidFill>
                  <a:srgbClr val="767070"/>
                </a:solidFill>
                <a:latin typeface="Arial"/>
                <a:cs typeface="Arial"/>
              </a:rPr>
              <a:t> </a:t>
            </a:r>
            <a:r>
              <a:rPr dirty="0" sz="2200" spc="15">
                <a:solidFill>
                  <a:srgbClr val="767070"/>
                </a:solidFill>
                <a:latin typeface="Cambria Math"/>
                <a:cs typeface="Cambria Math"/>
              </a:rPr>
              <a:t>𝑠</a:t>
            </a:r>
            <a:r>
              <a:rPr dirty="0" sz="2200" spc="15">
                <a:solidFill>
                  <a:srgbClr val="767070"/>
                </a:solidFill>
                <a:latin typeface="Arial"/>
                <a:cs typeface="Arial"/>
              </a:rPr>
              <a:t>.</a:t>
            </a:r>
            <a:endParaRPr sz="2200">
              <a:latin typeface="Arial"/>
              <a:cs typeface="Arial"/>
            </a:endParaRPr>
          </a:p>
        </p:txBody>
      </p:sp>
      <p:sp>
        <p:nvSpPr>
          <p:cNvPr id="4" name="object 4"/>
          <p:cNvSpPr/>
          <p:nvPr/>
        </p:nvSpPr>
        <p:spPr>
          <a:xfrm>
            <a:off x="6217920" y="5286755"/>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19" y="396240"/>
                </a:lnTo>
                <a:lnTo>
                  <a:pt x="243564" y="391007"/>
                </a:lnTo>
                <a:lnTo>
                  <a:pt x="285272" y="376103"/>
                </a:lnTo>
                <a:lnTo>
                  <a:pt x="322057" y="352716"/>
                </a:lnTo>
                <a:lnTo>
                  <a:pt x="352732" y="322035"/>
                </a:lnTo>
                <a:lnTo>
                  <a:pt x="376112" y="285250"/>
                </a:lnTo>
                <a:lnTo>
                  <a:pt x="391010" y="243548"/>
                </a:lnTo>
                <a:lnTo>
                  <a:pt x="396239"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5" name="object 5"/>
          <p:cNvSpPr txBox="1"/>
          <p:nvPr/>
        </p:nvSpPr>
        <p:spPr>
          <a:xfrm>
            <a:off x="6322314" y="5282895"/>
            <a:ext cx="16637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𝑠</a:t>
            </a:r>
            <a:endParaRPr sz="2400">
              <a:latin typeface="Cambria Math"/>
              <a:cs typeface="Cambria Math"/>
            </a:endParaRPr>
          </a:p>
        </p:txBody>
      </p:sp>
      <p:sp>
        <p:nvSpPr>
          <p:cNvPr id="6" name="object 6"/>
          <p:cNvSpPr/>
          <p:nvPr/>
        </p:nvSpPr>
        <p:spPr>
          <a:xfrm>
            <a:off x="6557009" y="4301490"/>
            <a:ext cx="1201420" cy="1044575"/>
          </a:xfrm>
          <a:custGeom>
            <a:avLst/>
            <a:gdLst/>
            <a:ahLst/>
            <a:cxnLst/>
            <a:rect l="l" t="t" r="r" b="b"/>
            <a:pathLst>
              <a:path w="1201420" h="1044575">
                <a:moveTo>
                  <a:pt x="1200912" y="0"/>
                </a:moveTo>
                <a:lnTo>
                  <a:pt x="0" y="1044321"/>
                </a:lnTo>
              </a:path>
            </a:pathLst>
          </a:custGeom>
          <a:ln w="38099">
            <a:solidFill>
              <a:srgbClr val="8952AC"/>
            </a:solidFill>
          </a:ln>
        </p:spPr>
        <p:txBody>
          <a:bodyPr wrap="square" lIns="0" tIns="0" rIns="0" bIns="0" rtlCol="0"/>
          <a:lstStyle/>
          <a:p/>
        </p:txBody>
      </p:sp>
      <p:sp>
        <p:nvSpPr>
          <p:cNvPr id="7" name="object 7"/>
          <p:cNvSpPr/>
          <p:nvPr/>
        </p:nvSpPr>
        <p:spPr>
          <a:xfrm>
            <a:off x="6217920" y="3962400"/>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8" name="object 8"/>
          <p:cNvSpPr txBox="1"/>
          <p:nvPr/>
        </p:nvSpPr>
        <p:spPr>
          <a:xfrm>
            <a:off x="6303390" y="3957904"/>
            <a:ext cx="2025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𝑑</a:t>
            </a:r>
            <a:endParaRPr sz="2400">
              <a:latin typeface="Cambria Math"/>
              <a:cs typeface="Cambria Math"/>
            </a:endParaRPr>
          </a:p>
        </p:txBody>
      </p:sp>
      <p:sp>
        <p:nvSpPr>
          <p:cNvPr id="9" name="object 9"/>
          <p:cNvSpPr/>
          <p:nvPr/>
        </p:nvSpPr>
        <p:spPr>
          <a:xfrm>
            <a:off x="7699247" y="5286755"/>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20" y="396240"/>
                </a:lnTo>
                <a:lnTo>
                  <a:pt x="243564" y="391007"/>
                </a:lnTo>
                <a:lnTo>
                  <a:pt x="285272" y="376103"/>
                </a:lnTo>
                <a:lnTo>
                  <a:pt x="322057" y="352716"/>
                </a:lnTo>
                <a:lnTo>
                  <a:pt x="352732" y="322035"/>
                </a:lnTo>
                <a:lnTo>
                  <a:pt x="376112" y="285250"/>
                </a:lnTo>
                <a:lnTo>
                  <a:pt x="391010" y="243548"/>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0" name="object 10"/>
          <p:cNvSpPr txBox="1"/>
          <p:nvPr/>
        </p:nvSpPr>
        <p:spPr>
          <a:xfrm>
            <a:off x="7781925" y="5282895"/>
            <a:ext cx="21209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𝑔</a:t>
            </a:r>
            <a:endParaRPr sz="2400">
              <a:latin typeface="Cambria Math"/>
              <a:cs typeface="Cambria Math"/>
            </a:endParaRPr>
          </a:p>
        </p:txBody>
      </p:sp>
      <p:sp>
        <p:nvSpPr>
          <p:cNvPr id="11" name="object 11"/>
          <p:cNvSpPr/>
          <p:nvPr/>
        </p:nvSpPr>
        <p:spPr>
          <a:xfrm>
            <a:off x="6217920" y="2638044"/>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2" name="object 12"/>
          <p:cNvSpPr txBox="1"/>
          <p:nvPr/>
        </p:nvSpPr>
        <p:spPr>
          <a:xfrm>
            <a:off x="6307582" y="2633294"/>
            <a:ext cx="195580"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𝑎</a:t>
            </a:r>
            <a:endParaRPr sz="2400">
              <a:latin typeface="Cambria Math"/>
              <a:cs typeface="Cambria Math"/>
            </a:endParaRPr>
          </a:p>
        </p:txBody>
      </p:sp>
      <p:sp>
        <p:nvSpPr>
          <p:cNvPr id="13" name="object 13"/>
          <p:cNvSpPr/>
          <p:nvPr/>
        </p:nvSpPr>
        <p:spPr>
          <a:xfrm>
            <a:off x="7699247" y="396240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4" name="object 14"/>
          <p:cNvSpPr txBox="1"/>
          <p:nvPr/>
        </p:nvSpPr>
        <p:spPr>
          <a:xfrm>
            <a:off x="7798689" y="3957904"/>
            <a:ext cx="1771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𝑒</a:t>
            </a:r>
            <a:endParaRPr sz="2400">
              <a:latin typeface="Cambria Math"/>
              <a:cs typeface="Cambria Math"/>
            </a:endParaRPr>
          </a:p>
        </p:txBody>
      </p:sp>
      <p:sp>
        <p:nvSpPr>
          <p:cNvPr id="15" name="object 15"/>
          <p:cNvSpPr/>
          <p:nvPr/>
        </p:nvSpPr>
        <p:spPr>
          <a:xfrm>
            <a:off x="7696200" y="2638044"/>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6" name="object 16"/>
          <p:cNvSpPr txBox="1"/>
          <p:nvPr/>
        </p:nvSpPr>
        <p:spPr>
          <a:xfrm>
            <a:off x="7788402" y="2633294"/>
            <a:ext cx="1898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𝑏</a:t>
            </a:r>
            <a:endParaRPr sz="2400">
              <a:latin typeface="Cambria Math"/>
              <a:cs typeface="Cambria Math"/>
            </a:endParaRPr>
          </a:p>
        </p:txBody>
      </p:sp>
      <p:sp>
        <p:nvSpPr>
          <p:cNvPr id="17" name="object 17"/>
          <p:cNvSpPr/>
          <p:nvPr/>
        </p:nvSpPr>
        <p:spPr>
          <a:xfrm>
            <a:off x="9174480" y="5286755"/>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20" y="396240"/>
                </a:lnTo>
                <a:lnTo>
                  <a:pt x="243564" y="391007"/>
                </a:lnTo>
                <a:lnTo>
                  <a:pt x="285272" y="376103"/>
                </a:lnTo>
                <a:lnTo>
                  <a:pt x="322057" y="352716"/>
                </a:lnTo>
                <a:lnTo>
                  <a:pt x="352732" y="322035"/>
                </a:lnTo>
                <a:lnTo>
                  <a:pt x="376112" y="285250"/>
                </a:lnTo>
                <a:lnTo>
                  <a:pt x="391010" y="243548"/>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8" name="object 18"/>
          <p:cNvSpPr txBox="1"/>
          <p:nvPr/>
        </p:nvSpPr>
        <p:spPr>
          <a:xfrm>
            <a:off x="9265157" y="5282895"/>
            <a:ext cx="19494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ℎ</a:t>
            </a:r>
            <a:endParaRPr sz="2400">
              <a:latin typeface="Cambria Math"/>
              <a:cs typeface="Cambria Math"/>
            </a:endParaRPr>
          </a:p>
        </p:txBody>
      </p:sp>
      <p:sp>
        <p:nvSpPr>
          <p:cNvPr id="19" name="object 19"/>
          <p:cNvSpPr/>
          <p:nvPr/>
        </p:nvSpPr>
        <p:spPr>
          <a:xfrm>
            <a:off x="9174480" y="396240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20" name="object 20"/>
          <p:cNvSpPr txBox="1"/>
          <p:nvPr/>
        </p:nvSpPr>
        <p:spPr>
          <a:xfrm>
            <a:off x="9263888" y="3957904"/>
            <a:ext cx="19367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𝑓</a:t>
            </a:r>
            <a:endParaRPr sz="2400">
              <a:latin typeface="Cambria Math"/>
              <a:cs typeface="Cambria Math"/>
            </a:endParaRPr>
          </a:p>
        </p:txBody>
      </p:sp>
      <p:sp>
        <p:nvSpPr>
          <p:cNvPr id="21" name="object 21"/>
          <p:cNvSpPr/>
          <p:nvPr/>
        </p:nvSpPr>
        <p:spPr>
          <a:xfrm>
            <a:off x="9174480" y="2638044"/>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22" name="object 22"/>
          <p:cNvSpPr txBox="1"/>
          <p:nvPr/>
        </p:nvSpPr>
        <p:spPr>
          <a:xfrm>
            <a:off x="9277857" y="2633294"/>
            <a:ext cx="16573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𝑐</a:t>
            </a:r>
            <a:endParaRPr sz="2400">
              <a:latin typeface="Cambria Math"/>
              <a:cs typeface="Cambria Math"/>
            </a:endParaRPr>
          </a:p>
        </p:txBody>
      </p:sp>
      <p:sp>
        <p:nvSpPr>
          <p:cNvPr id="23" name="object 23"/>
          <p:cNvSpPr/>
          <p:nvPr/>
        </p:nvSpPr>
        <p:spPr>
          <a:xfrm>
            <a:off x="6614921" y="5485638"/>
            <a:ext cx="1085215" cy="0"/>
          </a:xfrm>
          <a:custGeom>
            <a:avLst/>
            <a:gdLst/>
            <a:ahLst/>
            <a:cxnLst/>
            <a:rect l="l" t="t" r="r" b="b"/>
            <a:pathLst>
              <a:path w="1085215" h="0">
                <a:moveTo>
                  <a:pt x="1084833" y="0"/>
                </a:moveTo>
                <a:lnTo>
                  <a:pt x="0" y="0"/>
                </a:lnTo>
              </a:path>
            </a:pathLst>
          </a:custGeom>
          <a:ln w="38100">
            <a:solidFill>
              <a:srgbClr val="8952AC"/>
            </a:solidFill>
          </a:ln>
        </p:spPr>
        <p:txBody>
          <a:bodyPr wrap="square" lIns="0" tIns="0" rIns="0" bIns="0" rtlCol="0"/>
          <a:lstStyle/>
          <a:p/>
        </p:txBody>
      </p:sp>
      <p:sp>
        <p:nvSpPr>
          <p:cNvPr id="24" name="object 24"/>
          <p:cNvSpPr/>
          <p:nvPr/>
        </p:nvSpPr>
        <p:spPr>
          <a:xfrm>
            <a:off x="6416802" y="4359402"/>
            <a:ext cx="0" cy="928369"/>
          </a:xfrm>
          <a:custGeom>
            <a:avLst/>
            <a:gdLst/>
            <a:ahLst/>
            <a:cxnLst/>
            <a:rect l="l" t="t" r="r" b="b"/>
            <a:pathLst>
              <a:path w="0" h="928370">
                <a:moveTo>
                  <a:pt x="0" y="0"/>
                </a:moveTo>
                <a:lnTo>
                  <a:pt x="0" y="928370"/>
                </a:lnTo>
              </a:path>
            </a:pathLst>
          </a:custGeom>
          <a:ln w="38100">
            <a:solidFill>
              <a:srgbClr val="8952AC"/>
            </a:solidFill>
          </a:ln>
        </p:spPr>
        <p:txBody>
          <a:bodyPr wrap="square" lIns="0" tIns="0" rIns="0" bIns="0" rtlCol="0"/>
          <a:lstStyle/>
          <a:p/>
        </p:txBody>
      </p:sp>
      <p:sp>
        <p:nvSpPr>
          <p:cNvPr id="25" name="object 25"/>
          <p:cNvSpPr/>
          <p:nvPr/>
        </p:nvSpPr>
        <p:spPr>
          <a:xfrm>
            <a:off x="6614921" y="4161282"/>
            <a:ext cx="1085215" cy="0"/>
          </a:xfrm>
          <a:custGeom>
            <a:avLst/>
            <a:gdLst/>
            <a:ahLst/>
            <a:cxnLst/>
            <a:rect l="l" t="t" r="r" b="b"/>
            <a:pathLst>
              <a:path w="1085215" h="0">
                <a:moveTo>
                  <a:pt x="1084833" y="0"/>
                </a:moveTo>
                <a:lnTo>
                  <a:pt x="0" y="0"/>
                </a:lnTo>
              </a:path>
            </a:pathLst>
          </a:custGeom>
          <a:ln w="38100">
            <a:solidFill>
              <a:srgbClr val="8952AC"/>
            </a:solidFill>
          </a:ln>
        </p:spPr>
        <p:txBody>
          <a:bodyPr wrap="square" lIns="0" tIns="0" rIns="0" bIns="0" rtlCol="0"/>
          <a:lstStyle/>
          <a:p/>
        </p:txBody>
      </p:sp>
      <p:sp>
        <p:nvSpPr>
          <p:cNvPr id="26" name="object 26"/>
          <p:cNvSpPr/>
          <p:nvPr/>
        </p:nvSpPr>
        <p:spPr>
          <a:xfrm>
            <a:off x="8096250" y="5485638"/>
            <a:ext cx="1078865" cy="0"/>
          </a:xfrm>
          <a:custGeom>
            <a:avLst/>
            <a:gdLst/>
            <a:ahLst/>
            <a:cxnLst/>
            <a:rect l="l" t="t" r="r" b="b"/>
            <a:pathLst>
              <a:path w="1078865" h="0">
                <a:moveTo>
                  <a:pt x="1078738" y="0"/>
                </a:moveTo>
                <a:lnTo>
                  <a:pt x="0" y="0"/>
                </a:lnTo>
              </a:path>
            </a:pathLst>
          </a:custGeom>
          <a:ln w="38100">
            <a:solidFill>
              <a:srgbClr val="8952AC"/>
            </a:solidFill>
          </a:ln>
        </p:spPr>
        <p:txBody>
          <a:bodyPr wrap="square" lIns="0" tIns="0" rIns="0" bIns="0" rtlCol="0"/>
          <a:lstStyle/>
          <a:p/>
        </p:txBody>
      </p:sp>
      <p:sp>
        <p:nvSpPr>
          <p:cNvPr id="27" name="object 27"/>
          <p:cNvSpPr/>
          <p:nvPr/>
        </p:nvSpPr>
        <p:spPr>
          <a:xfrm>
            <a:off x="9373361" y="4359402"/>
            <a:ext cx="0" cy="928369"/>
          </a:xfrm>
          <a:custGeom>
            <a:avLst/>
            <a:gdLst/>
            <a:ahLst/>
            <a:cxnLst/>
            <a:rect l="l" t="t" r="r" b="b"/>
            <a:pathLst>
              <a:path w="0" h="928370">
                <a:moveTo>
                  <a:pt x="0" y="928370"/>
                </a:moveTo>
                <a:lnTo>
                  <a:pt x="0" y="0"/>
                </a:lnTo>
              </a:path>
            </a:pathLst>
          </a:custGeom>
          <a:ln w="38100">
            <a:solidFill>
              <a:srgbClr val="8952AC"/>
            </a:solidFill>
          </a:ln>
        </p:spPr>
        <p:txBody>
          <a:bodyPr wrap="square" lIns="0" tIns="0" rIns="0" bIns="0" rtlCol="0"/>
          <a:lstStyle/>
          <a:p/>
        </p:txBody>
      </p:sp>
      <p:sp>
        <p:nvSpPr>
          <p:cNvPr id="28" name="object 28"/>
          <p:cNvSpPr/>
          <p:nvPr/>
        </p:nvSpPr>
        <p:spPr>
          <a:xfrm>
            <a:off x="8093202" y="2836926"/>
            <a:ext cx="1082040" cy="0"/>
          </a:xfrm>
          <a:custGeom>
            <a:avLst/>
            <a:gdLst/>
            <a:ahLst/>
            <a:cxnLst/>
            <a:rect l="l" t="t" r="r" b="b"/>
            <a:pathLst>
              <a:path w="1082040" h="0">
                <a:moveTo>
                  <a:pt x="1081786" y="0"/>
                </a:moveTo>
                <a:lnTo>
                  <a:pt x="0" y="0"/>
                </a:lnTo>
              </a:path>
            </a:pathLst>
          </a:custGeom>
          <a:ln w="38100">
            <a:solidFill>
              <a:srgbClr val="8952AC"/>
            </a:solidFill>
          </a:ln>
        </p:spPr>
        <p:txBody>
          <a:bodyPr wrap="square" lIns="0" tIns="0" rIns="0" bIns="0" rtlCol="0"/>
          <a:lstStyle/>
          <a:p/>
        </p:txBody>
      </p:sp>
      <p:sp>
        <p:nvSpPr>
          <p:cNvPr id="29" name="object 29"/>
          <p:cNvSpPr/>
          <p:nvPr/>
        </p:nvSpPr>
        <p:spPr>
          <a:xfrm>
            <a:off x="6614921" y="2836926"/>
            <a:ext cx="1082040" cy="0"/>
          </a:xfrm>
          <a:custGeom>
            <a:avLst/>
            <a:gdLst/>
            <a:ahLst/>
            <a:cxnLst/>
            <a:rect l="l" t="t" r="r" b="b"/>
            <a:pathLst>
              <a:path w="1082040" h="0">
                <a:moveTo>
                  <a:pt x="0" y="0"/>
                </a:moveTo>
                <a:lnTo>
                  <a:pt x="1081785" y="0"/>
                </a:lnTo>
              </a:path>
            </a:pathLst>
          </a:custGeom>
          <a:ln w="38100">
            <a:solidFill>
              <a:srgbClr val="8952AC"/>
            </a:solidFill>
          </a:ln>
        </p:spPr>
        <p:txBody>
          <a:bodyPr wrap="square" lIns="0" tIns="0" rIns="0" bIns="0" rtlCol="0"/>
          <a:lstStyle/>
          <a:p/>
        </p:txBody>
      </p:sp>
      <p:sp>
        <p:nvSpPr>
          <p:cNvPr id="30" name="object 30"/>
          <p:cNvSpPr/>
          <p:nvPr/>
        </p:nvSpPr>
        <p:spPr>
          <a:xfrm>
            <a:off x="7895081" y="3035045"/>
            <a:ext cx="3175" cy="928369"/>
          </a:xfrm>
          <a:custGeom>
            <a:avLst/>
            <a:gdLst/>
            <a:ahLst/>
            <a:cxnLst/>
            <a:rect l="l" t="t" r="r" b="b"/>
            <a:pathLst>
              <a:path w="3175" h="928370">
                <a:moveTo>
                  <a:pt x="3048" y="928369"/>
                </a:moveTo>
                <a:lnTo>
                  <a:pt x="0" y="0"/>
                </a:lnTo>
              </a:path>
            </a:pathLst>
          </a:custGeom>
          <a:ln w="38099">
            <a:solidFill>
              <a:srgbClr val="8952AC"/>
            </a:solidFill>
          </a:ln>
        </p:spPr>
        <p:txBody>
          <a:bodyPr wrap="square" lIns="0" tIns="0" rIns="0" bIns="0" rtlCol="0"/>
          <a:lstStyle/>
          <a:p/>
        </p:txBody>
      </p:sp>
      <p:sp>
        <p:nvSpPr>
          <p:cNvPr id="31" name="object 31"/>
          <p:cNvSpPr/>
          <p:nvPr/>
        </p:nvSpPr>
        <p:spPr>
          <a:xfrm>
            <a:off x="6416802" y="3035045"/>
            <a:ext cx="0" cy="928369"/>
          </a:xfrm>
          <a:custGeom>
            <a:avLst/>
            <a:gdLst/>
            <a:ahLst/>
            <a:cxnLst/>
            <a:rect l="l" t="t" r="r" b="b"/>
            <a:pathLst>
              <a:path w="0" h="928370">
                <a:moveTo>
                  <a:pt x="0" y="0"/>
                </a:moveTo>
                <a:lnTo>
                  <a:pt x="0" y="928369"/>
                </a:lnTo>
              </a:path>
            </a:pathLst>
          </a:custGeom>
          <a:ln w="38100">
            <a:solidFill>
              <a:srgbClr val="8952AC"/>
            </a:solidFill>
          </a:ln>
        </p:spPr>
        <p:txBody>
          <a:bodyPr wrap="square" lIns="0" tIns="0" rIns="0" bIns="0" rtlCol="0"/>
          <a:lstStyle/>
          <a:p/>
        </p:txBody>
      </p:sp>
      <p:sp>
        <p:nvSpPr>
          <p:cNvPr id="32" name="object 32"/>
          <p:cNvSpPr/>
          <p:nvPr/>
        </p:nvSpPr>
        <p:spPr>
          <a:xfrm>
            <a:off x="8038338" y="4301490"/>
            <a:ext cx="1195070" cy="1044575"/>
          </a:xfrm>
          <a:custGeom>
            <a:avLst/>
            <a:gdLst/>
            <a:ahLst/>
            <a:cxnLst/>
            <a:rect l="l" t="t" r="r" b="b"/>
            <a:pathLst>
              <a:path w="1195070" h="1044575">
                <a:moveTo>
                  <a:pt x="0" y="1044321"/>
                </a:moveTo>
                <a:lnTo>
                  <a:pt x="1194815" y="0"/>
                </a:lnTo>
              </a:path>
            </a:pathLst>
          </a:custGeom>
          <a:ln w="38100">
            <a:solidFill>
              <a:srgbClr val="8952AC"/>
            </a:solidFill>
          </a:ln>
        </p:spPr>
        <p:txBody>
          <a:bodyPr wrap="square" lIns="0" tIns="0" rIns="0" bIns="0" rtlCol="0"/>
          <a:lstStyle/>
          <a:p/>
        </p:txBody>
      </p:sp>
      <p:sp>
        <p:nvSpPr>
          <p:cNvPr id="33" name="object 33"/>
          <p:cNvSpPr/>
          <p:nvPr/>
        </p:nvSpPr>
        <p:spPr>
          <a:xfrm>
            <a:off x="8038338" y="4301490"/>
            <a:ext cx="1195070" cy="1044575"/>
          </a:xfrm>
          <a:custGeom>
            <a:avLst/>
            <a:gdLst/>
            <a:ahLst/>
            <a:cxnLst/>
            <a:rect l="l" t="t" r="r" b="b"/>
            <a:pathLst>
              <a:path w="1195070" h="1044575">
                <a:moveTo>
                  <a:pt x="1194815" y="1044321"/>
                </a:moveTo>
                <a:lnTo>
                  <a:pt x="0" y="0"/>
                </a:lnTo>
              </a:path>
            </a:pathLst>
          </a:custGeom>
          <a:ln w="38100">
            <a:solidFill>
              <a:srgbClr val="8952AC"/>
            </a:solidFill>
          </a:ln>
        </p:spPr>
        <p:txBody>
          <a:bodyPr wrap="square" lIns="0" tIns="0" rIns="0" bIns="0" rtlCol="0"/>
          <a:lstStyle/>
          <a:p/>
        </p:txBody>
      </p:sp>
      <p:graphicFrame>
        <p:nvGraphicFramePr>
          <p:cNvPr id="34" name="object 34"/>
          <p:cNvGraphicFramePr>
            <a:graphicFrameLocks noGrp="1"/>
          </p:cNvGraphicFramePr>
          <p:nvPr/>
        </p:nvGraphicFramePr>
        <p:xfrm>
          <a:off x="10034016" y="2523489"/>
          <a:ext cx="1617980" cy="3305175"/>
        </p:xfrm>
        <a:graphic>
          <a:graphicData uri="http://schemas.openxmlformats.org/drawingml/2006/table">
            <a:tbl>
              <a:tblPr firstRow="1" bandRow="1">
                <a:tableStyleId>{2D5ABB26-0587-4C30-8999-92F81FD0307C}</a:tableStyleId>
              </a:tblPr>
              <a:tblGrid>
                <a:gridCol w="532765"/>
                <a:gridCol w="532765"/>
                <a:gridCol w="532765"/>
              </a:tblGrid>
              <a:tr h="365760">
                <a:tc>
                  <a:txBody>
                    <a:bodyPr/>
                    <a:lstStyle/>
                    <a:p>
                      <a:pPr marL="211454">
                        <a:lnSpc>
                          <a:spcPct val="100000"/>
                        </a:lnSpc>
                        <a:spcBef>
                          <a:spcPts val="254"/>
                        </a:spcBef>
                      </a:pPr>
                      <a:r>
                        <a:rPr dirty="0" sz="1800">
                          <a:latin typeface="Cambria Math"/>
                          <a:cs typeface="Cambria Math"/>
                        </a:rPr>
                        <a:t>𝑠</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r" marR="194310">
                        <a:lnSpc>
                          <a:spcPct val="100000"/>
                        </a:lnSpc>
                        <a:spcBef>
                          <a:spcPts val="254"/>
                        </a:spcBef>
                      </a:pPr>
                      <a:r>
                        <a:rPr dirty="0" sz="1800">
                          <a:latin typeface="Cambria Math"/>
                          <a:cs typeface="Cambria Math"/>
                        </a:rPr>
                        <a:t>0</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marL="200660">
                        <a:lnSpc>
                          <a:spcPct val="100000"/>
                        </a:lnSpc>
                        <a:spcBef>
                          <a:spcPts val="254"/>
                        </a:spcBef>
                      </a:pPr>
                      <a:r>
                        <a:rPr dirty="0" sz="1800">
                          <a:latin typeface="Cambria Math"/>
                          <a:cs typeface="Cambria Math"/>
                        </a:rPr>
                        <a:t>𝑎</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r" marR="160020">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marL="201930">
                        <a:lnSpc>
                          <a:spcPct val="100000"/>
                        </a:lnSpc>
                        <a:spcBef>
                          <a:spcPts val="254"/>
                        </a:spcBef>
                      </a:pPr>
                      <a:r>
                        <a:rPr dirty="0" sz="1800">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r" marR="160020">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marL="211454">
                        <a:lnSpc>
                          <a:spcPct val="100000"/>
                        </a:lnSpc>
                        <a:spcBef>
                          <a:spcPts val="259"/>
                        </a:spcBef>
                      </a:pPr>
                      <a:r>
                        <a:rPr dirty="0" sz="1800">
                          <a:latin typeface="Cambria Math"/>
                          <a:cs typeface="Cambria Math"/>
                        </a:rPr>
                        <a:t>𝑐</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r" marR="160020">
                        <a:lnSpc>
                          <a:spcPct val="100000"/>
                        </a:lnSpc>
                        <a:spcBef>
                          <a:spcPts val="259"/>
                        </a:spcBef>
                      </a:pPr>
                      <a:r>
                        <a:rPr dirty="0" sz="1800">
                          <a:latin typeface="Cambria Math"/>
                          <a:cs typeface="Cambria Math"/>
                        </a:rPr>
                        <a:t>∞</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marL="197485">
                        <a:lnSpc>
                          <a:spcPct val="100000"/>
                        </a:lnSpc>
                        <a:spcBef>
                          <a:spcPts val="259"/>
                        </a:spcBef>
                      </a:pPr>
                      <a:r>
                        <a:rPr dirty="0" sz="1800">
                          <a:latin typeface="Cambria Math"/>
                          <a:cs typeface="Cambria Math"/>
                        </a:rPr>
                        <a:t>𝑑</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r" marR="160020">
                        <a:lnSpc>
                          <a:spcPct val="100000"/>
                        </a:lnSpc>
                        <a:spcBef>
                          <a:spcPts val="259"/>
                        </a:spcBef>
                      </a:pPr>
                      <a:r>
                        <a:rPr dirty="0" sz="1800">
                          <a:latin typeface="Cambria Math"/>
                          <a:cs typeface="Cambria Math"/>
                        </a:rPr>
                        <a:t>∞</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marL="208279">
                        <a:lnSpc>
                          <a:spcPct val="100000"/>
                        </a:lnSpc>
                        <a:spcBef>
                          <a:spcPts val="254"/>
                        </a:spcBef>
                      </a:pPr>
                      <a:r>
                        <a:rPr dirty="0" sz="1800">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r" marR="160020">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marL="200660">
                        <a:lnSpc>
                          <a:spcPct val="100000"/>
                        </a:lnSpc>
                        <a:spcBef>
                          <a:spcPts val="254"/>
                        </a:spcBef>
                      </a:pPr>
                      <a:r>
                        <a:rPr dirty="0" sz="1800">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r" marR="160020">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59">
                <a:tc>
                  <a:txBody>
                    <a:bodyPr/>
                    <a:lstStyle/>
                    <a:p>
                      <a:pPr marL="194310">
                        <a:lnSpc>
                          <a:spcPct val="100000"/>
                        </a:lnSpc>
                        <a:spcBef>
                          <a:spcPts val="260"/>
                        </a:spcBef>
                      </a:pPr>
                      <a:r>
                        <a:rPr dirty="0" sz="1800">
                          <a:latin typeface="Cambria Math"/>
                          <a:cs typeface="Cambria Math"/>
                        </a:rPr>
                        <a:t>𝑔</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r" marR="160020">
                        <a:lnSpc>
                          <a:spcPct val="100000"/>
                        </a:lnSpc>
                        <a:spcBef>
                          <a:spcPts val="260"/>
                        </a:spcBef>
                      </a:pPr>
                      <a:r>
                        <a:rPr dirty="0" sz="1800">
                          <a:latin typeface="Cambria Math"/>
                          <a:cs typeface="Cambria Math"/>
                        </a:rPr>
                        <a:t>∞</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85">
                <a:tc>
                  <a:txBody>
                    <a:bodyPr/>
                    <a:lstStyle/>
                    <a:p>
                      <a:pPr marL="201930">
                        <a:lnSpc>
                          <a:spcPct val="100000"/>
                        </a:lnSpc>
                        <a:spcBef>
                          <a:spcPts val="260"/>
                        </a:spcBef>
                      </a:pPr>
                      <a:r>
                        <a:rPr dirty="0" sz="1800">
                          <a:latin typeface="Cambria Math"/>
                          <a:cs typeface="Cambria Math"/>
                        </a:rPr>
                        <a:t>ℎ</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r" marR="160020">
                        <a:lnSpc>
                          <a:spcPct val="100000"/>
                        </a:lnSpc>
                        <a:spcBef>
                          <a:spcPts val="260"/>
                        </a:spcBef>
                      </a:pPr>
                      <a:r>
                        <a:rPr dirty="0" sz="1800">
                          <a:latin typeface="Cambria Math"/>
                          <a:cs typeface="Cambria Math"/>
                        </a:rPr>
                        <a:t>∞</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bl>
          </a:graphicData>
        </a:graphic>
      </p:graphicFrame>
      <p:sp>
        <p:nvSpPr>
          <p:cNvPr id="35" name="object 35"/>
          <p:cNvSpPr txBox="1"/>
          <p:nvPr/>
        </p:nvSpPr>
        <p:spPr>
          <a:xfrm>
            <a:off x="7291578" y="481533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36" name="object 36"/>
          <p:cNvSpPr txBox="1"/>
          <p:nvPr/>
        </p:nvSpPr>
        <p:spPr>
          <a:xfrm>
            <a:off x="7212838" y="554349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37" name="object 37"/>
          <p:cNvSpPr txBox="1"/>
          <p:nvPr/>
        </p:nvSpPr>
        <p:spPr>
          <a:xfrm>
            <a:off x="6165850" y="468299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6</a:t>
            </a:r>
            <a:endParaRPr sz="1600">
              <a:latin typeface="Arial"/>
              <a:cs typeface="Arial"/>
            </a:endParaRPr>
          </a:p>
        </p:txBody>
      </p:sp>
      <p:sp>
        <p:nvSpPr>
          <p:cNvPr id="38" name="object 38"/>
          <p:cNvSpPr txBox="1"/>
          <p:nvPr/>
        </p:nvSpPr>
        <p:spPr>
          <a:xfrm>
            <a:off x="7063485" y="382468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9" name="object 39"/>
          <p:cNvSpPr txBox="1"/>
          <p:nvPr/>
        </p:nvSpPr>
        <p:spPr>
          <a:xfrm>
            <a:off x="6189726" y="3406266"/>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0" name="object 40"/>
          <p:cNvSpPr txBox="1"/>
          <p:nvPr/>
        </p:nvSpPr>
        <p:spPr>
          <a:xfrm>
            <a:off x="8639047" y="554349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1" name="object 41"/>
          <p:cNvSpPr txBox="1"/>
          <p:nvPr/>
        </p:nvSpPr>
        <p:spPr>
          <a:xfrm>
            <a:off x="8059928" y="488111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2" name="object 42"/>
          <p:cNvSpPr txBox="1"/>
          <p:nvPr/>
        </p:nvSpPr>
        <p:spPr>
          <a:xfrm>
            <a:off x="8319643" y="421881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3" name="object 43"/>
          <p:cNvSpPr txBox="1"/>
          <p:nvPr/>
        </p:nvSpPr>
        <p:spPr>
          <a:xfrm>
            <a:off x="9483597" y="464616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4" name="object 44"/>
          <p:cNvSpPr txBox="1"/>
          <p:nvPr/>
        </p:nvSpPr>
        <p:spPr>
          <a:xfrm>
            <a:off x="7063485" y="288721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5" name="object 45"/>
          <p:cNvSpPr txBox="1"/>
          <p:nvPr/>
        </p:nvSpPr>
        <p:spPr>
          <a:xfrm>
            <a:off x="8590533" y="292463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6" name="object 46"/>
          <p:cNvSpPr txBox="1"/>
          <p:nvPr/>
        </p:nvSpPr>
        <p:spPr>
          <a:xfrm>
            <a:off x="7985252" y="3394075"/>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5539" y="866343"/>
            <a:ext cx="4785995" cy="1408430"/>
          </a:xfrm>
          <a:prstGeom prst="rect"/>
        </p:spPr>
        <p:txBody>
          <a:bodyPr wrap="square" lIns="0" tIns="12700" rIns="0" bIns="0" rtlCol="0" vert="horz">
            <a:spAutoFit/>
          </a:bodyPr>
          <a:lstStyle/>
          <a:p>
            <a:pPr marL="12700">
              <a:lnSpc>
                <a:spcPct val="100000"/>
              </a:lnSpc>
              <a:spcBef>
                <a:spcPts val="100"/>
              </a:spcBef>
            </a:pPr>
            <a:r>
              <a:rPr dirty="0" spc="-10"/>
              <a:t>Just </a:t>
            </a:r>
            <a:r>
              <a:rPr dirty="0"/>
              <a:t>some</a:t>
            </a:r>
            <a:r>
              <a:rPr dirty="0" spc="-10"/>
              <a:t> terms…</a:t>
            </a:r>
          </a:p>
          <a:p>
            <a:pPr marL="12700" marR="5080">
              <a:lnSpc>
                <a:spcPct val="100000"/>
              </a:lnSpc>
              <a:spcBef>
                <a:spcPts val="85"/>
              </a:spcBef>
            </a:pPr>
            <a:r>
              <a:rPr dirty="0" sz="2200" spc="-45" b="0">
                <a:solidFill>
                  <a:srgbClr val="767070"/>
                </a:solidFill>
                <a:latin typeface="Arial"/>
                <a:cs typeface="Arial"/>
              </a:rPr>
              <a:t>Two </a:t>
            </a:r>
            <a:r>
              <a:rPr dirty="0" sz="2200" b="0">
                <a:solidFill>
                  <a:srgbClr val="767070"/>
                </a:solidFill>
                <a:latin typeface="Arial"/>
                <a:cs typeface="Arial"/>
              </a:rPr>
              <a:t>vertices </a:t>
            </a:r>
            <a:r>
              <a:rPr dirty="0" sz="2200" spc="5" b="0">
                <a:solidFill>
                  <a:srgbClr val="767070"/>
                </a:solidFill>
                <a:latin typeface="Arial"/>
                <a:cs typeface="Arial"/>
              </a:rPr>
              <a:t>are </a:t>
            </a:r>
            <a:r>
              <a:rPr dirty="0" sz="2200" spc="-5" b="0">
                <a:solidFill>
                  <a:srgbClr val="767070"/>
                </a:solidFill>
                <a:latin typeface="Arial"/>
                <a:cs typeface="Arial"/>
              </a:rPr>
              <a:t>said </a:t>
            </a:r>
            <a:r>
              <a:rPr dirty="0" sz="2200" spc="10" b="0">
                <a:solidFill>
                  <a:srgbClr val="767070"/>
                </a:solidFill>
                <a:latin typeface="Arial"/>
                <a:cs typeface="Arial"/>
              </a:rPr>
              <a:t>to </a:t>
            </a:r>
            <a:r>
              <a:rPr dirty="0" sz="2200" b="0">
                <a:solidFill>
                  <a:srgbClr val="767070"/>
                </a:solidFill>
                <a:latin typeface="Arial"/>
                <a:cs typeface="Arial"/>
              </a:rPr>
              <a:t>be </a:t>
            </a:r>
            <a:r>
              <a:rPr dirty="0" sz="2200">
                <a:solidFill>
                  <a:srgbClr val="767070"/>
                </a:solidFill>
                <a:latin typeface="Arial"/>
                <a:cs typeface="Arial"/>
              </a:rPr>
              <a:t>adjacent </a:t>
            </a:r>
            <a:r>
              <a:rPr dirty="0" sz="2200" spc="-10" b="0">
                <a:solidFill>
                  <a:srgbClr val="767070"/>
                </a:solidFill>
                <a:latin typeface="Arial"/>
                <a:cs typeface="Arial"/>
              </a:rPr>
              <a:t>if  </a:t>
            </a:r>
            <a:r>
              <a:rPr dirty="0" sz="2200" b="0">
                <a:solidFill>
                  <a:srgbClr val="767070"/>
                </a:solidFill>
                <a:latin typeface="Arial"/>
                <a:cs typeface="Arial"/>
              </a:rPr>
              <a:t>they are joined </a:t>
            </a:r>
            <a:r>
              <a:rPr dirty="0" sz="2200" spc="5" b="0">
                <a:solidFill>
                  <a:srgbClr val="767070"/>
                </a:solidFill>
                <a:latin typeface="Arial"/>
                <a:cs typeface="Arial"/>
              </a:rPr>
              <a:t>by an edge. In </a:t>
            </a:r>
            <a:r>
              <a:rPr dirty="0" sz="2200" b="0">
                <a:solidFill>
                  <a:srgbClr val="767070"/>
                </a:solidFill>
                <a:latin typeface="Arial"/>
                <a:cs typeface="Arial"/>
              </a:rPr>
              <a:t>Fig. </a:t>
            </a:r>
            <a:r>
              <a:rPr dirty="0" sz="2200" spc="-5" b="0">
                <a:solidFill>
                  <a:srgbClr val="767070"/>
                </a:solidFill>
                <a:latin typeface="Arial"/>
                <a:cs typeface="Arial"/>
              </a:rPr>
              <a:t>A,  </a:t>
            </a:r>
            <a:r>
              <a:rPr dirty="0" sz="2200" spc="5" b="0">
                <a:solidFill>
                  <a:srgbClr val="767070"/>
                </a:solidFill>
                <a:latin typeface="Arial"/>
                <a:cs typeface="Arial"/>
              </a:rPr>
              <a:t>the </a:t>
            </a:r>
            <a:r>
              <a:rPr dirty="0" sz="2200" spc="-5" b="0">
                <a:solidFill>
                  <a:srgbClr val="767070"/>
                </a:solidFill>
                <a:latin typeface="Arial"/>
                <a:cs typeface="Arial"/>
              </a:rPr>
              <a:t>vertices </a:t>
            </a:r>
            <a:r>
              <a:rPr dirty="0" sz="2200" spc="5" b="0">
                <a:solidFill>
                  <a:srgbClr val="767070"/>
                </a:solidFill>
                <a:latin typeface="Arial"/>
                <a:cs typeface="Arial"/>
              </a:rPr>
              <a:t>A </a:t>
            </a:r>
            <a:r>
              <a:rPr dirty="0" sz="2200" b="0">
                <a:solidFill>
                  <a:srgbClr val="767070"/>
                </a:solidFill>
                <a:latin typeface="Arial"/>
                <a:cs typeface="Arial"/>
              </a:rPr>
              <a:t>and </a:t>
            </a:r>
            <a:r>
              <a:rPr dirty="0" sz="2200" spc="5" b="0">
                <a:solidFill>
                  <a:srgbClr val="767070"/>
                </a:solidFill>
                <a:latin typeface="Arial"/>
                <a:cs typeface="Arial"/>
              </a:rPr>
              <a:t>B </a:t>
            </a:r>
            <a:r>
              <a:rPr dirty="0" sz="2200" b="0">
                <a:solidFill>
                  <a:srgbClr val="767070"/>
                </a:solidFill>
                <a:latin typeface="Arial"/>
                <a:cs typeface="Arial"/>
              </a:rPr>
              <a:t>are</a:t>
            </a:r>
            <a:r>
              <a:rPr dirty="0" sz="2200" spc="-300" b="0">
                <a:solidFill>
                  <a:srgbClr val="767070"/>
                </a:solidFill>
                <a:latin typeface="Arial"/>
                <a:cs typeface="Arial"/>
              </a:rPr>
              <a:t> </a:t>
            </a:r>
            <a:r>
              <a:rPr dirty="0" sz="2200" b="0">
                <a:solidFill>
                  <a:srgbClr val="767070"/>
                </a:solidFill>
                <a:latin typeface="Arial"/>
                <a:cs typeface="Arial"/>
              </a:rPr>
              <a:t>adjacent.</a:t>
            </a:r>
            <a:endParaRPr sz="2200">
              <a:latin typeface="Arial"/>
              <a:cs typeface="Arial"/>
            </a:endParaRPr>
          </a:p>
        </p:txBody>
      </p:sp>
      <p:sp>
        <p:nvSpPr>
          <p:cNvPr id="3" name="object 3"/>
          <p:cNvSpPr txBox="1"/>
          <p:nvPr/>
        </p:nvSpPr>
        <p:spPr>
          <a:xfrm>
            <a:off x="1145539" y="2583561"/>
            <a:ext cx="4572000" cy="1033144"/>
          </a:xfrm>
          <a:prstGeom prst="rect">
            <a:avLst/>
          </a:prstGeom>
        </p:spPr>
        <p:txBody>
          <a:bodyPr wrap="square" lIns="0" tIns="13335" rIns="0" bIns="0" rtlCol="0" vert="horz">
            <a:spAutoFit/>
          </a:bodyPr>
          <a:lstStyle/>
          <a:p>
            <a:pPr marL="12700">
              <a:lnSpc>
                <a:spcPct val="100000"/>
              </a:lnSpc>
              <a:spcBef>
                <a:spcPts val="105"/>
              </a:spcBef>
            </a:pPr>
            <a:r>
              <a:rPr dirty="0" sz="2200" spc="-5">
                <a:solidFill>
                  <a:srgbClr val="767070"/>
                </a:solidFill>
                <a:latin typeface="Arial"/>
                <a:cs typeface="Arial"/>
              </a:rPr>
              <a:t>An </a:t>
            </a:r>
            <a:r>
              <a:rPr dirty="0" sz="2200" spc="5">
                <a:solidFill>
                  <a:srgbClr val="767070"/>
                </a:solidFill>
                <a:latin typeface="Arial"/>
                <a:cs typeface="Arial"/>
              </a:rPr>
              <a:t>edge </a:t>
            </a:r>
            <a:r>
              <a:rPr dirty="0" sz="2200" spc="-5">
                <a:solidFill>
                  <a:srgbClr val="767070"/>
                </a:solidFill>
                <a:latin typeface="Arial"/>
                <a:cs typeface="Arial"/>
              </a:rPr>
              <a:t>is said </a:t>
            </a:r>
            <a:r>
              <a:rPr dirty="0" sz="2200" spc="10">
                <a:solidFill>
                  <a:srgbClr val="767070"/>
                </a:solidFill>
                <a:latin typeface="Arial"/>
                <a:cs typeface="Arial"/>
              </a:rPr>
              <a:t>to </a:t>
            </a:r>
            <a:r>
              <a:rPr dirty="0" sz="2200">
                <a:solidFill>
                  <a:srgbClr val="767070"/>
                </a:solidFill>
                <a:latin typeface="Arial"/>
                <a:cs typeface="Arial"/>
              </a:rPr>
              <a:t>be </a:t>
            </a:r>
            <a:r>
              <a:rPr dirty="0" sz="2200" b="1">
                <a:solidFill>
                  <a:srgbClr val="767070"/>
                </a:solidFill>
                <a:latin typeface="Arial"/>
                <a:cs typeface="Arial"/>
              </a:rPr>
              <a:t>incident </a:t>
            </a:r>
            <a:r>
              <a:rPr dirty="0" sz="2200" spc="5">
                <a:solidFill>
                  <a:srgbClr val="767070"/>
                </a:solidFill>
                <a:latin typeface="Arial"/>
                <a:cs typeface="Arial"/>
              </a:rPr>
              <a:t>to</a:t>
            </a:r>
            <a:r>
              <a:rPr dirty="0" sz="2200" spc="-85">
                <a:solidFill>
                  <a:srgbClr val="767070"/>
                </a:solidFill>
                <a:latin typeface="Arial"/>
                <a:cs typeface="Arial"/>
              </a:rPr>
              <a:t> </a:t>
            </a:r>
            <a:r>
              <a:rPr dirty="0" sz="2200" spc="5">
                <a:solidFill>
                  <a:srgbClr val="767070"/>
                </a:solidFill>
                <a:latin typeface="Arial"/>
                <a:cs typeface="Arial"/>
              </a:rPr>
              <a:t>the</a:t>
            </a:r>
            <a:endParaRPr sz="2200">
              <a:latin typeface="Arial"/>
              <a:cs typeface="Arial"/>
            </a:endParaRPr>
          </a:p>
          <a:p>
            <a:pPr marL="12700">
              <a:lnSpc>
                <a:spcPct val="100000"/>
              </a:lnSpc>
            </a:pPr>
            <a:r>
              <a:rPr dirty="0" sz="2200">
                <a:solidFill>
                  <a:srgbClr val="767070"/>
                </a:solidFill>
                <a:latin typeface="Arial"/>
                <a:cs typeface="Arial"/>
              </a:rPr>
              <a:t>vertices </a:t>
            </a:r>
            <a:r>
              <a:rPr dirty="0" sz="2200" spc="-5">
                <a:solidFill>
                  <a:srgbClr val="767070"/>
                </a:solidFill>
                <a:latin typeface="Arial"/>
                <a:cs typeface="Arial"/>
              </a:rPr>
              <a:t>it </a:t>
            </a:r>
            <a:r>
              <a:rPr dirty="0" sz="2200">
                <a:solidFill>
                  <a:srgbClr val="767070"/>
                </a:solidFill>
                <a:latin typeface="Arial"/>
                <a:cs typeface="Arial"/>
              </a:rPr>
              <a:t>joins. </a:t>
            </a:r>
            <a:r>
              <a:rPr dirty="0" sz="2200" spc="5">
                <a:solidFill>
                  <a:srgbClr val="767070"/>
                </a:solidFill>
                <a:latin typeface="Arial"/>
                <a:cs typeface="Arial"/>
              </a:rPr>
              <a:t>In </a:t>
            </a:r>
            <a:r>
              <a:rPr dirty="0" sz="2200">
                <a:solidFill>
                  <a:srgbClr val="767070"/>
                </a:solidFill>
                <a:latin typeface="Arial"/>
                <a:cs typeface="Arial"/>
              </a:rPr>
              <a:t>Fig. </a:t>
            </a:r>
            <a:r>
              <a:rPr dirty="0" sz="2200" spc="-5">
                <a:solidFill>
                  <a:srgbClr val="767070"/>
                </a:solidFill>
                <a:latin typeface="Arial"/>
                <a:cs typeface="Arial"/>
              </a:rPr>
              <a:t>A, </a:t>
            </a:r>
            <a:r>
              <a:rPr dirty="0" sz="2200" spc="5">
                <a:solidFill>
                  <a:srgbClr val="767070"/>
                </a:solidFill>
                <a:latin typeface="Arial"/>
                <a:cs typeface="Arial"/>
              </a:rPr>
              <a:t>the</a:t>
            </a:r>
            <a:r>
              <a:rPr dirty="0" sz="2200" spc="-254">
                <a:solidFill>
                  <a:srgbClr val="767070"/>
                </a:solidFill>
                <a:latin typeface="Arial"/>
                <a:cs typeface="Arial"/>
              </a:rPr>
              <a:t> </a:t>
            </a:r>
            <a:r>
              <a:rPr dirty="0" sz="2200" spc="5">
                <a:solidFill>
                  <a:srgbClr val="767070"/>
                </a:solidFill>
                <a:latin typeface="Arial"/>
                <a:cs typeface="Arial"/>
              </a:rPr>
              <a:t>edge</a:t>
            </a:r>
            <a:endParaRPr sz="2200">
              <a:latin typeface="Arial"/>
              <a:cs typeface="Arial"/>
            </a:endParaRPr>
          </a:p>
          <a:p>
            <a:pPr marL="12700">
              <a:lnSpc>
                <a:spcPct val="100000"/>
              </a:lnSpc>
              <a:spcBef>
                <a:spcPts val="5"/>
              </a:spcBef>
            </a:pPr>
            <a:r>
              <a:rPr dirty="0" sz="2200">
                <a:solidFill>
                  <a:srgbClr val="767070"/>
                </a:solidFill>
                <a:latin typeface="Cambria Math"/>
                <a:cs typeface="Cambria Math"/>
              </a:rPr>
              <a:t>{𝐴, </a:t>
            </a:r>
            <a:r>
              <a:rPr dirty="0" sz="2200" spc="30">
                <a:solidFill>
                  <a:srgbClr val="767070"/>
                </a:solidFill>
                <a:latin typeface="Cambria Math"/>
                <a:cs typeface="Cambria Math"/>
              </a:rPr>
              <a:t>𝐵} </a:t>
            </a:r>
            <a:r>
              <a:rPr dirty="0" sz="2200" spc="-5">
                <a:solidFill>
                  <a:srgbClr val="767070"/>
                </a:solidFill>
                <a:latin typeface="Arial"/>
                <a:cs typeface="Arial"/>
              </a:rPr>
              <a:t>is incident </a:t>
            </a:r>
            <a:r>
              <a:rPr dirty="0" sz="2200" spc="5">
                <a:solidFill>
                  <a:srgbClr val="767070"/>
                </a:solidFill>
                <a:latin typeface="Arial"/>
                <a:cs typeface="Arial"/>
              </a:rPr>
              <a:t>to </a:t>
            </a:r>
            <a:r>
              <a:rPr dirty="0" sz="2200">
                <a:solidFill>
                  <a:srgbClr val="767070"/>
                </a:solidFill>
                <a:latin typeface="Arial"/>
                <a:cs typeface="Arial"/>
              </a:rPr>
              <a:t>vertex </a:t>
            </a:r>
            <a:r>
              <a:rPr dirty="0" sz="2200" spc="5">
                <a:solidFill>
                  <a:srgbClr val="767070"/>
                </a:solidFill>
                <a:latin typeface="Cambria Math"/>
                <a:cs typeface="Cambria Math"/>
              </a:rPr>
              <a:t>𝐴 </a:t>
            </a:r>
            <a:r>
              <a:rPr dirty="0" sz="2200">
                <a:solidFill>
                  <a:srgbClr val="767070"/>
                </a:solidFill>
                <a:latin typeface="Arial"/>
                <a:cs typeface="Arial"/>
              </a:rPr>
              <a:t>and</a:t>
            </a:r>
            <a:r>
              <a:rPr dirty="0" sz="2200" spc="70">
                <a:solidFill>
                  <a:srgbClr val="767070"/>
                </a:solidFill>
                <a:latin typeface="Arial"/>
                <a:cs typeface="Arial"/>
              </a:rPr>
              <a:t> </a:t>
            </a:r>
            <a:r>
              <a:rPr dirty="0" sz="2200" spc="30">
                <a:solidFill>
                  <a:srgbClr val="767070"/>
                </a:solidFill>
                <a:latin typeface="Cambria Math"/>
                <a:cs typeface="Cambria Math"/>
              </a:rPr>
              <a:t>𝐵</a:t>
            </a:r>
            <a:r>
              <a:rPr dirty="0" sz="2200" spc="30" b="1">
                <a:solidFill>
                  <a:srgbClr val="767070"/>
                </a:solidFill>
                <a:latin typeface="Arial"/>
                <a:cs typeface="Arial"/>
              </a:rPr>
              <a:t>.</a:t>
            </a:r>
            <a:endParaRPr sz="2200">
              <a:latin typeface="Arial"/>
              <a:cs typeface="Arial"/>
            </a:endParaRPr>
          </a:p>
        </p:txBody>
      </p:sp>
      <p:sp>
        <p:nvSpPr>
          <p:cNvPr id="4" name="object 4"/>
          <p:cNvSpPr txBox="1"/>
          <p:nvPr/>
        </p:nvSpPr>
        <p:spPr>
          <a:xfrm>
            <a:off x="1145539" y="3925316"/>
            <a:ext cx="4882515" cy="1703705"/>
          </a:xfrm>
          <a:prstGeom prst="rect">
            <a:avLst/>
          </a:prstGeom>
        </p:spPr>
        <p:txBody>
          <a:bodyPr wrap="square" lIns="0" tIns="13335" rIns="0" bIns="0" rtlCol="0" vert="horz">
            <a:spAutoFit/>
          </a:bodyPr>
          <a:lstStyle/>
          <a:p>
            <a:pPr algn="just" marL="12700" marR="615950">
              <a:lnSpc>
                <a:spcPct val="100000"/>
              </a:lnSpc>
              <a:spcBef>
                <a:spcPts val="105"/>
              </a:spcBef>
            </a:pPr>
            <a:r>
              <a:rPr dirty="0" sz="2200" spc="5">
                <a:solidFill>
                  <a:srgbClr val="767070"/>
                </a:solidFill>
                <a:latin typeface="Arial"/>
                <a:cs typeface="Arial"/>
              </a:rPr>
              <a:t>The </a:t>
            </a:r>
            <a:r>
              <a:rPr dirty="0" sz="2200">
                <a:solidFill>
                  <a:srgbClr val="767070"/>
                </a:solidFill>
                <a:latin typeface="Arial"/>
                <a:cs typeface="Arial"/>
              </a:rPr>
              <a:t>number of </a:t>
            </a:r>
            <a:r>
              <a:rPr dirty="0" sz="2200" spc="5">
                <a:solidFill>
                  <a:srgbClr val="767070"/>
                </a:solidFill>
                <a:latin typeface="Arial"/>
                <a:cs typeface="Arial"/>
              </a:rPr>
              <a:t>edges </a:t>
            </a:r>
            <a:r>
              <a:rPr dirty="0" sz="2200" spc="-5">
                <a:solidFill>
                  <a:srgbClr val="767070"/>
                </a:solidFill>
                <a:latin typeface="Arial"/>
                <a:cs typeface="Arial"/>
              </a:rPr>
              <a:t>incident </a:t>
            </a:r>
            <a:r>
              <a:rPr dirty="0" sz="2200" spc="5">
                <a:solidFill>
                  <a:srgbClr val="767070"/>
                </a:solidFill>
                <a:latin typeface="Arial"/>
                <a:cs typeface="Arial"/>
              </a:rPr>
              <a:t>to</a:t>
            </a:r>
            <a:r>
              <a:rPr dirty="0" sz="2200" spc="-125">
                <a:solidFill>
                  <a:srgbClr val="767070"/>
                </a:solidFill>
                <a:latin typeface="Arial"/>
                <a:cs typeface="Arial"/>
              </a:rPr>
              <a:t> </a:t>
            </a:r>
            <a:r>
              <a:rPr dirty="0" sz="2200">
                <a:solidFill>
                  <a:srgbClr val="767070"/>
                </a:solidFill>
                <a:latin typeface="Arial"/>
                <a:cs typeface="Arial"/>
              </a:rPr>
              <a:t>a  vertex </a:t>
            </a:r>
            <a:r>
              <a:rPr dirty="0" sz="2200" spc="-5">
                <a:solidFill>
                  <a:srgbClr val="767070"/>
                </a:solidFill>
                <a:latin typeface="Arial"/>
                <a:cs typeface="Arial"/>
              </a:rPr>
              <a:t>is called </a:t>
            </a:r>
            <a:r>
              <a:rPr dirty="0" sz="2200" spc="5">
                <a:solidFill>
                  <a:srgbClr val="767070"/>
                </a:solidFill>
                <a:latin typeface="Arial"/>
                <a:cs typeface="Arial"/>
              </a:rPr>
              <a:t>the </a:t>
            </a:r>
            <a:r>
              <a:rPr dirty="0" sz="2200" b="1">
                <a:solidFill>
                  <a:srgbClr val="767070"/>
                </a:solidFill>
                <a:latin typeface="Arial"/>
                <a:cs typeface="Arial"/>
              </a:rPr>
              <a:t>degree </a:t>
            </a:r>
            <a:r>
              <a:rPr dirty="0" sz="2200">
                <a:solidFill>
                  <a:srgbClr val="767070"/>
                </a:solidFill>
                <a:latin typeface="Arial"/>
                <a:cs typeface="Arial"/>
              </a:rPr>
              <a:t>of </a:t>
            </a:r>
            <a:r>
              <a:rPr dirty="0" sz="2200" spc="5">
                <a:solidFill>
                  <a:srgbClr val="767070"/>
                </a:solidFill>
                <a:latin typeface="Arial"/>
                <a:cs typeface="Arial"/>
              </a:rPr>
              <a:t>that  </a:t>
            </a:r>
            <a:r>
              <a:rPr dirty="0" sz="2200" spc="-5">
                <a:solidFill>
                  <a:srgbClr val="767070"/>
                </a:solidFill>
                <a:latin typeface="Arial"/>
                <a:cs typeface="Arial"/>
              </a:rPr>
              <a:t>vertex. </a:t>
            </a:r>
            <a:r>
              <a:rPr dirty="0" sz="2200" spc="5">
                <a:solidFill>
                  <a:srgbClr val="767070"/>
                </a:solidFill>
                <a:latin typeface="Arial"/>
                <a:cs typeface="Arial"/>
              </a:rPr>
              <a:t>It </a:t>
            </a:r>
            <a:r>
              <a:rPr dirty="0" sz="2200" spc="-5">
                <a:solidFill>
                  <a:srgbClr val="767070"/>
                </a:solidFill>
                <a:latin typeface="Arial"/>
                <a:cs typeface="Arial"/>
              </a:rPr>
              <a:t>is </a:t>
            </a:r>
            <a:r>
              <a:rPr dirty="0" sz="2200">
                <a:solidFill>
                  <a:srgbClr val="767070"/>
                </a:solidFill>
                <a:latin typeface="Arial"/>
                <a:cs typeface="Arial"/>
              </a:rPr>
              <a:t>sometimes denoted</a:t>
            </a:r>
            <a:r>
              <a:rPr dirty="0" sz="2200" spc="-70">
                <a:solidFill>
                  <a:srgbClr val="767070"/>
                </a:solidFill>
                <a:latin typeface="Arial"/>
                <a:cs typeface="Arial"/>
              </a:rPr>
              <a:t> </a:t>
            </a:r>
            <a:r>
              <a:rPr dirty="0" sz="2200">
                <a:solidFill>
                  <a:srgbClr val="767070"/>
                </a:solidFill>
                <a:latin typeface="Arial"/>
                <a:cs typeface="Arial"/>
              </a:rPr>
              <a:t>as</a:t>
            </a:r>
            <a:endParaRPr sz="2200">
              <a:latin typeface="Arial"/>
              <a:cs typeface="Arial"/>
            </a:endParaRPr>
          </a:p>
          <a:p>
            <a:pPr algn="just" marL="12700">
              <a:lnSpc>
                <a:spcPct val="100000"/>
              </a:lnSpc>
              <a:spcBef>
                <a:spcPts val="5"/>
              </a:spcBef>
            </a:pPr>
            <a:r>
              <a:rPr dirty="0" sz="2200" spc="10">
                <a:solidFill>
                  <a:srgbClr val="767070"/>
                </a:solidFill>
                <a:latin typeface="Cambria Math"/>
                <a:cs typeface="Cambria Math"/>
              </a:rPr>
              <a:t>deg(𝑣) </a:t>
            </a:r>
            <a:r>
              <a:rPr dirty="0" sz="2200" spc="10">
                <a:solidFill>
                  <a:srgbClr val="767070"/>
                </a:solidFill>
                <a:latin typeface="Arial"/>
                <a:cs typeface="Arial"/>
              </a:rPr>
              <a:t>for </a:t>
            </a:r>
            <a:r>
              <a:rPr dirty="0" sz="2200" spc="5">
                <a:solidFill>
                  <a:srgbClr val="767070"/>
                </a:solidFill>
                <a:latin typeface="Arial"/>
                <a:cs typeface="Arial"/>
              </a:rPr>
              <a:t>some </a:t>
            </a:r>
            <a:r>
              <a:rPr dirty="0" sz="2200">
                <a:solidFill>
                  <a:srgbClr val="767070"/>
                </a:solidFill>
                <a:latin typeface="Arial"/>
                <a:cs typeface="Arial"/>
              </a:rPr>
              <a:t>vertex </a:t>
            </a:r>
            <a:r>
              <a:rPr dirty="0" sz="2200" spc="35">
                <a:solidFill>
                  <a:srgbClr val="767070"/>
                </a:solidFill>
                <a:latin typeface="Cambria Math"/>
                <a:cs typeface="Cambria Math"/>
              </a:rPr>
              <a:t>𝑣</a:t>
            </a:r>
            <a:r>
              <a:rPr dirty="0" sz="2200" spc="35">
                <a:solidFill>
                  <a:srgbClr val="767070"/>
                </a:solidFill>
                <a:latin typeface="Arial"/>
                <a:cs typeface="Arial"/>
              </a:rPr>
              <a:t>. </a:t>
            </a:r>
            <a:r>
              <a:rPr dirty="0" sz="2200" spc="-10">
                <a:solidFill>
                  <a:srgbClr val="767070"/>
                </a:solidFill>
                <a:latin typeface="Arial"/>
                <a:cs typeface="Arial"/>
              </a:rPr>
              <a:t>All </a:t>
            </a:r>
            <a:r>
              <a:rPr dirty="0" sz="2200">
                <a:solidFill>
                  <a:srgbClr val="767070"/>
                </a:solidFill>
                <a:latin typeface="Arial"/>
                <a:cs typeface="Arial"/>
              </a:rPr>
              <a:t>vertices</a:t>
            </a:r>
            <a:r>
              <a:rPr dirty="0" sz="2200" spc="-145">
                <a:solidFill>
                  <a:srgbClr val="767070"/>
                </a:solidFill>
                <a:latin typeface="Arial"/>
                <a:cs typeface="Arial"/>
              </a:rPr>
              <a:t> </a:t>
            </a:r>
            <a:r>
              <a:rPr dirty="0" sz="2200" spc="-5">
                <a:solidFill>
                  <a:srgbClr val="767070"/>
                </a:solidFill>
                <a:latin typeface="Arial"/>
                <a:cs typeface="Arial"/>
              </a:rPr>
              <a:t>in</a:t>
            </a:r>
            <a:endParaRPr sz="2200">
              <a:latin typeface="Arial"/>
              <a:cs typeface="Arial"/>
            </a:endParaRPr>
          </a:p>
          <a:p>
            <a:pPr algn="just" marL="12700">
              <a:lnSpc>
                <a:spcPct val="100000"/>
              </a:lnSpc>
            </a:pPr>
            <a:r>
              <a:rPr dirty="0" sz="2200">
                <a:solidFill>
                  <a:srgbClr val="767070"/>
                </a:solidFill>
                <a:latin typeface="Arial"/>
                <a:cs typeface="Arial"/>
              </a:rPr>
              <a:t>Fig. </a:t>
            </a:r>
            <a:r>
              <a:rPr dirty="0" sz="2200" spc="5">
                <a:solidFill>
                  <a:srgbClr val="767070"/>
                </a:solidFill>
                <a:latin typeface="Arial"/>
                <a:cs typeface="Arial"/>
              </a:rPr>
              <a:t>A </a:t>
            </a:r>
            <a:r>
              <a:rPr dirty="0" sz="2200" spc="-5">
                <a:solidFill>
                  <a:srgbClr val="767070"/>
                </a:solidFill>
                <a:latin typeface="Arial"/>
                <a:cs typeface="Arial"/>
              </a:rPr>
              <a:t>have </a:t>
            </a:r>
            <a:r>
              <a:rPr dirty="0" sz="2200">
                <a:solidFill>
                  <a:srgbClr val="767070"/>
                </a:solidFill>
                <a:latin typeface="Arial"/>
                <a:cs typeface="Arial"/>
              </a:rPr>
              <a:t>a </a:t>
            </a:r>
            <a:r>
              <a:rPr dirty="0" sz="2200" spc="5">
                <a:solidFill>
                  <a:srgbClr val="767070"/>
                </a:solidFill>
                <a:latin typeface="Arial"/>
                <a:cs typeface="Arial"/>
              </a:rPr>
              <a:t>degree </a:t>
            </a:r>
            <a:r>
              <a:rPr dirty="0" sz="2200">
                <a:solidFill>
                  <a:srgbClr val="767070"/>
                </a:solidFill>
                <a:latin typeface="Arial"/>
                <a:cs typeface="Arial"/>
              </a:rPr>
              <a:t>of</a:t>
            </a:r>
            <a:r>
              <a:rPr dirty="0" sz="2200" spc="-305">
                <a:solidFill>
                  <a:srgbClr val="767070"/>
                </a:solidFill>
                <a:latin typeface="Arial"/>
                <a:cs typeface="Arial"/>
              </a:rPr>
              <a:t> </a:t>
            </a:r>
            <a:r>
              <a:rPr dirty="0" sz="2200">
                <a:solidFill>
                  <a:srgbClr val="767070"/>
                </a:solidFill>
                <a:latin typeface="Arial"/>
                <a:cs typeface="Arial"/>
              </a:rPr>
              <a:t>2.</a:t>
            </a:r>
            <a:endParaRPr sz="2200">
              <a:latin typeface="Arial"/>
              <a:cs typeface="Arial"/>
            </a:endParaRPr>
          </a:p>
        </p:txBody>
      </p:sp>
      <p:sp>
        <p:nvSpPr>
          <p:cNvPr id="5" name="object 5"/>
          <p:cNvSpPr/>
          <p:nvPr/>
        </p:nvSpPr>
        <p:spPr>
          <a:xfrm>
            <a:off x="7129271" y="2310383"/>
            <a:ext cx="1137285" cy="1137285"/>
          </a:xfrm>
          <a:custGeom>
            <a:avLst/>
            <a:gdLst/>
            <a:ahLst/>
            <a:cxnLst/>
            <a:rect l="l" t="t" r="r" b="b"/>
            <a:pathLst>
              <a:path w="1137284" h="1137285">
                <a:moveTo>
                  <a:pt x="568451" y="0"/>
                </a:moveTo>
                <a:lnTo>
                  <a:pt x="519404" y="2086"/>
                </a:lnTo>
                <a:lnTo>
                  <a:pt x="471515" y="8232"/>
                </a:lnTo>
                <a:lnTo>
                  <a:pt x="424954" y="18267"/>
                </a:lnTo>
                <a:lnTo>
                  <a:pt x="379894" y="32020"/>
                </a:lnTo>
                <a:lnTo>
                  <a:pt x="336504" y="49320"/>
                </a:lnTo>
                <a:lnTo>
                  <a:pt x="294955" y="69997"/>
                </a:lnTo>
                <a:lnTo>
                  <a:pt x="255418" y="93881"/>
                </a:lnTo>
                <a:lnTo>
                  <a:pt x="218063" y="120800"/>
                </a:lnTo>
                <a:lnTo>
                  <a:pt x="183062" y="150584"/>
                </a:lnTo>
                <a:lnTo>
                  <a:pt x="150584" y="183062"/>
                </a:lnTo>
                <a:lnTo>
                  <a:pt x="120800" y="218063"/>
                </a:lnTo>
                <a:lnTo>
                  <a:pt x="93881" y="255418"/>
                </a:lnTo>
                <a:lnTo>
                  <a:pt x="69997" y="294955"/>
                </a:lnTo>
                <a:lnTo>
                  <a:pt x="49320" y="336504"/>
                </a:lnTo>
                <a:lnTo>
                  <a:pt x="32020" y="379894"/>
                </a:lnTo>
                <a:lnTo>
                  <a:pt x="18267" y="424954"/>
                </a:lnTo>
                <a:lnTo>
                  <a:pt x="8232" y="471515"/>
                </a:lnTo>
                <a:lnTo>
                  <a:pt x="2086" y="519404"/>
                </a:lnTo>
                <a:lnTo>
                  <a:pt x="0" y="568451"/>
                </a:lnTo>
                <a:lnTo>
                  <a:pt x="2086" y="617499"/>
                </a:lnTo>
                <a:lnTo>
                  <a:pt x="8232" y="665388"/>
                </a:lnTo>
                <a:lnTo>
                  <a:pt x="18267" y="711949"/>
                </a:lnTo>
                <a:lnTo>
                  <a:pt x="32020" y="757009"/>
                </a:lnTo>
                <a:lnTo>
                  <a:pt x="49320" y="800399"/>
                </a:lnTo>
                <a:lnTo>
                  <a:pt x="69997" y="841948"/>
                </a:lnTo>
                <a:lnTo>
                  <a:pt x="93881" y="881485"/>
                </a:lnTo>
                <a:lnTo>
                  <a:pt x="120800" y="918840"/>
                </a:lnTo>
                <a:lnTo>
                  <a:pt x="150584" y="953841"/>
                </a:lnTo>
                <a:lnTo>
                  <a:pt x="183062" y="986319"/>
                </a:lnTo>
                <a:lnTo>
                  <a:pt x="218063" y="1016103"/>
                </a:lnTo>
                <a:lnTo>
                  <a:pt x="255418" y="1043022"/>
                </a:lnTo>
                <a:lnTo>
                  <a:pt x="294955" y="1066906"/>
                </a:lnTo>
                <a:lnTo>
                  <a:pt x="336504" y="1087583"/>
                </a:lnTo>
                <a:lnTo>
                  <a:pt x="379894" y="1104883"/>
                </a:lnTo>
                <a:lnTo>
                  <a:pt x="424954" y="1118636"/>
                </a:lnTo>
                <a:lnTo>
                  <a:pt x="471515" y="1128671"/>
                </a:lnTo>
                <a:lnTo>
                  <a:pt x="519404" y="1134817"/>
                </a:lnTo>
                <a:lnTo>
                  <a:pt x="568451" y="1136903"/>
                </a:lnTo>
                <a:lnTo>
                  <a:pt x="617499" y="1134817"/>
                </a:lnTo>
                <a:lnTo>
                  <a:pt x="665388" y="1128671"/>
                </a:lnTo>
                <a:lnTo>
                  <a:pt x="711949" y="1118636"/>
                </a:lnTo>
                <a:lnTo>
                  <a:pt x="757009" y="1104883"/>
                </a:lnTo>
                <a:lnTo>
                  <a:pt x="800399" y="1087583"/>
                </a:lnTo>
                <a:lnTo>
                  <a:pt x="841948" y="1066906"/>
                </a:lnTo>
                <a:lnTo>
                  <a:pt x="881485" y="1043022"/>
                </a:lnTo>
                <a:lnTo>
                  <a:pt x="918840" y="1016103"/>
                </a:lnTo>
                <a:lnTo>
                  <a:pt x="953841" y="986319"/>
                </a:lnTo>
                <a:lnTo>
                  <a:pt x="986319" y="953841"/>
                </a:lnTo>
                <a:lnTo>
                  <a:pt x="1016103" y="918840"/>
                </a:lnTo>
                <a:lnTo>
                  <a:pt x="1043022" y="881485"/>
                </a:lnTo>
                <a:lnTo>
                  <a:pt x="1066906" y="841948"/>
                </a:lnTo>
                <a:lnTo>
                  <a:pt x="1087583" y="800399"/>
                </a:lnTo>
                <a:lnTo>
                  <a:pt x="1104883" y="757009"/>
                </a:lnTo>
                <a:lnTo>
                  <a:pt x="1118636" y="711949"/>
                </a:lnTo>
                <a:lnTo>
                  <a:pt x="1128671" y="665388"/>
                </a:lnTo>
                <a:lnTo>
                  <a:pt x="1134817" y="617499"/>
                </a:lnTo>
                <a:lnTo>
                  <a:pt x="1136903" y="568451"/>
                </a:lnTo>
                <a:lnTo>
                  <a:pt x="1134817" y="519404"/>
                </a:lnTo>
                <a:lnTo>
                  <a:pt x="1128671" y="471515"/>
                </a:lnTo>
                <a:lnTo>
                  <a:pt x="1118636" y="424954"/>
                </a:lnTo>
                <a:lnTo>
                  <a:pt x="1104883" y="379894"/>
                </a:lnTo>
                <a:lnTo>
                  <a:pt x="1087583" y="336504"/>
                </a:lnTo>
                <a:lnTo>
                  <a:pt x="1066906" y="294955"/>
                </a:lnTo>
                <a:lnTo>
                  <a:pt x="1043022" y="255418"/>
                </a:lnTo>
                <a:lnTo>
                  <a:pt x="1016103" y="218063"/>
                </a:lnTo>
                <a:lnTo>
                  <a:pt x="986319" y="183062"/>
                </a:lnTo>
                <a:lnTo>
                  <a:pt x="953841" y="150584"/>
                </a:lnTo>
                <a:lnTo>
                  <a:pt x="918840" y="120800"/>
                </a:lnTo>
                <a:lnTo>
                  <a:pt x="881485" y="93881"/>
                </a:lnTo>
                <a:lnTo>
                  <a:pt x="841948" y="69997"/>
                </a:lnTo>
                <a:lnTo>
                  <a:pt x="800399" y="49320"/>
                </a:lnTo>
                <a:lnTo>
                  <a:pt x="757009" y="32020"/>
                </a:lnTo>
                <a:lnTo>
                  <a:pt x="711949" y="18267"/>
                </a:lnTo>
                <a:lnTo>
                  <a:pt x="665388" y="8232"/>
                </a:lnTo>
                <a:lnTo>
                  <a:pt x="617499" y="2086"/>
                </a:lnTo>
                <a:lnTo>
                  <a:pt x="568451" y="0"/>
                </a:lnTo>
                <a:close/>
              </a:path>
            </a:pathLst>
          </a:custGeom>
          <a:solidFill>
            <a:srgbClr val="AC8752"/>
          </a:solidFill>
        </p:spPr>
        <p:txBody>
          <a:bodyPr wrap="square" lIns="0" tIns="0" rIns="0" bIns="0" rtlCol="0"/>
          <a:lstStyle/>
          <a:p/>
        </p:txBody>
      </p:sp>
      <p:sp>
        <p:nvSpPr>
          <p:cNvPr id="6" name="object 6"/>
          <p:cNvSpPr txBox="1"/>
          <p:nvPr/>
        </p:nvSpPr>
        <p:spPr>
          <a:xfrm>
            <a:off x="7549133" y="2614371"/>
            <a:ext cx="296545" cy="512445"/>
          </a:xfrm>
          <a:prstGeom prst="rect">
            <a:avLst/>
          </a:prstGeom>
        </p:spPr>
        <p:txBody>
          <a:bodyPr wrap="square" lIns="0" tIns="12065" rIns="0" bIns="0" rtlCol="0" vert="horz">
            <a:spAutoFit/>
          </a:bodyPr>
          <a:lstStyle/>
          <a:p>
            <a:pPr marL="12700">
              <a:lnSpc>
                <a:spcPct val="100000"/>
              </a:lnSpc>
              <a:spcBef>
                <a:spcPts val="95"/>
              </a:spcBef>
            </a:pPr>
            <a:r>
              <a:rPr dirty="0" sz="3200" spc="-5">
                <a:solidFill>
                  <a:srgbClr val="E7DCED"/>
                </a:solidFill>
                <a:latin typeface="Arial"/>
                <a:cs typeface="Arial"/>
              </a:rPr>
              <a:t>A</a:t>
            </a:r>
            <a:endParaRPr sz="3200">
              <a:latin typeface="Arial"/>
              <a:cs typeface="Arial"/>
            </a:endParaRPr>
          </a:p>
        </p:txBody>
      </p:sp>
      <p:sp>
        <p:nvSpPr>
          <p:cNvPr id="7" name="object 7"/>
          <p:cNvSpPr/>
          <p:nvPr/>
        </p:nvSpPr>
        <p:spPr>
          <a:xfrm>
            <a:off x="9774935" y="2310383"/>
            <a:ext cx="1137285" cy="1137285"/>
          </a:xfrm>
          <a:custGeom>
            <a:avLst/>
            <a:gdLst/>
            <a:ahLst/>
            <a:cxnLst/>
            <a:rect l="l" t="t" r="r" b="b"/>
            <a:pathLst>
              <a:path w="1137284" h="1137285">
                <a:moveTo>
                  <a:pt x="568452" y="0"/>
                </a:moveTo>
                <a:lnTo>
                  <a:pt x="519404" y="2086"/>
                </a:lnTo>
                <a:lnTo>
                  <a:pt x="471515" y="8232"/>
                </a:lnTo>
                <a:lnTo>
                  <a:pt x="424954" y="18267"/>
                </a:lnTo>
                <a:lnTo>
                  <a:pt x="379894" y="32020"/>
                </a:lnTo>
                <a:lnTo>
                  <a:pt x="336504" y="49320"/>
                </a:lnTo>
                <a:lnTo>
                  <a:pt x="294955" y="69997"/>
                </a:lnTo>
                <a:lnTo>
                  <a:pt x="255418" y="93881"/>
                </a:lnTo>
                <a:lnTo>
                  <a:pt x="218063" y="120800"/>
                </a:lnTo>
                <a:lnTo>
                  <a:pt x="183062" y="150584"/>
                </a:lnTo>
                <a:lnTo>
                  <a:pt x="150584" y="183062"/>
                </a:lnTo>
                <a:lnTo>
                  <a:pt x="120800" y="218063"/>
                </a:lnTo>
                <a:lnTo>
                  <a:pt x="93881" y="255418"/>
                </a:lnTo>
                <a:lnTo>
                  <a:pt x="69997" y="294955"/>
                </a:lnTo>
                <a:lnTo>
                  <a:pt x="49320" y="336504"/>
                </a:lnTo>
                <a:lnTo>
                  <a:pt x="32020" y="379894"/>
                </a:lnTo>
                <a:lnTo>
                  <a:pt x="18267" y="424954"/>
                </a:lnTo>
                <a:lnTo>
                  <a:pt x="8232" y="471515"/>
                </a:lnTo>
                <a:lnTo>
                  <a:pt x="2086" y="519404"/>
                </a:lnTo>
                <a:lnTo>
                  <a:pt x="0" y="568451"/>
                </a:lnTo>
                <a:lnTo>
                  <a:pt x="2086" y="617499"/>
                </a:lnTo>
                <a:lnTo>
                  <a:pt x="8232" y="665388"/>
                </a:lnTo>
                <a:lnTo>
                  <a:pt x="18267" y="711949"/>
                </a:lnTo>
                <a:lnTo>
                  <a:pt x="32020" y="757009"/>
                </a:lnTo>
                <a:lnTo>
                  <a:pt x="49320" y="800399"/>
                </a:lnTo>
                <a:lnTo>
                  <a:pt x="69997" y="841948"/>
                </a:lnTo>
                <a:lnTo>
                  <a:pt x="93881" y="881485"/>
                </a:lnTo>
                <a:lnTo>
                  <a:pt x="120800" y="918840"/>
                </a:lnTo>
                <a:lnTo>
                  <a:pt x="150584" y="953841"/>
                </a:lnTo>
                <a:lnTo>
                  <a:pt x="183062" y="986319"/>
                </a:lnTo>
                <a:lnTo>
                  <a:pt x="218063" y="1016103"/>
                </a:lnTo>
                <a:lnTo>
                  <a:pt x="255418" y="1043022"/>
                </a:lnTo>
                <a:lnTo>
                  <a:pt x="294955" y="1066906"/>
                </a:lnTo>
                <a:lnTo>
                  <a:pt x="336504" y="1087583"/>
                </a:lnTo>
                <a:lnTo>
                  <a:pt x="379894" y="1104883"/>
                </a:lnTo>
                <a:lnTo>
                  <a:pt x="424954" y="1118636"/>
                </a:lnTo>
                <a:lnTo>
                  <a:pt x="471515" y="1128671"/>
                </a:lnTo>
                <a:lnTo>
                  <a:pt x="519404" y="1134817"/>
                </a:lnTo>
                <a:lnTo>
                  <a:pt x="568452" y="1136903"/>
                </a:lnTo>
                <a:lnTo>
                  <a:pt x="617499" y="1134817"/>
                </a:lnTo>
                <a:lnTo>
                  <a:pt x="665388" y="1128671"/>
                </a:lnTo>
                <a:lnTo>
                  <a:pt x="711949" y="1118636"/>
                </a:lnTo>
                <a:lnTo>
                  <a:pt x="757009" y="1104883"/>
                </a:lnTo>
                <a:lnTo>
                  <a:pt x="800399" y="1087583"/>
                </a:lnTo>
                <a:lnTo>
                  <a:pt x="841948" y="1066906"/>
                </a:lnTo>
                <a:lnTo>
                  <a:pt x="881485" y="1043022"/>
                </a:lnTo>
                <a:lnTo>
                  <a:pt x="918840" y="1016103"/>
                </a:lnTo>
                <a:lnTo>
                  <a:pt x="953841" y="986319"/>
                </a:lnTo>
                <a:lnTo>
                  <a:pt x="986319" y="953841"/>
                </a:lnTo>
                <a:lnTo>
                  <a:pt x="1016103" y="918840"/>
                </a:lnTo>
                <a:lnTo>
                  <a:pt x="1043022" y="881485"/>
                </a:lnTo>
                <a:lnTo>
                  <a:pt x="1066906" y="841948"/>
                </a:lnTo>
                <a:lnTo>
                  <a:pt x="1087583" y="800399"/>
                </a:lnTo>
                <a:lnTo>
                  <a:pt x="1104883" y="757009"/>
                </a:lnTo>
                <a:lnTo>
                  <a:pt x="1118636" y="711949"/>
                </a:lnTo>
                <a:lnTo>
                  <a:pt x="1128671" y="665388"/>
                </a:lnTo>
                <a:lnTo>
                  <a:pt x="1134817" y="617499"/>
                </a:lnTo>
                <a:lnTo>
                  <a:pt x="1136904" y="568451"/>
                </a:lnTo>
                <a:lnTo>
                  <a:pt x="1134817" y="519404"/>
                </a:lnTo>
                <a:lnTo>
                  <a:pt x="1128671" y="471515"/>
                </a:lnTo>
                <a:lnTo>
                  <a:pt x="1118636" y="424954"/>
                </a:lnTo>
                <a:lnTo>
                  <a:pt x="1104883" y="379894"/>
                </a:lnTo>
                <a:lnTo>
                  <a:pt x="1087583" y="336504"/>
                </a:lnTo>
                <a:lnTo>
                  <a:pt x="1066906" y="294955"/>
                </a:lnTo>
                <a:lnTo>
                  <a:pt x="1043022" y="255418"/>
                </a:lnTo>
                <a:lnTo>
                  <a:pt x="1016103" y="218063"/>
                </a:lnTo>
                <a:lnTo>
                  <a:pt x="986319" y="183062"/>
                </a:lnTo>
                <a:lnTo>
                  <a:pt x="953841" y="150584"/>
                </a:lnTo>
                <a:lnTo>
                  <a:pt x="918840" y="120800"/>
                </a:lnTo>
                <a:lnTo>
                  <a:pt x="881485" y="93881"/>
                </a:lnTo>
                <a:lnTo>
                  <a:pt x="841948" y="69997"/>
                </a:lnTo>
                <a:lnTo>
                  <a:pt x="800399" y="49320"/>
                </a:lnTo>
                <a:lnTo>
                  <a:pt x="757009" y="32020"/>
                </a:lnTo>
                <a:lnTo>
                  <a:pt x="711949" y="18267"/>
                </a:lnTo>
                <a:lnTo>
                  <a:pt x="665388" y="8232"/>
                </a:lnTo>
                <a:lnTo>
                  <a:pt x="617499" y="2086"/>
                </a:lnTo>
                <a:lnTo>
                  <a:pt x="568452" y="0"/>
                </a:lnTo>
                <a:close/>
              </a:path>
            </a:pathLst>
          </a:custGeom>
          <a:solidFill>
            <a:srgbClr val="AC8752"/>
          </a:solidFill>
        </p:spPr>
        <p:txBody>
          <a:bodyPr wrap="square" lIns="0" tIns="0" rIns="0" bIns="0" rtlCol="0"/>
          <a:lstStyle/>
          <a:p/>
        </p:txBody>
      </p:sp>
      <p:sp>
        <p:nvSpPr>
          <p:cNvPr id="8" name="object 8"/>
          <p:cNvSpPr txBox="1"/>
          <p:nvPr/>
        </p:nvSpPr>
        <p:spPr>
          <a:xfrm>
            <a:off x="10195686" y="2614371"/>
            <a:ext cx="296545" cy="512445"/>
          </a:xfrm>
          <a:prstGeom prst="rect">
            <a:avLst/>
          </a:prstGeom>
        </p:spPr>
        <p:txBody>
          <a:bodyPr wrap="square" lIns="0" tIns="12065" rIns="0" bIns="0" rtlCol="0" vert="horz">
            <a:spAutoFit/>
          </a:bodyPr>
          <a:lstStyle/>
          <a:p>
            <a:pPr marL="12700">
              <a:lnSpc>
                <a:spcPct val="100000"/>
              </a:lnSpc>
              <a:spcBef>
                <a:spcPts val="95"/>
              </a:spcBef>
            </a:pPr>
            <a:r>
              <a:rPr dirty="0" sz="3200" spc="-5">
                <a:solidFill>
                  <a:srgbClr val="FFFFFF"/>
                </a:solidFill>
                <a:latin typeface="Arial"/>
                <a:cs typeface="Arial"/>
              </a:rPr>
              <a:t>B</a:t>
            </a:r>
            <a:endParaRPr sz="3200">
              <a:latin typeface="Arial"/>
              <a:cs typeface="Arial"/>
            </a:endParaRPr>
          </a:p>
        </p:txBody>
      </p:sp>
      <p:sp>
        <p:nvSpPr>
          <p:cNvPr id="9" name="object 9"/>
          <p:cNvSpPr/>
          <p:nvPr/>
        </p:nvSpPr>
        <p:spPr>
          <a:xfrm>
            <a:off x="8488680" y="3739896"/>
            <a:ext cx="1137285" cy="1140460"/>
          </a:xfrm>
          <a:custGeom>
            <a:avLst/>
            <a:gdLst/>
            <a:ahLst/>
            <a:cxnLst/>
            <a:rect l="l" t="t" r="r" b="b"/>
            <a:pathLst>
              <a:path w="1137284" h="1140460">
                <a:moveTo>
                  <a:pt x="568451" y="0"/>
                </a:moveTo>
                <a:lnTo>
                  <a:pt x="519404" y="2091"/>
                </a:lnTo>
                <a:lnTo>
                  <a:pt x="471515" y="8253"/>
                </a:lnTo>
                <a:lnTo>
                  <a:pt x="424954" y="18313"/>
                </a:lnTo>
                <a:lnTo>
                  <a:pt x="379894" y="32101"/>
                </a:lnTo>
                <a:lnTo>
                  <a:pt x="336504" y="49445"/>
                </a:lnTo>
                <a:lnTo>
                  <a:pt x="294955" y="70175"/>
                </a:lnTo>
                <a:lnTo>
                  <a:pt x="255418" y="94120"/>
                </a:lnTo>
                <a:lnTo>
                  <a:pt x="218063" y="121109"/>
                </a:lnTo>
                <a:lnTo>
                  <a:pt x="183062" y="150970"/>
                </a:lnTo>
                <a:lnTo>
                  <a:pt x="150584" y="183534"/>
                </a:lnTo>
                <a:lnTo>
                  <a:pt x="120800" y="218628"/>
                </a:lnTo>
                <a:lnTo>
                  <a:pt x="93881" y="256082"/>
                </a:lnTo>
                <a:lnTo>
                  <a:pt x="69997" y="295725"/>
                </a:lnTo>
                <a:lnTo>
                  <a:pt x="49320" y="337386"/>
                </a:lnTo>
                <a:lnTo>
                  <a:pt x="32020" y="380894"/>
                </a:lnTo>
                <a:lnTo>
                  <a:pt x="18267" y="426078"/>
                </a:lnTo>
                <a:lnTo>
                  <a:pt x="8232" y="472767"/>
                </a:lnTo>
                <a:lnTo>
                  <a:pt x="2086" y="520790"/>
                </a:lnTo>
                <a:lnTo>
                  <a:pt x="0" y="569976"/>
                </a:lnTo>
                <a:lnTo>
                  <a:pt x="2086" y="619161"/>
                </a:lnTo>
                <a:lnTo>
                  <a:pt x="8232" y="667184"/>
                </a:lnTo>
                <a:lnTo>
                  <a:pt x="18267" y="713873"/>
                </a:lnTo>
                <a:lnTo>
                  <a:pt x="32020" y="759057"/>
                </a:lnTo>
                <a:lnTo>
                  <a:pt x="49320" y="802565"/>
                </a:lnTo>
                <a:lnTo>
                  <a:pt x="69997" y="844226"/>
                </a:lnTo>
                <a:lnTo>
                  <a:pt x="93881" y="883869"/>
                </a:lnTo>
                <a:lnTo>
                  <a:pt x="120800" y="921323"/>
                </a:lnTo>
                <a:lnTo>
                  <a:pt x="150584" y="956417"/>
                </a:lnTo>
                <a:lnTo>
                  <a:pt x="183062" y="988981"/>
                </a:lnTo>
                <a:lnTo>
                  <a:pt x="218063" y="1018842"/>
                </a:lnTo>
                <a:lnTo>
                  <a:pt x="255418" y="1045831"/>
                </a:lnTo>
                <a:lnTo>
                  <a:pt x="294955" y="1069776"/>
                </a:lnTo>
                <a:lnTo>
                  <a:pt x="336504" y="1090506"/>
                </a:lnTo>
                <a:lnTo>
                  <a:pt x="379894" y="1107850"/>
                </a:lnTo>
                <a:lnTo>
                  <a:pt x="424954" y="1121638"/>
                </a:lnTo>
                <a:lnTo>
                  <a:pt x="471515" y="1131698"/>
                </a:lnTo>
                <a:lnTo>
                  <a:pt x="519404" y="1137860"/>
                </a:lnTo>
                <a:lnTo>
                  <a:pt x="568451" y="1139952"/>
                </a:lnTo>
                <a:lnTo>
                  <a:pt x="617499" y="1137860"/>
                </a:lnTo>
                <a:lnTo>
                  <a:pt x="665388" y="1131698"/>
                </a:lnTo>
                <a:lnTo>
                  <a:pt x="711949" y="1121638"/>
                </a:lnTo>
                <a:lnTo>
                  <a:pt x="757009" y="1107850"/>
                </a:lnTo>
                <a:lnTo>
                  <a:pt x="800399" y="1090506"/>
                </a:lnTo>
                <a:lnTo>
                  <a:pt x="841948" y="1069776"/>
                </a:lnTo>
                <a:lnTo>
                  <a:pt x="881485" y="1045831"/>
                </a:lnTo>
                <a:lnTo>
                  <a:pt x="918840" y="1018842"/>
                </a:lnTo>
                <a:lnTo>
                  <a:pt x="953841" y="988981"/>
                </a:lnTo>
                <a:lnTo>
                  <a:pt x="986319" y="956417"/>
                </a:lnTo>
                <a:lnTo>
                  <a:pt x="1016103" y="921323"/>
                </a:lnTo>
                <a:lnTo>
                  <a:pt x="1043022" y="883869"/>
                </a:lnTo>
                <a:lnTo>
                  <a:pt x="1066906" y="844226"/>
                </a:lnTo>
                <a:lnTo>
                  <a:pt x="1087583" y="802565"/>
                </a:lnTo>
                <a:lnTo>
                  <a:pt x="1104883" y="759057"/>
                </a:lnTo>
                <a:lnTo>
                  <a:pt x="1118636" y="713873"/>
                </a:lnTo>
                <a:lnTo>
                  <a:pt x="1128671" y="667184"/>
                </a:lnTo>
                <a:lnTo>
                  <a:pt x="1134817" y="619161"/>
                </a:lnTo>
                <a:lnTo>
                  <a:pt x="1136903" y="569976"/>
                </a:lnTo>
                <a:lnTo>
                  <a:pt x="1134817" y="520790"/>
                </a:lnTo>
                <a:lnTo>
                  <a:pt x="1128671" y="472767"/>
                </a:lnTo>
                <a:lnTo>
                  <a:pt x="1118636" y="426078"/>
                </a:lnTo>
                <a:lnTo>
                  <a:pt x="1104883" y="380894"/>
                </a:lnTo>
                <a:lnTo>
                  <a:pt x="1087583" y="337386"/>
                </a:lnTo>
                <a:lnTo>
                  <a:pt x="1066906" y="295725"/>
                </a:lnTo>
                <a:lnTo>
                  <a:pt x="1043022" y="256082"/>
                </a:lnTo>
                <a:lnTo>
                  <a:pt x="1016103" y="218628"/>
                </a:lnTo>
                <a:lnTo>
                  <a:pt x="986319" y="183534"/>
                </a:lnTo>
                <a:lnTo>
                  <a:pt x="953841" y="150970"/>
                </a:lnTo>
                <a:lnTo>
                  <a:pt x="918840" y="121109"/>
                </a:lnTo>
                <a:lnTo>
                  <a:pt x="881485" y="94120"/>
                </a:lnTo>
                <a:lnTo>
                  <a:pt x="841948" y="70175"/>
                </a:lnTo>
                <a:lnTo>
                  <a:pt x="800399" y="49445"/>
                </a:lnTo>
                <a:lnTo>
                  <a:pt x="757009" y="32101"/>
                </a:lnTo>
                <a:lnTo>
                  <a:pt x="711949" y="18313"/>
                </a:lnTo>
                <a:lnTo>
                  <a:pt x="665388" y="8253"/>
                </a:lnTo>
                <a:lnTo>
                  <a:pt x="617499" y="2091"/>
                </a:lnTo>
                <a:lnTo>
                  <a:pt x="568451" y="0"/>
                </a:lnTo>
                <a:close/>
              </a:path>
            </a:pathLst>
          </a:custGeom>
          <a:solidFill>
            <a:srgbClr val="AC8752"/>
          </a:solidFill>
        </p:spPr>
        <p:txBody>
          <a:bodyPr wrap="square" lIns="0" tIns="0" rIns="0" bIns="0" rtlCol="0"/>
          <a:lstStyle/>
          <a:p/>
        </p:txBody>
      </p:sp>
      <p:sp>
        <p:nvSpPr>
          <p:cNvPr id="10" name="object 10"/>
          <p:cNvSpPr txBox="1"/>
          <p:nvPr/>
        </p:nvSpPr>
        <p:spPr>
          <a:xfrm>
            <a:off x="8900541" y="4046296"/>
            <a:ext cx="318770" cy="512445"/>
          </a:xfrm>
          <a:prstGeom prst="rect">
            <a:avLst/>
          </a:prstGeom>
        </p:spPr>
        <p:txBody>
          <a:bodyPr wrap="square" lIns="0" tIns="12065" rIns="0" bIns="0" rtlCol="0" vert="horz">
            <a:spAutoFit/>
          </a:bodyPr>
          <a:lstStyle/>
          <a:p>
            <a:pPr marL="12700">
              <a:lnSpc>
                <a:spcPct val="100000"/>
              </a:lnSpc>
              <a:spcBef>
                <a:spcPts val="95"/>
              </a:spcBef>
            </a:pPr>
            <a:r>
              <a:rPr dirty="0" sz="3200" spc="-5">
                <a:solidFill>
                  <a:srgbClr val="FFFFFF"/>
                </a:solidFill>
                <a:latin typeface="Arial"/>
                <a:cs typeface="Arial"/>
              </a:rPr>
              <a:t>C</a:t>
            </a:r>
            <a:endParaRPr sz="3200">
              <a:latin typeface="Arial"/>
              <a:cs typeface="Arial"/>
            </a:endParaRPr>
          </a:p>
        </p:txBody>
      </p:sp>
      <p:sp>
        <p:nvSpPr>
          <p:cNvPr id="11" name="object 11"/>
          <p:cNvSpPr/>
          <p:nvPr/>
        </p:nvSpPr>
        <p:spPr>
          <a:xfrm>
            <a:off x="8267700" y="2881883"/>
            <a:ext cx="1506855" cy="0"/>
          </a:xfrm>
          <a:custGeom>
            <a:avLst/>
            <a:gdLst/>
            <a:ahLst/>
            <a:cxnLst/>
            <a:rect l="l" t="t" r="r" b="b"/>
            <a:pathLst>
              <a:path w="1506854" h="0">
                <a:moveTo>
                  <a:pt x="0" y="0"/>
                </a:moveTo>
                <a:lnTo>
                  <a:pt x="1506854" y="0"/>
                </a:lnTo>
              </a:path>
            </a:pathLst>
          </a:custGeom>
          <a:ln w="39624">
            <a:solidFill>
              <a:srgbClr val="8952AC"/>
            </a:solidFill>
          </a:ln>
        </p:spPr>
        <p:txBody>
          <a:bodyPr wrap="square" lIns="0" tIns="0" rIns="0" bIns="0" rtlCol="0"/>
          <a:lstStyle/>
          <a:p/>
        </p:txBody>
      </p:sp>
      <p:sp>
        <p:nvSpPr>
          <p:cNvPr id="12" name="object 12"/>
          <p:cNvSpPr/>
          <p:nvPr/>
        </p:nvSpPr>
        <p:spPr>
          <a:xfrm>
            <a:off x="8103107" y="3284220"/>
            <a:ext cx="554990" cy="626110"/>
          </a:xfrm>
          <a:custGeom>
            <a:avLst/>
            <a:gdLst/>
            <a:ahLst/>
            <a:cxnLst/>
            <a:rect l="l" t="t" r="r" b="b"/>
            <a:pathLst>
              <a:path w="554990" h="626110">
                <a:moveTo>
                  <a:pt x="0" y="0"/>
                </a:moveTo>
                <a:lnTo>
                  <a:pt x="554736" y="625728"/>
                </a:lnTo>
              </a:path>
            </a:pathLst>
          </a:custGeom>
          <a:ln w="39624">
            <a:solidFill>
              <a:srgbClr val="8952AC"/>
            </a:solidFill>
          </a:ln>
        </p:spPr>
        <p:txBody>
          <a:bodyPr wrap="square" lIns="0" tIns="0" rIns="0" bIns="0" rtlCol="0"/>
          <a:lstStyle/>
          <a:p/>
        </p:txBody>
      </p:sp>
      <p:sp>
        <p:nvSpPr>
          <p:cNvPr id="13" name="object 13"/>
          <p:cNvSpPr/>
          <p:nvPr/>
        </p:nvSpPr>
        <p:spPr>
          <a:xfrm>
            <a:off x="9462516" y="3284220"/>
            <a:ext cx="480695" cy="626110"/>
          </a:xfrm>
          <a:custGeom>
            <a:avLst/>
            <a:gdLst/>
            <a:ahLst/>
            <a:cxnLst/>
            <a:rect l="l" t="t" r="r" b="b"/>
            <a:pathLst>
              <a:path w="480695" h="626110">
                <a:moveTo>
                  <a:pt x="480313" y="0"/>
                </a:moveTo>
                <a:lnTo>
                  <a:pt x="0" y="625728"/>
                </a:lnTo>
              </a:path>
            </a:pathLst>
          </a:custGeom>
          <a:ln w="39624">
            <a:solidFill>
              <a:srgbClr val="8952AC"/>
            </a:solidFill>
          </a:ln>
        </p:spPr>
        <p:txBody>
          <a:bodyPr wrap="square" lIns="0" tIns="0" rIns="0" bIns="0" rtlCol="0"/>
          <a:lstStyle/>
          <a:p/>
        </p:txBody>
      </p:sp>
      <p:sp>
        <p:nvSpPr>
          <p:cNvPr id="14" name="object 14"/>
          <p:cNvSpPr txBox="1"/>
          <p:nvPr/>
        </p:nvSpPr>
        <p:spPr>
          <a:xfrm>
            <a:off x="7208266" y="1634109"/>
            <a:ext cx="1059815" cy="391160"/>
          </a:xfrm>
          <a:prstGeom prst="rect">
            <a:avLst/>
          </a:prstGeom>
        </p:spPr>
        <p:txBody>
          <a:bodyPr wrap="square" lIns="0" tIns="12700" rIns="0" bIns="0" rtlCol="0" vert="horz">
            <a:spAutoFit/>
          </a:bodyPr>
          <a:lstStyle/>
          <a:p>
            <a:pPr marL="12700">
              <a:lnSpc>
                <a:spcPct val="100000"/>
              </a:lnSpc>
              <a:spcBef>
                <a:spcPts val="100"/>
              </a:spcBef>
            </a:pPr>
            <a:r>
              <a:rPr dirty="0" sz="2400" spc="-5" b="1">
                <a:solidFill>
                  <a:srgbClr val="52AC87"/>
                </a:solidFill>
                <a:latin typeface="Calibri"/>
                <a:cs typeface="Calibri"/>
              </a:rPr>
              <a:t>Figure</a:t>
            </a:r>
            <a:r>
              <a:rPr dirty="0" sz="2400" spc="-100" b="1">
                <a:solidFill>
                  <a:srgbClr val="52AC87"/>
                </a:solidFill>
                <a:latin typeface="Calibri"/>
                <a:cs typeface="Calibri"/>
              </a:rPr>
              <a:t> </a:t>
            </a:r>
            <a:r>
              <a:rPr dirty="0" sz="2400" b="1">
                <a:solidFill>
                  <a:srgbClr val="52AC87"/>
                </a:solidFill>
                <a:latin typeface="Calibri"/>
                <a:cs typeface="Calibri"/>
              </a:rPr>
              <a:t>A</a:t>
            </a:r>
            <a:endParaRPr sz="24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534670"/>
            <a:ext cx="9599295" cy="1409065"/>
          </a:xfrm>
          <a:prstGeom prst="rect"/>
        </p:spPr>
        <p:txBody>
          <a:bodyPr wrap="square" lIns="0" tIns="12700" rIns="0" bIns="0" rtlCol="0" vert="horz">
            <a:spAutoFit/>
          </a:bodyPr>
          <a:lstStyle/>
          <a:p>
            <a:pPr marL="12700">
              <a:lnSpc>
                <a:spcPct val="100000"/>
              </a:lnSpc>
              <a:spcBef>
                <a:spcPts val="100"/>
              </a:spcBef>
            </a:pPr>
            <a:r>
              <a:rPr dirty="0" spc="-25"/>
              <a:t>Dijkstra’s</a:t>
            </a:r>
            <a:r>
              <a:rPr dirty="0" spc="-5"/>
              <a:t> Algorithm</a:t>
            </a:r>
          </a:p>
          <a:p>
            <a:pPr marL="12700" marR="5080">
              <a:lnSpc>
                <a:spcPct val="100000"/>
              </a:lnSpc>
              <a:spcBef>
                <a:spcPts val="90"/>
              </a:spcBef>
            </a:pPr>
            <a:r>
              <a:rPr dirty="0" sz="2200" spc="-10" b="0">
                <a:solidFill>
                  <a:srgbClr val="767070"/>
                </a:solidFill>
                <a:latin typeface="Arial"/>
                <a:cs typeface="Arial"/>
              </a:rPr>
              <a:t>Dijkstra’s </a:t>
            </a:r>
            <a:r>
              <a:rPr dirty="0" sz="2200" spc="-5" b="0">
                <a:solidFill>
                  <a:srgbClr val="767070"/>
                </a:solidFill>
                <a:latin typeface="Arial"/>
                <a:cs typeface="Arial"/>
              </a:rPr>
              <a:t>Algorithm finds the shortest path from some given vertex to all other  vertices in the graph. It </a:t>
            </a:r>
            <a:r>
              <a:rPr dirty="0" sz="2200" b="0">
                <a:solidFill>
                  <a:srgbClr val="767070"/>
                </a:solidFill>
                <a:latin typeface="Arial"/>
                <a:cs typeface="Arial"/>
              </a:rPr>
              <a:t>is </a:t>
            </a:r>
            <a:r>
              <a:rPr dirty="0" sz="2200" spc="-5" b="0">
                <a:solidFill>
                  <a:srgbClr val="767070"/>
                </a:solidFill>
                <a:latin typeface="Arial"/>
                <a:cs typeface="Arial"/>
              </a:rPr>
              <a:t>typically used for finding the shortest path between  two vertices </a:t>
            </a:r>
            <a:r>
              <a:rPr dirty="0" sz="2200" b="0">
                <a:solidFill>
                  <a:srgbClr val="767070"/>
                </a:solidFill>
                <a:latin typeface="Arial"/>
                <a:cs typeface="Arial"/>
              </a:rPr>
              <a:t>because </a:t>
            </a:r>
            <a:r>
              <a:rPr dirty="0" sz="2200" spc="-5" b="0">
                <a:solidFill>
                  <a:srgbClr val="767070"/>
                </a:solidFill>
                <a:latin typeface="Arial"/>
                <a:cs typeface="Arial"/>
              </a:rPr>
              <a:t>it is the fastest of the standard shortest path</a:t>
            </a:r>
            <a:r>
              <a:rPr dirty="0" sz="2200" spc="190" b="0">
                <a:solidFill>
                  <a:srgbClr val="767070"/>
                </a:solidFill>
                <a:latin typeface="Arial"/>
                <a:cs typeface="Arial"/>
              </a:rPr>
              <a:t> </a:t>
            </a:r>
            <a:r>
              <a:rPr dirty="0" sz="2200" spc="-5" b="0">
                <a:solidFill>
                  <a:srgbClr val="767070"/>
                </a:solidFill>
                <a:latin typeface="Arial"/>
                <a:cs typeface="Arial"/>
              </a:rPr>
              <a:t>algorithms.</a:t>
            </a:r>
            <a:endParaRPr sz="2200">
              <a:latin typeface="Arial"/>
              <a:cs typeface="Arial"/>
            </a:endParaRPr>
          </a:p>
        </p:txBody>
      </p:sp>
      <p:sp>
        <p:nvSpPr>
          <p:cNvPr id="3" name="object 3"/>
          <p:cNvSpPr txBox="1"/>
          <p:nvPr/>
        </p:nvSpPr>
        <p:spPr>
          <a:xfrm>
            <a:off x="1332738" y="3064510"/>
            <a:ext cx="3987800" cy="1701800"/>
          </a:xfrm>
          <a:prstGeom prst="rect">
            <a:avLst/>
          </a:prstGeom>
        </p:spPr>
        <p:txBody>
          <a:bodyPr wrap="square" lIns="0" tIns="12065" rIns="0" bIns="0" rtlCol="0" vert="horz">
            <a:spAutoFit/>
          </a:bodyPr>
          <a:lstStyle/>
          <a:p>
            <a:pPr marL="12700" marR="5080">
              <a:lnSpc>
                <a:spcPct val="100000"/>
              </a:lnSpc>
              <a:spcBef>
                <a:spcPts val="95"/>
              </a:spcBef>
            </a:pPr>
            <a:r>
              <a:rPr dirty="0" sz="2200" spc="-5">
                <a:solidFill>
                  <a:srgbClr val="767070"/>
                </a:solidFill>
                <a:latin typeface="Arial"/>
                <a:cs typeface="Arial"/>
              </a:rPr>
              <a:t>The algorithm first “visits” </a:t>
            </a:r>
            <a:r>
              <a:rPr dirty="0" sz="2200" spc="-10">
                <a:solidFill>
                  <a:srgbClr val="767070"/>
                </a:solidFill>
                <a:latin typeface="Arial"/>
                <a:cs typeface="Arial"/>
              </a:rPr>
              <a:t>or  </a:t>
            </a:r>
            <a:r>
              <a:rPr dirty="0" sz="2200" spc="-5">
                <a:solidFill>
                  <a:srgbClr val="767070"/>
                </a:solidFill>
                <a:latin typeface="Arial"/>
                <a:cs typeface="Arial"/>
              </a:rPr>
              <a:t>processes </a:t>
            </a:r>
            <a:r>
              <a:rPr dirty="0" sz="2200" spc="15">
                <a:solidFill>
                  <a:srgbClr val="767070"/>
                </a:solidFill>
                <a:latin typeface="Cambria Math"/>
                <a:cs typeface="Cambria Math"/>
              </a:rPr>
              <a:t>𝑠</a:t>
            </a:r>
            <a:r>
              <a:rPr dirty="0" sz="2200" spc="15">
                <a:solidFill>
                  <a:srgbClr val="767070"/>
                </a:solidFill>
                <a:latin typeface="Arial"/>
                <a:cs typeface="Arial"/>
              </a:rPr>
              <a:t>. </a:t>
            </a:r>
            <a:r>
              <a:rPr dirty="0" sz="2200" spc="-5">
                <a:solidFill>
                  <a:srgbClr val="767070"/>
                </a:solidFill>
                <a:latin typeface="Arial"/>
                <a:cs typeface="Arial"/>
              </a:rPr>
              <a:t>The algorithm  determines the distance of </a:t>
            </a:r>
            <a:r>
              <a:rPr dirty="0" sz="2200">
                <a:solidFill>
                  <a:srgbClr val="767070"/>
                </a:solidFill>
                <a:latin typeface="Arial"/>
                <a:cs typeface="Arial"/>
              </a:rPr>
              <a:t>each  </a:t>
            </a:r>
            <a:r>
              <a:rPr dirty="0" sz="2200" spc="-5">
                <a:solidFill>
                  <a:srgbClr val="767070"/>
                </a:solidFill>
                <a:latin typeface="Arial"/>
                <a:cs typeface="Arial"/>
              </a:rPr>
              <a:t>vertex </a:t>
            </a:r>
            <a:r>
              <a:rPr dirty="0" sz="2200" spc="-5">
                <a:solidFill>
                  <a:srgbClr val="767070"/>
                </a:solidFill>
                <a:latin typeface="Cambria Math"/>
                <a:cs typeface="Cambria Math"/>
              </a:rPr>
              <a:t>𝑣 </a:t>
            </a:r>
            <a:r>
              <a:rPr dirty="0" sz="2200" spc="-5">
                <a:solidFill>
                  <a:srgbClr val="767070"/>
                </a:solidFill>
                <a:latin typeface="Arial"/>
                <a:cs typeface="Arial"/>
              </a:rPr>
              <a:t>adjacent to </a:t>
            </a:r>
            <a:r>
              <a:rPr dirty="0" sz="2200" spc="-5">
                <a:solidFill>
                  <a:srgbClr val="767070"/>
                </a:solidFill>
                <a:latin typeface="Cambria Math"/>
                <a:cs typeface="Cambria Math"/>
              </a:rPr>
              <a:t>𝑠 </a:t>
            </a:r>
            <a:r>
              <a:rPr dirty="0" sz="2200" spc="-5">
                <a:solidFill>
                  <a:srgbClr val="767070"/>
                </a:solidFill>
                <a:latin typeface="Arial"/>
                <a:cs typeface="Arial"/>
              </a:rPr>
              <a:t>if the path  </a:t>
            </a:r>
            <a:r>
              <a:rPr dirty="0" sz="2200">
                <a:solidFill>
                  <a:srgbClr val="767070"/>
                </a:solidFill>
                <a:latin typeface="Arial"/>
                <a:cs typeface="Arial"/>
              </a:rPr>
              <a:t>consists </a:t>
            </a:r>
            <a:r>
              <a:rPr dirty="0" sz="2200" spc="-5">
                <a:solidFill>
                  <a:srgbClr val="767070"/>
                </a:solidFill>
                <a:latin typeface="Arial"/>
                <a:cs typeface="Arial"/>
              </a:rPr>
              <a:t>of the edge </a:t>
            </a:r>
            <a:r>
              <a:rPr dirty="0" sz="2200" spc="15">
                <a:solidFill>
                  <a:srgbClr val="767070"/>
                </a:solidFill>
                <a:latin typeface="Cambria Math"/>
                <a:cs typeface="Cambria Math"/>
              </a:rPr>
              <a:t>(𝑠,</a:t>
            </a:r>
            <a:r>
              <a:rPr dirty="0" sz="2200" spc="-125">
                <a:solidFill>
                  <a:srgbClr val="767070"/>
                </a:solidFill>
                <a:latin typeface="Cambria Math"/>
                <a:cs typeface="Cambria Math"/>
              </a:rPr>
              <a:t> </a:t>
            </a:r>
            <a:r>
              <a:rPr dirty="0" sz="2200" spc="20">
                <a:solidFill>
                  <a:srgbClr val="767070"/>
                </a:solidFill>
                <a:latin typeface="Cambria Math"/>
                <a:cs typeface="Cambria Math"/>
              </a:rPr>
              <a:t>𝑣)</a:t>
            </a:r>
            <a:r>
              <a:rPr dirty="0" sz="2200" spc="20">
                <a:solidFill>
                  <a:srgbClr val="767070"/>
                </a:solidFill>
                <a:latin typeface="Arial"/>
                <a:cs typeface="Arial"/>
              </a:rPr>
              <a:t>.</a:t>
            </a:r>
            <a:endParaRPr sz="2200">
              <a:latin typeface="Arial"/>
              <a:cs typeface="Arial"/>
            </a:endParaRPr>
          </a:p>
        </p:txBody>
      </p:sp>
      <p:sp>
        <p:nvSpPr>
          <p:cNvPr id="4" name="object 4"/>
          <p:cNvSpPr/>
          <p:nvPr/>
        </p:nvSpPr>
        <p:spPr>
          <a:xfrm>
            <a:off x="6217920" y="5286755"/>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19" y="396240"/>
                </a:lnTo>
                <a:lnTo>
                  <a:pt x="243564" y="391007"/>
                </a:lnTo>
                <a:lnTo>
                  <a:pt x="285272" y="376103"/>
                </a:lnTo>
                <a:lnTo>
                  <a:pt x="322057" y="352716"/>
                </a:lnTo>
                <a:lnTo>
                  <a:pt x="352732" y="322035"/>
                </a:lnTo>
                <a:lnTo>
                  <a:pt x="376112" y="285250"/>
                </a:lnTo>
                <a:lnTo>
                  <a:pt x="391010" y="243548"/>
                </a:lnTo>
                <a:lnTo>
                  <a:pt x="396239"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DEED12"/>
          </a:solidFill>
        </p:spPr>
        <p:txBody>
          <a:bodyPr wrap="square" lIns="0" tIns="0" rIns="0" bIns="0" rtlCol="0"/>
          <a:lstStyle/>
          <a:p/>
        </p:txBody>
      </p:sp>
      <p:sp>
        <p:nvSpPr>
          <p:cNvPr id="5" name="object 5"/>
          <p:cNvSpPr txBox="1"/>
          <p:nvPr/>
        </p:nvSpPr>
        <p:spPr>
          <a:xfrm>
            <a:off x="6322314" y="5282895"/>
            <a:ext cx="16637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𝑠</a:t>
            </a:r>
            <a:endParaRPr sz="2400">
              <a:latin typeface="Cambria Math"/>
              <a:cs typeface="Cambria Math"/>
            </a:endParaRPr>
          </a:p>
        </p:txBody>
      </p:sp>
      <p:sp>
        <p:nvSpPr>
          <p:cNvPr id="6" name="object 6"/>
          <p:cNvSpPr/>
          <p:nvPr/>
        </p:nvSpPr>
        <p:spPr>
          <a:xfrm>
            <a:off x="6557009" y="4301490"/>
            <a:ext cx="1201420" cy="1044575"/>
          </a:xfrm>
          <a:custGeom>
            <a:avLst/>
            <a:gdLst/>
            <a:ahLst/>
            <a:cxnLst/>
            <a:rect l="l" t="t" r="r" b="b"/>
            <a:pathLst>
              <a:path w="1201420" h="1044575">
                <a:moveTo>
                  <a:pt x="1200912" y="0"/>
                </a:moveTo>
                <a:lnTo>
                  <a:pt x="0" y="1044321"/>
                </a:lnTo>
              </a:path>
            </a:pathLst>
          </a:custGeom>
          <a:ln w="38099">
            <a:solidFill>
              <a:srgbClr val="8952AC"/>
            </a:solidFill>
          </a:ln>
        </p:spPr>
        <p:txBody>
          <a:bodyPr wrap="square" lIns="0" tIns="0" rIns="0" bIns="0" rtlCol="0"/>
          <a:lstStyle/>
          <a:p/>
        </p:txBody>
      </p:sp>
      <p:sp>
        <p:nvSpPr>
          <p:cNvPr id="7" name="object 7"/>
          <p:cNvSpPr/>
          <p:nvPr/>
        </p:nvSpPr>
        <p:spPr>
          <a:xfrm>
            <a:off x="6217920" y="3962400"/>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8" name="object 8"/>
          <p:cNvSpPr txBox="1"/>
          <p:nvPr/>
        </p:nvSpPr>
        <p:spPr>
          <a:xfrm>
            <a:off x="6303390" y="3957904"/>
            <a:ext cx="2025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𝑑</a:t>
            </a:r>
            <a:endParaRPr sz="2400">
              <a:latin typeface="Cambria Math"/>
              <a:cs typeface="Cambria Math"/>
            </a:endParaRPr>
          </a:p>
        </p:txBody>
      </p:sp>
      <p:sp>
        <p:nvSpPr>
          <p:cNvPr id="9" name="object 9"/>
          <p:cNvSpPr/>
          <p:nvPr/>
        </p:nvSpPr>
        <p:spPr>
          <a:xfrm>
            <a:off x="7699247" y="5286755"/>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20" y="396240"/>
                </a:lnTo>
                <a:lnTo>
                  <a:pt x="243564" y="391007"/>
                </a:lnTo>
                <a:lnTo>
                  <a:pt x="285272" y="376103"/>
                </a:lnTo>
                <a:lnTo>
                  <a:pt x="322057" y="352716"/>
                </a:lnTo>
                <a:lnTo>
                  <a:pt x="352732" y="322035"/>
                </a:lnTo>
                <a:lnTo>
                  <a:pt x="376112" y="285250"/>
                </a:lnTo>
                <a:lnTo>
                  <a:pt x="391010" y="243548"/>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0" name="object 10"/>
          <p:cNvSpPr txBox="1"/>
          <p:nvPr/>
        </p:nvSpPr>
        <p:spPr>
          <a:xfrm>
            <a:off x="7781925" y="5282895"/>
            <a:ext cx="21209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𝑔</a:t>
            </a:r>
            <a:endParaRPr sz="2400">
              <a:latin typeface="Cambria Math"/>
              <a:cs typeface="Cambria Math"/>
            </a:endParaRPr>
          </a:p>
        </p:txBody>
      </p:sp>
      <p:sp>
        <p:nvSpPr>
          <p:cNvPr id="11" name="object 11"/>
          <p:cNvSpPr/>
          <p:nvPr/>
        </p:nvSpPr>
        <p:spPr>
          <a:xfrm>
            <a:off x="6217920" y="2638044"/>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2" name="object 12"/>
          <p:cNvSpPr txBox="1"/>
          <p:nvPr/>
        </p:nvSpPr>
        <p:spPr>
          <a:xfrm>
            <a:off x="6307582" y="2633294"/>
            <a:ext cx="195580"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𝑎</a:t>
            </a:r>
            <a:endParaRPr sz="2400">
              <a:latin typeface="Cambria Math"/>
              <a:cs typeface="Cambria Math"/>
            </a:endParaRPr>
          </a:p>
        </p:txBody>
      </p:sp>
      <p:sp>
        <p:nvSpPr>
          <p:cNvPr id="13" name="object 13"/>
          <p:cNvSpPr/>
          <p:nvPr/>
        </p:nvSpPr>
        <p:spPr>
          <a:xfrm>
            <a:off x="7699247" y="396240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4" name="object 14"/>
          <p:cNvSpPr txBox="1"/>
          <p:nvPr/>
        </p:nvSpPr>
        <p:spPr>
          <a:xfrm>
            <a:off x="7798689" y="3957904"/>
            <a:ext cx="1771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𝑒</a:t>
            </a:r>
            <a:endParaRPr sz="2400">
              <a:latin typeface="Cambria Math"/>
              <a:cs typeface="Cambria Math"/>
            </a:endParaRPr>
          </a:p>
        </p:txBody>
      </p:sp>
      <p:sp>
        <p:nvSpPr>
          <p:cNvPr id="15" name="object 15"/>
          <p:cNvSpPr/>
          <p:nvPr/>
        </p:nvSpPr>
        <p:spPr>
          <a:xfrm>
            <a:off x="7696200" y="2638044"/>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6" name="object 16"/>
          <p:cNvSpPr txBox="1"/>
          <p:nvPr/>
        </p:nvSpPr>
        <p:spPr>
          <a:xfrm>
            <a:off x="7788402" y="2633294"/>
            <a:ext cx="1898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𝑏</a:t>
            </a:r>
            <a:endParaRPr sz="2400">
              <a:latin typeface="Cambria Math"/>
              <a:cs typeface="Cambria Math"/>
            </a:endParaRPr>
          </a:p>
        </p:txBody>
      </p:sp>
      <p:sp>
        <p:nvSpPr>
          <p:cNvPr id="17" name="object 17"/>
          <p:cNvSpPr/>
          <p:nvPr/>
        </p:nvSpPr>
        <p:spPr>
          <a:xfrm>
            <a:off x="9174480" y="5286755"/>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20" y="396240"/>
                </a:lnTo>
                <a:lnTo>
                  <a:pt x="243564" y="391007"/>
                </a:lnTo>
                <a:lnTo>
                  <a:pt x="285272" y="376103"/>
                </a:lnTo>
                <a:lnTo>
                  <a:pt x="322057" y="352716"/>
                </a:lnTo>
                <a:lnTo>
                  <a:pt x="352732" y="322035"/>
                </a:lnTo>
                <a:lnTo>
                  <a:pt x="376112" y="285250"/>
                </a:lnTo>
                <a:lnTo>
                  <a:pt x="391010" y="243548"/>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8" name="object 18"/>
          <p:cNvSpPr txBox="1"/>
          <p:nvPr/>
        </p:nvSpPr>
        <p:spPr>
          <a:xfrm>
            <a:off x="9265157" y="5282895"/>
            <a:ext cx="19494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ℎ</a:t>
            </a:r>
            <a:endParaRPr sz="2400">
              <a:latin typeface="Cambria Math"/>
              <a:cs typeface="Cambria Math"/>
            </a:endParaRPr>
          </a:p>
        </p:txBody>
      </p:sp>
      <p:sp>
        <p:nvSpPr>
          <p:cNvPr id="19" name="object 19"/>
          <p:cNvSpPr/>
          <p:nvPr/>
        </p:nvSpPr>
        <p:spPr>
          <a:xfrm>
            <a:off x="9174480" y="396240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20" name="object 20"/>
          <p:cNvSpPr txBox="1"/>
          <p:nvPr/>
        </p:nvSpPr>
        <p:spPr>
          <a:xfrm>
            <a:off x="9263888" y="3957904"/>
            <a:ext cx="19367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𝑓</a:t>
            </a:r>
            <a:endParaRPr sz="2400">
              <a:latin typeface="Cambria Math"/>
              <a:cs typeface="Cambria Math"/>
            </a:endParaRPr>
          </a:p>
        </p:txBody>
      </p:sp>
      <p:sp>
        <p:nvSpPr>
          <p:cNvPr id="21" name="object 21"/>
          <p:cNvSpPr/>
          <p:nvPr/>
        </p:nvSpPr>
        <p:spPr>
          <a:xfrm>
            <a:off x="9174480" y="2638044"/>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22" name="object 22"/>
          <p:cNvSpPr txBox="1"/>
          <p:nvPr/>
        </p:nvSpPr>
        <p:spPr>
          <a:xfrm>
            <a:off x="9277857" y="2633294"/>
            <a:ext cx="16573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𝑐</a:t>
            </a:r>
            <a:endParaRPr sz="2400">
              <a:latin typeface="Cambria Math"/>
              <a:cs typeface="Cambria Math"/>
            </a:endParaRPr>
          </a:p>
        </p:txBody>
      </p:sp>
      <p:sp>
        <p:nvSpPr>
          <p:cNvPr id="23" name="object 23"/>
          <p:cNvSpPr/>
          <p:nvPr/>
        </p:nvSpPr>
        <p:spPr>
          <a:xfrm>
            <a:off x="6614921" y="5485638"/>
            <a:ext cx="1085215" cy="0"/>
          </a:xfrm>
          <a:custGeom>
            <a:avLst/>
            <a:gdLst/>
            <a:ahLst/>
            <a:cxnLst/>
            <a:rect l="l" t="t" r="r" b="b"/>
            <a:pathLst>
              <a:path w="1085215" h="0">
                <a:moveTo>
                  <a:pt x="1084833" y="0"/>
                </a:moveTo>
                <a:lnTo>
                  <a:pt x="0" y="0"/>
                </a:lnTo>
              </a:path>
            </a:pathLst>
          </a:custGeom>
          <a:ln w="38100">
            <a:solidFill>
              <a:srgbClr val="8952AC"/>
            </a:solidFill>
          </a:ln>
        </p:spPr>
        <p:txBody>
          <a:bodyPr wrap="square" lIns="0" tIns="0" rIns="0" bIns="0" rtlCol="0"/>
          <a:lstStyle/>
          <a:p/>
        </p:txBody>
      </p:sp>
      <p:sp>
        <p:nvSpPr>
          <p:cNvPr id="24" name="object 24"/>
          <p:cNvSpPr/>
          <p:nvPr/>
        </p:nvSpPr>
        <p:spPr>
          <a:xfrm>
            <a:off x="6416802" y="4359402"/>
            <a:ext cx="0" cy="928369"/>
          </a:xfrm>
          <a:custGeom>
            <a:avLst/>
            <a:gdLst/>
            <a:ahLst/>
            <a:cxnLst/>
            <a:rect l="l" t="t" r="r" b="b"/>
            <a:pathLst>
              <a:path w="0" h="928370">
                <a:moveTo>
                  <a:pt x="0" y="0"/>
                </a:moveTo>
                <a:lnTo>
                  <a:pt x="0" y="928370"/>
                </a:lnTo>
              </a:path>
            </a:pathLst>
          </a:custGeom>
          <a:ln w="38100">
            <a:solidFill>
              <a:srgbClr val="8952AC"/>
            </a:solidFill>
          </a:ln>
        </p:spPr>
        <p:txBody>
          <a:bodyPr wrap="square" lIns="0" tIns="0" rIns="0" bIns="0" rtlCol="0"/>
          <a:lstStyle/>
          <a:p/>
        </p:txBody>
      </p:sp>
      <p:sp>
        <p:nvSpPr>
          <p:cNvPr id="25" name="object 25"/>
          <p:cNvSpPr/>
          <p:nvPr/>
        </p:nvSpPr>
        <p:spPr>
          <a:xfrm>
            <a:off x="6614921" y="4161282"/>
            <a:ext cx="1085215" cy="0"/>
          </a:xfrm>
          <a:custGeom>
            <a:avLst/>
            <a:gdLst/>
            <a:ahLst/>
            <a:cxnLst/>
            <a:rect l="l" t="t" r="r" b="b"/>
            <a:pathLst>
              <a:path w="1085215" h="0">
                <a:moveTo>
                  <a:pt x="1084833" y="0"/>
                </a:moveTo>
                <a:lnTo>
                  <a:pt x="0" y="0"/>
                </a:lnTo>
              </a:path>
            </a:pathLst>
          </a:custGeom>
          <a:ln w="38100">
            <a:solidFill>
              <a:srgbClr val="8952AC"/>
            </a:solidFill>
          </a:ln>
        </p:spPr>
        <p:txBody>
          <a:bodyPr wrap="square" lIns="0" tIns="0" rIns="0" bIns="0" rtlCol="0"/>
          <a:lstStyle/>
          <a:p/>
        </p:txBody>
      </p:sp>
      <p:sp>
        <p:nvSpPr>
          <p:cNvPr id="26" name="object 26"/>
          <p:cNvSpPr/>
          <p:nvPr/>
        </p:nvSpPr>
        <p:spPr>
          <a:xfrm>
            <a:off x="8096250" y="5485638"/>
            <a:ext cx="1078865" cy="0"/>
          </a:xfrm>
          <a:custGeom>
            <a:avLst/>
            <a:gdLst/>
            <a:ahLst/>
            <a:cxnLst/>
            <a:rect l="l" t="t" r="r" b="b"/>
            <a:pathLst>
              <a:path w="1078865" h="0">
                <a:moveTo>
                  <a:pt x="1078738" y="0"/>
                </a:moveTo>
                <a:lnTo>
                  <a:pt x="0" y="0"/>
                </a:lnTo>
              </a:path>
            </a:pathLst>
          </a:custGeom>
          <a:ln w="38100">
            <a:solidFill>
              <a:srgbClr val="8952AC"/>
            </a:solidFill>
          </a:ln>
        </p:spPr>
        <p:txBody>
          <a:bodyPr wrap="square" lIns="0" tIns="0" rIns="0" bIns="0" rtlCol="0"/>
          <a:lstStyle/>
          <a:p/>
        </p:txBody>
      </p:sp>
      <p:sp>
        <p:nvSpPr>
          <p:cNvPr id="27" name="object 27"/>
          <p:cNvSpPr/>
          <p:nvPr/>
        </p:nvSpPr>
        <p:spPr>
          <a:xfrm>
            <a:off x="9373361" y="4359402"/>
            <a:ext cx="0" cy="928369"/>
          </a:xfrm>
          <a:custGeom>
            <a:avLst/>
            <a:gdLst/>
            <a:ahLst/>
            <a:cxnLst/>
            <a:rect l="l" t="t" r="r" b="b"/>
            <a:pathLst>
              <a:path w="0" h="928370">
                <a:moveTo>
                  <a:pt x="0" y="928370"/>
                </a:moveTo>
                <a:lnTo>
                  <a:pt x="0" y="0"/>
                </a:lnTo>
              </a:path>
            </a:pathLst>
          </a:custGeom>
          <a:ln w="38100">
            <a:solidFill>
              <a:srgbClr val="8952AC"/>
            </a:solidFill>
          </a:ln>
        </p:spPr>
        <p:txBody>
          <a:bodyPr wrap="square" lIns="0" tIns="0" rIns="0" bIns="0" rtlCol="0"/>
          <a:lstStyle/>
          <a:p/>
        </p:txBody>
      </p:sp>
      <p:sp>
        <p:nvSpPr>
          <p:cNvPr id="28" name="object 28"/>
          <p:cNvSpPr/>
          <p:nvPr/>
        </p:nvSpPr>
        <p:spPr>
          <a:xfrm>
            <a:off x="8093202" y="2836926"/>
            <a:ext cx="1082040" cy="0"/>
          </a:xfrm>
          <a:custGeom>
            <a:avLst/>
            <a:gdLst/>
            <a:ahLst/>
            <a:cxnLst/>
            <a:rect l="l" t="t" r="r" b="b"/>
            <a:pathLst>
              <a:path w="1082040" h="0">
                <a:moveTo>
                  <a:pt x="1081786" y="0"/>
                </a:moveTo>
                <a:lnTo>
                  <a:pt x="0" y="0"/>
                </a:lnTo>
              </a:path>
            </a:pathLst>
          </a:custGeom>
          <a:ln w="38100">
            <a:solidFill>
              <a:srgbClr val="8952AC"/>
            </a:solidFill>
          </a:ln>
        </p:spPr>
        <p:txBody>
          <a:bodyPr wrap="square" lIns="0" tIns="0" rIns="0" bIns="0" rtlCol="0"/>
          <a:lstStyle/>
          <a:p/>
        </p:txBody>
      </p:sp>
      <p:sp>
        <p:nvSpPr>
          <p:cNvPr id="29" name="object 29"/>
          <p:cNvSpPr/>
          <p:nvPr/>
        </p:nvSpPr>
        <p:spPr>
          <a:xfrm>
            <a:off x="6614921" y="2836926"/>
            <a:ext cx="1082040" cy="0"/>
          </a:xfrm>
          <a:custGeom>
            <a:avLst/>
            <a:gdLst/>
            <a:ahLst/>
            <a:cxnLst/>
            <a:rect l="l" t="t" r="r" b="b"/>
            <a:pathLst>
              <a:path w="1082040" h="0">
                <a:moveTo>
                  <a:pt x="0" y="0"/>
                </a:moveTo>
                <a:lnTo>
                  <a:pt x="1081785" y="0"/>
                </a:lnTo>
              </a:path>
            </a:pathLst>
          </a:custGeom>
          <a:ln w="38100">
            <a:solidFill>
              <a:srgbClr val="8952AC"/>
            </a:solidFill>
          </a:ln>
        </p:spPr>
        <p:txBody>
          <a:bodyPr wrap="square" lIns="0" tIns="0" rIns="0" bIns="0" rtlCol="0"/>
          <a:lstStyle/>
          <a:p/>
        </p:txBody>
      </p:sp>
      <p:sp>
        <p:nvSpPr>
          <p:cNvPr id="30" name="object 30"/>
          <p:cNvSpPr/>
          <p:nvPr/>
        </p:nvSpPr>
        <p:spPr>
          <a:xfrm>
            <a:off x="7895081" y="3035045"/>
            <a:ext cx="3175" cy="928369"/>
          </a:xfrm>
          <a:custGeom>
            <a:avLst/>
            <a:gdLst/>
            <a:ahLst/>
            <a:cxnLst/>
            <a:rect l="l" t="t" r="r" b="b"/>
            <a:pathLst>
              <a:path w="3175" h="928370">
                <a:moveTo>
                  <a:pt x="3048" y="928369"/>
                </a:moveTo>
                <a:lnTo>
                  <a:pt x="0" y="0"/>
                </a:lnTo>
              </a:path>
            </a:pathLst>
          </a:custGeom>
          <a:ln w="38099">
            <a:solidFill>
              <a:srgbClr val="8952AC"/>
            </a:solidFill>
          </a:ln>
        </p:spPr>
        <p:txBody>
          <a:bodyPr wrap="square" lIns="0" tIns="0" rIns="0" bIns="0" rtlCol="0"/>
          <a:lstStyle/>
          <a:p/>
        </p:txBody>
      </p:sp>
      <p:sp>
        <p:nvSpPr>
          <p:cNvPr id="31" name="object 31"/>
          <p:cNvSpPr/>
          <p:nvPr/>
        </p:nvSpPr>
        <p:spPr>
          <a:xfrm>
            <a:off x="6416802" y="3035045"/>
            <a:ext cx="0" cy="928369"/>
          </a:xfrm>
          <a:custGeom>
            <a:avLst/>
            <a:gdLst/>
            <a:ahLst/>
            <a:cxnLst/>
            <a:rect l="l" t="t" r="r" b="b"/>
            <a:pathLst>
              <a:path w="0" h="928370">
                <a:moveTo>
                  <a:pt x="0" y="0"/>
                </a:moveTo>
                <a:lnTo>
                  <a:pt x="0" y="928369"/>
                </a:lnTo>
              </a:path>
            </a:pathLst>
          </a:custGeom>
          <a:ln w="38100">
            <a:solidFill>
              <a:srgbClr val="8952AC"/>
            </a:solidFill>
          </a:ln>
        </p:spPr>
        <p:txBody>
          <a:bodyPr wrap="square" lIns="0" tIns="0" rIns="0" bIns="0" rtlCol="0"/>
          <a:lstStyle/>
          <a:p/>
        </p:txBody>
      </p:sp>
      <p:sp>
        <p:nvSpPr>
          <p:cNvPr id="32" name="object 32"/>
          <p:cNvSpPr/>
          <p:nvPr/>
        </p:nvSpPr>
        <p:spPr>
          <a:xfrm>
            <a:off x="8038338" y="4301490"/>
            <a:ext cx="1195070" cy="1044575"/>
          </a:xfrm>
          <a:custGeom>
            <a:avLst/>
            <a:gdLst/>
            <a:ahLst/>
            <a:cxnLst/>
            <a:rect l="l" t="t" r="r" b="b"/>
            <a:pathLst>
              <a:path w="1195070" h="1044575">
                <a:moveTo>
                  <a:pt x="0" y="1044321"/>
                </a:moveTo>
                <a:lnTo>
                  <a:pt x="1194815" y="0"/>
                </a:lnTo>
              </a:path>
            </a:pathLst>
          </a:custGeom>
          <a:ln w="38100">
            <a:solidFill>
              <a:srgbClr val="8952AC"/>
            </a:solidFill>
          </a:ln>
        </p:spPr>
        <p:txBody>
          <a:bodyPr wrap="square" lIns="0" tIns="0" rIns="0" bIns="0" rtlCol="0"/>
          <a:lstStyle/>
          <a:p/>
        </p:txBody>
      </p:sp>
      <p:sp>
        <p:nvSpPr>
          <p:cNvPr id="33" name="object 33"/>
          <p:cNvSpPr/>
          <p:nvPr/>
        </p:nvSpPr>
        <p:spPr>
          <a:xfrm>
            <a:off x="8038338" y="4301490"/>
            <a:ext cx="1195070" cy="1044575"/>
          </a:xfrm>
          <a:custGeom>
            <a:avLst/>
            <a:gdLst/>
            <a:ahLst/>
            <a:cxnLst/>
            <a:rect l="l" t="t" r="r" b="b"/>
            <a:pathLst>
              <a:path w="1195070" h="1044575">
                <a:moveTo>
                  <a:pt x="1194815" y="1044321"/>
                </a:moveTo>
                <a:lnTo>
                  <a:pt x="0" y="0"/>
                </a:lnTo>
              </a:path>
            </a:pathLst>
          </a:custGeom>
          <a:ln w="38100">
            <a:solidFill>
              <a:srgbClr val="8952AC"/>
            </a:solidFill>
          </a:ln>
        </p:spPr>
        <p:txBody>
          <a:bodyPr wrap="square" lIns="0" tIns="0" rIns="0" bIns="0" rtlCol="0"/>
          <a:lstStyle/>
          <a:p/>
        </p:txBody>
      </p:sp>
      <p:graphicFrame>
        <p:nvGraphicFramePr>
          <p:cNvPr id="34" name="object 34"/>
          <p:cNvGraphicFramePr>
            <a:graphicFrameLocks noGrp="1"/>
          </p:cNvGraphicFramePr>
          <p:nvPr/>
        </p:nvGraphicFramePr>
        <p:xfrm>
          <a:off x="10034016" y="2523489"/>
          <a:ext cx="1617980" cy="3305175"/>
        </p:xfrm>
        <a:graphic>
          <a:graphicData uri="http://schemas.openxmlformats.org/drawingml/2006/table">
            <a:tbl>
              <a:tblPr firstRow="1" bandRow="1">
                <a:tableStyleId>{2D5ABB26-0587-4C30-8999-92F81FD0307C}</a:tableStyleId>
              </a:tblPr>
              <a:tblGrid>
                <a:gridCol w="532765"/>
                <a:gridCol w="532765"/>
                <a:gridCol w="532765"/>
              </a:tblGrid>
              <a:tr h="365760">
                <a:tc>
                  <a:txBody>
                    <a:bodyPr/>
                    <a:lstStyle/>
                    <a:p>
                      <a:pPr marL="211454">
                        <a:lnSpc>
                          <a:spcPct val="100000"/>
                        </a:lnSpc>
                        <a:spcBef>
                          <a:spcPts val="254"/>
                        </a:spcBef>
                      </a:pPr>
                      <a:r>
                        <a:rPr dirty="0" sz="1800">
                          <a:latin typeface="Cambria Math"/>
                          <a:cs typeface="Cambria Math"/>
                        </a:rPr>
                        <a:t>𝑠</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r" marR="194310">
                        <a:lnSpc>
                          <a:spcPct val="100000"/>
                        </a:lnSpc>
                        <a:spcBef>
                          <a:spcPts val="254"/>
                        </a:spcBef>
                      </a:pPr>
                      <a:r>
                        <a:rPr dirty="0" sz="1800">
                          <a:latin typeface="Cambria Math"/>
                          <a:cs typeface="Cambria Math"/>
                        </a:rPr>
                        <a:t>0</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marL="200660">
                        <a:lnSpc>
                          <a:spcPct val="100000"/>
                        </a:lnSpc>
                        <a:spcBef>
                          <a:spcPts val="254"/>
                        </a:spcBef>
                      </a:pPr>
                      <a:r>
                        <a:rPr dirty="0" sz="1800">
                          <a:latin typeface="Cambria Math"/>
                          <a:cs typeface="Cambria Math"/>
                        </a:rPr>
                        <a:t>𝑎</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r" marR="160020">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marL="201930">
                        <a:lnSpc>
                          <a:spcPct val="100000"/>
                        </a:lnSpc>
                        <a:spcBef>
                          <a:spcPts val="254"/>
                        </a:spcBef>
                      </a:pPr>
                      <a:r>
                        <a:rPr dirty="0" sz="1800">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r" marR="160020">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marL="211454">
                        <a:lnSpc>
                          <a:spcPct val="100000"/>
                        </a:lnSpc>
                        <a:spcBef>
                          <a:spcPts val="259"/>
                        </a:spcBef>
                      </a:pPr>
                      <a:r>
                        <a:rPr dirty="0" sz="1800">
                          <a:latin typeface="Cambria Math"/>
                          <a:cs typeface="Cambria Math"/>
                        </a:rPr>
                        <a:t>𝑐</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r" marR="160020">
                        <a:lnSpc>
                          <a:spcPct val="100000"/>
                        </a:lnSpc>
                        <a:spcBef>
                          <a:spcPts val="259"/>
                        </a:spcBef>
                      </a:pPr>
                      <a:r>
                        <a:rPr dirty="0" sz="1800">
                          <a:latin typeface="Cambria Math"/>
                          <a:cs typeface="Cambria Math"/>
                        </a:rPr>
                        <a:t>∞</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marL="197485">
                        <a:lnSpc>
                          <a:spcPct val="100000"/>
                        </a:lnSpc>
                        <a:spcBef>
                          <a:spcPts val="259"/>
                        </a:spcBef>
                      </a:pPr>
                      <a:r>
                        <a:rPr dirty="0" sz="1800">
                          <a:latin typeface="Cambria Math"/>
                          <a:cs typeface="Cambria Math"/>
                        </a:rPr>
                        <a:t>𝑑</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r" marR="194310">
                        <a:lnSpc>
                          <a:spcPct val="100000"/>
                        </a:lnSpc>
                        <a:spcBef>
                          <a:spcPts val="259"/>
                        </a:spcBef>
                      </a:pPr>
                      <a:r>
                        <a:rPr dirty="0" sz="1800">
                          <a:latin typeface="Cambria Math"/>
                          <a:cs typeface="Cambria Math"/>
                        </a:rPr>
                        <a:t>6</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marL="208279">
                        <a:lnSpc>
                          <a:spcPct val="100000"/>
                        </a:lnSpc>
                        <a:spcBef>
                          <a:spcPts val="254"/>
                        </a:spcBef>
                      </a:pPr>
                      <a:r>
                        <a:rPr dirty="0" sz="1800">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r" marR="194310">
                        <a:lnSpc>
                          <a:spcPct val="100000"/>
                        </a:lnSpc>
                        <a:spcBef>
                          <a:spcPts val="254"/>
                        </a:spcBef>
                      </a:pPr>
                      <a:r>
                        <a:rPr dirty="0" sz="1800">
                          <a:latin typeface="Cambria Math"/>
                          <a:cs typeface="Cambria Math"/>
                        </a:rPr>
                        <a:t>4</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marL="200660">
                        <a:lnSpc>
                          <a:spcPct val="100000"/>
                        </a:lnSpc>
                        <a:spcBef>
                          <a:spcPts val="254"/>
                        </a:spcBef>
                      </a:pPr>
                      <a:r>
                        <a:rPr dirty="0" sz="1800">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r" marR="160020">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59">
                <a:tc>
                  <a:txBody>
                    <a:bodyPr/>
                    <a:lstStyle/>
                    <a:p>
                      <a:pPr marL="194310">
                        <a:lnSpc>
                          <a:spcPct val="100000"/>
                        </a:lnSpc>
                        <a:spcBef>
                          <a:spcPts val="260"/>
                        </a:spcBef>
                      </a:pPr>
                      <a:r>
                        <a:rPr dirty="0" sz="1800">
                          <a:latin typeface="Cambria Math"/>
                          <a:cs typeface="Cambria Math"/>
                        </a:rPr>
                        <a:t>𝑔</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r" marR="194310">
                        <a:lnSpc>
                          <a:spcPct val="100000"/>
                        </a:lnSpc>
                        <a:spcBef>
                          <a:spcPts val="260"/>
                        </a:spcBef>
                      </a:pPr>
                      <a:r>
                        <a:rPr dirty="0" sz="1800">
                          <a:latin typeface="Cambria Math"/>
                          <a:cs typeface="Cambria Math"/>
                        </a:rPr>
                        <a:t>1</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85">
                <a:tc>
                  <a:txBody>
                    <a:bodyPr/>
                    <a:lstStyle/>
                    <a:p>
                      <a:pPr marL="201930">
                        <a:lnSpc>
                          <a:spcPct val="100000"/>
                        </a:lnSpc>
                        <a:spcBef>
                          <a:spcPts val="260"/>
                        </a:spcBef>
                      </a:pPr>
                      <a:r>
                        <a:rPr dirty="0" sz="1800">
                          <a:latin typeface="Cambria Math"/>
                          <a:cs typeface="Cambria Math"/>
                        </a:rPr>
                        <a:t>ℎ</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r" marR="160020">
                        <a:lnSpc>
                          <a:spcPct val="100000"/>
                        </a:lnSpc>
                        <a:spcBef>
                          <a:spcPts val="260"/>
                        </a:spcBef>
                      </a:pPr>
                      <a:r>
                        <a:rPr dirty="0" sz="1800">
                          <a:latin typeface="Cambria Math"/>
                          <a:cs typeface="Cambria Math"/>
                        </a:rPr>
                        <a:t>∞</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bl>
          </a:graphicData>
        </a:graphic>
      </p:graphicFrame>
      <p:sp>
        <p:nvSpPr>
          <p:cNvPr id="35" name="object 35"/>
          <p:cNvSpPr/>
          <p:nvPr/>
        </p:nvSpPr>
        <p:spPr>
          <a:xfrm>
            <a:off x="6630161" y="5344667"/>
            <a:ext cx="1068070" cy="114300"/>
          </a:xfrm>
          <a:custGeom>
            <a:avLst/>
            <a:gdLst/>
            <a:ahLst/>
            <a:cxnLst/>
            <a:rect l="l" t="t" r="r" b="b"/>
            <a:pathLst>
              <a:path w="1068070" h="114300">
                <a:moveTo>
                  <a:pt x="953389" y="0"/>
                </a:moveTo>
                <a:lnTo>
                  <a:pt x="953262" y="38040"/>
                </a:lnTo>
                <a:lnTo>
                  <a:pt x="972312" y="38099"/>
                </a:lnTo>
                <a:lnTo>
                  <a:pt x="972185" y="76199"/>
                </a:lnTo>
                <a:lnTo>
                  <a:pt x="953135" y="76199"/>
                </a:lnTo>
                <a:lnTo>
                  <a:pt x="953008" y="114299"/>
                </a:lnTo>
                <a:lnTo>
                  <a:pt x="1029889" y="76199"/>
                </a:lnTo>
                <a:lnTo>
                  <a:pt x="972185" y="76199"/>
                </a:lnTo>
                <a:lnTo>
                  <a:pt x="1030010" y="76140"/>
                </a:lnTo>
                <a:lnTo>
                  <a:pt x="1067562" y="57530"/>
                </a:lnTo>
                <a:lnTo>
                  <a:pt x="953389" y="0"/>
                </a:lnTo>
                <a:close/>
              </a:path>
              <a:path w="1068070" h="114300">
                <a:moveTo>
                  <a:pt x="953262" y="38040"/>
                </a:moveTo>
                <a:lnTo>
                  <a:pt x="953135" y="76140"/>
                </a:lnTo>
                <a:lnTo>
                  <a:pt x="972185" y="76199"/>
                </a:lnTo>
                <a:lnTo>
                  <a:pt x="972312" y="38099"/>
                </a:lnTo>
                <a:lnTo>
                  <a:pt x="953262" y="38040"/>
                </a:lnTo>
                <a:close/>
              </a:path>
              <a:path w="1068070" h="114300">
                <a:moveTo>
                  <a:pt x="0" y="35051"/>
                </a:moveTo>
                <a:lnTo>
                  <a:pt x="0" y="73151"/>
                </a:lnTo>
                <a:lnTo>
                  <a:pt x="953135" y="76140"/>
                </a:lnTo>
                <a:lnTo>
                  <a:pt x="953262" y="38040"/>
                </a:lnTo>
                <a:lnTo>
                  <a:pt x="0" y="35051"/>
                </a:lnTo>
                <a:close/>
              </a:path>
            </a:pathLst>
          </a:custGeom>
          <a:solidFill>
            <a:srgbClr val="52AC87"/>
          </a:solidFill>
        </p:spPr>
        <p:txBody>
          <a:bodyPr wrap="square" lIns="0" tIns="0" rIns="0" bIns="0" rtlCol="0"/>
          <a:lstStyle/>
          <a:p/>
        </p:txBody>
      </p:sp>
      <p:sp>
        <p:nvSpPr>
          <p:cNvPr id="36" name="object 36"/>
          <p:cNvSpPr txBox="1"/>
          <p:nvPr/>
        </p:nvSpPr>
        <p:spPr>
          <a:xfrm>
            <a:off x="7291578" y="481533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37" name="object 37"/>
          <p:cNvSpPr txBox="1"/>
          <p:nvPr/>
        </p:nvSpPr>
        <p:spPr>
          <a:xfrm>
            <a:off x="7212838" y="554349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38" name="object 38"/>
          <p:cNvSpPr txBox="1"/>
          <p:nvPr/>
        </p:nvSpPr>
        <p:spPr>
          <a:xfrm>
            <a:off x="6165850" y="468299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6</a:t>
            </a:r>
            <a:endParaRPr sz="1600">
              <a:latin typeface="Arial"/>
              <a:cs typeface="Arial"/>
            </a:endParaRPr>
          </a:p>
        </p:txBody>
      </p:sp>
      <p:sp>
        <p:nvSpPr>
          <p:cNvPr id="39" name="object 39"/>
          <p:cNvSpPr txBox="1"/>
          <p:nvPr/>
        </p:nvSpPr>
        <p:spPr>
          <a:xfrm>
            <a:off x="7063485" y="382468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40" name="object 40"/>
          <p:cNvSpPr txBox="1"/>
          <p:nvPr/>
        </p:nvSpPr>
        <p:spPr>
          <a:xfrm>
            <a:off x="6189726" y="3406266"/>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1" name="object 41"/>
          <p:cNvSpPr txBox="1"/>
          <p:nvPr/>
        </p:nvSpPr>
        <p:spPr>
          <a:xfrm>
            <a:off x="8639047" y="554349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2" name="object 42"/>
          <p:cNvSpPr txBox="1"/>
          <p:nvPr/>
        </p:nvSpPr>
        <p:spPr>
          <a:xfrm>
            <a:off x="8059928" y="488111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3" name="object 43"/>
          <p:cNvSpPr txBox="1"/>
          <p:nvPr/>
        </p:nvSpPr>
        <p:spPr>
          <a:xfrm>
            <a:off x="8319643" y="421881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4" name="object 44"/>
          <p:cNvSpPr txBox="1"/>
          <p:nvPr/>
        </p:nvSpPr>
        <p:spPr>
          <a:xfrm>
            <a:off x="9483597" y="464616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5" name="object 45"/>
          <p:cNvSpPr txBox="1"/>
          <p:nvPr/>
        </p:nvSpPr>
        <p:spPr>
          <a:xfrm>
            <a:off x="7063485" y="288721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6" name="object 46"/>
          <p:cNvSpPr txBox="1"/>
          <p:nvPr/>
        </p:nvSpPr>
        <p:spPr>
          <a:xfrm>
            <a:off x="8590533" y="292463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7" name="object 47"/>
          <p:cNvSpPr/>
          <p:nvPr/>
        </p:nvSpPr>
        <p:spPr>
          <a:xfrm>
            <a:off x="6520306" y="4281678"/>
            <a:ext cx="1129030" cy="965835"/>
          </a:xfrm>
          <a:custGeom>
            <a:avLst/>
            <a:gdLst/>
            <a:ahLst/>
            <a:cxnLst/>
            <a:rect l="l" t="t" r="r" b="b"/>
            <a:pathLst>
              <a:path w="1129029" h="965835">
                <a:moveTo>
                  <a:pt x="1029094" y="59571"/>
                </a:moveTo>
                <a:lnTo>
                  <a:pt x="0" y="936625"/>
                </a:lnTo>
                <a:lnTo>
                  <a:pt x="24638" y="965581"/>
                </a:lnTo>
                <a:lnTo>
                  <a:pt x="1053850" y="88658"/>
                </a:lnTo>
                <a:lnTo>
                  <a:pt x="1029094" y="59571"/>
                </a:lnTo>
                <a:close/>
              </a:path>
              <a:path w="1129029" h="965835">
                <a:moveTo>
                  <a:pt x="1108420" y="47244"/>
                </a:moveTo>
                <a:lnTo>
                  <a:pt x="1043559" y="47244"/>
                </a:lnTo>
                <a:lnTo>
                  <a:pt x="1068324" y="76327"/>
                </a:lnTo>
                <a:lnTo>
                  <a:pt x="1053850" y="88658"/>
                </a:lnTo>
                <a:lnTo>
                  <a:pt x="1078484" y="117602"/>
                </a:lnTo>
                <a:lnTo>
                  <a:pt x="1108420" y="47244"/>
                </a:lnTo>
                <a:close/>
              </a:path>
              <a:path w="1129029" h="965835">
                <a:moveTo>
                  <a:pt x="1043559" y="47244"/>
                </a:moveTo>
                <a:lnTo>
                  <a:pt x="1029094" y="59571"/>
                </a:lnTo>
                <a:lnTo>
                  <a:pt x="1053850" y="88658"/>
                </a:lnTo>
                <a:lnTo>
                  <a:pt x="1068324" y="76327"/>
                </a:lnTo>
                <a:lnTo>
                  <a:pt x="1043559" y="47244"/>
                </a:lnTo>
                <a:close/>
              </a:path>
              <a:path w="1129029" h="965835">
                <a:moveTo>
                  <a:pt x="1128522" y="0"/>
                </a:moveTo>
                <a:lnTo>
                  <a:pt x="1004443" y="30607"/>
                </a:lnTo>
                <a:lnTo>
                  <a:pt x="1029094" y="59571"/>
                </a:lnTo>
                <a:lnTo>
                  <a:pt x="1043559" y="47244"/>
                </a:lnTo>
                <a:lnTo>
                  <a:pt x="1108420" y="47244"/>
                </a:lnTo>
                <a:lnTo>
                  <a:pt x="1128522" y="0"/>
                </a:lnTo>
                <a:close/>
              </a:path>
            </a:pathLst>
          </a:custGeom>
          <a:solidFill>
            <a:srgbClr val="52AC87"/>
          </a:solidFill>
        </p:spPr>
        <p:txBody>
          <a:bodyPr wrap="square" lIns="0" tIns="0" rIns="0" bIns="0" rtlCol="0"/>
          <a:lstStyle/>
          <a:p/>
        </p:txBody>
      </p:sp>
      <p:sp>
        <p:nvSpPr>
          <p:cNvPr id="48" name="object 48"/>
          <p:cNvSpPr/>
          <p:nvPr/>
        </p:nvSpPr>
        <p:spPr>
          <a:xfrm>
            <a:off x="6254115" y="4388358"/>
            <a:ext cx="114300" cy="844550"/>
          </a:xfrm>
          <a:custGeom>
            <a:avLst/>
            <a:gdLst/>
            <a:ahLst/>
            <a:cxnLst/>
            <a:rect l="l" t="t" r="r" b="b"/>
            <a:pathLst>
              <a:path w="114300" h="844550">
                <a:moveTo>
                  <a:pt x="76139" y="114046"/>
                </a:moveTo>
                <a:lnTo>
                  <a:pt x="38163" y="114426"/>
                </a:lnTo>
                <a:lnTo>
                  <a:pt x="45465" y="844169"/>
                </a:lnTo>
                <a:lnTo>
                  <a:pt x="83565" y="843788"/>
                </a:lnTo>
                <a:lnTo>
                  <a:pt x="76139" y="114046"/>
                </a:lnTo>
                <a:close/>
              </a:path>
              <a:path w="114300" h="844550">
                <a:moveTo>
                  <a:pt x="56007" y="0"/>
                </a:moveTo>
                <a:lnTo>
                  <a:pt x="0" y="114808"/>
                </a:lnTo>
                <a:lnTo>
                  <a:pt x="38163" y="114426"/>
                </a:lnTo>
                <a:lnTo>
                  <a:pt x="37973" y="95377"/>
                </a:lnTo>
                <a:lnTo>
                  <a:pt x="75946" y="94996"/>
                </a:lnTo>
                <a:lnTo>
                  <a:pt x="104725" y="94996"/>
                </a:lnTo>
                <a:lnTo>
                  <a:pt x="56007" y="0"/>
                </a:lnTo>
                <a:close/>
              </a:path>
              <a:path w="114300" h="844550">
                <a:moveTo>
                  <a:pt x="75946" y="94996"/>
                </a:moveTo>
                <a:lnTo>
                  <a:pt x="37973" y="95377"/>
                </a:lnTo>
                <a:lnTo>
                  <a:pt x="38163" y="114426"/>
                </a:lnTo>
                <a:lnTo>
                  <a:pt x="76139" y="114046"/>
                </a:lnTo>
                <a:lnTo>
                  <a:pt x="75946" y="94996"/>
                </a:lnTo>
                <a:close/>
              </a:path>
              <a:path w="114300" h="844550">
                <a:moveTo>
                  <a:pt x="104725" y="94996"/>
                </a:moveTo>
                <a:lnTo>
                  <a:pt x="75946" y="94996"/>
                </a:lnTo>
                <a:lnTo>
                  <a:pt x="76139" y="114046"/>
                </a:lnTo>
                <a:lnTo>
                  <a:pt x="114300" y="113665"/>
                </a:lnTo>
                <a:lnTo>
                  <a:pt x="104725" y="94996"/>
                </a:lnTo>
                <a:close/>
              </a:path>
            </a:pathLst>
          </a:custGeom>
          <a:solidFill>
            <a:srgbClr val="52AC87"/>
          </a:solidFill>
        </p:spPr>
        <p:txBody>
          <a:bodyPr wrap="square" lIns="0" tIns="0" rIns="0" bIns="0" rtlCol="0"/>
          <a:lstStyle/>
          <a:p/>
        </p:txBody>
      </p:sp>
      <p:sp>
        <p:nvSpPr>
          <p:cNvPr id="49" name="object 49"/>
          <p:cNvSpPr txBox="1"/>
          <p:nvPr/>
        </p:nvSpPr>
        <p:spPr>
          <a:xfrm>
            <a:off x="7985252" y="3394075"/>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534670"/>
            <a:ext cx="9599295" cy="1409065"/>
          </a:xfrm>
          <a:prstGeom prst="rect"/>
        </p:spPr>
        <p:txBody>
          <a:bodyPr wrap="square" lIns="0" tIns="12700" rIns="0" bIns="0" rtlCol="0" vert="horz">
            <a:spAutoFit/>
          </a:bodyPr>
          <a:lstStyle/>
          <a:p>
            <a:pPr marL="12700">
              <a:lnSpc>
                <a:spcPct val="100000"/>
              </a:lnSpc>
              <a:spcBef>
                <a:spcPts val="100"/>
              </a:spcBef>
            </a:pPr>
            <a:r>
              <a:rPr dirty="0" spc="-25"/>
              <a:t>Dijkstra’s</a:t>
            </a:r>
            <a:r>
              <a:rPr dirty="0" spc="-5"/>
              <a:t> Algorithm</a:t>
            </a:r>
          </a:p>
          <a:p>
            <a:pPr marL="12700" marR="5080">
              <a:lnSpc>
                <a:spcPct val="100000"/>
              </a:lnSpc>
              <a:spcBef>
                <a:spcPts val="90"/>
              </a:spcBef>
            </a:pPr>
            <a:r>
              <a:rPr dirty="0" sz="2200" spc="-10" b="0">
                <a:solidFill>
                  <a:srgbClr val="767070"/>
                </a:solidFill>
                <a:latin typeface="Arial"/>
                <a:cs typeface="Arial"/>
              </a:rPr>
              <a:t>Dijkstra’s </a:t>
            </a:r>
            <a:r>
              <a:rPr dirty="0" sz="2200" spc="-5" b="0">
                <a:solidFill>
                  <a:srgbClr val="767070"/>
                </a:solidFill>
                <a:latin typeface="Arial"/>
                <a:cs typeface="Arial"/>
              </a:rPr>
              <a:t>Algorithm finds the shortest path from some given vertex to all other  vertices in the graph. It </a:t>
            </a:r>
            <a:r>
              <a:rPr dirty="0" sz="2200" b="0">
                <a:solidFill>
                  <a:srgbClr val="767070"/>
                </a:solidFill>
                <a:latin typeface="Arial"/>
                <a:cs typeface="Arial"/>
              </a:rPr>
              <a:t>is </a:t>
            </a:r>
            <a:r>
              <a:rPr dirty="0" sz="2200" spc="-5" b="0">
                <a:solidFill>
                  <a:srgbClr val="767070"/>
                </a:solidFill>
                <a:latin typeface="Arial"/>
                <a:cs typeface="Arial"/>
              </a:rPr>
              <a:t>typically used for finding the shortest path between  two vertices </a:t>
            </a:r>
            <a:r>
              <a:rPr dirty="0" sz="2200" b="0">
                <a:solidFill>
                  <a:srgbClr val="767070"/>
                </a:solidFill>
                <a:latin typeface="Arial"/>
                <a:cs typeface="Arial"/>
              </a:rPr>
              <a:t>because </a:t>
            </a:r>
            <a:r>
              <a:rPr dirty="0" sz="2200" spc="-5" b="0">
                <a:solidFill>
                  <a:srgbClr val="767070"/>
                </a:solidFill>
                <a:latin typeface="Arial"/>
                <a:cs typeface="Arial"/>
              </a:rPr>
              <a:t>it is the fastest of the standard shortest path</a:t>
            </a:r>
            <a:r>
              <a:rPr dirty="0" sz="2200" spc="190" b="0">
                <a:solidFill>
                  <a:srgbClr val="767070"/>
                </a:solidFill>
                <a:latin typeface="Arial"/>
                <a:cs typeface="Arial"/>
              </a:rPr>
              <a:t> </a:t>
            </a:r>
            <a:r>
              <a:rPr dirty="0" sz="2200" spc="-5" b="0">
                <a:solidFill>
                  <a:srgbClr val="767070"/>
                </a:solidFill>
                <a:latin typeface="Arial"/>
                <a:cs typeface="Arial"/>
              </a:rPr>
              <a:t>algorithms.</a:t>
            </a:r>
            <a:endParaRPr sz="2200">
              <a:latin typeface="Arial"/>
              <a:cs typeface="Arial"/>
            </a:endParaRPr>
          </a:p>
        </p:txBody>
      </p:sp>
      <p:sp>
        <p:nvSpPr>
          <p:cNvPr id="3" name="object 3"/>
          <p:cNvSpPr txBox="1"/>
          <p:nvPr/>
        </p:nvSpPr>
        <p:spPr>
          <a:xfrm>
            <a:off x="1332738" y="3064510"/>
            <a:ext cx="4468495" cy="2707640"/>
          </a:xfrm>
          <a:prstGeom prst="rect">
            <a:avLst/>
          </a:prstGeom>
        </p:spPr>
        <p:txBody>
          <a:bodyPr wrap="square" lIns="0" tIns="12065" rIns="0" bIns="0" rtlCol="0" vert="horz">
            <a:spAutoFit/>
          </a:bodyPr>
          <a:lstStyle/>
          <a:p>
            <a:pPr marL="12700" marR="125095">
              <a:lnSpc>
                <a:spcPct val="100000"/>
              </a:lnSpc>
              <a:spcBef>
                <a:spcPts val="95"/>
              </a:spcBef>
            </a:pPr>
            <a:r>
              <a:rPr dirty="0" sz="2200" spc="-5">
                <a:solidFill>
                  <a:srgbClr val="767070"/>
                </a:solidFill>
                <a:latin typeface="Arial"/>
                <a:cs typeface="Arial"/>
              </a:rPr>
              <a:t>The algorithm then “visits” </a:t>
            </a:r>
            <a:r>
              <a:rPr dirty="0" sz="2200" spc="-10">
                <a:solidFill>
                  <a:srgbClr val="767070"/>
                </a:solidFill>
                <a:latin typeface="Arial"/>
                <a:cs typeface="Arial"/>
              </a:rPr>
              <a:t>or  </a:t>
            </a:r>
            <a:r>
              <a:rPr dirty="0" sz="2200" spc="-5">
                <a:solidFill>
                  <a:srgbClr val="767070"/>
                </a:solidFill>
                <a:latin typeface="Arial"/>
                <a:cs typeface="Arial"/>
              </a:rPr>
              <a:t>processes the vertex </a:t>
            </a:r>
            <a:r>
              <a:rPr dirty="0" sz="2200">
                <a:solidFill>
                  <a:srgbClr val="767070"/>
                </a:solidFill>
                <a:latin typeface="Arial"/>
                <a:cs typeface="Arial"/>
              </a:rPr>
              <a:t>closest </a:t>
            </a:r>
            <a:r>
              <a:rPr dirty="0" sz="2200" spc="-5">
                <a:solidFill>
                  <a:srgbClr val="767070"/>
                </a:solidFill>
                <a:latin typeface="Arial"/>
                <a:cs typeface="Arial"/>
              </a:rPr>
              <a:t>to </a:t>
            </a:r>
            <a:r>
              <a:rPr dirty="0" sz="2200" spc="15">
                <a:solidFill>
                  <a:srgbClr val="767070"/>
                </a:solidFill>
                <a:latin typeface="Cambria Math"/>
                <a:cs typeface="Cambria Math"/>
              </a:rPr>
              <a:t>𝑠</a:t>
            </a:r>
            <a:r>
              <a:rPr dirty="0" sz="2200" spc="15">
                <a:solidFill>
                  <a:srgbClr val="767070"/>
                </a:solidFill>
                <a:latin typeface="Arial"/>
                <a:cs typeface="Arial"/>
              </a:rPr>
              <a:t>.  </a:t>
            </a:r>
            <a:r>
              <a:rPr dirty="0" sz="2200" spc="-5">
                <a:solidFill>
                  <a:srgbClr val="767070"/>
                </a:solidFill>
                <a:latin typeface="Arial"/>
                <a:cs typeface="Arial"/>
              </a:rPr>
              <a:t>When visiting a vertex </a:t>
            </a:r>
            <a:r>
              <a:rPr dirty="0" sz="2200" spc="25">
                <a:solidFill>
                  <a:srgbClr val="767070"/>
                </a:solidFill>
                <a:latin typeface="Cambria Math"/>
                <a:cs typeface="Cambria Math"/>
              </a:rPr>
              <a:t>𝑢</a:t>
            </a:r>
            <a:r>
              <a:rPr dirty="0" sz="2200" spc="25">
                <a:solidFill>
                  <a:srgbClr val="767070"/>
                </a:solidFill>
                <a:latin typeface="Arial"/>
                <a:cs typeface="Arial"/>
              </a:rPr>
              <a:t>, </a:t>
            </a:r>
            <a:r>
              <a:rPr dirty="0" sz="2200" spc="-5">
                <a:solidFill>
                  <a:srgbClr val="767070"/>
                </a:solidFill>
                <a:latin typeface="Arial"/>
                <a:cs typeface="Arial"/>
              </a:rPr>
              <a:t>the  algorithm determines the distance  of </a:t>
            </a:r>
            <a:r>
              <a:rPr dirty="0" sz="2200">
                <a:solidFill>
                  <a:srgbClr val="767070"/>
                </a:solidFill>
                <a:latin typeface="Arial"/>
                <a:cs typeface="Arial"/>
              </a:rPr>
              <a:t>each </a:t>
            </a:r>
            <a:r>
              <a:rPr dirty="0" sz="2200" spc="-5">
                <a:solidFill>
                  <a:srgbClr val="767070"/>
                </a:solidFill>
                <a:latin typeface="Arial"/>
                <a:cs typeface="Arial"/>
              </a:rPr>
              <a:t>vertex </a:t>
            </a:r>
            <a:r>
              <a:rPr dirty="0" sz="2200" spc="-5">
                <a:solidFill>
                  <a:srgbClr val="767070"/>
                </a:solidFill>
                <a:latin typeface="Cambria Math"/>
                <a:cs typeface="Cambria Math"/>
              </a:rPr>
              <a:t>𝑣 </a:t>
            </a:r>
            <a:r>
              <a:rPr dirty="0" sz="2200" spc="-5">
                <a:solidFill>
                  <a:srgbClr val="767070"/>
                </a:solidFill>
                <a:latin typeface="Arial"/>
                <a:cs typeface="Arial"/>
              </a:rPr>
              <a:t>adjacent to </a:t>
            </a:r>
            <a:r>
              <a:rPr dirty="0" sz="2200" spc="-5">
                <a:solidFill>
                  <a:srgbClr val="767070"/>
                </a:solidFill>
                <a:latin typeface="Cambria Math"/>
                <a:cs typeface="Cambria Math"/>
              </a:rPr>
              <a:t>𝑢</a:t>
            </a:r>
            <a:r>
              <a:rPr dirty="0" sz="2200" spc="-75">
                <a:solidFill>
                  <a:srgbClr val="767070"/>
                </a:solidFill>
                <a:latin typeface="Cambria Math"/>
                <a:cs typeface="Cambria Math"/>
              </a:rPr>
              <a:t> </a:t>
            </a:r>
            <a:r>
              <a:rPr dirty="0" sz="2200" spc="-5">
                <a:solidFill>
                  <a:srgbClr val="767070"/>
                </a:solidFill>
                <a:latin typeface="Arial"/>
                <a:cs typeface="Arial"/>
              </a:rPr>
              <a:t>from</a:t>
            </a:r>
            <a:endParaRPr sz="2200">
              <a:latin typeface="Arial"/>
              <a:cs typeface="Arial"/>
            </a:endParaRPr>
          </a:p>
          <a:p>
            <a:pPr marL="12700">
              <a:lnSpc>
                <a:spcPct val="100000"/>
              </a:lnSpc>
            </a:pPr>
            <a:r>
              <a:rPr dirty="0" sz="2200" spc="-5">
                <a:solidFill>
                  <a:srgbClr val="767070"/>
                </a:solidFill>
                <a:latin typeface="Cambria Math"/>
                <a:cs typeface="Cambria Math"/>
              </a:rPr>
              <a:t>𝑠 </a:t>
            </a:r>
            <a:r>
              <a:rPr dirty="0" sz="2200" spc="-5">
                <a:solidFill>
                  <a:srgbClr val="767070"/>
                </a:solidFill>
                <a:latin typeface="Arial"/>
                <a:cs typeface="Arial"/>
              </a:rPr>
              <a:t>if the path includes the</a:t>
            </a:r>
            <a:r>
              <a:rPr dirty="0" sz="2200" spc="-270">
                <a:solidFill>
                  <a:srgbClr val="767070"/>
                </a:solidFill>
                <a:latin typeface="Arial"/>
                <a:cs typeface="Arial"/>
              </a:rPr>
              <a:t> </a:t>
            </a:r>
            <a:r>
              <a:rPr dirty="0" sz="2200" spc="-5">
                <a:solidFill>
                  <a:srgbClr val="767070"/>
                </a:solidFill>
                <a:latin typeface="Arial"/>
                <a:cs typeface="Arial"/>
              </a:rPr>
              <a:t>edge</a:t>
            </a:r>
            <a:endParaRPr sz="2200">
              <a:latin typeface="Arial"/>
              <a:cs typeface="Arial"/>
            </a:endParaRPr>
          </a:p>
          <a:p>
            <a:pPr marL="12700" marR="5080">
              <a:lnSpc>
                <a:spcPct val="100000"/>
              </a:lnSpc>
            </a:pPr>
            <a:r>
              <a:rPr dirty="0" sz="2200" spc="15">
                <a:solidFill>
                  <a:srgbClr val="767070"/>
                </a:solidFill>
                <a:latin typeface="Cambria Math"/>
                <a:cs typeface="Cambria Math"/>
              </a:rPr>
              <a:t>(𝑢, </a:t>
            </a:r>
            <a:r>
              <a:rPr dirty="0" sz="2200" spc="20">
                <a:solidFill>
                  <a:srgbClr val="767070"/>
                </a:solidFill>
                <a:latin typeface="Cambria Math"/>
                <a:cs typeface="Cambria Math"/>
              </a:rPr>
              <a:t>𝑣)</a:t>
            </a:r>
            <a:r>
              <a:rPr dirty="0" sz="2200" spc="20">
                <a:solidFill>
                  <a:srgbClr val="767070"/>
                </a:solidFill>
                <a:latin typeface="Arial"/>
                <a:cs typeface="Arial"/>
              </a:rPr>
              <a:t>. </a:t>
            </a:r>
            <a:r>
              <a:rPr dirty="0" sz="2200" spc="-5">
                <a:solidFill>
                  <a:srgbClr val="767070"/>
                </a:solidFill>
                <a:latin typeface="Arial"/>
                <a:cs typeface="Arial"/>
              </a:rPr>
              <a:t>If it is shorter than the  currently known distance, replace</a:t>
            </a:r>
            <a:r>
              <a:rPr dirty="0" sz="2200" spc="30">
                <a:solidFill>
                  <a:srgbClr val="767070"/>
                </a:solidFill>
                <a:latin typeface="Arial"/>
                <a:cs typeface="Arial"/>
              </a:rPr>
              <a:t> </a:t>
            </a:r>
            <a:r>
              <a:rPr dirty="0" sz="2200">
                <a:solidFill>
                  <a:srgbClr val="767070"/>
                </a:solidFill>
                <a:latin typeface="Arial"/>
                <a:cs typeface="Arial"/>
              </a:rPr>
              <a:t>it.</a:t>
            </a:r>
            <a:endParaRPr sz="2200">
              <a:latin typeface="Arial"/>
              <a:cs typeface="Arial"/>
            </a:endParaRPr>
          </a:p>
        </p:txBody>
      </p:sp>
      <p:sp>
        <p:nvSpPr>
          <p:cNvPr id="4" name="object 4"/>
          <p:cNvSpPr/>
          <p:nvPr/>
        </p:nvSpPr>
        <p:spPr>
          <a:xfrm>
            <a:off x="6217920" y="5286755"/>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19" y="396240"/>
                </a:lnTo>
                <a:lnTo>
                  <a:pt x="243564" y="391007"/>
                </a:lnTo>
                <a:lnTo>
                  <a:pt x="285272" y="376103"/>
                </a:lnTo>
                <a:lnTo>
                  <a:pt x="322057" y="352716"/>
                </a:lnTo>
                <a:lnTo>
                  <a:pt x="352732" y="322035"/>
                </a:lnTo>
                <a:lnTo>
                  <a:pt x="376112" y="285250"/>
                </a:lnTo>
                <a:lnTo>
                  <a:pt x="391010" y="243548"/>
                </a:lnTo>
                <a:lnTo>
                  <a:pt x="396239"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57ED7B"/>
          </a:solidFill>
        </p:spPr>
        <p:txBody>
          <a:bodyPr wrap="square" lIns="0" tIns="0" rIns="0" bIns="0" rtlCol="0"/>
          <a:lstStyle/>
          <a:p/>
        </p:txBody>
      </p:sp>
      <p:sp>
        <p:nvSpPr>
          <p:cNvPr id="5" name="object 5"/>
          <p:cNvSpPr txBox="1"/>
          <p:nvPr/>
        </p:nvSpPr>
        <p:spPr>
          <a:xfrm>
            <a:off x="6322314" y="5282895"/>
            <a:ext cx="16637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𝑠</a:t>
            </a:r>
            <a:endParaRPr sz="2400">
              <a:latin typeface="Cambria Math"/>
              <a:cs typeface="Cambria Math"/>
            </a:endParaRPr>
          </a:p>
        </p:txBody>
      </p:sp>
      <p:sp>
        <p:nvSpPr>
          <p:cNvPr id="6" name="object 6"/>
          <p:cNvSpPr/>
          <p:nvPr/>
        </p:nvSpPr>
        <p:spPr>
          <a:xfrm>
            <a:off x="6557009" y="4301490"/>
            <a:ext cx="1201420" cy="1044575"/>
          </a:xfrm>
          <a:custGeom>
            <a:avLst/>
            <a:gdLst/>
            <a:ahLst/>
            <a:cxnLst/>
            <a:rect l="l" t="t" r="r" b="b"/>
            <a:pathLst>
              <a:path w="1201420" h="1044575">
                <a:moveTo>
                  <a:pt x="1200912" y="0"/>
                </a:moveTo>
                <a:lnTo>
                  <a:pt x="0" y="1044321"/>
                </a:lnTo>
              </a:path>
            </a:pathLst>
          </a:custGeom>
          <a:ln w="38099">
            <a:solidFill>
              <a:srgbClr val="8952AC"/>
            </a:solidFill>
          </a:ln>
        </p:spPr>
        <p:txBody>
          <a:bodyPr wrap="square" lIns="0" tIns="0" rIns="0" bIns="0" rtlCol="0"/>
          <a:lstStyle/>
          <a:p/>
        </p:txBody>
      </p:sp>
      <p:sp>
        <p:nvSpPr>
          <p:cNvPr id="7" name="object 7"/>
          <p:cNvSpPr/>
          <p:nvPr/>
        </p:nvSpPr>
        <p:spPr>
          <a:xfrm>
            <a:off x="6217920" y="3962400"/>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8" name="object 8"/>
          <p:cNvSpPr txBox="1"/>
          <p:nvPr/>
        </p:nvSpPr>
        <p:spPr>
          <a:xfrm>
            <a:off x="6303390" y="3957904"/>
            <a:ext cx="2025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𝑑</a:t>
            </a:r>
            <a:endParaRPr sz="2400">
              <a:latin typeface="Cambria Math"/>
              <a:cs typeface="Cambria Math"/>
            </a:endParaRPr>
          </a:p>
        </p:txBody>
      </p:sp>
      <p:sp>
        <p:nvSpPr>
          <p:cNvPr id="9" name="object 9"/>
          <p:cNvSpPr/>
          <p:nvPr/>
        </p:nvSpPr>
        <p:spPr>
          <a:xfrm>
            <a:off x="7699247" y="5286755"/>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20" y="396240"/>
                </a:lnTo>
                <a:lnTo>
                  <a:pt x="243564" y="391007"/>
                </a:lnTo>
                <a:lnTo>
                  <a:pt x="285272" y="376103"/>
                </a:lnTo>
                <a:lnTo>
                  <a:pt x="322057" y="352716"/>
                </a:lnTo>
                <a:lnTo>
                  <a:pt x="352732" y="322035"/>
                </a:lnTo>
                <a:lnTo>
                  <a:pt x="376112" y="285250"/>
                </a:lnTo>
                <a:lnTo>
                  <a:pt x="391010" y="243548"/>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DEED12"/>
          </a:solidFill>
        </p:spPr>
        <p:txBody>
          <a:bodyPr wrap="square" lIns="0" tIns="0" rIns="0" bIns="0" rtlCol="0"/>
          <a:lstStyle/>
          <a:p/>
        </p:txBody>
      </p:sp>
      <p:sp>
        <p:nvSpPr>
          <p:cNvPr id="10" name="object 10"/>
          <p:cNvSpPr txBox="1"/>
          <p:nvPr/>
        </p:nvSpPr>
        <p:spPr>
          <a:xfrm>
            <a:off x="7781925" y="5282895"/>
            <a:ext cx="21209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𝑔</a:t>
            </a:r>
            <a:endParaRPr sz="2400">
              <a:latin typeface="Cambria Math"/>
              <a:cs typeface="Cambria Math"/>
            </a:endParaRPr>
          </a:p>
        </p:txBody>
      </p:sp>
      <p:sp>
        <p:nvSpPr>
          <p:cNvPr id="11" name="object 11"/>
          <p:cNvSpPr/>
          <p:nvPr/>
        </p:nvSpPr>
        <p:spPr>
          <a:xfrm>
            <a:off x="6217920" y="2638044"/>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2" name="object 12"/>
          <p:cNvSpPr txBox="1"/>
          <p:nvPr/>
        </p:nvSpPr>
        <p:spPr>
          <a:xfrm>
            <a:off x="6307582" y="2633294"/>
            <a:ext cx="195580"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𝑎</a:t>
            </a:r>
            <a:endParaRPr sz="2400">
              <a:latin typeface="Cambria Math"/>
              <a:cs typeface="Cambria Math"/>
            </a:endParaRPr>
          </a:p>
        </p:txBody>
      </p:sp>
      <p:sp>
        <p:nvSpPr>
          <p:cNvPr id="13" name="object 13"/>
          <p:cNvSpPr/>
          <p:nvPr/>
        </p:nvSpPr>
        <p:spPr>
          <a:xfrm>
            <a:off x="7699247" y="396240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4" name="object 14"/>
          <p:cNvSpPr txBox="1"/>
          <p:nvPr/>
        </p:nvSpPr>
        <p:spPr>
          <a:xfrm>
            <a:off x="7798689" y="3957904"/>
            <a:ext cx="1771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𝑒</a:t>
            </a:r>
            <a:endParaRPr sz="2400">
              <a:latin typeface="Cambria Math"/>
              <a:cs typeface="Cambria Math"/>
            </a:endParaRPr>
          </a:p>
        </p:txBody>
      </p:sp>
      <p:sp>
        <p:nvSpPr>
          <p:cNvPr id="15" name="object 15"/>
          <p:cNvSpPr/>
          <p:nvPr/>
        </p:nvSpPr>
        <p:spPr>
          <a:xfrm>
            <a:off x="7696200" y="2638044"/>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6" name="object 16"/>
          <p:cNvSpPr txBox="1"/>
          <p:nvPr/>
        </p:nvSpPr>
        <p:spPr>
          <a:xfrm>
            <a:off x="7788402" y="2633294"/>
            <a:ext cx="1898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𝑏</a:t>
            </a:r>
            <a:endParaRPr sz="2400">
              <a:latin typeface="Cambria Math"/>
              <a:cs typeface="Cambria Math"/>
            </a:endParaRPr>
          </a:p>
        </p:txBody>
      </p:sp>
      <p:sp>
        <p:nvSpPr>
          <p:cNvPr id="17" name="object 17"/>
          <p:cNvSpPr/>
          <p:nvPr/>
        </p:nvSpPr>
        <p:spPr>
          <a:xfrm>
            <a:off x="9174480" y="5286755"/>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20" y="396240"/>
                </a:lnTo>
                <a:lnTo>
                  <a:pt x="243564" y="391007"/>
                </a:lnTo>
                <a:lnTo>
                  <a:pt x="285272" y="376103"/>
                </a:lnTo>
                <a:lnTo>
                  <a:pt x="322057" y="352716"/>
                </a:lnTo>
                <a:lnTo>
                  <a:pt x="352732" y="322035"/>
                </a:lnTo>
                <a:lnTo>
                  <a:pt x="376112" y="285250"/>
                </a:lnTo>
                <a:lnTo>
                  <a:pt x="391010" y="243548"/>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8" name="object 18"/>
          <p:cNvSpPr txBox="1"/>
          <p:nvPr/>
        </p:nvSpPr>
        <p:spPr>
          <a:xfrm>
            <a:off x="9265157" y="5282895"/>
            <a:ext cx="19494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ℎ</a:t>
            </a:r>
            <a:endParaRPr sz="2400">
              <a:latin typeface="Cambria Math"/>
              <a:cs typeface="Cambria Math"/>
            </a:endParaRPr>
          </a:p>
        </p:txBody>
      </p:sp>
      <p:sp>
        <p:nvSpPr>
          <p:cNvPr id="19" name="object 19"/>
          <p:cNvSpPr/>
          <p:nvPr/>
        </p:nvSpPr>
        <p:spPr>
          <a:xfrm>
            <a:off x="9174480" y="396240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20" name="object 20"/>
          <p:cNvSpPr txBox="1"/>
          <p:nvPr/>
        </p:nvSpPr>
        <p:spPr>
          <a:xfrm>
            <a:off x="9263888" y="3957904"/>
            <a:ext cx="19367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𝑓</a:t>
            </a:r>
            <a:endParaRPr sz="2400">
              <a:latin typeface="Cambria Math"/>
              <a:cs typeface="Cambria Math"/>
            </a:endParaRPr>
          </a:p>
        </p:txBody>
      </p:sp>
      <p:sp>
        <p:nvSpPr>
          <p:cNvPr id="21" name="object 21"/>
          <p:cNvSpPr/>
          <p:nvPr/>
        </p:nvSpPr>
        <p:spPr>
          <a:xfrm>
            <a:off x="9174480" y="2638044"/>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22" name="object 22"/>
          <p:cNvSpPr txBox="1"/>
          <p:nvPr/>
        </p:nvSpPr>
        <p:spPr>
          <a:xfrm>
            <a:off x="9277857" y="2633294"/>
            <a:ext cx="16573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𝑐</a:t>
            </a:r>
            <a:endParaRPr sz="2400">
              <a:latin typeface="Cambria Math"/>
              <a:cs typeface="Cambria Math"/>
            </a:endParaRPr>
          </a:p>
        </p:txBody>
      </p:sp>
      <p:sp>
        <p:nvSpPr>
          <p:cNvPr id="23" name="object 23"/>
          <p:cNvSpPr/>
          <p:nvPr/>
        </p:nvSpPr>
        <p:spPr>
          <a:xfrm>
            <a:off x="6614921" y="5485638"/>
            <a:ext cx="1085215" cy="0"/>
          </a:xfrm>
          <a:custGeom>
            <a:avLst/>
            <a:gdLst/>
            <a:ahLst/>
            <a:cxnLst/>
            <a:rect l="l" t="t" r="r" b="b"/>
            <a:pathLst>
              <a:path w="1085215" h="0">
                <a:moveTo>
                  <a:pt x="1084833" y="0"/>
                </a:moveTo>
                <a:lnTo>
                  <a:pt x="0" y="0"/>
                </a:lnTo>
              </a:path>
            </a:pathLst>
          </a:custGeom>
          <a:ln w="38100">
            <a:solidFill>
              <a:srgbClr val="8952AC"/>
            </a:solidFill>
          </a:ln>
        </p:spPr>
        <p:txBody>
          <a:bodyPr wrap="square" lIns="0" tIns="0" rIns="0" bIns="0" rtlCol="0"/>
          <a:lstStyle/>
          <a:p/>
        </p:txBody>
      </p:sp>
      <p:sp>
        <p:nvSpPr>
          <p:cNvPr id="24" name="object 24"/>
          <p:cNvSpPr/>
          <p:nvPr/>
        </p:nvSpPr>
        <p:spPr>
          <a:xfrm>
            <a:off x="6416802" y="4359402"/>
            <a:ext cx="0" cy="928369"/>
          </a:xfrm>
          <a:custGeom>
            <a:avLst/>
            <a:gdLst/>
            <a:ahLst/>
            <a:cxnLst/>
            <a:rect l="l" t="t" r="r" b="b"/>
            <a:pathLst>
              <a:path w="0" h="928370">
                <a:moveTo>
                  <a:pt x="0" y="0"/>
                </a:moveTo>
                <a:lnTo>
                  <a:pt x="0" y="928370"/>
                </a:lnTo>
              </a:path>
            </a:pathLst>
          </a:custGeom>
          <a:ln w="38100">
            <a:solidFill>
              <a:srgbClr val="8952AC"/>
            </a:solidFill>
          </a:ln>
        </p:spPr>
        <p:txBody>
          <a:bodyPr wrap="square" lIns="0" tIns="0" rIns="0" bIns="0" rtlCol="0"/>
          <a:lstStyle/>
          <a:p/>
        </p:txBody>
      </p:sp>
      <p:sp>
        <p:nvSpPr>
          <p:cNvPr id="25" name="object 25"/>
          <p:cNvSpPr/>
          <p:nvPr/>
        </p:nvSpPr>
        <p:spPr>
          <a:xfrm>
            <a:off x="6614921" y="4161282"/>
            <a:ext cx="1085215" cy="0"/>
          </a:xfrm>
          <a:custGeom>
            <a:avLst/>
            <a:gdLst/>
            <a:ahLst/>
            <a:cxnLst/>
            <a:rect l="l" t="t" r="r" b="b"/>
            <a:pathLst>
              <a:path w="1085215" h="0">
                <a:moveTo>
                  <a:pt x="1084833" y="0"/>
                </a:moveTo>
                <a:lnTo>
                  <a:pt x="0" y="0"/>
                </a:lnTo>
              </a:path>
            </a:pathLst>
          </a:custGeom>
          <a:ln w="38100">
            <a:solidFill>
              <a:srgbClr val="8952AC"/>
            </a:solidFill>
          </a:ln>
        </p:spPr>
        <p:txBody>
          <a:bodyPr wrap="square" lIns="0" tIns="0" rIns="0" bIns="0" rtlCol="0"/>
          <a:lstStyle/>
          <a:p/>
        </p:txBody>
      </p:sp>
      <p:sp>
        <p:nvSpPr>
          <p:cNvPr id="26" name="object 26"/>
          <p:cNvSpPr/>
          <p:nvPr/>
        </p:nvSpPr>
        <p:spPr>
          <a:xfrm>
            <a:off x="8096250" y="5485638"/>
            <a:ext cx="1078865" cy="0"/>
          </a:xfrm>
          <a:custGeom>
            <a:avLst/>
            <a:gdLst/>
            <a:ahLst/>
            <a:cxnLst/>
            <a:rect l="l" t="t" r="r" b="b"/>
            <a:pathLst>
              <a:path w="1078865" h="0">
                <a:moveTo>
                  <a:pt x="1078738" y="0"/>
                </a:moveTo>
                <a:lnTo>
                  <a:pt x="0" y="0"/>
                </a:lnTo>
              </a:path>
            </a:pathLst>
          </a:custGeom>
          <a:ln w="38100">
            <a:solidFill>
              <a:srgbClr val="8952AC"/>
            </a:solidFill>
          </a:ln>
        </p:spPr>
        <p:txBody>
          <a:bodyPr wrap="square" lIns="0" tIns="0" rIns="0" bIns="0" rtlCol="0"/>
          <a:lstStyle/>
          <a:p/>
        </p:txBody>
      </p:sp>
      <p:sp>
        <p:nvSpPr>
          <p:cNvPr id="27" name="object 27"/>
          <p:cNvSpPr/>
          <p:nvPr/>
        </p:nvSpPr>
        <p:spPr>
          <a:xfrm>
            <a:off x="9373361" y="4359402"/>
            <a:ext cx="0" cy="928369"/>
          </a:xfrm>
          <a:custGeom>
            <a:avLst/>
            <a:gdLst/>
            <a:ahLst/>
            <a:cxnLst/>
            <a:rect l="l" t="t" r="r" b="b"/>
            <a:pathLst>
              <a:path w="0" h="928370">
                <a:moveTo>
                  <a:pt x="0" y="928370"/>
                </a:moveTo>
                <a:lnTo>
                  <a:pt x="0" y="0"/>
                </a:lnTo>
              </a:path>
            </a:pathLst>
          </a:custGeom>
          <a:ln w="38100">
            <a:solidFill>
              <a:srgbClr val="8952AC"/>
            </a:solidFill>
          </a:ln>
        </p:spPr>
        <p:txBody>
          <a:bodyPr wrap="square" lIns="0" tIns="0" rIns="0" bIns="0" rtlCol="0"/>
          <a:lstStyle/>
          <a:p/>
        </p:txBody>
      </p:sp>
      <p:sp>
        <p:nvSpPr>
          <p:cNvPr id="28" name="object 28"/>
          <p:cNvSpPr/>
          <p:nvPr/>
        </p:nvSpPr>
        <p:spPr>
          <a:xfrm>
            <a:off x="8093202" y="2836926"/>
            <a:ext cx="1082040" cy="0"/>
          </a:xfrm>
          <a:custGeom>
            <a:avLst/>
            <a:gdLst/>
            <a:ahLst/>
            <a:cxnLst/>
            <a:rect l="l" t="t" r="r" b="b"/>
            <a:pathLst>
              <a:path w="1082040" h="0">
                <a:moveTo>
                  <a:pt x="1081786" y="0"/>
                </a:moveTo>
                <a:lnTo>
                  <a:pt x="0" y="0"/>
                </a:lnTo>
              </a:path>
            </a:pathLst>
          </a:custGeom>
          <a:ln w="38100">
            <a:solidFill>
              <a:srgbClr val="8952AC"/>
            </a:solidFill>
          </a:ln>
        </p:spPr>
        <p:txBody>
          <a:bodyPr wrap="square" lIns="0" tIns="0" rIns="0" bIns="0" rtlCol="0"/>
          <a:lstStyle/>
          <a:p/>
        </p:txBody>
      </p:sp>
      <p:sp>
        <p:nvSpPr>
          <p:cNvPr id="29" name="object 29"/>
          <p:cNvSpPr/>
          <p:nvPr/>
        </p:nvSpPr>
        <p:spPr>
          <a:xfrm>
            <a:off x="6614921" y="2836926"/>
            <a:ext cx="1082040" cy="0"/>
          </a:xfrm>
          <a:custGeom>
            <a:avLst/>
            <a:gdLst/>
            <a:ahLst/>
            <a:cxnLst/>
            <a:rect l="l" t="t" r="r" b="b"/>
            <a:pathLst>
              <a:path w="1082040" h="0">
                <a:moveTo>
                  <a:pt x="0" y="0"/>
                </a:moveTo>
                <a:lnTo>
                  <a:pt x="1081785" y="0"/>
                </a:lnTo>
              </a:path>
            </a:pathLst>
          </a:custGeom>
          <a:ln w="38100">
            <a:solidFill>
              <a:srgbClr val="8952AC"/>
            </a:solidFill>
          </a:ln>
        </p:spPr>
        <p:txBody>
          <a:bodyPr wrap="square" lIns="0" tIns="0" rIns="0" bIns="0" rtlCol="0"/>
          <a:lstStyle/>
          <a:p/>
        </p:txBody>
      </p:sp>
      <p:sp>
        <p:nvSpPr>
          <p:cNvPr id="30" name="object 30"/>
          <p:cNvSpPr/>
          <p:nvPr/>
        </p:nvSpPr>
        <p:spPr>
          <a:xfrm>
            <a:off x="7895081" y="3035045"/>
            <a:ext cx="3175" cy="928369"/>
          </a:xfrm>
          <a:custGeom>
            <a:avLst/>
            <a:gdLst/>
            <a:ahLst/>
            <a:cxnLst/>
            <a:rect l="l" t="t" r="r" b="b"/>
            <a:pathLst>
              <a:path w="3175" h="928370">
                <a:moveTo>
                  <a:pt x="3048" y="928369"/>
                </a:moveTo>
                <a:lnTo>
                  <a:pt x="0" y="0"/>
                </a:lnTo>
              </a:path>
            </a:pathLst>
          </a:custGeom>
          <a:ln w="38099">
            <a:solidFill>
              <a:srgbClr val="8952AC"/>
            </a:solidFill>
          </a:ln>
        </p:spPr>
        <p:txBody>
          <a:bodyPr wrap="square" lIns="0" tIns="0" rIns="0" bIns="0" rtlCol="0"/>
          <a:lstStyle/>
          <a:p/>
        </p:txBody>
      </p:sp>
      <p:sp>
        <p:nvSpPr>
          <p:cNvPr id="31" name="object 31"/>
          <p:cNvSpPr/>
          <p:nvPr/>
        </p:nvSpPr>
        <p:spPr>
          <a:xfrm>
            <a:off x="6416802" y="3035045"/>
            <a:ext cx="0" cy="928369"/>
          </a:xfrm>
          <a:custGeom>
            <a:avLst/>
            <a:gdLst/>
            <a:ahLst/>
            <a:cxnLst/>
            <a:rect l="l" t="t" r="r" b="b"/>
            <a:pathLst>
              <a:path w="0" h="928370">
                <a:moveTo>
                  <a:pt x="0" y="0"/>
                </a:moveTo>
                <a:lnTo>
                  <a:pt x="0" y="928369"/>
                </a:lnTo>
              </a:path>
            </a:pathLst>
          </a:custGeom>
          <a:ln w="38100">
            <a:solidFill>
              <a:srgbClr val="8952AC"/>
            </a:solidFill>
          </a:ln>
        </p:spPr>
        <p:txBody>
          <a:bodyPr wrap="square" lIns="0" tIns="0" rIns="0" bIns="0" rtlCol="0"/>
          <a:lstStyle/>
          <a:p/>
        </p:txBody>
      </p:sp>
      <p:sp>
        <p:nvSpPr>
          <p:cNvPr id="32" name="object 32"/>
          <p:cNvSpPr/>
          <p:nvPr/>
        </p:nvSpPr>
        <p:spPr>
          <a:xfrm>
            <a:off x="8038338" y="4301490"/>
            <a:ext cx="1195070" cy="1044575"/>
          </a:xfrm>
          <a:custGeom>
            <a:avLst/>
            <a:gdLst/>
            <a:ahLst/>
            <a:cxnLst/>
            <a:rect l="l" t="t" r="r" b="b"/>
            <a:pathLst>
              <a:path w="1195070" h="1044575">
                <a:moveTo>
                  <a:pt x="0" y="1044321"/>
                </a:moveTo>
                <a:lnTo>
                  <a:pt x="1194815" y="0"/>
                </a:lnTo>
              </a:path>
            </a:pathLst>
          </a:custGeom>
          <a:ln w="38100">
            <a:solidFill>
              <a:srgbClr val="8952AC"/>
            </a:solidFill>
          </a:ln>
        </p:spPr>
        <p:txBody>
          <a:bodyPr wrap="square" lIns="0" tIns="0" rIns="0" bIns="0" rtlCol="0"/>
          <a:lstStyle/>
          <a:p/>
        </p:txBody>
      </p:sp>
      <p:sp>
        <p:nvSpPr>
          <p:cNvPr id="33" name="object 33"/>
          <p:cNvSpPr/>
          <p:nvPr/>
        </p:nvSpPr>
        <p:spPr>
          <a:xfrm>
            <a:off x="8038338" y="4301490"/>
            <a:ext cx="1195070" cy="1044575"/>
          </a:xfrm>
          <a:custGeom>
            <a:avLst/>
            <a:gdLst/>
            <a:ahLst/>
            <a:cxnLst/>
            <a:rect l="l" t="t" r="r" b="b"/>
            <a:pathLst>
              <a:path w="1195070" h="1044575">
                <a:moveTo>
                  <a:pt x="1194815" y="1044321"/>
                </a:moveTo>
                <a:lnTo>
                  <a:pt x="0" y="0"/>
                </a:lnTo>
              </a:path>
            </a:pathLst>
          </a:custGeom>
          <a:ln w="38100">
            <a:solidFill>
              <a:srgbClr val="8952AC"/>
            </a:solidFill>
          </a:ln>
        </p:spPr>
        <p:txBody>
          <a:bodyPr wrap="square" lIns="0" tIns="0" rIns="0" bIns="0" rtlCol="0"/>
          <a:lstStyle/>
          <a:p/>
        </p:txBody>
      </p:sp>
      <p:graphicFrame>
        <p:nvGraphicFramePr>
          <p:cNvPr id="34" name="object 34"/>
          <p:cNvGraphicFramePr>
            <a:graphicFrameLocks noGrp="1"/>
          </p:cNvGraphicFramePr>
          <p:nvPr/>
        </p:nvGraphicFramePr>
        <p:xfrm>
          <a:off x="10034016" y="2523489"/>
          <a:ext cx="1617980" cy="3305175"/>
        </p:xfrm>
        <a:graphic>
          <a:graphicData uri="http://schemas.openxmlformats.org/drawingml/2006/table">
            <a:tbl>
              <a:tblPr firstRow="1" bandRow="1">
                <a:tableStyleId>{2D5ABB26-0587-4C30-8999-92F81FD0307C}</a:tableStyleId>
              </a:tblPr>
              <a:tblGrid>
                <a:gridCol w="532765"/>
                <a:gridCol w="532765"/>
                <a:gridCol w="532765"/>
              </a:tblGrid>
              <a:tr h="365760">
                <a:tc>
                  <a:txBody>
                    <a:bodyPr/>
                    <a:lstStyle/>
                    <a:p>
                      <a:pPr marL="211454">
                        <a:lnSpc>
                          <a:spcPct val="100000"/>
                        </a:lnSpc>
                        <a:spcBef>
                          <a:spcPts val="254"/>
                        </a:spcBef>
                      </a:pPr>
                      <a:r>
                        <a:rPr dirty="0" sz="1800">
                          <a:latin typeface="Cambria Math"/>
                          <a:cs typeface="Cambria Math"/>
                        </a:rPr>
                        <a:t>𝑠</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r" marR="194310">
                        <a:lnSpc>
                          <a:spcPct val="100000"/>
                        </a:lnSpc>
                        <a:spcBef>
                          <a:spcPts val="254"/>
                        </a:spcBef>
                      </a:pPr>
                      <a:r>
                        <a:rPr dirty="0" sz="1800">
                          <a:latin typeface="Cambria Math"/>
                          <a:cs typeface="Cambria Math"/>
                        </a:rPr>
                        <a:t>0</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176530">
                        <a:lnSpc>
                          <a:spcPct val="100000"/>
                        </a:lnSpc>
                        <a:spcBef>
                          <a:spcPts val="270"/>
                        </a:spcBef>
                      </a:pPr>
                      <a:r>
                        <a:rPr dirty="0" sz="1800">
                          <a:latin typeface="Wingdings"/>
                          <a:cs typeface="Wingdings"/>
                        </a:rPr>
                        <a:t></a:t>
                      </a:r>
                      <a:endParaRPr sz="1800">
                        <a:latin typeface="Wingdings"/>
                        <a:cs typeface="Wingdings"/>
                      </a:endParaRPr>
                    </a:p>
                  </a:txBody>
                  <a:tcPr marL="0" marR="0" marB="0" marT="3429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marL="200660">
                        <a:lnSpc>
                          <a:spcPct val="100000"/>
                        </a:lnSpc>
                        <a:spcBef>
                          <a:spcPts val="254"/>
                        </a:spcBef>
                      </a:pPr>
                      <a:r>
                        <a:rPr dirty="0" sz="1800">
                          <a:latin typeface="Cambria Math"/>
                          <a:cs typeface="Cambria Math"/>
                        </a:rPr>
                        <a:t>𝑎</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r" marR="160020">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marL="201930">
                        <a:lnSpc>
                          <a:spcPct val="100000"/>
                        </a:lnSpc>
                        <a:spcBef>
                          <a:spcPts val="254"/>
                        </a:spcBef>
                      </a:pPr>
                      <a:r>
                        <a:rPr dirty="0" sz="1800">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r" marR="160020">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marL="211454">
                        <a:lnSpc>
                          <a:spcPct val="100000"/>
                        </a:lnSpc>
                        <a:spcBef>
                          <a:spcPts val="259"/>
                        </a:spcBef>
                      </a:pPr>
                      <a:r>
                        <a:rPr dirty="0" sz="1800">
                          <a:latin typeface="Cambria Math"/>
                          <a:cs typeface="Cambria Math"/>
                        </a:rPr>
                        <a:t>𝑐</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r" marR="160020">
                        <a:lnSpc>
                          <a:spcPct val="100000"/>
                        </a:lnSpc>
                        <a:spcBef>
                          <a:spcPts val="259"/>
                        </a:spcBef>
                      </a:pPr>
                      <a:r>
                        <a:rPr dirty="0" sz="1800">
                          <a:latin typeface="Cambria Math"/>
                          <a:cs typeface="Cambria Math"/>
                        </a:rPr>
                        <a:t>∞</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marL="197485">
                        <a:lnSpc>
                          <a:spcPct val="100000"/>
                        </a:lnSpc>
                        <a:spcBef>
                          <a:spcPts val="259"/>
                        </a:spcBef>
                      </a:pPr>
                      <a:r>
                        <a:rPr dirty="0" sz="1800">
                          <a:latin typeface="Cambria Math"/>
                          <a:cs typeface="Cambria Math"/>
                        </a:rPr>
                        <a:t>𝑑</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r" marR="194310">
                        <a:lnSpc>
                          <a:spcPct val="100000"/>
                        </a:lnSpc>
                        <a:spcBef>
                          <a:spcPts val="259"/>
                        </a:spcBef>
                      </a:pPr>
                      <a:r>
                        <a:rPr dirty="0" sz="1800">
                          <a:latin typeface="Cambria Math"/>
                          <a:cs typeface="Cambria Math"/>
                        </a:rPr>
                        <a:t>6</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marL="208279">
                        <a:lnSpc>
                          <a:spcPct val="100000"/>
                        </a:lnSpc>
                        <a:spcBef>
                          <a:spcPts val="254"/>
                        </a:spcBef>
                      </a:pPr>
                      <a:r>
                        <a:rPr dirty="0" sz="1800">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r" marR="194310">
                        <a:lnSpc>
                          <a:spcPct val="100000"/>
                        </a:lnSpc>
                        <a:spcBef>
                          <a:spcPts val="254"/>
                        </a:spcBef>
                      </a:pPr>
                      <a:r>
                        <a:rPr dirty="0" sz="1800">
                          <a:latin typeface="Cambria Math"/>
                          <a:cs typeface="Cambria Math"/>
                        </a:rPr>
                        <a:t>4</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marL="200660">
                        <a:lnSpc>
                          <a:spcPct val="100000"/>
                        </a:lnSpc>
                        <a:spcBef>
                          <a:spcPts val="254"/>
                        </a:spcBef>
                      </a:pPr>
                      <a:r>
                        <a:rPr dirty="0" sz="1800">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r" marR="194310">
                        <a:lnSpc>
                          <a:spcPct val="100000"/>
                        </a:lnSpc>
                        <a:spcBef>
                          <a:spcPts val="254"/>
                        </a:spcBef>
                      </a:pPr>
                      <a:r>
                        <a:rPr dirty="0" sz="1800">
                          <a:latin typeface="Cambria Math"/>
                          <a:cs typeface="Cambria Math"/>
                        </a:rPr>
                        <a:t>4</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59">
                <a:tc>
                  <a:txBody>
                    <a:bodyPr/>
                    <a:lstStyle/>
                    <a:p>
                      <a:pPr marL="194310">
                        <a:lnSpc>
                          <a:spcPct val="100000"/>
                        </a:lnSpc>
                        <a:spcBef>
                          <a:spcPts val="260"/>
                        </a:spcBef>
                      </a:pPr>
                      <a:r>
                        <a:rPr dirty="0" sz="1800">
                          <a:latin typeface="Cambria Math"/>
                          <a:cs typeface="Cambria Math"/>
                        </a:rPr>
                        <a:t>𝑔</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r" marR="194310">
                        <a:lnSpc>
                          <a:spcPct val="100000"/>
                        </a:lnSpc>
                        <a:spcBef>
                          <a:spcPts val="260"/>
                        </a:spcBef>
                      </a:pPr>
                      <a:r>
                        <a:rPr dirty="0" sz="1800">
                          <a:latin typeface="Cambria Math"/>
                          <a:cs typeface="Cambria Math"/>
                        </a:rPr>
                        <a:t>1</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85">
                <a:tc>
                  <a:txBody>
                    <a:bodyPr/>
                    <a:lstStyle/>
                    <a:p>
                      <a:pPr marL="201930">
                        <a:lnSpc>
                          <a:spcPct val="100000"/>
                        </a:lnSpc>
                        <a:spcBef>
                          <a:spcPts val="260"/>
                        </a:spcBef>
                      </a:pPr>
                      <a:r>
                        <a:rPr dirty="0" sz="1800">
                          <a:latin typeface="Cambria Math"/>
                          <a:cs typeface="Cambria Math"/>
                        </a:rPr>
                        <a:t>ℎ</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r" marR="194310">
                        <a:lnSpc>
                          <a:spcPct val="100000"/>
                        </a:lnSpc>
                        <a:spcBef>
                          <a:spcPts val="260"/>
                        </a:spcBef>
                      </a:pPr>
                      <a:r>
                        <a:rPr dirty="0" sz="1800">
                          <a:latin typeface="Cambria Math"/>
                          <a:cs typeface="Cambria Math"/>
                        </a:rPr>
                        <a:t>2</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bl>
          </a:graphicData>
        </a:graphic>
      </p:graphicFrame>
      <p:sp>
        <p:nvSpPr>
          <p:cNvPr id="35" name="object 35"/>
          <p:cNvSpPr/>
          <p:nvPr/>
        </p:nvSpPr>
        <p:spPr>
          <a:xfrm>
            <a:off x="8102345" y="5356859"/>
            <a:ext cx="1068070" cy="114300"/>
          </a:xfrm>
          <a:custGeom>
            <a:avLst/>
            <a:gdLst/>
            <a:ahLst/>
            <a:cxnLst/>
            <a:rect l="l" t="t" r="r" b="b"/>
            <a:pathLst>
              <a:path w="1068070" h="114300">
                <a:moveTo>
                  <a:pt x="1028881" y="38040"/>
                </a:moveTo>
                <a:lnTo>
                  <a:pt x="953262" y="38040"/>
                </a:lnTo>
                <a:lnTo>
                  <a:pt x="972311" y="38099"/>
                </a:lnTo>
                <a:lnTo>
                  <a:pt x="972184" y="76199"/>
                </a:lnTo>
                <a:lnTo>
                  <a:pt x="953134" y="76199"/>
                </a:lnTo>
                <a:lnTo>
                  <a:pt x="953007" y="114299"/>
                </a:lnTo>
                <a:lnTo>
                  <a:pt x="1029889" y="76199"/>
                </a:lnTo>
                <a:lnTo>
                  <a:pt x="972184" y="76199"/>
                </a:lnTo>
                <a:lnTo>
                  <a:pt x="1030010" y="76140"/>
                </a:lnTo>
                <a:lnTo>
                  <a:pt x="1067561" y="57530"/>
                </a:lnTo>
                <a:lnTo>
                  <a:pt x="1028881" y="38040"/>
                </a:lnTo>
                <a:close/>
              </a:path>
              <a:path w="1068070" h="114300">
                <a:moveTo>
                  <a:pt x="953388" y="0"/>
                </a:moveTo>
                <a:lnTo>
                  <a:pt x="953135" y="76140"/>
                </a:lnTo>
                <a:lnTo>
                  <a:pt x="972184" y="76199"/>
                </a:lnTo>
                <a:lnTo>
                  <a:pt x="972311" y="38099"/>
                </a:lnTo>
                <a:lnTo>
                  <a:pt x="1028881" y="38040"/>
                </a:lnTo>
                <a:lnTo>
                  <a:pt x="953388" y="0"/>
                </a:lnTo>
                <a:close/>
              </a:path>
              <a:path w="1068070" h="114300">
                <a:moveTo>
                  <a:pt x="0" y="35051"/>
                </a:moveTo>
                <a:lnTo>
                  <a:pt x="0" y="73151"/>
                </a:lnTo>
                <a:lnTo>
                  <a:pt x="953135" y="76140"/>
                </a:lnTo>
                <a:lnTo>
                  <a:pt x="953262" y="38040"/>
                </a:lnTo>
                <a:lnTo>
                  <a:pt x="0" y="35051"/>
                </a:lnTo>
                <a:close/>
              </a:path>
            </a:pathLst>
          </a:custGeom>
          <a:solidFill>
            <a:srgbClr val="52AC87"/>
          </a:solidFill>
        </p:spPr>
        <p:txBody>
          <a:bodyPr wrap="square" lIns="0" tIns="0" rIns="0" bIns="0" rtlCol="0"/>
          <a:lstStyle/>
          <a:p/>
        </p:txBody>
      </p:sp>
      <p:sp>
        <p:nvSpPr>
          <p:cNvPr id="36" name="object 36"/>
          <p:cNvSpPr txBox="1"/>
          <p:nvPr/>
        </p:nvSpPr>
        <p:spPr>
          <a:xfrm>
            <a:off x="7291578" y="481533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37" name="object 37"/>
          <p:cNvSpPr txBox="1"/>
          <p:nvPr/>
        </p:nvSpPr>
        <p:spPr>
          <a:xfrm>
            <a:off x="7212838" y="554349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38" name="object 38"/>
          <p:cNvSpPr txBox="1"/>
          <p:nvPr/>
        </p:nvSpPr>
        <p:spPr>
          <a:xfrm>
            <a:off x="6165850" y="468299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6</a:t>
            </a:r>
            <a:endParaRPr sz="1600">
              <a:latin typeface="Arial"/>
              <a:cs typeface="Arial"/>
            </a:endParaRPr>
          </a:p>
        </p:txBody>
      </p:sp>
      <p:sp>
        <p:nvSpPr>
          <p:cNvPr id="39" name="object 39"/>
          <p:cNvSpPr txBox="1"/>
          <p:nvPr/>
        </p:nvSpPr>
        <p:spPr>
          <a:xfrm>
            <a:off x="7063485" y="382468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40" name="object 40"/>
          <p:cNvSpPr txBox="1"/>
          <p:nvPr/>
        </p:nvSpPr>
        <p:spPr>
          <a:xfrm>
            <a:off x="6189726" y="3406266"/>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1" name="object 41"/>
          <p:cNvSpPr txBox="1"/>
          <p:nvPr/>
        </p:nvSpPr>
        <p:spPr>
          <a:xfrm>
            <a:off x="8639047" y="554349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2" name="object 42"/>
          <p:cNvSpPr txBox="1"/>
          <p:nvPr/>
        </p:nvSpPr>
        <p:spPr>
          <a:xfrm>
            <a:off x="8059928" y="488111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3" name="object 43"/>
          <p:cNvSpPr txBox="1"/>
          <p:nvPr/>
        </p:nvSpPr>
        <p:spPr>
          <a:xfrm>
            <a:off x="8319643" y="421881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4" name="object 44"/>
          <p:cNvSpPr txBox="1"/>
          <p:nvPr/>
        </p:nvSpPr>
        <p:spPr>
          <a:xfrm>
            <a:off x="9483597" y="464616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5" name="object 45"/>
          <p:cNvSpPr txBox="1"/>
          <p:nvPr/>
        </p:nvSpPr>
        <p:spPr>
          <a:xfrm>
            <a:off x="7063485" y="288721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6" name="object 46"/>
          <p:cNvSpPr txBox="1"/>
          <p:nvPr/>
        </p:nvSpPr>
        <p:spPr>
          <a:xfrm>
            <a:off x="8590533" y="292463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7" name="object 47"/>
          <p:cNvSpPr/>
          <p:nvPr/>
        </p:nvSpPr>
        <p:spPr>
          <a:xfrm>
            <a:off x="7995411" y="4284726"/>
            <a:ext cx="1111885" cy="967740"/>
          </a:xfrm>
          <a:custGeom>
            <a:avLst/>
            <a:gdLst/>
            <a:ahLst/>
            <a:cxnLst/>
            <a:rect l="l" t="t" r="r" b="b"/>
            <a:pathLst>
              <a:path w="1111884" h="967739">
                <a:moveTo>
                  <a:pt x="1013051" y="60468"/>
                </a:moveTo>
                <a:lnTo>
                  <a:pt x="0" y="938530"/>
                </a:lnTo>
                <a:lnTo>
                  <a:pt x="24892" y="967359"/>
                </a:lnTo>
                <a:lnTo>
                  <a:pt x="1038045" y="89317"/>
                </a:lnTo>
                <a:lnTo>
                  <a:pt x="1013051" y="60468"/>
                </a:lnTo>
                <a:close/>
              </a:path>
              <a:path w="1111884" h="967739">
                <a:moveTo>
                  <a:pt x="1092011" y="48006"/>
                </a:moveTo>
                <a:lnTo>
                  <a:pt x="1027430" y="48006"/>
                </a:lnTo>
                <a:lnTo>
                  <a:pt x="1052449" y="76835"/>
                </a:lnTo>
                <a:lnTo>
                  <a:pt x="1038045" y="89317"/>
                </a:lnTo>
                <a:lnTo>
                  <a:pt x="1062990" y="118110"/>
                </a:lnTo>
                <a:lnTo>
                  <a:pt x="1092011" y="48006"/>
                </a:lnTo>
                <a:close/>
              </a:path>
              <a:path w="1111884" h="967739">
                <a:moveTo>
                  <a:pt x="1027430" y="48006"/>
                </a:moveTo>
                <a:lnTo>
                  <a:pt x="1013051" y="60468"/>
                </a:lnTo>
                <a:lnTo>
                  <a:pt x="1038045" y="89317"/>
                </a:lnTo>
                <a:lnTo>
                  <a:pt x="1052449" y="76835"/>
                </a:lnTo>
                <a:lnTo>
                  <a:pt x="1027430" y="48006"/>
                </a:lnTo>
                <a:close/>
              </a:path>
              <a:path w="1111884" h="967739">
                <a:moveTo>
                  <a:pt x="1111885" y="0"/>
                </a:moveTo>
                <a:lnTo>
                  <a:pt x="988060" y="31623"/>
                </a:lnTo>
                <a:lnTo>
                  <a:pt x="1013051" y="60468"/>
                </a:lnTo>
                <a:lnTo>
                  <a:pt x="1027430" y="48006"/>
                </a:lnTo>
                <a:lnTo>
                  <a:pt x="1092011" y="48006"/>
                </a:lnTo>
                <a:lnTo>
                  <a:pt x="1111885" y="0"/>
                </a:lnTo>
                <a:close/>
              </a:path>
            </a:pathLst>
          </a:custGeom>
          <a:solidFill>
            <a:srgbClr val="52AC87"/>
          </a:solidFill>
        </p:spPr>
        <p:txBody>
          <a:bodyPr wrap="square" lIns="0" tIns="0" rIns="0" bIns="0" rtlCol="0"/>
          <a:lstStyle/>
          <a:p/>
        </p:txBody>
      </p:sp>
      <p:sp>
        <p:nvSpPr>
          <p:cNvPr id="48" name="object 48"/>
          <p:cNvSpPr txBox="1"/>
          <p:nvPr/>
        </p:nvSpPr>
        <p:spPr>
          <a:xfrm>
            <a:off x="7985252" y="3394075"/>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534670"/>
            <a:ext cx="9599295" cy="1409065"/>
          </a:xfrm>
          <a:prstGeom prst="rect"/>
        </p:spPr>
        <p:txBody>
          <a:bodyPr wrap="square" lIns="0" tIns="12700" rIns="0" bIns="0" rtlCol="0" vert="horz">
            <a:spAutoFit/>
          </a:bodyPr>
          <a:lstStyle/>
          <a:p>
            <a:pPr marL="12700">
              <a:lnSpc>
                <a:spcPct val="100000"/>
              </a:lnSpc>
              <a:spcBef>
                <a:spcPts val="100"/>
              </a:spcBef>
            </a:pPr>
            <a:r>
              <a:rPr dirty="0" spc="-25"/>
              <a:t>Dijkstra’s</a:t>
            </a:r>
            <a:r>
              <a:rPr dirty="0" spc="-5"/>
              <a:t> Algorithm</a:t>
            </a:r>
          </a:p>
          <a:p>
            <a:pPr marL="12700" marR="5080">
              <a:lnSpc>
                <a:spcPct val="100000"/>
              </a:lnSpc>
              <a:spcBef>
                <a:spcPts val="90"/>
              </a:spcBef>
            </a:pPr>
            <a:r>
              <a:rPr dirty="0" sz="2200" spc="-10" b="0">
                <a:solidFill>
                  <a:srgbClr val="767070"/>
                </a:solidFill>
                <a:latin typeface="Arial"/>
                <a:cs typeface="Arial"/>
              </a:rPr>
              <a:t>Dijkstra’s </a:t>
            </a:r>
            <a:r>
              <a:rPr dirty="0" sz="2200" spc="-5" b="0">
                <a:solidFill>
                  <a:srgbClr val="767070"/>
                </a:solidFill>
                <a:latin typeface="Arial"/>
                <a:cs typeface="Arial"/>
              </a:rPr>
              <a:t>Algorithm finds the shortest path from some given vertex to all other  vertices in the graph. It </a:t>
            </a:r>
            <a:r>
              <a:rPr dirty="0" sz="2200" b="0">
                <a:solidFill>
                  <a:srgbClr val="767070"/>
                </a:solidFill>
                <a:latin typeface="Arial"/>
                <a:cs typeface="Arial"/>
              </a:rPr>
              <a:t>is </a:t>
            </a:r>
            <a:r>
              <a:rPr dirty="0" sz="2200" spc="-5" b="0">
                <a:solidFill>
                  <a:srgbClr val="767070"/>
                </a:solidFill>
                <a:latin typeface="Arial"/>
                <a:cs typeface="Arial"/>
              </a:rPr>
              <a:t>typically used for finding the shortest path between  two vertices </a:t>
            </a:r>
            <a:r>
              <a:rPr dirty="0" sz="2200" b="0">
                <a:solidFill>
                  <a:srgbClr val="767070"/>
                </a:solidFill>
                <a:latin typeface="Arial"/>
                <a:cs typeface="Arial"/>
              </a:rPr>
              <a:t>because </a:t>
            </a:r>
            <a:r>
              <a:rPr dirty="0" sz="2200" spc="-5" b="0">
                <a:solidFill>
                  <a:srgbClr val="767070"/>
                </a:solidFill>
                <a:latin typeface="Arial"/>
                <a:cs typeface="Arial"/>
              </a:rPr>
              <a:t>it is the fastest of the standard shortest path</a:t>
            </a:r>
            <a:r>
              <a:rPr dirty="0" sz="2200" spc="190" b="0">
                <a:solidFill>
                  <a:srgbClr val="767070"/>
                </a:solidFill>
                <a:latin typeface="Arial"/>
                <a:cs typeface="Arial"/>
              </a:rPr>
              <a:t> </a:t>
            </a:r>
            <a:r>
              <a:rPr dirty="0" sz="2200" spc="-5" b="0">
                <a:solidFill>
                  <a:srgbClr val="767070"/>
                </a:solidFill>
                <a:latin typeface="Arial"/>
                <a:cs typeface="Arial"/>
              </a:rPr>
              <a:t>algorithms.</a:t>
            </a:r>
            <a:endParaRPr sz="2200">
              <a:latin typeface="Arial"/>
              <a:cs typeface="Arial"/>
            </a:endParaRPr>
          </a:p>
        </p:txBody>
      </p:sp>
      <p:sp>
        <p:nvSpPr>
          <p:cNvPr id="3" name="object 3"/>
          <p:cNvSpPr txBox="1"/>
          <p:nvPr/>
        </p:nvSpPr>
        <p:spPr>
          <a:xfrm>
            <a:off x="1332738" y="3064510"/>
            <a:ext cx="4405630" cy="1701800"/>
          </a:xfrm>
          <a:prstGeom prst="rect">
            <a:avLst/>
          </a:prstGeom>
        </p:spPr>
        <p:txBody>
          <a:bodyPr wrap="square" lIns="0" tIns="12065" rIns="0" bIns="0" rtlCol="0" vert="horz">
            <a:spAutoFit/>
          </a:bodyPr>
          <a:lstStyle/>
          <a:p>
            <a:pPr marL="12700" marR="5080">
              <a:lnSpc>
                <a:spcPct val="100000"/>
              </a:lnSpc>
              <a:spcBef>
                <a:spcPts val="95"/>
              </a:spcBef>
            </a:pPr>
            <a:r>
              <a:rPr dirty="0" sz="2200" spc="-5">
                <a:solidFill>
                  <a:srgbClr val="767070"/>
                </a:solidFill>
                <a:latin typeface="Arial"/>
                <a:cs typeface="Arial"/>
              </a:rPr>
              <a:t>The algorithm continues visiting the  vertices in order of their known  distances from </a:t>
            </a:r>
            <a:r>
              <a:rPr dirty="0" sz="2200" spc="15">
                <a:solidFill>
                  <a:srgbClr val="767070"/>
                </a:solidFill>
                <a:latin typeface="Cambria Math"/>
                <a:cs typeface="Cambria Math"/>
              </a:rPr>
              <a:t>𝑠</a:t>
            </a:r>
            <a:r>
              <a:rPr dirty="0" sz="2200" spc="15">
                <a:solidFill>
                  <a:srgbClr val="767070"/>
                </a:solidFill>
                <a:latin typeface="Arial"/>
                <a:cs typeface="Arial"/>
              </a:rPr>
              <a:t>, </a:t>
            </a:r>
            <a:r>
              <a:rPr dirty="0" sz="2200" spc="-5">
                <a:solidFill>
                  <a:srgbClr val="767070"/>
                </a:solidFill>
                <a:latin typeface="Arial"/>
                <a:cs typeface="Arial"/>
              </a:rPr>
              <a:t>making sure not  to repeat vertices already visited  beforehand.</a:t>
            </a:r>
            <a:endParaRPr sz="2200">
              <a:latin typeface="Arial"/>
              <a:cs typeface="Arial"/>
            </a:endParaRPr>
          </a:p>
        </p:txBody>
      </p:sp>
      <p:sp>
        <p:nvSpPr>
          <p:cNvPr id="4" name="object 4"/>
          <p:cNvSpPr/>
          <p:nvPr/>
        </p:nvSpPr>
        <p:spPr>
          <a:xfrm>
            <a:off x="6217920" y="5286755"/>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19" y="396240"/>
                </a:lnTo>
                <a:lnTo>
                  <a:pt x="243564" y="391007"/>
                </a:lnTo>
                <a:lnTo>
                  <a:pt x="285272" y="376103"/>
                </a:lnTo>
                <a:lnTo>
                  <a:pt x="322057" y="352716"/>
                </a:lnTo>
                <a:lnTo>
                  <a:pt x="352732" y="322035"/>
                </a:lnTo>
                <a:lnTo>
                  <a:pt x="376112" y="285250"/>
                </a:lnTo>
                <a:lnTo>
                  <a:pt x="391010" y="243548"/>
                </a:lnTo>
                <a:lnTo>
                  <a:pt x="396239"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57ED7B"/>
          </a:solidFill>
        </p:spPr>
        <p:txBody>
          <a:bodyPr wrap="square" lIns="0" tIns="0" rIns="0" bIns="0" rtlCol="0"/>
          <a:lstStyle/>
          <a:p/>
        </p:txBody>
      </p:sp>
      <p:sp>
        <p:nvSpPr>
          <p:cNvPr id="5" name="object 5"/>
          <p:cNvSpPr txBox="1"/>
          <p:nvPr/>
        </p:nvSpPr>
        <p:spPr>
          <a:xfrm>
            <a:off x="6322314" y="5282895"/>
            <a:ext cx="16637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𝑠</a:t>
            </a:r>
            <a:endParaRPr sz="2400">
              <a:latin typeface="Cambria Math"/>
              <a:cs typeface="Cambria Math"/>
            </a:endParaRPr>
          </a:p>
        </p:txBody>
      </p:sp>
      <p:sp>
        <p:nvSpPr>
          <p:cNvPr id="6" name="object 6"/>
          <p:cNvSpPr/>
          <p:nvPr/>
        </p:nvSpPr>
        <p:spPr>
          <a:xfrm>
            <a:off x="6557009" y="4301490"/>
            <a:ext cx="1201420" cy="1044575"/>
          </a:xfrm>
          <a:custGeom>
            <a:avLst/>
            <a:gdLst/>
            <a:ahLst/>
            <a:cxnLst/>
            <a:rect l="l" t="t" r="r" b="b"/>
            <a:pathLst>
              <a:path w="1201420" h="1044575">
                <a:moveTo>
                  <a:pt x="1200912" y="0"/>
                </a:moveTo>
                <a:lnTo>
                  <a:pt x="0" y="1044321"/>
                </a:lnTo>
              </a:path>
            </a:pathLst>
          </a:custGeom>
          <a:ln w="38099">
            <a:solidFill>
              <a:srgbClr val="8952AC"/>
            </a:solidFill>
          </a:ln>
        </p:spPr>
        <p:txBody>
          <a:bodyPr wrap="square" lIns="0" tIns="0" rIns="0" bIns="0" rtlCol="0"/>
          <a:lstStyle/>
          <a:p/>
        </p:txBody>
      </p:sp>
      <p:sp>
        <p:nvSpPr>
          <p:cNvPr id="7" name="object 7"/>
          <p:cNvSpPr/>
          <p:nvPr/>
        </p:nvSpPr>
        <p:spPr>
          <a:xfrm>
            <a:off x="6217920" y="3962400"/>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8" name="object 8"/>
          <p:cNvSpPr txBox="1"/>
          <p:nvPr/>
        </p:nvSpPr>
        <p:spPr>
          <a:xfrm>
            <a:off x="6303390" y="3957904"/>
            <a:ext cx="2025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𝑑</a:t>
            </a:r>
            <a:endParaRPr sz="2400">
              <a:latin typeface="Cambria Math"/>
              <a:cs typeface="Cambria Math"/>
            </a:endParaRPr>
          </a:p>
        </p:txBody>
      </p:sp>
      <p:sp>
        <p:nvSpPr>
          <p:cNvPr id="9" name="object 9"/>
          <p:cNvSpPr/>
          <p:nvPr/>
        </p:nvSpPr>
        <p:spPr>
          <a:xfrm>
            <a:off x="7699247" y="5286755"/>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20" y="396240"/>
                </a:lnTo>
                <a:lnTo>
                  <a:pt x="243564" y="391007"/>
                </a:lnTo>
                <a:lnTo>
                  <a:pt x="285272" y="376103"/>
                </a:lnTo>
                <a:lnTo>
                  <a:pt x="322057" y="352716"/>
                </a:lnTo>
                <a:lnTo>
                  <a:pt x="352732" y="322035"/>
                </a:lnTo>
                <a:lnTo>
                  <a:pt x="376112" y="285250"/>
                </a:lnTo>
                <a:lnTo>
                  <a:pt x="391010" y="243548"/>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57ED7B"/>
          </a:solidFill>
        </p:spPr>
        <p:txBody>
          <a:bodyPr wrap="square" lIns="0" tIns="0" rIns="0" bIns="0" rtlCol="0"/>
          <a:lstStyle/>
          <a:p/>
        </p:txBody>
      </p:sp>
      <p:sp>
        <p:nvSpPr>
          <p:cNvPr id="10" name="object 10"/>
          <p:cNvSpPr txBox="1"/>
          <p:nvPr/>
        </p:nvSpPr>
        <p:spPr>
          <a:xfrm>
            <a:off x="7781925" y="5282895"/>
            <a:ext cx="21209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𝑔</a:t>
            </a:r>
            <a:endParaRPr sz="2400">
              <a:latin typeface="Cambria Math"/>
              <a:cs typeface="Cambria Math"/>
            </a:endParaRPr>
          </a:p>
        </p:txBody>
      </p:sp>
      <p:sp>
        <p:nvSpPr>
          <p:cNvPr id="11" name="object 11"/>
          <p:cNvSpPr/>
          <p:nvPr/>
        </p:nvSpPr>
        <p:spPr>
          <a:xfrm>
            <a:off x="6217920" y="2638044"/>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2" name="object 12"/>
          <p:cNvSpPr txBox="1"/>
          <p:nvPr/>
        </p:nvSpPr>
        <p:spPr>
          <a:xfrm>
            <a:off x="6307582" y="2633294"/>
            <a:ext cx="195580"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𝑎</a:t>
            </a:r>
            <a:endParaRPr sz="2400">
              <a:latin typeface="Cambria Math"/>
              <a:cs typeface="Cambria Math"/>
            </a:endParaRPr>
          </a:p>
        </p:txBody>
      </p:sp>
      <p:sp>
        <p:nvSpPr>
          <p:cNvPr id="13" name="object 13"/>
          <p:cNvSpPr/>
          <p:nvPr/>
        </p:nvSpPr>
        <p:spPr>
          <a:xfrm>
            <a:off x="7699247" y="396240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FFFF00"/>
          </a:solidFill>
        </p:spPr>
        <p:txBody>
          <a:bodyPr wrap="square" lIns="0" tIns="0" rIns="0" bIns="0" rtlCol="0"/>
          <a:lstStyle/>
          <a:p/>
        </p:txBody>
      </p:sp>
      <p:sp>
        <p:nvSpPr>
          <p:cNvPr id="14" name="object 14"/>
          <p:cNvSpPr txBox="1"/>
          <p:nvPr/>
        </p:nvSpPr>
        <p:spPr>
          <a:xfrm>
            <a:off x="7798689" y="3957904"/>
            <a:ext cx="1771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𝑒</a:t>
            </a:r>
            <a:endParaRPr sz="2400">
              <a:latin typeface="Cambria Math"/>
              <a:cs typeface="Cambria Math"/>
            </a:endParaRPr>
          </a:p>
        </p:txBody>
      </p:sp>
      <p:sp>
        <p:nvSpPr>
          <p:cNvPr id="15" name="object 15"/>
          <p:cNvSpPr/>
          <p:nvPr/>
        </p:nvSpPr>
        <p:spPr>
          <a:xfrm>
            <a:off x="7696200" y="2638044"/>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6" name="object 16"/>
          <p:cNvSpPr txBox="1"/>
          <p:nvPr/>
        </p:nvSpPr>
        <p:spPr>
          <a:xfrm>
            <a:off x="7788402" y="2633294"/>
            <a:ext cx="1898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𝑏</a:t>
            </a:r>
            <a:endParaRPr sz="2400">
              <a:latin typeface="Cambria Math"/>
              <a:cs typeface="Cambria Math"/>
            </a:endParaRPr>
          </a:p>
        </p:txBody>
      </p:sp>
      <p:sp>
        <p:nvSpPr>
          <p:cNvPr id="17" name="object 17"/>
          <p:cNvSpPr/>
          <p:nvPr/>
        </p:nvSpPr>
        <p:spPr>
          <a:xfrm>
            <a:off x="9174480" y="5286755"/>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20" y="396240"/>
                </a:lnTo>
                <a:lnTo>
                  <a:pt x="243564" y="391007"/>
                </a:lnTo>
                <a:lnTo>
                  <a:pt x="285272" y="376103"/>
                </a:lnTo>
                <a:lnTo>
                  <a:pt x="322057" y="352716"/>
                </a:lnTo>
                <a:lnTo>
                  <a:pt x="352732" y="322035"/>
                </a:lnTo>
                <a:lnTo>
                  <a:pt x="376112" y="285250"/>
                </a:lnTo>
                <a:lnTo>
                  <a:pt x="391010" y="243548"/>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57ED7B"/>
          </a:solidFill>
        </p:spPr>
        <p:txBody>
          <a:bodyPr wrap="square" lIns="0" tIns="0" rIns="0" bIns="0" rtlCol="0"/>
          <a:lstStyle/>
          <a:p/>
        </p:txBody>
      </p:sp>
      <p:sp>
        <p:nvSpPr>
          <p:cNvPr id="18" name="object 18"/>
          <p:cNvSpPr txBox="1"/>
          <p:nvPr/>
        </p:nvSpPr>
        <p:spPr>
          <a:xfrm>
            <a:off x="9265157" y="5282895"/>
            <a:ext cx="19494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ℎ</a:t>
            </a:r>
            <a:endParaRPr sz="2400">
              <a:latin typeface="Cambria Math"/>
              <a:cs typeface="Cambria Math"/>
            </a:endParaRPr>
          </a:p>
        </p:txBody>
      </p:sp>
      <p:sp>
        <p:nvSpPr>
          <p:cNvPr id="19" name="object 19"/>
          <p:cNvSpPr/>
          <p:nvPr/>
        </p:nvSpPr>
        <p:spPr>
          <a:xfrm>
            <a:off x="9174480" y="396240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57ED7B"/>
          </a:solidFill>
        </p:spPr>
        <p:txBody>
          <a:bodyPr wrap="square" lIns="0" tIns="0" rIns="0" bIns="0" rtlCol="0"/>
          <a:lstStyle/>
          <a:p/>
        </p:txBody>
      </p:sp>
      <p:sp>
        <p:nvSpPr>
          <p:cNvPr id="20" name="object 20"/>
          <p:cNvSpPr txBox="1"/>
          <p:nvPr/>
        </p:nvSpPr>
        <p:spPr>
          <a:xfrm>
            <a:off x="9263888" y="3957904"/>
            <a:ext cx="19367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𝑓</a:t>
            </a:r>
            <a:endParaRPr sz="2400">
              <a:latin typeface="Cambria Math"/>
              <a:cs typeface="Cambria Math"/>
            </a:endParaRPr>
          </a:p>
        </p:txBody>
      </p:sp>
      <p:sp>
        <p:nvSpPr>
          <p:cNvPr id="21" name="object 21"/>
          <p:cNvSpPr/>
          <p:nvPr/>
        </p:nvSpPr>
        <p:spPr>
          <a:xfrm>
            <a:off x="9174480" y="2638044"/>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22" name="object 22"/>
          <p:cNvSpPr txBox="1"/>
          <p:nvPr/>
        </p:nvSpPr>
        <p:spPr>
          <a:xfrm>
            <a:off x="9277857" y="2633294"/>
            <a:ext cx="16573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𝑐</a:t>
            </a:r>
            <a:endParaRPr sz="2400">
              <a:latin typeface="Cambria Math"/>
              <a:cs typeface="Cambria Math"/>
            </a:endParaRPr>
          </a:p>
        </p:txBody>
      </p:sp>
      <p:sp>
        <p:nvSpPr>
          <p:cNvPr id="23" name="object 23"/>
          <p:cNvSpPr/>
          <p:nvPr/>
        </p:nvSpPr>
        <p:spPr>
          <a:xfrm>
            <a:off x="6614921" y="5485638"/>
            <a:ext cx="1085215" cy="0"/>
          </a:xfrm>
          <a:custGeom>
            <a:avLst/>
            <a:gdLst/>
            <a:ahLst/>
            <a:cxnLst/>
            <a:rect l="l" t="t" r="r" b="b"/>
            <a:pathLst>
              <a:path w="1085215" h="0">
                <a:moveTo>
                  <a:pt x="1084833" y="0"/>
                </a:moveTo>
                <a:lnTo>
                  <a:pt x="0" y="0"/>
                </a:lnTo>
              </a:path>
            </a:pathLst>
          </a:custGeom>
          <a:ln w="38100">
            <a:solidFill>
              <a:srgbClr val="8952AC"/>
            </a:solidFill>
          </a:ln>
        </p:spPr>
        <p:txBody>
          <a:bodyPr wrap="square" lIns="0" tIns="0" rIns="0" bIns="0" rtlCol="0"/>
          <a:lstStyle/>
          <a:p/>
        </p:txBody>
      </p:sp>
      <p:sp>
        <p:nvSpPr>
          <p:cNvPr id="24" name="object 24"/>
          <p:cNvSpPr/>
          <p:nvPr/>
        </p:nvSpPr>
        <p:spPr>
          <a:xfrm>
            <a:off x="6416802" y="4359402"/>
            <a:ext cx="0" cy="928369"/>
          </a:xfrm>
          <a:custGeom>
            <a:avLst/>
            <a:gdLst/>
            <a:ahLst/>
            <a:cxnLst/>
            <a:rect l="l" t="t" r="r" b="b"/>
            <a:pathLst>
              <a:path w="0" h="928370">
                <a:moveTo>
                  <a:pt x="0" y="0"/>
                </a:moveTo>
                <a:lnTo>
                  <a:pt x="0" y="928370"/>
                </a:lnTo>
              </a:path>
            </a:pathLst>
          </a:custGeom>
          <a:ln w="38100">
            <a:solidFill>
              <a:srgbClr val="8952AC"/>
            </a:solidFill>
          </a:ln>
        </p:spPr>
        <p:txBody>
          <a:bodyPr wrap="square" lIns="0" tIns="0" rIns="0" bIns="0" rtlCol="0"/>
          <a:lstStyle/>
          <a:p/>
        </p:txBody>
      </p:sp>
      <p:sp>
        <p:nvSpPr>
          <p:cNvPr id="25" name="object 25"/>
          <p:cNvSpPr/>
          <p:nvPr/>
        </p:nvSpPr>
        <p:spPr>
          <a:xfrm>
            <a:off x="6614921" y="4161282"/>
            <a:ext cx="1085215" cy="0"/>
          </a:xfrm>
          <a:custGeom>
            <a:avLst/>
            <a:gdLst/>
            <a:ahLst/>
            <a:cxnLst/>
            <a:rect l="l" t="t" r="r" b="b"/>
            <a:pathLst>
              <a:path w="1085215" h="0">
                <a:moveTo>
                  <a:pt x="1084833" y="0"/>
                </a:moveTo>
                <a:lnTo>
                  <a:pt x="0" y="0"/>
                </a:lnTo>
              </a:path>
            </a:pathLst>
          </a:custGeom>
          <a:ln w="38100">
            <a:solidFill>
              <a:srgbClr val="8952AC"/>
            </a:solidFill>
          </a:ln>
        </p:spPr>
        <p:txBody>
          <a:bodyPr wrap="square" lIns="0" tIns="0" rIns="0" bIns="0" rtlCol="0"/>
          <a:lstStyle/>
          <a:p/>
        </p:txBody>
      </p:sp>
      <p:sp>
        <p:nvSpPr>
          <p:cNvPr id="26" name="object 26"/>
          <p:cNvSpPr/>
          <p:nvPr/>
        </p:nvSpPr>
        <p:spPr>
          <a:xfrm>
            <a:off x="8096250" y="5485638"/>
            <a:ext cx="1078865" cy="0"/>
          </a:xfrm>
          <a:custGeom>
            <a:avLst/>
            <a:gdLst/>
            <a:ahLst/>
            <a:cxnLst/>
            <a:rect l="l" t="t" r="r" b="b"/>
            <a:pathLst>
              <a:path w="1078865" h="0">
                <a:moveTo>
                  <a:pt x="1078738" y="0"/>
                </a:moveTo>
                <a:lnTo>
                  <a:pt x="0" y="0"/>
                </a:lnTo>
              </a:path>
            </a:pathLst>
          </a:custGeom>
          <a:ln w="38100">
            <a:solidFill>
              <a:srgbClr val="8952AC"/>
            </a:solidFill>
          </a:ln>
        </p:spPr>
        <p:txBody>
          <a:bodyPr wrap="square" lIns="0" tIns="0" rIns="0" bIns="0" rtlCol="0"/>
          <a:lstStyle/>
          <a:p/>
        </p:txBody>
      </p:sp>
      <p:sp>
        <p:nvSpPr>
          <p:cNvPr id="27" name="object 27"/>
          <p:cNvSpPr/>
          <p:nvPr/>
        </p:nvSpPr>
        <p:spPr>
          <a:xfrm>
            <a:off x="9373361" y="4359402"/>
            <a:ext cx="0" cy="928369"/>
          </a:xfrm>
          <a:custGeom>
            <a:avLst/>
            <a:gdLst/>
            <a:ahLst/>
            <a:cxnLst/>
            <a:rect l="l" t="t" r="r" b="b"/>
            <a:pathLst>
              <a:path w="0" h="928370">
                <a:moveTo>
                  <a:pt x="0" y="928370"/>
                </a:moveTo>
                <a:lnTo>
                  <a:pt x="0" y="0"/>
                </a:lnTo>
              </a:path>
            </a:pathLst>
          </a:custGeom>
          <a:ln w="38100">
            <a:solidFill>
              <a:srgbClr val="8952AC"/>
            </a:solidFill>
          </a:ln>
        </p:spPr>
        <p:txBody>
          <a:bodyPr wrap="square" lIns="0" tIns="0" rIns="0" bIns="0" rtlCol="0"/>
          <a:lstStyle/>
          <a:p/>
        </p:txBody>
      </p:sp>
      <p:sp>
        <p:nvSpPr>
          <p:cNvPr id="28" name="object 28"/>
          <p:cNvSpPr/>
          <p:nvPr/>
        </p:nvSpPr>
        <p:spPr>
          <a:xfrm>
            <a:off x="8093202" y="2836926"/>
            <a:ext cx="1082040" cy="0"/>
          </a:xfrm>
          <a:custGeom>
            <a:avLst/>
            <a:gdLst/>
            <a:ahLst/>
            <a:cxnLst/>
            <a:rect l="l" t="t" r="r" b="b"/>
            <a:pathLst>
              <a:path w="1082040" h="0">
                <a:moveTo>
                  <a:pt x="1081786" y="0"/>
                </a:moveTo>
                <a:lnTo>
                  <a:pt x="0" y="0"/>
                </a:lnTo>
              </a:path>
            </a:pathLst>
          </a:custGeom>
          <a:ln w="38100">
            <a:solidFill>
              <a:srgbClr val="8952AC"/>
            </a:solidFill>
          </a:ln>
        </p:spPr>
        <p:txBody>
          <a:bodyPr wrap="square" lIns="0" tIns="0" rIns="0" bIns="0" rtlCol="0"/>
          <a:lstStyle/>
          <a:p/>
        </p:txBody>
      </p:sp>
      <p:sp>
        <p:nvSpPr>
          <p:cNvPr id="29" name="object 29"/>
          <p:cNvSpPr/>
          <p:nvPr/>
        </p:nvSpPr>
        <p:spPr>
          <a:xfrm>
            <a:off x="6614921" y="2836926"/>
            <a:ext cx="1082040" cy="0"/>
          </a:xfrm>
          <a:custGeom>
            <a:avLst/>
            <a:gdLst/>
            <a:ahLst/>
            <a:cxnLst/>
            <a:rect l="l" t="t" r="r" b="b"/>
            <a:pathLst>
              <a:path w="1082040" h="0">
                <a:moveTo>
                  <a:pt x="0" y="0"/>
                </a:moveTo>
                <a:lnTo>
                  <a:pt x="1081785" y="0"/>
                </a:lnTo>
              </a:path>
            </a:pathLst>
          </a:custGeom>
          <a:ln w="38100">
            <a:solidFill>
              <a:srgbClr val="8952AC"/>
            </a:solidFill>
          </a:ln>
        </p:spPr>
        <p:txBody>
          <a:bodyPr wrap="square" lIns="0" tIns="0" rIns="0" bIns="0" rtlCol="0"/>
          <a:lstStyle/>
          <a:p/>
        </p:txBody>
      </p:sp>
      <p:sp>
        <p:nvSpPr>
          <p:cNvPr id="30" name="object 30"/>
          <p:cNvSpPr/>
          <p:nvPr/>
        </p:nvSpPr>
        <p:spPr>
          <a:xfrm>
            <a:off x="7895081" y="3035045"/>
            <a:ext cx="3175" cy="928369"/>
          </a:xfrm>
          <a:custGeom>
            <a:avLst/>
            <a:gdLst/>
            <a:ahLst/>
            <a:cxnLst/>
            <a:rect l="l" t="t" r="r" b="b"/>
            <a:pathLst>
              <a:path w="3175" h="928370">
                <a:moveTo>
                  <a:pt x="3048" y="928369"/>
                </a:moveTo>
                <a:lnTo>
                  <a:pt x="0" y="0"/>
                </a:lnTo>
              </a:path>
            </a:pathLst>
          </a:custGeom>
          <a:ln w="38099">
            <a:solidFill>
              <a:srgbClr val="8952AC"/>
            </a:solidFill>
          </a:ln>
        </p:spPr>
        <p:txBody>
          <a:bodyPr wrap="square" lIns="0" tIns="0" rIns="0" bIns="0" rtlCol="0"/>
          <a:lstStyle/>
          <a:p/>
        </p:txBody>
      </p:sp>
      <p:sp>
        <p:nvSpPr>
          <p:cNvPr id="31" name="object 31"/>
          <p:cNvSpPr/>
          <p:nvPr/>
        </p:nvSpPr>
        <p:spPr>
          <a:xfrm>
            <a:off x="6416802" y="3035045"/>
            <a:ext cx="0" cy="928369"/>
          </a:xfrm>
          <a:custGeom>
            <a:avLst/>
            <a:gdLst/>
            <a:ahLst/>
            <a:cxnLst/>
            <a:rect l="l" t="t" r="r" b="b"/>
            <a:pathLst>
              <a:path w="0" h="928370">
                <a:moveTo>
                  <a:pt x="0" y="0"/>
                </a:moveTo>
                <a:lnTo>
                  <a:pt x="0" y="928369"/>
                </a:lnTo>
              </a:path>
            </a:pathLst>
          </a:custGeom>
          <a:ln w="38100">
            <a:solidFill>
              <a:srgbClr val="8952AC"/>
            </a:solidFill>
          </a:ln>
        </p:spPr>
        <p:txBody>
          <a:bodyPr wrap="square" lIns="0" tIns="0" rIns="0" bIns="0" rtlCol="0"/>
          <a:lstStyle/>
          <a:p/>
        </p:txBody>
      </p:sp>
      <p:sp>
        <p:nvSpPr>
          <p:cNvPr id="32" name="object 32"/>
          <p:cNvSpPr/>
          <p:nvPr/>
        </p:nvSpPr>
        <p:spPr>
          <a:xfrm>
            <a:off x="8038338" y="4301490"/>
            <a:ext cx="1195070" cy="1044575"/>
          </a:xfrm>
          <a:custGeom>
            <a:avLst/>
            <a:gdLst/>
            <a:ahLst/>
            <a:cxnLst/>
            <a:rect l="l" t="t" r="r" b="b"/>
            <a:pathLst>
              <a:path w="1195070" h="1044575">
                <a:moveTo>
                  <a:pt x="0" y="1044321"/>
                </a:moveTo>
                <a:lnTo>
                  <a:pt x="1194815" y="0"/>
                </a:lnTo>
              </a:path>
            </a:pathLst>
          </a:custGeom>
          <a:ln w="38100">
            <a:solidFill>
              <a:srgbClr val="8952AC"/>
            </a:solidFill>
          </a:ln>
        </p:spPr>
        <p:txBody>
          <a:bodyPr wrap="square" lIns="0" tIns="0" rIns="0" bIns="0" rtlCol="0"/>
          <a:lstStyle/>
          <a:p/>
        </p:txBody>
      </p:sp>
      <p:sp>
        <p:nvSpPr>
          <p:cNvPr id="33" name="object 33"/>
          <p:cNvSpPr/>
          <p:nvPr/>
        </p:nvSpPr>
        <p:spPr>
          <a:xfrm>
            <a:off x="8038338" y="4301490"/>
            <a:ext cx="1195070" cy="1044575"/>
          </a:xfrm>
          <a:custGeom>
            <a:avLst/>
            <a:gdLst/>
            <a:ahLst/>
            <a:cxnLst/>
            <a:rect l="l" t="t" r="r" b="b"/>
            <a:pathLst>
              <a:path w="1195070" h="1044575">
                <a:moveTo>
                  <a:pt x="1194815" y="1044321"/>
                </a:moveTo>
                <a:lnTo>
                  <a:pt x="0" y="0"/>
                </a:lnTo>
              </a:path>
            </a:pathLst>
          </a:custGeom>
          <a:ln w="38100">
            <a:solidFill>
              <a:srgbClr val="8952AC"/>
            </a:solidFill>
          </a:ln>
        </p:spPr>
        <p:txBody>
          <a:bodyPr wrap="square" lIns="0" tIns="0" rIns="0" bIns="0" rtlCol="0"/>
          <a:lstStyle/>
          <a:p/>
        </p:txBody>
      </p:sp>
      <p:graphicFrame>
        <p:nvGraphicFramePr>
          <p:cNvPr id="34" name="object 34"/>
          <p:cNvGraphicFramePr>
            <a:graphicFrameLocks noGrp="1"/>
          </p:cNvGraphicFramePr>
          <p:nvPr/>
        </p:nvGraphicFramePr>
        <p:xfrm>
          <a:off x="10034016" y="2523489"/>
          <a:ext cx="1617980" cy="3305175"/>
        </p:xfrm>
        <a:graphic>
          <a:graphicData uri="http://schemas.openxmlformats.org/drawingml/2006/table">
            <a:tbl>
              <a:tblPr firstRow="1" bandRow="1">
                <a:tableStyleId>{2D5ABB26-0587-4C30-8999-92F81FD0307C}</a:tableStyleId>
              </a:tblPr>
              <a:tblGrid>
                <a:gridCol w="532765"/>
                <a:gridCol w="532765"/>
                <a:gridCol w="532765"/>
              </a:tblGrid>
              <a:tr h="365760">
                <a:tc>
                  <a:txBody>
                    <a:bodyPr/>
                    <a:lstStyle/>
                    <a:p>
                      <a:pPr marL="211454">
                        <a:lnSpc>
                          <a:spcPct val="100000"/>
                        </a:lnSpc>
                        <a:spcBef>
                          <a:spcPts val="254"/>
                        </a:spcBef>
                      </a:pPr>
                      <a:r>
                        <a:rPr dirty="0" sz="1800">
                          <a:latin typeface="Cambria Math"/>
                          <a:cs typeface="Cambria Math"/>
                        </a:rPr>
                        <a:t>𝑠</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r" marR="194310">
                        <a:lnSpc>
                          <a:spcPct val="100000"/>
                        </a:lnSpc>
                        <a:spcBef>
                          <a:spcPts val="254"/>
                        </a:spcBef>
                      </a:pPr>
                      <a:r>
                        <a:rPr dirty="0" sz="1800">
                          <a:latin typeface="Cambria Math"/>
                          <a:cs typeface="Cambria Math"/>
                        </a:rPr>
                        <a:t>0</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70"/>
                        </a:spcBef>
                      </a:pPr>
                      <a:r>
                        <a:rPr dirty="0" sz="1800">
                          <a:latin typeface="Wingdings"/>
                          <a:cs typeface="Wingdings"/>
                        </a:rPr>
                        <a:t></a:t>
                      </a:r>
                      <a:endParaRPr sz="1800">
                        <a:latin typeface="Wingdings"/>
                        <a:cs typeface="Wingdings"/>
                      </a:endParaRPr>
                    </a:p>
                  </a:txBody>
                  <a:tcPr marL="0" marR="0" marB="0" marT="3429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marL="200660">
                        <a:lnSpc>
                          <a:spcPct val="100000"/>
                        </a:lnSpc>
                        <a:spcBef>
                          <a:spcPts val="254"/>
                        </a:spcBef>
                      </a:pPr>
                      <a:r>
                        <a:rPr dirty="0" sz="1800">
                          <a:latin typeface="Cambria Math"/>
                          <a:cs typeface="Cambria Math"/>
                        </a:rPr>
                        <a:t>𝑎</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r" marR="160020">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marL="201930">
                        <a:lnSpc>
                          <a:spcPct val="100000"/>
                        </a:lnSpc>
                        <a:spcBef>
                          <a:spcPts val="254"/>
                        </a:spcBef>
                      </a:pPr>
                      <a:r>
                        <a:rPr dirty="0" sz="1800">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r" marR="194310">
                        <a:lnSpc>
                          <a:spcPct val="100000"/>
                        </a:lnSpc>
                        <a:spcBef>
                          <a:spcPts val="254"/>
                        </a:spcBef>
                      </a:pPr>
                      <a:r>
                        <a:rPr dirty="0" sz="1800">
                          <a:latin typeface="Cambria Math"/>
                          <a:cs typeface="Cambria Math"/>
                        </a:rPr>
                        <a:t>8</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marL="211454">
                        <a:lnSpc>
                          <a:spcPct val="100000"/>
                        </a:lnSpc>
                        <a:spcBef>
                          <a:spcPts val="259"/>
                        </a:spcBef>
                      </a:pPr>
                      <a:r>
                        <a:rPr dirty="0" sz="1800">
                          <a:latin typeface="Cambria Math"/>
                          <a:cs typeface="Cambria Math"/>
                        </a:rPr>
                        <a:t>𝑐</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r" marR="160020">
                        <a:lnSpc>
                          <a:spcPct val="100000"/>
                        </a:lnSpc>
                        <a:spcBef>
                          <a:spcPts val="259"/>
                        </a:spcBef>
                      </a:pPr>
                      <a:r>
                        <a:rPr dirty="0" sz="1800">
                          <a:latin typeface="Cambria Math"/>
                          <a:cs typeface="Cambria Math"/>
                        </a:rPr>
                        <a:t>∞</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marL="197485">
                        <a:lnSpc>
                          <a:spcPct val="100000"/>
                        </a:lnSpc>
                        <a:spcBef>
                          <a:spcPts val="259"/>
                        </a:spcBef>
                      </a:pPr>
                      <a:r>
                        <a:rPr dirty="0" sz="1800">
                          <a:latin typeface="Cambria Math"/>
                          <a:cs typeface="Cambria Math"/>
                        </a:rPr>
                        <a:t>𝑑</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r" marR="194310">
                        <a:lnSpc>
                          <a:spcPct val="100000"/>
                        </a:lnSpc>
                        <a:spcBef>
                          <a:spcPts val="259"/>
                        </a:spcBef>
                      </a:pPr>
                      <a:r>
                        <a:rPr dirty="0" sz="1800">
                          <a:latin typeface="Cambria Math"/>
                          <a:cs typeface="Cambria Math"/>
                        </a:rPr>
                        <a:t>6</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marL="208279">
                        <a:lnSpc>
                          <a:spcPct val="100000"/>
                        </a:lnSpc>
                        <a:spcBef>
                          <a:spcPts val="254"/>
                        </a:spcBef>
                      </a:pPr>
                      <a:r>
                        <a:rPr dirty="0" sz="1800">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r" marR="194310">
                        <a:lnSpc>
                          <a:spcPct val="100000"/>
                        </a:lnSpc>
                        <a:spcBef>
                          <a:spcPts val="254"/>
                        </a:spcBef>
                      </a:pPr>
                      <a:r>
                        <a:rPr dirty="0" sz="1800">
                          <a:latin typeface="Cambria Math"/>
                          <a:cs typeface="Cambria Math"/>
                        </a:rPr>
                        <a:t>4</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marL="200660">
                        <a:lnSpc>
                          <a:spcPct val="100000"/>
                        </a:lnSpc>
                        <a:spcBef>
                          <a:spcPts val="254"/>
                        </a:spcBef>
                      </a:pPr>
                      <a:r>
                        <a:rPr dirty="0" sz="1800">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r" marR="194310">
                        <a:lnSpc>
                          <a:spcPct val="100000"/>
                        </a:lnSpc>
                        <a:spcBef>
                          <a:spcPts val="254"/>
                        </a:spcBef>
                      </a:pPr>
                      <a:r>
                        <a:rPr dirty="0" sz="1800">
                          <a:latin typeface="Cambria Math"/>
                          <a:cs typeface="Cambria Math"/>
                        </a:rPr>
                        <a:t>3</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635">
                        <a:lnSpc>
                          <a:spcPct val="100000"/>
                        </a:lnSpc>
                        <a:spcBef>
                          <a:spcPts val="270"/>
                        </a:spcBef>
                      </a:pPr>
                      <a:r>
                        <a:rPr dirty="0" sz="1800">
                          <a:latin typeface="Wingdings"/>
                          <a:cs typeface="Wingdings"/>
                        </a:rPr>
                        <a:t></a:t>
                      </a:r>
                      <a:endParaRPr sz="1800">
                        <a:latin typeface="Wingdings"/>
                        <a:cs typeface="Wingdings"/>
                      </a:endParaRPr>
                    </a:p>
                  </a:txBody>
                  <a:tcPr marL="0" marR="0" marB="0" marT="3429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59">
                <a:tc>
                  <a:txBody>
                    <a:bodyPr/>
                    <a:lstStyle/>
                    <a:p>
                      <a:pPr marL="194310">
                        <a:lnSpc>
                          <a:spcPct val="100000"/>
                        </a:lnSpc>
                        <a:spcBef>
                          <a:spcPts val="260"/>
                        </a:spcBef>
                      </a:pPr>
                      <a:r>
                        <a:rPr dirty="0" sz="1800">
                          <a:latin typeface="Cambria Math"/>
                          <a:cs typeface="Cambria Math"/>
                        </a:rPr>
                        <a:t>𝑔</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r" marR="194310">
                        <a:lnSpc>
                          <a:spcPct val="100000"/>
                        </a:lnSpc>
                        <a:spcBef>
                          <a:spcPts val="260"/>
                        </a:spcBef>
                      </a:pPr>
                      <a:r>
                        <a:rPr dirty="0" sz="1800">
                          <a:latin typeface="Cambria Math"/>
                          <a:cs typeface="Cambria Math"/>
                        </a:rPr>
                        <a:t>1</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75"/>
                        </a:spcBef>
                      </a:pPr>
                      <a:r>
                        <a:rPr dirty="0" sz="1800">
                          <a:latin typeface="Wingdings"/>
                          <a:cs typeface="Wingdings"/>
                        </a:rPr>
                        <a:t></a:t>
                      </a:r>
                      <a:endParaRPr sz="1800">
                        <a:latin typeface="Wingdings"/>
                        <a:cs typeface="Wingdings"/>
                      </a:endParaRPr>
                    </a:p>
                  </a:txBody>
                  <a:tcPr marL="0" marR="0" marB="0" marT="3492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85">
                <a:tc>
                  <a:txBody>
                    <a:bodyPr/>
                    <a:lstStyle/>
                    <a:p>
                      <a:pPr marL="201930">
                        <a:lnSpc>
                          <a:spcPct val="100000"/>
                        </a:lnSpc>
                        <a:spcBef>
                          <a:spcPts val="260"/>
                        </a:spcBef>
                      </a:pPr>
                      <a:r>
                        <a:rPr dirty="0" sz="1800">
                          <a:latin typeface="Cambria Math"/>
                          <a:cs typeface="Cambria Math"/>
                        </a:rPr>
                        <a:t>ℎ</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r" marR="194310">
                        <a:lnSpc>
                          <a:spcPct val="100000"/>
                        </a:lnSpc>
                        <a:spcBef>
                          <a:spcPts val="260"/>
                        </a:spcBef>
                      </a:pPr>
                      <a:r>
                        <a:rPr dirty="0" sz="1800">
                          <a:latin typeface="Cambria Math"/>
                          <a:cs typeface="Cambria Math"/>
                        </a:rPr>
                        <a:t>2</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70"/>
                        </a:spcBef>
                      </a:pPr>
                      <a:r>
                        <a:rPr dirty="0" sz="1800">
                          <a:latin typeface="Wingdings"/>
                          <a:cs typeface="Wingdings"/>
                        </a:rPr>
                        <a:t></a:t>
                      </a:r>
                      <a:endParaRPr sz="1800">
                        <a:latin typeface="Wingdings"/>
                        <a:cs typeface="Wingdings"/>
                      </a:endParaRPr>
                    </a:p>
                  </a:txBody>
                  <a:tcPr marL="0" marR="0" marB="0" marT="3429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bl>
          </a:graphicData>
        </a:graphic>
      </p:graphicFrame>
      <p:sp>
        <p:nvSpPr>
          <p:cNvPr id="35" name="object 35"/>
          <p:cNvSpPr txBox="1"/>
          <p:nvPr/>
        </p:nvSpPr>
        <p:spPr>
          <a:xfrm>
            <a:off x="7291578" y="481533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36" name="object 36"/>
          <p:cNvSpPr txBox="1"/>
          <p:nvPr/>
        </p:nvSpPr>
        <p:spPr>
          <a:xfrm>
            <a:off x="7212838" y="554349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37" name="object 37"/>
          <p:cNvSpPr txBox="1"/>
          <p:nvPr/>
        </p:nvSpPr>
        <p:spPr>
          <a:xfrm>
            <a:off x="6165850" y="468299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6</a:t>
            </a:r>
            <a:endParaRPr sz="1600">
              <a:latin typeface="Arial"/>
              <a:cs typeface="Arial"/>
            </a:endParaRPr>
          </a:p>
        </p:txBody>
      </p:sp>
      <p:sp>
        <p:nvSpPr>
          <p:cNvPr id="38" name="object 38"/>
          <p:cNvSpPr txBox="1"/>
          <p:nvPr/>
        </p:nvSpPr>
        <p:spPr>
          <a:xfrm>
            <a:off x="7063485" y="382468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9" name="object 39"/>
          <p:cNvSpPr txBox="1"/>
          <p:nvPr/>
        </p:nvSpPr>
        <p:spPr>
          <a:xfrm>
            <a:off x="6189726" y="3406266"/>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0" name="object 40"/>
          <p:cNvSpPr txBox="1"/>
          <p:nvPr/>
        </p:nvSpPr>
        <p:spPr>
          <a:xfrm>
            <a:off x="8639047" y="554349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1" name="object 41"/>
          <p:cNvSpPr txBox="1"/>
          <p:nvPr/>
        </p:nvSpPr>
        <p:spPr>
          <a:xfrm>
            <a:off x="8059928" y="488111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2" name="object 42"/>
          <p:cNvSpPr txBox="1"/>
          <p:nvPr/>
        </p:nvSpPr>
        <p:spPr>
          <a:xfrm>
            <a:off x="8319643" y="421881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3" name="object 43"/>
          <p:cNvSpPr txBox="1"/>
          <p:nvPr/>
        </p:nvSpPr>
        <p:spPr>
          <a:xfrm>
            <a:off x="9483597" y="464616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4" name="object 44"/>
          <p:cNvSpPr txBox="1"/>
          <p:nvPr/>
        </p:nvSpPr>
        <p:spPr>
          <a:xfrm>
            <a:off x="7063485" y="288721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5" name="object 45"/>
          <p:cNvSpPr txBox="1"/>
          <p:nvPr/>
        </p:nvSpPr>
        <p:spPr>
          <a:xfrm>
            <a:off x="8590533" y="292463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6" name="object 46"/>
          <p:cNvSpPr/>
          <p:nvPr/>
        </p:nvSpPr>
        <p:spPr>
          <a:xfrm>
            <a:off x="7724775" y="3088385"/>
            <a:ext cx="114300" cy="844550"/>
          </a:xfrm>
          <a:custGeom>
            <a:avLst/>
            <a:gdLst/>
            <a:ahLst/>
            <a:cxnLst/>
            <a:rect l="l" t="t" r="r" b="b"/>
            <a:pathLst>
              <a:path w="114300" h="844550">
                <a:moveTo>
                  <a:pt x="76139" y="114046"/>
                </a:moveTo>
                <a:lnTo>
                  <a:pt x="38163" y="114426"/>
                </a:lnTo>
                <a:lnTo>
                  <a:pt x="45466" y="844169"/>
                </a:lnTo>
                <a:lnTo>
                  <a:pt x="83566" y="843788"/>
                </a:lnTo>
                <a:lnTo>
                  <a:pt x="76139" y="114046"/>
                </a:lnTo>
                <a:close/>
              </a:path>
              <a:path w="114300" h="844550">
                <a:moveTo>
                  <a:pt x="56006" y="0"/>
                </a:moveTo>
                <a:lnTo>
                  <a:pt x="0" y="114808"/>
                </a:lnTo>
                <a:lnTo>
                  <a:pt x="38163" y="114426"/>
                </a:lnTo>
                <a:lnTo>
                  <a:pt x="37973" y="95376"/>
                </a:lnTo>
                <a:lnTo>
                  <a:pt x="75946" y="94996"/>
                </a:lnTo>
                <a:lnTo>
                  <a:pt x="104725" y="94996"/>
                </a:lnTo>
                <a:lnTo>
                  <a:pt x="56006" y="0"/>
                </a:lnTo>
                <a:close/>
              </a:path>
              <a:path w="114300" h="844550">
                <a:moveTo>
                  <a:pt x="75946" y="94996"/>
                </a:moveTo>
                <a:lnTo>
                  <a:pt x="37973" y="95376"/>
                </a:lnTo>
                <a:lnTo>
                  <a:pt x="38163" y="114426"/>
                </a:lnTo>
                <a:lnTo>
                  <a:pt x="76139" y="114046"/>
                </a:lnTo>
                <a:lnTo>
                  <a:pt x="75946" y="94996"/>
                </a:lnTo>
                <a:close/>
              </a:path>
              <a:path w="114300" h="844550">
                <a:moveTo>
                  <a:pt x="104725" y="94996"/>
                </a:moveTo>
                <a:lnTo>
                  <a:pt x="75946" y="94996"/>
                </a:lnTo>
                <a:lnTo>
                  <a:pt x="76139" y="114046"/>
                </a:lnTo>
                <a:lnTo>
                  <a:pt x="114300" y="113664"/>
                </a:lnTo>
                <a:lnTo>
                  <a:pt x="104725" y="94996"/>
                </a:lnTo>
                <a:close/>
              </a:path>
            </a:pathLst>
          </a:custGeom>
          <a:solidFill>
            <a:srgbClr val="52AC87"/>
          </a:solidFill>
        </p:spPr>
        <p:txBody>
          <a:bodyPr wrap="square" lIns="0" tIns="0" rIns="0" bIns="0" rtlCol="0"/>
          <a:lstStyle/>
          <a:p/>
        </p:txBody>
      </p:sp>
      <p:sp>
        <p:nvSpPr>
          <p:cNvPr id="47" name="object 47"/>
          <p:cNvSpPr txBox="1"/>
          <p:nvPr/>
        </p:nvSpPr>
        <p:spPr>
          <a:xfrm>
            <a:off x="7985252" y="3394075"/>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48" name="object 48"/>
          <p:cNvSpPr/>
          <p:nvPr/>
        </p:nvSpPr>
        <p:spPr>
          <a:xfrm>
            <a:off x="6643878" y="4243323"/>
            <a:ext cx="995044" cy="114300"/>
          </a:xfrm>
          <a:custGeom>
            <a:avLst/>
            <a:gdLst/>
            <a:ahLst/>
            <a:cxnLst/>
            <a:rect l="l" t="t" r="r" b="b"/>
            <a:pathLst>
              <a:path w="995045" h="114300">
                <a:moveTo>
                  <a:pt x="113411" y="0"/>
                </a:moveTo>
                <a:lnTo>
                  <a:pt x="0" y="58800"/>
                </a:lnTo>
                <a:lnTo>
                  <a:pt x="115062" y="114300"/>
                </a:lnTo>
                <a:lnTo>
                  <a:pt x="114515" y="76453"/>
                </a:lnTo>
                <a:lnTo>
                  <a:pt x="95503" y="76453"/>
                </a:lnTo>
                <a:lnTo>
                  <a:pt x="94996" y="38353"/>
                </a:lnTo>
                <a:lnTo>
                  <a:pt x="113961" y="38080"/>
                </a:lnTo>
                <a:lnTo>
                  <a:pt x="113411" y="0"/>
                </a:lnTo>
                <a:close/>
              </a:path>
              <a:path w="995045" h="114300">
                <a:moveTo>
                  <a:pt x="113961" y="38080"/>
                </a:moveTo>
                <a:lnTo>
                  <a:pt x="94996" y="38353"/>
                </a:lnTo>
                <a:lnTo>
                  <a:pt x="95503" y="76453"/>
                </a:lnTo>
                <a:lnTo>
                  <a:pt x="114511" y="76180"/>
                </a:lnTo>
                <a:lnTo>
                  <a:pt x="113961" y="38080"/>
                </a:lnTo>
                <a:close/>
              </a:path>
              <a:path w="995045" h="114300">
                <a:moveTo>
                  <a:pt x="114511" y="76180"/>
                </a:moveTo>
                <a:lnTo>
                  <a:pt x="95503" y="76453"/>
                </a:lnTo>
                <a:lnTo>
                  <a:pt x="114515" y="76453"/>
                </a:lnTo>
                <a:lnTo>
                  <a:pt x="114511" y="76180"/>
                </a:lnTo>
                <a:close/>
              </a:path>
              <a:path w="995045" h="114300">
                <a:moveTo>
                  <a:pt x="994155" y="25400"/>
                </a:moveTo>
                <a:lnTo>
                  <a:pt x="113961" y="38080"/>
                </a:lnTo>
                <a:lnTo>
                  <a:pt x="114511" y="76180"/>
                </a:lnTo>
                <a:lnTo>
                  <a:pt x="994791" y="63500"/>
                </a:lnTo>
                <a:lnTo>
                  <a:pt x="994155" y="25400"/>
                </a:lnTo>
                <a:close/>
              </a:path>
            </a:pathLst>
          </a:custGeom>
          <a:solidFill>
            <a:srgbClr val="52AC87"/>
          </a:solidFill>
        </p:spPr>
        <p:txBody>
          <a:bodyPr wrap="square" lIns="0" tIns="0" rIns="0" bIns="0" rtlCol="0"/>
          <a:lstStyle/>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534670"/>
            <a:ext cx="9599295" cy="1409065"/>
          </a:xfrm>
          <a:prstGeom prst="rect"/>
        </p:spPr>
        <p:txBody>
          <a:bodyPr wrap="square" lIns="0" tIns="12700" rIns="0" bIns="0" rtlCol="0" vert="horz">
            <a:spAutoFit/>
          </a:bodyPr>
          <a:lstStyle/>
          <a:p>
            <a:pPr marL="12700">
              <a:lnSpc>
                <a:spcPct val="100000"/>
              </a:lnSpc>
              <a:spcBef>
                <a:spcPts val="100"/>
              </a:spcBef>
            </a:pPr>
            <a:r>
              <a:rPr dirty="0" spc="-25"/>
              <a:t>Dijkstra’s</a:t>
            </a:r>
            <a:r>
              <a:rPr dirty="0" spc="-5"/>
              <a:t> Algorithm</a:t>
            </a:r>
          </a:p>
          <a:p>
            <a:pPr marL="12700" marR="5080">
              <a:lnSpc>
                <a:spcPct val="100000"/>
              </a:lnSpc>
              <a:spcBef>
                <a:spcPts val="90"/>
              </a:spcBef>
            </a:pPr>
            <a:r>
              <a:rPr dirty="0" sz="2200" spc="-10" b="0">
                <a:solidFill>
                  <a:srgbClr val="767070"/>
                </a:solidFill>
                <a:latin typeface="Arial"/>
                <a:cs typeface="Arial"/>
              </a:rPr>
              <a:t>Dijkstra’s </a:t>
            </a:r>
            <a:r>
              <a:rPr dirty="0" sz="2200" spc="-5" b="0">
                <a:solidFill>
                  <a:srgbClr val="767070"/>
                </a:solidFill>
                <a:latin typeface="Arial"/>
                <a:cs typeface="Arial"/>
              </a:rPr>
              <a:t>Algorithm finds the shortest path from some given vertex to all other  vertices in the graph. It </a:t>
            </a:r>
            <a:r>
              <a:rPr dirty="0" sz="2200" b="0">
                <a:solidFill>
                  <a:srgbClr val="767070"/>
                </a:solidFill>
                <a:latin typeface="Arial"/>
                <a:cs typeface="Arial"/>
              </a:rPr>
              <a:t>is </a:t>
            </a:r>
            <a:r>
              <a:rPr dirty="0" sz="2200" spc="-5" b="0">
                <a:solidFill>
                  <a:srgbClr val="767070"/>
                </a:solidFill>
                <a:latin typeface="Arial"/>
                <a:cs typeface="Arial"/>
              </a:rPr>
              <a:t>typically used for finding the shortest path between  two vertices </a:t>
            </a:r>
            <a:r>
              <a:rPr dirty="0" sz="2200" b="0">
                <a:solidFill>
                  <a:srgbClr val="767070"/>
                </a:solidFill>
                <a:latin typeface="Arial"/>
                <a:cs typeface="Arial"/>
              </a:rPr>
              <a:t>because </a:t>
            </a:r>
            <a:r>
              <a:rPr dirty="0" sz="2200" spc="-5" b="0">
                <a:solidFill>
                  <a:srgbClr val="767070"/>
                </a:solidFill>
                <a:latin typeface="Arial"/>
                <a:cs typeface="Arial"/>
              </a:rPr>
              <a:t>it is the fastest of the standard shortest path</a:t>
            </a:r>
            <a:r>
              <a:rPr dirty="0" sz="2200" spc="190" b="0">
                <a:solidFill>
                  <a:srgbClr val="767070"/>
                </a:solidFill>
                <a:latin typeface="Arial"/>
                <a:cs typeface="Arial"/>
              </a:rPr>
              <a:t> </a:t>
            </a:r>
            <a:r>
              <a:rPr dirty="0" sz="2200" spc="-5" b="0">
                <a:solidFill>
                  <a:srgbClr val="767070"/>
                </a:solidFill>
                <a:latin typeface="Arial"/>
                <a:cs typeface="Arial"/>
              </a:rPr>
              <a:t>algorithms.</a:t>
            </a:r>
            <a:endParaRPr sz="2200">
              <a:latin typeface="Arial"/>
              <a:cs typeface="Arial"/>
            </a:endParaRPr>
          </a:p>
        </p:txBody>
      </p:sp>
      <p:sp>
        <p:nvSpPr>
          <p:cNvPr id="3" name="object 3"/>
          <p:cNvSpPr txBox="1"/>
          <p:nvPr/>
        </p:nvSpPr>
        <p:spPr>
          <a:xfrm>
            <a:off x="1332738" y="3064510"/>
            <a:ext cx="4267200" cy="1031240"/>
          </a:xfrm>
          <a:prstGeom prst="rect">
            <a:avLst/>
          </a:prstGeom>
        </p:spPr>
        <p:txBody>
          <a:bodyPr wrap="square" lIns="0" tIns="12065" rIns="0" bIns="0" rtlCol="0" vert="horz">
            <a:spAutoFit/>
          </a:bodyPr>
          <a:lstStyle/>
          <a:p>
            <a:pPr marL="12700" marR="5080">
              <a:lnSpc>
                <a:spcPct val="100000"/>
              </a:lnSpc>
              <a:spcBef>
                <a:spcPts val="95"/>
              </a:spcBef>
            </a:pPr>
            <a:r>
              <a:rPr dirty="0" sz="2200" spc="-5">
                <a:solidFill>
                  <a:srgbClr val="767070"/>
                </a:solidFill>
                <a:latin typeface="Arial"/>
                <a:cs typeface="Arial"/>
              </a:rPr>
              <a:t>The algorithm ends when the  destination vertex is reached or </a:t>
            </a:r>
            <a:r>
              <a:rPr dirty="0" sz="2200">
                <a:solidFill>
                  <a:srgbClr val="767070"/>
                </a:solidFill>
                <a:latin typeface="Arial"/>
                <a:cs typeface="Arial"/>
              </a:rPr>
              <a:t>all  </a:t>
            </a:r>
            <a:r>
              <a:rPr dirty="0" sz="2200" spc="-5">
                <a:solidFill>
                  <a:srgbClr val="767070"/>
                </a:solidFill>
                <a:latin typeface="Arial"/>
                <a:cs typeface="Arial"/>
              </a:rPr>
              <a:t>vertices have been</a:t>
            </a:r>
            <a:r>
              <a:rPr dirty="0" sz="2200" spc="25">
                <a:solidFill>
                  <a:srgbClr val="767070"/>
                </a:solidFill>
                <a:latin typeface="Arial"/>
                <a:cs typeface="Arial"/>
              </a:rPr>
              <a:t> </a:t>
            </a:r>
            <a:r>
              <a:rPr dirty="0" sz="2200" spc="-5">
                <a:solidFill>
                  <a:srgbClr val="767070"/>
                </a:solidFill>
                <a:latin typeface="Arial"/>
                <a:cs typeface="Arial"/>
              </a:rPr>
              <a:t>visited.</a:t>
            </a:r>
            <a:endParaRPr sz="2200">
              <a:latin typeface="Arial"/>
              <a:cs typeface="Arial"/>
            </a:endParaRPr>
          </a:p>
        </p:txBody>
      </p:sp>
      <p:sp>
        <p:nvSpPr>
          <p:cNvPr id="4" name="object 4"/>
          <p:cNvSpPr/>
          <p:nvPr/>
        </p:nvSpPr>
        <p:spPr>
          <a:xfrm>
            <a:off x="6217920" y="5286755"/>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19" y="396240"/>
                </a:lnTo>
                <a:lnTo>
                  <a:pt x="243564" y="391007"/>
                </a:lnTo>
                <a:lnTo>
                  <a:pt x="285272" y="376103"/>
                </a:lnTo>
                <a:lnTo>
                  <a:pt x="322057" y="352716"/>
                </a:lnTo>
                <a:lnTo>
                  <a:pt x="352732" y="322035"/>
                </a:lnTo>
                <a:lnTo>
                  <a:pt x="376112" y="285250"/>
                </a:lnTo>
                <a:lnTo>
                  <a:pt x="391010" y="243548"/>
                </a:lnTo>
                <a:lnTo>
                  <a:pt x="396239"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57ED7B"/>
          </a:solidFill>
        </p:spPr>
        <p:txBody>
          <a:bodyPr wrap="square" lIns="0" tIns="0" rIns="0" bIns="0" rtlCol="0"/>
          <a:lstStyle/>
          <a:p/>
        </p:txBody>
      </p:sp>
      <p:sp>
        <p:nvSpPr>
          <p:cNvPr id="5" name="object 5"/>
          <p:cNvSpPr txBox="1"/>
          <p:nvPr/>
        </p:nvSpPr>
        <p:spPr>
          <a:xfrm>
            <a:off x="6322314" y="5282895"/>
            <a:ext cx="16637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𝑠</a:t>
            </a:r>
            <a:endParaRPr sz="2400">
              <a:latin typeface="Cambria Math"/>
              <a:cs typeface="Cambria Math"/>
            </a:endParaRPr>
          </a:p>
        </p:txBody>
      </p:sp>
      <p:sp>
        <p:nvSpPr>
          <p:cNvPr id="6" name="object 6"/>
          <p:cNvSpPr/>
          <p:nvPr/>
        </p:nvSpPr>
        <p:spPr>
          <a:xfrm>
            <a:off x="6557009" y="4301490"/>
            <a:ext cx="1201420" cy="1044575"/>
          </a:xfrm>
          <a:custGeom>
            <a:avLst/>
            <a:gdLst/>
            <a:ahLst/>
            <a:cxnLst/>
            <a:rect l="l" t="t" r="r" b="b"/>
            <a:pathLst>
              <a:path w="1201420" h="1044575">
                <a:moveTo>
                  <a:pt x="1200912" y="0"/>
                </a:moveTo>
                <a:lnTo>
                  <a:pt x="0" y="1044321"/>
                </a:lnTo>
              </a:path>
            </a:pathLst>
          </a:custGeom>
          <a:ln w="38099">
            <a:solidFill>
              <a:srgbClr val="8952AC"/>
            </a:solidFill>
          </a:ln>
        </p:spPr>
        <p:txBody>
          <a:bodyPr wrap="square" lIns="0" tIns="0" rIns="0" bIns="0" rtlCol="0"/>
          <a:lstStyle/>
          <a:p/>
        </p:txBody>
      </p:sp>
      <p:sp>
        <p:nvSpPr>
          <p:cNvPr id="7" name="object 7"/>
          <p:cNvSpPr/>
          <p:nvPr/>
        </p:nvSpPr>
        <p:spPr>
          <a:xfrm>
            <a:off x="6217920" y="3962400"/>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57ED7B"/>
          </a:solidFill>
        </p:spPr>
        <p:txBody>
          <a:bodyPr wrap="square" lIns="0" tIns="0" rIns="0" bIns="0" rtlCol="0"/>
          <a:lstStyle/>
          <a:p/>
        </p:txBody>
      </p:sp>
      <p:sp>
        <p:nvSpPr>
          <p:cNvPr id="8" name="object 8"/>
          <p:cNvSpPr txBox="1"/>
          <p:nvPr/>
        </p:nvSpPr>
        <p:spPr>
          <a:xfrm>
            <a:off x="6303390" y="3957904"/>
            <a:ext cx="2025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𝑑</a:t>
            </a:r>
            <a:endParaRPr sz="2400">
              <a:latin typeface="Cambria Math"/>
              <a:cs typeface="Cambria Math"/>
            </a:endParaRPr>
          </a:p>
        </p:txBody>
      </p:sp>
      <p:sp>
        <p:nvSpPr>
          <p:cNvPr id="9" name="object 9"/>
          <p:cNvSpPr/>
          <p:nvPr/>
        </p:nvSpPr>
        <p:spPr>
          <a:xfrm>
            <a:off x="7699247" y="5286755"/>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20" y="396240"/>
                </a:lnTo>
                <a:lnTo>
                  <a:pt x="243564" y="391007"/>
                </a:lnTo>
                <a:lnTo>
                  <a:pt x="285272" y="376103"/>
                </a:lnTo>
                <a:lnTo>
                  <a:pt x="322057" y="352716"/>
                </a:lnTo>
                <a:lnTo>
                  <a:pt x="352732" y="322035"/>
                </a:lnTo>
                <a:lnTo>
                  <a:pt x="376112" y="285250"/>
                </a:lnTo>
                <a:lnTo>
                  <a:pt x="391010" y="243548"/>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57ED7B"/>
          </a:solidFill>
        </p:spPr>
        <p:txBody>
          <a:bodyPr wrap="square" lIns="0" tIns="0" rIns="0" bIns="0" rtlCol="0"/>
          <a:lstStyle/>
          <a:p/>
        </p:txBody>
      </p:sp>
      <p:sp>
        <p:nvSpPr>
          <p:cNvPr id="10" name="object 10"/>
          <p:cNvSpPr txBox="1"/>
          <p:nvPr/>
        </p:nvSpPr>
        <p:spPr>
          <a:xfrm>
            <a:off x="7781925" y="5282895"/>
            <a:ext cx="21209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𝑔</a:t>
            </a:r>
            <a:endParaRPr sz="2400">
              <a:latin typeface="Cambria Math"/>
              <a:cs typeface="Cambria Math"/>
            </a:endParaRPr>
          </a:p>
        </p:txBody>
      </p:sp>
      <p:sp>
        <p:nvSpPr>
          <p:cNvPr id="11" name="object 11"/>
          <p:cNvSpPr/>
          <p:nvPr/>
        </p:nvSpPr>
        <p:spPr>
          <a:xfrm>
            <a:off x="6217920" y="2638044"/>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57ED7B"/>
          </a:solidFill>
        </p:spPr>
        <p:txBody>
          <a:bodyPr wrap="square" lIns="0" tIns="0" rIns="0" bIns="0" rtlCol="0"/>
          <a:lstStyle/>
          <a:p/>
        </p:txBody>
      </p:sp>
      <p:sp>
        <p:nvSpPr>
          <p:cNvPr id="12" name="object 12"/>
          <p:cNvSpPr txBox="1"/>
          <p:nvPr/>
        </p:nvSpPr>
        <p:spPr>
          <a:xfrm>
            <a:off x="6307582" y="2633294"/>
            <a:ext cx="195580"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𝑎</a:t>
            </a:r>
            <a:endParaRPr sz="2400">
              <a:latin typeface="Cambria Math"/>
              <a:cs typeface="Cambria Math"/>
            </a:endParaRPr>
          </a:p>
        </p:txBody>
      </p:sp>
      <p:sp>
        <p:nvSpPr>
          <p:cNvPr id="13" name="object 13"/>
          <p:cNvSpPr/>
          <p:nvPr/>
        </p:nvSpPr>
        <p:spPr>
          <a:xfrm>
            <a:off x="7699247" y="396240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57ED7B"/>
          </a:solidFill>
        </p:spPr>
        <p:txBody>
          <a:bodyPr wrap="square" lIns="0" tIns="0" rIns="0" bIns="0" rtlCol="0"/>
          <a:lstStyle/>
          <a:p/>
        </p:txBody>
      </p:sp>
      <p:sp>
        <p:nvSpPr>
          <p:cNvPr id="14" name="object 14"/>
          <p:cNvSpPr txBox="1"/>
          <p:nvPr/>
        </p:nvSpPr>
        <p:spPr>
          <a:xfrm>
            <a:off x="7798689" y="3957904"/>
            <a:ext cx="1771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𝑒</a:t>
            </a:r>
            <a:endParaRPr sz="2400">
              <a:latin typeface="Cambria Math"/>
              <a:cs typeface="Cambria Math"/>
            </a:endParaRPr>
          </a:p>
        </p:txBody>
      </p:sp>
      <p:sp>
        <p:nvSpPr>
          <p:cNvPr id="15" name="object 15"/>
          <p:cNvSpPr/>
          <p:nvPr/>
        </p:nvSpPr>
        <p:spPr>
          <a:xfrm>
            <a:off x="7696200" y="2638044"/>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57ED7B"/>
          </a:solidFill>
        </p:spPr>
        <p:txBody>
          <a:bodyPr wrap="square" lIns="0" tIns="0" rIns="0" bIns="0" rtlCol="0"/>
          <a:lstStyle/>
          <a:p/>
        </p:txBody>
      </p:sp>
      <p:sp>
        <p:nvSpPr>
          <p:cNvPr id="16" name="object 16"/>
          <p:cNvSpPr txBox="1"/>
          <p:nvPr/>
        </p:nvSpPr>
        <p:spPr>
          <a:xfrm>
            <a:off x="7788402" y="2633294"/>
            <a:ext cx="1898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𝑏</a:t>
            </a:r>
            <a:endParaRPr sz="2400">
              <a:latin typeface="Cambria Math"/>
              <a:cs typeface="Cambria Math"/>
            </a:endParaRPr>
          </a:p>
        </p:txBody>
      </p:sp>
      <p:sp>
        <p:nvSpPr>
          <p:cNvPr id="17" name="object 17"/>
          <p:cNvSpPr/>
          <p:nvPr/>
        </p:nvSpPr>
        <p:spPr>
          <a:xfrm>
            <a:off x="9174480" y="5286755"/>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20" y="396240"/>
                </a:lnTo>
                <a:lnTo>
                  <a:pt x="243564" y="391007"/>
                </a:lnTo>
                <a:lnTo>
                  <a:pt x="285272" y="376103"/>
                </a:lnTo>
                <a:lnTo>
                  <a:pt x="322057" y="352716"/>
                </a:lnTo>
                <a:lnTo>
                  <a:pt x="352732" y="322035"/>
                </a:lnTo>
                <a:lnTo>
                  <a:pt x="376112" y="285250"/>
                </a:lnTo>
                <a:lnTo>
                  <a:pt x="391010" y="243548"/>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57ED7B"/>
          </a:solidFill>
        </p:spPr>
        <p:txBody>
          <a:bodyPr wrap="square" lIns="0" tIns="0" rIns="0" bIns="0" rtlCol="0"/>
          <a:lstStyle/>
          <a:p/>
        </p:txBody>
      </p:sp>
      <p:sp>
        <p:nvSpPr>
          <p:cNvPr id="18" name="object 18"/>
          <p:cNvSpPr txBox="1"/>
          <p:nvPr/>
        </p:nvSpPr>
        <p:spPr>
          <a:xfrm>
            <a:off x="9265157" y="5282895"/>
            <a:ext cx="19494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ℎ</a:t>
            </a:r>
            <a:endParaRPr sz="2400">
              <a:latin typeface="Cambria Math"/>
              <a:cs typeface="Cambria Math"/>
            </a:endParaRPr>
          </a:p>
        </p:txBody>
      </p:sp>
      <p:sp>
        <p:nvSpPr>
          <p:cNvPr id="19" name="object 19"/>
          <p:cNvSpPr/>
          <p:nvPr/>
        </p:nvSpPr>
        <p:spPr>
          <a:xfrm>
            <a:off x="9174480" y="396240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57ED7B"/>
          </a:solidFill>
        </p:spPr>
        <p:txBody>
          <a:bodyPr wrap="square" lIns="0" tIns="0" rIns="0" bIns="0" rtlCol="0"/>
          <a:lstStyle/>
          <a:p/>
        </p:txBody>
      </p:sp>
      <p:sp>
        <p:nvSpPr>
          <p:cNvPr id="20" name="object 20"/>
          <p:cNvSpPr txBox="1"/>
          <p:nvPr/>
        </p:nvSpPr>
        <p:spPr>
          <a:xfrm>
            <a:off x="9263888" y="3957904"/>
            <a:ext cx="19367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𝑓</a:t>
            </a:r>
            <a:endParaRPr sz="2400">
              <a:latin typeface="Cambria Math"/>
              <a:cs typeface="Cambria Math"/>
            </a:endParaRPr>
          </a:p>
        </p:txBody>
      </p:sp>
      <p:sp>
        <p:nvSpPr>
          <p:cNvPr id="21" name="object 21"/>
          <p:cNvSpPr/>
          <p:nvPr/>
        </p:nvSpPr>
        <p:spPr>
          <a:xfrm>
            <a:off x="9174480" y="2638044"/>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57ED7B"/>
          </a:solidFill>
        </p:spPr>
        <p:txBody>
          <a:bodyPr wrap="square" lIns="0" tIns="0" rIns="0" bIns="0" rtlCol="0"/>
          <a:lstStyle/>
          <a:p/>
        </p:txBody>
      </p:sp>
      <p:sp>
        <p:nvSpPr>
          <p:cNvPr id="22" name="object 22"/>
          <p:cNvSpPr txBox="1"/>
          <p:nvPr/>
        </p:nvSpPr>
        <p:spPr>
          <a:xfrm>
            <a:off x="9277857" y="2633294"/>
            <a:ext cx="16573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𝑐</a:t>
            </a:r>
            <a:endParaRPr sz="2400">
              <a:latin typeface="Cambria Math"/>
              <a:cs typeface="Cambria Math"/>
            </a:endParaRPr>
          </a:p>
        </p:txBody>
      </p:sp>
      <p:sp>
        <p:nvSpPr>
          <p:cNvPr id="23" name="object 23"/>
          <p:cNvSpPr/>
          <p:nvPr/>
        </p:nvSpPr>
        <p:spPr>
          <a:xfrm>
            <a:off x="6614921" y="5485638"/>
            <a:ext cx="1085215" cy="0"/>
          </a:xfrm>
          <a:custGeom>
            <a:avLst/>
            <a:gdLst/>
            <a:ahLst/>
            <a:cxnLst/>
            <a:rect l="l" t="t" r="r" b="b"/>
            <a:pathLst>
              <a:path w="1085215" h="0">
                <a:moveTo>
                  <a:pt x="1084833" y="0"/>
                </a:moveTo>
                <a:lnTo>
                  <a:pt x="0" y="0"/>
                </a:lnTo>
              </a:path>
            </a:pathLst>
          </a:custGeom>
          <a:ln w="38100">
            <a:solidFill>
              <a:srgbClr val="8952AC"/>
            </a:solidFill>
          </a:ln>
        </p:spPr>
        <p:txBody>
          <a:bodyPr wrap="square" lIns="0" tIns="0" rIns="0" bIns="0" rtlCol="0"/>
          <a:lstStyle/>
          <a:p/>
        </p:txBody>
      </p:sp>
      <p:sp>
        <p:nvSpPr>
          <p:cNvPr id="24" name="object 24"/>
          <p:cNvSpPr/>
          <p:nvPr/>
        </p:nvSpPr>
        <p:spPr>
          <a:xfrm>
            <a:off x="6416802" y="4359402"/>
            <a:ext cx="0" cy="928369"/>
          </a:xfrm>
          <a:custGeom>
            <a:avLst/>
            <a:gdLst/>
            <a:ahLst/>
            <a:cxnLst/>
            <a:rect l="l" t="t" r="r" b="b"/>
            <a:pathLst>
              <a:path w="0" h="928370">
                <a:moveTo>
                  <a:pt x="0" y="0"/>
                </a:moveTo>
                <a:lnTo>
                  <a:pt x="0" y="928370"/>
                </a:lnTo>
              </a:path>
            </a:pathLst>
          </a:custGeom>
          <a:ln w="38100">
            <a:solidFill>
              <a:srgbClr val="8952AC"/>
            </a:solidFill>
          </a:ln>
        </p:spPr>
        <p:txBody>
          <a:bodyPr wrap="square" lIns="0" tIns="0" rIns="0" bIns="0" rtlCol="0"/>
          <a:lstStyle/>
          <a:p/>
        </p:txBody>
      </p:sp>
      <p:sp>
        <p:nvSpPr>
          <p:cNvPr id="25" name="object 25"/>
          <p:cNvSpPr/>
          <p:nvPr/>
        </p:nvSpPr>
        <p:spPr>
          <a:xfrm>
            <a:off x="6614921" y="4161282"/>
            <a:ext cx="1085215" cy="0"/>
          </a:xfrm>
          <a:custGeom>
            <a:avLst/>
            <a:gdLst/>
            <a:ahLst/>
            <a:cxnLst/>
            <a:rect l="l" t="t" r="r" b="b"/>
            <a:pathLst>
              <a:path w="1085215" h="0">
                <a:moveTo>
                  <a:pt x="1084833" y="0"/>
                </a:moveTo>
                <a:lnTo>
                  <a:pt x="0" y="0"/>
                </a:lnTo>
              </a:path>
            </a:pathLst>
          </a:custGeom>
          <a:ln w="38100">
            <a:solidFill>
              <a:srgbClr val="8952AC"/>
            </a:solidFill>
          </a:ln>
        </p:spPr>
        <p:txBody>
          <a:bodyPr wrap="square" lIns="0" tIns="0" rIns="0" bIns="0" rtlCol="0"/>
          <a:lstStyle/>
          <a:p/>
        </p:txBody>
      </p:sp>
      <p:sp>
        <p:nvSpPr>
          <p:cNvPr id="26" name="object 26"/>
          <p:cNvSpPr/>
          <p:nvPr/>
        </p:nvSpPr>
        <p:spPr>
          <a:xfrm>
            <a:off x="8096250" y="5485638"/>
            <a:ext cx="1078865" cy="0"/>
          </a:xfrm>
          <a:custGeom>
            <a:avLst/>
            <a:gdLst/>
            <a:ahLst/>
            <a:cxnLst/>
            <a:rect l="l" t="t" r="r" b="b"/>
            <a:pathLst>
              <a:path w="1078865" h="0">
                <a:moveTo>
                  <a:pt x="1078738" y="0"/>
                </a:moveTo>
                <a:lnTo>
                  <a:pt x="0" y="0"/>
                </a:lnTo>
              </a:path>
            </a:pathLst>
          </a:custGeom>
          <a:ln w="38100">
            <a:solidFill>
              <a:srgbClr val="8952AC"/>
            </a:solidFill>
          </a:ln>
        </p:spPr>
        <p:txBody>
          <a:bodyPr wrap="square" lIns="0" tIns="0" rIns="0" bIns="0" rtlCol="0"/>
          <a:lstStyle/>
          <a:p/>
        </p:txBody>
      </p:sp>
      <p:sp>
        <p:nvSpPr>
          <p:cNvPr id="27" name="object 27"/>
          <p:cNvSpPr/>
          <p:nvPr/>
        </p:nvSpPr>
        <p:spPr>
          <a:xfrm>
            <a:off x="9373361" y="4359402"/>
            <a:ext cx="0" cy="928369"/>
          </a:xfrm>
          <a:custGeom>
            <a:avLst/>
            <a:gdLst/>
            <a:ahLst/>
            <a:cxnLst/>
            <a:rect l="l" t="t" r="r" b="b"/>
            <a:pathLst>
              <a:path w="0" h="928370">
                <a:moveTo>
                  <a:pt x="0" y="928370"/>
                </a:moveTo>
                <a:lnTo>
                  <a:pt x="0" y="0"/>
                </a:lnTo>
              </a:path>
            </a:pathLst>
          </a:custGeom>
          <a:ln w="38100">
            <a:solidFill>
              <a:srgbClr val="8952AC"/>
            </a:solidFill>
          </a:ln>
        </p:spPr>
        <p:txBody>
          <a:bodyPr wrap="square" lIns="0" tIns="0" rIns="0" bIns="0" rtlCol="0"/>
          <a:lstStyle/>
          <a:p/>
        </p:txBody>
      </p:sp>
      <p:sp>
        <p:nvSpPr>
          <p:cNvPr id="28" name="object 28"/>
          <p:cNvSpPr/>
          <p:nvPr/>
        </p:nvSpPr>
        <p:spPr>
          <a:xfrm>
            <a:off x="8093202" y="2836926"/>
            <a:ext cx="1082040" cy="0"/>
          </a:xfrm>
          <a:custGeom>
            <a:avLst/>
            <a:gdLst/>
            <a:ahLst/>
            <a:cxnLst/>
            <a:rect l="l" t="t" r="r" b="b"/>
            <a:pathLst>
              <a:path w="1082040" h="0">
                <a:moveTo>
                  <a:pt x="1081786" y="0"/>
                </a:moveTo>
                <a:lnTo>
                  <a:pt x="0" y="0"/>
                </a:lnTo>
              </a:path>
            </a:pathLst>
          </a:custGeom>
          <a:ln w="38100">
            <a:solidFill>
              <a:srgbClr val="8952AC"/>
            </a:solidFill>
          </a:ln>
        </p:spPr>
        <p:txBody>
          <a:bodyPr wrap="square" lIns="0" tIns="0" rIns="0" bIns="0" rtlCol="0"/>
          <a:lstStyle/>
          <a:p/>
        </p:txBody>
      </p:sp>
      <p:sp>
        <p:nvSpPr>
          <p:cNvPr id="29" name="object 29"/>
          <p:cNvSpPr/>
          <p:nvPr/>
        </p:nvSpPr>
        <p:spPr>
          <a:xfrm>
            <a:off x="6614921" y="2836926"/>
            <a:ext cx="1082040" cy="0"/>
          </a:xfrm>
          <a:custGeom>
            <a:avLst/>
            <a:gdLst/>
            <a:ahLst/>
            <a:cxnLst/>
            <a:rect l="l" t="t" r="r" b="b"/>
            <a:pathLst>
              <a:path w="1082040" h="0">
                <a:moveTo>
                  <a:pt x="0" y="0"/>
                </a:moveTo>
                <a:lnTo>
                  <a:pt x="1081785" y="0"/>
                </a:lnTo>
              </a:path>
            </a:pathLst>
          </a:custGeom>
          <a:ln w="38100">
            <a:solidFill>
              <a:srgbClr val="8952AC"/>
            </a:solidFill>
          </a:ln>
        </p:spPr>
        <p:txBody>
          <a:bodyPr wrap="square" lIns="0" tIns="0" rIns="0" bIns="0" rtlCol="0"/>
          <a:lstStyle/>
          <a:p/>
        </p:txBody>
      </p:sp>
      <p:sp>
        <p:nvSpPr>
          <p:cNvPr id="30" name="object 30"/>
          <p:cNvSpPr/>
          <p:nvPr/>
        </p:nvSpPr>
        <p:spPr>
          <a:xfrm>
            <a:off x="7895081" y="3035045"/>
            <a:ext cx="3175" cy="928369"/>
          </a:xfrm>
          <a:custGeom>
            <a:avLst/>
            <a:gdLst/>
            <a:ahLst/>
            <a:cxnLst/>
            <a:rect l="l" t="t" r="r" b="b"/>
            <a:pathLst>
              <a:path w="3175" h="928370">
                <a:moveTo>
                  <a:pt x="3048" y="928369"/>
                </a:moveTo>
                <a:lnTo>
                  <a:pt x="0" y="0"/>
                </a:lnTo>
              </a:path>
            </a:pathLst>
          </a:custGeom>
          <a:ln w="38099">
            <a:solidFill>
              <a:srgbClr val="8952AC"/>
            </a:solidFill>
          </a:ln>
        </p:spPr>
        <p:txBody>
          <a:bodyPr wrap="square" lIns="0" tIns="0" rIns="0" bIns="0" rtlCol="0"/>
          <a:lstStyle/>
          <a:p/>
        </p:txBody>
      </p:sp>
      <p:sp>
        <p:nvSpPr>
          <p:cNvPr id="31" name="object 31"/>
          <p:cNvSpPr/>
          <p:nvPr/>
        </p:nvSpPr>
        <p:spPr>
          <a:xfrm>
            <a:off x="6416802" y="3035045"/>
            <a:ext cx="0" cy="928369"/>
          </a:xfrm>
          <a:custGeom>
            <a:avLst/>
            <a:gdLst/>
            <a:ahLst/>
            <a:cxnLst/>
            <a:rect l="l" t="t" r="r" b="b"/>
            <a:pathLst>
              <a:path w="0" h="928370">
                <a:moveTo>
                  <a:pt x="0" y="0"/>
                </a:moveTo>
                <a:lnTo>
                  <a:pt x="0" y="928369"/>
                </a:lnTo>
              </a:path>
            </a:pathLst>
          </a:custGeom>
          <a:ln w="38100">
            <a:solidFill>
              <a:srgbClr val="8952AC"/>
            </a:solidFill>
          </a:ln>
        </p:spPr>
        <p:txBody>
          <a:bodyPr wrap="square" lIns="0" tIns="0" rIns="0" bIns="0" rtlCol="0"/>
          <a:lstStyle/>
          <a:p/>
        </p:txBody>
      </p:sp>
      <p:sp>
        <p:nvSpPr>
          <p:cNvPr id="32" name="object 32"/>
          <p:cNvSpPr/>
          <p:nvPr/>
        </p:nvSpPr>
        <p:spPr>
          <a:xfrm>
            <a:off x="8038338" y="4301490"/>
            <a:ext cx="1195070" cy="1044575"/>
          </a:xfrm>
          <a:custGeom>
            <a:avLst/>
            <a:gdLst/>
            <a:ahLst/>
            <a:cxnLst/>
            <a:rect l="l" t="t" r="r" b="b"/>
            <a:pathLst>
              <a:path w="1195070" h="1044575">
                <a:moveTo>
                  <a:pt x="0" y="1044321"/>
                </a:moveTo>
                <a:lnTo>
                  <a:pt x="1194815" y="0"/>
                </a:lnTo>
              </a:path>
            </a:pathLst>
          </a:custGeom>
          <a:ln w="38100">
            <a:solidFill>
              <a:srgbClr val="8952AC"/>
            </a:solidFill>
          </a:ln>
        </p:spPr>
        <p:txBody>
          <a:bodyPr wrap="square" lIns="0" tIns="0" rIns="0" bIns="0" rtlCol="0"/>
          <a:lstStyle/>
          <a:p/>
        </p:txBody>
      </p:sp>
      <p:sp>
        <p:nvSpPr>
          <p:cNvPr id="33" name="object 33"/>
          <p:cNvSpPr/>
          <p:nvPr/>
        </p:nvSpPr>
        <p:spPr>
          <a:xfrm>
            <a:off x="8038338" y="4301490"/>
            <a:ext cx="1195070" cy="1044575"/>
          </a:xfrm>
          <a:custGeom>
            <a:avLst/>
            <a:gdLst/>
            <a:ahLst/>
            <a:cxnLst/>
            <a:rect l="l" t="t" r="r" b="b"/>
            <a:pathLst>
              <a:path w="1195070" h="1044575">
                <a:moveTo>
                  <a:pt x="1194815" y="1044321"/>
                </a:moveTo>
                <a:lnTo>
                  <a:pt x="0" y="0"/>
                </a:lnTo>
              </a:path>
            </a:pathLst>
          </a:custGeom>
          <a:ln w="38100">
            <a:solidFill>
              <a:srgbClr val="8952AC"/>
            </a:solidFill>
          </a:ln>
        </p:spPr>
        <p:txBody>
          <a:bodyPr wrap="square" lIns="0" tIns="0" rIns="0" bIns="0" rtlCol="0"/>
          <a:lstStyle/>
          <a:p/>
        </p:txBody>
      </p:sp>
      <p:graphicFrame>
        <p:nvGraphicFramePr>
          <p:cNvPr id="34" name="object 34"/>
          <p:cNvGraphicFramePr>
            <a:graphicFrameLocks noGrp="1"/>
          </p:cNvGraphicFramePr>
          <p:nvPr/>
        </p:nvGraphicFramePr>
        <p:xfrm>
          <a:off x="10034016" y="2523489"/>
          <a:ext cx="1617980" cy="3305175"/>
        </p:xfrm>
        <a:graphic>
          <a:graphicData uri="http://schemas.openxmlformats.org/drawingml/2006/table">
            <a:tbl>
              <a:tblPr firstRow="1" bandRow="1">
                <a:tableStyleId>{2D5ABB26-0587-4C30-8999-92F81FD0307C}</a:tableStyleId>
              </a:tblPr>
              <a:tblGrid>
                <a:gridCol w="532765"/>
                <a:gridCol w="532765"/>
                <a:gridCol w="532765"/>
              </a:tblGrid>
              <a:tr h="365760">
                <a:tc>
                  <a:txBody>
                    <a:bodyPr/>
                    <a:lstStyle/>
                    <a:p>
                      <a:pPr marL="211454">
                        <a:lnSpc>
                          <a:spcPct val="100000"/>
                        </a:lnSpc>
                        <a:spcBef>
                          <a:spcPts val="254"/>
                        </a:spcBef>
                      </a:pPr>
                      <a:r>
                        <a:rPr dirty="0" sz="1800">
                          <a:latin typeface="Cambria Math"/>
                          <a:cs typeface="Cambria Math"/>
                        </a:rPr>
                        <a:t>𝑠</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1270">
                        <a:lnSpc>
                          <a:spcPct val="100000"/>
                        </a:lnSpc>
                        <a:spcBef>
                          <a:spcPts val="254"/>
                        </a:spcBef>
                      </a:pPr>
                      <a:r>
                        <a:rPr dirty="0" sz="1800">
                          <a:latin typeface="Cambria Math"/>
                          <a:cs typeface="Cambria Math"/>
                        </a:rPr>
                        <a:t>0</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70"/>
                        </a:spcBef>
                      </a:pPr>
                      <a:r>
                        <a:rPr dirty="0" sz="1800">
                          <a:latin typeface="Wingdings"/>
                          <a:cs typeface="Wingdings"/>
                        </a:rPr>
                        <a:t></a:t>
                      </a:r>
                      <a:endParaRPr sz="1800">
                        <a:latin typeface="Wingdings"/>
                        <a:cs typeface="Wingdings"/>
                      </a:endParaRPr>
                    </a:p>
                  </a:txBody>
                  <a:tcPr marL="0" marR="0" marB="0" marT="3429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marL="200660">
                        <a:lnSpc>
                          <a:spcPct val="100000"/>
                        </a:lnSpc>
                        <a:spcBef>
                          <a:spcPts val="254"/>
                        </a:spcBef>
                      </a:pPr>
                      <a:r>
                        <a:rPr dirty="0" sz="1800">
                          <a:latin typeface="Cambria Math"/>
                          <a:cs typeface="Cambria Math"/>
                        </a:rPr>
                        <a:t>𝑎</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1270">
                        <a:lnSpc>
                          <a:spcPct val="100000"/>
                        </a:lnSpc>
                        <a:spcBef>
                          <a:spcPts val="254"/>
                        </a:spcBef>
                      </a:pPr>
                      <a:r>
                        <a:rPr dirty="0" sz="1800">
                          <a:latin typeface="Cambria Math"/>
                          <a:cs typeface="Cambria Math"/>
                        </a:rPr>
                        <a:t>7</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70"/>
                        </a:spcBef>
                      </a:pPr>
                      <a:r>
                        <a:rPr dirty="0" sz="1800">
                          <a:latin typeface="Wingdings"/>
                          <a:cs typeface="Wingdings"/>
                        </a:rPr>
                        <a:t></a:t>
                      </a:r>
                      <a:endParaRPr sz="1800">
                        <a:latin typeface="Wingdings"/>
                        <a:cs typeface="Wingdings"/>
                      </a:endParaRPr>
                    </a:p>
                  </a:txBody>
                  <a:tcPr marL="0" marR="0" marB="0" marT="3429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marL="201930">
                        <a:lnSpc>
                          <a:spcPct val="100000"/>
                        </a:lnSpc>
                        <a:spcBef>
                          <a:spcPts val="254"/>
                        </a:spcBef>
                      </a:pPr>
                      <a:r>
                        <a:rPr dirty="0" sz="1800">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1270">
                        <a:lnSpc>
                          <a:spcPct val="100000"/>
                        </a:lnSpc>
                        <a:spcBef>
                          <a:spcPts val="254"/>
                        </a:spcBef>
                      </a:pPr>
                      <a:r>
                        <a:rPr dirty="0" sz="1800">
                          <a:latin typeface="Cambria Math"/>
                          <a:cs typeface="Cambria Math"/>
                        </a:rPr>
                        <a:t>8</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635">
                        <a:lnSpc>
                          <a:spcPct val="100000"/>
                        </a:lnSpc>
                        <a:spcBef>
                          <a:spcPts val="265"/>
                        </a:spcBef>
                      </a:pPr>
                      <a:r>
                        <a:rPr dirty="0" sz="1800">
                          <a:latin typeface="Wingdings"/>
                          <a:cs typeface="Wingdings"/>
                        </a:rPr>
                        <a:t></a:t>
                      </a:r>
                      <a:endParaRPr sz="1800">
                        <a:latin typeface="Wingdings"/>
                        <a:cs typeface="Wingdings"/>
                      </a:endParaRPr>
                    </a:p>
                  </a:txBody>
                  <a:tcPr marL="0" marR="0" marB="0" marT="3365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marL="211454">
                        <a:lnSpc>
                          <a:spcPct val="100000"/>
                        </a:lnSpc>
                        <a:spcBef>
                          <a:spcPts val="259"/>
                        </a:spcBef>
                      </a:pPr>
                      <a:r>
                        <a:rPr dirty="0" sz="1800">
                          <a:latin typeface="Cambria Math"/>
                          <a:cs typeface="Cambria Math"/>
                        </a:rPr>
                        <a:t>𝑐</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1270">
                        <a:lnSpc>
                          <a:spcPct val="100000"/>
                        </a:lnSpc>
                        <a:spcBef>
                          <a:spcPts val="259"/>
                        </a:spcBef>
                      </a:pPr>
                      <a:r>
                        <a:rPr dirty="0" sz="1800">
                          <a:latin typeface="Cambria Math"/>
                          <a:cs typeface="Cambria Math"/>
                        </a:rPr>
                        <a:t>9</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70"/>
                        </a:spcBef>
                      </a:pPr>
                      <a:r>
                        <a:rPr dirty="0" sz="1800">
                          <a:latin typeface="Wingdings"/>
                          <a:cs typeface="Wingdings"/>
                        </a:rPr>
                        <a:t></a:t>
                      </a:r>
                      <a:endParaRPr sz="1800">
                        <a:latin typeface="Wingdings"/>
                        <a:cs typeface="Wingdings"/>
                      </a:endParaRPr>
                    </a:p>
                  </a:txBody>
                  <a:tcPr marL="0" marR="0" marB="0" marT="3429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marL="197485">
                        <a:lnSpc>
                          <a:spcPct val="100000"/>
                        </a:lnSpc>
                        <a:spcBef>
                          <a:spcPts val="259"/>
                        </a:spcBef>
                      </a:pPr>
                      <a:r>
                        <a:rPr dirty="0" sz="1800">
                          <a:latin typeface="Cambria Math"/>
                          <a:cs typeface="Cambria Math"/>
                        </a:rPr>
                        <a:t>𝑑</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1270">
                        <a:lnSpc>
                          <a:spcPct val="100000"/>
                        </a:lnSpc>
                        <a:spcBef>
                          <a:spcPts val="259"/>
                        </a:spcBef>
                      </a:pPr>
                      <a:r>
                        <a:rPr dirty="0" sz="1800">
                          <a:latin typeface="Cambria Math"/>
                          <a:cs typeface="Cambria Math"/>
                        </a:rPr>
                        <a:t>6</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70"/>
                        </a:spcBef>
                      </a:pPr>
                      <a:r>
                        <a:rPr dirty="0" sz="1800">
                          <a:latin typeface="Wingdings"/>
                          <a:cs typeface="Wingdings"/>
                        </a:rPr>
                        <a:t></a:t>
                      </a:r>
                      <a:endParaRPr sz="1800">
                        <a:latin typeface="Wingdings"/>
                        <a:cs typeface="Wingdings"/>
                      </a:endParaRPr>
                    </a:p>
                  </a:txBody>
                  <a:tcPr marL="0" marR="0" marB="0" marT="3429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marL="208279">
                        <a:lnSpc>
                          <a:spcPct val="100000"/>
                        </a:lnSpc>
                        <a:spcBef>
                          <a:spcPts val="254"/>
                        </a:spcBef>
                      </a:pPr>
                      <a:r>
                        <a:rPr dirty="0" sz="1800">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1270">
                        <a:lnSpc>
                          <a:spcPct val="100000"/>
                        </a:lnSpc>
                        <a:spcBef>
                          <a:spcPts val="254"/>
                        </a:spcBef>
                      </a:pPr>
                      <a:r>
                        <a:rPr dirty="0" sz="1800">
                          <a:latin typeface="Cambria Math"/>
                          <a:cs typeface="Cambria Math"/>
                        </a:rPr>
                        <a:t>4</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70"/>
                        </a:spcBef>
                      </a:pPr>
                      <a:r>
                        <a:rPr dirty="0" sz="1800">
                          <a:latin typeface="Wingdings"/>
                          <a:cs typeface="Wingdings"/>
                        </a:rPr>
                        <a:t></a:t>
                      </a:r>
                      <a:endParaRPr sz="1800">
                        <a:latin typeface="Wingdings"/>
                        <a:cs typeface="Wingdings"/>
                      </a:endParaRPr>
                    </a:p>
                  </a:txBody>
                  <a:tcPr marL="0" marR="0" marB="0" marT="3429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marL="200660">
                        <a:lnSpc>
                          <a:spcPct val="100000"/>
                        </a:lnSpc>
                        <a:spcBef>
                          <a:spcPts val="254"/>
                        </a:spcBef>
                      </a:pPr>
                      <a:r>
                        <a:rPr dirty="0" sz="1800">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1270">
                        <a:lnSpc>
                          <a:spcPct val="100000"/>
                        </a:lnSpc>
                        <a:spcBef>
                          <a:spcPts val="254"/>
                        </a:spcBef>
                      </a:pPr>
                      <a:r>
                        <a:rPr dirty="0" sz="1800">
                          <a:latin typeface="Cambria Math"/>
                          <a:cs typeface="Cambria Math"/>
                        </a:rPr>
                        <a:t>3</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635">
                        <a:lnSpc>
                          <a:spcPct val="100000"/>
                        </a:lnSpc>
                        <a:spcBef>
                          <a:spcPts val="270"/>
                        </a:spcBef>
                      </a:pPr>
                      <a:r>
                        <a:rPr dirty="0" sz="1800">
                          <a:latin typeface="Wingdings"/>
                          <a:cs typeface="Wingdings"/>
                        </a:rPr>
                        <a:t></a:t>
                      </a:r>
                      <a:endParaRPr sz="1800">
                        <a:latin typeface="Wingdings"/>
                        <a:cs typeface="Wingdings"/>
                      </a:endParaRPr>
                    </a:p>
                  </a:txBody>
                  <a:tcPr marL="0" marR="0" marB="0" marT="3429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59">
                <a:tc>
                  <a:txBody>
                    <a:bodyPr/>
                    <a:lstStyle/>
                    <a:p>
                      <a:pPr marL="194310">
                        <a:lnSpc>
                          <a:spcPct val="100000"/>
                        </a:lnSpc>
                        <a:spcBef>
                          <a:spcPts val="260"/>
                        </a:spcBef>
                      </a:pPr>
                      <a:r>
                        <a:rPr dirty="0" sz="1800">
                          <a:latin typeface="Cambria Math"/>
                          <a:cs typeface="Cambria Math"/>
                        </a:rPr>
                        <a:t>𝑔</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1270">
                        <a:lnSpc>
                          <a:spcPct val="100000"/>
                        </a:lnSpc>
                        <a:spcBef>
                          <a:spcPts val="260"/>
                        </a:spcBef>
                      </a:pPr>
                      <a:r>
                        <a:rPr dirty="0" sz="1800">
                          <a:latin typeface="Cambria Math"/>
                          <a:cs typeface="Cambria Math"/>
                        </a:rPr>
                        <a:t>1</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75"/>
                        </a:spcBef>
                      </a:pPr>
                      <a:r>
                        <a:rPr dirty="0" sz="1800">
                          <a:latin typeface="Wingdings"/>
                          <a:cs typeface="Wingdings"/>
                        </a:rPr>
                        <a:t></a:t>
                      </a:r>
                      <a:endParaRPr sz="1800">
                        <a:latin typeface="Wingdings"/>
                        <a:cs typeface="Wingdings"/>
                      </a:endParaRPr>
                    </a:p>
                  </a:txBody>
                  <a:tcPr marL="0" marR="0" marB="0" marT="3492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85">
                <a:tc>
                  <a:txBody>
                    <a:bodyPr/>
                    <a:lstStyle/>
                    <a:p>
                      <a:pPr marL="201930">
                        <a:lnSpc>
                          <a:spcPct val="100000"/>
                        </a:lnSpc>
                        <a:spcBef>
                          <a:spcPts val="260"/>
                        </a:spcBef>
                      </a:pPr>
                      <a:r>
                        <a:rPr dirty="0" sz="1800">
                          <a:latin typeface="Cambria Math"/>
                          <a:cs typeface="Cambria Math"/>
                        </a:rPr>
                        <a:t>ℎ</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1270">
                        <a:lnSpc>
                          <a:spcPct val="100000"/>
                        </a:lnSpc>
                        <a:spcBef>
                          <a:spcPts val="260"/>
                        </a:spcBef>
                      </a:pPr>
                      <a:r>
                        <a:rPr dirty="0" sz="1800">
                          <a:latin typeface="Cambria Math"/>
                          <a:cs typeface="Cambria Math"/>
                        </a:rPr>
                        <a:t>2</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70"/>
                        </a:spcBef>
                      </a:pPr>
                      <a:r>
                        <a:rPr dirty="0" sz="1800">
                          <a:latin typeface="Wingdings"/>
                          <a:cs typeface="Wingdings"/>
                        </a:rPr>
                        <a:t></a:t>
                      </a:r>
                      <a:endParaRPr sz="1800">
                        <a:latin typeface="Wingdings"/>
                        <a:cs typeface="Wingdings"/>
                      </a:endParaRPr>
                    </a:p>
                  </a:txBody>
                  <a:tcPr marL="0" marR="0" marB="0" marT="3429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bl>
          </a:graphicData>
        </a:graphic>
      </p:graphicFrame>
      <p:sp>
        <p:nvSpPr>
          <p:cNvPr id="35" name="object 35"/>
          <p:cNvSpPr txBox="1"/>
          <p:nvPr/>
        </p:nvSpPr>
        <p:spPr>
          <a:xfrm>
            <a:off x="7291578" y="481533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36" name="object 36"/>
          <p:cNvSpPr txBox="1"/>
          <p:nvPr/>
        </p:nvSpPr>
        <p:spPr>
          <a:xfrm>
            <a:off x="7212838" y="554349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37" name="object 37"/>
          <p:cNvSpPr txBox="1"/>
          <p:nvPr/>
        </p:nvSpPr>
        <p:spPr>
          <a:xfrm>
            <a:off x="6165850" y="468299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6</a:t>
            </a:r>
            <a:endParaRPr sz="1600">
              <a:latin typeface="Arial"/>
              <a:cs typeface="Arial"/>
            </a:endParaRPr>
          </a:p>
        </p:txBody>
      </p:sp>
      <p:sp>
        <p:nvSpPr>
          <p:cNvPr id="38" name="object 38"/>
          <p:cNvSpPr txBox="1"/>
          <p:nvPr/>
        </p:nvSpPr>
        <p:spPr>
          <a:xfrm>
            <a:off x="7063485" y="382468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9" name="object 39"/>
          <p:cNvSpPr txBox="1"/>
          <p:nvPr/>
        </p:nvSpPr>
        <p:spPr>
          <a:xfrm>
            <a:off x="6189726" y="3406266"/>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0" name="object 40"/>
          <p:cNvSpPr txBox="1"/>
          <p:nvPr/>
        </p:nvSpPr>
        <p:spPr>
          <a:xfrm>
            <a:off x="8639047" y="554349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1" name="object 41"/>
          <p:cNvSpPr txBox="1"/>
          <p:nvPr/>
        </p:nvSpPr>
        <p:spPr>
          <a:xfrm>
            <a:off x="8059928" y="488111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2" name="object 42"/>
          <p:cNvSpPr txBox="1"/>
          <p:nvPr/>
        </p:nvSpPr>
        <p:spPr>
          <a:xfrm>
            <a:off x="8319643" y="421881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3" name="object 43"/>
          <p:cNvSpPr txBox="1"/>
          <p:nvPr/>
        </p:nvSpPr>
        <p:spPr>
          <a:xfrm>
            <a:off x="9483597" y="464616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4" name="object 44"/>
          <p:cNvSpPr txBox="1"/>
          <p:nvPr/>
        </p:nvSpPr>
        <p:spPr>
          <a:xfrm>
            <a:off x="7063485" y="288721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5" name="object 45"/>
          <p:cNvSpPr txBox="1"/>
          <p:nvPr/>
        </p:nvSpPr>
        <p:spPr>
          <a:xfrm>
            <a:off x="8590533" y="292463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6" name="object 46"/>
          <p:cNvSpPr txBox="1"/>
          <p:nvPr/>
        </p:nvSpPr>
        <p:spPr>
          <a:xfrm>
            <a:off x="7985252" y="3394075"/>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534670"/>
            <a:ext cx="9857740" cy="2414905"/>
          </a:xfrm>
          <a:prstGeom prst="rect"/>
        </p:spPr>
        <p:txBody>
          <a:bodyPr wrap="square" lIns="0" tIns="12700" rIns="0" bIns="0" rtlCol="0" vert="horz">
            <a:spAutoFit/>
          </a:bodyPr>
          <a:lstStyle/>
          <a:p>
            <a:pPr marL="12700">
              <a:lnSpc>
                <a:spcPct val="100000"/>
              </a:lnSpc>
              <a:spcBef>
                <a:spcPts val="100"/>
              </a:spcBef>
            </a:pPr>
            <a:r>
              <a:rPr dirty="0" spc="-25"/>
              <a:t>Dijkstra’s</a:t>
            </a:r>
            <a:r>
              <a:rPr dirty="0" spc="-5"/>
              <a:t> Algorithm</a:t>
            </a:r>
          </a:p>
          <a:p>
            <a:pPr marL="12700" marR="5080">
              <a:lnSpc>
                <a:spcPct val="100000"/>
              </a:lnSpc>
              <a:spcBef>
                <a:spcPts val="90"/>
              </a:spcBef>
            </a:pPr>
            <a:r>
              <a:rPr dirty="0" sz="2200" spc="-10" b="0">
                <a:solidFill>
                  <a:srgbClr val="767070"/>
                </a:solidFill>
                <a:latin typeface="Arial"/>
                <a:cs typeface="Arial"/>
              </a:rPr>
              <a:t>Dijkstra’s </a:t>
            </a:r>
            <a:r>
              <a:rPr dirty="0" sz="2200" spc="-5" b="0">
                <a:solidFill>
                  <a:srgbClr val="767070"/>
                </a:solidFill>
                <a:latin typeface="Arial"/>
                <a:cs typeface="Arial"/>
              </a:rPr>
              <a:t>Algorithm works on the idea that, since </a:t>
            </a:r>
            <a:r>
              <a:rPr dirty="0" sz="2200" spc="-10" b="0">
                <a:solidFill>
                  <a:srgbClr val="767070"/>
                </a:solidFill>
                <a:latin typeface="Arial"/>
                <a:cs typeface="Arial"/>
              </a:rPr>
              <a:t>we </a:t>
            </a:r>
            <a:r>
              <a:rPr dirty="0" sz="2200" spc="-5" b="0">
                <a:solidFill>
                  <a:srgbClr val="767070"/>
                </a:solidFill>
                <a:latin typeface="Arial"/>
                <a:cs typeface="Arial"/>
              </a:rPr>
              <a:t>visit vertices in order </a:t>
            </a:r>
            <a:r>
              <a:rPr dirty="0" sz="2200" spc="-10" b="0">
                <a:solidFill>
                  <a:srgbClr val="767070"/>
                </a:solidFill>
                <a:latin typeface="Arial"/>
                <a:cs typeface="Arial"/>
              </a:rPr>
              <a:t>of  </a:t>
            </a:r>
            <a:r>
              <a:rPr dirty="0" sz="2200" spc="-5" b="0">
                <a:solidFill>
                  <a:srgbClr val="767070"/>
                </a:solidFill>
                <a:latin typeface="Arial"/>
                <a:cs typeface="Arial"/>
              </a:rPr>
              <a:t>their distance from the source vertex, it is impossible </a:t>
            </a:r>
            <a:r>
              <a:rPr dirty="0" sz="2200" b="0">
                <a:solidFill>
                  <a:srgbClr val="767070"/>
                </a:solidFill>
                <a:latin typeface="Arial"/>
                <a:cs typeface="Arial"/>
              </a:rPr>
              <a:t>for </a:t>
            </a:r>
            <a:r>
              <a:rPr dirty="0" sz="2200" spc="-5" b="0">
                <a:solidFill>
                  <a:srgbClr val="767070"/>
                </a:solidFill>
                <a:latin typeface="Arial"/>
                <a:cs typeface="Arial"/>
              </a:rPr>
              <a:t>us to find a shorter  path to some vertex we have previously visited that visits the vertex we are  currently visiting. Because of this, when we visit a vertex for the first time, we  are guaranteed to have found a shortest path to </a:t>
            </a:r>
            <a:r>
              <a:rPr dirty="0" sz="2200" b="0">
                <a:solidFill>
                  <a:srgbClr val="767070"/>
                </a:solidFill>
                <a:latin typeface="Arial"/>
                <a:cs typeface="Arial"/>
              </a:rPr>
              <a:t>it </a:t>
            </a:r>
            <a:r>
              <a:rPr dirty="0" sz="2200" spc="-25" b="0">
                <a:solidFill>
                  <a:srgbClr val="767070"/>
                </a:solidFill>
                <a:latin typeface="Arial"/>
                <a:cs typeface="Arial"/>
              </a:rPr>
              <a:t>already. </a:t>
            </a:r>
            <a:r>
              <a:rPr dirty="0" sz="2200" spc="-5" b="0">
                <a:solidFill>
                  <a:srgbClr val="767070"/>
                </a:solidFill>
                <a:latin typeface="Arial"/>
                <a:cs typeface="Arial"/>
              </a:rPr>
              <a:t>Note that because of  this, </a:t>
            </a:r>
            <a:r>
              <a:rPr dirty="0" sz="2200" spc="-10" b="0">
                <a:solidFill>
                  <a:srgbClr val="767070"/>
                </a:solidFill>
                <a:latin typeface="Arial"/>
                <a:cs typeface="Arial"/>
              </a:rPr>
              <a:t>Dijkstra’s </a:t>
            </a:r>
            <a:r>
              <a:rPr dirty="0" sz="2200" spc="-5" b="0">
                <a:solidFill>
                  <a:srgbClr val="767070"/>
                </a:solidFill>
                <a:latin typeface="Arial"/>
                <a:cs typeface="Arial"/>
              </a:rPr>
              <a:t>Algorithm does </a:t>
            </a:r>
            <a:r>
              <a:rPr dirty="0" sz="2200" spc="-10" b="0">
                <a:solidFill>
                  <a:srgbClr val="767070"/>
                </a:solidFill>
                <a:latin typeface="Arial"/>
                <a:cs typeface="Arial"/>
              </a:rPr>
              <a:t>not work </a:t>
            </a:r>
            <a:r>
              <a:rPr dirty="0" sz="2200" spc="-5" b="0">
                <a:solidFill>
                  <a:srgbClr val="767070"/>
                </a:solidFill>
                <a:latin typeface="Arial"/>
                <a:cs typeface="Arial"/>
              </a:rPr>
              <a:t>for </a:t>
            </a:r>
            <a:r>
              <a:rPr dirty="0" sz="2200" spc="-10" b="0">
                <a:solidFill>
                  <a:srgbClr val="767070"/>
                </a:solidFill>
                <a:latin typeface="Arial"/>
                <a:cs typeface="Arial"/>
              </a:rPr>
              <a:t>graphs with </a:t>
            </a:r>
            <a:r>
              <a:rPr dirty="0" sz="2200" spc="-5" b="0">
                <a:solidFill>
                  <a:srgbClr val="767070"/>
                </a:solidFill>
                <a:latin typeface="Arial"/>
                <a:cs typeface="Arial"/>
              </a:rPr>
              <a:t>negative edge</a:t>
            </a:r>
            <a:r>
              <a:rPr dirty="0" sz="2200" spc="60" b="0">
                <a:solidFill>
                  <a:srgbClr val="767070"/>
                </a:solidFill>
                <a:latin typeface="Arial"/>
                <a:cs typeface="Arial"/>
              </a:rPr>
              <a:t> </a:t>
            </a:r>
            <a:r>
              <a:rPr dirty="0" sz="2200" spc="-5" b="0">
                <a:solidFill>
                  <a:srgbClr val="767070"/>
                </a:solidFill>
                <a:latin typeface="Arial"/>
                <a:cs typeface="Arial"/>
              </a:rPr>
              <a:t>weights.</a:t>
            </a:r>
            <a:endParaRPr sz="2200">
              <a:latin typeface="Arial"/>
              <a:cs typeface="Arial"/>
            </a:endParaRPr>
          </a:p>
        </p:txBody>
      </p:sp>
      <p:sp>
        <p:nvSpPr>
          <p:cNvPr id="3" name="object 3"/>
          <p:cNvSpPr/>
          <p:nvPr/>
        </p:nvSpPr>
        <p:spPr>
          <a:xfrm>
            <a:off x="3788664" y="4756403"/>
            <a:ext cx="396240" cy="396240"/>
          </a:xfrm>
          <a:custGeom>
            <a:avLst/>
            <a:gdLst/>
            <a:ahLst/>
            <a:cxnLst/>
            <a:rect l="l" t="t" r="r" b="b"/>
            <a:pathLst>
              <a:path w="396239" h="396239">
                <a:moveTo>
                  <a:pt x="198120" y="0"/>
                </a:moveTo>
                <a:lnTo>
                  <a:pt x="152675" y="5229"/>
                </a:lnTo>
                <a:lnTo>
                  <a:pt x="110967" y="20127"/>
                </a:lnTo>
                <a:lnTo>
                  <a:pt x="74182" y="43507"/>
                </a:lnTo>
                <a:lnTo>
                  <a:pt x="43507" y="74182"/>
                </a:lnTo>
                <a:lnTo>
                  <a:pt x="20127" y="110967"/>
                </a:lnTo>
                <a:lnTo>
                  <a:pt x="5229" y="152675"/>
                </a:lnTo>
                <a:lnTo>
                  <a:pt x="0" y="198120"/>
                </a:lnTo>
                <a:lnTo>
                  <a:pt x="5229" y="243564"/>
                </a:lnTo>
                <a:lnTo>
                  <a:pt x="20127" y="285272"/>
                </a:lnTo>
                <a:lnTo>
                  <a:pt x="43507" y="322057"/>
                </a:lnTo>
                <a:lnTo>
                  <a:pt x="74182" y="352732"/>
                </a:lnTo>
                <a:lnTo>
                  <a:pt x="110967" y="376112"/>
                </a:lnTo>
                <a:lnTo>
                  <a:pt x="152675" y="391010"/>
                </a:lnTo>
                <a:lnTo>
                  <a:pt x="198120" y="396240"/>
                </a:lnTo>
                <a:lnTo>
                  <a:pt x="243564" y="391010"/>
                </a:lnTo>
                <a:lnTo>
                  <a:pt x="285272" y="376112"/>
                </a:lnTo>
                <a:lnTo>
                  <a:pt x="322057" y="352732"/>
                </a:lnTo>
                <a:lnTo>
                  <a:pt x="352732" y="322057"/>
                </a:lnTo>
                <a:lnTo>
                  <a:pt x="376112" y="285272"/>
                </a:lnTo>
                <a:lnTo>
                  <a:pt x="391010" y="243564"/>
                </a:lnTo>
                <a:lnTo>
                  <a:pt x="396239"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4" name="object 4"/>
          <p:cNvSpPr txBox="1"/>
          <p:nvPr/>
        </p:nvSpPr>
        <p:spPr>
          <a:xfrm>
            <a:off x="3901185" y="4752847"/>
            <a:ext cx="16637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𝑠</a:t>
            </a:r>
            <a:endParaRPr sz="2400">
              <a:latin typeface="Cambria Math"/>
              <a:cs typeface="Cambria Math"/>
            </a:endParaRPr>
          </a:p>
        </p:txBody>
      </p:sp>
      <p:sp>
        <p:nvSpPr>
          <p:cNvPr id="5" name="object 5"/>
          <p:cNvSpPr/>
          <p:nvPr/>
        </p:nvSpPr>
        <p:spPr>
          <a:xfrm>
            <a:off x="5643371" y="5650991"/>
            <a:ext cx="396240" cy="394970"/>
          </a:xfrm>
          <a:custGeom>
            <a:avLst/>
            <a:gdLst/>
            <a:ahLst/>
            <a:cxnLst/>
            <a:rect l="l" t="t" r="r" b="b"/>
            <a:pathLst>
              <a:path w="396239" h="394970">
                <a:moveTo>
                  <a:pt x="198119" y="0"/>
                </a:moveTo>
                <a:lnTo>
                  <a:pt x="152675" y="5212"/>
                </a:lnTo>
                <a:lnTo>
                  <a:pt x="110967" y="20058"/>
                </a:lnTo>
                <a:lnTo>
                  <a:pt x="74182" y="43355"/>
                </a:lnTo>
                <a:lnTo>
                  <a:pt x="43507" y="73917"/>
                </a:lnTo>
                <a:lnTo>
                  <a:pt x="20127" y="110562"/>
                </a:lnTo>
                <a:lnTo>
                  <a:pt x="5229" y="152103"/>
                </a:lnTo>
                <a:lnTo>
                  <a:pt x="0" y="197358"/>
                </a:lnTo>
                <a:lnTo>
                  <a:pt x="5229" y="242608"/>
                </a:lnTo>
                <a:lnTo>
                  <a:pt x="20127" y="284148"/>
                </a:lnTo>
                <a:lnTo>
                  <a:pt x="43507" y="320792"/>
                </a:lnTo>
                <a:lnTo>
                  <a:pt x="74182" y="351356"/>
                </a:lnTo>
                <a:lnTo>
                  <a:pt x="110967" y="374655"/>
                </a:lnTo>
                <a:lnTo>
                  <a:pt x="152675" y="389503"/>
                </a:lnTo>
                <a:lnTo>
                  <a:pt x="198119" y="394716"/>
                </a:lnTo>
                <a:lnTo>
                  <a:pt x="243564" y="389503"/>
                </a:lnTo>
                <a:lnTo>
                  <a:pt x="285272" y="374655"/>
                </a:lnTo>
                <a:lnTo>
                  <a:pt x="322057" y="351356"/>
                </a:lnTo>
                <a:lnTo>
                  <a:pt x="352732" y="320792"/>
                </a:lnTo>
                <a:lnTo>
                  <a:pt x="376112" y="284148"/>
                </a:lnTo>
                <a:lnTo>
                  <a:pt x="391010" y="242608"/>
                </a:lnTo>
                <a:lnTo>
                  <a:pt x="396239" y="197358"/>
                </a:lnTo>
                <a:lnTo>
                  <a:pt x="391010" y="152103"/>
                </a:lnTo>
                <a:lnTo>
                  <a:pt x="376112" y="110562"/>
                </a:lnTo>
                <a:lnTo>
                  <a:pt x="352732" y="73917"/>
                </a:lnTo>
                <a:lnTo>
                  <a:pt x="322057" y="43355"/>
                </a:lnTo>
                <a:lnTo>
                  <a:pt x="285272" y="20058"/>
                </a:lnTo>
                <a:lnTo>
                  <a:pt x="243564" y="5212"/>
                </a:lnTo>
                <a:lnTo>
                  <a:pt x="198119" y="0"/>
                </a:lnTo>
                <a:close/>
              </a:path>
            </a:pathLst>
          </a:custGeom>
          <a:solidFill>
            <a:srgbClr val="AC8752"/>
          </a:solidFill>
        </p:spPr>
        <p:txBody>
          <a:bodyPr wrap="square" lIns="0" tIns="0" rIns="0" bIns="0" rtlCol="0"/>
          <a:lstStyle/>
          <a:p/>
        </p:txBody>
      </p:sp>
      <p:sp>
        <p:nvSpPr>
          <p:cNvPr id="6" name="object 6"/>
          <p:cNvSpPr txBox="1"/>
          <p:nvPr/>
        </p:nvSpPr>
        <p:spPr>
          <a:xfrm>
            <a:off x="5755004" y="5646521"/>
            <a:ext cx="16573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𝑐</a:t>
            </a:r>
            <a:endParaRPr sz="2400">
              <a:latin typeface="Cambria Math"/>
              <a:cs typeface="Cambria Math"/>
            </a:endParaRPr>
          </a:p>
        </p:txBody>
      </p:sp>
      <p:sp>
        <p:nvSpPr>
          <p:cNvPr id="7" name="object 7"/>
          <p:cNvSpPr/>
          <p:nvPr/>
        </p:nvSpPr>
        <p:spPr>
          <a:xfrm>
            <a:off x="5982461" y="5095494"/>
            <a:ext cx="1588770" cy="613410"/>
          </a:xfrm>
          <a:custGeom>
            <a:avLst/>
            <a:gdLst/>
            <a:ahLst/>
            <a:cxnLst/>
            <a:rect l="l" t="t" r="r" b="b"/>
            <a:pathLst>
              <a:path w="1588770" h="613410">
                <a:moveTo>
                  <a:pt x="0" y="613384"/>
                </a:moveTo>
                <a:lnTo>
                  <a:pt x="1588769" y="0"/>
                </a:lnTo>
              </a:path>
            </a:pathLst>
          </a:custGeom>
          <a:ln w="38100">
            <a:solidFill>
              <a:srgbClr val="8952AC"/>
            </a:solidFill>
          </a:ln>
        </p:spPr>
        <p:txBody>
          <a:bodyPr wrap="square" lIns="0" tIns="0" rIns="0" bIns="0" rtlCol="0"/>
          <a:lstStyle/>
          <a:p/>
        </p:txBody>
      </p:sp>
      <p:sp>
        <p:nvSpPr>
          <p:cNvPr id="8" name="object 8"/>
          <p:cNvSpPr/>
          <p:nvPr/>
        </p:nvSpPr>
        <p:spPr>
          <a:xfrm>
            <a:off x="4127753" y="5095494"/>
            <a:ext cx="1574800" cy="613410"/>
          </a:xfrm>
          <a:custGeom>
            <a:avLst/>
            <a:gdLst/>
            <a:ahLst/>
            <a:cxnLst/>
            <a:rect l="l" t="t" r="r" b="b"/>
            <a:pathLst>
              <a:path w="1574800" h="613410">
                <a:moveTo>
                  <a:pt x="0" y="0"/>
                </a:moveTo>
                <a:lnTo>
                  <a:pt x="1574419" y="613384"/>
                </a:lnTo>
              </a:path>
            </a:pathLst>
          </a:custGeom>
          <a:ln w="38100">
            <a:solidFill>
              <a:srgbClr val="8952AC"/>
            </a:solidFill>
          </a:ln>
        </p:spPr>
        <p:txBody>
          <a:bodyPr wrap="square" lIns="0" tIns="0" rIns="0" bIns="0" rtlCol="0"/>
          <a:lstStyle/>
          <a:p/>
        </p:txBody>
      </p:sp>
      <p:sp>
        <p:nvSpPr>
          <p:cNvPr id="9" name="object 9"/>
          <p:cNvSpPr txBox="1"/>
          <p:nvPr/>
        </p:nvSpPr>
        <p:spPr>
          <a:xfrm>
            <a:off x="4665979" y="5431332"/>
            <a:ext cx="25146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10</a:t>
            </a:r>
            <a:endParaRPr sz="1600">
              <a:latin typeface="Arial"/>
              <a:cs typeface="Arial"/>
            </a:endParaRPr>
          </a:p>
        </p:txBody>
      </p:sp>
      <p:sp>
        <p:nvSpPr>
          <p:cNvPr id="10" name="object 10"/>
          <p:cNvSpPr/>
          <p:nvPr/>
        </p:nvSpPr>
        <p:spPr>
          <a:xfrm>
            <a:off x="4869179" y="3656076"/>
            <a:ext cx="396240" cy="396240"/>
          </a:xfrm>
          <a:custGeom>
            <a:avLst/>
            <a:gdLst/>
            <a:ahLst/>
            <a:cxnLst/>
            <a:rect l="l" t="t" r="r" b="b"/>
            <a:pathLst>
              <a:path w="396239"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40"/>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1" name="object 11"/>
          <p:cNvSpPr txBox="1"/>
          <p:nvPr/>
        </p:nvSpPr>
        <p:spPr>
          <a:xfrm>
            <a:off x="4966208" y="3651630"/>
            <a:ext cx="19558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𝑎</a:t>
            </a:r>
            <a:endParaRPr sz="2400">
              <a:latin typeface="Cambria Math"/>
              <a:cs typeface="Cambria Math"/>
            </a:endParaRPr>
          </a:p>
        </p:txBody>
      </p:sp>
      <p:sp>
        <p:nvSpPr>
          <p:cNvPr id="12" name="object 12"/>
          <p:cNvSpPr/>
          <p:nvPr/>
        </p:nvSpPr>
        <p:spPr>
          <a:xfrm>
            <a:off x="6405371" y="3659123"/>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3" name="object 13"/>
          <p:cNvSpPr txBox="1"/>
          <p:nvPr/>
        </p:nvSpPr>
        <p:spPr>
          <a:xfrm>
            <a:off x="6505447" y="3654297"/>
            <a:ext cx="1898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𝑏</a:t>
            </a:r>
            <a:endParaRPr sz="2400">
              <a:latin typeface="Cambria Math"/>
              <a:cs typeface="Cambria Math"/>
            </a:endParaRPr>
          </a:p>
        </p:txBody>
      </p:sp>
      <p:sp>
        <p:nvSpPr>
          <p:cNvPr id="14" name="object 14"/>
          <p:cNvSpPr/>
          <p:nvPr/>
        </p:nvSpPr>
        <p:spPr>
          <a:xfrm>
            <a:off x="7511795" y="4756403"/>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64"/>
                </a:lnTo>
                <a:lnTo>
                  <a:pt x="20127" y="285272"/>
                </a:lnTo>
                <a:lnTo>
                  <a:pt x="43507" y="322057"/>
                </a:lnTo>
                <a:lnTo>
                  <a:pt x="74182" y="352732"/>
                </a:lnTo>
                <a:lnTo>
                  <a:pt x="110967" y="376112"/>
                </a:lnTo>
                <a:lnTo>
                  <a:pt x="152675" y="391010"/>
                </a:lnTo>
                <a:lnTo>
                  <a:pt x="198120" y="396240"/>
                </a:lnTo>
                <a:lnTo>
                  <a:pt x="243564" y="391010"/>
                </a:lnTo>
                <a:lnTo>
                  <a:pt x="285272" y="376112"/>
                </a:lnTo>
                <a:lnTo>
                  <a:pt x="322057" y="352732"/>
                </a:lnTo>
                <a:lnTo>
                  <a:pt x="352732" y="322057"/>
                </a:lnTo>
                <a:lnTo>
                  <a:pt x="376112" y="285272"/>
                </a:lnTo>
                <a:lnTo>
                  <a:pt x="391010" y="243564"/>
                </a:lnTo>
                <a:lnTo>
                  <a:pt x="396239"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5" name="object 15"/>
          <p:cNvSpPr txBox="1"/>
          <p:nvPr/>
        </p:nvSpPr>
        <p:spPr>
          <a:xfrm>
            <a:off x="7620127" y="4752847"/>
            <a:ext cx="1771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𝑒</a:t>
            </a:r>
            <a:endParaRPr sz="2400">
              <a:latin typeface="Cambria Math"/>
              <a:cs typeface="Cambria Math"/>
            </a:endParaRPr>
          </a:p>
        </p:txBody>
      </p:sp>
      <p:sp>
        <p:nvSpPr>
          <p:cNvPr id="16" name="object 16"/>
          <p:cNvSpPr/>
          <p:nvPr/>
        </p:nvSpPr>
        <p:spPr>
          <a:xfrm>
            <a:off x="4127753" y="3854958"/>
            <a:ext cx="741680" cy="961390"/>
          </a:xfrm>
          <a:custGeom>
            <a:avLst/>
            <a:gdLst/>
            <a:ahLst/>
            <a:cxnLst/>
            <a:rect l="l" t="t" r="r" b="b"/>
            <a:pathLst>
              <a:path w="741679" h="961389">
                <a:moveTo>
                  <a:pt x="0" y="961009"/>
                </a:moveTo>
                <a:lnTo>
                  <a:pt x="741680" y="0"/>
                </a:lnTo>
              </a:path>
            </a:pathLst>
          </a:custGeom>
          <a:ln w="38100">
            <a:solidFill>
              <a:srgbClr val="8952AC"/>
            </a:solidFill>
          </a:ln>
        </p:spPr>
        <p:txBody>
          <a:bodyPr wrap="square" lIns="0" tIns="0" rIns="0" bIns="0" rtlCol="0"/>
          <a:lstStyle/>
          <a:p/>
        </p:txBody>
      </p:sp>
      <p:sp>
        <p:nvSpPr>
          <p:cNvPr id="17" name="object 17"/>
          <p:cNvSpPr/>
          <p:nvPr/>
        </p:nvSpPr>
        <p:spPr>
          <a:xfrm>
            <a:off x="5266182" y="3854958"/>
            <a:ext cx="1140460" cy="2540"/>
          </a:xfrm>
          <a:custGeom>
            <a:avLst/>
            <a:gdLst/>
            <a:ahLst/>
            <a:cxnLst/>
            <a:rect l="l" t="t" r="r" b="b"/>
            <a:pathLst>
              <a:path w="1140460" h="2539">
                <a:moveTo>
                  <a:pt x="0" y="0"/>
                </a:moveTo>
                <a:lnTo>
                  <a:pt x="1140078" y="2540"/>
                </a:lnTo>
              </a:path>
            </a:pathLst>
          </a:custGeom>
          <a:ln w="38100">
            <a:solidFill>
              <a:srgbClr val="8952AC"/>
            </a:solidFill>
          </a:ln>
        </p:spPr>
        <p:txBody>
          <a:bodyPr wrap="square" lIns="0" tIns="0" rIns="0" bIns="0" rtlCol="0"/>
          <a:lstStyle/>
          <a:p/>
        </p:txBody>
      </p:sp>
      <p:sp>
        <p:nvSpPr>
          <p:cNvPr id="18" name="object 18"/>
          <p:cNvSpPr/>
          <p:nvPr/>
        </p:nvSpPr>
        <p:spPr>
          <a:xfrm>
            <a:off x="6802373" y="3858005"/>
            <a:ext cx="769620" cy="958850"/>
          </a:xfrm>
          <a:custGeom>
            <a:avLst/>
            <a:gdLst/>
            <a:ahLst/>
            <a:cxnLst/>
            <a:rect l="l" t="t" r="r" b="b"/>
            <a:pathLst>
              <a:path w="769620" h="958850">
                <a:moveTo>
                  <a:pt x="0" y="0"/>
                </a:moveTo>
                <a:lnTo>
                  <a:pt x="769111" y="958342"/>
                </a:lnTo>
              </a:path>
            </a:pathLst>
          </a:custGeom>
          <a:ln w="38100">
            <a:solidFill>
              <a:srgbClr val="8952AC"/>
            </a:solidFill>
          </a:ln>
        </p:spPr>
        <p:txBody>
          <a:bodyPr wrap="square" lIns="0" tIns="0" rIns="0" bIns="0" rtlCol="0"/>
          <a:lstStyle/>
          <a:p/>
        </p:txBody>
      </p:sp>
      <p:sp>
        <p:nvSpPr>
          <p:cNvPr id="19" name="object 19"/>
          <p:cNvSpPr txBox="1"/>
          <p:nvPr/>
        </p:nvSpPr>
        <p:spPr>
          <a:xfrm>
            <a:off x="4301997" y="404698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20" name="object 20"/>
          <p:cNvSpPr txBox="1"/>
          <p:nvPr/>
        </p:nvSpPr>
        <p:spPr>
          <a:xfrm>
            <a:off x="5691632" y="3522726"/>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21" name="object 21"/>
          <p:cNvSpPr txBox="1"/>
          <p:nvPr/>
        </p:nvSpPr>
        <p:spPr>
          <a:xfrm>
            <a:off x="7351268" y="4096258"/>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22" name="object 22"/>
          <p:cNvSpPr txBox="1"/>
          <p:nvPr/>
        </p:nvSpPr>
        <p:spPr>
          <a:xfrm>
            <a:off x="6863588" y="5431332"/>
            <a:ext cx="318135" cy="269240"/>
          </a:xfrm>
          <a:prstGeom prst="rect">
            <a:avLst/>
          </a:prstGeom>
        </p:spPr>
        <p:txBody>
          <a:bodyPr wrap="square" lIns="0" tIns="12065" rIns="0" bIns="0" rtlCol="0" vert="horz">
            <a:spAutoFit/>
          </a:bodyPr>
          <a:lstStyle/>
          <a:p>
            <a:pPr marL="12700">
              <a:lnSpc>
                <a:spcPct val="100000"/>
              </a:lnSpc>
              <a:spcBef>
                <a:spcPts val="95"/>
              </a:spcBef>
            </a:pPr>
            <a:r>
              <a:rPr dirty="0" sz="1600" spc="-10">
                <a:solidFill>
                  <a:srgbClr val="767070"/>
                </a:solidFill>
                <a:latin typeface="Arial"/>
                <a:cs typeface="Arial"/>
              </a:rPr>
              <a:t>-</a:t>
            </a:r>
            <a:r>
              <a:rPr dirty="0" sz="1600" spc="-5">
                <a:solidFill>
                  <a:srgbClr val="767070"/>
                </a:solidFill>
                <a:latin typeface="Arial"/>
                <a:cs typeface="Arial"/>
              </a:rPr>
              <a:t>10</a:t>
            </a:r>
            <a:endParaRPr sz="1600">
              <a:latin typeface="Arial"/>
              <a:cs typeface="Arial"/>
            </a:endParaRPr>
          </a:p>
        </p:txBody>
      </p:sp>
      <p:sp>
        <p:nvSpPr>
          <p:cNvPr id="23" name="object 23"/>
          <p:cNvSpPr/>
          <p:nvPr/>
        </p:nvSpPr>
        <p:spPr>
          <a:xfrm>
            <a:off x="4225671" y="4048505"/>
            <a:ext cx="664210" cy="823594"/>
          </a:xfrm>
          <a:custGeom>
            <a:avLst/>
            <a:gdLst/>
            <a:ahLst/>
            <a:cxnLst/>
            <a:rect l="l" t="t" r="r" b="b"/>
            <a:pathLst>
              <a:path w="664210" h="823595">
                <a:moveTo>
                  <a:pt x="577747" y="77371"/>
                </a:moveTo>
                <a:lnTo>
                  <a:pt x="0" y="799338"/>
                </a:lnTo>
                <a:lnTo>
                  <a:pt x="29717" y="823087"/>
                </a:lnTo>
                <a:lnTo>
                  <a:pt x="607461" y="101125"/>
                </a:lnTo>
                <a:lnTo>
                  <a:pt x="577747" y="77371"/>
                </a:lnTo>
                <a:close/>
              </a:path>
              <a:path w="664210" h="823595">
                <a:moveTo>
                  <a:pt x="650684" y="62484"/>
                </a:moveTo>
                <a:lnTo>
                  <a:pt x="589661" y="62484"/>
                </a:lnTo>
                <a:lnTo>
                  <a:pt x="619378" y="86233"/>
                </a:lnTo>
                <a:lnTo>
                  <a:pt x="607461" y="101125"/>
                </a:lnTo>
                <a:lnTo>
                  <a:pt x="637286" y="124968"/>
                </a:lnTo>
                <a:lnTo>
                  <a:pt x="650684" y="62484"/>
                </a:lnTo>
                <a:close/>
              </a:path>
              <a:path w="664210" h="823595">
                <a:moveTo>
                  <a:pt x="589661" y="62484"/>
                </a:moveTo>
                <a:lnTo>
                  <a:pt x="577747" y="77371"/>
                </a:lnTo>
                <a:lnTo>
                  <a:pt x="607461" y="101125"/>
                </a:lnTo>
                <a:lnTo>
                  <a:pt x="619378" y="86233"/>
                </a:lnTo>
                <a:lnTo>
                  <a:pt x="589661" y="62484"/>
                </a:lnTo>
                <a:close/>
              </a:path>
              <a:path w="664210" h="823595">
                <a:moveTo>
                  <a:pt x="664082" y="0"/>
                </a:moveTo>
                <a:lnTo>
                  <a:pt x="548004" y="53594"/>
                </a:lnTo>
                <a:lnTo>
                  <a:pt x="577747" y="77371"/>
                </a:lnTo>
                <a:lnTo>
                  <a:pt x="589661" y="62484"/>
                </a:lnTo>
                <a:lnTo>
                  <a:pt x="650684" y="62484"/>
                </a:lnTo>
                <a:lnTo>
                  <a:pt x="664082" y="0"/>
                </a:lnTo>
                <a:close/>
              </a:path>
            </a:pathLst>
          </a:custGeom>
          <a:solidFill>
            <a:srgbClr val="52AC87"/>
          </a:solidFill>
        </p:spPr>
        <p:txBody>
          <a:bodyPr wrap="square" lIns="0" tIns="0" rIns="0" bIns="0" rtlCol="0"/>
          <a:lstStyle/>
          <a:p/>
        </p:txBody>
      </p:sp>
      <p:sp>
        <p:nvSpPr>
          <p:cNvPr id="24" name="object 24"/>
          <p:cNvSpPr/>
          <p:nvPr/>
        </p:nvSpPr>
        <p:spPr>
          <a:xfrm>
            <a:off x="5302503" y="3913885"/>
            <a:ext cx="1083310" cy="114300"/>
          </a:xfrm>
          <a:custGeom>
            <a:avLst/>
            <a:gdLst/>
            <a:ahLst/>
            <a:cxnLst/>
            <a:rect l="l" t="t" r="r" b="b"/>
            <a:pathLst>
              <a:path w="1083310" h="114300">
                <a:moveTo>
                  <a:pt x="1043076" y="38078"/>
                </a:moveTo>
                <a:lnTo>
                  <a:pt x="968840" y="38078"/>
                </a:lnTo>
                <a:lnTo>
                  <a:pt x="987933" y="38353"/>
                </a:lnTo>
                <a:lnTo>
                  <a:pt x="987425" y="76453"/>
                </a:lnTo>
                <a:lnTo>
                  <a:pt x="968286" y="76453"/>
                </a:lnTo>
                <a:lnTo>
                  <a:pt x="967740" y="114300"/>
                </a:lnTo>
                <a:lnTo>
                  <a:pt x="1046110" y="76453"/>
                </a:lnTo>
                <a:lnTo>
                  <a:pt x="987425" y="76453"/>
                </a:lnTo>
                <a:lnTo>
                  <a:pt x="968290" y="76178"/>
                </a:lnTo>
                <a:lnTo>
                  <a:pt x="1046681" y="76178"/>
                </a:lnTo>
                <a:lnTo>
                  <a:pt x="1082929" y="58674"/>
                </a:lnTo>
                <a:lnTo>
                  <a:pt x="1043076" y="38078"/>
                </a:lnTo>
                <a:close/>
              </a:path>
              <a:path w="1083310" h="114300">
                <a:moveTo>
                  <a:pt x="969391" y="0"/>
                </a:moveTo>
                <a:lnTo>
                  <a:pt x="968290" y="76178"/>
                </a:lnTo>
                <a:lnTo>
                  <a:pt x="987425" y="76453"/>
                </a:lnTo>
                <a:lnTo>
                  <a:pt x="987933" y="38353"/>
                </a:lnTo>
                <a:lnTo>
                  <a:pt x="968840" y="38078"/>
                </a:lnTo>
                <a:lnTo>
                  <a:pt x="1043076" y="38078"/>
                </a:lnTo>
                <a:lnTo>
                  <a:pt x="969391" y="0"/>
                </a:lnTo>
                <a:close/>
              </a:path>
              <a:path w="1083310" h="114300">
                <a:moveTo>
                  <a:pt x="508" y="24130"/>
                </a:moveTo>
                <a:lnTo>
                  <a:pt x="0" y="62230"/>
                </a:lnTo>
                <a:lnTo>
                  <a:pt x="968290" y="76178"/>
                </a:lnTo>
                <a:lnTo>
                  <a:pt x="968840" y="38078"/>
                </a:lnTo>
                <a:lnTo>
                  <a:pt x="508" y="24130"/>
                </a:lnTo>
                <a:close/>
              </a:path>
            </a:pathLst>
          </a:custGeom>
          <a:solidFill>
            <a:srgbClr val="52AC87"/>
          </a:solidFill>
        </p:spPr>
        <p:txBody>
          <a:bodyPr wrap="square" lIns="0" tIns="0" rIns="0" bIns="0" rtlCol="0"/>
          <a:lstStyle/>
          <a:p/>
        </p:txBody>
      </p:sp>
      <p:sp>
        <p:nvSpPr>
          <p:cNvPr id="25" name="object 25"/>
          <p:cNvSpPr/>
          <p:nvPr/>
        </p:nvSpPr>
        <p:spPr>
          <a:xfrm>
            <a:off x="6787388" y="4053585"/>
            <a:ext cx="635000" cy="806450"/>
          </a:xfrm>
          <a:custGeom>
            <a:avLst/>
            <a:gdLst/>
            <a:ahLst/>
            <a:cxnLst/>
            <a:rect l="l" t="t" r="r" b="b"/>
            <a:pathLst>
              <a:path w="635000" h="806450">
                <a:moveTo>
                  <a:pt x="549560" y="727760"/>
                </a:moveTo>
                <a:lnTo>
                  <a:pt x="519556" y="751205"/>
                </a:lnTo>
                <a:lnTo>
                  <a:pt x="634872" y="806069"/>
                </a:lnTo>
                <a:lnTo>
                  <a:pt x="622082" y="742695"/>
                </a:lnTo>
                <a:lnTo>
                  <a:pt x="561212" y="742695"/>
                </a:lnTo>
                <a:lnTo>
                  <a:pt x="549560" y="727760"/>
                </a:lnTo>
                <a:close/>
              </a:path>
              <a:path w="635000" h="806450">
                <a:moveTo>
                  <a:pt x="579584" y="704300"/>
                </a:moveTo>
                <a:lnTo>
                  <a:pt x="549560" y="727760"/>
                </a:lnTo>
                <a:lnTo>
                  <a:pt x="561212" y="742695"/>
                </a:lnTo>
                <a:lnTo>
                  <a:pt x="591311" y="719327"/>
                </a:lnTo>
                <a:lnTo>
                  <a:pt x="579584" y="704300"/>
                </a:lnTo>
                <a:close/>
              </a:path>
              <a:path w="635000" h="806450">
                <a:moveTo>
                  <a:pt x="609600" y="680846"/>
                </a:moveTo>
                <a:lnTo>
                  <a:pt x="579584" y="704300"/>
                </a:lnTo>
                <a:lnTo>
                  <a:pt x="591311" y="719327"/>
                </a:lnTo>
                <a:lnTo>
                  <a:pt x="561212" y="742695"/>
                </a:lnTo>
                <a:lnTo>
                  <a:pt x="622082" y="742695"/>
                </a:lnTo>
                <a:lnTo>
                  <a:pt x="609600" y="680846"/>
                </a:lnTo>
                <a:close/>
              </a:path>
              <a:path w="635000" h="806450">
                <a:moveTo>
                  <a:pt x="29971" y="0"/>
                </a:moveTo>
                <a:lnTo>
                  <a:pt x="0" y="23368"/>
                </a:lnTo>
                <a:lnTo>
                  <a:pt x="549560" y="727760"/>
                </a:lnTo>
                <a:lnTo>
                  <a:pt x="579584" y="704300"/>
                </a:lnTo>
                <a:lnTo>
                  <a:pt x="29971" y="0"/>
                </a:lnTo>
                <a:close/>
              </a:path>
            </a:pathLst>
          </a:custGeom>
          <a:solidFill>
            <a:srgbClr val="52AC87"/>
          </a:solidFill>
        </p:spPr>
        <p:txBody>
          <a:bodyPr wrap="square" lIns="0" tIns="0" rIns="0" bIns="0" rtlCol="0"/>
          <a:lstStyle/>
          <a:p/>
        </p:txBody>
      </p:sp>
      <p:sp>
        <p:nvSpPr>
          <p:cNvPr id="26" name="object 26"/>
          <p:cNvSpPr/>
          <p:nvPr/>
        </p:nvSpPr>
        <p:spPr>
          <a:xfrm>
            <a:off x="4224782" y="4990719"/>
            <a:ext cx="1537335" cy="594995"/>
          </a:xfrm>
          <a:custGeom>
            <a:avLst/>
            <a:gdLst/>
            <a:ahLst/>
            <a:cxnLst/>
            <a:rect l="l" t="t" r="r" b="b"/>
            <a:pathLst>
              <a:path w="1537335" h="594995">
                <a:moveTo>
                  <a:pt x="1423080" y="559215"/>
                </a:moveTo>
                <a:lnTo>
                  <a:pt x="1409953" y="594994"/>
                </a:lnTo>
                <a:lnTo>
                  <a:pt x="1536953" y="580770"/>
                </a:lnTo>
                <a:lnTo>
                  <a:pt x="1522847" y="565784"/>
                </a:lnTo>
                <a:lnTo>
                  <a:pt x="1440941" y="565784"/>
                </a:lnTo>
                <a:lnTo>
                  <a:pt x="1423080" y="559215"/>
                </a:lnTo>
                <a:close/>
              </a:path>
              <a:path w="1537335" h="594995">
                <a:moveTo>
                  <a:pt x="1436227" y="523379"/>
                </a:moveTo>
                <a:lnTo>
                  <a:pt x="1423080" y="559215"/>
                </a:lnTo>
                <a:lnTo>
                  <a:pt x="1440941" y="565784"/>
                </a:lnTo>
                <a:lnTo>
                  <a:pt x="1454150" y="529970"/>
                </a:lnTo>
                <a:lnTo>
                  <a:pt x="1436227" y="523379"/>
                </a:lnTo>
                <a:close/>
              </a:path>
              <a:path w="1537335" h="594995">
                <a:moveTo>
                  <a:pt x="1449323" y="487679"/>
                </a:moveTo>
                <a:lnTo>
                  <a:pt x="1436227" y="523379"/>
                </a:lnTo>
                <a:lnTo>
                  <a:pt x="1454150" y="529970"/>
                </a:lnTo>
                <a:lnTo>
                  <a:pt x="1440941" y="565784"/>
                </a:lnTo>
                <a:lnTo>
                  <a:pt x="1522847" y="565784"/>
                </a:lnTo>
                <a:lnTo>
                  <a:pt x="1449323" y="487679"/>
                </a:lnTo>
                <a:close/>
              </a:path>
              <a:path w="1537335" h="594995">
                <a:moveTo>
                  <a:pt x="13207" y="0"/>
                </a:moveTo>
                <a:lnTo>
                  <a:pt x="0" y="35813"/>
                </a:lnTo>
                <a:lnTo>
                  <a:pt x="1423080" y="559215"/>
                </a:lnTo>
                <a:lnTo>
                  <a:pt x="1436227" y="523379"/>
                </a:lnTo>
                <a:lnTo>
                  <a:pt x="13207" y="0"/>
                </a:lnTo>
                <a:close/>
              </a:path>
            </a:pathLst>
          </a:custGeom>
          <a:solidFill>
            <a:srgbClr val="FF0000"/>
          </a:solidFill>
        </p:spPr>
        <p:txBody>
          <a:bodyPr wrap="square" lIns="0" tIns="0" rIns="0" bIns="0" rtlCol="0"/>
          <a:lstStyl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31385" y="611251"/>
            <a:ext cx="1127760" cy="368300"/>
          </a:xfrm>
          <a:custGeom>
            <a:avLst/>
            <a:gdLst/>
            <a:ahLst/>
            <a:cxnLst/>
            <a:rect l="l" t="t" r="r" b="b"/>
            <a:pathLst>
              <a:path w="1127759" h="368300">
                <a:moveTo>
                  <a:pt x="1030472" y="0"/>
                </a:moveTo>
                <a:lnTo>
                  <a:pt x="1026789" y="12191"/>
                </a:lnTo>
                <a:lnTo>
                  <a:pt x="1043695" y="20955"/>
                </a:lnTo>
                <a:lnTo>
                  <a:pt x="1058412" y="33718"/>
                </a:lnTo>
                <a:lnTo>
                  <a:pt x="1081272" y="71247"/>
                </a:lnTo>
                <a:lnTo>
                  <a:pt x="1095162" y="122332"/>
                </a:lnTo>
                <a:lnTo>
                  <a:pt x="1099814" y="184276"/>
                </a:lnTo>
                <a:lnTo>
                  <a:pt x="1098649" y="216542"/>
                </a:lnTo>
                <a:lnTo>
                  <a:pt x="1089366" y="272930"/>
                </a:lnTo>
                <a:lnTo>
                  <a:pt x="1070937" y="317744"/>
                </a:lnTo>
                <a:lnTo>
                  <a:pt x="1043695" y="347219"/>
                </a:lnTo>
                <a:lnTo>
                  <a:pt x="1026789" y="355981"/>
                </a:lnTo>
                <a:lnTo>
                  <a:pt x="1030472" y="368173"/>
                </a:lnTo>
                <a:lnTo>
                  <a:pt x="1071620" y="346265"/>
                </a:lnTo>
                <a:lnTo>
                  <a:pt x="1102100" y="304926"/>
                </a:lnTo>
                <a:lnTo>
                  <a:pt x="1120959" y="249205"/>
                </a:lnTo>
                <a:lnTo>
                  <a:pt x="1127246" y="184150"/>
                </a:lnTo>
                <a:lnTo>
                  <a:pt x="1125674" y="150381"/>
                </a:lnTo>
                <a:lnTo>
                  <a:pt x="1113101" y="89941"/>
                </a:lnTo>
                <a:lnTo>
                  <a:pt x="1088193" y="40147"/>
                </a:lnTo>
                <a:lnTo>
                  <a:pt x="1052379" y="8524"/>
                </a:lnTo>
                <a:lnTo>
                  <a:pt x="1030472" y="0"/>
                </a:lnTo>
                <a:close/>
              </a:path>
              <a:path w="1127759" h="368300">
                <a:moveTo>
                  <a:pt x="96641" y="0"/>
                </a:moveTo>
                <a:lnTo>
                  <a:pt x="55556" y="21907"/>
                </a:lnTo>
                <a:lnTo>
                  <a:pt x="25140" y="63246"/>
                </a:lnTo>
                <a:lnTo>
                  <a:pt x="6280" y="118983"/>
                </a:lnTo>
                <a:lnTo>
                  <a:pt x="0" y="184276"/>
                </a:lnTo>
                <a:lnTo>
                  <a:pt x="1565" y="217844"/>
                </a:lnTo>
                <a:lnTo>
                  <a:pt x="14138" y="278233"/>
                </a:lnTo>
                <a:lnTo>
                  <a:pt x="39026" y="328025"/>
                </a:lnTo>
                <a:lnTo>
                  <a:pt x="74753" y="359648"/>
                </a:lnTo>
                <a:lnTo>
                  <a:pt x="96641" y="368173"/>
                </a:lnTo>
                <a:lnTo>
                  <a:pt x="100451" y="355981"/>
                </a:lnTo>
                <a:lnTo>
                  <a:pt x="83470" y="347219"/>
                </a:lnTo>
                <a:lnTo>
                  <a:pt x="68716" y="334470"/>
                </a:lnTo>
                <a:lnTo>
                  <a:pt x="45841" y="297052"/>
                </a:lnTo>
                <a:lnTo>
                  <a:pt x="31950" y="246094"/>
                </a:lnTo>
                <a:lnTo>
                  <a:pt x="27303" y="184150"/>
                </a:lnTo>
                <a:lnTo>
                  <a:pt x="28463" y="151935"/>
                </a:lnTo>
                <a:lnTo>
                  <a:pt x="37746" y="95444"/>
                </a:lnTo>
                <a:lnTo>
                  <a:pt x="56177" y="50482"/>
                </a:lnTo>
                <a:lnTo>
                  <a:pt x="83470" y="20954"/>
                </a:lnTo>
                <a:lnTo>
                  <a:pt x="100451" y="12191"/>
                </a:lnTo>
                <a:lnTo>
                  <a:pt x="96641" y="0"/>
                </a:lnTo>
                <a:close/>
              </a:path>
            </a:pathLst>
          </a:custGeom>
          <a:solidFill>
            <a:srgbClr val="52AC87"/>
          </a:solidFill>
        </p:spPr>
        <p:txBody>
          <a:bodyPr wrap="square" lIns="0" tIns="0" rIns="0" bIns="0" rtlCol="0"/>
          <a:lstStyle/>
          <a:p/>
        </p:txBody>
      </p:sp>
      <p:sp>
        <p:nvSpPr>
          <p:cNvPr id="3" name="object 3"/>
          <p:cNvSpPr txBox="1">
            <a:spLocks noGrp="1"/>
          </p:cNvSpPr>
          <p:nvPr>
            <p:ph type="title"/>
          </p:nvPr>
        </p:nvSpPr>
        <p:spPr>
          <a:xfrm>
            <a:off x="1208633" y="565150"/>
            <a:ext cx="7285990" cy="391160"/>
          </a:xfrm>
          <a:prstGeom prst="rect"/>
        </p:spPr>
        <p:txBody>
          <a:bodyPr wrap="square" lIns="0" tIns="12700" rIns="0" bIns="0" rtlCol="0" vert="horz">
            <a:spAutoFit/>
          </a:bodyPr>
          <a:lstStyle/>
          <a:p>
            <a:pPr marL="12700">
              <a:lnSpc>
                <a:spcPct val="100000"/>
              </a:lnSpc>
              <a:spcBef>
                <a:spcPts val="100"/>
              </a:spcBef>
              <a:tabLst>
                <a:tab pos="6133465" algn="l"/>
                <a:tab pos="7177405" algn="l"/>
              </a:tabLst>
            </a:pPr>
            <a:r>
              <a:rPr dirty="0" spc="-5"/>
              <a:t>Dij</a:t>
            </a:r>
            <a:r>
              <a:rPr dirty="0" spc="-30"/>
              <a:t>k</a:t>
            </a:r>
            <a:r>
              <a:rPr dirty="0" spc="-25"/>
              <a:t>s</a:t>
            </a:r>
            <a:r>
              <a:rPr dirty="0"/>
              <a:t>t</a:t>
            </a:r>
            <a:r>
              <a:rPr dirty="0" spc="-55"/>
              <a:t>r</a:t>
            </a:r>
            <a:r>
              <a:rPr dirty="0"/>
              <a:t>a</a:t>
            </a:r>
            <a:r>
              <a:rPr dirty="0" spc="-125"/>
              <a:t>’</a:t>
            </a:r>
            <a:r>
              <a:rPr dirty="0"/>
              <a:t>s Al</a:t>
            </a:r>
            <a:r>
              <a:rPr dirty="0" spc="-30"/>
              <a:t>g</a:t>
            </a:r>
            <a:r>
              <a:rPr dirty="0"/>
              <a:t>orit</a:t>
            </a:r>
            <a:r>
              <a:rPr dirty="0" spc="-10"/>
              <a:t>h</a:t>
            </a:r>
            <a:r>
              <a:rPr dirty="0"/>
              <a:t>m</a:t>
            </a:r>
            <a:r>
              <a:rPr dirty="0" spc="-15"/>
              <a:t> </a:t>
            </a:r>
            <a:r>
              <a:rPr dirty="0"/>
              <a:t>S</a:t>
            </a:r>
            <a:r>
              <a:rPr dirty="0" spc="5"/>
              <a:t>a</a:t>
            </a:r>
            <a:r>
              <a:rPr dirty="0" spc="-5"/>
              <a:t>mpl</a:t>
            </a:r>
            <a:r>
              <a:rPr dirty="0"/>
              <a:t>e</a:t>
            </a:r>
            <a:r>
              <a:rPr dirty="0" spc="-5"/>
              <a:t> </a:t>
            </a:r>
            <a:r>
              <a:rPr dirty="0"/>
              <a:t>Imp</a:t>
            </a:r>
            <a:r>
              <a:rPr dirty="0" spc="-10"/>
              <a:t>l</a:t>
            </a:r>
            <a:r>
              <a:rPr dirty="0" spc="-5"/>
              <a:t>e</a:t>
            </a:r>
            <a:r>
              <a:rPr dirty="0" spc="5"/>
              <a:t>m</a:t>
            </a:r>
            <a:r>
              <a:rPr dirty="0" spc="-5"/>
              <a:t>e</a:t>
            </a:r>
            <a:r>
              <a:rPr dirty="0" spc="-25"/>
              <a:t>n</a:t>
            </a:r>
            <a:r>
              <a:rPr dirty="0" spc="-30"/>
              <a:t>t</a:t>
            </a:r>
            <a:r>
              <a:rPr dirty="0" spc="-25"/>
              <a:t>a</a:t>
            </a:r>
            <a:r>
              <a:rPr dirty="0"/>
              <a:t>t</a:t>
            </a:r>
            <a:r>
              <a:rPr dirty="0" spc="-10"/>
              <a:t>i</a:t>
            </a:r>
            <a:r>
              <a:rPr dirty="0"/>
              <a:t>on</a:t>
            </a:r>
            <a:r>
              <a:rPr dirty="0" spc="5"/>
              <a:t> </a:t>
            </a:r>
            <a:r>
              <a:rPr dirty="0" spc="15"/>
              <a:t>(</a:t>
            </a:r>
            <a:r>
              <a:rPr dirty="0" b="0">
                <a:latin typeface="Cambria Math"/>
                <a:cs typeface="Cambria Math"/>
              </a:rPr>
              <a:t>𝑶	𝑽</a:t>
            </a:r>
            <a:r>
              <a:rPr dirty="0" baseline="28571" sz="2625" b="0">
                <a:latin typeface="Cambria Math"/>
                <a:cs typeface="Cambria Math"/>
              </a:rPr>
              <a:t>𝟐</a:t>
            </a:r>
            <a:r>
              <a:rPr dirty="0" baseline="28571" sz="2625" b="0">
                <a:latin typeface="Cambria Math"/>
                <a:cs typeface="Cambria Math"/>
              </a:rPr>
              <a:t> </a:t>
            </a:r>
            <a:r>
              <a:rPr dirty="0" baseline="28571" sz="2625" spc="-209" b="0">
                <a:latin typeface="Cambria Math"/>
                <a:cs typeface="Cambria Math"/>
              </a:rPr>
              <a:t> </a:t>
            </a:r>
            <a:r>
              <a:rPr dirty="0" sz="2400" b="0">
                <a:latin typeface="Cambria Math"/>
                <a:cs typeface="Cambria Math"/>
              </a:rPr>
              <a:t>+</a:t>
            </a:r>
            <a:r>
              <a:rPr dirty="0" sz="2400" spc="5" b="0">
                <a:latin typeface="Cambria Math"/>
                <a:cs typeface="Cambria Math"/>
              </a:rPr>
              <a:t> </a:t>
            </a:r>
            <a:r>
              <a:rPr dirty="0" sz="2400" b="0">
                <a:latin typeface="Cambria Math"/>
                <a:cs typeface="Cambria Math"/>
              </a:rPr>
              <a:t>𝑬	</a:t>
            </a:r>
            <a:r>
              <a:rPr dirty="0" sz="2400"/>
              <a:t>)</a:t>
            </a:r>
            <a:endParaRPr sz="2400">
              <a:latin typeface="Cambria Math"/>
              <a:cs typeface="Cambria Math"/>
            </a:endParaRPr>
          </a:p>
        </p:txBody>
      </p:sp>
      <p:sp>
        <p:nvSpPr>
          <p:cNvPr id="4" name="object 4"/>
          <p:cNvSpPr txBox="1"/>
          <p:nvPr/>
        </p:nvSpPr>
        <p:spPr>
          <a:xfrm>
            <a:off x="433831" y="1004442"/>
            <a:ext cx="6327775" cy="5771515"/>
          </a:xfrm>
          <a:prstGeom prst="rect">
            <a:avLst/>
          </a:prstGeom>
        </p:spPr>
        <p:txBody>
          <a:bodyPr wrap="square" lIns="0" tIns="12065" rIns="0" bIns="0" rtlCol="0" vert="horz">
            <a:spAutoFit/>
          </a:bodyPr>
          <a:lstStyle/>
          <a:p>
            <a:pPr marL="12700">
              <a:lnSpc>
                <a:spcPct val="100000"/>
              </a:lnSpc>
              <a:spcBef>
                <a:spcPts val="95"/>
              </a:spcBef>
            </a:pPr>
            <a:r>
              <a:rPr dirty="0" sz="1300" spc="-5">
                <a:solidFill>
                  <a:srgbClr val="767070"/>
                </a:solidFill>
                <a:latin typeface="Courier New"/>
                <a:cs typeface="Courier New"/>
              </a:rPr>
              <a:t>//N </a:t>
            </a:r>
            <a:r>
              <a:rPr dirty="0" sz="1300" spc="-10">
                <a:solidFill>
                  <a:srgbClr val="767070"/>
                </a:solidFill>
                <a:latin typeface="Courier New"/>
                <a:cs typeface="Courier New"/>
              </a:rPr>
              <a:t>is the maximum possible number </a:t>
            </a:r>
            <a:r>
              <a:rPr dirty="0" sz="1300" spc="-5">
                <a:solidFill>
                  <a:srgbClr val="767070"/>
                </a:solidFill>
                <a:latin typeface="Courier New"/>
                <a:cs typeface="Courier New"/>
              </a:rPr>
              <a:t>of </a:t>
            </a:r>
            <a:r>
              <a:rPr dirty="0" sz="1300" spc="-10">
                <a:solidFill>
                  <a:srgbClr val="767070"/>
                </a:solidFill>
                <a:latin typeface="Courier New"/>
                <a:cs typeface="Courier New"/>
              </a:rPr>
              <a:t>vertices in </a:t>
            </a:r>
            <a:r>
              <a:rPr dirty="0" sz="1300" spc="-5">
                <a:solidFill>
                  <a:srgbClr val="767070"/>
                </a:solidFill>
                <a:latin typeface="Courier New"/>
                <a:cs typeface="Courier New"/>
              </a:rPr>
              <a:t>the</a:t>
            </a:r>
            <a:r>
              <a:rPr dirty="0" sz="1300" spc="-30">
                <a:solidFill>
                  <a:srgbClr val="767070"/>
                </a:solidFill>
                <a:latin typeface="Courier New"/>
                <a:cs typeface="Courier New"/>
              </a:rPr>
              <a:t> </a:t>
            </a:r>
            <a:r>
              <a:rPr dirty="0" sz="1300" spc="-10">
                <a:solidFill>
                  <a:srgbClr val="767070"/>
                </a:solidFill>
                <a:latin typeface="Courier New"/>
                <a:cs typeface="Courier New"/>
              </a:rPr>
              <a:t>input.</a:t>
            </a:r>
            <a:endParaRPr sz="1300">
              <a:latin typeface="Courier New"/>
              <a:cs typeface="Courier New"/>
            </a:endParaRPr>
          </a:p>
          <a:p>
            <a:pPr marL="12700">
              <a:lnSpc>
                <a:spcPct val="100000"/>
              </a:lnSpc>
            </a:pPr>
            <a:r>
              <a:rPr dirty="0" sz="1300" spc="-5">
                <a:solidFill>
                  <a:srgbClr val="767070"/>
                </a:solidFill>
                <a:latin typeface="Courier New"/>
                <a:cs typeface="Courier New"/>
              </a:rPr>
              <a:t>//n </a:t>
            </a:r>
            <a:r>
              <a:rPr dirty="0" sz="1300" spc="-10">
                <a:solidFill>
                  <a:srgbClr val="767070"/>
                </a:solidFill>
                <a:latin typeface="Courier New"/>
                <a:cs typeface="Courier New"/>
              </a:rPr>
              <a:t>is the number </a:t>
            </a:r>
            <a:r>
              <a:rPr dirty="0" sz="1300" spc="-5">
                <a:solidFill>
                  <a:srgbClr val="767070"/>
                </a:solidFill>
                <a:latin typeface="Courier New"/>
                <a:cs typeface="Courier New"/>
              </a:rPr>
              <a:t>of </a:t>
            </a:r>
            <a:r>
              <a:rPr dirty="0" sz="1300" spc="-10">
                <a:solidFill>
                  <a:srgbClr val="767070"/>
                </a:solidFill>
                <a:latin typeface="Courier New"/>
                <a:cs typeface="Courier New"/>
              </a:rPr>
              <a:t>vertices </a:t>
            </a:r>
            <a:r>
              <a:rPr dirty="0" sz="1300" spc="-5">
                <a:solidFill>
                  <a:srgbClr val="767070"/>
                </a:solidFill>
                <a:latin typeface="Courier New"/>
                <a:cs typeface="Courier New"/>
              </a:rPr>
              <a:t>for </a:t>
            </a:r>
            <a:r>
              <a:rPr dirty="0" sz="1300" spc="-10">
                <a:solidFill>
                  <a:srgbClr val="767070"/>
                </a:solidFill>
                <a:latin typeface="Courier New"/>
                <a:cs typeface="Courier New"/>
              </a:rPr>
              <a:t>that test</a:t>
            </a:r>
            <a:r>
              <a:rPr dirty="0" sz="1300" spc="-55">
                <a:solidFill>
                  <a:srgbClr val="767070"/>
                </a:solidFill>
                <a:latin typeface="Courier New"/>
                <a:cs typeface="Courier New"/>
              </a:rPr>
              <a:t> </a:t>
            </a:r>
            <a:r>
              <a:rPr dirty="0" sz="1300" spc="-10">
                <a:solidFill>
                  <a:srgbClr val="767070"/>
                </a:solidFill>
                <a:latin typeface="Courier New"/>
                <a:cs typeface="Courier New"/>
              </a:rPr>
              <a:t>case.</a:t>
            </a:r>
            <a:endParaRPr sz="1300">
              <a:latin typeface="Courier New"/>
              <a:cs typeface="Courier New"/>
            </a:endParaRPr>
          </a:p>
          <a:p>
            <a:pPr marL="12700">
              <a:lnSpc>
                <a:spcPct val="100000"/>
              </a:lnSpc>
            </a:pPr>
            <a:r>
              <a:rPr dirty="0" sz="1300" spc="-10">
                <a:solidFill>
                  <a:srgbClr val="767070"/>
                </a:solidFill>
                <a:latin typeface="Courier New"/>
                <a:cs typeface="Courier New"/>
              </a:rPr>
              <a:t>//In this sample, our source vertex </a:t>
            </a:r>
            <a:r>
              <a:rPr dirty="0" sz="1300" spc="-5">
                <a:solidFill>
                  <a:srgbClr val="767070"/>
                </a:solidFill>
                <a:latin typeface="Courier New"/>
                <a:cs typeface="Courier New"/>
              </a:rPr>
              <a:t>is</a:t>
            </a:r>
            <a:r>
              <a:rPr dirty="0" sz="1300" spc="-30">
                <a:solidFill>
                  <a:srgbClr val="767070"/>
                </a:solidFill>
                <a:latin typeface="Courier New"/>
                <a:cs typeface="Courier New"/>
              </a:rPr>
              <a:t> </a:t>
            </a:r>
            <a:r>
              <a:rPr dirty="0" sz="1300" spc="-10">
                <a:solidFill>
                  <a:srgbClr val="767070"/>
                </a:solidFill>
                <a:latin typeface="Courier New"/>
                <a:cs typeface="Courier New"/>
              </a:rPr>
              <a:t>0.</a:t>
            </a:r>
            <a:endParaRPr sz="1300">
              <a:latin typeface="Courier New"/>
              <a:cs typeface="Courier New"/>
            </a:endParaRPr>
          </a:p>
          <a:p>
            <a:pPr marL="12700">
              <a:lnSpc>
                <a:spcPct val="100000"/>
              </a:lnSpc>
            </a:pPr>
            <a:r>
              <a:rPr dirty="0" sz="1300" spc="-10">
                <a:solidFill>
                  <a:srgbClr val="52AC87"/>
                </a:solidFill>
                <a:latin typeface="Courier New"/>
                <a:cs typeface="Courier New"/>
              </a:rPr>
              <a:t>bool </a:t>
            </a:r>
            <a:r>
              <a:rPr dirty="0" sz="1300" spc="-10">
                <a:solidFill>
                  <a:srgbClr val="767070"/>
                </a:solidFill>
                <a:latin typeface="Courier New"/>
                <a:cs typeface="Courier New"/>
              </a:rPr>
              <a:t>vis[N]; </a:t>
            </a:r>
            <a:r>
              <a:rPr dirty="0" sz="1300" spc="-10">
                <a:solidFill>
                  <a:srgbClr val="52AC87"/>
                </a:solidFill>
                <a:latin typeface="Courier New"/>
                <a:cs typeface="Courier New"/>
              </a:rPr>
              <a:t>int </a:t>
            </a:r>
            <a:r>
              <a:rPr dirty="0" sz="1300" spc="-10">
                <a:solidFill>
                  <a:srgbClr val="767070"/>
                </a:solidFill>
                <a:latin typeface="Courier New"/>
                <a:cs typeface="Courier New"/>
              </a:rPr>
              <a:t>dist[N]; vector&lt;</a:t>
            </a:r>
            <a:r>
              <a:rPr dirty="0" sz="1300" spc="-10">
                <a:solidFill>
                  <a:srgbClr val="52AC87"/>
                </a:solidFill>
                <a:latin typeface="Courier New"/>
                <a:cs typeface="Courier New"/>
              </a:rPr>
              <a:t>int</a:t>
            </a:r>
            <a:r>
              <a:rPr dirty="0" sz="1300" spc="-10">
                <a:solidFill>
                  <a:srgbClr val="767070"/>
                </a:solidFill>
                <a:latin typeface="Courier New"/>
                <a:cs typeface="Courier New"/>
              </a:rPr>
              <a:t>&gt; adj[N],</a:t>
            </a:r>
            <a:r>
              <a:rPr dirty="0" sz="1300">
                <a:solidFill>
                  <a:srgbClr val="767070"/>
                </a:solidFill>
                <a:latin typeface="Courier New"/>
                <a:cs typeface="Courier New"/>
              </a:rPr>
              <a:t> </a:t>
            </a:r>
            <a:r>
              <a:rPr dirty="0" sz="1300" spc="-10">
                <a:solidFill>
                  <a:srgbClr val="767070"/>
                </a:solidFill>
                <a:latin typeface="Courier New"/>
                <a:cs typeface="Courier New"/>
              </a:rPr>
              <a:t>adjw[N];</a:t>
            </a:r>
            <a:endParaRPr sz="1300">
              <a:latin typeface="Courier New"/>
              <a:cs typeface="Courier New"/>
            </a:endParaRPr>
          </a:p>
          <a:p>
            <a:pPr>
              <a:lnSpc>
                <a:spcPct val="100000"/>
              </a:lnSpc>
              <a:spcBef>
                <a:spcPts val="10"/>
              </a:spcBef>
            </a:pPr>
            <a:endParaRPr sz="1350">
              <a:latin typeface="Times New Roman"/>
              <a:cs typeface="Times New Roman"/>
            </a:endParaRPr>
          </a:p>
          <a:p>
            <a:pPr marL="12700">
              <a:lnSpc>
                <a:spcPct val="100000"/>
              </a:lnSpc>
            </a:pPr>
            <a:r>
              <a:rPr dirty="0" sz="1300" spc="-5">
                <a:solidFill>
                  <a:srgbClr val="52AC87"/>
                </a:solidFill>
                <a:latin typeface="Courier New"/>
                <a:cs typeface="Courier New"/>
              </a:rPr>
              <a:t>int</a:t>
            </a:r>
            <a:r>
              <a:rPr dirty="0" sz="1300" spc="-15">
                <a:solidFill>
                  <a:srgbClr val="52AC87"/>
                </a:solidFill>
                <a:latin typeface="Courier New"/>
                <a:cs typeface="Courier New"/>
              </a:rPr>
              <a:t> </a:t>
            </a:r>
            <a:r>
              <a:rPr dirty="0" sz="1300" spc="-10">
                <a:solidFill>
                  <a:srgbClr val="8952AC"/>
                </a:solidFill>
                <a:latin typeface="Courier New"/>
                <a:cs typeface="Courier New"/>
              </a:rPr>
              <a:t>main</a:t>
            </a:r>
            <a:r>
              <a:rPr dirty="0" sz="1300" spc="-10">
                <a:solidFill>
                  <a:srgbClr val="767070"/>
                </a:solidFill>
                <a:latin typeface="Courier New"/>
                <a:cs typeface="Courier New"/>
              </a:rPr>
              <a:t>(){</a:t>
            </a:r>
            <a:endParaRPr sz="1300">
              <a:latin typeface="Courier New"/>
              <a:cs typeface="Courier New"/>
            </a:endParaRPr>
          </a:p>
          <a:p>
            <a:pPr marL="407670">
              <a:lnSpc>
                <a:spcPct val="100000"/>
              </a:lnSpc>
            </a:pPr>
            <a:r>
              <a:rPr dirty="0" sz="1300" spc="-10">
                <a:solidFill>
                  <a:srgbClr val="767070"/>
                </a:solidFill>
                <a:latin typeface="Courier New"/>
                <a:cs typeface="Courier New"/>
              </a:rPr>
              <a:t>//read graph into adj,</a:t>
            </a:r>
            <a:r>
              <a:rPr dirty="0" sz="1300" spc="10">
                <a:solidFill>
                  <a:srgbClr val="767070"/>
                </a:solidFill>
                <a:latin typeface="Courier New"/>
                <a:cs typeface="Courier New"/>
              </a:rPr>
              <a:t> </a:t>
            </a:r>
            <a:r>
              <a:rPr dirty="0" sz="1300" spc="-10">
                <a:solidFill>
                  <a:srgbClr val="767070"/>
                </a:solidFill>
                <a:latin typeface="Courier New"/>
                <a:cs typeface="Courier New"/>
              </a:rPr>
              <a:t>adjw</a:t>
            </a:r>
            <a:endParaRPr sz="1300">
              <a:latin typeface="Courier New"/>
              <a:cs typeface="Courier New"/>
            </a:endParaRPr>
          </a:p>
          <a:p>
            <a:pPr marL="407670">
              <a:lnSpc>
                <a:spcPct val="100000"/>
              </a:lnSpc>
            </a:pPr>
            <a:r>
              <a:rPr dirty="0" sz="1300" spc="-10">
                <a:solidFill>
                  <a:srgbClr val="767070"/>
                </a:solidFill>
                <a:latin typeface="Courier New"/>
                <a:cs typeface="Courier New"/>
              </a:rPr>
              <a:t>//set vis[0]..vis[n-1] to</a:t>
            </a:r>
            <a:r>
              <a:rPr dirty="0" sz="1300" spc="-15">
                <a:solidFill>
                  <a:srgbClr val="767070"/>
                </a:solidFill>
                <a:latin typeface="Courier New"/>
                <a:cs typeface="Courier New"/>
              </a:rPr>
              <a:t> </a:t>
            </a:r>
            <a:r>
              <a:rPr dirty="0" sz="1300" spc="-10">
                <a:solidFill>
                  <a:srgbClr val="767070"/>
                </a:solidFill>
                <a:latin typeface="Courier New"/>
                <a:cs typeface="Courier New"/>
              </a:rPr>
              <a:t>false</a:t>
            </a:r>
            <a:endParaRPr sz="1300">
              <a:latin typeface="Courier New"/>
              <a:cs typeface="Courier New"/>
            </a:endParaRPr>
          </a:p>
          <a:p>
            <a:pPr marL="407670" marR="594995">
              <a:lnSpc>
                <a:spcPct val="100000"/>
              </a:lnSpc>
            </a:pPr>
            <a:r>
              <a:rPr dirty="0" sz="1300" spc="-10">
                <a:solidFill>
                  <a:srgbClr val="767070"/>
                </a:solidFill>
                <a:latin typeface="Courier New"/>
                <a:cs typeface="Courier New"/>
              </a:rPr>
              <a:t>//set dist[1]..dist[n-1] to inf </a:t>
            </a:r>
            <a:r>
              <a:rPr dirty="0" sz="1300" spc="-5">
                <a:solidFill>
                  <a:srgbClr val="767070"/>
                </a:solidFill>
                <a:latin typeface="Courier New"/>
                <a:cs typeface="Courier New"/>
              </a:rPr>
              <a:t>or </a:t>
            </a:r>
            <a:r>
              <a:rPr dirty="0" sz="1300" spc="-10">
                <a:solidFill>
                  <a:srgbClr val="767070"/>
                </a:solidFill>
                <a:latin typeface="Courier New"/>
                <a:cs typeface="Courier New"/>
              </a:rPr>
              <a:t>-1 (sentinel value)  dist[0] </a:t>
            </a:r>
            <a:r>
              <a:rPr dirty="0" sz="1300" spc="-5">
                <a:solidFill>
                  <a:srgbClr val="767070"/>
                </a:solidFill>
                <a:latin typeface="Courier New"/>
                <a:cs typeface="Courier New"/>
              </a:rPr>
              <a:t>=</a:t>
            </a:r>
            <a:r>
              <a:rPr dirty="0" sz="1300" spc="-10">
                <a:solidFill>
                  <a:srgbClr val="767070"/>
                </a:solidFill>
                <a:latin typeface="Courier New"/>
                <a:cs typeface="Courier New"/>
              </a:rPr>
              <a:t> 0;</a:t>
            </a:r>
            <a:endParaRPr sz="1300">
              <a:latin typeface="Courier New"/>
              <a:cs typeface="Courier New"/>
            </a:endParaRPr>
          </a:p>
          <a:p>
            <a:pPr marL="407670">
              <a:lnSpc>
                <a:spcPct val="100000"/>
              </a:lnSpc>
            </a:pPr>
            <a:r>
              <a:rPr dirty="0" sz="1300" spc="-10">
                <a:solidFill>
                  <a:srgbClr val="767070"/>
                </a:solidFill>
                <a:latin typeface="Courier New"/>
                <a:cs typeface="Courier New"/>
              </a:rPr>
              <a:t>while(</a:t>
            </a:r>
            <a:r>
              <a:rPr dirty="0" sz="1300" spc="-10">
                <a:solidFill>
                  <a:srgbClr val="52AC87"/>
                </a:solidFill>
                <a:latin typeface="Courier New"/>
                <a:cs typeface="Courier New"/>
              </a:rPr>
              <a:t>true</a:t>
            </a:r>
            <a:r>
              <a:rPr dirty="0" sz="1300" spc="-10">
                <a:solidFill>
                  <a:srgbClr val="767070"/>
                </a:solidFill>
                <a:latin typeface="Courier New"/>
                <a:cs typeface="Courier New"/>
              </a:rPr>
              <a:t>){</a:t>
            </a:r>
            <a:endParaRPr sz="1300">
              <a:latin typeface="Courier New"/>
              <a:cs typeface="Courier New"/>
            </a:endParaRPr>
          </a:p>
          <a:p>
            <a:pPr marL="800735">
              <a:lnSpc>
                <a:spcPct val="100000"/>
              </a:lnSpc>
            </a:pPr>
            <a:r>
              <a:rPr dirty="0" sz="1300" spc="-10">
                <a:solidFill>
                  <a:srgbClr val="52AC87"/>
                </a:solidFill>
                <a:latin typeface="Courier New"/>
                <a:cs typeface="Courier New"/>
              </a:rPr>
              <a:t>int </a:t>
            </a:r>
            <a:r>
              <a:rPr dirty="0" sz="1300" spc="-10">
                <a:solidFill>
                  <a:srgbClr val="767070"/>
                </a:solidFill>
                <a:latin typeface="Courier New"/>
                <a:cs typeface="Courier New"/>
              </a:rPr>
              <a:t>next </a:t>
            </a:r>
            <a:r>
              <a:rPr dirty="0" sz="1300" spc="-5">
                <a:solidFill>
                  <a:srgbClr val="767070"/>
                </a:solidFill>
                <a:latin typeface="Courier New"/>
                <a:cs typeface="Courier New"/>
              </a:rPr>
              <a:t>=</a:t>
            </a:r>
            <a:r>
              <a:rPr dirty="0" sz="1300" spc="5">
                <a:solidFill>
                  <a:srgbClr val="767070"/>
                </a:solidFill>
                <a:latin typeface="Courier New"/>
                <a:cs typeface="Courier New"/>
              </a:rPr>
              <a:t> </a:t>
            </a:r>
            <a:r>
              <a:rPr dirty="0" sz="1300" spc="-10">
                <a:solidFill>
                  <a:srgbClr val="767070"/>
                </a:solidFill>
                <a:latin typeface="Courier New"/>
                <a:cs typeface="Courier New"/>
              </a:rPr>
              <a:t>-1;</a:t>
            </a:r>
            <a:endParaRPr sz="1300">
              <a:latin typeface="Courier New"/>
              <a:cs typeface="Courier New"/>
            </a:endParaRPr>
          </a:p>
          <a:p>
            <a:pPr marL="800735">
              <a:lnSpc>
                <a:spcPct val="100000"/>
              </a:lnSpc>
            </a:pPr>
            <a:r>
              <a:rPr dirty="0" sz="1300" spc="-10">
                <a:solidFill>
                  <a:srgbClr val="767070"/>
                </a:solidFill>
                <a:latin typeface="Courier New"/>
                <a:cs typeface="Courier New"/>
              </a:rPr>
              <a:t>for(</a:t>
            </a:r>
            <a:r>
              <a:rPr dirty="0" sz="1300" spc="-10">
                <a:solidFill>
                  <a:srgbClr val="52AC87"/>
                </a:solidFill>
                <a:latin typeface="Courier New"/>
                <a:cs typeface="Courier New"/>
              </a:rPr>
              <a:t>int </a:t>
            </a:r>
            <a:r>
              <a:rPr dirty="0" sz="1300" spc="-10">
                <a:solidFill>
                  <a:srgbClr val="767070"/>
                </a:solidFill>
                <a:latin typeface="Courier New"/>
                <a:cs typeface="Courier New"/>
              </a:rPr>
              <a:t>i=0; i&lt;n;</a:t>
            </a:r>
            <a:r>
              <a:rPr dirty="0" sz="1300" spc="-15">
                <a:solidFill>
                  <a:srgbClr val="767070"/>
                </a:solidFill>
                <a:latin typeface="Courier New"/>
                <a:cs typeface="Courier New"/>
              </a:rPr>
              <a:t> </a:t>
            </a:r>
            <a:r>
              <a:rPr dirty="0" sz="1300" spc="-10">
                <a:solidFill>
                  <a:srgbClr val="767070"/>
                </a:solidFill>
                <a:latin typeface="Courier New"/>
                <a:cs typeface="Courier New"/>
              </a:rPr>
              <a:t>i++){</a:t>
            </a:r>
            <a:endParaRPr sz="1300">
              <a:latin typeface="Courier New"/>
              <a:cs typeface="Courier New"/>
            </a:endParaRPr>
          </a:p>
          <a:p>
            <a:pPr marL="1195070">
              <a:lnSpc>
                <a:spcPct val="100000"/>
              </a:lnSpc>
            </a:pPr>
            <a:r>
              <a:rPr dirty="0" sz="1300" spc="-10">
                <a:solidFill>
                  <a:srgbClr val="767070"/>
                </a:solidFill>
                <a:latin typeface="Courier New"/>
                <a:cs typeface="Courier New"/>
              </a:rPr>
              <a:t>//add extra check </a:t>
            </a:r>
            <a:r>
              <a:rPr dirty="0" sz="1300" spc="-5">
                <a:solidFill>
                  <a:srgbClr val="767070"/>
                </a:solidFill>
                <a:latin typeface="Courier New"/>
                <a:cs typeface="Courier New"/>
              </a:rPr>
              <a:t>if </a:t>
            </a:r>
            <a:r>
              <a:rPr dirty="0" sz="1300" spc="-10">
                <a:solidFill>
                  <a:srgbClr val="767070"/>
                </a:solidFill>
                <a:latin typeface="Courier New"/>
                <a:cs typeface="Courier New"/>
              </a:rPr>
              <a:t>sentinel is</a:t>
            </a:r>
            <a:r>
              <a:rPr dirty="0" sz="1300" spc="-20">
                <a:solidFill>
                  <a:srgbClr val="767070"/>
                </a:solidFill>
                <a:latin typeface="Courier New"/>
                <a:cs typeface="Courier New"/>
              </a:rPr>
              <a:t> </a:t>
            </a:r>
            <a:r>
              <a:rPr dirty="0" sz="1300" spc="-5">
                <a:solidFill>
                  <a:srgbClr val="767070"/>
                </a:solidFill>
                <a:latin typeface="Courier New"/>
                <a:cs typeface="Courier New"/>
              </a:rPr>
              <a:t>-1</a:t>
            </a:r>
            <a:endParaRPr sz="1300">
              <a:latin typeface="Courier New"/>
              <a:cs typeface="Courier New"/>
            </a:endParaRPr>
          </a:p>
          <a:p>
            <a:pPr marL="1588770" marR="102235" indent="-393700">
              <a:lnSpc>
                <a:spcPct val="100000"/>
              </a:lnSpc>
            </a:pPr>
            <a:r>
              <a:rPr dirty="0" sz="1300" spc="-10">
                <a:solidFill>
                  <a:srgbClr val="767070"/>
                </a:solidFill>
                <a:latin typeface="Courier New"/>
                <a:cs typeface="Courier New"/>
              </a:rPr>
              <a:t>if(!vis[i] </a:t>
            </a:r>
            <a:r>
              <a:rPr dirty="0" sz="1300" spc="-5">
                <a:solidFill>
                  <a:srgbClr val="767070"/>
                </a:solidFill>
                <a:latin typeface="Courier New"/>
                <a:cs typeface="Courier New"/>
              </a:rPr>
              <a:t>&amp;&amp; </a:t>
            </a:r>
            <a:r>
              <a:rPr dirty="0" sz="1300" spc="-10">
                <a:solidFill>
                  <a:srgbClr val="767070"/>
                </a:solidFill>
                <a:latin typeface="Courier New"/>
                <a:cs typeface="Courier New"/>
              </a:rPr>
              <a:t>(next == </a:t>
            </a:r>
            <a:r>
              <a:rPr dirty="0" sz="1300" spc="-5">
                <a:solidFill>
                  <a:srgbClr val="767070"/>
                </a:solidFill>
                <a:latin typeface="Courier New"/>
                <a:cs typeface="Courier New"/>
              </a:rPr>
              <a:t>-1 || </a:t>
            </a:r>
            <a:r>
              <a:rPr dirty="0" sz="1300" spc="-10">
                <a:solidFill>
                  <a:srgbClr val="767070"/>
                </a:solidFill>
                <a:latin typeface="Courier New"/>
                <a:cs typeface="Courier New"/>
              </a:rPr>
              <a:t>dist[i] </a:t>
            </a:r>
            <a:r>
              <a:rPr dirty="0" sz="1300" spc="-5">
                <a:solidFill>
                  <a:srgbClr val="767070"/>
                </a:solidFill>
                <a:latin typeface="Courier New"/>
                <a:cs typeface="Courier New"/>
              </a:rPr>
              <a:t>&lt; </a:t>
            </a:r>
            <a:r>
              <a:rPr dirty="0" sz="1300" spc="-10">
                <a:solidFill>
                  <a:srgbClr val="767070"/>
                </a:solidFill>
                <a:latin typeface="Courier New"/>
                <a:cs typeface="Courier New"/>
              </a:rPr>
              <a:t>dist[next]))  next </a:t>
            </a:r>
            <a:r>
              <a:rPr dirty="0" sz="1300" spc="-5">
                <a:solidFill>
                  <a:srgbClr val="767070"/>
                </a:solidFill>
                <a:latin typeface="Courier New"/>
                <a:cs typeface="Courier New"/>
              </a:rPr>
              <a:t>=</a:t>
            </a:r>
            <a:r>
              <a:rPr dirty="0" sz="1300" spc="-20">
                <a:solidFill>
                  <a:srgbClr val="767070"/>
                </a:solidFill>
                <a:latin typeface="Courier New"/>
                <a:cs typeface="Courier New"/>
              </a:rPr>
              <a:t> </a:t>
            </a:r>
            <a:r>
              <a:rPr dirty="0" sz="1300" spc="-5">
                <a:solidFill>
                  <a:srgbClr val="767070"/>
                </a:solidFill>
                <a:latin typeface="Courier New"/>
                <a:cs typeface="Courier New"/>
              </a:rPr>
              <a:t>i;</a:t>
            </a:r>
            <a:endParaRPr sz="1300">
              <a:latin typeface="Courier New"/>
              <a:cs typeface="Courier New"/>
            </a:endParaRPr>
          </a:p>
          <a:p>
            <a:pPr marL="800735">
              <a:lnSpc>
                <a:spcPct val="100000"/>
              </a:lnSpc>
            </a:pPr>
            <a:r>
              <a:rPr dirty="0" sz="1300" spc="-5">
                <a:solidFill>
                  <a:srgbClr val="767070"/>
                </a:solidFill>
                <a:latin typeface="Courier New"/>
                <a:cs typeface="Courier New"/>
              </a:rPr>
              <a:t>}</a:t>
            </a:r>
            <a:endParaRPr sz="1300">
              <a:latin typeface="Courier New"/>
              <a:cs typeface="Courier New"/>
            </a:endParaRPr>
          </a:p>
          <a:p>
            <a:pPr marL="800735">
              <a:lnSpc>
                <a:spcPct val="100000"/>
              </a:lnSpc>
            </a:pPr>
            <a:r>
              <a:rPr dirty="0" sz="1300" spc="-10">
                <a:solidFill>
                  <a:srgbClr val="767070"/>
                </a:solidFill>
                <a:latin typeface="Courier New"/>
                <a:cs typeface="Courier New"/>
              </a:rPr>
              <a:t>if(next </a:t>
            </a:r>
            <a:r>
              <a:rPr dirty="0" sz="1300" spc="-5">
                <a:solidFill>
                  <a:srgbClr val="767070"/>
                </a:solidFill>
                <a:latin typeface="Courier New"/>
                <a:cs typeface="Courier New"/>
              </a:rPr>
              <a:t>== </a:t>
            </a:r>
            <a:r>
              <a:rPr dirty="0" sz="1300" spc="-10">
                <a:solidFill>
                  <a:srgbClr val="767070"/>
                </a:solidFill>
                <a:latin typeface="Courier New"/>
                <a:cs typeface="Courier New"/>
              </a:rPr>
              <a:t>-1) break; //no more unvisited</a:t>
            </a:r>
            <a:r>
              <a:rPr dirty="0" sz="1300" spc="-30">
                <a:solidFill>
                  <a:srgbClr val="767070"/>
                </a:solidFill>
                <a:latin typeface="Courier New"/>
                <a:cs typeface="Courier New"/>
              </a:rPr>
              <a:t> </a:t>
            </a:r>
            <a:r>
              <a:rPr dirty="0" sz="1300" spc="-10">
                <a:solidFill>
                  <a:srgbClr val="767070"/>
                </a:solidFill>
                <a:latin typeface="Courier New"/>
                <a:cs typeface="Courier New"/>
              </a:rPr>
              <a:t>vertices</a:t>
            </a:r>
            <a:endParaRPr sz="1300">
              <a:latin typeface="Courier New"/>
              <a:cs typeface="Courier New"/>
            </a:endParaRPr>
          </a:p>
          <a:p>
            <a:pPr marL="800735">
              <a:lnSpc>
                <a:spcPct val="100000"/>
              </a:lnSpc>
            </a:pPr>
            <a:r>
              <a:rPr dirty="0" sz="1300" spc="-10">
                <a:solidFill>
                  <a:srgbClr val="767070"/>
                </a:solidFill>
                <a:latin typeface="Courier New"/>
                <a:cs typeface="Courier New"/>
              </a:rPr>
              <a:t>vis[next] </a:t>
            </a:r>
            <a:r>
              <a:rPr dirty="0" sz="1300" spc="-5">
                <a:solidFill>
                  <a:srgbClr val="767070"/>
                </a:solidFill>
                <a:latin typeface="Courier New"/>
                <a:cs typeface="Courier New"/>
              </a:rPr>
              <a:t>=</a:t>
            </a:r>
            <a:r>
              <a:rPr dirty="0" sz="1300" spc="-25">
                <a:solidFill>
                  <a:srgbClr val="767070"/>
                </a:solidFill>
                <a:latin typeface="Courier New"/>
                <a:cs typeface="Courier New"/>
              </a:rPr>
              <a:t> </a:t>
            </a:r>
            <a:r>
              <a:rPr dirty="0" sz="1300" spc="-10">
                <a:solidFill>
                  <a:srgbClr val="767070"/>
                </a:solidFill>
                <a:latin typeface="Courier New"/>
                <a:cs typeface="Courier New"/>
              </a:rPr>
              <a:t>true;</a:t>
            </a:r>
            <a:endParaRPr sz="1300">
              <a:latin typeface="Courier New"/>
              <a:cs typeface="Courier New"/>
            </a:endParaRPr>
          </a:p>
          <a:p>
            <a:pPr marL="1195070" marR="1777364" indent="-394970">
              <a:lnSpc>
                <a:spcPct val="100000"/>
              </a:lnSpc>
              <a:spcBef>
                <a:spcPts val="5"/>
              </a:spcBef>
            </a:pPr>
            <a:r>
              <a:rPr dirty="0" sz="1300" spc="-10">
                <a:solidFill>
                  <a:srgbClr val="767070"/>
                </a:solidFill>
                <a:latin typeface="Courier New"/>
                <a:cs typeface="Courier New"/>
              </a:rPr>
              <a:t>for(</a:t>
            </a:r>
            <a:r>
              <a:rPr dirty="0" sz="1300" spc="-10">
                <a:solidFill>
                  <a:srgbClr val="52AC87"/>
                </a:solidFill>
                <a:latin typeface="Courier New"/>
                <a:cs typeface="Courier New"/>
              </a:rPr>
              <a:t>int </a:t>
            </a:r>
            <a:r>
              <a:rPr dirty="0" sz="1300" spc="-10">
                <a:solidFill>
                  <a:srgbClr val="767070"/>
                </a:solidFill>
                <a:latin typeface="Courier New"/>
                <a:cs typeface="Courier New"/>
              </a:rPr>
              <a:t>i=0; i&lt;adj[next].size(); i++){  if(vis[adj[next][i]])</a:t>
            </a:r>
            <a:r>
              <a:rPr dirty="0" sz="1300" spc="-25">
                <a:solidFill>
                  <a:srgbClr val="767070"/>
                </a:solidFill>
                <a:latin typeface="Courier New"/>
                <a:cs typeface="Courier New"/>
              </a:rPr>
              <a:t> </a:t>
            </a:r>
            <a:r>
              <a:rPr dirty="0" sz="1300" spc="-10">
                <a:solidFill>
                  <a:srgbClr val="767070"/>
                </a:solidFill>
                <a:latin typeface="Courier New"/>
                <a:cs typeface="Courier New"/>
              </a:rPr>
              <a:t>continue;</a:t>
            </a:r>
            <a:endParaRPr sz="1300">
              <a:latin typeface="Courier New"/>
              <a:cs typeface="Courier New"/>
            </a:endParaRPr>
          </a:p>
          <a:p>
            <a:pPr marL="1195070" marR="5080">
              <a:lnSpc>
                <a:spcPct val="100000"/>
              </a:lnSpc>
            </a:pPr>
            <a:r>
              <a:rPr dirty="0" sz="1300" spc="-10">
                <a:solidFill>
                  <a:srgbClr val="767070"/>
                </a:solidFill>
                <a:latin typeface="Courier New"/>
                <a:cs typeface="Courier New"/>
              </a:rPr>
              <a:t>// </a:t>
            </a:r>
            <a:r>
              <a:rPr dirty="0" sz="1300" spc="-5">
                <a:solidFill>
                  <a:srgbClr val="767070"/>
                </a:solidFill>
                <a:latin typeface="Courier New"/>
                <a:cs typeface="Courier New"/>
              </a:rPr>
              <a:t>or if </a:t>
            </a:r>
            <a:r>
              <a:rPr dirty="0" sz="1300" spc="-10">
                <a:solidFill>
                  <a:srgbClr val="767070"/>
                </a:solidFill>
                <a:latin typeface="Courier New"/>
                <a:cs typeface="Courier New"/>
              </a:rPr>
              <a:t>dist[adj[next][i]] </a:t>
            </a:r>
            <a:r>
              <a:rPr dirty="0" sz="1300" spc="-5">
                <a:solidFill>
                  <a:srgbClr val="767070"/>
                </a:solidFill>
                <a:latin typeface="Courier New"/>
                <a:cs typeface="Courier New"/>
              </a:rPr>
              <a:t>== -1 if </a:t>
            </a:r>
            <a:r>
              <a:rPr dirty="0" sz="1300" spc="-10">
                <a:solidFill>
                  <a:srgbClr val="767070"/>
                </a:solidFill>
                <a:latin typeface="Courier New"/>
                <a:cs typeface="Courier New"/>
              </a:rPr>
              <a:t>sentinel </a:t>
            </a:r>
            <a:r>
              <a:rPr dirty="0" sz="1300" spc="-5">
                <a:solidFill>
                  <a:srgbClr val="767070"/>
                </a:solidFill>
                <a:latin typeface="Courier New"/>
                <a:cs typeface="Courier New"/>
              </a:rPr>
              <a:t>is -1  </a:t>
            </a:r>
            <a:r>
              <a:rPr dirty="0" sz="1300" spc="-10">
                <a:solidFill>
                  <a:srgbClr val="767070"/>
                </a:solidFill>
                <a:latin typeface="Courier New"/>
                <a:cs typeface="Courier New"/>
              </a:rPr>
              <a:t>if(dist[next] </a:t>
            </a:r>
            <a:r>
              <a:rPr dirty="0" sz="1300" spc="-5">
                <a:solidFill>
                  <a:srgbClr val="767070"/>
                </a:solidFill>
                <a:latin typeface="Courier New"/>
                <a:cs typeface="Courier New"/>
              </a:rPr>
              <a:t>+ </a:t>
            </a:r>
            <a:r>
              <a:rPr dirty="0" sz="1300" spc="-10">
                <a:solidFill>
                  <a:srgbClr val="767070"/>
                </a:solidFill>
                <a:latin typeface="Courier New"/>
                <a:cs typeface="Courier New"/>
              </a:rPr>
              <a:t>adjw[next][i] </a:t>
            </a:r>
            <a:r>
              <a:rPr dirty="0" sz="1300" spc="-5">
                <a:solidFill>
                  <a:srgbClr val="767070"/>
                </a:solidFill>
                <a:latin typeface="Courier New"/>
                <a:cs typeface="Courier New"/>
              </a:rPr>
              <a:t>&lt;</a:t>
            </a:r>
            <a:r>
              <a:rPr dirty="0" sz="1300" spc="10">
                <a:solidFill>
                  <a:srgbClr val="767070"/>
                </a:solidFill>
                <a:latin typeface="Courier New"/>
                <a:cs typeface="Courier New"/>
              </a:rPr>
              <a:t> </a:t>
            </a:r>
            <a:r>
              <a:rPr dirty="0" sz="1300" spc="-10">
                <a:solidFill>
                  <a:srgbClr val="767070"/>
                </a:solidFill>
                <a:latin typeface="Courier New"/>
                <a:cs typeface="Courier New"/>
              </a:rPr>
              <a:t>dist[adj[next][i]]){</a:t>
            </a:r>
            <a:endParaRPr sz="1300">
              <a:latin typeface="Courier New"/>
              <a:cs typeface="Courier New"/>
            </a:endParaRPr>
          </a:p>
          <a:p>
            <a:pPr marL="1588770">
              <a:lnSpc>
                <a:spcPct val="100000"/>
              </a:lnSpc>
            </a:pPr>
            <a:r>
              <a:rPr dirty="0" sz="1300" spc="-10">
                <a:solidFill>
                  <a:srgbClr val="767070"/>
                </a:solidFill>
                <a:latin typeface="Courier New"/>
                <a:cs typeface="Courier New"/>
              </a:rPr>
              <a:t>dist[adj[next][i]] </a:t>
            </a:r>
            <a:r>
              <a:rPr dirty="0" sz="1300" spc="-5">
                <a:solidFill>
                  <a:srgbClr val="767070"/>
                </a:solidFill>
                <a:latin typeface="Courier New"/>
                <a:cs typeface="Courier New"/>
              </a:rPr>
              <a:t>= </a:t>
            </a:r>
            <a:r>
              <a:rPr dirty="0" sz="1300" spc="-10">
                <a:solidFill>
                  <a:srgbClr val="767070"/>
                </a:solidFill>
                <a:latin typeface="Courier New"/>
                <a:cs typeface="Courier New"/>
              </a:rPr>
              <a:t>dist[next] </a:t>
            </a:r>
            <a:r>
              <a:rPr dirty="0" sz="1300" spc="-5">
                <a:solidFill>
                  <a:srgbClr val="767070"/>
                </a:solidFill>
                <a:latin typeface="Courier New"/>
                <a:cs typeface="Courier New"/>
              </a:rPr>
              <a:t>+</a:t>
            </a:r>
            <a:r>
              <a:rPr dirty="0" sz="1300" spc="-15">
                <a:solidFill>
                  <a:srgbClr val="767070"/>
                </a:solidFill>
                <a:latin typeface="Courier New"/>
                <a:cs typeface="Courier New"/>
              </a:rPr>
              <a:t> </a:t>
            </a:r>
            <a:r>
              <a:rPr dirty="0" sz="1300" spc="-10">
                <a:solidFill>
                  <a:srgbClr val="767070"/>
                </a:solidFill>
                <a:latin typeface="Courier New"/>
                <a:cs typeface="Courier New"/>
              </a:rPr>
              <a:t>adjw[next][i];</a:t>
            </a:r>
            <a:endParaRPr sz="1300">
              <a:latin typeface="Courier New"/>
              <a:cs typeface="Courier New"/>
            </a:endParaRPr>
          </a:p>
          <a:p>
            <a:pPr marL="1195070">
              <a:lnSpc>
                <a:spcPct val="100000"/>
              </a:lnSpc>
            </a:pPr>
            <a:r>
              <a:rPr dirty="0" sz="1300" spc="-5">
                <a:solidFill>
                  <a:srgbClr val="767070"/>
                </a:solidFill>
                <a:latin typeface="Courier New"/>
                <a:cs typeface="Courier New"/>
              </a:rPr>
              <a:t>}</a:t>
            </a:r>
            <a:endParaRPr sz="1300">
              <a:latin typeface="Courier New"/>
              <a:cs typeface="Courier New"/>
            </a:endParaRPr>
          </a:p>
          <a:p>
            <a:pPr marL="800735">
              <a:lnSpc>
                <a:spcPct val="100000"/>
              </a:lnSpc>
            </a:pPr>
            <a:r>
              <a:rPr dirty="0" sz="1300" spc="-5">
                <a:solidFill>
                  <a:srgbClr val="767070"/>
                </a:solidFill>
                <a:latin typeface="Courier New"/>
                <a:cs typeface="Courier New"/>
              </a:rPr>
              <a:t>}</a:t>
            </a:r>
            <a:endParaRPr sz="1300">
              <a:latin typeface="Courier New"/>
              <a:cs typeface="Courier New"/>
            </a:endParaRPr>
          </a:p>
          <a:p>
            <a:pPr marL="407670">
              <a:lnSpc>
                <a:spcPct val="100000"/>
              </a:lnSpc>
            </a:pPr>
            <a:r>
              <a:rPr dirty="0" sz="1300" spc="-5">
                <a:solidFill>
                  <a:srgbClr val="767070"/>
                </a:solidFill>
                <a:latin typeface="Courier New"/>
                <a:cs typeface="Courier New"/>
              </a:rPr>
              <a:t>}</a:t>
            </a:r>
            <a:endParaRPr sz="1300">
              <a:latin typeface="Courier New"/>
              <a:cs typeface="Courier New"/>
            </a:endParaRPr>
          </a:p>
          <a:p>
            <a:pPr marL="407670">
              <a:lnSpc>
                <a:spcPct val="100000"/>
              </a:lnSpc>
            </a:pPr>
            <a:r>
              <a:rPr dirty="0" sz="1300" spc="-10">
                <a:solidFill>
                  <a:srgbClr val="767070"/>
                </a:solidFill>
                <a:latin typeface="Courier New"/>
                <a:cs typeface="Courier New"/>
              </a:rPr>
              <a:t>//dist[u] will contain the distance from </a:t>
            </a:r>
            <a:r>
              <a:rPr dirty="0" sz="1300" spc="-5">
                <a:solidFill>
                  <a:srgbClr val="767070"/>
                </a:solidFill>
                <a:latin typeface="Courier New"/>
                <a:cs typeface="Courier New"/>
              </a:rPr>
              <a:t>0 </a:t>
            </a:r>
            <a:r>
              <a:rPr dirty="0" sz="1300" spc="-10">
                <a:solidFill>
                  <a:srgbClr val="767070"/>
                </a:solidFill>
                <a:latin typeface="Courier New"/>
                <a:cs typeface="Courier New"/>
              </a:rPr>
              <a:t>to</a:t>
            </a:r>
            <a:r>
              <a:rPr dirty="0" sz="1300" spc="-25">
                <a:solidFill>
                  <a:srgbClr val="767070"/>
                </a:solidFill>
                <a:latin typeface="Courier New"/>
                <a:cs typeface="Courier New"/>
              </a:rPr>
              <a:t> </a:t>
            </a:r>
            <a:r>
              <a:rPr dirty="0" sz="1300" spc="-5">
                <a:solidFill>
                  <a:srgbClr val="767070"/>
                </a:solidFill>
                <a:latin typeface="Courier New"/>
                <a:cs typeface="Courier New"/>
              </a:rPr>
              <a:t>u</a:t>
            </a:r>
            <a:endParaRPr sz="1300">
              <a:latin typeface="Courier New"/>
              <a:cs typeface="Courier New"/>
            </a:endParaRPr>
          </a:p>
          <a:p>
            <a:pPr marL="12700">
              <a:lnSpc>
                <a:spcPct val="100000"/>
              </a:lnSpc>
            </a:pPr>
            <a:r>
              <a:rPr dirty="0" sz="1300" spc="-5">
                <a:solidFill>
                  <a:srgbClr val="767070"/>
                </a:solidFill>
                <a:latin typeface="Courier New"/>
                <a:cs typeface="Courier New"/>
              </a:rPr>
              <a:t>}</a:t>
            </a:r>
            <a:endParaRPr sz="1300">
              <a:latin typeface="Courier New"/>
              <a:cs typeface="Courier New"/>
            </a:endParaRPr>
          </a:p>
        </p:txBody>
      </p:sp>
      <p:sp>
        <p:nvSpPr>
          <p:cNvPr id="5" name="object 5"/>
          <p:cNvSpPr txBox="1"/>
          <p:nvPr/>
        </p:nvSpPr>
        <p:spPr>
          <a:xfrm>
            <a:off x="6943470" y="1096136"/>
            <a:ext cx="4949190" cy="5573395"/>
          </a:xfrm>
          <a:prstGeom prst="rect">
            <a:avLst/>
          </a:prstGeom>
        </p:spPr>
        <p:txBody>
          <a:bodyPr wrap="square" lIns="0" tIns="12065" rIns="0" bIns="0" rtlCol="0" vert="horz">
            <a:spAutoFit/>
          </a:bodyPr>
          <a:lstStyle/>
          <a:p>
            <a:pPr marL="12700">
              <a:lnSpc>
                <a:spcPct val="100000"/>
              </a:lnSpc>
              <a:spcBef>
                <a:spcPts val="95"/>
              </a:spcBef>
            </a:pPr>
            <a:r>
              <a:rPr dirty="0" sz="1300" spc="-10">
                <a:solidFill>
                  <a:srgbClr val="767070"/>
                </a:solidFill>
                <a:latin typeface="Courier New"/>
                <a:cs typeface="Courier New"/>
              </a:rPr>
              <a:t>//For constructing the path</a:t>
            </a:r>
            <a:r>
              <a:rPr dirty="0" sz="1300" spc="-25">
                <a:solidFill>
                  <a:srgbClr val="767070"/>
                </a:solidFill>
                <a:latin typeface="Courier New"/>
                <a:cs typeface="Courier New"/>
              </a:rPr>
              <a:t> </a:t>
            </a:r>
            <a:r>
              <a:rPr dirty="0" sz="1300" spc="-10">
                <a:solidFill>
                  <a:srgbClr val="767070"/>
                </a:solidFill>
                <a:latin typeface="Courier New"/>
                <a:cs typeface="Courier New"/>
              </a:rPr>
              <a:t>itself,</a:t>
            </a:r>
            <a:endParaRPr sz="1300">
              <a:latin typeface="Courier New"/>
              <a:cs typeface="Courier New"/>
            </a:endParaRPr>
          </a:p>
          <a:p>
            <a:pPr marL="12700">
              <a:lnSpc>
                <a:spcPct val="100000"/>
              </a:lnSpc>
            </a:pPr>
            <a:r>
              <a:rPr dirty="0" sz="1300" spc="-10">
                <a:solidFill>
                  <a:srgbClr val="767070"/>
                </a:solidFill>
                <a:latin typeface="Courier New"/>
                <a:cs typeface="Courier New"/>
              </a:rPr>
              <a:t>//we </a:t>
            </a:r>
            <a:r>
              <a:rPr dirty="0" sz="1300" spc="-5">
                <a:solidFill>
                  <a:srgbClr val="767070"/>
                </a:solidFill>
                <a:latin typeface="Courier New"/>
                <a:cs typeface="Courier New"/>
              </a:rPr>
              <a:t>add a </a:t>
            </a:r>
            <a:r>
              <a:rPr dirty="0" sz="1300" spc="-10">
                <a:solidFill>
                  <a:srgbClr val="767070"/>
                </a:solidFill>
                <a:latin typeface="Courier New"/>
                <a:cs typeface="Courier New"/>
              </a:rPr>
              <a:t>parent variable to each</a:t>
            </a:r>
            <a:r>
              <a:rPr dirty="0" sz="1300" spc="-45">
                <a:solidFill>
                  <a:srgbClr val="767070"/>
                </a:solidFill>
                <a:latin typeface="Courier New"/>
                <a:cs typeface="Courier New"/>
              </a:rPr>
              <a:t> </a:t>
            </a:r>
            <a:r>
              <a:rPr dirty="0" sz="1300" spc="-10">
                <a:solidFill>
                  <a:srgbClr val="767070"/>
                </a:solidFill>
                <a:latin typeface="Courier New"/>
                <a:cs typeface="Courier New"/>
              </a:rPr>
              <a:t>vertex.</a:t>
            </a:r>
            <a:endParaRPr sz="1300">
              <a:latin typeface="Courier New"/>
              <a:cs typeface="Courier New"/>
            </a:endParaRPr>
          </a:p>
          <a:p>
            <a:pPr marL="12700">
              <a:lnSpc>
                <a:spcPct val="100000"/>
              </a:lnSpc>
            </a:pPr>
            <a:r>
              <a:rPr dirty="0" sz="1300" spc="-10">
                <a:solidFill>
                  <a:srgbClr val="767070"/>
                </a:solidFill>
                <a:latin typeface="Courier New"/>
                <a:cs typeface="Courier New"/>
              </a:rPr>
              <a:t>//This acts like the "previous" vertex in the path</a:t>
            </a:r>
            <a:endParaRPr sz="1300">
              <a:latin typeface="Courier New"/>
              <a:cs typeface="Courier New"/>
            </a:endParaRPr>
          </a:p>
          <a:p>
            <a:pPr marL="12700">
              <a:lnSpc>
                <a:spcPct val="100000"/>
              </a:lnSpc>
              <a:spcBef>
                <a:spcPts val="5"/>
              </a:spcBef>
            </a:pPr>
            <a:r>
              <a:rPr dirty="0" sz="1300" spc="-5">
                <a:solidFill>
                  <a:srgbClr val="52AC87"/>
                </a:solidFill>
                <a:latin typeface="Courier New"/>
                <a:cs typeface="Courier New"/>
              </a:rPr>
              <a:t>int</a:t>
            </a:r>
            <a:r>
              <a:rPr dirty="0" sz="1300" spc="-15">
                <a:solidFill>
                  <a:srgbClr val="52AC87"/>
                </a:solidFill>
                <a:latin typeface="Courier New"/>
                <a:cs typeface="Courier New"/>
              </a:rPr>
              <a:t> </a:t>
            </a:r>
            <a:r>
              <a:rPr dirty="0" sz="1300" spc="-10">
                <a:solidFill>
                  <a:srgbClr val="767070"/>
                </a:solidFill>
                <a:latin typeface="Courier New"/>
                <a:cs typeface="Courier New"/>
              </a:rPr>
              <a:t>parent[N];</a:t>
            </a:r>
            <a:endParaRPr sz="1300">
              <a:latin typeface="Courier New"/>
              <a:cs typeface="Courier New"/>
            </a:endParaRPr>
          </a:p>
          <a:p>
            <a:pPr>
              <a:lnSpc>
                <a:spcPct val="100000"/>
              </a:lnSpc>
              <a:spcBef>
                <a:spcPts val="5"/>
              </a:spcBef>
            </a:pPr>
            <a:endParaRPr sz="1350">
              <a:latin typeface="Times New Roman"/>
              <a:cs typeface="Times New Roman"/>
            </a:endParaRPr>
          </a:p>
          <a:p>
            <a:pPr marL="12700">
              <a:lnSpc>
                <a:spcPct val="100000"/>
              </a:lnSpc>
            </a:pPr>
            <a:r>
              <a:rPr dirty="0" sz="1300" spc="-10">
                <a:solidFill>
                  <a:srgbClr val="767070"/>
                </a:solidFill>
                <a:latin typeface="Courier New"/>
                <a:cs typeface="Courier New"/>
              </a:rPr>
              <a:t>//By default, the parents </a:t>
            </a:r>
            <a:r>
              <a:rPr dirty="0" sz="1300" spc="-5">
                <a:solidFill>
                  <a:srgbClr val="767070"/>
                </a:solidFill>
                <a:latin typeface="Courier New"/>
                <a:cs typeface="Courier New"/>
              </a:rPr>
              <a:t>do </a:t>
            </a:r>
            <a:r>
              <a:rPr dirty="0" sz="1300" spc="-10">
                <a:solidFill>
                  <a:srgbClr val="767070"/>
                </a:solidFill>
                <a:latin typeface="Courier New"/>
                <a:cs typeface="Courier New"/>
              </a:rPr>
              <a:t>not</a:t>
            </a:r>
            <a:r>
              <a:rPr dirty="0" sz="1300" spc="-40">
                <a:solidFill>
                  <a:srgbClr val="767070"/>
                </a:solidFill>
                <a:latin typeface="Courier New"/>
                <a:cs typeface="Courier New"/>
              </a:rPr>
              <a:t> </a:t>
            </a:r>
            <a:r>
              <a:rPr dirty="0" sz="1300" spc="-10">
                <a:solidFill>
                  <a:srgbClr val="767070"/>
                </a:solidFill>
                <a:latin typeface="Courier New"/>
                <a:cs typeface="Courier New"/>
              </a:rPr>
              <a:t>exist,</a:t>
            </a:r>
            <a:endParaRPr sz="1300">
              <a:latin typeface="Courier New"/>
              <a:cs typeface="Courier New"/>
            </a:endParaRPr>
          </a:p>
          <a:p>
            <a:pPr marL="12700">
              <a:lnSpc>
                <a:spcPct val="100000"/>
              </a:lnSpc>
            </a:pPr>
            <a:r>
              <a:rPr dirty="0" sz="1300" spc="-10">
                <a:solidFill>
                  <a:srgbClr val="767070"/>
                </a:solidFill>
                <a:latin typeface="Courier New"/>
                <a:cs typeface="Courier New"/>
              </a:rPr>
              <a:t>//so </a:t>
            </a:r>
            <a:r>
              <a:rPr dirty="0" sz="1300" spc="-5">
                <a:solidFill>
                  <a:srgbClr val="767070"/>
                </a:solidFill>
                <a:latin typeface="Courier New"/>
                <a:cs typeface="Courier New"/>
              </a:rPr>
              <a:t>we </a:t>
            </a:r>
            <a:r>
              <a:rPr dirty="0" sz="1300" spc="-10">
                <a:solidFill>
                  <a:srgbClr val="767070"/>
                </a:solidFill>
                <a:latin typeface="Courier New"/>
                <a:cs typeface="Courier New"/>
              </a:rPr>
              <a:t>set them to some sentinel</a:t>
            </a:r>
            <a:r>
              <a:rPr dirty="0" sz="1300" spc="-30">
                <a:solidFill>
                  <a:srgbClr val="767070"/>
                </a:solidFill>
                <a:latin typeface="Courier New"/>
                <a:cs typeface="Courier New"/>
              </a:rPr>
              <a:t> </a:t>
            </a:r>
            <a:r>
              <a:rPr dirty="0" sz="1300" spc="-10">
                <a:solidFill>
                  <a:srgbClr val="767070"/>
                </a:solidFill>
                <a:latin typeface="Courier New"/>
                <a:cs typeface="Courier New"/>
              </a:rPr>
              <a:t>value</a:t>
            </a:r>
            <a:endParaRPr sz="1300">
              <a:latin typeface="Courier New"/>
              <a:cs typeface="Courier New"/>
            </a:endParaRPr>
          </a:p>
          <a:p>
            <a:pPr>
              <a:lnSpc>
                <a:spcPct val="100000"/>
              </a:lnSpc>
              <a:spcBef>
                <a:spcPts val="5"/>
              </a:spcBef>
            </a:pPr>
            <a:endParaRPr sz="1350">
              <a:latin typeface="Times New Roman"/>
              <a:cs typeface="Times New Roman"/>
            </a:endParaRPr>
          </a:p>
          <a:p>
            <a:pPr marL="12700">
              <a:lnSpc>
                <a:spcPct val="100000"/>
              </a:lnSpc>
              <a:spcBef>
                <a:spcPts val="5"/>
              </a:spcBef>
            </a:pPr>
            <a:r>
              <a:rPr dirty="0" sz="1300" spc="-10">
                <a:solidFill>
                  <a:srgbClr val="767070"/>
                </a:solidFill>
                <a:latin typeface="Courier New"/>
                <a:cs typeface="Courier New"/>
              </a:rPr>
              <a:t>//set parent[0]..parent[n-1] to</a:t>
            </a:r>
            <a:r>
              <a:rPr dirty="0" sz="1300" spc="-15">
                <a:solidFill>
                  <a:srgbClr val="767070"/>
                </a:solidFill>
                <a:latin typeface="Courier New"/>
                <a:cs typeface="Courier New"/>
              </a:rPr>
              <a:t> </a:t>
            </a:r>
            <a:r>
              <a:rPr dirty="0" sz="1300" spc="-10">
                <a:solidFill>
                  <a:srgbClr val="767070"/>
                </a:solidFill>
                <a:latin typeface="Courier New"/>
                <a:cs typeface="Courier New"/>
              </a:rPr>
              <a:t>-1</a:t>
            </a:r>
            <a:endParaRPr sz="1300">
              <a:latin typeface="Courier New"/>
              <a:cs typeface="Courier New"/>
            </a:endParaRPr>
          </a:p>
          <a:p>
            <a:pPr>
              <a:lnSpc>
                <a:spcPct val="100000"/>
              </a:lnSpc>
              <a:spcBef>
                <a:spcPts val="5"/>
              </a:spcBef>
            </a:pPr>
            <a:endParaRPr sz="1350">
              <a:latin typeface="Times New Roman"/>
              <a:cs typeface="Times New Roman"/>
            </a:endParaRPr>
          </a:p>
          <a:p>
            <a:pPr marL="12700">
              <a:lnSpc>
                <a:spcPct val="100000"/>
              </a:lnSpc>
            </a:pPr>
            <a:r>
              <a:rPr dirty="0" sz="1300" spc="-10">
                <a:solidFill>
                  <a:srgbClr val="767070"/>
                </a:solidFill>
                <a:latin typeface="Courier New"/>
                <a:cs typeface="Courier New"/>
              </a:rPr>
              <a:t>//Whenever </a:t>
            </a:r>
            <a:r>
              <a:rPr dirty="0" sz="1300" spc="-5">
                <a:solidFill>
                  <a:srgbClr val="767070"/>
                </a:solidFill>
                <a:latin typeface="Courier New"/>
                <a:cs typeface="Courier New"/>
              </a:rPr>
              <a:t>we </a:t>
            </a:r>
            <a:r>
              <a:rPr dirty="0" sz="1300" spc="-10">
                <a:solidFill>
                  <a:srgbClr val="767070"/>
                </a:solidFill>
                <a:latin typeface="Courier New"/>
                <a:cs typeface="Courier New"/>
              </a:rPr>
              <a:t>update the distance of </a:t>
            </a:r>
            <a:r>
              <a:rPr dirty="0" sz="1300" spc="-5">
                <a:solidFill>
                  <a:srgbClr val="767070"/>
                </a:solidFill>
                <a:latin typeface="Courier New"/>
                <a:cs typeface="Courier New"/>
              </a:rPr>
              <a:t>a</a:t>
            </a:r>
            <a:r>
              <a:rPr dirty="0" sz="1300" spc="-45">
                <a:solidFill>
                  <a:srgbClr val="767070"/>
                </a:solidFill>
                <a:latin typeface="Courier New"/>
                <a:cs typeface="Courier New"/>
              </a:rPr>
              <a:t> </a:t>
            </a:r>
            <a:r>
              <a:rPr dirty="0" sz="1300" spc="-10">
                <a:solidFill>
                  <a:srgbClr val="767070"/>
                </a:solidFill>
                <a:latin typeface="Courier New"/>
                <a:cs typeface="Courier New"/>
              </a:rPr>
              <a:t>vertex,</a:t>
            </a:r>
            <a:endParaRPr sz="1300">
              <a:latin typeface="Courier New"/>
              <a:cs typeface="Courier New"/>
            </a:endParaRPr>
          </a:p>
          <a:p>
            <a:pPr marL="12700">
              <a:lnSpc>
                <a:spcPct val="100000"/>
              </a:lnSpc>
            </a:pPr>
            <a:r>
              <a:rPr dirty="0" sz="1300" spc="-10">
                <a:solidFill>
                  <a:srgbClr val="767070"/>
                </a:solidFill>
                <a:latin typeface="Courier New"/>
                <a:cs typeface="Courier New"/>
              </a:rPr>
              <a:t>//we know that </a:t>
            </a:r>
            <a:r>
              <a:rPr dirty="0" sz="1300" spc="-5">
                <a:solidFill>
                  <a:srgbClr val="767070"/>
                </a:solidFill>
                <a:latin typeface="Courier New"/>
                <a:cs typeface="Courier New"/>
              </a:rPr>
              <a:t>its </a:t>
            </a:r>
            <a:r>
              <a:rPr dirty="0" sz="1300" spc="-10">
                <a:solidFill>
                  <a:srgbClr val="767070"/>
                </a:solidFill>
                <a:latin typeface="Courier New"/>
                <a:cs typeface="Courier New"/>
              </a:rPr>
              <a:t>shortest path will contain</a:t>
            </a:r>
            <a:r>
              <a:rPr dirty="0" sz="1300" spc="-30">
                <a:solidFill>
                  <a:srgbClr val="767070"/>
                </a:solidFill>
                <a:latin typeface="Courier New"/>
                <a:cs typeface="Courier New"/>
              </a:rPr>
              <a:t> </a:t>
            </a:r>
            <a:r>
              <a:rPr dirty="0" sz="1300" spc="-10">
                <a:solidFill>
                  <a:srgbClr val="767070"/>
                </a:solidFill>
                <a:latin typeface="Courier New"/>
                <a:cs typeface="Courier New"/>
              </a:rPr>
              <a:t>that</a:t>
            </a:r>
            <a:endParaRPr sz="1300">
              <a:latin typeface="Courier New"/>
              <a:cs typeface="Courier New"/>
            </a:endParaRPr>
          </a:p>
          <a:p>
            <a:pPr marL="12700">
              <a:lnSpc>
                <a:spcPct val="100000"/>
              </a:lnSpc>
            </a:pPr>
            <a:r>
              <a:rPr dirty="0" sz="1300" spc="-10">
                <a:solidFill>
                  <a:srgbClr val="767070"/>
                </a:solidFill>
                <a:latin typeface="Courier New"/>
                <a:cs typeface="Courier New"/>
              </a:rPr>
              <a:t>//edge and the current vertex being processed</a:t>
            </a:r>
            <a:r>
              <a:rPr dirty="0" sz="1300" spc="-15">
                <a:solidFill>
                  <a:srgbClr val="767070"/>
                </a:solidFill>
                <a:latin typeface="Courier New"/>
                <a:cs typeface="Courier New"/>
              </a:rPr>
              <a:t> </a:t>
            </a:r>
            <a:r>
              <a:rPr dirty="0" sz="1300" spc="-5">
                <a:solidFill>
                  <a:srgbClr val="767070"/>
                </a:solidFill>
                <a:latin typeface="Courier New"/>
                <a:cs typeface="Courier New"/>
              </a:rPr>
              <a:t>is</a:t>
            </a:r>
            <a:endParaRPr sz="1300">
              <a:latin typeface="Courier New"/>
              <a:cs typeface="Courier New"/>
            </a:endParaRPr>
          </a:p>
          <a:p>
            <a:pPr marL="12700">
              <a:lnSpc>
                <a:spcPct val="100000"/>
              </a:lnSpc>
            </a:pPr>
            <a:r>
              <a:rPr dirty="0" sz="1300" spc="-10">
                <a:solidFill>
                  <a:srgbClr val="767070"/>
                </a:solidFill>
                <a:latin typeface="Courier New"/>
                <a:cs typeface="Courier New"/>
              </a:rPr>
              <a:t>//the previous vertex in that</a:t>
            </a:r>
            <a:r>
              <a:rPr dirty="0" sz="1300" spc="-25">
                <a:solidFill>
                  <a:srgbClr val="767070"/>
                </a:solidFill>
                <a:latin typeface="Courier New"/>
                <a:cs typeface="Courier New"/>
              </a:rPr>
              <a:t> </a:t>
            </a:r>
            <a:r>
              <a:rPr dirty="0" sz="1300" spc="-10">
                <a:solidFill>
                  <a:srgbClr val="767070"/>
                </a:solidFill>
                <a:latin typeface="Courier New"/>
                <a:cs typeface="Courier New"/>
              </a:rPr>
              <a:t>path.</a:t>
            </a:r>
            <a:endParaRPr sz="1300">
              <a:latin typeface="Courier New"/>
              <a:cs typeface="Courier New"/>
            </a:endParaRPr>
          </a:p>
          <a:p>
            <a:pPr>
              <a:lnSpc>
                <a:spcPct val="100000"/>
              </a:lnSpc>
              <a:spcBef>
                <a:spcPts val="10"/>
              </a:spcBef>
            </a:pPr>
            <a:endParaRPr sz="1350">
              <a:latin typeface="Times New Roman"/>
              <a:cs typeface="Times New Roman"/>
            </a:endParaRPr>
          </a:p>
          <a:p>
            <a:pPr marL="12700">
              <a:lnSpc>
                <a:spcPct val="100000"/>
              </a:lnSpc>
            </a:pPr>
            <a:r>
              <a:rPr dirty="0" sz="1300" spc="-10">
                <a:solidFill>
                  <a:srgbClr val="767070"/>
                </a:solidFill>
                <a:latin typeface="Courier New"/>
                <a:cs typeface="Courier New"/>
              </a:rPr>
              <a:t>parent[adj[next][i]] </a:t>
            </a:r>
            <a:r>
              <a:rPr dirty="0" sz="1300" spc="-5">
                <a:solidFill>
                  <a:srgbClr val="767070"/>
                </a:solidFill>
                <a:latin typeface="Courier New"/>
                <a:cs typeface="Courier New"/>
              </a:rPr>
              <a:t>=</a:t>
            </a:r>
            <a:r>
              <a:rPr dirty="0" sz="1300" spc="-20">
                <a:solidFill>
                  <a:srgbClr val="767070"/>
                </a:solidFill>
                <a:latin typeface="Courier New"/>
                <a:cs typeface="Courier New"/>
              </a:rPr>
              <a:t> </a:t>
            </a:r>
            <a:r>
              <a:rPr dirty="0" sz="1300" spc="-10">
                <a:solidFill>
                  <a:srgbClr val="767070"/>
                </a:solidFill>
                <a:latin typeface="Courier New"/>
                <a:cs typeface="Courier New"/>
              </a:rPr>
              <a:t>next;</a:t>
            </a:r>
            <a:endParaRPr sz="1300">
              <a:latin typeface="Courier New"/>
              <a:cs typeface="Courier New"/>
            </a:endParaRPr>
          </a:p>
          <a:p>
            <a:pPr>
              <a:lnSpc>
                <a:spcPct val="100000"/>
              </a:lnSpc>
              <a:spcBef>
                <a:spcPts val="5"/>
              </a:spcBef>
            </a:pPr>
            <a:endParaRPr sz="1350">
              <a:latin typeface="Times New Roman"/>
              <a:cs typeface="Times New Roman"/>
            </a:endParaRPr>
          </a:p>
          <a:p>
            <a:pPr marL="12700">
              <a:lnSpc>
                <a:spcPct val="100000"/>
              </a:lnSpc>
              <a:spcBef>
                <a:spcPts val="5"/>
              </a:spcBef>
            </a:pPr>
            <a:r>
              <a:rPr dirty="0" sz="1300" spc="-10">
                <a:solidFill>
                  <a:srgbClr val="767070"/>
                </a:solidFill>
                <a:latin typeface="Courier New"/>
                <a:cs typeface="Courier New"/>
              </a:rPr>
              <a:t>//Reconstruct the path </a:t>
            </a:r>
            <a:r>
              <a:rPr dirty="0" sz="1300" spc="-5">
                <a:solidFill>
                  <a:srgbClr val="767070"/>
                </a:solidFill>
                <a:latin typeface="Courier New"/>
                <a:cs typeface="Courier New"/>
              </a:rPr>
              <a:t>by </a:t>
            </a:r>
            <a:r>
              <a:rPr dirty="0" sz="1300" spc="-10">
                <a:solidFill>
                  <a:srgbClr val="767070"/>
                </a:solidFill>
                <a:latin typeface="Courier New"/>
                <a:cs typeface="Courier New"/>
              </a:rPr>
              <a:t>following each</a:t>
            </a:r>
            <a:r>
              <a:rPr dirty="0" sz="1300" spc="-30">
                <a:solidFill>
                  <a:srgbClr val="767070"/>
                </a:solidFill>
                <a:latin typeface="Courier New"/>
                <a:cs typeface="Courier New"/>
              </a:rPr>
              <a:t> </a:t>
            </a:r>
            <a:r>
              <a:rPr dirty="0" sz="1300" spc="-10">
                <a:solidFill>
                  <a:srgbClr val="767070"/>
                </a:solidFill>
                <a:latin typeface="Courier New"/>
                <a:cs typeface="Courier New"/>
              </a:rPr>
              <a:t>vertex’s</a:t>
            </a:r>
            <a:endParaRPr sz="1300">
              <a:latin typeface="Courier New"/>
              <a:cs typeface="Courier New"/>
            </a:endParaRPr>
          </a:p>
          <a:p>
            <a:pPr marL="12700">
              <a:lnSpc>
                <a:spcPct val="100000"/>
              </a:lnSpc>
            </a:pPr>
            <a:r>
              <a:rPr dirty="0" sz="1300" spc="-10">
                <a:solidFill>
                  <a:srgbClr val="767070"/>
                </a:solidFill>
                <a:latin typeface="Courier New"/>
                <a:cs typeface="Courier New"/>
              </a:rPr>
              <a:t>//parent until </a:t>
            </a:r>
            <a:r>
              <a:rPr dirty="0" sz="1300" spc="-5">
                <a:solidFill>
                  <a:srgbClr val="767070"/>
                </a:solidFill>
                <a:latin typeface="Courier New"/>
                <a:cs typeface="Courier New"/>
              </a:rPr>
              <a:t>we </a:t>
            </a:r>
            <a:r>
              <a:rPr dirty="0" sz="1300" spc="-10">
                <a:solidFill>
                  <a:srgbClr val="767070"/>
                </a:solidFill>
                <a:latin typeface="Courier New"/>
                <a:cs typeface="Courier New"/>
              </a:rPr>
              <a:t>return </a:t>
            </a:r>
            <a:r>
              <a:rPr dirty="0" sz="1300" spc="-5">
                <a:solidFill>
                  <a:srgbClr val="767070"/>
                </a:solidFill>
                <a:latin typeface="Courier New"/>
                <a:cs typeface="Courier New"/>
              </a:rPr>
              <a:t>to </a:t>
            </a:r>
            <a:r>
              <a:rPr dirty="0" sz="1300" spc="-10">
                <a:solidFill>
                  <a:srgbClr val="767070"/>
                </a:solidFill>
                <a:latin typeface="Courier New"/>
                <a:cs typeface="Courier New"/>
              </a:rPr>
              <a:t>the</a:t>
            </a:r>
            <a:r>
              <a:rPr dirty="0" sz="1300" spc="-35">
                <a:solidFill>
                  <a:srgbClr val="767070"/>
                </a:solidFill>
                <a:latin typeface="Courier New"/>
                <a:cs typeface="Courier New"/>
              </a:rPr>
              <a:t> </a:t>
            </a:r>
            <a:r>
              <a:rPr dirty="0" sz="1300" spc="-10">
                <a:solidFill>
                  <a:srgbClr val="767070"/>
                </a:solidFill>
                <a:latin typeface="Courier New"/>
                <a:cs typeface="Courier New"/>
              </a:rPr>
              <a:t>source.</a:t>
            </a:r>
            <a:endParaRPr sz="1300">
              <a:latin typeface="Courier New"/>
              <a:cs typeface="Courier New"/>
            </a:endParaRPr>
          </a:p>
          <a:p>
            <a:pPr>
              <a:lnSpc>
                <a:spcPct val="100000"/>
              </a:lnSpc>
              <a:spcBef>
                <a:spcPts val="5"/>
              </a:spcBef>
            </a:pPr>
            <a:endParaRPr sz="1350">
              <a:latin typeface="Times New Roman"/>
              <a:cs typeface="Times New Roman"/>
            </a:endParaRPr>
          </a:p>
          <a:p>
            <a:pPr marL="12700" marR="2860675">
              <a:lnSpc>
                <a:spcPct val="100000"/>
              </a:lnSpc>
            </a:pPr>
            <a:r>
              <a:rPr dirty="0" sz="1300" spc="-10">
                <a:solidFill>
                  <a:srgbClr val="767070"/>
                </a:solidFill>
                <a:latin typeface="Courier New"/>
                <a:cs typeface="Courier New"/>
              </a:rPr>
              <a:t>vector&lt;</a:t>
            </a:r>
            <a:r>
              <a:rPr dirty="0" sz="1300" spc="-10">
                <a:solidFill>
                  <a:srgbClr val="52AC87"/>
                </a:solidFill>
                <a:latin typeface="Courier New"/>
                <a:cs typeface="Courier New"/>
              </a:rPr>
              <a:t>int</a:t>
            </a:r>
            <a:r>
              <a:rPr dirty="0" sz="1300" spc="-10">
                <a:solidFill>
                  <a:srgbClr val="767070"/>
                </a:solidFill>
                <a:latin typeface="Courier New"/>
                <a:cs typeface="Courier New"/>
              </a:rPr>
              <a:t>&gt; path; </a:t>
            </a:r>
            <a:r>
              <a:rPr dirty="0" sz="1300" spc="-10">
                <a:solidFill>
                  <a:srgbClr val="52AC87"/>
                </a:solidFill>
                <a:latin typeface="Courier New"/>
                <a:cs typeface="Courier New"/>
              </a:rPr>
              <a:t> </a:t>
            </a:r>
            <a:r>
              <a:rPr dirty="0" sz="1300" spc="-5">
                <a:solidFill>
                  <a:srgbClr val="52AC87"/>
                </a:solidFill>
                <a:latin typeface="Courier New"/>
                <a:cs typeface="Courier New"/>
              </a:rPr>
              <a:t>int </a:t>
            </a:r>
            <a:r>
              <a:rPr dirty="0" sz="1300" spc="-10">
                <a:solidFill>
                  <a:srgbClr val="767070"/>
                </a:solidFill>
                <a:latin typeface="Courier New"/>
                <a:cs typeface="Courier New"/>
              </a:rPr>
              <a:t>cur </a:t>
            </a:r>
            <a:r>
              <a:rPr dirty="0" sz="1300" spc="-5">
                <a:solidFill>
                  <a:srgbClr val="767070"/>
                </a:solidFill>
                <a:latin typeface="Courier New"/>
                <a:cs typeface="Courier New"/>
              </a:rPr>
              <a:t>= </a:t>
            </a:r>
            <a:r>
              <a:rPr dirty="0" sz="1300" spc="-10">
                <a:solidFill>
                  <a:srgbClr val="767070"/>
                </a:solidFill>
                <a:latin typeface="Courier New"/>
                <a:cs typeface="Courier New"/>
              </a:rPr>
              <a:t>end;  while(cur </a:t>
            </a:r>
            <a:r>
              <a:rPr dirty="0" sz="1300" spc="-5">
                <a:solidFill>
                  <a:srgbClr val="767070"/>
                </a:solidFill>
                <a:latin typeface="Courier New"/>
                <a:cs typeface="Courier New"/>
              </a:rPr>
              <a:t>!=</a:t>
            </a:r>
            <a:r>
              <a:rPr dirty="0" sz="1300" spc="-75">
                <a:solidFill>
                  <a:srgbClr val="767070"/>
                </a:solidFill>
                <a:latin typeface="Courier New"/>
                <a:cs typeface="Courier New"/>
              </a:rPr>
              <a:t> </a:t>
            </a:r>
            <a:r>
              <a:rPr dirty="0" sz="1300" spc="-10">
                <a:solidFill>
                  <a:srgbClr val="767070"/>
                </a:solidFill>
                <a:latin typeface="Courier New"/>
                <a:cs typeface="Courier New"/>
              </a:rPr>
              <a:t>source){</a:t>
            </a:r>
            <a:endParaRPr sz="1300">
              <a:latin typeface="Courier New"/>
              <a:cs typeface="Courier New"/>
            </a:endParaRPr>
          </a:p>
          <a:p>
            <a:pPr marL="407034" marR="2564765">
              <a:lnSpc>
                <a:spcPct val="100000"/>
              </a:lnSpc>
              <a:spcBef>
                <a:spcPts val="5"/>
              </a:spcBef>
            </a:pPr>
            <a:r>
              <a:rPr dirty="0" sz="1300" spc="-15">
                <a:solidFill>
                  <a:srgbClr val="767070"/>
                </a:solidFill>
                <a:latin typeface="Courier New"/>
                <a:cs typeface="Courier New"/>
              </a:rPr>
              <a:t>p</a:t>
            </a:r>
            <a:r>
              <a:rPr dirty="0" sz="1300" spc="-10">
                <a:solidFill>
                  <a:srgbClr val="767070"/>
                </a:solidFill>
                <a:latin typeface="Courier New"/>
                <a:cs typeface="Courier New"/>
              </a:rPr>
              <a:t>a</a:t>
            </a:r>
            <a:r>
              <a:rPr dirty="0" sz="1300" spc="-5">
                <a:solidFill>
                  <a:srgbClr val="767070"/>
                </a:solidFill>
                <a:latin typeface="Courier New"/>
                <a:cs typeface="Courier New"/>
              </a:rPr>
              <a:t>t</a:t>
            </a:r>
            <a:r>
              <a:rPr dirty="0" sz="1300" spc="-15">
                <a:solidFill>
                  <a:srgbClr val="767070"/>
                </a:solidFill>
                <a:latin typeface="Courier New"/>
                <a:cs typeface="Courier New"/>
              </a:rPr>
              <a:t>h</a:t>
            </a:r>
            <a:r>
              <a:rPr dirty="0" sz="1300" spc="-10">
                <a:solidFill>
                  <a:srgbClr val="767070"/>
                </a:solidFill>
                <a:latin typeface="Courier New"/>
                <a:cs typeface="Courier New"/>
              </a:rPr>
              <a:t>.</a:t>
            </a:r>
            <a:r>
              <a:rPr dirty="0" sz="1300" spc="-15">
                <a:solidFill>
                  <a:srgbClr val="767070"/>
                </a:solidFill>
                <a:latin typeface="Courier New"/>
                <a:cs typeface="Courier New"/>
              </a:rPr>
              <a:t>p</a:t>
            </a:r>
            <a:r>
              <a:rPr dirty="0" sz="1300" spc="-10">
                <a:solidFill>
                  <a:srgbClr val="767070"/>
                </a:solidFill>
                <a:latin typeface="Courier New"/>
                <a:cs typeface="Courier New"/>
              </a:rPr>
              <a:t>u</a:t>
            </a:r>
            <a:r>
              <a:rPr dirty="0" sz="1300" spc="-5">
                <a:solidFill>
                  <a:srgbClr val="767070"/>
                </a:solidFill>
                <a:latin typeface="Courier New"/>
                <a:cs typeface="Courier New"/>
              </a:rPr>
              <a:t>s</a:t>
            </a:r>
            <a:r>
              <a:rPr dirty="0" sz="1300" spc="-15">
                <a:solidFill>
                  <a:srgbClr val="767070"/>
                </a:solidFill>
                <a:latin typeface="Courier New"/>
                <a:cs typeface="Courier New"/>
              </a:rPr>
              <a:t>h</a:t>
            </a:r>
            <a:r>
              <a:rPr dirty="0" sz="1300" spc="-10">
                <a:solidFill>
                  <a:srgbClr val="767070"/>
                </a:solidFill>
                <a:latin typeface="Courier New"/>
                <a:cs typeface="Courier New"/>
              </a:rPr>
              <a:t>_</a:t>
            </a:r>
            <a:r>
              <a:rPr dirty="0" sz="1300" spc="-15">
                <a:solidFill>
                  <a:srgbClr val="767070"/>
                </a:solidFill>
                <a:latin typeface="Courier New"/>
                <a:cs typeface="Courier New"/>
              </a:rPr>
              <a:t>b</a:t>
            </a:r>
            <a:r>
              <a:rPr dirty="0" sz="1300" spc="-10">
                <a:solidFill>
                  <a:srgbClr val="767070"/>
                </a:solidFill>
                <a:latin typeface="Courier New"/>
                <a:cs typeface="Courier New"/>
              </a:rPr>
              <a:t>a</a:t>
            </a:r>
            <a:r>
              <a:rPr dirty="0" sz="1300" spc="-5">
                <a:solidFill>
                  <a:srgbClr val="767070"/>
                </a:solidFill>
                <a:latin typeface="Courier New"/>
                <a:cs typeface="Courier New"/>
              </a:rPr>
              <a:t>c</a:t>
            </a:r>
            <a:r>
              <a:rPr dirty="0" sz="1300" spc="-15">
                <a:solidFill>
                  <a:srgbClr val="767070"/>
                </a:solidFill>
                <a:latin typeface="Courier New"/>
                <a:cs typeface="Courier New"/>
              </a:rPr>
              <a:t>k</a:t>
            </a:r>
            <a:r>
              <a:rPr dirty="0" sz="1300" spc="-10">
                <a:solidFill>
                  <a:srgbClr val="767070"/>
                </a:solidFill>
                <a:latin typeface="Courier New"/>
                <a:cs typeface="Courier New"/>
              </a:rPr>
              <a:t>(</a:t>
            </a:r>
            <a:r>
              <a:rPr dirty="0" sz="1300" spc="-15">
                <a:solidFill>
                  <a:srgbClr val="767070"/>
                </a:solidFill>
                <a:latin typeface="Courier New"/>
                <a:cs typeface="Courier New"/>
              </a:rPr>
              <a:t>c</a:t>
            </a:r>
            <a:r>
              <a:rPr dirty="0" sz="1300" spc="-10">
                <a:solidFill>
                  <a:srgbClr val="767070"/>
                </a:solidFill>
                <a:latin typeface="Courier New"/>
                <a:cs typeface="Courier New"/>
              </a:rPr>
              <a:t>u</a:t>
            </a:r>
            <a:r>
              <a:rPr dirty="0" sz="1300" spc="-5">
                <a:solidFill>
                  <a:srgbClr val="767070"/>
                </a:solidFill>
                <a:latin typeface="Courier New"/>
                <a:cs typeface="Courier New"/>
              </a:rPr>
              <a:t>r</a:t>
            </a:r>
            <a:r>
              <a:rPr dirty="0" sz="1300" spc="-15">
                <a:solidFill>
                  <a:srgbClr val="767070"/>
                </a:solidFill>
                <a:latin typeface="Courier New"/>
                <a:cs typeface="Courier New"/>
              </a:rPr>
              <a:t>)</a:t>
            </a:r>
            <a:r>
              <a:rPr dirty="0" sz="1300" spc="-5">
                <a:solidFill>
                  <a:srgbClr val="767070"/>
                </a:solidFill>
                <a:latin typeface="Courier New"/>
                <a:cs typeface="Courier New"/>
              </a:rPr>
              <a:t>;  </a:t>
            </a:r>
            <a:r>
              <a:rPr dirty="0" sz="1300" spc="-10">
                <a:solidFill>
                  <a:srgbClr val="767070"/>
                </a:solidFill>
                <a:latin typeface="Courier New"/>
                <a:cs typeface="Courier New"/>
              </a:rPr>
              <a:t>cur </a:t>
            </a:r>
            <a:r>
              <a:rPr dirty="0" sz="1300" spc="-5">
                <a:solidFill>
                  <a:srgbClr val="767070"/>
                </a:solidFill>
                <a:latin typeface="Courier New"/>
                <a:cs typeface="Courier New"/>
              </a:rPr>
              <a:t>=</a:t>
            </a:r>
            <a:r>
              <a:rPr dirty="0" sz="1300" spc="-50">
                <a:solidFill>
                  <a:srgbClr val="767070"/>
                </a:solidFill>
                <a:latin typeface="Courier New"/>
                <a:cs typeface="Courier New"/>
              </a:rPr>
              <a:t> </a:t>
            </a:r>
            <a:r>
              <a:rPr dirty="0" sz="1300" spc="-10">
                <a:solidFill>
                  <a:srgbClr val="767070"/>
                </a:solidFill>
                <a:latin typeface="Courier New"/>
                <a:cs typeface="Courier New"/>
              </a:rPr>
              <a:t>parent[cur];</a:t>
            </a:r>
            <a:endParaRPr sz="1300">
              <a:latin typeface="Courier New"/>
              <a:cs typeface="Courier New"/>
            </a:endParaRPr>
          </a:p>
          <a:p>
            <a:pPr marL="12700">
              <a:lnSpc>
                <a:spcPct val="100000"/>
              </a:lnSpc>
            </a:pPr>
            <a:r>
              <a:rPr dirty="0" sz="1300" spc="-5">
                <a:solidFill>
                  <a:srgbClr val="767070"/>
                </a:solidFill>
                <a:latin typeface="Courier New"/>
                <a:cs typeface="Courier New"/>
              </a:rPr>
              <a:t>}</a:t>
            </a:r>
            <a:endParaRPr sz="1300">
              <a:latin typeface="Courier New"/>
              <a:cs typeface="Courier New"/>
            </a:endParaRPr>
          </a:p>
          <a:p>
            <a:pPr>
              <a:lnSpc>
                <a:spcPct val="100000"/>
              </a:lnSpc>
              <a:spcBef>
                <a:spcPts val="5"/>
              </a:spcBef>
            </a:pPr>
            <a:endParaRPr sz="1350">
              <a:latin typeface="Times New Roman"/>
              <a:cs typeface="Times New Roman"/>
            </a:endParaRPr>
          </a:p>
          <a:p>
            <a:pPr marL="12700">
              <a:lnSpc>
                <a:spcPct val="100000"/>
              </a:lnSpc>
              <a:spcBef>
                <a:spcPts val="5"/>
              </a:spcBef>
            </a:pPr>
            <a:r>
              <a:rPr dirty="0" sz="1300" spc="-10">
                <a:solidFill>
                  <a:srgbClr val="767070"/>
                </a:solidFill>
                <a:latin typeface="Courier New"/>
                <a:cs typeface="Courier New"/>
              </a:rPr>
              <a:t>//path will contain </a:t>
            </a:r>
            <a:r>
              <a:rPr dirty="0" sz="1300" spc="-5">
                <a:solidFill>
                  <a:srgbClr val="767070"/>
                </a:solidFill>
                <a:latin typeface="Courier New"/>
                <a:cs typeface="Courier New"/>
              </a:rPr>
              <a:t>the </a:t>
            </a:r>
            <a:r>
              <a:rPr dirty="0" sz="1300" spc="-10">
                <a:solidFill>
                  <a:srgbClr val="767070"/>
                </a:solidFill>
                <a:latin typeface="Courier New"/>
                <a:cs typeface="Courier New"/>
              </a:rPr>
              <a:t>actual path </a:t>
            </a:r>
            <a:r>
              <a:rPr dirty="0" sz="1300" spc="-5">
                <a:solidFill>
                  <a:srgbClr val="767070"/>
                </a:solidFill>
                <a:latin typeface="Courier New"/>
                <a:cs typeface="Courier New"/>
              </a:rPr>
              <a:t>in</a:t>
            </a:r>
            <a:r>
              <a:rPr dirty="0" sz="1300" spc="-35">
                <a:solidFill>
                  <a:srgbClr val="767070"/>
                </a:solidFill>
                <a:latin typeface="Courier New"/>
                <a:cs typeface="Courier New"/>
              </a:rPr>
              <a:t> </a:t>
            </a:r>
            <a:r>
              <a:rPr dirty="0" sz="1300" spc="-10">
                <a:solidFill>
                  <a:srgbClr val="767070"/>
                </a:solidFill>
                <a:latin typeface="Courier New"/>
                <a:cs typeface="Courier New"/>
              </a:rPr>
              <a:t>reverse.</a:t>
            </a:r>
            <a:endParaRPr sz="1300">
              <a:latin typeface="Courier New"/>
              <a:cs typeface="Courier New"/>
            </a:endParaRPr>
          </a:p>
        </p:txBody>
      </p:sp>
      <p:sp>
        <p:nvSpPr>
          <p:cNvPr id="6" name="object 6"/>
          <p:cNvSpPr/>
          <p:nvPr/>
        </p:nvSpPr>
        <p:spPr>
          <a:xfrm>
            <a:off x="5869685" y="1791207"/>
            <a:ext cx="995044" cy="114300"/>
          </a:xfrm>
          <a:custGeom>
            <a:avLst/>
            <a:gdLst/>
            <a:ahLst/>
            <a:cxnLst/>
            <a:rect l="l" t="t" r="r" b="b"/>
            <a:pathLst>
              <a:path w="995045" h="114300">
                <a:moveTo>
                  <a:pt x="113411" y="0"/>
                </a:moveTo>
                <a:lnTo>
                  <a:pt x="0" y="58800"/>
                </a:lnTo>
                <a:lnTo>
                  <a:pt x="115062" y="114300"/>
                </a:lnTo>
                <a:lnTo>
                  <a:pt x="114515" y="76453"/>
                </a:lnTo>
                <a:lnTo>
                  <a:pt x="95503" y="76453"/>
                </a:lnTo>
                <a:lnTo>
                  <a:pt x="94996" y="38353"/>
                </a:lnTo>
                <a:lnTo>
                  <a:pt x="113961" y="38080"/>
                </a:lnTo>
                <a:lnTo>
                  <a:pt x="113411" y="0"/>
                </a:lnTo>
                <a:close/>
              </a:path>
              <a:path w="995045" h="114300">
                <a:moveTo>
                  <a:pt x="113961" y="38080"/>
                </a:moveTo>
                <a:lnTo>
                  <a:pt x="94996" y="38353"/>
                </a:lnTo>
                <a:lnTo>
                  <a:pt x="95503" y="76453"/>
                </a:lnTo>
                <a:lnTo>
                  <a:pt x="114511" y="76180"/>
                </a:lnTo>
                <a:lnTo>
                  <a:pt x="113961" y="38080"/>
                </a:lnTo>
                <a:close/>
              </a:path>
              <a:path w="995045" h="114300">
                <a:moveTo>
                  <a:pt x="114511" y="76180"/>
                </a:moveTo>
                <a:lnTo>
                  <a:pt x="95503" y="76453"/>
                </a:lnTo>
                <a:lnTo>
                  <a:pt x="114515" y="76453"/>
                </a:lnTo>
                <a:lnTo>
                  <a:pt x="114511" y="76180"/>
                </a:lnTo>
                <a:close/>
              </a:path>
              <a:path w="995045" h="114300">
                <a:moveTo>
                  <a:pt x="994156" y="25400"/>
                </a:moveTo>
                <a:lnTo>
                  <a:pt x="113961" y="38080"/>
                </a:lnTo>
                <a:lnTo>
                  <a:pt x="114511" y="76180"/>
                </a:lnTo>
                <a:lnTo>
                  <a:pt x="994790" y="63500"/>
                </a:lnTo>
                <a:lnTo>
                  <a:pt x="994156" y="25400"/>
                </a:lnTo>
                <a:close/>
              </a:path>
            </a:pathLst>
          </a:custGeom>
          <a:solidFill>
            <a:srgbClr val="52AC87"/>
          </a:solidFill>
        </p:spPr>
        <p:txBody>
          <a:bodyPr wrap="square" lIns="0" tIns="0" rIns="0" bIns="0" rtlCol="0"/>
          <a:lstStyle/>
          <a:p/>
        </p:txBody>
      </p:sp>
      <p:sp>
        <p:nvSpPr>
          <p:cNvPr id="7" name="object 7"/>
          <p:cNvSpPr/>
          <p:nvPr/>
        </p:nvSpPr>
        <p:spPr>
          <a:xfrm>
            <a:off x="5869685" y="2769616"/>
            <a:ext cx="995044" cy="114300"/>
          </a:xfrm>
          <a:custGeom>
            <a:avLst/>
            <a:gdLst/>
            <a:ahLst/>
            <a:cxnLst/>
            <a:rect l="l" t="t" r="r" b="b"/>
            <a:pathLst>
              <a:path w="995045" h="114300">
                <a:moveTo>
                  <a:pt x="113411" y="0"/>
                </a:moveTo>
                <a:lnTo>
                  <a:pt x="0" y="58800"/>
                </a:lnTo>
                <a:lnTo>
                  <a:pt x="115062" y="114300"/>
                </a:lnTo>
                <a:lnTo>
                  <a:pt x="114515" y="76454"/>
                </a:lnTo>
                <a:lnTo>
                  <a:pt x="95503" y="76454"/>
                </a:lnTo>
                <a:lnTo>
                  <a:pt x="94996" y="38354"/>
                </a:lnTo>
                <a:lnTo>
                  <a:pt x="113961" y="38080"/>
                </a:lnTo>
                <a:lnTo>
                  <a:pt x="113411" y="0"/>
                </a:lnTo>
                <a:close/>
              </a:path>
              <a:path w="995045" h="114300">
                <a:moveTo>
                  <a:pt x="113961" y="38080"/>
                </a:moveTo>
                <a:lnTo>
                  <a:pt x="94996" y="38354"/>
                </a:lnTo>
                <a:lnTo>
                  <a:pt x="95503" y="76454"/>
                </a:lnTo>
                <a:lnTo>
                  <a:pt x="114511" y="76180"/>
                </a:lnTo>
                <a:lnTo>
                  <a:pt x="113961" y="38080"/>
                </a:lnTo>
                <a:close/>
              </a:path>
              <a:path w="995045" h="114300">
                <a:moveTo>
                  <a:pt x="114511" y="76180"/>
                </a:moveTo>
                <a:lnTo>
                  <a:pt x="95503" y="76454"/>
                </a:lnTo>
                <a:lnTo>
                  <a:pt x="114515" y="76454"/>
                </a:lnTo>
                <a:lnTo>
                  <a:pt x="114511" y="76180"/>
                </a:lnTo>
                <a:close/>
              </a:path>
              <a:path w="995045" h="114300">
                <a:moveTo>
                  <a:pt x="994156" y="25400"/>
                </a:moveTo>
                <a:lnTo>
                  <a:pt x="113961" y="38080"/>
                </a:lnTo>
                <a:lnTo>
                  <a:pt x="114511" y="76180"/>
                </a:lnTo>
                <a:lnTo>
                  <a:pt x="994790" y="63500"/>
                </a:lnTo>
                <a:lnTo>
                  <a:pt x="994156" y="25400"/>
                </a:lnTo>
                <a:close/>
              </a:path>
            </a:pathLst>
          </a:custGeom>
          <a:solidFill>
            <a:srgbClr val="52AC87"/>
          </a:solidFill>
        </p:spPr>
        <p:txBody>
          <a:bodyPr wrap="square" lIns="0" tIns="0" rIns="0" bIns="0" rtlCol="0"/>
          <a:lstStyle/>
          <a:p/>
        </p:txBody>
      </p:sp>
      <p:sp>
        <p:nvSpPr>
          <p:cNvPr id="8" name="object 8"/>
          <p:cNvSpPr/>
          <p:nvPr/>
        </p:nvSpPr>
        <p:spPr>
          <a:xfrm>
            <a:off x="5982461" y="4242053"/>
            <a:ext cx="895350" cy="1626235"/>
          </a:xfrm>
          <a:custGeom>
            <a:avLst/>
            <a:gdLst/>
            <a:ahLst/>
            <a:cxnLst/>
            <a:rect l="l" t="t" r="r" b="b"/>
            <a:pathLst>
              <a:path w="895350" h="1626235">
                <a:moveTo>
                  <a:pt x="117093" y="1511820"/>
                </a:moveTo>
                <a:lnTo>
                  <a:pt x="0" y="1562989"/>
                </a:lnTo>
                <a:lnTo>
                  <a:pt x="111251" y="1625968"/>
                </a:lnTo>
                <a:lnTo>
                  <a:pt x="113246" y="1586989"/>
                </a:lnTo>
                <a:lnTo>
                  <a:pt x="95123" y="1586966"/>
                </a:lnTo>
                <a:lnTo>
                  <a:pt x="95123" y="1548866"/>
                </a:lnTo>
                <a:lnTo>
                  <a:pt x="115198" y="1548866"/>
                </a:lnTo>
                <a:lnTo>
                  <a:pt x="117093" y="1511820"/>
                </a:lnTo>
                <a:close/>
              </a:path>
              <a:path w="895350" h="1626235">
                <a:moveTo>
                  <a:pt x="115196" y="1548891"/>
                </a:moveTo>
                <a:lnTo>
                  <a:pt x="113246" y="1586989"/>
                </a:lnTo>
                <a:lnTo>
                  <a:pt x="881380" y="1587957"/>
                </a:lnTo>
                <a:lnTo>
                  <a:pt x="886206" y="1585950"/>
                </a:lnTo>
                <a:lnTo>
                  <a:pt x="893317" y="1578800"/>
                </a:lnTo>
                <a:lnTo>
                  <a:pt x="895349" y="1573961"/>
                </a:lnTo>
                <a:lnTo>
                  <a:pt x="895349" y="1568894"/>
                </a:lnTo>
                <a:lnTo>
                  <a:pt x="857249" y="1568894"/>
                </a:lnTo>
                <a:lnTo>
                  <a:pt x="857249" y="1549820"/>
                </a:lnTo>
                <a:lnTo>
                  <a:pt x="115196" y="1548891"/>
                </a:lnTo>
                <a:close/>
              </a:path>
              <a:path w="895350" h="1626235">
                <a:moveTo>
                  <a:pt x="95123" y="1548866"/>
                </a:moveTo>
                <a:lnTo>
                  <a:pt x="95123" y="1586966"/>
                </a:lnTo>
                <a:lnTo>
                  <a:pt x="113246" y="1586989"/>
                </a:lnTo>
                <a:lnTo>
                  <a:pt x="115196" y="1548891"/>
                </a:lnTo>
                <a:lnTo>
                  <a:pt x="95123" y="1548866"/>
                </a:lnTo>
                <a:close/>
              </a:path>
              <a:path w="895350" h="1626235">
                <a:moveTo>
                  <a:pt x="857249" y="1549820"/>
                </a:moveTo>
                <a:lnTo>
                  <a:pt x="857249" y="1568894"/>
                </a:lnTo>
                <a:lnTo>
                  <a:pt x="876299" y="1549844"/>
                </a:lnTo>
                <a:lnTo>
                  <a:pt x="857249" y="1549820"/>
                </a:lnTo>
                <a:close/>
              </a:path>
              <a:path w="895350" h="1626235">
                <a:moveTo>
                  <a:pt x="895349" y="0"/>
                </a:moveTo>
                <a:lnTo>
                  <a:pt x="857249" y="0"/>
                </a:lnTo>
                <a:lnTo>
                  <a:pt x="857249" y="1549820"/>
                </a:lnTo>
                <a:lnTo>
                  <a:pt x="876299" y="1549844"/>
                </a:lnTo>
                <a:lnTo>
                  <a:pt x="857249" y="1568894"/>
                </a:lnTo>
                <a:lnTo>
                  <a:pt x="895349" y="1568894"/>
                </a:lnTo>
                <a:lnTo>
                  <a:pt x="895349" y="0"/>
                </a:lnTo>
                <a:close/>
              </a:path>
              <a:path w="895350" h="1626235">
                <a:moveTo>
                  <a:pt x="115198" y="1548866"/>
                </a:moveTo>
                <a:lnTo>
                  <a:pt x="95123" y="1548866"/>
                </a:lnTo>
                <a:lnTo>
                  <a:pt x="115196" y="1548891"/>
                </a:lnTo>
                <a:close/>
              </a:path>
            </a:pathLst>
          </a:custGeom>
          <a:solidFill>
            <a:srgbClr val="52AC87"/>
          </a:solidFill>
        </p:spPr>
        <p:txBody>
          <a:bodyPr wrap="square" lIns="0" tIns="0" rIns="0" bIns="0" rtlCol="0"/>
          <a:lstStyle/>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31380" y="627761"/>
            <a:ext cx="1656714" cy="282575"/>
          </a:xfrm>
          <a:custGeom>
            <a:avLst/>
            <a:gdLst/>
            <a:ahLst/>
            <a:cxnLst/>
            <a:rect l="l" t="t" r="r" b="b"/>
            <a:pathLst>
              <a:path w="1656715" h="282575">
                <a:moveTo>
                  <a:pt x="1566291" y="0"/>
                </a:moveTo>
                <a:lnTo>
                  <a:pt x="1562227" y="11429"/>
                </a:lnTo>
                <a:lnTo>
                  <a:pt x="1578590" y="18522"/>
                </a:lnTo>
                <a:lnTo>
                  <a:pt x="1592643" y="28352"/>
                </a:lnTo>
                <a:lnTo>
                  <a:pt x="1621176" y="73852"/>
                </a:lnTo>
                <a:lnTo>
                  <a:pt x="1629507" y="115623"/>
                </a:lnTo>
                <a:lnTo>
                  <a:pt x="1630552" y="139700"/>
                </a:lnTo>
                <a:lnTo>
                  <a:pt x="1629505" y="164633"/>
                </a:lnTo>
                <a:lnTo>
                  <a:pt x="1621123" y="207547"/>
                </a:lnTo>
                <a:lnTo>
                  <a:pt x="1592643" y="253841"/>
                </a:lnTo>
                <a:lnTo>
                  <a:pt x="1562735" y="270890"/>
                </a:lnTo>
                <a:lnTo>
                  <a:pt x="1566291" y="282321"/>
                </a:lnTo>
                <a:lnTo>
                  <a:pt x="1604787" y="264239"/>
                </a:lnTo>
                <a:lnTo>
                  <a:pt x="1633093" y="232917"/>
                </a:lnTo>
                <a:lnTo>
                  <a:pt x="1650523" y="191119"/>
                </a:lnTo>
                <a:lnTo>
                  <a:pt x="1656334" y="141224"/>
                </a:lnTo>
                <a:lnTo>
                  <a:pt x="1654879" y="115341"/>
                </a:lnTo>
                <a:lnTo>
                  <a:pt x="1643207" y="69482"/>
                </a:lnTo>
                <a:lnTo>
                  <a:pt x="1620083" y="32146"/>
                </a:lnTo>
                <a:lnTo>
                  <a:pt x="1586745" y="7381"/>
                </a:lnTo>
                <a:lnTo>
                  <a:pt x="1566291" y="0"/>
                </a:lnTo>
                <a:close/>
              </a:path>
              <a:path w="1656715" h="282575">
                <a:moveTo>
                  <a:pt x="89916" y="0"/>
                </a:moveTo>
                <a:lnTo>
                  <a:pt x="51530" y="18097"/>
                </a:lnTo>
                <a:lnTo>
                  <a:pt x="23241" y="49529"/>
                </a:lnTo>
                <a:lnTo>
                  <a:pt x="5810" y="91424"/>
                </a:lnTo>
                <a:lnTo>
                  <a:pt x="0" y="141224"/>
                </a:lnTo>
                <a:lnTo>
                  <a:pt x="1432" y="167177"/>
                </a:lnTo>
                <a:lnTo>
                  <a:pt x="12965" y="213036"/>
                </a:lnTo>
                <a:lnTo>
                  <a:pt x="36016" y="250227"/>
                </a:lnTo>
                <a:lnTo>
                  <a:pt x="69441" y="274941"/>
                </a:lnTo>
                <a:lnTo>
                  <a:pt x="89916" y="282321"/>
                </a:lnTo>
                <a:lnTo>
                  <a:pt x="93599" y="270890"/>
                </a:lnTo>
                <a:lnTo>
                  <a:pt x="77475" y="263771"/>
                </a:lnTo>
                <a:lnTo>
                  <a:pt x="63579" y="253841"/>
                </a:lnTo>
                <a:lnTo>
                  <a:pt x="35083" y="207547"/>
                </a:lnTo>
                <a:lnTo>
                  <a:pt x="26701" y="164633"/>
                </a:lnTo>
                <a:lnTo>
                  <a:pt x="25653" y="139700"/>
                </a:lnTo>
                <a:lnTo>
                  <a:pt x="26701" y="115623"/>
                </a:lnTo>
                <a:lnTo>
                  <a:pt x="35083" y="73852"/>
                </a:lnTo>
                <a:lnTo>
                  <a:pt x="63674" y="28352"/>
                </a:lnTo>
                <a:lnTo>
                  <a:pt x="93979" y="11429"/>
                </a:lnTo>
                <a:lnTo>
                  <a:pt x="89916" y="0"/>
                </a:lnTo>
                <a:close/>
              </a:path>
            </a:pathLst>
          </a:custGeom>
          <a:solidFill>
            <a:srgbClr val="52AC87"/>
          </a:solidFill>
        </p:spPr>
        <p:txBody>
          <a:bodyPr wrap="square" lIns="0" tIns="0" rIns="0" bIns="0" rtlCol="0"/>
          <a:lstStyle/>
          <a:p/>
        </p:txBody>
      </p:sp>
      <p:sp>
        <p:nvSpPr>
          <p:cNvPr id="3" name="object 3"/>
          <p:cNvSpPr txBox="1">
            <a:spLocks noGrp="1"/>
          </p:cNvSpPr>
          <p:nvPr>
            <p:ph type="title"/>
          </p:nvPr>
        </p:nvSpPr>
        <p:spPr>
          <a:xfrm>
            <a:off x="1208633" y="537717"/>
            <a:ext cx="7816215" cy="391160"/>
          </a:xfrm>
          <a:prstGeom prst="rect"/>
        </p:spPr>
        <p:txBody>
          <a:bodyPr wrap="square" lIns="0" tIns="12700" rIns="0" bIns="0" rtlCol="0" vert="horz">
            <a:spAutoFit/>
          </a:bodyPr>
          <a:lstStyle/>
          <a:p>
            <a:pPr marL="12700">
              <a:lnSpc>
                <a:spcPct val="100000"/>
              </a:lnSpc>
              <a:spcBef>
                <a:spcPts val="100"/>
              </a:spcBef>
              <a:tabLst>
                <a:tab pos="6122670" algn="l"/>
                <a:tab pos="7708265" algn="l"/>
              </a:tabLst>
            </a:pPr>
            <a:r>
              <a:rPr dirty="0" spc="-5"/>
              <a:t>Dij</a:t>
            </a:r>
            <a:r>
              <a:rPr dirty="0" spc="-30"/>
              <a:t>k</a:t>
            </a:r>
            <a:r>
              <a:rPr dirty="0" spc="-25"/>
              <a:t>s</a:t>
            </a:r>
            <a:r>
              <a:rPr dirty="0"/>
              <a:t>t</a:t>
            </a:r>
            <a:r>
              <a:rPr dirty="0" spc="-55"/>
              <a:t>r</a:t>
            </a:r>
            <a:r>
              <a:rPr dirty="0"/>
              <a:t>a</a:t>
            </a:r>
            <a:r>
              <a:rPr dirty="0" spc="-125"/>
              <a:t>’</a:t>
            </a:r>
            <a:r>
              <a:rPr dirty="0"/>
              <a:t>s Al</a:t>
            </a:r>
            <a:r>
              <a:rPr dirty="0" spc="-30"/>
              <a:t>g</a:t>
            </a:r>
            <a:r>
              <a:rPr dirty="0"/>
              <a:t>orit</a:t>
            </a:r>
            <a:r>
              <a:rPr dirty="0" spc="-10"/>
              <a:t>h</a:t>
            </a:r>
            <a:r>
              <a:rPr dirty="0"/>
              <a:t>m</a:t>
            </a:r>
            <a:r>
              <a:rPr dirty="0" spc="-15"/>
              <a:t> </a:t>
            </a:r>
            <a:r>
              <a:rPr dirty="0"/>
              <a:t>S</a:t>
            </a:r>
            <a:r>
              <a:rPr dirty="0" spc="5"/>
              <a:t>a</a:t>
            </a:r>
            <a:r>
              <a:rPr dirty="0" spc="-5"/>
              <a:t>mpl</a:t>
            </a:r>
            <a:r>
              <a:rPr dirty="0"/>
              <a:t>e</a:t>
            </a:r>
            <a:r>
              <a:rPr dirty="0" spc="-5"/>
              <a:t> </a:t>
            </a:r>
            <a:r>
              <a:rPr dirty="0"/>
              <a:t>Imp</a:t>
            </a:r>
            <a:r>
              <a:rPr dirty="0" spc="-10"/>
              <a:t>l</a:t>
            </a:r>
            <a:r>
              <a:rPr dirty="0" spc="-5"/>
              <a:t>e</a:t>
            </a:r>
            <a:r>
              <a:rPr dirty="0" spc="5"/>
              <a:t>m</a:t>
            </a:r>
            <a:r>
              <a:rPr dirty="0" spc="-5"/>
              <a:t>e</a:t>
            </a:r>
            <a:r>
              <a:rPr dirty="0" spc="-25"/>
              <a:t>n</a:t>
            </a:r>
            <a:r>
              <a:rPr dirty="0" spc="-30"/>
              <a:t>t</a:t>
            </a:r>
            <a:r>
              <a:rPr dirty="0" spc="-25"/>
              <a:t>a</a:t>
            </a:r>
            <a:r>
              <a:rPr dirty="0"/>
              <a:t>t</a:t>
            </a:r>
            <a:r>
              <a:rPr dirty="0" spc="-10"/>
              <a:t>i</a:t>
            </a:r>
            <a:r>
              <a:rPr dirty="0"/>
              <a:t>on</a:t>
            </a:r>
            <a:r>
              <a:rPr dirty="0" spc="5"/>
              <a:t> </a:t>
            </a:r>
            <a:r>
              <a:rPr dirty="0" spc="15"/>
              <a:t>(</a:t>
            </a:r>
            <a:r>
              <a:rPr dirty="0" b="0">
                <a:latin typeface="Cambria Math"/>
                <a:cs typeface="Cambria Math"/>
              </a:rPr>
              <a:t>𝑶	𝑽</a:t>
            </a:r>
            <a:r>
              <a:rPr dirty="0" spc="-130" b="0">
                <a:latin typeface="Cambria Math"/>
                <a:cs typeface="Cambria Math"/>
              </a:rPr>
              <a:t> </a:t>
            </a:r>
            <a:r>
              <a:rPr dirty="0" spc="-5" b="0">
                <a:latin typeface="Cambria Math"/>
                <a:cs typeface="Cambria Math"/>
              </a:rPr>
              <a:t>lo</a:t>
            </a:r>
            <a:r>
              <a:rPr dirty="0" b="0">
                <a:latin typeface="Cambria Math"/>
                <a:cs typeface="Cambria Math"/>
              </a:rPr>
              <a:t>g</a:t>
            </a:r>
            <a:r>
              <a:rPr dirty="0" spc="-120" b="0">
                <a:latin typeface="Cambria Math"/>
                <a:cs typeface="Cambria Math"/>
              </a:rPr>
              <a:t> </a:t>
            </a:r>
            <a:r>
              <a:rPr dirty="0" b="0">
                <a:latin typeface="Cambria Math"/>
                <a:cs typeface="Cambria Math"/>
              </a:rPr>
              <a:t>𝑬</a:t>
            </a:r>
            <a:r>
              <a:rPr dirty="0" spc="5" b="0">
                <a:latin typeface="Cambria Math"/>
                <a:cs typeface="Cambria Math"/>
              </a:rPr>
              <a:t> </a:t>
            </a:r>
            <a:r>
              <a:rPr dirty="0" b="0">
                <a:latin typeface="Cambria Math"/>
                <a:cs typeface="Cambria Math"/>
              </a:rPr>
              <a:t>+</a:t>
            </a:r>
            <a:r>
              <a:rPr dirty="0" spc="-10" b="0">
                <a:latin typeface="Cambria Math"/>
                <a:cs typeface="Cambria Math"/>
              </a:rPr>
              <a:t> </a:t>
            </a:r>
            <a:r>
              <a:rPr dirty="0" b="0">
                <a:latin typeface="Cambria Math"/>
                <a:cs typeface="Cambria Math"/>
              </a:rPr>
              <a:t>𝑬	</a:t>
            </a:r>
            <a:r>
              <a:rPr dirty="0"/>
              <a:t>)</a:t>
            </a:r>
          </a:p>
        </p:txBody>
      </p:sp>
      <p:sp>
        <p:nvSpPr>
          <p:cNvPr id="4" name="object 4"/>
          <p:cNvSpPr txBox="1"/>
          <p:nvPr/>
        </p:nvSpPr>
        <p:spPr>
          <a:xfrm>
            <a:off x="1208633" y="912622"/>
            <a:ext cx="10165715" cy="5543550"/>
          </a:xfrm>
          <a:prstGeom prst="rect">
            <a:avLst/>
          </a:prstGeom>
        </p:spPr>
        <p:txBody>
          <a:bodyPr wrap="square" lIns="0" tIns="12065" rIns="0" bIns="0" rtlCol="0" vert="horz">
            <a:spAutoFit/>
          </a:bodyPr>
          <a:lstStyle/>
          <a:p>
            <a:pPr marL="12700" marR="751205">
              <a:lnSpc>
                <a:spcPct val="100000"/>
              </a:lnSpc>
              <a:spcBef>
                <a:spcPts val="95"/>
              </a:spcBef>
            </a:pPr>
            <a:r>
              <a:rPr dirty="0" sz="2200" spc="-10">
                <a:solidFill>
                  <a:srgbClr val="767070"/>
                </a:solidFill>
                <a:latin typeface="Arial"/>
                <a:cs typeface="Arial"/>
              </a:rPr>
              <a:t>Dijkstra’s </a:t>
            </a:r>
            <a:r>
              <a:rPr dirty="0" sz="2200" spc="-5">
                <a:solidFill>
                  <a:srgbClr val="767070"/>
                </a:solidFill>
                <a:latin typeface="Arial"/>
                <a:cs typeface="Arial"/>
              </a:rPr>
              <a:t>Algorithm can be sped up by using a priority queue to find the </a:t>
            </a:r>
            <a:r>
              <a:rPr dirty="0" sz="2200" spc="-10">
                <a:solidFill>
                  <a:srgbClr val="767070"/>
                </a:solidFill>
                <a:latin typeface="Arial"/>
                <a:cs typeface="Arial"/>
              </a:rPr>
              <a:t>next  </a:t>
            </a:r>
            <a:r>
              <a:rPr dirty="0" sz="2200">
                <a:solidFill>
                  <a:srgbClr val="767070"/>
                </a:solidFill>
                <a:latin typeface="Arial"/>
                <a:cs typeface="Arial"/>
              </a:rPr>
              <a:t>closest </a:t>
            </a:r>
            <a:r>
              <a:rPr dirty="0" sz="2200" spc="-5">
                <a:solidFill>
                  <a:srgbClr val="767070"/>
                </a:solidFill>
                <a:latin typeface="Arial"/>
                <a:cs typeface="Arial"/>
              </a:rPr>
              <a:t>vertex to the</a:t>
            </a:r>
            <a:r>
              <a:rPr dirty="0" sz="2200" spc="5">
                <a:solidFill>
                  <a:srgbClr val="767070"/>
                </a:solidFill>
                <a:latin typeface="Arial"/>
                <a:cs typeface="Arial"/>
              </a:rPr>
              <a:t> </a:t>
            </a:r>
            <a:r>
              <a:rPr dirty="0" sz="2200" spc="-5">
                <a:solidFill>
                  <a:srgbClr val="767070"/>
                </a:solidFill>
                <a:latin typeface="Arial"/>
                <a:cs typeface="Arial"/>
              </a:rPr>
              <a:t>source.</a:t>
            </a:r>
            <a:endParaRPr sz="2200">
              <a:latin typeface="Arial"/>
              <a:cs typeface="Arial"/>
            </a:endParaRPr>
          </a:p>
          <a:p>
            <a:pPr marL="12700" marR="5418455">
              <a:lnSpc>
                <a:spcPct val="100000"/>
              </a:lnSpc>
              <a:spcBef>
                <a:spcPts val="725"/>
              </a:spcBef>
            </a:pPr>
            <a:r>
              <a:rPr dirty="0" sz="1300" spc="-10">
                <a:solidFill>
                  <a:srgbClr val="767070"/>
                </a:solidFill>
                <a:latin typeface="Courier New"/>
                <a:cs typeface="Courier New"/>
              </a:rPr>
              <a:t>//define </a:t>
            </a:r>
            <a:r>
              <a:rPr dirty="0" sz="1300" spc="-5">
                <a:solidFill>
                  <a:srgbClr val="767070"/>
                </a:solidFill>
                <a:latin typeface="Courier New"/>
                <a:cs typeface="Courier New"/>
              </a:rPr>
              <a:t>a </a:t>
            </a:r>
            <a:r>
              <a:rPr dirty="0" sz="1300" spc="-10">
                <a:solidFill>
                  <a:srgbClr val="767070"/>
                </a:solidFill>
                <a:latin typeface="Courier New"/>
                <a:cs typeface="Courier New"/>
              </a:rPr>
              <a:t>new comparator for </a:t>
            </a:r>
            <a:r>
              <a:rPr dirty="0" sz="1300" spc="-5">
                <a:solidFill>
                  <a:srgbClr val="767070"/>
                </a:solidFill>
                <a:latin typeface="Courier New"/>
                <a:cs typeface="Courier New"/>
              </a:rPr>
              <a:t>the </a:t>
            </a:r>
            <a:r>
              <a:rPr dirty="0" sz="1300" spc="-10">
                <a:solidFill>
                  <a:srgbClr val="767070"/>
                </a:solidFill>
                <a:latin typeface="Courier New"/>
                <a:cs typeface="Courier New"/>
              </a:rPr>
              <a:t>priority queue  </a:t>
            </a:r>
            <a:r>
              <a:rPr dirty="0" sz="1300" spc="-10">
                <a:solidFill>
                  <a:srgbClr val="52AC87"/>
                </a:solidFill>
                <a:latin typeface="Courier New"/>
                <a:cs typeface="Courier New"/>
              </a:rPr>
              <a:t>struct</a:t>
            </a:r>
            <a:r>
              <a:rPr dirty="0" sz="1300">
                <a:solidFill>
                  <a:srgbClr val="52AC87"/>
                </a:solidFill>
                <a:latin typeface="Courier New"/>
                <a:cs typeface="Courier New"/>
              </a:rPr>
              <a:t> </a:t>
            </a:r>
            <a:r>
              <a:rPr dirty="0" sz="1300" spc="-10">
                <a:solidFill>
                  <a:srgbClr val="767070"/>
                </a:solidFill>
                <a:latin typeface="Courier New"/>
                <a:cs typeface="Courier New"/>
              </a:rPr>
              <a:t>cmp{</a:t>
            </a:r>
            <a:endParaRPr sz="1300">
              <a:latin typeface="Courier New"/>
              <a:cs typeface="Courier New"/>
            </a:endParaRPr>
          </a:p>
          <a:p>
            <a:pPr marL="407670">
              <a:lnSpc>
                <a:spcPct val="100000"/>
              </a:lnSpc>
            </a:pPr>
            <a:r>
              <a:rPr dirty="0" sz="1300" spc="-10">
                <a:solidFill>
                  <a:srgbClr val="52AC87"/>
                </a:solidFill>
                <a:latin typeface="Courier New"/>
                <a:cs typeface="Courier New"/>
              </a:rPr>
              <a:t>bool </a:t>
            </a:r>
            <a:r>
              <a:rPr dirty="0" sz="1300" spc="-10">
                <a:solidFill>
                  <a:srgbClr val="767070"/>
                </a:solidFill>
                <a:latin typeface="Courier New"/>
                <a:cs typeface="Courier New"/>
              </a:rPr>
              <a:t>operator()(</a:t>
            </a:r>
            <a:r>
              <a:rPr dirty="0" sz="1300" spc="-10">
                <a:solidFill>
                  <a:srgbClr val="52AC87"/>
                </a:solidFill>
                <a:latin typeface="Courier New"/>
                <a:cs typeface="Courier New"/>
              </a:rPr>
              <a:t>int </a:t>
            </a:r>
            <a:r>
              <a:rPr dirty="0" sz="1300" spc="-10">
                <a:solidFill>
                  <a:srgbClr val="767070"/>
                </a:solidFill>
                <a:latin typeface="Courier New"/>
                <a:cs typeface="Courier New"/>
              </a:rPr>
              <a:t>a, </a:t>
            </a:r>
            <a:r>
              <a:rPr dirty="0" sz="1300" spc="-10">
                <a:solidFill>
                  <a:srgbClr val="52AC87"/>
                </a:solidFill>
                <a:latin typeface="Courier New"/>
                <a:cs typeface="Courier New"/>
              </a:rPr>
              <a:t>int</a:t>
            </a:r>
            <a:r>
              <a:rPr dirty="0" sz="1300" spc="-5">
                <a:solidFill>
                  <a:srgbClr val="52AC87"/>
                </a:solidFill>
                <a:latin typeface="Courier New"/>
                <a:cs typeface="Courier New"/>
              </a:rPr>
              <a:t> </a:t>
            </a:r>
            <a:r>
              <a:rPr dirty="0" sz="1300" spc="-10">
                <a:solidFill>
                  <a:srgbClr val="767070"/>
                </a:solidFill>
                <a:latin typeface="Courier New"/>
                <a:cs typeface="Courier New"/>
              </a:rPr>
              <a:t>b){</a:t>
            </a:r>
            <a:endParaRPr sz="1300">
              <a:latin typeface="Courier New"/>
              <a:cs typeface="Courier New"/>
            </a:endParaRPr>
          </a:p>
          <a:p>
            <a:pPr marL="800735">
              <a:lnSpc>
                <a:spcPct val="100000"/>
              </a:lnSpc>
            </a:pPr>
            <a:r>
              <a:rPr dirty="0" sz="1300" spc="-10">
                <a:solidFill>
                  <a:srgbClr val="767070"/>
                </a:solidFill>
                <a:latin typeface="Courier New"/>
                <a:cs typeface="Courier New"/>
              </a:rPr>
              <a:t>return dist[a] </a:t>
            </a:r>
            <a:r>
              <a:rPr dirty="0" sz="1300" spc="-5">
                <a:solidFill>
                  <a:srgbClr val="767070"/>
                </a:solidFill>
                <a:latin typeface="Courier New"/>
                <a:cs typeface="Courier New"/>
              </a:rPr>
              <a:t>&gt; </a:t>
            </a:r>
            <a:r>
              <a:rPr dirty="0" sz="1300" spc="-10">
                <a:solidFill>
                  <a:srgbClr val="767070"/>
                </a:solidFill>
                <a:latin typeface="Courier New"/>
                <a:cs typeface="Courier New"/>
              </a:rPr>
              <a:t>dist[b]; //get </a:t>
            </a:r>
            <a:r>
              <a:rPr dirty="0" sz="1300" spc="-5">
                <a:solidFill>
                  <a:srgbClr val="767070"/>
                </a:solidFill>
                <a:latin typeface="Courier New"/>
                <a:cs typeface="Courier New"/>
              </a:rPr>
              <a:t>the </a:t>
            </a:r>
            <a:r>
              <a:rPr dirty="0" sz="1300" spc="-10">
                <a:solidFill>
                  <a:srgbClr val="767070"/>
                </a:solidFill>
                <a:latin typeface="Courier New"/>
                <a:cs typeface="Courier New"/>
              </a:rPr>
              <a:t>smallest distance</a:t>
            </a:r>
            <a:r>
              <a:rPr dirty="0" sz="1300" spc="-25">
                <a:solidFill>
                  <a:srgbClr val="767070"/>
                </a:solidFill>
                <a:latin typeface="Courier New"/>
                <a:cs typeface="Courier New"/>
              </a:rPr>
              <a:t> </a:t>
            </a:r>
            <a:r>
              <a:rPr dirty="0" sz="1300" spc="-10">
                <a:solidFill>
                  <a:srgbClr val="767070"/>
                </a:solidFill>
                <a:latin typeface="Courier New"/>
                <a:cs typeface="Courier New"/>
              </a:rPr>
              <a:t>first</a:t>
            </a:r>
            <a:endParaRPr sz="1300">
              <a:latin typeface="Courier New"/>
              <a:cs typeface="Courier New"/>
            </a:endParaRPr>
          </a:p>
          <a:p>
            <a:pPr marL="407670">
              <a:lnSpc>
                <a:spcPct val="100000"/>
              </a:lnSpc>
            </a:pPr>
            <a:r>
              <a:rPr dirty="0" sz="1300" spc="-5">
                <a:solidFill>
                  <a:srgbClr val="767070"/>
                </a:solidFill>
                <a:latin typeface="Courier New"/>
                <a:cs typeface="Courier New"/>
              </a:rPr>
              <a:t>}</a:t>
            </a:r>
            <a:endParaRPr sz="1300">
              <a:latin typeface="Courier New"/>
              <a:cs typeface="Courier New"/>
            </a:endParaRPr>
          </a:p>
          <a:p>
            <a:pPr marL="12700">
              <a:lnSpc>
                <a:spcPct val="100000"/>
              </a:lnSpc>
            </a:pPr>
            <a:r>
              <a:rPr dirty="0" sz="1300" spc="-5">
                <a:solidFill>
                  <a:srgbClr val="767070"/>
                </a:solidFill>
                <a:latin typeface="Courier New"/>
                <a:cs typeface="Courier New"/>
              </a:rPr>
              <a:t>};</a:t>
            </a:r>
            <a:endParaRPr sz="1300">
              <a:latin typeface="Courier New"/>
              <a:cs typeface="Courier New"/>
            </a:endParaRPr>
          </a:p>
          <a:p>
            <a:pPr>
              <a:lnSpc>
                <a:spcPct val="100000"/>
              </a:lnSpc>
              <a:spcBef>
                <a:spcPts val="5"/>
              </a:spcBef>
            </a:pPr>
            <a:endParaRPr sz="1350">
              <a:latin typeface="Times New Roman"/>
              <a:cs typeface="Times New Roman"/>
            </a:endParaRPr>
          </a:p>
          <a:p>
            <a:pPr marL="12700" marR="5713730">
              <a:lnSpc>
                <a:spcPct val="100000"/>
              </a:lnSpc>
            </a:pPr>
            <a:r>
              <a:rPr dirty="0" sz="1300" spc="-10">
                <a:solidFill>
                  <a:srgbClr val="767070"/>
                </a:solidFill>
                <a:latin typeface="Courier New"/>
                <a:cs typeface="Courier New"/>
              </a:rPr>
              <a:t>//after setting all </a:t>
            </a:r>
            <a:r>
              <a:rPr dirty="0" sz="1300" spc="-5">
                <a:solidFill>
                  <a:srgbClr val="767070"/>
                </a:solidFill>
                <a:latin typeface="Courier New"/>
                <a:cs typeface="Courier New"/>
              </a:rPr>
              <a:t>the </a:t>
            </a:r>
            <a:r>
              <a:rPr dirty="0" sz="1300" spc="-10">
                <a:solidFill>
                  <a:srgbClr val="767070"/>
                </a:solidFill>
                <a:latin typeface="Courier New"/>
                <a:cs typeface="Courier New"/>
              </a:rPr>
              <a:t>starting values  priority_queue&lt;int, vector&lt;int&gt;, cmp&gt; pq;  pq.push(0); //we start with the source</a:t>
            </a:r>
            <a:r>
              <a:rPr dirty="0" sz="1300">
                <a:solidFill>
                  <a:srgbClr val="767070"/>
                </a:solidFill>
                <a:latin typeface="Courier New"/>
                <a:cs typeface="Courier New"/>
              </a:rPr>
              <a:t> </a:t>
            </a:r>
            <a:r>
              <a:rPr dirty="0" sz="1300" spc="-10">
                <a:solidFill>
                  <a:srgbClr val="767070"/>
                </a:solidFill>
                <a:latin typeface="Courier New"/>
                <a:cs typeface="Courier New"/>
              </a:rPr>
              <a:t>vertex</a:t>
            </a:r>
            <a:endParaRPr sz="1300">
              <a:latin typeface="Courier New"/>
              <a:cs typeface="Courier New"/>
            </a:endParaRPr>
          </a:p>
          <a:p>
            <a:pPr marL="407670" marR="5080" indent="-395605">
              <a:lnSpc>
                <a:spcPct val="100000"/>
              </a:lnSpc>
              <a:spcBef>
                <a:spcPts val="5"/>
              </a:spcBef>
            </a:pPr>
            <a:r>
              <a:rPr dirty="0" sz="1300" spc="-10">
                <a:solidFill>
                  <a:srgbClr val="767070"/>
                </a:solidFill>
                <a:latin typeface="Courier New"/>
                <a:cs typeface="Courier New"/>
              </a:rPr>
              <a:t>while(pq.size() </a:t>
            </a:r>
            <a:r>
              <a:rPr dirty="0" sz="1300" spc="-5">
                <a:solidFill>
                  <a:srgbClr val="767070"/>
                </a:solidFill>
                <a:latin typeface="Courier New"/>
                <a:cs typeface="Courier New"/>
              </a:rPr>
              <a:t>&gt; </a:t>
            </a:r>
            <a:r>
              <a:rPr dirty="0" sz="1300" spc="-10">
                <a:solidFill>
                  <a:srgbClr val="767070"/>
                </a:solidFill>
                <a:latin typeface="Courier New"/>
                <a:cs typeface="Courier New"/>
              </a:rPr>
              <a:t>0){ //instead of while(true), </a:t>
            </a:r>
            <a:r>
              <a:rPr dirty="0" sz="1300" spc="-5">
                <a:solidFill>
                  <a:srgbClr val="767070"/>
                </a:solidFill>
                <a:latin typeface="Courier New"/>
                <a:cs typeface="Courier New"/>
              </a:rPr>
              <a:t>we </a:t>
            </a:r>
            <a:r>
              <a:rPr dirty="0" sz="1300" spc="-10">
                <a:solidFill>
                  <a:srgbClr val="767070"/>
                </a:solidFill>
                <a:latin typeface="Courier New"/>
                <a:cs typeface="Courier New"/>
              </a:rPr>
              <a:t>only need </a:t>
            </a:r>
            <a:r>
              <a:rPr dirty="0" sz="1300" spc="-5">
                <a:solidFill>
                  <a:srgbClr val="767070"/>
                </a:solidFill>
                <a:latin typeface="Courier New"/>
                <a:cs typeface="Courier New"/>
              </a:rPr>
              <a:t>to </a:t>
            </a:r>
            <a:r>
              <a:rPr dirty="0" sz="1300" spc="-10">
                <a:solidFill>
                  <a:srgbClr val="767070"/>
                </a:solidFill>
                <a:latin typeface="Courier New"/>
                <a:cs typeface="Courier New"/>
              </a:rPr>
              <a:t>check </a:t>
            </a:r>
            <a:r>
              <a:rPr dirty="0" sz="1300" spc="-5">
                <a:solidFill>
                  <a:srgbClr val="767070"/>
                </a:solidFill>
                <a:latin typeface="Courier New"/>
                <a:cs typeface="Courier New"/>
              </a:rPr>
              <a:t>if </a:t>
            </a:r>
            <a:r>
              <a:rPr dirty="0" sz="1300" spc="-10">
                <a:solidFill>
                  <a:srgbClr val="767070"/>
                </a:solidFill>
                <a:latin typeface="Courier New"/>
                <a:cs typeface="Courier New"/>
              </a:rPr>
              <a:t>the priority queue is nonempty  </a:t>
            </a:r>
            <a:r>
              <a:rPr dirty="0" sz="1300" spc="-10">
                <a:solidFill>
                  <a:srgbClr val="52AC87"/>
                </a:solidFill>
                <a:latin typeface="Courier New"/>
                <a:cs typeface="Courier New"/>
              </a:rPr>
              <a:t>int </a:t>
            </a:r>
            <a:r>
              <a:rPr dirty="0" sz="1300" spc="-10">
                <a:solidFill>
                  <a:srgbClr val="767070"/>
                </a:solidFill>
                <a:latin typeface="Courier New"/>
                <a:cs typeface="Courier New"/>
              </a:rPr>
              <a:t>next </a:t>
            </a:r>
            <a:r>
              <a:rPr dirty="0" sz="1300" spc="-5">
                <a:solidFill>
                  <a:srgbClr val="767070"/>
                </a:solidFill>
                <a:latin typeface="Courier New"/>
                <a:cs typeface="Courier New"/>
              </a:rPr>
              <a:t>= </a:t>
            </a:r>
            <a:r>
              <a:rPr dirty="0" sz="1300" spc="-10">
                <a:solidFill>
                  <a:srgbClr val="767070"/>
                </a:solidFill>
                <a:latin typeface="Courier New"/>
                <a:cs typeface="Courier New"/>
              </a:rPr>
              <a:t>pq.top(); pq.pop(); //instead </a:t>
            </a:r>
            <a:r>
              <a:rPr dirty="0" sz="1300" spc="-5">
                <a:solidFill>
                  <a:srgbClr val="767070"/>
                </a:solidFill>
                <a:latin typeface="Courier New"/>
                <a:cs typeface="Courier New"/>
              </a:rPr>
              <a:t>of </a:t>
            </a:r>
            <a:r>
              <a:rPr dirty="0" sz="1300" spc="-10">
                <a:solidFill>
                  <a:srgbClr val="767070"/>
                </a:solidFill>
                <a:latin typeface="Courier New"/>
                <a:cs typeface="Courier New"/>
              </a:rPr>
              <a:t>searching, we can just get </a:t>
            </a:r>
            <a:r>
              <a:rPr dirty="0" sz="1300" spc="-5">
                <a:solidFill>
                  <a:srgbClr val="767070"/>
                </a:solidFill>
                <a:latin typeface="Courier New"/>
                <a:cs typeface="Courier New"/>
              </a:rPr>
              <a:t>the </a:t>
            </a:r>
            <a:r>
              <a:rPr dirty="0" sz="1300" spc="-10">
                <a:solidFill>
                  <a:srgbClr val="767070"/>
                </a:solidFill>
                <a:latin typeface="Courier New"/>
                <a:cs typeface="Courier New"/>
              </a:rPr>
              <a:t>next element in </a:t>
            </a:r>
            <a:r>
              <a:rPr dirty="0" sz="1300" spc="-5">
                <a:solidFill>
                  <a:srgbClr val="767070"/>
                </a:solidFill>
                <a:latin typeface="Courier New"/>
                <a:cs typeface="Courier New"/>
              </a:rPr>
              <a:t>pq  </a:t>
            </a:r>
            <a:r>
              <a:rPr dirty="0" sz="1300" spc="-10">
                <a:solidFill>
                  <a:srgbClr val="767070"/>
                </a:solidFill>
                <a:latin typeface="Courier New"/>
                <a:cs typeface="Courier New"/>
              </a:rPr>
              <a:t>if(vis[next]) continue; //the same vertices will appear multiple</a:t>
            </a:r>
            <a:r>
              <a:rPr dirty="0" sz="1300" spc="-20">
                <a:solidFill>
                  <a:srgbClr val="767070"/>
                </a:solidFill>
                <a:latin typeface="Courier New"/>
                <a:cs typeface="Courier New"/>
              </a:rPr>
              <a:t> </a:t>
            </a:r>
            <a:r>
              <a:rPr dirty="0" sz="1300" spc="-10">
                <a:solidFill>
                  <a:srgbClr val="767070"/>
                </a:solidFill>
                <a:latin typeface="Courier New"/>
                <a:cs typeface="Courier New"/>
              </a:rPr>
              <a:t>times</a:t>
            </a:r>
            <a:endParaRPr sz="1300">
              <a:latin typeface="Courier New"/>
              <a:cs typeface="Courier New"/>
            </a:endParaRPr>
          </a:p>
          <a:p>
            <a:pPr marL="407670">
              <a:lnSpc>
                <a:spcPct val="100000"/>
              </a:lnSpc>
            </a:pPr>
            <a:r>
              <a:rPr dirty="0" sz="1300" spc="-10">
                <a:solidFill>
                  <a:srgbClr val="767070"/>
                </a:solidFill>
                <a:latin typeface="Courier New"/>
                <a:cs typeface="Courier New"/>
              </a:rPr>
              <a:t>vis[next] </a:t>
            </a:r>
            <a:r>
              <a:rPr dirty="0" sz="1300" spc="-5">
                <a:solidFill>
                  <a:srgbClr val="767070"/>
                </a:solidFill>
                <a:latin typeface="Courier New"/>
                <a:cs typeface="Courier New"/>
              </a:rPr>
              <a:t>=</a:t>
            </a:r>
            <a:r>
              <a:rPr dirty="0" sz="1300" spc="-25">
                <a:solidFill>
                  <a:srgbClr val="767070"/>
                </a:solidFill>
                <a:latin typeface="Courier New"/>
                <a:cs typeface="Courier New"/>
              </a:rPr>
              <a:t> </a:t>
            </a:r>
            <a:r>
              <a:rPr dirty="0" sz="1300" spc="-10">
                <a:solidFill>
                  <a:srgbClr val="767070"/>
                </a:solidFill>
                <a:latin typeface="Courier New"/>
                <a:cs typeface="Courier New"/>
              </a:rPr>
              <a:t>true;</a:t>
            </a:r>
            <a:endParaRPr sz="1300">
              <a:latin typeface="Courier New"/>
              <a:cs typeface="Courier New"/>
            </a:endParaRPr>
          </a:p>
          <a:p>
            <a:pPr>
              <a:lnSpc>
                <a:spcPct val="100000"/>
              </a:lnSpc>
              <a:spcBef>
                <a:spcPts val="5"/>
              </a:spcBef>
            </a:pPr>
            <a:endParaRPr sz="1350">
              <a:latin typeface="Times New Roman"/>
              <a:cs typeface="Times New Roman"/>
            </a:endParaRPr>
          </a:p>
          <a:p>
            <a:pPr marL="407670">
              <a:lnSpc>
                <a:spcPct val="100000"/>
              </a:lnSpc>
              <a:spcBef>
                <a:spcPts val="5"/>
              </a:spcBef>
            </a:pPr>
            <a:r>
              <a:rPr dirty="0" sz="1300" spc="-10">
                <a:solidFill>
                  <a:srgbClr val="767070"/>
                </a:solidFill>
                <a:latin typeface="Courier New"/>
                <a:cs typeface="Courier New"/>
              </a:rPr>
              <a:t>//process as before but push the new vertices into </a:t>
            </a:r>
            <a:r>
              <a:rPr dirty="0" sz="1300" spc="-5">
                <a:solidFill>
                  <a:srgbClr val="767070"/>
                </a:solidFill>
                <a:latin typeface="Courier New"/>
                <a:cs typeface="Courier New"/>
              </a:rPr>
              <a:t>the </a:t>
            </a:r>
            <a:r>
              <a:rPr dirty="0" sz="1300" spc="-10">
                <a:solidFill>
                  <a:srgbClr val="767070"/>
                </a:solidFill>
                <a:latin typeface="Courier New"/>
                <a:cs typeface="Courier New"/>
              </a:rPr>
              <a:t>priority</a:t>
            </a:r>
            <a:r>
              <a:rPr dirty="0" sz="1300" spc="-45">
                <a:solidFill>
                  <a:srgbClr val="767070"/>
                </a:solidFill>
                <a:latin typeface="Courier New"/>
                <a:cs typeface="Courier New"/>
              </a:rPr>
              <a:t> </a:t>
            </a:r>
            <a:r>
              <a:rPr dirty="0" sz="1300" spc="-10">
                <a:solidFill>
                  <a:srgbClr val="767070"/>
                </a:solidFill>
                <a:latin typeface="Courier New"/>
                <a:cs typeface="Courier New"/>
              </a:rPr>
              <a:t>queue</a:t>
            </a:r>
            <a:endParaRPr sz="1300">
              <a:latin typeface="Courier New"/>
              <a:cs typeface="Courier New"/>
            </a:endParaRPr>
          </a:p>
          <a:p>
            <a:pPr marL="800735" marR="6008370" indent="-393700">
              <a:lnSpc>
                <a:spcPct val="100000"/>
              </a:lnSpc>
            </a:pPr>
            <a:r>
              <a:rPr dirty="0" sz="1300" spc="-10">
                <a:solidFill>
                  <a:srgbClr val="767070"/>
                </a:solidFill>
                <a:latin typeface="Courier New"/>
                <a:cs typeface="Courier New"/>
              </a:rPr>
              <a:t>for(</a:t>
            </a:r>
            <a:r>
              <a:rPr dirty="0" sz="1300" spc="-10">
                <a:solidFill>
                  <a:srgbClr val="52AC87"/>
                </a:solidFill>
                <a:latin typeface="Courier New"/>
                <a:cs typeface="Courier New"/>
              </a:rPr>
              <a:t>int </a:t>
            </a:r>
            <a:r>
              <a:rPr dirty="0" sz="1300" spc="-10">
                <a:solidFill>
                  <a:srgbClr val="767070"/>
                </a:solidFill>
                <a:latin typeface="Courier New"/>
                <a:cs typeface="Courier New"/>
              </a:rPr>
              <a:t>i=0; i&lt;adj[next].size(); i++){  if(vis[adj[next][i]])</a:t>
            </a:r>
            <a:r>
              <a:rPr dirty="0" sz="1300" spc="-25">
                <a:solidFill>
                  <a:srgbClr val="767070"/>
                </a:solidFill>
                <a:latin typeface="Courier New"/>
                <a:cs typeface="Courier New"/>
              </a:rPr>
              <a:t> </a:t>
            </a:r>
            <a:r>
              <a:rPr dirty="0" sz="1300" spc="-10">
                <a:solidFill>
                  <a:srgbClr val="767070"/>
                </a:solidFill>
                <a:latin typeface="Courier New"/>
                <a:cs typeface="Courier New"/>
              </a:rPr>
              <a:t>continue;</a:t>
            </a:r>
            <a:endParaRPr sz="1300">
              <a:latin typeface="Courier New"/>
              <a:cs typeface="Courier New"/>
            </a:endParaRPr>
          </a:p>
          <a:p>
            <a:pPr algn="just" marL="1195070" marR="4235450" indent="-394970">
              <a:lnSpc>
                <a:spcPct val="100000"/>
              </a:lnSpc>
            </a:pPr>
            <a:r>
              <a:rPr dirty="0" sz="1300" spc="-10">
                <a:solidFill>
                  <a:srgbClr val="767070"/>
                </a:solidFill>
                <a:latin typeface="Courier New"/>
                <a:cs typeface="Courier New"/>
              </a:rPr>
              <a:t>if(dist[next] </a:t>
            </a:r>
            <a:r>
              <a:rPr dirty="0" sz="1300" spc="-5">
                <a:solidFill>
                  <a:srgbClr val="767070"/>
                </a:solidFill>
                <a:latin typeface="Courier New"/>
                <a:cs typeface="Courier New"/>
              </a:rPr>
              <a:t>+ </a:t>
            </a:r>
            <a:r>
              <a:rPr dirty="0" sz="1300" spc="-10">
                <a:solidFill>
                  <a:srgbClr val="767070"/>
                </a:solidFill>
                <a:latin typeface="Courier New"/>
                <a:cs typeface="Courier New"/>
              </a:rPr>
              <a:t>adjw[next][i] </a:t>
            </a:r>
            <a:r>
              <a:rPr dirty="0" sz="1300" spc="-5">
                <a:solidFill>
                  <a:srgbClr val="767070"/>
                </a:solidFill>
                <a:latin typeface="Courier New"/>
                <a:cs typeface="Courier New"/>
              </a:rPr>
              <a:t>&lt; </a:t>
            </a:r>
            <a:r>
              <a:rPr dirty="0" sz="1300" spc="-10">
                <a:solidFill>
                  <a:srgbClr val="767070"/>
                </a:solidFill>
                <a:latin typeface="Courier New"/>
                <a:cs typeface="Courier New"/>
              </a:rPr>
              <a:t>dist[adj[next][i]]){  dist[adj[next][i]] </a:t>
            </a:r>
            <a:r>
              <a:rPr dirty="0" sz="1300" spc="-5">
                <a:solidFill>
                  <a:srgbClr val="767070"/>
                </a:solidFill>
                <a:latin typeface="Courier New"/>
                <a:cs typeface="Courier New"/>
              </a:rPr>
              <a:t>= </a:t>
            </a:r>
            <a:r>
              <a:rPr dirty="0" sz="1300" spc="-10">
                <a:solidFill>
                  <a:srgbClr val="767070"/>
                </a:solidFill>
                <a:latin typeface="Courier New"/>
                <a:cs typeface="Courier New"/>
              </a:rPr>
              <a:t>dist[next] </a:t>
            </a:r>
            <a:r>
              <a:rPr dirty="0" sz="1300" spc="-5">
                <a:solidFill>
                  <a:srgbClr val="767070"/>
                </a:solidFill>
                <a:latin typeface="Courier New"/>
                <a:cs typeface="Courier New"/>
              </a:rPr>
              <a:t>+ </a:t>
            </a:r>
            <a:r>
              <a:rPr dirty="0" sz="1300" spc="-10">
                <a:solidFill>
                  <a:srgbClr val="767070"/>
                </a:solidFill>
                <a:latin typeface="Courier New"/>
                <a:cs typeface="Courier New"/>
              </a:rPr>
              <a:t>adjw[next][i];  pq.push(adj[next][i]);</a:t>
            </a:r>
            <a:endParaRPr sz="1300">
              <a:latin typeface="Courier New"/>
              <a:cs typeface="Courier New"/>
            </a:endParaRPr>
          </a:p>
          <a:p>
            <a:pPr marL="800735">
              <a:lnSpc>
                <a:spcPct val="100000"/>
              </a:lnSpc>
            </a:pPr>
            <a:r>
              <a:rPr dirty="0" sz="1300" spc="-5">
                <a:solidFill>
                  <a:srgbClr val="767070"/>
                </a:solidFill>
                <a:latin typeface="Courier New"/>
                <a:cs typeface="Courier New"/>
              </a:rPr>
              <a:t>}</a:t>
            </a:r>
            <a:endParaRPr sz="1300">
              <a:latin typeface="Courier New"/>
              <a:cs typeface="Courier New"/>
            </a:endParaRPr>
          </a:p>
          <a:p>
            <a:pPr marL="407670">
              <a:lnSpc>
                <a:spcPct val="100000"/>
              </a:lnSpc>
            </a:pPr>
            <a:r>
              <a:rPr dirty="0" sz="1300" spc="-5">
                <a:solidFill>
                  <a:srgbClr val="767070"/>
                </a:solidFill>
                <a:latin typeface="Courier New"/>
                <a:cs typeface="Courier New"/>
              </a:rPr>
              <a:t>}</a:t>
            </a:r>
            <a:endParaRPr sz="1300">
              <a:latin typeface="Courier New"/>
              <a:cs typeface="Courier New"/>
            </a:endParaRPr>
          </a:p>
          <a:p>
            <a:pPr marL="12700">
              <a:lnSpc>
                <a:spcPct val="100000"/>
              </a:lnSpc>
            </a:pPr>
            <a:r>
              <a:rPr dirty="0" sz="1300" spc="-5">
                <a:solidFill>
                  <a:srgbClr val="767070"/>
                </a:solidFill>
                <a:latin typeface="Courier New"/>
                <a:cs typeface="Courier New"/>
              </a:rPr>
              <a:t>}</a:t>
            </a:r>
            <a:endParaRPr sz="1300">
              <a:latin typeface="Courier New"/>
              <a:cs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534670"/>
            <a:ext cx="9589135" cy="1409065"/>
          </a:xfrm>
          <a:prstGeom prst="rect"/>
        </p:spPr>
        <p:txBody>
          <a:bodyPr wrap="square" lIns="0" tIns="12700" rIns="0" bIns="0" rtlCol="0" vert="horz">
            <a:spAutoFit/>
          </a:bodyPr>
          <a:lstStyle/>
          <a:p>
            <a:pPr marL="12700">
              <a:lnSpc>
                <a:spcPct val="100000"/>
              </a:lnSpc>
              <a:spcBef>
                <a:spcPts val="100"/>
              </a:spcBef>
            </a:pPr>
            <a:r>
              <a:rPr dirty="0" spc="-5"/>
              <a:t>Bellman-Ford</a:t>
            </a:r>
            <a:r>
              <a:rPr dirty="0" spc="-25"/>
              <a:t> </a:t>
            </a:r>
            <a:r>
              <a:rPr dirty="0" spc="-5"/>
              <a:t>Algorithm</a:t>
            </a:r>
          </a:p>
          <a:p>
            <a:pPr marL="12700" marR="5080">
              <a:lnSpc>
                <a:spcPct val="100000"/>
              </a:lnSpc>
              <a:spcBef>
                <a:spcPts val="90"/>
              </a:spcBef>
            </a:pPr>
            <a:r>
              <a:rPr dirty="0" sz="2200" spc="-5" b="0">
                <a:solidFill>
                  <a:srgbClr val="767070"/>
                </a:solidFill>
                <a:latin typeface="Arial"/>
                <a:cs typeface="Arial"/>
              </a:rPr>
              <a:t>The Bellman-Ford Algorithm also finds the shortest path from some given  vertex to all other vertices. It </a:t>
            </a:r>
            <a:r>
              <a:rPr dirty="0" sz="2200" b="0">
                <a:solidFill>
                  <a:srgbClr val="767070"/>
                </a:solidFill>
                <a:latin typeface="Arial"/>
                <a:cs typeface="Arial"/>
              </a:rPr>
              <a:t>is </a:t>
            </a:r>
            <a:r>
              <a:rPr dirty="0" sz="2200" spc="-5" b="0">
                <a:solidFill>
                  <a:srgbClr val="767070"/>
                </a:solidFill>
                <a:latin typeface="Arial"/>
                <a:cs typeface="Arial"/>
              </a:rPr>
              <a:t>slower than </a:t>
            </a:r>
            <a:r>
              <a:rPr dirty="0" sz="2200" spc="-10" b="0">
                <a:solidFill>
                  <a:srgbClr val="767070"/>
                </a:solidFill>
                <a:latin typeface="Arial"/>
                <a:cs typeface="Arial"/>
              </a:rPr>
              <a:t>Dijkstra’s </a:t>
            </a:r>
            <a:r>
              <a:rPr dirty="0" sz="2200" spc="-5" b="0">
                <a:solidFill>
                  <a:srgbClr val="767070"/>
                </a:solidFill>
                <a:latin typeface="Arial"/>
                <a:cs typeface="Arial"/>
              </a:rPr>
              <a:t>algorithm, making it less  commonly </a:t>
            </a:r>
            <a:r>
              <a:rPr dirty="0" sz="2200" b="0">
                <a:solidFill>
                  <a:srgbClr val="767070"/>
                </a:solidFill>
                <a:latin typeface="Arial"/>
                <a:cs typeface="Arial"/>
              </a:rPr>
              <a:t>used. </a:t>
            </a:r>
            <a:r>
              <a:rPr dirty="0" sz="2200" spc="-20" b="0">
                <a:solidFill>
                  <a:srgbClr val="767070"/>
                </a:solidFill>
                <a:latin typeface="Arial"/>
                <a:cs typeface="Arial"/>
              </a:rPr>
              <a:t>However, </a:t>
            </a:r>
            <a:r>
              <a:rPr dirty="0" sz="2200" spc="-5" b="0">
                <a:solidFill>
                  <a:srgbClr val="767070"/>
                </a:solidFill>
                <a:latin typeface="Arial"/>
                <a:cs typeface="Arial"/>
              </a:rPr>
              <a:t>it covers graphs with negative weight</a:t>
            </a:r>
            <a:r>
              <a:rPr dirty="0" sz="2200" spc="135" b="0">
                <a:solidFill>
                  <a:srgbClr val="767070"/>
                </a:solidFill>
                <a:latin typeface="Arial"/>
                <a:cs typeface="Arial"/>
              </a:rPr>
              <a:t> </a:t>
            </a:r>
            <a:r>
              <a:rPr dirty="0" sz="2200" spc="-5" b="0">
                <a:solidFill>
                  <a:srgbClr val="767070"/>
                </a:solidFill>
                <a:latin typeface="Arial"/>
                <a:cs typeface="Arial"/>
              </a:rPr>
              <a:t>edges.</a:t>
            </a:r>
            <a:endParaRPr sz="2200">
              <a:latin typeface="Arial"/>
              <a:cs typeface="Arial"/>
            </a:endParaRPr>
          </a:p>
        </p:txBody>
      </p:sp>
      <p:sp>
        <p:nvSpPr>
          <p:cNvPr id="3" name="object 3"/>
          <p:cNvSpPr txBox="1"/>
          <p:nvPr/>
        </p:nvSpPr>
        <p:spPr>
          <a:xfrm>
            <a:off x="1332738" y="3064510"/>
            <a:ext cx="4438650" cy="2372360"/>
          </a:xfrm>
          <a:prstGeom prst="rect">
            <a:avLst/>
          </a:prstGeom>
        </p:spPr>
        <p:txBody>
          <a:bodyPr wrap="square" lIns="0" tIns="12065" rIns="0" bIns="0" rtlCol="0" vert="horz">
            <a:spAutoFit/>
          </a:bodyPr>
          <a:lstStyle/>
          <a:p>
            <a:pPr marL="12700" marR="5080">
              <a:lnSpc>
                <a:spcPct val="100000"/>
              </a:lnSpc>
              <a:spcBef>
                <a:spcPts val="95"/>
              </a:spcBef>
            </a:pPr>
            <a:r>
              <a:rPr dirty="0" sz="2200" spc="-5">
                <a:solidFill>
                  <a:srgbClr val="767070"/>
                </a:solidFill>
                <a:latin typeface="Arial"/>
                <a:cs typeface="Arial"/>
              </a:rPr>
              <a:t>Like </a:t>
            </a:r>
            <a:r>
              <a:rPr dirty="0" sz="2200" spc="-10">
                <a:solidFill>
                  <a:srgbClr val="767070"/>
                </a:solidFill>
                <a:latin typeface="Arial"/>
                <a:cs typeface="Arial"/>
              </a:rPr>
              <a:t>Dijkstra’s </a:t>
            </a:r>
            <a:r>
              <a:rPr dirty="0" sz="2200" spc="-5">
                <a:solidFill>
                  <a:srgbClr val="767070"/>
                </a:solidFill>
                <a:latin typeface="Arial"/>
                <a:cs typeface="Arial"/>
              </a:rPr>
              <a:t>Algorithm, the  Bellman-Ford Algorithm also</a:t>
            </a:r>
            <a:r>
              <a:rPr dirty="0" sz="2200" spc="-70">
                <a:solidFill>
                  <a:srgbClr val="767070"/>
                </a:solidFill>
                <a:latin typeface="Arial"/>
                <a:cs typeface="Arial"/>
              </a:rPr>
              <a:t> </a:t>
            </a:r>
            <a:r>
              <a:rPr dirty="0" sz="2200" spc="-5">
                <a:solidFill>
                  <a:srgbClr val="767070"/>
                </a:solidFill>
                <a:latin typeface="Arial"/>
                <a:cs typeface="Arial"/>
              </a:rPr>
              <a:t>begins  with the single source vertex </a:t>
            </a:r>
            <a:r>
              <a:rPr dirty="0" sz="2200" spc="-5">
                <a:solidFill>
                  <a:srgbClr val="767070"/>
                </a:solidFill>
                <a:latin typeface="Cambria Math"/>
                <a:cs typeface="Cambria Math"/>
              </a:rPr>
              <a:t>𝑠  </a:t>
            </a:r>
            <a:r>
              <a:rPr dirty="0" sz="2200" spc="-5">
                <a:solidFill>
                  <a:srgbClr val="767070"/>
                </a:solidFill>
                <a:latin typeface="Arial"/>
                <a:cs typeface="Arial"/>
              </a:rPr>
              <a:t>having a known distance of 0 from  itself and </a:t>
            </a:r>
            <a:r>
              <a:rPr dirty="0" sz="2200">
                <a:solidFill>
                  <a:srgbClr val="767070"/>
                </a:solidFill>
                <a:latin typeface="Arial"/>
                <a:cs typeface="Arial"/>
              </a:rPr>
              <a:t>all </a:t>
            </a:r>
            <a:r>
              <a:rPr dirty="0" sz="2200" spc="-5">
                <a:solidFill>
                  <a:srgbClr val="767070"/>
                </a:solidFill>
                <a:latin typeface="Arial"/>
                <a:cs typeface="Arial"/>
              </a:rPr>
              <a:t>other vertices having  an unknown distance, usually  labeled </a:t>
            </a:r>
            <a:r>
              <a:rPr dirty="0" sz="2200" spc="-20">
                <a:solidFill>
                  <a:srgbClr val="767070"/>
                </a:solidFill>
                <a:latin typeface="Arial"/>
                <a:cs typeface="Arial"/>
              </a:rPr>
              <a:t>infinity, </a:t>
            </a:r>
            <a:r>
              <a:rPr dirty="0" sz="2200" spc="-5">
                <a:solidFill>
                  <a:srgbClr val="767070"/>
                </a:solidFill>
                <a:latin typeface="Arial"/>
                <a:cs typeface="Arial"/>
              </a:rPr>
              <a:t>from</a:t>
            </a:r>
            <a:r>
              <a:rPr dirty="0" sz="2200" spc="45">
                <a:solidFill>
                  <a:srgbClr val="767070"/>
                </a:solidFill>
                <a:latin typeface="Arial"/>
                <a:cs typeface="Arial"/>
              </a:rPr>
              <a:t> </a:t>
            </a:r>
            <a:r>
              <a:rPr dirty="0" sz="2200" spc="15">
                <a:solidFill>
                  <a:srgbClr val="767070"/>
                </a:solidFill>
                <a:latin typeface="Cambria Math"/>
                <a:cs typeface="Cambria Math"/>
              </a:rPr>
              <a:t>𝑠</a:t>
            </a:r>
            <a:r>
              <a:rPr dirty="0" sz="2200" spc="15">
                <a:solidFill>
                  <a:srgbClr val="767070"/>
                </a:solidFill>
                <a:latin typeface="Arial"/>
                <a:cs typeface="Arial"/>
              </a:rPr>
              <a:t>.</a:t>
            </a:r>
            <a:endParaRPr sz="2200">
              <a:latin typeface="Arial"/>
              <a:cs typeface="Arial"/>
            </a:endParaRPr>
          </a:p>
        </p:txBody>
      </p:sp>
      <p:sp>
        <p:nvSpPr>
          <p:cNvPr id="4" name="object 4"/>
          <p:cNvSpPr/>
          <p:nvPr/>
        </p:nvSpPr>
        <p:spPr>
          <a:xfrm>
            <a:off x="6217920" y="5286755"/>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19" y="396240"/>
                </a:lnTo>
                <a:lnTo>
                  <a:pt x="243564" y="391007"/>
                </a:lnTo>
                <a:lnTo>
                  <a:pt x="285272" y="376103"/>
                </a:lnTo>
                <a:lnTo>
                  <a:pt x="322057" y="352716"/>
                </a:lnTo>
                <a:lnTo>
                  <a:pt x="352732" y="322035"/>
                </a:lnTo>
                <a:lnTo>
                  <a:pt x="376112" y="285250"/>
                </a:lnTo>
                <a:lnTo>
                  <a:pt x="391010" y="243548"/>
                </a:lnTo>
                <a:lnTo>
                  <a:pt x="396239"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5" name="object 5"/>
          <p:cNvSpPr txBox="1"/>
          <p:nvPr/>
        </p:nvSpPr>
        <p:spPr>
          <a:xfrm>
            <a:off x="6322314" y="5282895"/>
            <a:ext cx="16637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𝑠</a:t>
            </a:r>
            <a:endParaRPr sz="2400">
              <a:latin typeface="Cambria Math"/>
              <a:cs typeface="Cambria Math"/>
            </a:endParaRPr>
          </a:p>
        </p:txBody>
      </p:sp>
      <p:sp>
        <p:nvSpPr>
          <p:cNvPr id="6" name="object 6"/>
          <p:cNvSpPr/>
          <p:nvPr/>
        </p:nvSpPr>
        <p:spPr>
          <a:xfrm>
            <a:off x="6557009" y="4301490"/>
            <a:ext cx="1201420" cy="1044575"/>
          </a:xfrm>
          <a:custGeom>
            <a:avLst/>
            <a:gdLst/>
            <a:ahLst/>
            <a:cxnLst/>
            <a:rect l="l" t="t" r="r" b="b"/>
            <a:pathLst>
              <a:path w="1201420" h="1044575">
                <a:moveTo>
                  <a:pt x="1200912" y="0"/>
                </a:moveTo>
                <a:lnTo>
                  <a:pt x="0" y="1044321"/>
                </a:lnTo>
              </a:path>
            </a:pathLst>
          </a:custGeom>
          <a:ln w="38099">
            <a:solidFill>
              <a:srgbClr val="8952AC"/>
            </a:solidFill>
          </a:ln>
        </p:spPr>
        <p:txBody>
          <a:bodyPr wrap="square" lIns="0" tIns="0" rIns="0" bIns="0" rtlCol="0"/>
          <a:lstStyle/>
          <a:p/>
        </p:txBody>
      </p:sp>
      <p:sp>
        <p:nvSpPr>
          <p:cNvPr id="7" name="object 7"/>
          <p:cNvSpPr/>
          <p:nvPr/>
        </p:nvSpPr>
        <p:spPr>
          <a:xfrm>
            <a:off x="6217920" y="3962400"/>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8" name="object 8"/>
          <p:cNvSpPr txBox="1"/>
          <p:nvPr/>
        </p:nvSpPr>
        <p:spPr>
          <a:xfrm>
            <a:off x="6303390" y="3957904"/>
            <a:ext cx="2025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𝑑</a:t>
            </a:r>
            <a:endParaRPr sz="2400">
              <a:latin typeface="Cambria Math"/>
              <a:cs typeface="Cambria Math"/>
            </a:endParaRPr>
          </a:p>
        </p:txBody>
      </p:sp>
      <p:sp>
        <p:nvSpPr>
          <p:cNvPr id="9" name="object 9"/>
          <p:cNvSpPr/>
          <p:nvPr/>
        </p:nvSpPr>
        <p:spPr>
          <a:xfrm>
            <a:off x="7699247" y="5286755"/>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20" y="396240"/>
                </a:lnTo>
                <a:lnTo>
                  <a:pt x="243564" y="391007"/>
                </a:lnTo>
                <a:lnTo>
                  <a:pt x="285272" y="376103"/>
                </a:lnTo>
                <a:lnTo>
                  <a:pt x="322057" y="352716"/>
                </a:lnTo>
                <a:lnTo>
                  <a:pt x="352732" y="322035"/>
                </a:lnTo>
                <a:lnTo>
                  <a:pt x="376112" y="285250"/>
                </a:lnTo>
                <a:lnTo>
                  <a:pt x="391010" y="243548"/>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0" name="object 10"/>
          <p:cNvSpPr txBox="1"/>
          <p:nvPr/>
        </p:nvSpPr>
        <p:spPr>
          <a:xfrm>
            <a:off x="7781925" y="5282895"/>
            <a:ext cx="21209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𝑔</a:t>
            </a:r>
            <a:endParaRPr sz="2400">
              <a:latin typeface="Cambria Math"/>
              <a:cs typeface="Cambria Math"/>
            </a:endParaRPr>
          </a:p>
        </p:txBody>
      </p:sp>
      <p:sp>
        <p:nvSpPr>
          <p:cNvPr id="11" name="object 11"/>
          <p:cNvSpPr/>
          <p:nvPr/>
        </p:nvSpPr>
        <p:spPr>
          <a:xfrm>
            <a:off x="6217920" y="2638044"/>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2" name="object 12"/>
          <p:cNvSpPr txBox="1"/>
          <p:nvPr/>
        </p:nvSpPr>
        <p:spPr>
          <a:xfrm>
            <a:off x="6307582" y="2633294"/>
            <a:ext cx="195580"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𝑎</a:t>
            </a:r>
            <a:endParaRPr sz="2400">
              <a:latin typeface="Cambria Math"/>
              <a:cs typeface="Cambria Math"/>
            </a:endParaRPr>
          </a:p>
        </p:txBody>
      </p:sp>
      <p:sp>
        <p:nvSpPr>
          <p:cNvPr id="13" name="object 13"/>
          <p:cNvSpPr/>
          <p:nvPr/>
        </p:nvSpPr>
        <p:spPr>
          <a:xfrm>
            <a:off x="7699247" y="396240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4" name="object 14"/>
          <p:cNvSpPr txBox="1"/>
          <p:nvPr/>
        </p:nvSpPr>
        <p:spPr>
          <a:xfrm>
            <a:off x="7798689" y="3957904"/>
            <a:ext cx="1771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𝑒</a:t>
            </a:r>
            <a:endParaRPr sz="2400">
              <a:latin typeface="Cambria Math"/>
              <a:cs typeface="Cambria Math"/>
            </a:endParaRPr>
          </a:p>
        </p:txBody>
      </p:sp>
      <p:sp>
        <p:nvSpPr>
          <p:cNvPr id="15" name="object 15"/>
          <p:cNvSpPr/>
          <p:nvPr/>
        </p:nvSpPr>
        <p:spPr>
          <a:xfrm>
            <a:off x="7696200" y="2638044"/>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6" name="object 16"/>
          <p:cNvSpPr txBox="1"/>
          <p:nvPr/>
        </p:nvSpPr>
        <p:spPr>
          <a:xfrm>
            <a:off x="7788402" y="2633294"/>
            <a:ext cx="1898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𝑏</a:t>
            </a:r>
            <a:endParaRPr sz="2400">
              <a:latin typeface="Cambria Math"/>
              <a:cs typeface="Cambria Math"/>
            </a:endParaRPr>
          </a:p>
        </p:txBody>
      </p:sp>
      <p:sp>
        <p:nvSpPr>
          <p:cNvPr id="17" name="object 17"/>
          <p:cNvSpPr/>
          <p:nvPr/>
        </p:nvSpPr>
        <p:spPr>
          <a:xfrm>
            <a:off x="9174480" y="5286755"/>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20" y="396240"/>
                </a:lnTo>
                <a:lnTo>
                  <a:pt x="243564" y="391007"/>
                </a:lnTo>
                <a:lnTo>
                  <a:pt x="285272" y="376103"/>
                </a:lnTo>
                <a:lnTo>
                  <a:pt x="322057" y="352716"/>
                </a:lnTo>
                <a:lnTo>
                  <a:pt x="352732" y="322035"/>
                </a:lnTo>
                <a:lnTo>
                  <a:pt x="376112" y="285250"/>
                </a:lnTo>
                <a:lnTo>
                  <a:pt x="391010" y="243548"/>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8" name="object 18"/>
          <p:cNvSpPr txBox="1"/>
          <p:nvPr/>
        </p:nvSpPr>
        <p:spPr>
          <a:xfrm>
            <a:off x="9265157" y="5282895"/>
            <a:ext cx="19494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ℎ</a:t>
            </a:r>
            <a:endParaRPr sz="2400">
              <a:latin typeface="Cambria Math"/>
              <a:cs typeface="Cambria Math"/>
            </a:endParaRPr>
          </a:p>
        </p:txBody>
      </p:sp>
      <p:sp>
        <p:nvSpPr>
          <p:cNvPr id="19" name="object 19"/>
          <p:cNvSpPr/>
          <p:nvPr/>
        </p:nvSpPr>
        <p:spPr>
          <a:xfrm>
            <a:off x="9174480" y="396240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20" name="object 20"/>
          <p:cNvSpPr txBox="1"/>
          <p:nvPr/>
        </p:nvSpPr>
        <p:spPr>
          <a:xfrm>
            <a:off x="9263888" y="3957904"/>
            <a:ext cx="19367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𝑓</a:t>
            </a:r>
            <a:endParaRPr sz="2400">
              <a:latin typeface="Cambria Math"/>
              <a:cs typeface="Cambria Math"/>
            </a:endParaRPr>
          </a:p>
        </p:txBody>
      </p:sp>
      <p:sp>
        <p:nvSpPr>
          <p:cNvPr id="21" name="object 21"/>
          <p:cNvSpPr/>
          <p:nvPr/>
        </p:nvSpPr>
        <p:spPr>
          <a:xfrm>
            <a:off x="9174480" y="2638044"/>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22" name="object 22"/>
          <p:cNvSpPr txBox="1"/>
          <p:nvPr/>
        </p:nvSpPr>
        <p:spPr>
          <a:xfrm>
            <a:off x="9277857" y="2633294"/>
            <a:ext cx="16573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𝑐</a:t>
            </a:r>
            <a:endParaRPr sz="2400">
              <a:latin typeface="Cambria Math"/>
              <a:cs typeface="Cambria Math"/>
            </a:endParaRPr>
          </a:p>
        </p:txBody>
      </p:sp>
      <p:sp>
        <p:nvSpPr>
          <p:cNvPr id="23" name="object 23"/>
          <p:cNvSpPr/>
          <p:nvPr/>
        </p:nvSpPr>
        <p:spPr>
          <a:xfrm>
            <a:off x="6614921" y="5485638"/>
            <a:ext cx="1085215" cy="0"/>
          </a:xfrm>
          <a:custGeom>
            <a:avLst/>
            <a:gdLst/>
            <a:ahLst/>
            <a:cxnLst/>
            <a:rect l="l" t="t" r="r" b="b"/>
            <a:pathLst>
              <a:path w="1085215" h="0">
                <a:moveTo>
                  <a:pt x="1084833" y="0"/>
                </a:moveTo>
                <a:lnTo>
                  <a:pt x="0" y="0"/>
                </a:lnTo>
              </a:path>
            </a:pathLst>
          </a:custGeom>
          <a:ln w="38100">
            <a:solidFill>
              <a:srgbClr val="8952AC"/>
            </a:solidFill>
          </a:ln>
        </p:spPr>
        <p:txBody>
          <a:bodyPr wrap="square" lIns="0" tIns="0" rIns="0" bIns="0" rtlCol="0"/>
          <a:lstStyle/>
          <a:p/>
        </p:txBody>
      </p:sp>
      <p:sp>
        <p:nvSpPr>
          <p:cNvPr id="24" name="object 24"/>
          <p:cNvSpPr/>
          <p:nvPr/>
        </p:nvSpPr>
        <p:spPr>
          <a:xfrm>
            <a:off x="6416802" y="4359402"/>
            <a:ext cx="0" cy="928369"/>
          </a:xfrm>
          <a:custGeom>
            <a:avLst/>
            <a:gdLst/>
            <a:ahLst/>
            <a:cxnLst/>
            <a:rect l="l" t="t" r="r" b="b"/>
            <a:pathLst>
              <a:path w="0" h="928370">
                <a:moveTo>
                  <a:pt x="0" y="0"/>
                </a:moveTo>
                <a:lnTo>
                  <a:pt x="0" y="928370"/>
                </a:lnTo>
              </a:path>
            </a:pathLst>
          </a:custGeom>
          <a:ln w="38100">
            <a:solidFill>
              <a:srgbClr val="8952AC"/>
            </a:solidFill>
          </a:ln>
        </p:spPr>
        <p:txBody>
          <a:bodyPr wrap="square" lIns="0" tIns="0" rIns="0" bIns="0" rtlCol="0"/>
          <a:lstStyle/>
          <a:p/>
        </p:txBody>
      </p:sp>
      <p:sp>
        <p:nvSpPr>
          <p:cNvPr id="25" name="object 25"/>
          <p:cNvSpPr/>
          <p:nvPr/>
        </p:nvSpPr>
        <p:spPr>
          <a:xfrm>
            <a:off x="6614921" y="4161282"/>
            <a:ext cx="1085215" cy="0"/>
          </a:xfrm>
          <a:custGeom>
            <a:avLst/>
            <a:gdLst/>
            <a:ahLst/>
            <a:cxnLst/>
            <a:rect l="l" t="t" r="r" b="b"/>
            <a:pathLst>
              <a:path w="1085215" h="0">
                <a:moveTo>
                  <a:pt x="1084833" y="0"/>
                </a:moveTo>
                <a:lnTo>
                  <a:pt x="0" y="0"/>
                </a:lnTo>
              </a:path>
            </a:pathLst>
          </a:custGeom>
          <a:ln w="38100">
            <a:solidFill>
              <a:srgbClr val="8952AC"/>
            </a:solidFill>
          </a:ln>
        </p:spPr>
        <p:txBody>
          <a:bodyPr wrap="square" lIns="0" tIns="0" rIns="0" bIns="0" rtlCol="0"/>
          <a:lstStyle/>
          <a:p/>
        </p:txBody>
      </p:sp>
      <p:sp>
        <p:nvSpPr>
          <p:cNvPr id="26" name="object 26"/>
          <p:cNvSpPr/>
          <p:nvPr/>
        </p:nvSpPr>
        <p:spPr>
          <a:xfrm>
            <a:off x="8096250" y="5485638"/>
            <a:ext cx="1078865" cy="0"/>
          </a:xfrm>
          <a:custGeom>
            <a:avLst/>
            <a:gdLst/>
            <a:ahLst/>
            <a:cxnLst/>
            <a:rect l="l" t="t" r="r" b="b"/>
            <a:pathLst>
              <a:path w="1078865" h="0">
                <a:moveTo>
                  <a:pt x="1078738" y="0"/>
                </a:moveTo>
                <a:lnTo>
                  <a:pt x="0" y="0"/>
                </a:lnTo>
              </a:path>
            </a:pathLst>
          </a:custGeom>
          <a:ln w="38100">
            <a:solidFill>
              <a:srgbClr val="8952AC"/>
            </a:solidFill>
          </a:ln>
        </p:spPr>
        <p:txBody>
          <a:bodyPr wrap="square" lIns="0" tIns="0" rIns="0" bIns="0" rtlCol="0"/>
          <a:lstStyle/>
          <a:p/>
        </p:txBody>
      </p:sp>
      <p:sp>
        <p:nvSpPr>
          <p:cNvPr id="27" name="object 27"/>
          <p:cNvSpPr/>
          <p:nvPr/>
        </p:nvSpPr>
        <p:spPr>
          <a:xfrm>
            <a:off x="9373361" y="4359402"/>
            <a:ext cx="0" cy="928369"/>
          </a:xfrm>
          <a:custGeom>
            <a:avLst/>
            <a:gdLst/>
            <a:ahLst/>
            <a:cxnLst/>
            <a:rect l="l" t="t" r="r" b="b"/>
            <a:pathLst>
              <a:path w="0" h="928370">
                <a:moveTo>
                  <a:pt x="0" y="928370"/>
                </a:moveTo>
                <a:lnTo>
                  <a:pt x="0" y="0"/>
                </a:lnTo>
              </a:path>
            </a:pathLst>
          </a:custGeom>
          <a:ln w="38100">
            <a:solidFill>
              <a:srgbClr val="8952AC"/>
            </a:solidFill>
          </a:ln>
        </p:spPr>
        <p:txBody>
          <a:bodyPr wrap="square" lIns="0" tIns="0" rIns="0" bIns="0" rtlCol="0"/>
          <a:lstStyle/>
          <a:p/>
        </p:txBody>
      </p:sp>
      <p:sp>
        <p:nvSpPr>
          <p:cNvPr id="28" name="object 28"/>
          <p:cNvSpPr/>
          <p:nvPr/>
        </p:nvSpPr>
        <p:spPr>
          <a:xfrm>
            <a:off x="8093202" y="2836926"/>
            <a:ext cx="1082040" cy="0"/>
          </a:xfrm>
          <a:custGeom>
            <a:avLst/>
            <a:gdLst/>
            <a:ahLst/>
            <a:cxnLst/>
            <a:rect l="l" t="t" r="r" b="b"/>
            <a:pathLst>
              <a:path w="1082040" h="0">
                <a:moveTo>
                  <a:pt x="1081786" y="0"/>
                </a:moveTo>
                <a:lnTo>
                  <a:pt x="0" y="0"/>
                </a:lnTo>
              </a:path>
            </a:pathLst>
          </a:custGeom>
          <a:ln w="38100">
            <a:solidFill>
              <a:srgbClr val="8952AC"/>
            </a:solidFill>
          </a:ln>
        </p:spPr>
        <p:txBody>
          <a:bodyPr wrap="square" lIns="0" tIns="0" rIns="0" bIns="0" rtlCol="0"/>
          <a:lstStyle/>
          <a:p/>
        </p:txBody>
      </p:sp>
      <p:sp>
        <p:nvSpPr>
          <p:cNvPr id="29" name="object 29"/>
          <p:cNvSpPr/>
          <p:nvPr/>
        </p:nvSpPr>
        <p:spPr>
          <a:xfrm>
            <a:off x="6614921" y="2836926"/>
            <a:ext cx="1082040" cy="0"/>
          </a:xfrm>
          <a:custGeom>
            <a:avLst/>
            <a:gdLst/>
            <a:ahLst/>
            <a:cxnLst/>
            <a:rect l="l" t="t" r="r" b="b"/>
            <a:pathLst>
              <a:path w="1082040" h="0">
                <a:moveTo>
                  <a:pt x="0" y="0"/>
                </a:moveTo>
                <a:lnTo>
                  <a:pt x="1081785" y="0"/>
                </a:lnTo>
              </a:path>
            </a:pathLst>
          </a:custGeom>
          <a:ln w="38100">
            <a:solidFill>
              <a:srgbClr val="8952AC"/>
            </a:solidFill>
          </a:ln>
        </p:spPr>
        <p:txBody>
          <a:bodyPr wrap="square" lIns="0" tIns="0" rIns="0" bIns="0" rtlCol="0"/>
          <a:lstStyle/>
          <a:p/>
        </p:txBody>
      </p:sp>
      <p:sp>
        <p:nvSpPr>
          <p:cNvPr id="30" name="object 30"/>
          <p:cNvSpPr/>
          <p:nvPr/>
        </p:nvSpPr>
        <p:spPr>
          <a:xfrm>
            <a:off x="7895081" y="3035045"/>
            <a:ext cx="3175" cy="928369"/>
          </a:xfrm>
          <a:custGeom>
            <a:avLst/>
            <a:gdLst/>
            <a:ahLst/>
            <a:cxnLst/>
            <a:rect l="l" t="t" r="r" b="b"/>
            <a:pathLst>
              <a:path w="3175" h="928370">
                <a:moveTo>
                  <a:pt x="3048" y="928369"/>
                </a:moveTo>
                <a:lnTo>
                  <a:pt x="0" y="0"/>
                </a:lnTo>
              </a:path>
            </a:pathLst>
          </a:custGeom>
          <a:ln w="38099">
            <a:solidFill>
              <a:srgbClr val="8952AC"/>
            </a:solidFill>
          </a:ln>
        </p:spPr>
        <p:txBody>
          <a:bodyPr wrap="square" lIns="0" tIns="0" rIns="0" bIns="0" rtlCol="0"/>
          <a:lstStyle/>
          <a:p/>
        </p:txBody>
      </p:sp>
      <p:sp>
        <p:nvSpPr>
          <p:cNvPr id="31" name="object 31"/>
          <p:cNvSpPr/>
          <p:nvPr/>
        </p:nvSpPr>
        <p:spPr>
          <a:xfrm>
            <a:off x="6416802" y="3035045"/>
            <a:ext cx="0" cy="928369"/>
          </a:xfrm>
          <a:custGeom>
            <a:avLst/>
            <a:gdLst/>
            <a:ahLst/>
            <a:cxnLst/>
            <a:rect l="l" t="t" r="r" b="b"/>
            <a:pathLst>
              <a:path w="0" h="928370">
                <a:moveTo>
                  <a:pt x="0" y="0"/>
                </a:moveTo>
                <a:lnTo>
                  <a:pt x="0" y="928369"/>
                </a:lnTo>
              </a:path>
            </a:pathLst>
          </a:custGeom>
          <a:ln w="38100">
            <a:solidFill>
              <a:srgbClr val="8952AC"/>
            </a:solidFill>
          </a:ln>
        </p:spPr>
        <p:txBody>
          <a:bodyPr wrap="square" lIns="0" tIns="0" rIns="0" bIns="0" rtlCol="0"/>
          <a:lstStyle/>
          <a:p/>
        </p:txBody>
      </p:sp>
      <p:sp>
        <p:nvSpPr>
          <p:cNvPr id="32" name="object 32"/>
          <p:cNvSpPr/>
          <p:nvPr/>
        </p:nvSpPr>
        <p:spPr>
          <a:xfrm>
            <a:off x="8038338" y="4301490"/>
            <a:ext cx="1195070" cy="1044575"/>
          </a:xfrm>
          <a:custGeom>
            <a:avLst/>
            <a:gdLst/>
            <a:ahLst/>
            <a:cxnLst/>
            <a:rect l="l" t="t" r="r" b="b"/>
            <a:pathLst>
              <a:path w="1195070" h="1044575">
                <a:moveTo>
                  <a:pt x="0" y="1044321"/>
                </a:moveTo>
                <a:lnTo>
                  <a:pt x="1194815" y="0"/>
                </a:lnTo>
              </a:path>
            </a:pathLst>
          </a:custGeom>
          <a:ln w="38100">
            <a:solidFill>
              <a:srgbClr val="8952AC"/>
            </a:solidFill>
          </a:ln>
        </p:spPr>
        <p:txBody>
          <a:bodyPr wrap="square" lIns="0" tIns="0" rIns="0" bIns="0" rtlCol="0"/>
          <a:lstStyle/>
          <a:p/>
        </p:txBody>
      </p:sp>
      <p:sp>
        <p:nvSpPr>
          <p:cNvPr id="33" name="object 33"/>
          <p:cNvSpPr/>
          <p:nvPr/>
        </p:nvSpPr>
        <p:spPr>
          <a:xfrm>
            <a:off x="8038338" y="4301490"/>
            <a:ext cx="1195070" cy="1044575"/>
          </a:xfrm>
          <a:custGeom>
            <a:avLst/>
            <a:gdLst/>
            <a:ahLst/>
            <a:cxnLst/>
            <a:rect l="l" t="t" r="r" b="b"/>
            <a:pathLst>
              <a:path w="1195070" h="1044575">
                <a:moveTo>
                  <a:pt x="1194815" y="1044321"/>
                </a:moveTo>
                <a:lnTo>
                  <a:pt x="0" y="0"/>
                </a:lnTo>
              </a:path>
            </a:pathLst>
          </a:custGeom>
          <a:ln w="38100">
            <a:solidFill>
              <a:srgbClr val="8952AC"/>
            </a:solidFill>
          </a:ln>
        </p:spPr>
        <p:txBody>
          <a:bodyPr wrap="square" lIns="0" tIns="0" rIns="0" bIns="0" rtlCol="0"/>
          <a:lstStyle/>
          <a:p/>
        </p:txBody>
      </p:sp>
      <p:graphicFrame>
        <p:nvGraphicFramePr>
          <p:cNvPr id="34" name="object 34"/>
          <p:cNvGraphicFramePr>
            <a:graphicFrameLocks noGrp="1"/>
          </p:cNvGraphicFramePr>
          <p:nvPr/>
        </p:nvGraphicFramePr>
        <p:xfrm>
          <a:off x="10034016" y="2523489"/>
          <a:ext cx="1085215" cy="3305175"/>
        </p:xfrm>
        <a:graphic>
          <a:graphicData uri="http://schemas.openxmlformats.org/drawingml/2006/table">
            <a:tbl>
              <a:tblPr firstRow="1" bandRow="1">
                <a:tableStyleId>{2D5ABB26-0587-4C30-8999-92F81FD0307C}</a:tableStyleId>
              </a:tblPr>
              <a:tblGrid>
                <a:gridCol w="532765"/>
                <a:gridCol w="532765"/>
              </a:tblGrid>
              <a:tr h="365760">
                <a:tc>
                  <a:txBody>
                    <a:bodyPr/>
                    <a:lstStyle/>
                    <a:p>
                      <a:pPr marL="211454">
                        <a:lnSpc>
                          <a:spcPct val="100000"/>
                        </a:lnSpc>
                        <a:spcBef>
                          <a:spcPts val="254"/>
                        </a:spcBef>
                      </a:pPr>
                      <a:r>
                        <a:rPr dirty="0" sz="1800">
                          <a:latin typeface="Cambria Math"/>
                          <a:cs typeface="Cambria Math"/>
                        </a:rPr>
                        <a:t>𝑠</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r" marR="194310">
                        <a:lnSpc>
                          <a:spcPct val="100000"/>
                        </a:lnSpc>
                        <a:spcBef>
                          <a:spcPts val="254"/>
                        </a:spcBef>
                      </a:pPr>
                      <a:r>
                        <a:rPr dirty="0" sz="1800">
                          <a:latin typeface="Cambria Math"/>
                          <a:cs typeface="Cambria Math"/>
                        </a:rPr>
                        <a:t>0</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marL="200660">
                        <a:lnSpc>
                          <a:spcPct val="100000"/>
                        </a:lnSpc>
                        <a:spcBef>
                          <a:spcPts val="254"/>
                        </a:spcBef>
                      </a:pPr>
                      <a:r>
                        <a:rPr dirty="0" sz="1800">
                          <a:latin typeface="Cambria Math"/>
                          <a:cs typeface="Cambria Math"/>
                        </a:rPr>
                        <a:t>𝑎</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r" marR="160020">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marL="201930">
                        <a:lnSpc>
                          <a:spcPct val="100000"/>
                        </a:lnSpc>
                        <a:spcBef>
                          <a:spcPts val="254"/>
                        </a:spcBef>
                      </a:pPr>
                      <a:r>
                        <a:rPr dirty="0" sz="1800">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r" marR="160020">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marL="211454">
                        <a:lnSpc>
                          <a:spcPct val="100000"/>
                        </a:lnSpc>
                        <a:spcBef>
                          <a:spcPts val="259"/>
                        </a:spcBef>
                      </a:pPr>
                      <a:r>
                        <a:rPr dirty="0" sz="1800">
                          <a:latin typeface="Cambria Math"/>
                          <a:cs typeface="Cambria Math"/>
                        </a:rPr>
                        <a:t>𝑐</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r" marR="160020">
                        <a:lnSpc>
                          <a:spcPct val="100000"/>
                        </a:lnSpc>
                        <a:spcBef>
                          <a:spcPts val="259"/>
                        </a:spcBef>
                      </a:pPr>
                      <a:r>
                        <a:rPr dirty="0" sz="1800">
                          <a:latin typeface="Cambria Math"/>
                          <a:cs typeface="Cambria Math"/>
                        </a:rPr>
                        <a:t>∞</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marL="197485">
                        <a:lnSpc>
                          <a:spcPct val="100000"/>
                        </a:lnSpc>
                        <a:spcBef>
                          <a:spcPts val="259"/>
                        </a:spcBef>
                      </a:pPr>
                      <a:r>
                        <a:rPr dirty="0" sz="1800">
                          <a:latin typeface="Cambria Math"/>
                          <a:cs typeface="Cambria Math"/>
                        </a:rPr>
                        <a:t>𝑑</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r" marR="160020">
                        <a:lnSpc>
                          <a:spcPct val="100000"/>
                        </a:lnSpc>
                        <a:spcBef>
                          <a:spcPts val="259"/>
                        </a:spcBef>
                      </a:pPr>
                      <a:r>
                        <a:rPr dirty="0" sz="1800">
                          <a:latin typeface="Cambria Math"/>
                          <a:cs typeface="Cambria Math"/>
                        </a:rPr>
                        <a:t>∞</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marL="208279">
                        <a:lnSpc>
                          <a:spcPct val="100000"/>
                        </a:lnSpc>
                        <a:spcBef>
                          <a:spcPts val="254"/>
                        </a:spcBef>
                      </a:pPr>
                      <a:r>
                        <a:rPr dirty="0" sz="1800">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r" marR="160020">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marL="200660">
                        <a:lnSpc>
                          <a:spcPct val="100000"/>
                        </a:lnSpc>
                        <a:spcBef>
                          <a:spcPts val="254"/>
                        </a:spcBef>
                      </a:pPr>
                      <a:r>
                        <a:rPr dirty="0" sz="1800">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r" marR="160020">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59">
                <a:tc>
                  <a:txBody>
                    <a:bodyPr/>
                    <a:lstStyle/>
                    <a:p>
                      <a:pPr marL="194310">
                        <a:lnSpc>
                          <a:spcPct val="100000"/>
                        </a:lnSpc>
                        <a:spcBef>
                          <a:spcPts val="260"/>
                        </a:spcBef>
                      </a:pPr>
                      <a:r>
                        <a:rPr dirty="0" sz="1800">
                          <a:latin typeface="Cambria Math"/>
                          <a:cs typeface="Cambria Math"/>
                        </a:rPr>
                        <a:t>𝑔</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r" marR="160020">
                        <a:lnSpc>
                          <a:spcPct val="100000"/>
                        </a:lnSpc>
                        <a:spcBef>
                          <a:spcPts val="260"/>
                        </a:spcBef>
                      </a:pPr>
                      <a:r>
                        <a:rPr dirty="0" sz="1800">
                          <a:latin typeface="Cambria Math"/>
                          <a:cs typeface="Cambria Math"/>
                        </a:rPr>
                        <a:t>∞</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85">
                <a:tc>
                  <a:txBody>
                    <a:bodyPr/>
                    <a:lstStyle/>
                    <a:p>
                      <a:pPr marL="201930">
                        <a:lnSpc>
                          <a:spcPct val="100000"/>
                        </a:lnSpc>
                        <a:spcBef>
                          <a:spcPts val="260"/>
                        </a:spcBef>
                      </a:pPr>
                      <a:r>
                        <a:rPr dirty="0" sz="1800">
                          <a:latin typeface="Cambria Math"/>
                          <a:cs typeface="Cambria Math"/>
                        </a:rPr>
                        <a:t>ℎ</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r" marR="160020">
                        <a:lnSpc>
                          <a:spcPct val="100000"/>
                        </a:lnSpc>
                        <a:spcBef>
                          <a:spcPts val="260"/>
                        </a:spcBef>
                      </a:pPr>
                      <a:r>
                        <a:rPr dirty="0" sz="1800">
                          <a:latin typeface="Cambria Math"/>
                          <a:cs typeface="Cambria Math"/>
                        </a:rPr>
                        <a:t>∞</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bl>
          </a:graphicData>
        </a:graphic>
      </p:graphicFrame>
      <p:sp>
        <p:nvSpPr>
          <p:cNvPr id="35" name="object 35"/>
          <p:cNvSpPr txBox="1"/>
          <p:nvPr/>
        </p:nvSpPr>
        <p:spPr>
          <a:xfrm>
            <a:off x="7291578" y="481533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36" name="object 36"/>
          <p:cNvSpPr txBox="1"/>
          <p:nvPr/>
        </p:nvSpPr>
        <p:spPr>
          <a:xfrm>
            <a:off x="7212838" y="554349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37" name="object 37"/>
          <p:cNvSpPr txBox="1"/>
          <p:nvPr/>
        </p:nvSpPr>
        <p:spPr>
          <a:xfrm>
            <a:off x="6165850" y="468299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6</a:t>
            </a:r>
            <a:endParaRPr sz="1600">
              <a:latin typeface="Arial"/>
              <a:cs typeface="Arial"/>
            </a:endParaRPr>
          </a:p>
        </p:txBody>
      </p:sp>
      <p:sp>
        <p:nvSpPr>
          <p:cNvPr id="38" name="object 38"/>
          <p:cNvSpPr txBox="1"/>
          <p:nvPr/>
        </p:nvSpPr>
        <p:spPr>
          <a:xfrm>
            <a:off x="7063485" y="382468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9" name="object 39"/>
          <p:cNvSpPr txBox="1"/>
          <p:nvPr/>
        </p:nvSpPr>
        <p:spPr>
          <a:xfrm>
            <a:off x="6189726" y="3406266"/>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0" name="object 40"/>
          <p:cNvSpPr txBox="1"/>
          <p:nvPr/>
        </p:nvSpPr>
        <p:spPr>
          <a:xfrm>
            <a:off x="8639047" y="554349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1" name="object 41"/>
          <p:cNvSpPr txBox="1"/>
          <p:nvPr/>
        </p:nvSpPr>
        <p:spPr>
          <a:xfrm>
            <a:off x="8059928" y="488111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2" name="object 42"/>
          <p:cNvSpPr txBox="1"/>
          <p:nvPr/>
        </p:nvSpPr>
        <p:spPr>
          <a:xfrm>
            <a:off x="8319643" y="421881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3" name="object 43"/>
          <p:cNvSpPr txBox="1"/>
          <p:nvPr/>
        </p:nvSpPr>
        <p:spPr>
          <a:xfrm>
            <a:off x="9483597" y="464616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4" name="object 44"/>
          <p:cNvSpPr txBox="1"/>
          <p:nvPr/>
        </p:nvSpPr>
        <p:spPr>
          <a:xfrm>
            <a:off x="7063485" y="288721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5" name="object 45"/>
          <p:cNvSpPr txBox="1"/>
          <p:nvPr/>
        </p:nvSpPr>
        <p:spPr>
          <a:xfrm>
            <a:off x="8590533" y="292463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6" name="object 46"/>
          <p:cNvSpPr txBox="1"/>
          <p:nvPr/>
        </p:nvSpPr>
        <p:spPr>
          <a:xfrm>
            <a:off x="7985252" y="3394075"/>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534670"/>
            <a:ext cx="9589135" cy="1409065"/>
          </a:xfrm>
          <a:prstGeom prst="rect"/>
        </p:spPr>
        <p:txBody>
          <a:bodyPr wrap="square" lIns="0" tIns="12700" rIns="0" bIns="0" rtlCol="0" vert="horz">
            <a:spAutoFit/>
          </a:bodyPr>
          <a:lstStyle/>
          <a:p>
            <a:pPr marL="12700">
              <a:lnSpc>
                <a:spcPct val="100000"/>
              </a:lnSpc>
              <a:spcBef>
                <a:spcPts val="100"/>
              </a:spcBef>
            </a:pPr>
            <a:r>
              <a:rPr dirty="0" spc="-5"/>
              <a:t>Bellman-Ford</a:t>
            </a:r>
            <a:r>
              <a:rPr dirty="0" spc="-25"/>
              <a:t> </a:t>
            </a:r>
            <a:r>
              <a:rPr dirty="0" spc="-5"/>
              <a:t>Algorithm</a:t>
            </a:r>
          </a:p>
          <a:p>
            <a:pPr marL="12700" marR="5080">
              <a:lnSpc>
                <a:spcPct val="100000"/>
              </a:lnSpc>
              <a:spcBef>
                <a:spcPts val="90"/>
              </a:spcBef>
            </a:pPr>
            <a:r>
              <a:rPr dirty="0" sz="2200" spc="-5" b="0">
                <a:solidFill>
                  <a:srgbClr val="767070"/>
                </a:solidFill>
                <a:latin typeface="Arial"/>
                <a:cs typeface="Arial"/>
              </a:rPr>
              <a:t>The Bellman-Ford Algorithm also finds the shortest path from some given  vertex to all other vertices. It </a:t>
            </a:r>
            <a:r>
              <a:rPr dirty="0" sz="2200" b="0">
                <a:solidFill>
                  <a:srgbClr val="767070"/>
                </a:solidFill>
                <a:latin typeface="Arial"/>
                <a:cs typeface="Arial"/>
              </a:rPr>
              <a:t>is </a:t>
            </a:r>
            <a:r>
              <a:rPr dirty="0" sz="2200" spc="-5" b="0">
                <a:solidFill>
                  <a:srgbClr val="767070"/>
                </a:solidFill>
                <a:latin typeface="Arial"/>
                <a:cs typeface="Arial"/>
              </a:rPr>
              <a:t>slower than </a:t>
            </a:r>
            <a:r>
              <a:rPr dirty="0" sz="2200" spc="-10" b="0">
                <a:solidFill>
                  <a:srgbClr val="767070"/>
                </a:solidFill>
                <a:latin typeface="Arial"/>
                <a:cs typeface="Arial"/>
              </a:rPr>
              <a:t>Dijkstra’s </a:t>
            </a:r>
            <a:r>
              <a:rPr dirty="0" sz="2200" spc="-5" b="0">
                <a:solidFill>
                  <a:srgbClr val="767070"/>
                </a:solidFill>
                <a:latin typeface="Arial"/>
                <a:cs typeface="Arial"/>
              </a:rPr>
              <a:t>algorithm, making it less  commonly </a:t>
            </a:r>
            <a:r>
              <a:rPr dirty="0" sz="2200" b="0">
                <a:solidFill>
                  <a:srgbClr val="767070"/>
                </a:solidFill>
                <a:latin typeface="Arial"/>
                <a:cs typeface="Arial"/>
              </a:rPr>
              <a:t>used. </a:t>
            </a:r>
            <a:r>
              <a:rPr dirty="0" sz="2200" spc="-20" b="0">
                <a:solidFill>
                  <a:srgbClr val="767070"/>
                </a:solidFill>
                <a:latin typeface="Arial"/>
                <a:cs typeface="Arial"/>
              </a:rPr>
              <a:t>However, </a:t>
            </a:r>
            <a:r>
              <a:rPr dirty="0" sz="2200" spc="-5" b="0">
                <a:solidFill>
                  <a:srgbClr val="767070"/>
                </a:solidFill>
                <a:latin typeface="Arial"/>
                <a:cs typeface="Arial"/>
              </a:rPr>
              <a:t>it covers graphs with negative weight</a:t>
            </a:r>
            <a:r>
              <a:rPr dirty="0" sz="2200" spc="135" b="0">
                <a:solidFill>
                  <a:srgbClr val="767070"/>
                </a:solidFill>
                <a:latin typeface="Arial"/>
                <a:cs typeface="Arial"/>
              </a:rPr>
              <a:t> </a:t>
            </a:r>
            <a:r>
              <a:rPr dirty="0" sz="2200" spc="-5" b="0">
                <a:solidFill>
                  <a:srgbClr val="767070"/>
                </a:solidFill>
                <a:latin typeface="Arial"/>
                <a:cs typeface="Arial"/>
              </a:rPr>
              <a:t>edges.</a:t>
            </a:r>
            <a:endParaRPr sz="2200">
              <a:latin typeface="Arial"/>
              <a:cs typeface="Arial"/>
            </a:endParaRPr>
          </a:p>
        </p:txBody>
      </p:sp>
      <p:sp>
        <p:nvSpPr>
          <p:cNvPr id="3" name="object 3"/>
          <p:cNvSpPr txBox="1"/>
          <p:nvPr/>
        </p:nvSpPr>
        <p:spPr>
          <a:xfrm>
            <a:off x="1332738" y="3064510"/>
            <a:ext cx="4284980" cy="1701800"/>
          </a:xfrm>
          <a:prstGeom prst="rect">
            <a:avLst/>
          </a:prstGeom>
        </p:spPr>
        <p:txBody>
          <a:bodyPr wrap="square" lIns="0" tIns="12065" rIns="0" bIns="0" rtlCol="0" vert="horz">
            <a:spAutoFit/>
          </a:bodyPr>
          <a:lstStyle/>
          <a:p>
            <a:pPr marL="12700" marR="5080">
              <a:lnSpc>
                <a:spcPct val="100000"/>
              </a:lnSpc>
              <a:spcBef>
                <a:spcPts val="95"/>
              </a:spcBef>
            </a:pPr>
            <a:r>
              <a:rPr dirty="0" sz="2200" spc="-5">
                <a:solidFill>
                  <a:srgbClr val="767070"/>
                </a:solidFill>
                <a:latin typeface="Arial"/>
                <a:cs typeface="Arial"/>
              </a:rPr>
              <a:t>It then iterates through every edge  in the graph to determine if the  known distance from </a:t>
            </a:r>
            <a:r>
              <a:rPr dirty="0" sz="2200" spc="-5">
                <a:solidFill>
                  <a:srgbClr val="767070"/>
                </a:solidFill>
                <a:latin typeface="Cambria Math"/>
                <a:cs typeface="Cambria Math"/>
              </a:rPr>
              <a:t>𝑠 </a:t>
            </a:r>
            <a:r>
              <a:rPr dirty="0" sz="2200" spc="-5">
                <a:solidFill>
                  <a:srgbClr val="767070"/>
                </a:solidFill>
                <a:latin typeface="Arial"/>
                <a:cs typeface="Arial"/>
              </a:rPr>
              <a:t>to the  adjacent node can be “relaxed” </a:t>
            </a:r>
            <a:r>
              <a:rPr dirty="0" sz="2200" spc="-10">
                <a:solidFill>
                  <a:srgbClr val="767070"/>
                </a:solidFill>
                <a:latin typeface="Arial"/>
                <a:cs typeface="Arial"/>
              </a:rPr>
              <a:t>or  </a:t>
            </a:r>
            <a:r>
              <a:rPr dirty="0" sz="2200" spc="-5">
                <a:solidFill>
                  <a:srgbClr val="767070"/>
                </a:solidFill>
                <a:latin typeface="Arial"/>
                <a:cs typeface="Arial"/>
              </a:rPr>
              <a:t>reduced.</a:t>
            </a:r>
            <a:endParaRPr sz="2200">
              <a:latin typeface="Arial"/>
              <a:cs typeface="Arial"/>
            </a:endParaRPr>
          </a:p>
        </p:txBody>
      </p:sp>
      <p:sp>
        <p:nvSpPr>
          <p:cNvPr id="4" name="object 4"/>
          <p:cNvSpPr/>
          <p:nvPr/>
        </p:nvSpPr>
        <p:spPr>
          <a:xfrm>
            <a:off x="6217920" y="5286755"/>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19" y="396240"/>
                </a:lnTo>
                <a:lnTo>
                  <a:pt x="243564" y="391007"/>
                </a:lnTo>
                <a:lnTo>
                  <a:pt x="285272" y="376103"/>
                </a:lnTo>
                <a:lnTo>
                  <a:pt x="322057" y="352716"/>
                </a:lnTo>
                <a:lnTo>
                  <a:pt x="352732" y="322035"/>
                </a:lnTo>
                <a:lnTo>
                  <a:pt x="376112" y="285250"/>
                </a:lnTo>
                <a:lnTo>
                  <a:pt x="391010" y="243548"/>
                </a:lnTo>
                <a:lnTo>
                  <a:pt x="396239"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5" name="object 5"/>
          <p:cNvSpPr txBox="1"/>
          <p:nvPr/>
        </p:nvSpPr>
        <p:spPr>
          <a:xfrm>
            <a:off x="6322314" y="5282895"/>
            <a:ext cx="16637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𝑠</a:t>
            </a:r>
            <a:endParaRPr sz="2400">
              <a:latin typeface="Cambria Math"/>
              <a:cs typeface="Cambria Math"/>
            </a:endParaRPr>
          </a:p>
        </p:txBody>
      </p:sp>
      <p:sp>
        <p:nvSpPr>
          <p:cNvPr id="6" name="object 6"/>
          <p:cNvSpPr/>
          <p:nvPr/>
        </p:nvSpPr>
        <p:spPr>
          <a:xfrm>
            <a:off x="6557009" y="4301490"/>
            <a:ext cx="1201420" cy="1044575"/>
          </a:xfrm>
          <a:custGeom>
            <a:avLst/>
            <a:gdLst/>
            <a:ahLst/>
            <a:cxnLst/>
            <a:rect l="l" t="t" r="r" b="b"/>
            <a:pathLst>
              <a:path w="1201420" h="1044575">
                <a:moveTo>
                  <a:pt x="1200912" y="0"/>
                </a:moveTo>
                <a:lnTo>
                  <a:pt x="0" y="1044321"/>
                </a:lnTo>
              </a:path>
            </a:pathLst>
          </a:custGeom>
          <a:ln w="38099">
            <a:solidFill>
              <a:srgbClr val="8952AC"/>
            </a:solidFill>
          </a:ln>
        </p:spPr>
        <p:txBody>
          <a:bodyPr wrap="square" lIns="0" tIns="0" rIns="0" bIns="0" rtlCol="0"/>
          <a:lstStyle/>
          <a:p/>
        </p:txBody>
      </p:sp>
      <p:sp>
        <p:nvSpPr>
          <p:cNvPr id="7" name="object 7"/>
          <p:cNvSpPr/>
          <p:nvPr/>
        </p:nvSpPr>
        <p:spPr>
          <a:xfrm>
            <a:off x="6217920" y="3962400"/>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8" name="object 8"/>
          <p:cNvSpPr txBox="1"/>
          <p:nvPr/>
        </p:nvSpPr>
        <p:spPr>
          <a:xfrm>
            <a:off x="6303390" y="3957904"/>
            <a:ext cx="2025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𝑑</a:t>
            </a:r>
            <a:endParaRPr sz="2400">
              <a:latin typeface="Cambria Math"/>
              <a:cs typeface="Cambria Math"/>
            </a:endParaRPr>
          </a:p>
        </p:txBody>
      </p:sp>
      <p:sp>
        <p:nvSpPr>
          <p:cNvPr id="9" name="object 9"/>
          <p:cNvSpPr/>
          <p:nvPr/>
        </p:nvSpPr>
        <p:spPr>
          <a:xfrm>
            <a:off x="7699247" y="5286755"/>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20" y="396240"/>
                </a:lnTo>
                <a:lnTo>
                  <a:pt x="243564" y="391007"/>
                </a:lnTo>
                <a:lnTo>
                  <a:pt x="285272" y="376103"/>
                </a:lnTo>
                <a:lnTo>
                  <a:pt x="322057" y="352716"/>
                </a:lnTo>
                <a:lnTo>
                  <a:pt x="352732" y="322035"/>
                </a:lnTo>
                <a:lnTo>
                  <a:pt x="376112" y="285250"/>
                </a:lnTo>
                <a:lnTo>
                  <a:pt x="391010" y="243548"/>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0" name="object 10"/>
          <p:cNvSpPr txBox="1"/>
          <p:nvPr/>
        </p:nvSpPr>
        <p:spPr>
          <a:xfrm>
            <a:off x="7781925" y="5282895"/>
            <a:ext cx="21209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𝑔</a:t>
            </a:r>
            <a:endParaRPr sz="2400">
              <a:latin typeface="Cambria Math"/>
              <a:cs typeface="Cambria Math"/>
            </a:endParaRPr>
          </a:p>
        </p:txBody>
      </p:sp>
      <p:sp>
        <p:nvSpPr>
          <p:cNvPr id="11" name="object 11"/>
          <p:cNvSpPr/>
          <p:nvPr/>
        </p:nvSpPr>
        <p:spPr>
          <a:xfrm>
            <a:off x="6217920" y="2638044"/>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2" name="object 12"/>
          <p:cNvSpPr txBox="1"/>
          <p:nvPr/>
        </p:nvSpPr>
        <p:spPr>
          <a:xfrm>
            <a:off x="6307582" y="2633294"/>
            <a:ext cx="195580"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𝑎</a:t>
            </a:r>
            <a:endParaRPr sz="2400">
              <a:latin typeface="Cambria Math"/>
              <a:cs typeface="Cambria Math"/>
            </a:endParaRPr>
          </a:p>
        </p:txBody>
      </p:sp>
      <p:sp>
        <p:nvSpPr>
          <p:cNvPr id="13" name="object 13"/>
          <p:cNvSpPr/>
          <p:nvPr/>
        </p:nvSpPr>
        <p:spPr>
          <a:xfrm>
            <a:off x="7699247" y="396240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4" name="object 14"/>
          <p:cNvSpPr txBox="1"/>
          <p:nvPr/>
        </p:nvSpPr>
        <p:spPr>
          <a:xfrm>
            <a:off x="7798689" y="3957904"/>
            <a:ext cx="1771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𝑒</a:t>
            </a:r>
            <a:endParaRPr sz="2400">
              <a:latin typeface="Cambria Math"/>
              <a:cs typeface="Cambria Math"/>
            </a:endParaRPr>
          </a:p>
        </p:txBody>
      </p:sp>
      <p:sp>
        <p:nvSpPr>
          <p:cNvPr id="15" name="object 15"/>
          <p:cNvSpPr/>
          <p:nvPr/>
        </p:nvSpPr>
        <p:spPr>
          <a:xfrm>
            <a:off x="7696200" y="2638044"/>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6" name="object 16"/>
          <p:cNvSpPr txBox="1"/>
          <p:nvPr/>
        </p:nvSpPr>
        <p:spPr>
          <a:xfrm>
            <a:off x="7788402" y="2633294"/>
            <a:ext cx="1898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𝑏</a:t>
            </a:r>
            <a:endParaRPr sz="2400">
              <a:latin typeface="Cambria Math"/>
              <a:cs typeface="Cambria Math"/>
            </a:endParaRPr>
          </a:p>
        </p:txBody>
      </p:sp>
      <p:sp>
        <p:nvSpPr>
          <p:cNvPr id="17" name="object 17"/>
          <p:cNvSpPr/>
          <p:nvPr/>
        </p:nvSpPr>
        <p:spPr>
          <a:xfrm>
            <a:off x="9174480" y="5286755"/>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20" y="396240"/>
                </a:lnTo>
                <a:lnTo>
                  <a:pt x="243564" y="391007"/>
                </a:lnTo>
                <a:lnTo>
                  <a:pt x="285272" y="376103"/>
                </a:lnTo>
                <a:lnTo>
                  <a:pt x="322057" y="352716"/>
                </a:lnTo>
                <a:lnTo>
                  <a:pt x="352732" y="322035"/>
                </a:lnTo>
                <a:lnTo>
                  <a:pt x="376112" y="285250"/>
                </a:lnTo>
                <a:lnTo>
                  <a:pt x="391010" y="243548"/>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8" name="object 18"/>
          <p:cNvSpPr txBox="1"/>
          <p:nvPr/>
        </p:nvSpPr>
        <p:spPr>
          <a:xfrm>
            <a:off x="9265157" y="5282895"/>
            <a:ext cx="19494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ℎ</a:t>
            </a:r>
            <a:endParaRPr sz="2400">
              <a:latin typeface="Cambria Math"/>
              <a:cs typeface="Cambria Math"/>
            </a:endParaRPr>
          </a:p>
        </p:txBody>
      </p:sp>
      <p:sp>
        <p:nvSpPr>
          <p:cNvPr id="19" name="object 19"/>
          <p:cNvSpPr/>
          <p:nvPr/>
        </p:nvSpPr>
        <p:spPr>
          <a:xfrm>
            <a:off x="9174480" y="396240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20" name="object 20"/>
          <p:cNvSpPr txBox="1"/>
          <p:nvPr/>
        </p:nvSpPr>
        <p:spPr>
          <a:xfrm>
            <a:off x="9263888" y="3957904"/>
            <a:ext cx="19367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𝑓</a:t>
            </a:r>
            <a:endParaRPr sz="2400">
              <a:latin typeface="Cambria Math"/>
              <a:cs typeface="Cambria Math"/>
            </a:endParaRPr>
          </a:p>
        </p:txBody>
      </p:sp>
      <p:sp>
        <p:nvSpPr>
          <p:cNvPr id="21" name="object 21"/>
          <p:cNvSpPr/>
          <p:nvPr/>
        </p:nvSpPr>
        <p:spPr>
          <a:xfrm>
            <a:off x="9174480" y="2638044"/>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22" name="object 22"/>
          <p:cNvSpPr txBox="1"/>
          <p:nvPr/>
        </p:nvSpPr>
        <p:spPr>
          <a:xfrm>
            <a:off x="9277857" y="2633294"/>
            <a:ext cx="16573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𝑐</a:t>
            </a:r>
            <a:endParaRPr sz="2400">
              <a:latin typeface="Cambria Math"/>
              <a:cs typeface="Cambria Math"/>
            </a:endParaRPr>
          </a:p>
        </p:txBody>
      </p:sp>
      <p:sp>
        <p:nvSpPr>
          <p:cNvPr id="23" name="object 23"/>
          <p:cNvSpPr/>
          <p:nvPr/>
        </p:nvSpPr>
        <p:spPr>
          <a:xfrm>
            <a:off x="6614921" y="5485638"/>
            <a:ext cx="1085215" cy="0"/>
          </a:xfrm>
          <a:custGeom>
            <a:avLst/>
            <a:gdLst/>
            <a:ahLst/>
            <a:cxnLst/>
            <a:rect l="l" t="t" r="r" b="b"/>
            <a:pathLst>
              <a:path w="1085215" h="0">
                <a:moveTo>
                  <a:pt x="1084833" y="0"/>
                </a:moveTo>
                <a:lnTo>
                  <a:pt x="0" y="0"/>
                </a:lnTo>
              </a:path>
            </a:pathLst>
          </a:custGeom>
          <a:ln w="38100">
            <a:solidFill>
              <a:srgbClr val="8952AC"/>
            </a:solidFill>
          </a:ln>
        </p:spPr>
        <p:txBody>
          <a:bodyPr wrap="square" lIns="0" tIns="0" rIns="0" bIns="0" rtlCol="0"/>
          <a:lstStyle/>
          <a:p/>
        </p:txBody>
      </p:sp>
      <p:sp>
        <p:nvSpPr>
          <p:cNvPr id="24" name="object 24"/>
          <p:cNvSpPr/>
          <p:nvPr/>
        </p:nvSpPr>
        <p:spPr>
          <a:xfrm>
            <a:off x="6416802" y="4359402"/>
            <a:ext cx="0" cy="928369"/>
          </a:xfrm>
          <a:custGeom>
            <a:avLst/>
            <a:gdLst/>
            <a:ahLst/>
            <a:cxnLst/>
            <a:rect l="l" t="t" r="r" b="b"/>
            <a:pathLst>
              <a:path w="0" h="928370">
                <a:moveTo>
                  <a:pt x="0" y="0"/>
                </a:moveTo>
                <a:lnTo>
                  <a:pt x="0" y="928370"/>
                </a:lnTo>
              </a:path>
            </a:pathLst>
          </a:custGeom>
          <a:ln w="38100">
            <a:solidFill>
              <a:srgbClr val="8952AC"/>
            </a:solidFill>
          </a:ln>
        </p:spPr>
        <p:txBody>
          <a:bodyPr wrap="square" lIns="0" tIns="0" rIns="0" bIns="0" rtlCol="0"/>
          <a:lstStyle/>
          <a:p/>
        </p:txBody>
      </p:sp>
      <p:sp>
        <p:nvSpPr>
          <p:cNvPr id="25" name="object 25"/>
          <p:cNvSpPr/>
          <p:nvPr/>
        </p:nvSpPr>
        <p:spPr>
          <a:xfrm>
            <a:off x="6614921" y="4161282"/>
            <a:ext cx="1085215" cy="0"/>
          </a:xfrm>
          <a:custGeom>
            <a:avLst/>
            <a:gdLst/>
            <a:ahLst/>
            <a:cxnLst/>
            <a:rect l="l" t="t" r="r" b="b"/>
            <a:pathLst>
              <a:path w="1085215" h="0">
                <a:moveTo>
                  <a:pt x="1084833" y="0"/>
                </a:moveTo>
                <a:lnTo>
                  <a:pt x="0" y="0"/>
                </a:lnTo>
              </a:path>
            </a:pathLst>
          </a:custGeom>
          <a:ln w="38100">
            <a:solidFill>
              <a:srgbClr val="8952AC"/>
            </a:solidFill>
          </a:ln>
        </p:spPr>
        <p:txBody>
          <a:bodyPr wrap="square" lIns="0" tIns="0" rIns="0" bIns="0" rtlCol="0"/>
          <a:lstStyle/>
          <a:p/>
        </p:txBody>
      </p:sp>
      <p:sp>
        <p:nvSpPr>
          <p:cNvPr id="26" name="object 26"/>
          <p:cNvSpPr/>
          <p:nvPr/>
        </p:nvSpPr>
        <p:spPr>
          <a:xfrm>
            <a:off x="8096250" y="5485638"/>
            <a:ext cx="1078865" cy="0"/>
          </a:xfrm>
          <a:custGeom>
            <a:avLst/>
            <a:gdLst/>
            <a:ahLst/>
            <a:cxnLst/>
            <a:rect l="l" t="t" r="r" b="b"/>
            <a:pathLst>
              <a:path w="1078865" h="0">
                <a:moveTo>
                  <a:pt x="1078738" y="0"/>
                </a:moveTo>
                <a:lnTo>
                  <a:pt x="0" y="0"/>
                </a:lnTo>
              </a:path>
            </a:pathLst>
          </a:custGeom>
          <a:ln w="38100">
            <a:solidFill>
              <a:srgbClr val="8952AC"/>
            </a:solidFill>
          </a:ln>
        </p:spPr>
        <p:txBody>
          <a:bodyPr wrap="square" lIns="0" tIns="0" rIns="0" bIns="0" rtlCol="0"/>
          <a:lstStyle/>
          <a:p/>
        </p:txBody>
      </p:sp>
      <p:sp>
        <p:nvSpPr>
          <p:cNvPr id="27" name="object 27"/>
          <p:cNvSpPr/>
          <p:nvPr/>
        </p:nvSpPr>
        <p:spPr>
          <a:xfrm>
            <a:off x="9373361" y="4359402"/>
            <a:ext cx="0" cy="928369"/>
          </a:xfrm>
          <a:custGeom>
            <a:avLst/>
            <a:gdLst/>
            <a:ahLst/>
            <a:cxnLst/>
            <a:rect l="l" t="t" r="r" b="b"/>
            <a:pathLst>
              <a:path w="0" h="928370">
                <a:moveTo>
                  <a:pt x="0" y="928370"/>
                </a:moveTo>
                <a:lnTo>
                  <a:pt x="0" y="0"/>
                </a:lnTo>
              </a:path>
            </a:pathLst>
          </a:custGeom>
          <a:ln w="38100">
            <a:solidFill>
              <a:srgbClr val="8952AC"/>
            </a:solidFill>
          </a:ln>
        </p:spPr>
        <p:txBody>
          <a:bodyPr wrap="square" lIns="0" tIns="0" rIns="0" bIns="0" rtlCol="0"/>
          <a:lstStyle/>
          <a:p/>
        </p:txBody>
      </p:sp>
      <p:sp>
        <p:nvSpPr>
          <p:cNvPr id="28" name="object 28"/>
          <p:cNvSpPr/>
          <p:nvPr/>
        </p:nvSpPr>
        <p:spPr>
          <a:xfrm>
            <a:off x="8093202" y="2836926"/>
            <a:ext cx="1082040" cy="0"/>
          </a:xfrm>
          <a:custGeom>
            <a:avLst/>
            <a:gdLst/>
            <a:ahLst/>
            <a:cxnLst/>
            <a:rect l="l" t="t" r="r" b="b"/>
            <a:pathLst>
              <a:path w="1082040" h="0">
                <a:moveTo>
                  <a:pt x="1081786" y="0"/>
                </a:moveTo>
                <a:lnTo>
                  <a:pt x="0" y="0"/>
                </a:lnTo>
              </a:path>
            </a:pathLst>
          </a:custGeom>
          <a:ln w="38100">
            <a:solidFill>
              <a:srgbClr val="8952AC"/>
            </a:solidFill>
          </a:ln>
        </p:spPr>
        <p:txBody>
          <a:bodyPr wrap="square" lIns="0" tIns="0" rIns="0" bIns="0" rtlCol="0"/>
          <a:lstStyle/>
          <a:p/>
        </p:txBody>
      </p:sp>
      <p:sp>
        <p:nvSpPr>
          <p:cNvPr id="29" name="object 29"/>
          <p:cNvSpPr/>
          <p:nvPr/>
        </p:nvSpPr>
        <p:spPr>
          <a:xfrm>
            <a:off x="6614921" y="2836926"/>
            <a:ext cx="1082040" cy="0"/>
          </a:xfrm>
          <a:custGeom>
            <a:avLst/>
            <a:gdLst/>
            <a:ahLst/>
            <a:cxnLst/>
            <a:rect l="l" t="t" r="r" b="b"/>
            <a:pathLst>
              <a:path w="1082040" h="0">
                <a:moveTo>
                  <a:pt x="0" y="0"/>
                </a:moveTo>
                <a:lnTo>
                  <a:pt x="1081785" y="0"/>
                </a:lnTo>
              </a:path>
            </a:pathLst>
          </a:custGeom>
          <a:ln w="38100">
            <a:solidFill>
              <a:srgbClr val="8952AC"/>
            </a:solidFill>
          </a:ln>
        </p:spPr>
        <p:txBody>
          <a:bodyPr wrap="square" lIns="0" tIns="0" rIns="0" bIns="0" rtlCol="0"/>
          <a:lstStyle/>
          <a:p/>
        </p:txBody>
      </p:sp>
      <p:sp>
        <p:nvSpPr>
          <p:cNvPr id="30" name="object 30"/>
          <p:cNvSpPr/>
          <p:nvPr/>
        </p:nvSpPr>
        <p:spPr>
          <a:xfrm>
            <a:off x="7895081" y="3035045"/>
            <a:ext cx="3175" cy="928369"/>
          </a:xfrm>
          <a:custGeom>
            <a:avLst/>
            <a:gdLst/>
            <a:ahLst/>
            <a:cxnLst/>
            <a:rect l="l" t="t" r="r" b="b"/>
            <a:pathLst>
              <a:path w="3175" h="928370">
                <a:moveTo>
                  <a:pt x="3048" y="928369"/>
                </a:moveTo>
                <a:lnTo>
                  <a:pt x="0" y="0"/>
                </a:lnTo>
              </a:path>
            </a:pathLst>
          </a:custGeom>
          <a:ln w="38099">
            <a:solidFill>
              <a:srgbClr val="8952AC"/>
            </a:solidFill>
          </a:ln>
        </p:spPr>
        <p:txBody>
          <a:bodyPr wrap="square" lIns="0" tIns="0" rIns="0" bIns="0" rtlCol="0"/>
          <a:lstStyle/>
          <a:p/>
        </p:txBody>
      </p:sp>
      <p:sp>
        <p:nvSpPr>
          <p:cNvPr id="31" name="object 31"/>
          <p:cNvSpPr/>
          <p:nvPr/>
        </p:nvSpPr>
        <p:spPr>
          <a:xfrm>
            <a:off x="6416802" y="3035045"/>
            <a:ext cx="0" cy="928369"/>
          </a:xfrm>
          <a:custGeom>
            <a:avLst/>
            <a:gdLst/>
            <a:ahLst/>
            <a:cxnLst/>
            <a:rect l="l" t="t" r="r" b="b"/>
            <a:pathLst>
              <a:path w="0" h="928370">
                <a:moveTo>
                  <a:pt x="0" y="0"/>
                </a:moveTo>
                <a:lnTo>
                  <a:pt x="0" y="928369"/>
                </a:lnTo>
              </a:path>
            </a:pathLst>
          </a:custGeom>
          <a:ln w="38100">
            <a:solidFill>
              <a:srgbClr val="8952AC"/>
            </a:solidFill>
          </a:ln>
        </p:spPr>
        <p:txBody>
          <a:bodyPr wrap="square" lIns="0" tIns="0" rIns="0" bIns="0" rtlCol="0"/>
          <a:lstStyle/>
          <a:p/>
        </p:txBody>
      </p:sp>
      <p:sp>
        <p:nvSpPr>
          <p:cNvPr id="32" name="object 32"/>
          <p:cNvSpPr/>
          <p:nvPr/>
        </p:nvSpPr>
        <p:spPr>
          <a:xfrm>
            <a:off x="8038338" y="4301490"/>
            <a:ext cx="1195070" cy="1044575"/>
          </a:xfrm>
          <a:custGeom>
            <a:avLst/>
            <a:gdLst/>
            <a:ahLst/>
            <a:cxnLst/>
            <a:rect l="l" t="t" r="r" b="b"/>
            <a:pathLst>
              <a:path w="1195070" h="1044575">
                <a:moveTo>
                  <a:pt x="0" y="1044321"/>
                </a:moveTo>
                <a:lnTo>
                  <a:pt x="1194815" y="0"/>
                </a:lnTo>
              </a:path>
            </a:pathLst>
          </a:custGeom>
          <a:ln w="38100">
            <a:solidFill>
              <a:srgbClr val="8952AC"/>
            </a:solidFill>
          </a:ln>
        </p:spPr>
        <p:txBody>
          <a:bodyPr wrap="square" lIns="0" tIns="0" rIns="0" bIns="0" rtlCol="0"/>
          <a:lstStyle/>
          <a:p/>
        </p:txBody>
      </p:sp>
      <p:sp>
        <p:nvSpPr>
          <p:cNvPr id="33" name="object 33"/>
          <p:cNvSpPr/>
          <p:nvPr/>
        </p:nvSpPr>
        <p:spPr>
          <a:xfrm>
            <a:off x="8038338" y="4301490"/>
            <a:ext cx="1195070" cy="1044575"/>
          </a:xfrm>
          <a:custGeom>
            <a:avLst/>
            <a:gdLst/>
            <a:ahLst/>
            <a:cxnLst/>
            <a:rect l="l" t="t" r="r" b="b"/>
            <a:pathLst>
              <a:path w="1195070" h="1044575">
                <a:moveTo>
                  <a:pt x="1194815" y="1044321"/>
                </a:moveTo>
                <a:lnTo>
                  <a:pt x="0" y="0"/>
                </a:lnTo>
              </a:path>
            </a:pathLst>
          </a:custGeom>
          <a:ln w="38100">
            <a:solidFill>
              <a:srgbClr val="8952AC"/>
            </a:solidFill>
          </a:ln>
        </p:spPr>
        <p:txBody>
          <a:bodyPr wrap="square" lIns="0" tIns="0" rIns="0" bIns="0" rtlCol="0"/>
          <a:lstStyle/>
          <a:p/>
        </p:txBody>
      </p:sp>
      <p:graphicFrame>
        <p:nvGraphicFramePr>
          <p:cNvPr id="34" name="object 34"/>
          <p:cNvGraphicFramePr>
            <a:graphicFrameLocks noGrp="1"/>
          </p:cNvGraphicFramePr>
          <p:nvPr/>
        </p:nvGraphicFramePr>
        <p:xfrm>
          <a:off x="10034016" y="2523489"/>
          <a:ext cx="1624965" cy="3305175"/>
        </p:xfrm>
        <a:graphic>
          <a:graphicData uri="http://schemas.openxmlformats.org/drawingml/2006/table">
            <a:tbl>
              <a:tblPr firstRow="1" bandRow="1">
                <a:tableStyleId>{2D5ABB26-0587-4C30-8999-92F81FD0307C}</a:tableStyleId>
              </a:tblPr>
              <a:tblGrid>
                <a:gridCol w="535305"/>
                <a:gridCol w="535305"/>
                <a:gridCol w="535304"/>
              </a:tblGrid>
              <a:tr h="365760">
                <a:tc>
                  <a:txBody>
                    <a:bodyPr/>
                    <a:lstStyle/>
                    <a:p>
                      <a:pPr algn="ctr">
                        <a:lnSpc>
                          <a:spcPct val="100000"/>
                        </a:lnSpc>
                        <a:spcBef>
                          <a:spcPts val="254"/>
                        </a:spcBef>
                      </a:pPr>
                      <a:r>
                        <a:rPr dirty="0" sz="1800">
                          <a:latin typeface="Cambria Math"/>
                          <a:cs typeface="Cambria Math"/>
                        </a:rPr>
                        <a:t>𝑠</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latin typeface="Cambria Math"/>
                          <a:cs typeface="Cambria Math"/>
                        </a:rPr>
                        <a:t>0</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203835">
                        <a:lnSpc>
                          <a:spcPct val="100000"/>
                        </a:lnSpc>
                        <a:spcBef>
                          <a:spcPts val="254"/>
                        </a:spcBef>
                      </a:pPr>
                      <a:r>
                        <a:rPr dirty="0" sz="1800">
                          <a:latin typeface="Cambria Math"/>
                          <a:cs typeface="Cambria Math"/>
                        </a:rPr>
                        <a:t>0</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latin typeface="Cambria Math"/>
                          <a:cs typeface="Cambria Math"/>
                        </a:rPr>
                        <a:t>𝑎</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3175">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171450">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4"/>
                        </a:spcBef>
                      </a:pPr>
                      <a:r>
                        <a:rPr dirty="0" sz="1800">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3175">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171450">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9"/>
                        </a:spcBef>
                      </a:pPr>
                      <a:r>
                        <a:rPr dirty="0" sz="1800">
                          <a:latin typeface="Cambria Math"/>
                          <a:cs typeface="Cambria Math"/>
                        </a:rPr>
                        <a:t>𝑐</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3175">
                        <a:lnSpc>
                          <a:spcPct val="100000"/>
                        </a:lnSpc>
                        <a:spcBef>
                          <a:spcPts val="259"/>
                        </a:spcBef>
                      </a:pPr>
                      <a:r>
                        <a:rPr dirty="0" sz="1800">
                          <a:latin typeface="Cambria Math"/>
                          <a:cs typeface="Cambria Math"/>
                        </a:rPr>
                        <a:t>∞</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171450">
                        <a:lnSpc>
                          <a:spcPct val="100000"/>
                        </a:lnSpc>
                        <a:spcBef>
                          <a:spcPts val="259"/>
                        </a:spcBef>
                      </a:pPr>
                      <a:r>
                        <a:rPr dirty="0" sz="1800">
                          <a:latin typeface="Cambria Math"/>
                          <a:cs typeface="Cambria Math"/>
                        </a:rPr>
                        <a:t>∞</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9"/>
                        </a:spcBef>
                      </a:pPr>
                      <a:r>
                        <a:rPr dirty="0" sz="1800">
                          <a:latin typeface="Cambria Math"/>
                          <a:cs typeface="Cambria Math"/>
                        </a:rPr>
                        <a:t>𝑑</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3175">
                        <a:lnSpc>
                          <a:spcPct val="100000"/>
                        </a:lnSpc>
                        <a:spcBef>
                          <a:spcPts val="259"/>
                        </a:spcBef>
                      </a:pPr>
                      <a:r>
                        <a:rPr dirty="0" sz="1800">
                          <a:latin typeface="Cambria Math"/>
                          <a:cs typeface="Cambria Math"/>
                        </a:rPr>
                        <a:t>∞</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203835">
                        <a:lnSpc>
                          <a:spcPct val="100000"/>
                        </a:lnSpc>
                        <a:spcBef>
                          <a:spcPts val="259"/>
                        </a:spcBef>
                      </a:pPr>
                      <a:r>
                        <a:rPr dirty="0" sz="1800">
                          <a:latin typeface="Cambria Math"/>
                          <a:cs typeface="Cambria Math"/>
                        </a:rPr>
                        <a:t>6</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3175">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203835">
                        <a:lnSpc>
                          <a:spcPct val="100000"/>
                        </a:lnSpc>
                        <a:spcBef>
                          <a:spcPts val="254"/>
                        </a:spcBef>
                      </a:pPr>
                      <a:r>
                        <a:rPr dirty="0" sz="1800">
                          <a:latin typeface="Cambria Math"/>
                          <a:cs typeface="Cambria Math"/>
                        </a:rPr>
                        <a:t>4</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algn="ctr">
                        <a:lnSpc>
                          <a:spcPct val="100000"/>
                        </a:lnSpc>
                        <a:spcBef>
                          <a:spcPts val="254"/>
                        </a:spcBef>
                      </a:pPr>
                      <a:r>
                        <a:rPr dirty="0" sz="1800">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3175">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171450">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59">
                <a:tc>
                  <a:txBody>
                    <a:bodyPr/>
                    <a:lstStyle/>
                    <a:p>
                      <a:pPr algn="ctr">
                        <a:lnSpc>
                          <a:spcPct val="100000"/>
                        </a:lnSpc>
                        <a:spcBef>
                          <a:spcPts val="260"/>
                        </a:spcBef>
                      </a:pPr>
                      <a:r>
                        <a:rPr dirty="0" sz="1800">
                          <a:latin typeface="Cambria Math"/>
                          <a:cs typeface="Cambria Math"/>
                        </a:rPr>
                        <a:t>𝑔</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3175">
                        <a:lnSpc>
                          <a:spcPct val="100000"/>
                        </a:lnSpc>
                        <a:spcBef>
                          <a:spcPts val="260"/>
                        </a:spcBef>
                      </a:pPr>
                      <a:r>
                        <a:rPr dirty="0" sz="1800">
                          <a:latin typeface="Cambria Math"/>
                          <a:cs typeface="Cambria Math"/>
                        </a:rPr>
                        <a:t>∞</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203835">
                        <a:lnSpc>
                          <a:spcPct val="100000"/>
                        </a:lnSpc>
                        <a:spcBef>
                          <a:spcPts val="260"/>
                        </a:spcBef>
                      </a:pPr>
                      <a:r>
                        <a:rPr dirty="0" sz="1800">
                          <a:latin typeface="Cambria Math"/>
                          <a:cs typeface="Cambria Math"/>
                        </a:rPr>
                        <a:t>1</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85">
                <a:tc>
                  <a:txBody>
                    <a:bodyPr/>
                    <a:lstStyle/>
                    <a:p>
                      <a:pPr algn="ctr">
                        <a:lnSpc>
                          <a:spcPct val="100000"/>
                        </a:lnSpc>
                        <a:spcBef>
                          <a:spcPts val="260"/>
                        </a:spcBef>
                      </a:pPr>
                      <a:r>
                        <a:rPr dirty="0" sz="1800">
                          <a:latin typeface="Cambria Math"/>
                          <a:cs typeface="Cambria Math"/>
                        </a:rPr>
                        <a:t>ℎ</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3175">
                        <a:lnSpc>
                          <a:spcPct val="100000"/>
                        </a:lnSpc>
                        <a:spcBef>
                          <a:spcPts val="260"/>
                        </a:spcBef>
                      </a:pPr>
                      <a:r>
                        <a:rPr dirty="0" sz="1800">
                          <a:latin typeface="Cambria Math"/>
                          <a:cs typeface="Cambria Math"/>
                        </a:rPr>
                        <a:t>∞</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171450">
                        <a:lnSpc>
                          <a:spcPct val="100000"/>
                        </a:lnSpc>
                        <a:spcBef>
                          <a:spcPts val="260"/>
                        </a:spcBef>
                      </a:pPr>
                      <a:r>
                        <a:rPr dirty="0" sz="1800">
                          <a:latin typeface="Cambria Math"/>
                          <a:cs typeface="Cambria Math"/>
                        </a:rPr>
                        <a:t>∞</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bl>
          </a:graphicData>
        </a:graphic>
      </p:graphicFrame>
      <p:sp>
        <p:nvSpPr>
          <p:cNvPr id="35" name="object 35"/>
          <p:cNvSpPr txBox="1"/>
          <p:nvPr/>
        </p:nvSpPr>
        <p:spPr>
          <a:xfrm>
            <a:off x="7291578" y="481533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36" name="object 36"/>
          <p:cNvSpPr txBox="1"/>
          <p:nvPr/>
        </p:nvSpPr>
        <p:spPr>
          <a:xfrm>
            <a:off x="7212838" y="554349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37" name="object 37"/>
          <p:cNvSpPr txBox="1"/>
          <p:nvPr/>
        </p:nvSpPr>
        <p:spPr>
          <a:xfrm>
            <a:off x="6165850" y="468299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6</a:t>
            </a:r>
            <a:endParaRPr sz="1600">
              <a:latin typeface="Arial"/>
              <a:cs typeface="Arial"/>
            </a:endParaRPr>
          </a:p>
        </p:txBody>
      </p:sp>
      <p:sp>
        <p:nvSpPr>
          <p:cNvPr id="38" name="object 38"/>
          <p:cNvSpPr txBox="1"/>
          <p:nvPr/>
        </p:nvSpPr>
        <p:spPr>
          <a:xfrm>
            <a:off x="7063485" y="382468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9" name="object 39"/>
          <p:cNvSpPr txBox="1"/>
          <p:nvPr/>
        </p:nvSpPr>
        <p:spPr>
          <a:xfrm>
            <a:off x="6189726" y="3406266"/>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0" name="object 40"/>
          <p:cNvSpPr txBox="1"/>
          <p:nvPr/>
        </p:nvSpPr>
        <p:spPr>
          <a:xfrm>
            <a:off x="8639047" y="554349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1" name="object 41"/>
          <p:cNvSpPr txBox="1"/>
          <p:nvPr/>
        </p:nvSpPr>
        <p:spPr>
          <a:xfrm>
            <a:off x="8059928" y="488111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2" name="object 42"/>
          <p:cNvSpPr txBox="1"/>
          <p:nvPr/>
        </p:nvSpPr>
        <p:spPr>
          <a:xfrm>
            <a:off x="8319643" y="421881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3" name="object 43"/>
          <p:cNvSpPr txBox="1"/>
          <p:nvPr/>
        </p:nvSpPr>
        <p:spPr>
          <a:xfrm>
            <a:off x="9483597" y="464616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4" name="object 44"/>
          <p:cNvSpPr txBox="1"/>
          <p:nvPr/>
        </p:nvSpPr>
        <p:spPr>
          <a:xfrm>
            <a:off x="7063485" y="288721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5" name="object 45"/>
          <p:cNvSpPr txBox="1"/>
          <p:nvPr/>
        </p:nvSpPr>
        <p:spPr>
          <a:xfrm>
            <a:off x="8590533" y="292463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6" name="object 46"/>
          <p:cNvSpPr txBox="1"/>
          <p:nvPr/>
        </p:nvSpPr>
        <p:spPr>
          <a:xfrm>
            <a:off x="7985252" y="3394075"/>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47" name="object 47"/>
          <p:cNvSpPr/>
          <p:nvPr/>
        </p:nvSpPr>
        <p:spPr>
          <a:xfrm>
            <a:off x="6530847" y="4272534"/>
            <a:ext cx="1111885" cy="967740"/>
          </a:xfrm>
          <a:custGeom>
            <a:avLst/>
            <a:gdLst/>
            <a:ahLst/>
            <a:cxnLst/>
            <a:rect l="l" t="t" r="r" b="b"/>
            <a:pathLst>
              <a:path w="1111884" h="967739">
                <a:moveTo>
                  <a:pt x="1013051" y="60468"/>
                </a:moveTo>
                <a:lnTo>
                  <a:pt x="0" y="938530"/>
                </a:lnTo>
                <a:lnTo>
                  <a:pt x="24892" y="967359"/>
                </a:lnTo>
                <a:lnTo>
                  <a:pt x="1038045" y="89317"/>
                </a:lnTo>
                <a:lnTo>
                  <a:pt x="1013051" y="60468"/>
                </a:lnTo>
                <a:close/>
              </a:path>
              <a:path w="1111884" h="967739">
                <a:moveTo>
                  <a:pt x="1092011" y="48006"/>
                </a:moveTo>
                <a:lnTo>
                  <a:pt x="1027429" y="48006"/>
                </a:lnTo>
                <a:lnTo>
                  <a:pt x="1052449" y="76835"/>
                </a:lnTo>
                <a:lnTo>
                  <a:pt x="1038045" y="89317"/>
                </a:lnTo>
                <a:lnTo>
                  <a:pt x="1062990" y="118110"/>
                </a:lnTo>
                <a:lnTo>
                  <a:pt x="1092011" y="48006"/>
                </a:lnTo>
                <a:close/>
              </a:path>
              <a:path w="1111884" h="967739">
                <a:moveTo>
                  <a:pt x="1027429" y="48006"/>
                </a:moveTo>
                <a:lnTo>
                  <a:pt x="1013051" y="60468"/>
                </a:lnTo>
                <a:lnTo>
                  <a:pt x="1038045" y="89317"/>
                </a:lnTo>
                <a:lnTo>
                  <a:pt x="1052449" y="76835"/>
                </a:lnTo>
                <a:lnTo>
                  <a:pt x="1027429" y="48006"/>
                </a:lnTo>
                <a:close/>
              </a:path>
              <a:path w="1111884" h="967739">
                <a:moveTo>
                  <a:pt x="1111884" y="0"/>
                </a:moveTo>
                <a:lnTo>
                  <a:pt x="988059" y="31623"/>
                </a:lnTo>
                <a:lnTo>
                  <a:pt x="1013051" y="60468"/>
                </a:lnTo>
                <a:lnTo>
                  <a:pt x="1027429" y="48006"/>
                </a:lnTo>
                <a:lnTo>
                  <a:pt x="1092011" y="48006"/>
                </a:lnTo>
                <a:lnTo>
                  <a:pt x="1111884" y="0"/>
                </a:lnTo>
                <a:close/>
              </a:path>
            </a:pathLst>
          </a:custGeom>
          <a:solidFill>
            <a:srgbClr val="52AC87"/>
          </a:solidFill>
        </p:spPr>
        <p:txBody>
          <a:bodyPr wrap="square" lIns="0" tIns="0" rIns="0" bIns="0" rtlCol="0"/>
          <a:lstStyle/>
          <a:p/>
        </p:txBody>
      </p:sp>
      <p:sp>
        <p:nvSpPr>
          <p:cNvPr id="48" name="object 48"/>
          <p:cNvSpPr/>
          <p:nvPr/>
        </p:nvSpPr>
        <p:spPr>
          <a:xfrm>
            <a:off x="6661911" y="5346446"/>
            <a:ext cx="989330" cy="114300"/>
          </a:xfrm>
          <a:custGeom>
            <a:avLst/>
            <a:gdLst/>
            <a:ahLst/>
            <a:cxnLst/>
            <a:rect l="l" t="t" r="r" b="b"/>
            <a:pathLst>
              <a:path w="989329" h="114300">
                <a:moveTo>
                  <a:pt x="875157" y="0"/>
                </a:moveTo>
                <a:lnTo>
                  <a:pt x="874775" y="38148"/>
                </a:lnTo>
                <a:lnTo>
                  <a:pt x="893826" y="38353"/>
                </a:lnTo>
                <a:lnTo>
                  <a:pt x="893445" y="76453"/>
                </a:lnTo>
                <a:lnTo>
                  <a:pt x="874392" y="76453"/>
                </a:lnTo>
                <a:lnTo>
                  <a:pt x="874014" y="114299"/>
                </a:lnTo>
                <a:lnTo>
                  <a:pt x="951770" y="76453"/>
                </a:lnTo>
                <a:lnTo>
                  <a:pt x="893445" y="76453"/>
                </a:lnTo>
                <a:lnTo>
                  <a:pt x="874394" y="76248"/>
                </a:lnTo>
                <a:lnTo>
                  <a:pt x="952193" y="76248"/>
                </a:lnTo>
                <a:lnTo>
                  <a:pt x="988822" y="58419"/>
                </a:lnTo>
                <a:lnTo>
                  <a:pt x="875157" y="0"/>
                </a:lnTo>
                <a:close/>
              </a:path>
              <a:path w="989329" h="114300">
                <a:moveTo>
                  <a:pt x="874775" y="38148"/>
                </a:moveTo>
                <a:lnTo>
                  <a:pt x="874394" y="76248"/>
                </a:lnTo>
                <a:lnTo>
                  <a:pt x="893445" y="76453"/>
                </a:lnTo>
                <a:lnTo>
                  <a:pt x="893826" y="38353"/>
                </a:lnTo>
                <a:lnTo>
                  <a:pt x="874775" y="38148"/>
                </a:lnTo>
                <a:close/>
              </a:path>
              <a:path w="989329" h="114300">
                <a:moveTo>
                  <a:pt x="508" y="28701"/>
                </a:moveTo>
                <a:lnTo>
                  <a:pt x="0" y="66801"/>
                </a:lnTo>
                <a:lnTo>
                  <a:pt x="874394" y="76248"/>
                </a:lnTo>
                <a:lnTo>
                  <a:pt x="874775" y="38148"/>
                </a:lnTo>
                <a:lnTo>
                  <a:pt x="508" y="28701"/>
                </a:lnTo>
                <a:close/>
              </a:path>
            </a:pathLst>
          </a:custGeom>
          <a:solidFill>
            <a:srgbClr val="52AC87"/>
          </a:solidFill>
        </p:spPr>
        <p:txBody>
          <a:bodyPr wrap="square" lIns="0" tIns="0" rIns="0" bIns="0" rtlCol="0"/>
          <a:lstStyle/>
          <a:p/>
        </p:txBody>
      </p:sp>
      <p:sp>
        <p:nvSpPr>
          <p:cNvPr id="49" name="object 49"/>
          <p:cNvSpPr/>
          <p:nvPr/>
        </p:nvSpPr>
        <p:spPr>
          <a:xfrm>
            <a:off x="6443726" y="4386834"/>
            <a:ext cx="114300" cy="785495"/>
          </a:xfrm>
          <a:custGeom>
            <a:avLst/>
            <a:gdLst/>
            <a:ahLst/>
            <a:cxnLst/>
            <a:rect l="l" t="t" r="r" b="b"/>
            <a:pathLst>
              <a:path w="114300" h="785495">
                <a:moveTo>
                  <a:pt x="76200" y="95250"/>
                </a:moveTo>
                <a:lnTo>
                  <a:pt x="38100" y="95250"/>
                </a:lnTo>
                <a:lnTo>
                  <a:pt x="37846" y="785368"/>
                </a:lnTo>
                <a:lnTo>
                  <a:pt x="75946" y="785368"/>
                </a:lnTo>
                <a:lnTo>
                  <a:pt x="76200" y="95250"/>
                </a:lnTo>
                <a:close/>
              </a:path>
              <a:path w="114300" h="785495">
                <a:moveTo>
                  <a:pt x="57150" y="0"/>
                </a:moveTo>
                <a:lnTo>
                  <a:pt x="0" y="114300"/>
                </a:lnTo>
                <a:lnTo>
                  <a:pt x="38092" y="114300"/>
                </a:lnTo>
                <a:lnTo>
                  <a:pt x="38100" y="95250"/>
                </a:lnTo>
                <a:lnTo>
                  <a:pt x="104775" y="95250"/>
                </a:lnTo>
                <a:lnTo>
                  <a:pt x="57150" y="0"/>
                </a:lnTo>
                <a:close/>
              </a:path>
              <a:path w="114300" h="785495">
                <a:moveTo>
                  <a:pt x="104775" y="95250"/>
                </a:moveTo>
                <a:lnTo>
                  <a:pt x="76200" y="95250"/>
                </a:lnTo>
                <a:lnTo>
                  <a:pt x="76192" y="114300"/>
                </a:lnTo>
                <a:lnTo>
                  <a:pt x="114300" y="114300"/>
                </a:lnTo>
                <a:lnTo>
                  <a:pt x="104775" y="95250"/>
                </a:lnTo>
                <a:close/>
              </a:path>
            </a:pathLst>
          </a:custGeom>
          <a:solidFill>
            <a:srgbClr val="52AC87"/>
          </a:solidFill>
        </p:spPr>
        <p:txBody>
          <a:bodyPr wrap="square" lIns="0" tIns="0" rIns="0" bIns="0" rtlCol="0"/>
          <a:lstStyle/>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534670"/>
            <a:ext cx="9589135" cy="1409065"/>
          </a:xfrm>
          <a:prstGeom prst="rect"/>
        </p:spPr>
        <p:txBody>
          <a:bodyPr wrap="square" lIns="0" tIns="12700" rIns="0" bIns="0" rtlCol="0" vert="horz">
            <a:spAutoFit/>
          </a:bodyPr>
          <a:lstStyle/>
          <a:p>
            <a:pPr marL="12700">
              <a:lnSpc>
                <a:spcPct val="100000"/>
              </a:lnSpc>
              <a:spcBef>
                <a:spcPts val="100"/>
              </a:spcBef>
            </a:pPr>
            <a:r>
              <a:rPr dirty="0" spc="-5"/>
              <a:t>Bellman-Ford</a:t>
            </a:r>
            <a:r>
              <a:rPr dirty="0" spc="-25"/>
              <a:t> </a:t>
            </a:r>
            <a:r>
              <a:rPr dirty="0" spc="-5"/>
              <a:t>Algorithm</a:t>
            </a:r>
          </a:p>
          <a:p>
            <a:pPr marL="12700" marR="5080">
              <a:lnSpc>
                <a:spcPct val="100000"/>
              </a:lnSpc>
              <a:spcBef>
                <a:spcPts val="90"/>
              </a:spcBef>
            </a:pPr>
            <a:r>
              <a:rPr dirty="0" sz="2200" spc="-5" b="0">
                <a:solidFill>
                  <a:srgbClr val="767070"/>
                </a:solidFill>
                <a:latin typeface="Arial"/>
                <a:cs typeface="Arial"/>
              </a:rPr>
              <a:t>The Bellman-Ford Algorithm also finds the shortest path from some given  vertex to all other vertices. It </a:t>
            </a:r>
            <a:r>
              <a:rPr dirty="0" sz="2200" b="0">
                <a:solidFill>
                  <a:srgbClr val="767070"/>
                </a:solidFill>
                <a:latin typeface="Arial"/>
                <a:cs typeface="Arial"/>
              </a:rPr>
              <a:t>is </a:t>
            </a:r>
            <a:r>
              <a:rPr dirty="0" sz="2200" spc="-5" b="0">
                <a:solidFill>
                  <a:srgbClr val="767070"/>
                </a:solidFill>
                <a:latin typeface="Arial"/>
                <a:cs typeface="Arial"/>
              </a:rPr>
              <a:t>slower than </a:t>
            </a:r>
            <a:r>
              <a:rPr dirty="0" sz="2200" spc="-10" b="0">
                <a:solidFill>
                  <a:srgbClr val="767070"/>
                </a:solidFill>
                <a:latin typeface="Arial"/>
                <a:cs typeface="Arial"/>
              </a:rPr>
              <a:t>Dijkstra’s </a:t>
            </a:r>
            <a:r>
              <a:rPr dirty="0" sz="2200" spc="-5" b="0">
                <a:solidFill>
                  <a:srgbClr val="767070"/>
                </a:solidFill>
                <a:latin typeface="Arial"/>
                <a:cs typeface="Arial"/>
              </a:rPr>
              <a:t>algorithm, making it less  commonly </a:t>
            </a:r>
            <a:r>
              <a:rPr dirty="0" sz="2200" b="0">
                <a:solidFill>
                  <a:srgbClr val="767070"/>
                </a:solidFill>
                <a:latin typeface="Arial"/>
                <a:cs typeface="Arial"/>
              </a:rPr>
              <a:t>used. </a:t>
            </a:r>
            <a:r>
              <a:rPr dirty="0" sz="2200" spc="-20" b="0">
                <a:solidFill>
                  <a:srgbClr val="767070"/>
                </a:solidFill>
                <a:latin typeface="Arial"/>
                <a:cs typeface="Arial"/>
              </a:rPr>
              <a:t>However, </a:t>
            </a:r>
            <a:r>
              <a:rPr dirty="0" sz="2200" spc="-5" b="0">
                <a:solidFill>
                  <a:srgbClr val="767070"/>
                </a:solidFill>
                <a:latin typeface="Arial"/>
                <a:cs typeface="Arial"/>
              </a:rPr>
              <a:t>it covers graphs with negative weight</a:t>
            </a:r>
            <a:r>
              <a:rPr dirty="0" sz="2200" spc="135" b="0">
                <a:solidFill>
                  <a:srgbClr val="767070"/>
                </a:solidFill>
                <a:latin typeface="Arial"/>
                <a:cs typeface="Arial"/>
              </a:rPr>
              <a:t> </a:t>
            </a:r>
            <a:r>
              <a:rPr dirty="0" sz="2200" spc="-5" b="0">
                <a:solidFill>
                  <a:srgbClr val="767070"/>
                </a:solidFill>
                <a:latin typeface="Arial"/>
                <a:cs typeface="Arial"/>
              </a:rPr>
              <a:t>edges.</a:t>
            </a:r>
            <a:endParaRPr sz="2200">
              <a:latin typeface="Arial"/>
              <a:cs typeface="Arial"/>
            </a:endParaRPr>
          </a:p>
        </p:txBody>
      </p:sp>
      <p:sp>
        <p:nvSpPr>
          <p:cNvPr id="3" name="object 3"/>
          <p:cNvSpPr txBox="1"/>
          <p:nvPr/>
        </p:nvSpPr>
        <p:spPr>
          <a:xfrm>
            <a:off x="1332738" y="3064510"/>
            <a:ext cx="4439285" cy="2037080"/>
          </a:xfrm>
          <a:prstGeom prst="rect">
            <a:avLst/>
          </a:prstGeom>
        </p:spPr>
        <p:txBody>
          <a:bodyPr wrap="square" lIns="0" tIns="12065" rIns="0" bIns="0" rtlCol="0" vert="horz">
            <a:spAutoFit/>
          </a:bodyPr>
          <a:lstStyle/>
          <a:p>
            <a:pPr marL="12700" marR="5080">
              <a:lnSpc>
                <a:spcPct val="100000"/>
              </a:lnSpc>
              <a:spcBef>
                <a:spcPts val="95"/>
              </a:spcBef>
            </a:pPr>
            <a:r>
              <a:rPr dirty="0" sz="2200" spc="-5">
                <a:solidFill>
                  <a:srgbClr val="767070"/>
                </a:solidFill>
                <a:latin typeface="Arial"/>
                <a:cs typeface="Arial"/>
              </a:rPr>
              <a:t>This is repeated multiple times.  During each iteration, vertices have  their distances from </a:t>
            </a:r>
            <a:r>
              <a:rPr dirty="0" sz="2200" spc="-5">
                <a:solidFill>
                  <a:srgbClr val="767070"/>
                </a:solidFill>
                <a:latin typeface="Cambria Math"/>
                <a:cs typeface="Cambria Math"/>
              </a:rPr>
              <a:t>𝑠 </a:t>
            </a:r>
            <a:r>
              <a:rPr dirty="0" sz="2200" spc="-5">
                <a:solidFill>
                  <a:srgbClr val="767070"/>
                </a:solidFill>
                <a:latin typeface="Arial"/>
                <a:cs typeface="Arial"/>
              </a:rPr>
              <a:t>reduced, and  so are able to relax the vertices  adjacent to them on the succeeding  iterations.</a:t>
            </a:r>
            <a:endParaRPr sz="2200">
              <a:latin typeface="Arial"/>
              <a:cs typeface="Arial"/>
            </a:endParaRPr>
          </a:p>
        </p:txBody>
      </p:sp>
      <p:sp>
        <p:nvSpPr>
          <p:cNvPr id="4" name="object 4"/>
          <p:cNvSpPr/>
          <p:nvPr/>
        </p:nvSpPr>
        <p:spPr>
          <a:xfrm>
            <a:off x="6217920" y="5286755"/>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19" y="396240"/>
                </a:lnTo>
                <a:lnTo>
                  <a:pt x="243564" y="391007"/>
                </a:lnTo>
                <a:lnTo>
                  <a:pt x="285272" y="376103"/>
                </a:lnTo>
                <a:lnTo>
                  <a:pt x="322057" y="352716"/>
                </a:lnTo>
                <a:lnTo>
                  <a:pt x="352732" y="322035"/>
                </a:lnTo>
                <a:lnTo>
                  <a:pt x="376112" y="285250"/>
                </a:lnTo>
                <a:lnTo>
                  <a:pt x="391010" y="243548"/>
                </a:lnTo>
                <a:lnTo>
                  <a:pt x="396239"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5" name="object 5"/>
          <p:cNvSpPr txBox="1"/>
          <p:nvPr/>
        </p:nvSpPr>
        <p:spPr>
          <a:xfrm>
            <a:off x="6322314" y="5282895"/>
            <a:ext cx="16637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𝑠</a:t>
            </a:r>
            <a:endParaRPr sz="2400">
              <a:latin typeface="Cambria Math"/>
              <a:cs typeface="Cambria Math"/>
            </a:endParaRPr>
          </a:p>
        </p:txBody>
      </p:sp>
      <p:sp>
        <p:nvSpPr>
          <p:cNvPr id="6" name="object 6"/>
          <p:cNvSpPr/>
          <p:nvPr/>
        </p:nvSpPr>
        <p:spPr>
          <a:xfrm>
            <a:off x="6557009" y="4301490"/>
            <a:ext cx="1201420" cy="1044575"/>
          </a:xfrm>
          <a:custGeom>
            <a:avLst/>
            <a:gdLst/>
            <a:ahLst/>
            <a:cxnLst/>
            <a:rect l="l" t="t" r="r" b="b"/>
            <a:pathLst>
              <a:path w="1201420" h="1044575">
                <a:moveTo>
                  <a:pt x="1200912" y="0"/>
                </a:moveTo>
                <a:lnTo>
                  <a:pt x="0" y="1044321"/>
                </a:lnTo>
              </a:path>
            </a:pathLst>
          </a:custGeom>
          <a:ln w="38099">
            <a:solidFill>
              <a:srgbClr val="8952AC"/>
            </a:solidFill>
          </a:ln>
        </p:spPr>
        <p:txBody>
          <a:bodyPr wrap="square" lIns="0" tIns="0" rIns="0" bIns="0" rtlCol="0"/>
          <a:lstStyle/>
          <a:p/>
        </p:txBody>
      </p:sp>
      <p:sp>
        <p:nvSpPr>
          <p:cNvPr id="7" name="object 7"/>
          <p:cNvSpPr/>
          <p:nvPr/>
        </p:nvSpPr>
        <p:spPr>
          <a:xfrm>
            <a:off x="6217920" y="3962400"/>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8" name="object 8"/>
          <p:cNvSpPr txBox="1"/>
          <p:nvPr/>
        </p:nvSpPr>
        <p:spPr>
          <a:xfrm>
            <a:off x="6303390" y="3957904"/>
            <a:ext cx="2025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𝑑</a:t>
            </a:r>
            <a:endParaRPr sz="2400">
              <a:latin typeface="Cambria Math"/>
              <a:cs typeface="Cambria Math"/>
            </a:endParaRPr>
          </a:p>
        </p:txBody>
      </p:sp>
      <p:sp>
        <p:nvSpPr>
          <p:cNvPr id="9" name="object 9"/>
          <p:cNvSpPr/>
          <p:nvPr/>
        </p:nvSpPr>
        <p:spPr>
          <a:xfrm>
            <a:off x="7699247" y="5286755"/>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20" y="396240"/>
                </a:lnTo>
                <a:lnTo>
                  <a:pt x="243564" y="391007"/>
                </a:lnTo>
                <a:lnTo>
                  <a:pt x="285272" y="376103"/>
                </a:lnTo>
                <a:lnTo>
                  <a:pt x="322057" y="352716"/>
                </a:lnTo>
                <a:lnTo>
                  <a:pt x="352732" y="322035"/>
                </a:lnTo>
                <a:lnTo>
                  <a:pt x="376112" y="285250"/>
                </a:lnTo>
                <a:lnTo>
                  <a:pt x="391010" y="243548"/>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0" name="object 10"/>
          <p:cNvSpPr txBox="1"/>
          <p:nvPr/>
        </p:nvSpPr>
        <p:spPr>
          <a:xfrm>
            <a:off x="7781925" y="5282895"/>
            <a:ext cx="21209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𝑔</a:t>
            </a:r>
            <a:endParaRPr sz="2400">
              <a:latin typeface="Cambria Math"/>
              <a:cs typeface="Cambria Math"/>
            </a:endParaRPr>
          </a:p>
        </p:txBody>
      </p:sp>
      <p:sp>
        <p:nvSpPr>
          <p:cNvPr id="11" name="object 11"/>
          <p:cNvSpPr/>
          <p:nvPr/>
        </p:nvSpPr>
        <p:spPr>
          <a:xfrm>
            <a:off x="6217920" y="2638044"/>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2" name="object 12"/>
          <p:cNvSpPr txBox="1"/>
          <p:nvPr/>
        </p:nvSpPr>
        <p:spPr>
          <a:xfrm>
            <a:off x="6307582" y="2633294"/>
            <a:ext cx="195580"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𝑎</a:t>
            </a:r>
            <a:endParaRPr sz="2400">
              <a:latin typeface="Cambria Math"/>
              <a:cs typeface="Cambria Math"/>
            </a:endParaRPr>
          </a:p>
        </p:txBody>
      </p:sp>
      <p:sp>
        <p:nvSpPr>
          <p:cNvPr id="13" name="object 13"/>
          <p:cNvSpPr/>
          <p:nvPr/>
        </p:nvSpPr>
        <p:spPr>
          <a:xfrm>
            <a:off x="7699247" y="396240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4" name="object 14"/>
          <p:cNvSpPr txBox="1"/>
          <p:nvPr/>
        </p:nvSpPr>
        <p:spPr>
          <a:xfrm>
            <a:off x="7798689" y="3957904"/>
            <a:ext cx="1771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𝑒</a:t>
            </a:r>
            <a:endParaRPr sz="2400">
              <a:latin typeface="Cambria Math"/>
              <a:cs typeface="Cambria Math"/>
            </a:endParaRPr>
          </a:p>
        </p:txBody>
      </p:sp>
      <p:sp>
        <p:nvSpPr>
          <p:cNvPr id="15" name="object 15"/>
          <p:cNvSpPr/>
          <p:nvPr/>
        </p:nvSpPr>
        <p:spPr>
          <a:xfrm>
            <a:off x="7696200" y="2638044"/>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6" name="object 16"/>
          <p:cNvSpPr txBox="1"/>
          <p:nvPr/>
        </p:nvSpPr>
        <p:spPr>
          <a:xfrm>
            <a:off x="7788402" y="2633294"/>
            <a:ext cx="1898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𝑏</a:t>
            </a:r>
            <a:endParaRPr sz="2400">
              <a:latin typeface="Cambria Math"/>
              <a:cs typeface="Cambria Math"/>
            </a:endParaRPr>
          </a:p>
        </p:txBody>
      </p:sp>
      <p:sp>
        <p:nvSpPr>
          <p:cNvPr id="17" name="object 17"/>
          <p:cNvSpPr/>
          <p:nvPr/>
        </p:nvSpPr>
        <p:spPr>
          <a:xfrm>
            <a:off x="9174480" y="5286755"/>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20" y="396240"/>
                </a:lnTo>
                <a:lnTo>
                  <a:pt x="243564" y="391007"/>
                </a:lnTo>
                <a:lnTo>
                  <a:pt x="285272" y="376103"/>
                </a:lnTo>
                <a:lnTo>
                  <a:pt x="322057" y="352716"/>
                </a:lnTo>
                <a:lnTo>
                  <a:pt x="352732" y="322035"/>
                </a:lnTo>
                <a:lnTo>
                  <a:pt x="376112" y="285250"/>
                </a:lnTo>
                <a:lnTo>
                  <a:pt x="391010" y="243548"/>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8" name="object 18"/>
          <p:cNvSpPr txBox="1"/>
          <p:nvPr/>
        </p:nvSpPr>
        <p:spPr>
          <a:xfrm>
            <a:off x="9265157" y="5282895"/>
            <a:ext cx="19494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ℎ</a:t>
            </a:r>
            <a:endParaRPr sz="2400">
              <a:latin typeface="Cambria Math"/>
              <a:cs typeface="Cambria Math"/>
            </a:endParaRPr>
          </a:p>
        </p:txBody>
      </p:sp>
      <p:sp>
        <p:nvSpPr>
          <p:cNvPr id="19" name="object 19"/>
          <p:cNvSpPr/>
          <p:nvPr/>
        </p:nvSpPr>
        <p:spPr>
          <a:xfrm>
            <a:off x="9174480" y="396240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20" name="object 20"/>
          <p:cNvSpPr txBox="1"/>
          <p:nvPr/>
        </p:nvSpPr>
        <p:spPr>
          <a:xfrm>
            <a:off x="9263888" y="3957904"/>
            <a:ext cx="19367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𝑓</a:t>
            </a:r>
            <a:endParaRPr sz="2400">
              <a:latin typeface="Cambria Math"/>
              <a:cs typeface="Cambria Math"/>
            </a:endParaRPr>
          </a:p>
        </p:txBody>
      </p:sp>
      <p:sp>
        <p:nvSpPr>
          <p:cNvPr id="21" name="object 21"/>
          <p:cNvSpPr/>
          <p:nvPr/>
        </p:nvSpPr>
        <p:spPr>
          <a:xfrm>
            <a:off x="9174480" y="2638044"/>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22" name="object 22"/>
          <p:cNvSpPr txBox="1"/>
          <p:nvPr/>
        </p:nvSpPr>
        <p:spPr>
          <a:xfrm>
            <a:off x="9277857" y="2633294"/>
            <a:ext cx="16573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𝑐</a:t>
            </a:r>
            <a:endParaRPr sz="2400">
              <a:latin typeface="Cambria Math"/>
              <a:cs typeface="Cambria Math"/>
            </a:endParaRPr>
          </a:p>
        </p:txBody>
      </p:sp>
      <p:sp>
        <p:nvSpPr>
          <p:cNvPr id="23" name="object 23"/>
          <p:cNvSpPr/>
          <p:nvPr/>
        </p:nvSpPr>
        <p:spPr>
          <a:xfrm>
            <a:off x="6614921" y="5485638"/>
            <a:ext cx="1085215" cy="0"/>
          </a:xfrm>
          <a:custGeom>
            <a:avLst/>
            <a:gdLst/>
            <a:ahLst/>
            <a:cxnLst/>
            <a:rect l="l" t="t" r="r" b="b"/>
            <a:pathLst>
              <a:path w="1085215" h="0">
                <a:moveTo>
                  <a:pt x="1084833" y="0"/>
                </a:moveTo>
                <a:lnTo>
                  <a:pt x="0" y="0"/>
                </a:lnTo>
              </a:path>
            </a:pathLst>
          </a:custGeom>
          <a:ln w="38100">
            <a:solidFill>
              <a:srgbClr val="8952AC"/>
            </a:solidFill>
          </a:ln>
        </p:spPr>
        <p:txBody>
          <a:bodyPr wrap="square" lIns="0" tIns="0" rIns="0" bIns="0" rtlCol="0"/>
          <a:lstStyle/>
          <a:p/>
        </p:txBody>
      </p:sp>
      <p:sp>
        <p:nvSpPr>
          <p:cNvPr id="24" name="object 24"/>
          <p:cNvSpPr/>
          <p:nvPr/>
        </p:nvSpPr>
        <p:spPr>
          <a:xfrm>
            <a:off x="6416802" y="4359402"/>
            <a:ext cx="0" cy="928369"/>
          </a:xfrm>
          <a:custGeom>
            <a:avLst/>
            <a:gdLst/>
            <a:ahLst/>
            <a:cxnLst/>
            <a:rect l="l" t="t" r="r" b="b"/>
            <a:pathLst>
              <a:path w="0" h="928370">
                <a:moveTo>
                  <a:pt x="0" y="0"/>
                </a:moveTo>
                <a:lnTo>
                  <a:pt x="0" y="928370"/>
                </a:lnTo>
              </a:path>
            </a:pathLst>
          </a:custGeom>
          <a:ln w="38100">
            <a:solidFill>
              <a:srgbClr val="8952AC"/>
            </a:solidFill>
          </a:ln>
        </p:spPr>
        <p:txBody>
          <a:bodyPr wrap="square" lIns="0" tIns="0" rIns="0" bIns="0" rtlCol="0"/>
          <a:lstStyle/>
          <a:p/>
        </p:txBody>
      </p:sp>
      <p:sp>
        <p:nvSpPr>
          <p:cNvPr id="25" name="object 25"/>
          <p:cNvSpPr/>
          <p:nvPr/>
        </p:nvSpPr>
        <p:spPr>
          <a:xfrm>
            <a:off x="6614921" y="4161282"/>
            <a:ext cx="1085215" cy="0"/>
          </a:xfrm>
          <a:custGeom>
            <a:avLst/>
            <a:gdLst/>
            <a:ahLst/>
            <a:cxnLst/>
            <a:rect l="l" t="t" r="r" b="b"/>
            <a:pathLst>
              <a:path w="1085215" h="0">
                <a:moveTo>
                  <a:pt x="1084833" y="0"/>
                </a:moveTo>
                <a:lnTo>
                  <a:pt x="0" y="0"/>
                </a:lnTo>
              </a:path>
            </a:pathLst>
          </a:custGeom>
          <a:ln w="38100">
            <a:solidFill>
              <a:srgbClr val="8952AC"/>
            </a:solidFill>
          </a:ln>
        </p:spPr>
        <p:txBody>
          <a:bodyPr wrap="square" lIns="0" tIns="0" rIns="0" bIns="0" rtlCol="0"/>
          <a:lstStyle/>
          <a:p/>
        </p:txBody>
      </p:sp>
      <p:sp>
        <p:nvSpPr>
          <p:cNvPr id="26" name="object 26"/>
          <p:cNvSpPr/>
          <p:nvPr/>
        </p:nvSpPr>
        <p:spPr>
          <a:xfrm>
            <a:off x="8096250" y="5485638"/>
            <a:ext cx="1078865" cy="0"/>
          </a:xfrm>
          <a:custGeom>
            <a:avLst/>
            <a:gdLst/>
            <a:ahLst/>
            <a:cxnLst/>
            <a:rect l="l" t="t" r="r" b="b"/>
            <a:pathLst>
              <a:path w="1078865" h="0">
                <a:moveTo>
                  <a:pt x="1078738" y="0"/>
                </a:moveTo>
                <a:lnTo>
                  <a:pt x="0" y="0"/>
                </a:lnTo>
              </a:path>
            </a:pathLst>
          </a:custGeom>
          <a:ln w="38100">
            <a:solidFill>
              <a:srgbClr val="8952AC"/>
            </a:solidFill>
          </a:ln>
        </p:spPr>
        <p:txBody>
          <a:bodyPr wrap="square" lIns="0" tIns="0" rIns="0" bIns="0" rtlCol="0"/>
          <a:lstStyle/>
          <a:p/>
        </p:txBody>
      </p:sp>
      <p:sp>
        <p:nvSpPr>
          <p:cNvPr id="27" name="object 27"/>
          <p:cNvSpPr/>
          <p:nvPr/>
        </p:nvSpPr>
        <p:spPr>
          <a:xfrm>
            <a:off x="9373361" y="4359402"/>
            <a:ext cx="0" cy="928369"/>
          </a:xfrm>
          <a:custGeom>
            <a:avLst/>
            <a:gdLst/>
            <a:ahLst/>
            <a:cxnLst/>
            <a:rect l="l" t="t" r="r" b="b"/>
            <a:pathLst>
              <a:path w="0" h="928370">
                <a:moveTo>
                  <a:pt x="0" y="928370"/>
                </a:moveTo>
                <a:lnTo>
                  <a:pt x="0" y="0"/>
                </a:lnTo>
              </a:path>
            </a:pathLst>
          </a:custGeom>
          <a:ln w="38100">
            <a:solidFill>
              <a:srgbClr val="8952AC"/>
            </a:solidFill>
          </a:ln>
        </p:spPr>
        <p:txBody>
          <a:bodyPr wrap="square" lIns="0" tIns="0" rIns="0" bIns="0" rtlCol="0"/>
          <a:lstStyle/>
          <a:p/>
        </p:txBody>
      </p:sp>
      <p:sp>
        <p:nvSpPr>
          <p:cNvPr id="28" name="object 28"/>
          <p:cNvSpPr/>
          <p:nvPr/>
        </p:nvSpPr>
        <p:spPr>
          <a:xfrm>
            <a:off x="8093202" y="2836926"/>
            <a:ext cx="1082040" cy="0"/>
          </a:xfrm>
          <a:custGeom>
            <a:avLst/>
            <a:gdLst/>
            <a:ahLst/>
            <a:cxnLst/>
            <a:rect l="l" t="t" r="r" b="b"/>
            <a:pathLst>
              <a:path w="1082040" h="0">
                <a:moveTo>
                  <a:pt x="1081786" y="0"/>
                </a:moveTo>
                <a:lnTo>
                  <a:pt x="0" y="0"/>
                </a:lnTo>
              </a:path>
            </a:pathLst>
          </a:custGeom>
          <a:ln w="38100">
            <a:solidFill>
              <a:srgbClr val="8952AC"/>
            </a:solidFill>
          </a:ln>
        </p:spPr>
        <p:txBody>
          <a:bodyPr wrap="square" lIns="0" tIns="0" rIns="0" bIns="0" rtlCol="0"/>
          <a:lstStyle/>
          <a:p/>
        </p:txBody>
      </p:sp>
      <p:sp>
        <p:nvSpPr>
          <p:cNvPr id="29" name="object 29"/>
          <p:cNvSpPr/>
          <p:nvPr/>
        </p:nvSpPr>
        <p:spPr>
          <a:xfrm>
            <a:off x="6614921" y="2836926"/>
            <a:ext cx="1082040" cy="0"/>
          </a:xfrm>
          <a:custGeom>
            <a:avLst/>
            <a:gdLst/>
            <a:ahLst/>
            <a:cxnLst/>
            <a:rect l="l" t="t" r="r" b="b"/>
            <a:pathLst>
              <a:path w="1082040" h="0">
                <a:moveTo>
                  <a:pt x="0" y="0"/>
                </a:moveTo>
                <a:lnTo>
                  <a:pt x="1081785" y="0"/>
                </a:lnTo>
              </a:path>
            </a:pathLst>
          </a:custGeom>
          <a:ln w="38100">
            <a:solidFill>
              <a:srgbClr val="8952AC"/>
            </a:solidFill>
          </a:ln>
        </p:spPr>
        <p:txBody>
          <a:bodyPr wrap="square" lIns="0" tIns="0" rIns="0" bIns="0" rtlCol="0"/>
          <a:lstStyle/>
          <a:p/>
        </p:txBody>
      </p:sp>
      <p:sp>
        <p:nvSpPr>
          <p:cNvPr id="30" name="object 30"/>
          <p:cNvSpPr/>
          <p:nvPr/>
        </p:nvSpPr>
        <p:spPr>
          <a:xfrm>
            <a:off x="7895081" y="3035045"/>
            <a:ext cx="3175" cy="928369"/>
          </a:xfrm>
          <a:custGeom>
            <a:avLst/>
            <a:gdLst/>
            <a:ahLst/>
            <a:cxnLst/>
            <a:rect l="l" t="t" r="r" b="b"/>
            <a:pathLst>
              <a:path w="3175" h="928370">
                <a:moveTo>
                  <a:pt x="3048" y="928369"/>
                </a:moveTo>
                <a:lnTo>
                  <a:pt x="0" y="0"/>
                </a:lnTo>
              </a:path>
            </a:pathLst>
          </a:custGeom>
          <a:ln w="38099">
            <a:solidFill>
              <a:srgbClr val="8952AC"/>
            </a:solidFill>
          </a:ln>
        </p:spPr>
        <p:txBody>
          <a:bodyPr wrap="square" lIns="0" tIns="0" rIns="0" bIns="0" rtlCol="0"/>
          <a:lstStyle/>
          <a:p/>
        </p:txBody>
      </p:sp>
      <p:sp>
        <p:nvSpPr>
          <p:cNvPr id="31" name="object 31"/>
          <p:cNvSpPr/>
          <p:nvPr/>
        </p:nvSpPr>
        <p:spPr>
          <a:xfrm>
            <a:off x="6416802" y="3035045"/>
            <a:ext cx="0" cy="928369"/>
          </a:xfrm>
          <a:custGeom>
            <a:avLst/>
            <a:gdLst/>
            <a:ahLst/>
            <a:cxnLst/>
            <a:rect l="l" t="t" r="r" b="b"/>
            <a:pathLst>
              <a:path w="0" h="928370">
                <a:moveTo>
                  <a:pt x="0" y="0"/>
                </a:moveTo>
                <a:lnTo>
                  <a:pt x="0" y="928369"/>
                </a:lnTo>
              </a:path>
            </a:pathLst>
          </a:custGeom>
          <a:ln w="38100">
            <a:solidFill>
              <a:srgbClr val="8952AC"/>
            </a:solidFill>
          </a:ln>
        </p:spPr>
        <p:txBody>
          <a:bodyPr wrap="square" lIns="0" tIns="0" rIns="0" bIns="0" rtlCol="0"/>
          <a:lstStyle/>
          <a:p/>
        </p:txBody>
      </p:sp>
      <p:sp>
        <p:nvSpPr>
          <p:cNvPr id="32" name="object 32"/>
          <p:cNvSpPr/>
          <p:nvPr/>
        </p:nvSpPr>
        <p:spPr>
          <a:xfrm>
            <a:off x="8038338" y="4301490"/>
            <a:ext cx="1195070" cy="1044575"/>
          </a:xfrm>
          <a:custGeom>
            <a:avLst/>
            <a:gdLst/>
            <a:ahLst/>
            <a:cxnLst/>
            <a:rect l="l" t="t" r="r" b="b"/>
            <a:pathLst>
              <a:path w="1195070" h="1044575">
                <a:moveTo>
                  <a:pt x="0" y="1044321"/>
                </a:moveTo>
                <a:lnTo>
                  <a:pt x="1194815" y="0"/>
                </a:lnTo>
              </a:path>
            </a:pathLst>
          </a:custGeom>
          <a:ln w="38100">
            <a:solidFill>
              <a:srgbClr val="8952AC"/>
            </a:solidFill>
          </a:ln>
        </p:spPr>
        <p:txBody>
          <a:bodyPr wrap="square" lIns="0" tIns="0" rIns="0" bIns="0" rtlCol="0"/>
          <a:lstStyle/>
          <a:p/>
        </p:txBody>
      </p:sp>
      <p:sp>
        <p:nvSpPr>
          <p:cNvPr id="33" name="object 33"/>
          <p:cNvSpPr/>
          <p:nvPr/>
        </p:nvSpPr>
        <p:spPr>
          <a:xfrm>
            <a:off x="8038338" y="4301490"/>
            <a:ext cx="1195070" cy="1044575"/>
          </a:xfrm>
          <a:custGeom>
            <a:avLst/>
            <a:gdLst/>
            <a:ahLst/>
            <a:cxnLst/>
            <a:rect l="l" t="t" r="r" b="b"/>
            <a:pathLst>
              <a:path w="1195070" h="1044575">
                <a:moveTo>
                  <a:pt x="1194815" y="1044321"/>
                </a:moveTo>
                <a:lnTo>
                  <a:pt x="0" y="0"/>
                </a:lnTo>
              </a:path>
            </a:pathLst>
          </a:custGeom>
          <a:ln w="38100">
            <a:solidFill>
              <a:srgbClr val="8952AC"/>
            </a:solidFill>
          </a:ln>
        </p:spPr>
        <p:txBody>
          <a:bodyPr wrap="square" lIns="0" tIns="0" rIns="0" bIns="0" rtlCol="0"/>
          <a:lstStyle/>
          <a:p/>
        </p:txBody>
      </p:sp>
      <p:sp>
        <p:nvSpPr>
          <p:cNvPr id="34" name="object 34"/>
          <p:cNvSpPr txBox="1"/>
          <p:nvPr/>
        </p:nvSpPr>
        <p:spPr>
          <a:xfrm>
            <a:off x="7291578" y="481533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35" name="object 35"/>
          <p:cNvSpPr txBox="1"/>
          <p:nvPr/>
        </p:nvSpPr>
        <p:spPr>
          <a:xfrm>
            <a:off x="7212838" y="554349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36" name="object 36"/>
          <p:cNvSpPr txBox="1"/>
          <p:nvPr/>
        </p:nvSpPr>
        <p:spPr>
          <a:xfrm>
            <a:off x="6165850" y="468299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6</a:t>
            </a:r>
            <a:endParaRPr sz="1600">
              <a:latin typeface="Arial"/>
              <a:cs typeface="Arial"/>
            </a:endParaRPr>
          </a:p>
        </p:txBody>
      </p:sp>
      <p:sp>
        <p:nvSpPr>
          <p:cNvPr id="37" name="object 37"/>
          <p:cNvSpPr txBox="1"/>
          <p:nvPr/>
        </p:nvSpPr>
        <p:spPr>
          <a:xfrm>
            <a:off x="7063485" y="382468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8" name="object 38"/>
          <p:cNvSpPr txBox="1"/>
          <p:nvPr/>
        </p:nvSpPr>
        <p:spPr>
          <a:xfrm>
            <a:off x="6189726" y="3406266"/>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39" name="object 39"/>
          <p:cNvSpPr txBox="1"/>
          <p:nvPr/>
        </p:nvSpPr>
        <p:spPr>
          <a:xfrm>
            <a:off x="8639047" y="554349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0" name="object 40"/>
          <p:cNvSpPr txBox="1"/>
          <p:nvPr/>
        </p:nvSpPr>
        <p:spPr>
          <a:xfrm>
            <a:off x="8059928" y="488111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1" name="object 41"/>
          <p:cNvSpPr txBox="1"/>
          <p:nvPr/>
        </p:nvSpPr>
        <p:spPr>
          <a:xfrm>
            <a:off x="8319643" y="421881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2" name="object 42"/>
          <p:cNvSpPr txBox="1"/>
          <p:nvPr/>
        </p:nvSpPr>
        <p:spPr>
          <a:xfrm>
            <a:off x="9483597" y="464616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3" name="object 43"/>
          <p:cNvSpPr txBox="1"/>
          <p:nvPr/>
        </p:nvSpPr>
        <p:spPr>
          <a:xfrm>
            <a:off x="7063485" y="288721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4" name="object 44"/>
          <p:cNvSpPr txBox="1"/>
          <p:nvPr/>
        </p:nvSpPr>
        <p:spPr>
          <a:xfrm>
            <a:off x="8590533" y="292463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5" name="object 45"/>
          <p:cNvSpPr txBox="1"/>
          <p:nvPr/>
        </p:nvSpPr>
        <p:spPr>
          <a:xfrm>
            <a:off x="7985252" y="3394075"/>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graphicFrame>
        <p:nvGraphicFramePr>
          <p:cNvPr id="46" name="object 46"/>
          <p:cNvGraphicFramePr>
            <a:graphicFrameLocks noGrp="1"/>
          </p:cNvGraphicFramePr>
          <p:nvPr/>
        </p:nvGraphicFramePr>
        <p:xfrm>
          <a:off x="10034016" y="2523489"/>
          <a:ext cx="1624965" cy="3305175"/>
        </p:xfrm>
        <a:graphic>
          <a:graphicData uri="http://schemas.openxmlformats.org/drawingml/2006/table">
            <a:tbl>
              <a:tblPr firstRow="1" bandRow="1">
                <a:tableStyleId>{2D5ABB26-0587-4C30-8999-92F81FD0307C}</a:tableStyleId>
              </a:tblPr>
              <a:tblGrid>
                <a:gridCol w="535305"/>
                <a:gridCol w="535305"/>
                <a:gridCol w="535304"/>
              </a:tblGrid>
              <a:tr h="365760">
                <a:tc>
                  <a:txBody>
                    <a:bodyPr/>
                    <a:lstStyle/>
                    <a:p>
                      <a:pPr algn="ctr">
                        <a:lnSpc>
                          <a:spcPct val="100000"/>
                        </a:lnSpc>
                        <a:spcBef>
                          <a:spcPts val="254"/>
                        </a:spcBef>
                      </a:pPr>
                      <a:r>
                        <a:rPr dirty="0" sz="1800">
                          <a:latin typeface="Cambria Math"/>
                          <a:cs typeface="Cambria Math"/>
                        </a:rPr>
                        <a:t>𝑠</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latin typeface="Cambria Math"/>
                          <a:cs typeface="Cambria Math"/>
                        </a:rPr>
                        <a:t>0</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203835">
                        <a:lnSpc>
                          <a:spcPct val="100000"/>
                        </a:lnSpc>
                        <a:spcBef>
                          <a:spcPts val="254"/>
                        </a:spcBef>
                      </a:pPr>
                      <a:r>
                        <a:rPr dirty="0" sz="1800">
                          <a:latin typeface="Cambria Math"/>
                          <a:cs typeface="Cambria Math"/>
                        </a:rPr>
                        <a:t>0</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latin typeface="Cambria Math"/>
                          <a:cs typeface="Cambria Math"/>
                        </a:rPr>
                        <a:t>𝑎</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3175">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203835">
                        <a:lnSpc>
                          <a:spcPct val="100000"/>
                        </a:lnSpc>
                        <a:spcBef>
                          <a:spcPts val="254"/>
                        </a:spcBef>
                      </a:pPr>
                      <a:r>
                        <a:rPr dirty="0" sz="1800">
                          <a:latin typeface="Cambria Math"/>
                          <a:cs typeface="Cambria Math"/>
                        </a:rPr>
                        <a:t>7</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4"/>
                        </a:spcBef>
                      </a:pPr>
                      <a:r>
                        <a:rPr dirty="0" sz="1800">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3175">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203835">
                        <a:lnSpc>
                          <a:spcPct val="100000"/>
                        </a:lnSpc>
                        <a:spcBef>
                          <a:spcPts val="254"/>
                        </a:spcBef>
                      </a:pPr>
                      <a:r>
                        <a:rPr dirty="0" sz="1800">
                          <a:latin typeface="Cambria Math"/>
                          <a:cs typeface="Cambria Math"/>
                        </a:rPr>
                        <a:t>8</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9"/>
                        </a:spcBef>
                      </a:pPr>
                      <a:r>
                        <a:rPr dirty="0" sz="1800">
                          <a:latin typeface="Cambria Math"/>
                          <a:cs typeface="Cambria Math"/>
                        </a:rPr>
                        <a:t>𝑐</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3175">
                        <a:lnSpc>
                          <a:spcPct val="100000"/>
                        </a:lnSpc>
                        <a:spcBef>
                          <a:spcPts val="259"/>
                        </a:spcBef>
                      </a:pPr>
                      <a:r>
                        <a:rPr dirty="0" sz="1800">
                          <a:latin typeface="Cambria Math"/>
                          <a:cs typeface="Cambria Math"/>
                        </a:rPr>
                        <a:t>∞</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171450">
                        <a:lnSpc>
                          <a:spcPct val="100000"/>
                        </a:lnSpc>
                        <a:spcBef>
                          <a:spcPts val="259"/>
                        </a:spcBef>
                      </a:pPr>
                      <a:r>
                        <a:rPr dirty="0" sz="1800">
                          <a:latin typeface="Cambria Math"/>
                          <a:cs typeface="Cambria Math"/>
                        </a:rPr>
                        <a:t>∞</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9"/>
                        </a:spcBef>
                      </a:pPr>
                      <a:r>
                        <a:rPr dirty="0" sz="1800">
                          <a:latin typeface="Cambria Math"/>
                          <a:cs typeface="Cambria Math"/>
                        </a:rPr>
                        <a:t>𝑑</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9"/>
                        </a:spcBef>
                      </a:pPr>
                      <a:r>
                        <a:rPr dirty="0" sz="1800">
                          <a:latin typeface="Cambria Math"/>
                          <a:cs typeface="Cambria Math"/>
                        </a:rPr>
                        <a:t>6</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203835">
                        <a:lnSpc>
                          <a:spcPct val="100000"/>
                        </a:lnSpc>
                        <a:spcBef>
                          <a:spcPts val="259"/>
                        </a:spcBef>
                      </a:pPr>
                      <a:r>
                        <a:rPr dirty="0" sz="1800">
                          <a:latin typeface="Cambria Math"/>
                          <a:cs typeface="Cambria Math"/>
                        </a:rPr>
                        <a:t>6</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latin typeface="Cambria Math"/>
                          <a:cs typeface="Cambria Math"/>
                        </a:rPr>
                        <a:t>4</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203835">
                        <a:lnSpc>
                          <a:spcPct val="100000"/>
                        </a:lnSpc>
                        <a:spcBef>
                          <a:spcPts val="254"/>
                        </a:spcBef>
                      </a:pPr>
                      <a:r>
                        <a:rPr dirty="0" sz="1800">
                          <a:latin typeface="Cambria Math"/>
                          <a:cs typeface="Cambria Math"/>
                        </a:rPr>
                        <a:t>4</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algn="ctr">
                        <a:lnSpc>
                          <a:spcPct val="100000"/>
                        </a:lnSpc>
                        <a:spcBef>
                          <a:spcPts val="254"/>
                        </a:spcBef>
                      </a:pPr>
                      <a:r>
                        <a:rPr dirty="0" sz="1800">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3175">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203835">
                        <a:lnSpc>
                          <a:spcPct val="100000"/>
                        </a:lnSpc>
                        <a:spcBef>
                          <a:spcPts val="254"/>
                        </a:spcBef>
                      </a:pPr>
                      <a:r>
                        <a:rPr dirty="0" sz="1800">
                          <a:latin typeface="Cambria Math"/>
                          <a:cs typeface="Cambria Math"/>
                        </a:rPr>
                        <a:t>4</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59">
                <a:tc>
                  <a:txBody>
                    <a:bodyPr/>
                    <a:lstStyle/>
                    <a:p>
                      <a:pPr algn="ctr">
                        <a:lnSpc>
                          <a:spcPct val="100000"/>
                        </a:lnSpc>
                        <a:spcBef>
                          <a:spcPts val="260"/>
                        </a:spcBef>
                      </a:pPr>
                      <a:r>
                        <a:rPr dirty="0" sz="1800">
                          <a:latin typeface="Cambria Math"/>
                          <a:cs typeface="Cambria Math"/>
                        </a:rPr>
                        <a:t>𝑔</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60"/>
                        </a:spcBef>
                      </a:pPr>
                      <a:r>
                        <a:rPr dirty="0" sz="1800">
                          <a:latin typeface="Cambria Math"/>
                          <a:cs typeface="Cambria Math"/>
                        </a:rPr>
                        <a:t>1</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203835">
                        <a:lnSpc>
                          <a:spcPct val="100000"/>
                        </a:lnSpc>
                        <a:spcBef>
                          <a:spcPts val="260"/>
                        </a:spcBef>
                      </a:pPr>
                      <a:r>
                        <a:rPr dirty="0" sz="1800">
                          <a:latin typeface="Cambria Math"/>
                          <a:cs typeface="Cambria Math"/>
                        </a:rPr>
                        <a:t>1</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85">
                <a:tc>
                  <a:txBody>
                    <a:bodyPr/>
                    <a:lstStyle/>
                    <a:p>
                      <a:pPr algn="ctr">
                        <a:lnSpc>
                          <a:spcPct val="100000"/>
                        </a:lnSpc>
                        <a:spcBef>
                          <a:spcPts val="260"/>
                        </a:spcBef>
                      </a:pPr>
                      <a:r>
                        <a:rPr dirty="0" sz="1800">
                          <a:latin typeface="Cambria Math"/>
                          <a:cs typeface="Cambria Math"/>
                        </a:rPr>
                        <a:t>ℎ</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3175">
                        <a:lnSpc>
                          <a:spcPct val="100000"/>
                        </a:lnSpc>
                        <a:spcBef>
                          <a:spcPts val="260"/>
                        </a:spcBef>
                      </a:pPr>
                      <a:r>
                        <a:rPr dirty="0" sz="1800">
                          <a:latin typeface="Cambria Math"/>
                          <a:cs typeface="Cambria Math"/>
                        </a:rPr>
                        <a:t>∞</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203835">
                        <a:lnSpc>
                          <a:spcPct val="100000"/>
                        </a:lnSpc>
                        <a:spcBef>
                          <a:spcPts val="260"/>
                        </a:spcBef>
                      </a:pPr>
                      <a:r>
                        <a:rPr dirty="0" sz="1800">
                          <a:latin typeface="Cambria Math"/>
                          <a:cs typeface="Cambria Math"/>
                        </a:rPr>
                        <a:t>2</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bl>
          </a:graphicData>
        </a:graphic>
      </p:graphicFrame>
      <p:sp>
        <p:nvSpPr>
          <p:cNvPr id="47" name="object 47"/>
          <p:cNvSpPr/>
          <p:nvPr/>
        </p:nvSpPr>
        <p:spPr>
          <a:xfrm>
            <a:off x="8141716" y="5346446"/>
            <a:ext cx="989330" cy="114300"/>
          </a:xfrm>
          <a:custGeom>
            <a:avLst/>
            <a:gdLst/>
            <a:ahLst/>
            <a:cxnLst/>
            <a:rect l="l" t="t" r="r" b="b"/>
            <a:pathLst>
              <a:path w="989329" h="114300">
                <a:moveTo>
                  <a:pt x="875156" y="0"/>
                </a:moveTo>
                <a:lnTo>
                  <a:pt x="874775" y="38148"/>
                </a:lnTo>
                <a:lnTo>
                  <a:pt x="893826" y="38353"/>
                </a:lnTo>
                <a:lnTo>
                  <a:pt x="893444" y="76453"/>
                </a:lnTo>
                <a:lnTo>
                  <a:pt x="874392" y="76453"/>
                </a:lnTo>
                <a:lnTo>
                  <a:pt x="874013" y="114299"/>
                </a:lnTo>
                <a:lnTo>
                  <a:pt x="951770" y="76453"/>
                </a:lnTo>
                <a:lnTo>
                  <a:pt x="893444" y="76453"/>
                </a:lnTo>
                <a:lnTo>
                  <a:pt x="874394" y="76248"/>
                </a:lnTo>
                <a:lnTo>
                  <a:pt x="952193" y="76248"/>
                </a:lnTo>
                <a:lnTo>
                  <a:pt x="988822" y="58419"/>
                </a:lnTo>
                <a:lnTo>
                  <a:pt x="875156" y="0"/>
                </a:lnTo>
                <a:close/>
              </a:path>
              <a:path w="989329" h="114300">
                <a:moveTo>
                  <a:pt x="874775" y="38148"/>
                </a:moveTo>
                <a:lnTo>
                  <a:pt x="874394" y="76248"/>
                </a:lnTo>
                <a:lnTo>
                  <a:pt x="893444" y="76453"/>
                </a:lnTo>
                <a:lnTo>
                  <a:pt x="893826" y="38353"/>
                </a:lnTo>
                <a:lnTo>
                  <a:pt x="874775" y="38148"/>
                </a:lnTo>
                <a:close/>
              </a:path>
              <a:path w="989329" h="114300">
                <a:moveTo>
                  <a:pt x="507" y="28701"/>
                </a:moveTo>
                <a:lnTo>
                  <a:pt x="0" y="66801"/>
                </a:lnTo>
                <a:lnTo>
                  <a:pt x="874394" y="76248"/>
                </a:lnTo>
                <a:lnTo>
                  <a:pt x="874775" y="38148"/>
                </a:lnTo>
                <a:lnTo>
                  <a:pt x="507" y="28701"/>
                </a:lnTo>
                <a:close/>
              </a:path>
            </a:pathLst>
          </a:custGeom>
          <a:solidFill>
            <a:srgbClr val="52AC87"/>
          </a:solidFill>
        </p:spPr>
        <p:txBody>
          <a:bodyPr wrap="square" lIns="0" tIns="0" rIns="0" bIns="0" rtlCol="0"/>
          <a:lstStyle/>
          <a:p/>
        </p:txBody>
      </p:sp>
      <p:sp>
        <p:nvSpPr>
          <p:cNvPr id="48" name="object 48"/>
          <p:cNvSpPr/>
          <p:nvPr/>
        </p:nvSpPr>
        <p:spPr>
          <a:xfrm>
            <a:off x="8053196" y="4281678"/>
            <a:ext cx="1076960" cy="952500"/>
          </a:xfrm>
          <a:custGeom>
            <a:avLst/>
            <a:gdLst/>
            <a:ahLst/>
            <a:cxnLst/>
            <a:rect l="l" t="t" r="r" b="b"/>
            <a:pathLst>
              <a:path w="1076959" h="952500">
                <a:moveTo>
                  <a:pt x="978572" y="61251"/>
                </a:moveTo>
                <a:lnTo>
                  <a:pt x="0" y="923417"/>
                </a:lnTo>
                <a:lnTo>
                  <a:pt x="25146" y="951992"/>
                </a:lnTo>
                <a:lnTo>
                  <a:pt x="1003721" y="89823"/>
                </a:lnTo>
                <a:lnTo>
                  <a:pt x="978572" y="61251"/>
                </a:lnTo>
                <a:close/>
              </a:path>
              <a:path w="1076959" h="952500">
                <a:moveTo>
                  <a:pt x="1057253" y="48641"/>
                </a:moveTo>
                <a:lnTo>
                  <a:pt x="992885" y="48641"/>
                </a:lnTo>
                <a:lnTo>
                  <a:pt x="1018031" y="77216"/>
                </a:lnTo>
                <a:lnTo>
                  <a:pt x="1003721" y="89823"/>
                </a:lnTo>
                <a:lnTo>
                  <a:pt x="1028953" y="118491"/>
                </a:lnTo>
                <a:lnTo>
                  <a:pt x="1057253" y="48641"/>
                </a:lnTo>
                <a:close/>
              </a:path>
              <a:path w="1076959" h="952500">
                <a:moveTo>
                  <a:pt x="992885" y="48641"/>
                </a:moveTo>
                <a:lnTo>
                  <a:pt x="978572" y="61251"/>
                </a:lnTo>
                <a:lnTo>
                  <a:pt x="1003721" y="89823"/>
                </a:lnTo>
                <a:lnTo>
                  <a:pt x="1018031" y="77216"/>
                </a:lnTo>
                <a:lnTo>
                  <a:pt x="992885" y="48641"/>
                </a:lnTo>
                <a:close/>
              </a:path>
              <a:path w="1076959" h="952500">
                <a:moveTo>
                  <a:pt x="1076959" y="0"/>
                </a:moveTo>
                <a:lnTo>
                  <a:pt x="953388" y="32639"/>
                </a:lnTo>
                <a:lnTo>
                  <a:pt x="978572" y="61251"/>
                </a:lnTo>
                <a:lnTo>
                  <a:pt x="992885" y="48641"/>
                </a:lnTo>
                <a:lnTo>
                  <a:pt x="1057253" y="48641"/>
                </a:lnTo>
                <a:lnTo>
                  <a:pt x="1076959" y="0"/>
                </a:lnTo>
                <a:close/>
              </a:path>
            </a:pathLst>
          </a:custGeom>
          <a:solidFill>
            <a:srgbClr val="52AC87"/>
          </a:solidFill>
        </p:spPr>
        <p:txBody>
          <a:bodyPr wrap="square" lIns="0" tIns="0" rIns="0" bIns="0" rtlCol="0"/>
          <a:lstStyle/>
          <a:p/>
        </p:txBody>
      </p:sp>
      <p:sp>
        <p:nvSpPr>
          <p:cNvPr id="49" name="object 49"/>
          <p:cNvSpPr/>
          <p:nvPr/>
        </p:nvSpPr>
        <p:spPr>
          <a:xfrm>
            <a:off x="7738998" y="3080766"/>
            <a:ext cx="114300" cy="859155"/>
          </a:xfrm>
          <a:custGeom>
            <a:avLst/>
            <a:gdLst/>
            <a:ahLst/>
            <a:cxnLst/>
            <a:rect l="l" t="t" r="r" b="b"/>
            <a:pathLst>
              <a:path w="114300" h="859154">
                <a:moveTo>
                  <a:pt x="76231" y="114257"/>
                </a:moveTo>
                <a:lnTo>
                  <a:pt x="38131" y="114342"/>
                </a:lnTo>
                <a:lnTo>
                  <a:pt x="39370" y="858647"/>
                </a:lnTo>
                <a:lnTo>
                  <a:pt x="77470" y="858647"/>
                </a:lnTo>
                <a:lnTo>
                  <a:pt x="76231" y="114257"/>
                </a:lnTo>
                <a:close/>
              </a:path>
              <a:path w="114300" h="859154">
                <a:moveTo>
                  <a:pt x="57023" y="0"/>
                </a:moveTo>
                <a:lnTo>
                  <a:pt x="0" y="114426"/>
                </a:lnTo>
                <a:lnTo>
                  <a:pt x="38131" y="114342"/>
                </a:lnTo>
                <a:lnTo>
                  <a:pt x="38100" y="95250"/>
                </a:lnTo>
                <a:lnTo>
                  <a:pt x="104806" y="95250"/>
                </a:lnTo>
                <a:lnTo>
                  <a:pt x="57023" y="0"/>
                </a:lnTo>
                <a:close/>
              </a:path>
              <a:path w="114300" h="859154">
                <a:moveTo>
                  <a:pt x="76200" y="95250"/>
                </a:moveTo>
                <a:lnTo>
                  <a:pt x="38100" y="95250"/>
                </a:lnTo>
                <a:lnTo>
                  <a:pt x="38131" y="114342"/>
                </a:lnTo>
                <a:lnTo>
                  <a:pt x="76231" y="114257"/>
                </a:lnTo>
                <a:lnTo>
                  <a:pt x="76200" y="95250"/>
                </a:lnTo>
                <a:close/>
              </a:path>
              <a:path w="114300" h="859154">
                <a:moveTo>
                  <a:pt x="104806" y="95250"/>
                </a:moveTo>
                <a:lnTo>
                  <a:pt x="76200" y="95250"/>
                </a:lnTo>
                <a:lnTo>
                  <a:pt x="76231" y="114257"/>
                </a:lnTo>
                <a:lnTo>
                  <a:pt x="114300" y="114173"/>
                </a:lnTo>
                <a:lnTo>
                  <a:pt x="104806" y="95250"/>
                </a:lnTo>
                <a:close/>
              </a:path>
            </a:pathLst>
          </a:custGeom>
          <a:solidFill>
            <a:srgbClr val="52AC87"/>
          </a:solidFill>
        </p:spPr>
        <p:txBody>
          <a:bodyPr wrap="square" lIns="0" tIns="0" rIns="0" bIns="0" rtlCol="0"/>
          <a:lstStyle/>
          <a:p/>
        </p:txBody>
      </p:sp>
      <p:sp>
        <p:nvSpPr>
          <p:cNvPr id="50" name="object 50"/>
          <p:cNvSpPr/>
          <p:nvPr/>
        </p:nvSpPr>
        <p:spPr>
          <a:xfrm>
            <a:off x="6463791" y="3045714"/>
            <a:ext cx="114300" cy="894080"/>
          </a:xfrm>
          <a:custGeom>
            <a:avLst/>
            <a:gdLst/>
            <a:ahLst/>
            <a:cxnLst/>
            <a:rect l="l" t="t" r="r" b="b"/>
            <a:pathLst>
              <a:path w="114300" h="894079">
                <a:moveTo>
                  <a:pt x="38131" y="113961"/>
                </a:moveTo>
                <a:lnTo>
                  <a:pt x="23875" y="893063"/>
                </a:lnTo>
                <a:lnTo>
                  <a:pt x="61976" y="893699"/>
                </a:lnTo>
                <a:lnTo>
                  <a:pt x="76233" y="114639"/>
                </a:lnTo>
                <a:lnTo>
                  <a:pt x="38131" y="113961"/>
                </a:lnTo>
                <a:close/>
              </a:path>
              <a:path w="114300" h="894079">
                <a:moveTo>
                  <a:pt x="104549" y="94869"/>
                </a:moveTo>
                <a:lnTo>
                  <a:pt x="38481" y="94869"/>
                </a:lnTo>
                <a:lnTo>
                  <a:pt x="76581" y="95631"/>
                </a:lnTo>
                <a:lnTo>
                  <a:pt x="76233" y="114639"/>
                </a:lnTo>
                <a:lnTo>
                  <a:pt x="114300" y="115315"/>
                </a:lnTo>
                <a:lnTo>
                  <a:pt x="104549" y="94869"/>
                </a:lnTo>
                <a:close/>
              </a:path>
              <a:path w="114300" h="894079">
                <a:moveTo>
                  <a:pt x="38481" y="94869"/>
                </a:moveTo>
                <a:lnTo>
                  <a:pt x="38131" y="113961"/>
                </a:lnTo>
                <a:lnTo>
                  <a:pt x="76233" y="114639"/>
                </a:lnTo>
                <a:lnTo>
                  <a:pt x="76581" y="95631"/>
                </a:lnTo>
                <a:lnTo>
                  <a:pt x="38481" y="94869"/>
                </a:lnTo>
                <a:close/>
              </a:path>
              <a:path w="114300" h="894079">
                <a:moveTo>
                  <a:pt x="59309" y="0"/>
                </a:moveTo>
                <a:lnTo>
                  <a:pt x="0" y="113284"/>
                </a:lnTo>
                <a:lnTo>
                  <a:pt x="38131" y="113961"/>
                </a:lnTo>
                <a:lnTo>
                  <a:pt x="38481" y="94869"/>
                </a:lnTo>
                <a:lnTo>
                  <a:pt x="104549" y="94869"/>
                </a:lnTo>
                <a:lnTo>
                  <a:pt x="59309" y="0"/>
                </a:lnTo>
                <a:close/>
              </a:path>
            </a:pathLst>
          </a:custGeom>
          <a:solidFill>
            <a:srgbClr val="52AC87"/>
          </a:solidFill>
        </p:spPr>
        <p:txBody>
          <a:bodyPr wrap="square" lIns="0" tIns="0" rIns="0" bIns="0" rtlCol="0"/>
          <a:lstStyl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07835" y="1863851"/>
            <a:ext cx="4356100" cy="2237740"/>
          </a:xfrm>
          <a:custGeom>
            <a:avLst/>
            <a:gdLst/>
            <a:ahLst/>
            <a:cxnLst/>
            <a:rect l="l" t="t" r="r" b="b"/>
            <a:pathLst>
              <a:path w="4356100" h="2237740">
                <a:moveTo>
                  <a:pt x="0" y="372872"/>
                </a:moveTo>
                <a:lnTo>
                  <a:pt x="2906" y="326112"/>
                </a:lnTo>
                <a:lnTo>
                  <a:pt x="11391" y="281082"/>
                </a:lnTo>
                <a:lnTo>
                  <a:pt x="25106" y="238132"/>
                </a:lnTo>
                <a:lnTo>
                  <a:pt x="43700" y="197611"/>
                </a:lnTo>
                <a:lnTo>
                  <a:pt x="66823" y="159870"/>
                </a:lnTo>
                <a:lnTo>
                  <a:pt x="94126" y="125258"/>
                </a:lnTo>
                <a:lnTo>
                  <a:pt x="125258" y="94126"/>
                </a:lnTo>
                <a:lnTo>
                  <a:pt x="159870" y="66823"/>
                </a:lnTo>
                <a:lnTo>
                  <a:pt x="197611" y="43700"/>
                </a:lnTo>
                <a:lnTo>
                  <a:pt x="238132" y="25106"/>
                </a:lnTo>
                <a:lnTo>
                  <a:pt x="281082" y="11391"/>
                </a:lnTo>
                <a:lnTo>
                  <a:pt x="326112" y="2906"/>
                </a:lnTo>
                <a:lnTo>
                  <a:pt x="372871" y="0"/>
                </a:lnTo>
                <a:lnTo>
                  <a:pt x="3982719" y="0"/>
                </a:lnTo>
                <a:lnTo>
                  <a:pt x="4029479" y="2906"/>
                </a:lnTo>
                <a:lnTo>
                  <a:pt x="4074509" y="11391"/>
                </a:lnTo>
                <a:lnTo>
                  <a:pt x="4117459" y="25106"/>
                </a:lnTo>
                <a:lnTo>
                  <a:pt x="4157980" y="43700"/>
                </a:lnTo>
                <a:lnTo>
                  <a:pt x="4195721" y="66823"/>
                </a:lnTo>
                <a:lnTo>
                  <a:pt x="4230333" y="94126"/>
                </a:lnTo>
                <a:lnTo>
                  <a:pt x="4261465" y="125258"/>
                </a:lnTo>
                <a:lnTo>
                  <a:pt x="4288768" y="159870"/>
                </a:lnTo>
                <a:lnTo>
                  <a:pt x="4311891" y="197611"/>
                </a:lnTo>
                <a:lnTo>
                  <a:pt x="4330485" y="238132"/>
                </a:lnTo>
                <a:lnTo>
                  <a:pt x="4344200" y="281082"/>
                </a:lnTo>
                <a:lnTo>
                  <a:pt x="4352685" y="326112"/>
                </a:lnTo>
                <a:lnTo>
                  <a:pt x="4355592" y="372872"/>
                </a:lnTo>
                <a:lnTo>
                  <a:pt x="4355592" y="1864360"/>
                </a:lnTo>
                <a:lnTo>
                  <a:pt x="4352685" y="1911119"/>
                </a:lnTo>
                <a:lnTo>
                  <a:pt x="4344200" y="1956149"/>
                </a:lnTo>
                <a:lnTo>
                  <a:pt x="4330485" y="1999099"/>
                </a:lnTo>
                <a:lnTo>
                  <a:pt x="4311891" y="2039620"/>
                </a:lnTo>
                <a:lnTo>
                  <a:pt x="4288768" y="2077361"/>
                </a:lnTo>
                <a:lnTo>
                  <a:pt x="4261465" y="2111973"/>
                </a:lnTo>
                <a:lnTo>
                  <a:pt x="4230333" y="2143105"/>
                </a:lnTo>
                <a:lnTo>
                  <a:pt x="4195721" y="2170408"/>
                </a:lnTo>
                <a:lnTo>
                  <a:pt x="4157980" y="2193531"/>
                </a:lnTo>
                <a:lnTo>
                  <a:pt x="4117459" y="2212125"/>
                </a:lnTo>
                <a:lnTo>
                  <a:pt x="4074509" y="2225840"/>
                </a:lnTo>
                <a:lnTo>
                  <a:pt x="4029479" y="2234325"/>
                </a:lnTo>
                <a:lnTo>
                  <a:pt x="3982719" y="2237232"/>
                </a:lnTo>
                <a:lnTo>
                  <a:pt x="372871" y="2237232"/>
                </a:lnTo>
                <a:lnTo>
                  <a:pt x="326112" y="2234325"/>
                </a:lnTo>
                <a:lnTo>
                  <a:pt x="281082" y="2225840"/>
                </a:lnTo>
                <a:lnTo>
                  <a:pt x="238132" y="2212125"/>
                </a:lnTo>
                <a:lnTo>
                  <a:pt x="197611" y="2193531"/>
                </a:lnTo>
                <a:lnTo>
                  <a:pt x="159870" y="2170408"/>
                </a:lnTo>
                <a:lnTo>
                  <a:pt x="125258" y="2143105"/>
                </a:lnTo>
                <a:lnTo>
                  <a:pt x="94126" y="2111973"/>
                </a:lnTo>
                <a:lnTo>
                  <a:pt x="66823" y="2077361"/>
                </a:lnTo>
                <a:lnTo>
                  <a:pt x="43700" y="2039620"/>
                </a:lnTo>
                <a:lnTo>
                  <a:pt x="25106" y="1999099"/>
                </a:lnTo>
                <a:lnTo>
                  <a:pt x="11391" y="1956149"/>
                </a:lnTo>
                <a:lnTo>
                  <a:pt x="2906" y="1911119"/>
                </a:lnTo>
                <a:lnTo>
                  <a:pt x="0" y="1864360"/>
                </a:lnTo>
                <a:lnTo>
                  <a:pt x="0" y="372872"/>
                </a:lnTo>
                <a:close/>
              </a:path>
            </a:pathLst>
          </a:custGeom>
          <a:ln w="27432">
            <a:solidFill>
              <a:srgbClr val="8952AC"/>
            </a:solidFill>
          </a:ln>
        </p:spPr>
        <p:txBody>
          <a:bodyPr wrap="square" lIns="0" tIns="0" rIns="0" bIns="0" rtlCol="0"/>
          <a:lstStyle/>
          <a:p/>
        </p:txBody>
      </p:sp>
      <p:sp>
        <p:nvSpPr>
          <p:cNvPr id="3" name="object 3"/>
          <p:cNvSpPr/>
          <p:nvPr/>
        </p:nvSpPr>
        <p:spPr>
          <a:xfrm>
            <a:off x="8305800" y="1652016"/>
            <a:ext cx="405765" cy="426720"/>
          </a:xfrm>
          <a:custGeom>
            <a:avLst/>
            <a:gdLst/>
            <a:ahLst/>
            <a:cxnLst/>
            <a:rect l="l" t="t" r="r" b="b"/>
            <a:pathLst>
              <a:path w="405765" h="426719">
                <a:moveTo>
                  <a:pt x="202692" y="0"/>
                </a:moveTo>
                <a:lnTo>
                  <a:pt x="156234" y="5633"/>
                </a:lnTo>
                <a:lnTo>
                  <a:pt x="113577" y="21682"/>
                </a:lnTo>
                <a:lnTo>
                  <a:pt x="75942" y="46866"/>
                </a:lnTo>
                <a:lnTo>
                  <a:pt x="44547" y="79905"/>
                </a:lnTo>
                <a:lnTo>
                  <a:pt x="20611" y="119520"/>
                </a:lnTo>
                <a:lnTo>
                  <a:pt x="5356" y="164432"/>
                </a:lnTo>
                <a:lnTo>
                  <a:pt x="0" y="213360"/>
                </a:lnTo>
                <a:lnTo>
                  <a:pt x="5356" y="262287"/>
                </a:lnTo>
                <a:lnTo>
                  <a:pt x="20611" y="307199"/>
                </a:lnTo>
                <a:lnTo>
                  <a:pt x="44547" y="346814"/>
                </a:lnTo>
                <a:lnTo>
                  <a:pt x="75942" y="379853"/>
                </a:lnTo>
                <a:lnTo>
                  <a:pt x="113577" y="405037"/>
                </a:lnTo>
                <a:lnTo>
                  <a:pt x="156234" y="421086"/>
                </a:lnTo>
                <a:lnTo>
                  <a:pt x="202692" y="426720"/>
                </a:lnTo>
                <a:lnTo>
                  <a:pt x="249149" y="421086"/>
                </a:lnTo>
                <a:lnTo>
                  <a:pt x="291806" y="405037"/>
                </a:lnTo>
                <a:lnTo>
                  <a:pt x="329441" y="379853"/>
                </a:lnTo>
                <a:lnTo>
                  <a:pt x="360836" y="346814"/>
                </a:lnTo>
                <a:lnTo>
                  <a:pt x="384772" y="307199"/>
                </a:lnTo>
                <a:lnTo>
                  <a:pt x="400027" y="262287"/>
                </a:lnTo>
                <a:lnTo>
                  <a:pt x="405383" y="213360"/>
                </a:lnTo>
                <a:lnTo>
                  <a:pt x="400027" y="164432"/>
                </a:lnTo>
                <a:lnTo>
                  <a:pt x="384772" y="119520"/>
                </a:lnTo>
                <a:lnTo>
                  <a:pt x="360836" y="79905"/>
                </a:lnTo>
                <a:lnTo>
                  <a:pt x="329441" y="46866"/>
                </a:lnTo>
                <a:lnTo>
                  <a:pt x="291806" y="21682"/>
                </a:lnTo>
                <a:lnTo>
                  <a:pt x="249149" y="5633"/>
                </a:lnTo>
                <a:lnTo>
                  <a:pt x="202692" y="0"/>
                </a:lnTo>
                <a:close/>
              </a:path>
            </a:pathLst>
          </a:custGeom>
          <a:solidFill>
            <a:srgbClr val="8952AC"/>
          </a:solidFill>
        </p:spPr>
        <p:txBody>
          <a:bodyPr wrap="square" lIns="0" tIns="0" rIns="0" bIns="0" rtlCol="0"/>
          <a:lstStyle/>
          <a:p/>
        </p:txBody>
      </p:sp>
      <p:sp>
        <p:nvSpPr>
          <p:cNvPr id="4" name="object 4"/>
          <p:cNvSpPr/>
          <p:nvPr/>
        </p:nvSpPr>
        <p:spPr>
          <a:xfrm>
            <a:off x="8305800" y="1652016"/>
            <a:ext cx="405765" cy="426720"/>
          </a:xfrm>
          <a:custGeom>
            <a:avLst/>
            <a:gdLst/>
            <a:ahLst/>
            <a:cxnLst/>
            <a:rect l="l" t="t" r="r" b="b"/>
            <a:pathLst>
              <a:path w="405765" h="426719">
                <a:moveTo>
                  <a:pt x="0" y="213360"/>
                </a:moveTo>
                <a:lnTo>
                  <a:pt x="5356" y="164432"/>
                </a:lnTo>
                <a:lnTo>
                  <a:pt x="20611" y="119520"/>
                </a:lnTo>
                <a:lnTo>
                  <a:pt x="44547" y="79905"/>
                </a:lnTo>
                <a:lnTo>
                  <a:pt x="75942" y="46866"/>
                </a:lnTo>
                <a:lnTo>
                  <a:pt x="113577" y="21682"/>
                </a:lnTo>
                <a:lnTo>
                  <a:pt x="156234" y="5633"/>
                </a:lnTo>
                <a:lnTo>
                  <a:pt x="202692" y="0"/>
                </a:lnTo>
                <a:lnTo>
                  <a:pt x="249149" y="5633"/>
                </a:lnTo>
                <a:lnTo>
                  <a:pt x="291806" y="21682"/>
                </a:lnTo>
                <a:lnTo>
                  <a:pt x="329441" y="46866"/>
                </a:lnTo>
                <a:lnTo>
                  <a:pt x="360836" y="79905"/>
                </a:lnTo>
                <a:lnTo>
                  <a:pt x="384772" y="119520"/>
                </a:lnTo>
                <a:lnTo>
                  <a:pt x="400027" y="164432"/>
                </a:lnTo>
                <a:lnTo>
                  <a:pt x="405383" y="213360"/>
                </a:lnTo>
                <a:lnTo>
                  <a:pt x="400027" y="262287"/>
                </a:lnTo>
                <a:lnTo>
                  <a:pt x="384772" y="307199"/>
                </a:lnTo>
                <a:lnTo>
                  <a:pt x="360836" y="346814"/>
                </a:lnTo>
                <a:lnTo>
                  <a:pt x="329441" y="379853"/>
                </a:lnTo>
                <a:lnTo>
                  <a:pt x="291806" y="405037"/>
                </a:lnTo>
                <a:lnTo>
                  <a:pt x="249149" y="421086"/>
                </a:lnTo>
                <a:lnTo>
                  <a:pt x="202692" y="426720"/>
                </a:lnTo>
                <a:lnTo>
                  <a:pt x="156234" y="421086"/>
                </a:lnTo>
                <a:lnTo>
                  <a:pt x="113577" y="405037"/>
                </a:lnTo>
                <a:lnTo>
                  <a:pt x="75942" y="379853"/>
                </a:lnTo>
                <a:lnTo>
                  <a:pt x="44547" y="346814"/>
                </a:lnTo>
                <a:lnTo>
                  <a:pt x="20611" y="307199"/>
                </a:lnTo>
                <a:lnTo>
                  <a:pt x="5356" y="262287"/>
                </a:lnTo>
                <a:lnTo>
                  <a:pt x="0" y="213360"/>
                </a:lnTo>
                <a:close/>
              </a:path>
            </a:pathLst>
          </a:custGeom>
          <a:ln w="12192">
            <a:solidFill>
              <a:srgbClr val="8952AC"/>
            </a:solidFill>
          </a:ln>
        </p:spPr>
        <p:txBody>
          <a:bodyPr wrap="square" lIns="0" tIns="0" rIns="0" bIns="0" rtlCol="0"/>
          <a:lstStyle/>
          <a:p/>
        </p:txBody>
      </p:sp>
      <p:sp>
        <p:nvSpPr>
          <p:cNvPr id="5" name="object 5"/>
          <p:cNvSpPr/>
          <p:nvPr/>
        </p:nvSpPr>
        <p:spPr>
          <a:xfrm>
            <a:off x="1019555" y="1872995"/>
            <a:ext cx="4356100" cy="2231390"/>
          </a:xfrm>
          <a:custGeom>
            <a:avLst/>
            <a:gdLst/>
            <a:ahLst/>
            <a:cxnLst/>
            <a:rect l="l" t="t" r="r" b="b"/>
            <a:pathLst>
              <a:path w="4356100" h="2231390">
                <a:moveTo>
                  <a:pt x="0" y="371855"/>
                </a:moveTo>
                <a:lnTo>
                  <a:pt x="2897" y="325213"/>
                </a:lnTo>
                <a:lnTo>
                  <a:pt x="11356" y="280299"/>
                </a:lnTo>
                <a:lnTo>
                  <a:pt x="25029" y="237461"/>
                </a:lnTo>
                <a:lnTo>
                  <a:pt x="43568" y="197049"/>
                </a:lnTo>
                <a:lnTo>
                  <a:pt x="66623" y="159411"/>
                </a:lnTo>
                <a:lnTo>
                  <a:pt x="93847" y="124896"/>
                </a:lnTo>
                <a:lnTo>
                  <a:pt x="124891" y="93851"/>
                </a:lnTo>
                <a:lnTo>
                  <a:pt x="159406" y="66627"/>
                </a:lnTo>
                <a:lnTo>
                  <a:pt x="197044" y="43571"/>
                </a:lnTo>
                <a:lnTo>
                  <a:pt x="237456" y="25031"/>
                </a:lnTo>
                <a:lnTo>
                  <a:pt x="280294" y="11357"/>
                </a:lnTo>
                <a:lnTo>
                  <a:pt x="325210" y="2897"/>
                </a:lnTo>
                <a:lnTo>
                  <a:pt x="371856" y="0"/>
                </a:lnTo>
                <a:lnTo>
                  <a:pt x="3983735" y="0"/>
                </a:lnTo>
                <a:lnTo>
                  <a:pt x="4030378" y="2897"/>
                </a:lnTo>
                <a:lnTo>
                  <a:pt x="4075292" y="11357"/>
                </a:lnTo>
                <a:lnTo>
                  <a:pt x="4118130" y="25031"/>
                </a:lnTo>
                <a:lnTo>
                  <a:pt x="4158542" y="43571"/>
                </a:lnTo>
                <a:lnTo>
                  <a:pt x="4196180" y="66627"/>
                </a:lnTo>
                <a:lnTo>
                  <a:pt x="4230695" y="93851"/>
                </a:lnTo>
                <a:lnTo>
                  <a:pt x="4261740" y="124896"/>
                </a:lnTo>
                <a:lnTo>
                  <a:pt x="4288964" y="159411"/>
                </a:lnTo>
                <a:lnTo>
                  <a:pt x="4312020" y="197049"/>
                </a:lnTo>
                <a:lnTo>
                  <a:pt x="4330560" y="237461"/>
                </a:lnTo>
                <a:lnTo>
                  <a:pt x="4344234" y="280299"/>
                </a:lnTo>
                <a:lnTo>
                  <a:pt x="4352694" y="325213"/>
                </a:lnTo>
                <a:lnTo>
                  <a:pt x="4355592" y="371855"/>
                </a:lnTo>
                <a:lnTo>
                  <a:pt x="4355592" y="1859279"/>
                </a:lnTo>
                <a:lnTo>
                  <a:pt x="4352694" y="1905922"/>
                </a:lnTo>
                <a:lnTo>
                  <a:pt x="4344234" y="1950836"/>
                </a:lnTo>
                <a:lnTo>
                  <a:pt x="4330560" y="1993674"/>
                </a:lnTo>
                <a:lnTo>
                  <a:pt x="4312020" y="2034086"/>
                </a:lnTo>
                <a:lnTo>
                  <a:pt x="4288964" y="2071724"/>
                </a:lnTo>
                <a:lnTo>
                  <a:pt x="4261740" y="2106239"/>
                </a:lnTo>
                <a:lnTo>
                  <a:pt x="4230695" y="2137284"/>
                </a:lnTo>
                <a:lnTo>
                  <a:pt x="4196180" y="2164508"/>
                </a:lnTo>
                <a:lnTo>
                  <a:pt x="4158542" y="2187564"/>
                </a:lnTo>
                <a:lnTo>
                  <a:pt x="4118130" y="2206104"/>
                </a:lnTo>
                <a:lnTo>
                  <a:pt x="4075292" y="2219778"/>
                </a:lnTo>
                <a:lnTo>
                  <a:pt x="4030378" y="2228238"/>
                </a:lnTo>
                <a:lnTo>
                  <a:pt x="3983735" y="2231135"/>
                </a:lnTo>
                <a:lnTo>
                  <a:pt x="371856" y="2231135"/>
                </a:lnTo>
                <a:lnTo>
                  <a:pt x="325210" y="2228238"/>
                </a:lnTo>
                <a:lnTo>
                  <a:pt x="280294" y="2219778"/>
                </a:lnTo>
                <a:lnTo>
                  <a:pt x="237456" y="2206104"/>
                </a:lnTo>
                <a:lnTo>
                  <a:pt x="197044" y="2187564"/>
                </a:lnTo>
                <a:lnTo>
                  <a:pt x="159406" y="2164508"/>
                </a:lnTo>
                <a:lnTo>
                  <a:pt x="124891" y="2137284"/>
                </a:lnTo>
                <a:lnTo>
                  <a:pt x="93847" y="2106239"/>
                </a:lnTo>
                <a:lnTo>
                  <a:pt x="66623" y="2071724"/>
                </a:lnTo>
                <a:lnTo>
                  <a:pt x="43568" y="2034086"/>
                </a:lnTo>
                <a:lnTo>
                  <a:pt x="25029" y="1993674"/>
                </a:lnTo>
                <a:lnTo>
                  <a:pt x="11356" y="1950836"/>
                </a:lnTo>
                <a:lnTo>
                  <a:pt x="2897" y="1905922"/>
                </a:lnTo>
                <a:lnTo>
                  <a:pt x="0" y="1859279"/>
                </a:lnTo>
                <a:lnTo>
                  <a:pt x="0" y="371855"/>
                </a:lnTo>
                <a:close/>
              </a:path>
            </a:pathLst>
          </a:custGeom>
          <a:ln w="27431">
            <a:solidFill>
              <a:srgbClr val="8952AC"/>
            </a:solidFill>
          </a:ln>
        </p:spPr>
        <p:txBody>
          <a:bodyPr wrap="square" lIns="0" tIns="0" rIns="0" bIns="0" rtlCol="0"/>
          <a:lstStyle/>
          <a:p/>
        </p:txBody>
      </p:sp>
      <p:sp>
        <p:nvSpPr>
          <p:cNvPr id="6" name="object 6"/>
          <p:cNvSpPr/>
          <p:nvPr/>
        </p:nvSpPr>
        <p:spPr>
          <a:xfrm>
            <a:off x="3008376" y="1658111"/>
            <a:ext cx="424180" cy="426720"/>
          </a:xfrm>
          <a:custGeom>
            <a:avLst/>
            <a:gdLst/>
            <a:ahLst/>
            <a:cxnLst/>
            <a:rect l="l" t="t" r="r" b="b"/>
            <a:pathLst>
              <a:path w="424179" h="426719">
                <a:moveTo>
                  <a:pt x="211836" y="0"/>
                </a:moveTo>
                <a:lnTo>
                  <a:pt x="163272" y="5633"/>
                </a:lnTo>
                <a:lnTo>
                  <a:pt x="118687" y="21682"/>
                </a:lnTo>
                <a:lnTo>
                  <a:pt x="79354" y="46866"/>
                </a:lnTo>
                <a:lnTo>
                  <a:pt x="46546" y="79905"/>
                </a:lnTo>
                <a:lnTo>
                  <a:pt x="21535" y="119520"/>
                </a:lnTo>
                <a:lnTo>
                  <a:pt x="5596" y="164432"/>
                </a:lnTo>
                <a:lnTo>
                  <a:pt x="0" y="213360"/>
                </a:lnTo>
                <a:lnTo>
                  <a:pt x="5596" y="262287"/>
                </a:lnTo>
                <a:lnTo>
                  <a:pt x="21535" y="307199"/>
                </a:lnTo>
                <a:lnTo>
                  <a:pt x="46546" y="346814"/>
                </a:lnTo>
                <a:lnTo>
                  <a:pt x="79354" y="379853"/>
                </a:lnTo>
                <a:lnTo>
                  <a:pt x="118687" y="405037"/>
                </a:lnTo>
                <a:lnTo>
                  <a:pt x="163272" y="421086"/>
                </a:lnTo>
                <a:lnTo>
                  <a:pt x="211836" y="426720"/>
                </a:lnTo>
                <a:lnTo>
                  <a:pt x="260399" y="421086"/>
                </a:lnTo>
                <a:lnTo>
                  <a:pt x="304984" y="405037"/>
                </a:lnTo>
                <a:lnTo>
                  <a:pt x="344317" y="379853"/>
                </a:lnTo>
                <a:lnTo>
                  <a:pt x="377125" y="346814"/>
                </a:lnTo>
                <a:lnTo>
                  <a:pt x="402136" y="307199"/>
                </a:lnTo>
                <a:lnTo>
                  <a:pt x="418075" y="262287"/>
                </a:lnTo>
                <a:lnTo>
                  <a:pt x="423672" y="213360"/>
                </a:lnTo>
                <a:lnTo>
                  <a:pt x="418075" y="164432"/>
                </a:lnTo>
                <a:lnTo>
                  <a:pt x="402136" y="119520"/>
                </a:lnTo>
                <a:lnTo>
                  <a:pt x="377125" y="79905"/>
                </a:lnTo>
                <a:lnTo>
                  <a:pt x="344317" y="46866"/>
                </a:lnTo>
                <a:lnTo>
                  <a:pt x="304984" y="21682"/>
                </a:lnTo>
                <a:lnTo>
                  <a:pt x="260399" y="5633"/>
                </a:lnTo>
                <a:lnTo>
                  <a:pt x="211836" y="0"/>
                </a:lnTo>
                <a:close/>
              </a:path>
            </a:pathLst>
          </a:custGeom>
          <a:solidFill>
            <a:srgbClr val="8952AC"/>
          </a:solidFill>
        </p:spPr>
        <p:txBody>
          <a:bodyPr wrap="square" lIns="0" tIns="0" rIns="0" bIns="0" rtlCol="0"/>
          <a:lstStyle/>
          <a:p/>
        </p:txBody>
      </p:sp>
      <p:sp>
        <p:nvSpPr>
          <p:cNvPr id="7" name="object 7"/>
          <p:cNvSpPr/>
          <p:nvPr/>
        </p:nvSpPr>
        <p:spPr>
          <a:xfrm>
            <a:off x="3008376" y="1658111"/>
            <a:ext cx="424180" cy="426720"/>
          </a:xfrm>
          <a:custGeom>
            <a:avLst/>
            <a:gdLst/>
            <a:ahLst/>
            <a:cxnLst/>
            <a:rect l="l" t="t" r="r" b="b"/>
            <a:pathLst>
              <a:path w="424179" h="426719">
                <a:moveTo>
                  <a:pt x="0" y="213360"/>
                </a:moveTo>
                <a:lnTo>
                  <a:pt x="5596" y="164432"/>
                </a:lnTo>
                <a:lnTo>
                  <a:pt x="21535" y="119520"/>
                </a:lnTo>
                <a:lnTo>
                  <a:pt x="46546" y="79905"/>
                </a:lnTo>
                <a:lnTo>
                  <a:pt x="79354" y="46866"/>
                </a:lnTo>
                <a:lnTo>
                  <a:pt x="118687" y="21682"/>
                </a:lnTo>
                <a:lnTo>
                  <a:pt x="163272" y="5633"/>
                </a:lnTo>
                <a:lnTo>
                  <a:pt x="211836" y="0"/>
                </a:lnTo>
                <a:lnTo>
                  <a:pt x="260399" y="5633"/>
                </a:lnTo>
                <a:lnTo>
                  <a:pt x="304984" y="21682"/>
                </a:lnTo>
                <a:lnTo>
                  <a:pt x="344317" y="46866"/>
                </a:lnTo>
                <a:lnTo>
                  <a:pt x="377125" y="79905"/>
                </a:lnTo>
                <a:lnTo>
                  <a:pt x="402136" y="119520"/>
                </a:lnTo>
                <a:lnTo>
                  <a:pt x="418075" y="164432"/>
                </a:lnTo>
                <a:lnTo>
                  <a:pt x="423672" y="213360"/>
                </a:lnTo>
                <a:lnTo>
                  <a:pt x="418075" y="262287"/>
                </a:lnTo>
                <a:lnTo>
                  <a:pt x="402136" y="307199"/>
                </a:lnTo>
                <a:lnTo>
                  <a:pt x="377125" y="346814"/>
                </a:lnTo>
                <a:lnTo>
                  <a:pt x="344317" y="379853"/>
                </a:lnTo>
                <a:lnTo>
                  <a:pt x="304984" y="405037"/>
                </a:lnTo>
                <a:lnTo>
                  <a:pt x="260399" y="421086"/>
                </a:lnTo>
                <a:lnTo>
                  <a:pt x="211836" y="426720"/>
                </a:lnTo>
                <a:lnTo>
                  <a:pt x="163272" y="421086"/>
                </a:lnTo>
                <a:lnTo>
                  <a:pt x="118687" y="405037"/>
                </a:lnTo>
                <a:lnTo>
                  <a:pt x="79354" y="379853"/>
                </a:lnTo>
                <a:lnTo>
                  <a:pt x="46546" y="346814"/>
                </a:lnTo>
                <a:lnTo>
                  <a:pt x="21535" y="307199"/>
                </a:lnTo>
                <a:lnTo>
                  <a:pt x="5596" y="262287"/>
                </a:lnTo>
                <a:lnTo>
                  <a:pt x="0" y="213360"/>
                </a:lnTo>
                <a:close/>
              </a:path>
            </a:pathLst>
          </a:custGeom>
          <a:ln w="12192">
            <a:solidFill>
              <a:srgbClr val="8952AC"/>
            </a:solidFill>
          </a:ln>
        </p:spPr>
        <p:txBody>
          <a:bodyPr wrap="square" lIns="0" tIns="0" rIns="0" bIns="0" rtlCol="0"/>
          <a:lstStyle/>
          <a:p/>
        </p:txBody>
      </p:sp>
      <p:sp>
        <p:nvSpPr>
          <p:cNvPr id="8" name="object 8"/>
          <p:cNvSpPr txBox="1">
            <a:spLocks noGrp="1"/>
          </p:cNvSpPr>
          <p:nvPr>
            <p:ph type="title"/>
          </p:nvPr>
        </p:nvSpPr>
        <p:spPr>
          <a:xfrm>
            <a:off x="1208938" y="535889"/>
            <a:ext cx="8475980" cy="737870"/>
          </a:xfrm>
          <a:prstGeom prst="rect"/>
        </p:spPr>
        <p:txBody>
          <a:bodyPr wrap="square" lIns="0" tIns="12700" rIns="0" bIns="0" rtlCol="0" vert="horz">
            <a:spAutoFit/>
          </a:bodyPr>
          <a:lstStyle/>
          <a:p>
            <a:pPr marL="12700">
              <a:lnSpc>
                <a:spcPct val="100000"/>
              </a:lnSpc>
              <a:spcBef>
                <a:spcPts val="100"/>
              </a:spcBef>
            </a:pPr>
            <a:r>
              <a:rPr dirty="0" spc="-10"/>
              <a:t>Graph</a:t>
            </a:r>
            <a:r>
              <a:rPr dirty="0" spc="-35"/>
              <a:t> </a:t>
            </a:r>
            <a:r>
              <a:rPr dirty="0" spc="-5"/>
              <a:t>Directedness</a:t>
            </a:r>
          </a:p>
          <a:p>
            <a:pPr marL="12700">
              <a:lnSpc>
                <a:spcPct val="100000"/>
              </a:lnSpc>
              <a:spcBef>
                <a:spcPts val="85"/>
              </a:spcBef>
            </a:pPr>
            <a:r>
              <a:rPr dirty="0" sz="2200" b="0">
                <a:solidFill>
                  <a:srgbClr val="767070"/>
                </a:solidFill>
                <a:latin typeface="Arial"/>
                <a:cs typeface="Arial"/>
              </a:rPr>
              <a:t>Graphs can be </a:t>
            </a:r>
            <a:r>
              <a:rPr dirty="0" sz="2200">
                <a:solidFill>
                  <a:srgbClr val="767070"/>
                </a:solidFill>
                <a:latin typeface="Arial"/>
                <a:cs typeface="Arial"/>
              </a:rPr>
              <a:t>directed</a:t>
            </a:r>
            <a:r>
              <a:rPr dirty="0" sz="2200" b="0">
                <a:solidFill>
                  <a:srgbClr val="767070"/>
                </a:solidFill>
                <a:latin typeface="Arial"/>
                <a:cs typeface="Arial"/>
              </a:rPr>
              <a:t>, sometimes </a:t>
            </a:r>
            <a:r>
              <a:rPr dirty="0" sz="2200" spc="-5" b="0">
                <a:solidFill>
                  <a:srgbClr val="767070"/>
                </a:solidFill>
                <a:latin typeface="Arial"/>
                <a:cs typeface="Arial"/>
              </a:rPr>
              <a:t>called </a:t>
            </a:r>
            <a:r>
              <a:rPr dirty="0" sz="2200">
                <a:solidFill>
                  <a:srgbClr val="767070"/>
                </a:solidFill>
                <a:latin typeface="Arial"/>
                <a:cs typeface="Arial"/>
              </a:rPr>
              <a:t>digraphs</a:t>
            </a:r>
            <a:r>
              <a:rPr dirty="0" sz="2200" b="0">
                <a:solidFill>
                  <a:srgbClr val="767070"/>
                </a:solidFill>
                <a:latin typeface="Arial"/>
                <a:cs typeface="Arial"/>
              </a:rPr>
              <a:t>, or</a:t>
            </a:r>
            <a:r>
              <a:rPr dirty="0" sz="2200" spc="5" b="0">
                <a:solidFill>
                  <a:srgbClr val="767070"/>
                </a:solidFill>
                <a:latin typeface="Arial"/>
                <a:cs typeface="Arial"/>
              </a:rPr>
              <a:t> </a:t>
            </a:r>
            <a:r>
              <a:rPr dirty="0" sz="2200" b="0">
                <a:solidFill>
                  <a:srgbClr val="767070"/>
                </a:solidFill>
                <a:latin typeface="Arial"/>
                <a:cs typeface="Arial"/>
              </a:rPr>
              <a:t>undirected.</a:t>
            </a:r>
            <a:endParaRPr sz="2200">
              <a:latin typeface="Arial"/>
              <a:cs typeface="Arial"/>
            </a:endParaRPr>
          </a:p>
        </p:txBody>
      </p:sp>
      <p:sp>
        <p:nvSpPr>
          <p:cNvPr id="9" name="object 9"/>
          <p:cNvSpPr/>
          <p:nvPr/>
        </p:nvSpPr>
        <p:spPr>
          <a:xfrm>
            <a:off x="1947672" y="4498847"/>
            <a:ext cx="820419" cy="817244"/>
          </a:xfrm>
          <a:custGeom>
            <a:avLst/>
            <a:gdLst/>
            <a:ahLst/>
            <a:cxnLst/>
            <a:rect l="l" t="t" r="r" b="b"/>
            <a:pathLst>
              <a:path w="820419" h="817245">
                <a:moveTo>
                  <a:pt x="409955" y="0"/>
                </a:moveTo>
                <a:lnTo>
                  <a:pt x="362141" y="2748"/>
                </a:lnTo>
                <a:lnTo>
                  <a:pt x="315947" y="10787"/>
                </a:lnTo>
                <a:lnTo>
                  <a:pt x="271683" y="23813"/>
                </a:lnTo>
                <a:lnTo>
                  <a:pt x="229655" y="41516"/>
                </a:lnTo>
                <a:lnTo>
                  <a:pt x="190170" y="63592"/>
                </a:lnTo>
                <a:lnTo>
                  <a:pt x="153537" y="89733"/>
                </a:lnTo>
                <a:lnTo>
                  <a:pt x="120062" y="119634"/>
                </a:lnTo>
                <a:lnTo>
                  <a:pt x="90053" y="152986"/>
                </a:lnTo>
                <a:lnTo>
                  <a:pt x="63818" y="189484"/>
                </a:lnTo>
                <a:lnTo>
                  <a:pt x="41663" y="228822"/>
                </a:lnTo>
                <a:lnTo>
                  <a:pt x="23896" y="270692"/>
                </a:lnTo>
                <a:lnTo>
                  <a:pt x="10825" y="314788"/>
                </a:lnTo>
                <a:lnTo>
                  <a:pt x="2757" y="360803"/>
                </a:lnTo>
                <a:lnTo>
                  <a:pt x="0" y="408431"/>
                </a:lnTo>
                <a:lnTo>
                  <a:pt x="2757" y="456060"/>
                </a:lnTo>
                <a:lnTo>
                  <a:pt x="10825" y="502075"/>
                </a:lnTo>
                <a:lnTo>
                  <a:pt x="23896" y="546171"/>
                </a:lnTo>
                <a:lnTo>
                  <a:pt x="41663" y="588041"/>
                </a:lnTo>
                <a:lnTo>
                  <a:pt x="63818" y="627379"/>
                </a:lnTo>
                <a:lnTo>
                  <a:pt x="90053" y="663877"/>
                </a:lnTo>
                <a:lnTo>
                  <a:pt x="120062" y="697229"/>
                </a:lnTo>
                <a:lnTo>
                  <a:pt x="153537" y="727130"/>
                </a:lnTo>
                <a:lnTo>
                  <a:pt x="190170" y="753271"/>
                </a:lnTo>
                <a:lnTo>
                  <a:pt x="229655" y="775347"/>
                </a:lnTo>
                <a:lnTo>
                  <a:pt x="271683" y="793050"/>
                </a:lnTo>
                <a:lnTo>
                  <a:pt x="315947" y="806076"/>
                </a:lnTo>
                <a:lnTo>
                  <a:pt x="362141" y="814115"/>
                </a:lnTo>
                <a:lnTo>
                  <a:pt x="409955" y="816863"/>
                </a:lnTo>
                <a:lnTo>
                  <a:pt x="457770" y="814115"/>
                </a:lnTo>
                <a:lnTo>
                  <a:pt x="503964" y="806076"/>
                </a:lnTo>
                <a:lnTo>
                  <a:pt x="548228" y="793050"/>
                </a:lnTo>
                <a:lnTo>
                  <a:pt x="590256" y="775347"/>
                </a:lnTo>
                <a:lnTo>
                  <a:pt x="629741" y="753271"/>
                </a:lnTo>
                <a:lnTo>
                  <a:pt x="666374" y="727130"/>
                </a:lnTo>
                <a:lnTo>
                  <a:pt x="699849" y="697229"/>
                </a:lnTo>
                <a:lnTo>
                  <a:pt x="729858" y="663877"/>
                </a:lnTo>
                <a:lnTo>
                  <a:pt x="756093" y="627379"/>
                </a:lnTo>
                <a:lnTo>
                  <a:pt x="778248" y="588041"/>
                </a:lnTo>
                <a:lnTo>
                  <a:pt x="796015" y="546171"/>
                </a:lnTo>
                <a:lnTo>
                  <a:pt x="809086" y="502075"/>
                </a:lnTo>
                <a:lnTo>
                  <a:pt x="817154" y="456060"/>
                </a:lnTo>
                <a:lnTo>
                  <a:pt x="819911" y="408431"/>
                </a:lnTo>
                <a:lnTo>
                  <a:pt x="817154" y="360803"/>
                </a:lnTo>
                <a:lnTo>
                  <a:pt x="809086" y="314788"/>
                </a:lnTo>
                <a:lnTo>
                  <a:pt x="796015" y="270692"/>
                </a:lnTo>
                <a:lnTo>
                  <a:pt x="778248" y="228822"/>
                </a:lnTo>
                <a:lnTo>
                  <a:pt x="756093" y="189484"/>
                </a:lnTo>
                <a:lnTo>
                  <a:pt x="729858" y="152986"/>
                </a:lnTo>
                <a:lnTo>
                  <a:pt x="699849" y="119634"/>
                </a:lnTo>
                <a:lnTo>
                  <a:pt x="666374" y="89733"/>
                </a:lnTo>
                <a:lnTo>
                  <a:pt x="629741" y="63592"/>
                </a:lnTo>
                <a:lnTo>
                  <a:pt x="590256" y="41516"/>
                </a:lnTo>
                <a:lnTo>
                  <a:pt x="548228" y="23813"/>
                </a:lnTo>
                <a:lnTo>
                  <a:pt x="503964" y="10787"/>
                </a:lnTo>
                <a:lnTo>
                  <a:pt x="457770" y="2748"/>
                </a:lnTo>
                <a:lnTo>
                  <a:pt x="409955" y="0"/>
                </a:lnTo>
                <a:close/>
              </a:path>
            </a:pathLst>
          </a:custGeom>
          <a:solidFill>
            <a:srgbClr val="AC8752"/>
          </a:solidFill>
        </p:spPr>
        <p:txBody>
          <a:bodyPr wrap="square" lIns="0" tIns="0" rIns="0" bIns="0" rtlCol="0"/>
          <a:lstStyle/>
          <a:p/>
        </p:txBody>
      </p:sp>
      <p:sp>
        <p:nvSpPr>
          <p:cNvPr id="10" name="object 10"/>
          <p:cNvSpPr/>
          <p:nvPr/>
        </p:nvSpPr>
        <p:spPr>
          <a:xfrm>
            <a:off x="3849623" y="4498847"/>
            <a:ext cx="817244" cy="817244"/>
          </a:xfrm>
          <a:custGeom>
            <a:avLst/>
            <a:gdLst/>
            <a:ahLst/>
            <a:cxnLst/>
            <a:rect l="l" t="t" r="r" b="b"/>
            <a:pathLst>
              <a:path w="817245" h="817245">
                <a:moveTo>
                  <a:pt x="408431" y="0"/>
                </a:moveTo>
                <a:lnTo>
                  <a:pt x="360803" y="2748"/>
                </a:lnTo>
                <a:lnTo>
                  <a:pt x="314788" y="10787"/>
                </a:lnTo>
                <a:lnTo>
                  <a:pt x="270692" y="23813"/>
                </a:lnTo>
                <a:lnTo>
                  <a:pt x="228822" y="41516"/>
                </a:lnTo>
                <a:lnTo>
                  <a:pt x="189484" y="63592"/>
                </a:lnTo>
                <a:lnTo>
                  <a:pt x="152986" y="89733"/>
                </a:lnTo>
                <a:lnTo>
                  <a:pt x="119633" y="119634"/>
                </a:lnTo>
                <a:lnTo>
                  <a:pt x="89733" y="152986"/>
                </a:lnTo>
                <a:lnTo>
                  <a:pt x="63592" y="189484"/>
                </a:lnTo>
                <a:lnTo>
                  <a:pt x="41516" y="228822"/>
                </a:lnTo>
                <a:lnTo>
                  <a:pt x="23813" y="270692"/>
                </a:lnTo>
                <a:lnTo>
                  <a:pt x="10787" y="314788"/>
                </a:lnTo>
                <a:lnTo>
                  <a:pt x="2748" y="360803"/>
                </a:lnTo>
                <a:lnTo>
                  <a:pt x="0" y="408431"/>
                </a:lnTo>
                <a:lnTo>
                  <a:pt x="2748" y="456060"/>
                </a:lnTo>
                <a:lnTo>
                  <a:pt x="10787" y="502075"/>
                </a:lnTo>
                <a:lnTo>
                  <a:pt x="23813" y="546171"/>
                </a:lnTo>
                <a:lnTo>
                  <a:pt x="41516" y="588041"/>
                </a:lnTo>
                <a:lnTo>
                  <a:pt x="63592" y="627379"/>
                </a:lnTo>
                <a:lnTo>
                  <a:pt x="89733" y="663877"/>
                </a:lnTo>
                <a:lnTo>
                  <a:pt x="119633" y="697229"/>
                </a:lnTo>
                <a:lnTo>
                  <a:pt x="152986" y="727130"/>
                </a:lnTo>
                <a:lnTo>
                  <a:pt x="189484" y="753271"/>
                </a:lnTo>
                <a:lnTo>
                  <a:pt x="228822" y="775347"/>
                </a:lnTo>
                <a:lnTo>
                  <a:pt x="270692" y="793050"/>
                </a:lnTo>
                <a:lnTo>
                  <a:pt x="314788" y="806076"/>
                </a:lnTo>
                <a:lnTo>
                  <a:pt x="360803" y="814115"/>
                </a:lnTo>
                <a:lnTo>
                  <a:pt x="408431" y="816863"/>
                </a:lnTo>
                <a:lnTo>
                  <a:pt x="456060" y="814115"/>
                </a:lnTo>
                <a:lnTo>
                  <a:pt x="502075" y="806076"/>
                </a:lnTo>
                <a:lnTo>
                  <a:pt x="546171" y="793050"/>
                </a:lnTo>
                <a:lnTo>
                  <a:pt x="588041" y="775347"/>
                </a:lnTo>
                <a:lnTo>
                  <a:pt x="627379" y="753271"/>
                </a:lnTo>
                <a:lnTo>
                  <a:pt x="663877" y="727130"/>
                </a:lnTo>
                <a:lnTo>
                  <a:pt x="697230" y="697229"/>
                </a:lnTo>
                <a:lnTo>
                  <a:pt x="727130" y="663877"/>
                </a:lnTo>
                <a:lnTo>
                  <a:pt x="753271" y="627379"/>
                </a:lnTo>
                <a:lnTo>
                  <a:pt x="775347" y="588041"/>
                </a:lnTo>
                <a:lnTo>
                  <a:pt x="793050" y="546171"/>
                </a:lnTo>
                <a:lnTo>
                  <a:pt x="806076" y="502075"/>
                </a:lnTo>
                <a:lnTo>
                  <a:pt x="814115" y="456060"/>
                </a:lnTo>
                <a:lnTo>
                  <a:pt x="816863" y="408431"/>
                </a:lnTo>
                <a:lnTo>
                  <a:pt x="814115" y="360803"/>
                </a:lnTo>
                <a:lnTo>
                  <a:pt x="806076" y="314788"/>
                </a:lnTo>
                <a:lnTo>
                  <a:pt x="793050" y="270692"/>
                </a:lnTo>
                <a:lnTo>
                  <a:pt x="775347" y="228822"/>
                </a:lnTo>
                <a:lnTo>
                  <a:pt x="753271" y="189484"/>
                </a:lnTo>
                <a:lnTo>
                  <a:pt x="727130" y="152986"/>
                </a:lnTo>
                <a:lnTo>
                  <a:pt x="697229" y="119634"/>
                </a:lnTo>
                <a:lnTo>
                  <a:pt x="663877" y="89733"/>
                </a:lnTo>
                <a:lnTo>
                  <a:pt x="627379" y="63592"/>
                </a:lnTo>
                <a:lnTo>
                  <a:pt x="588041" y="41516"/>
                </a:lnTo>
                <a:lnTo>
                  <a:pt x="546171" y="23813"/>
                </a:lnTo>
                <a:lnTo>
                  <a:pt x="502075" y="10787"/>
                </a:lnTo>
                <a:lnTo>
                  <a:pt x="456060" y="2748"/>
                </a:lnTo>
                <a:lnTo>
                  <a:pt x="408431" y="0"/>
                </a:lnTo>
                <a:close/>
              </a:path>
            </a:pathLst>
          </a:custGeom>
          <a:solidFill>
            <a:srgbClr val="AC8752"/>
          </a:solidFill>
        </p:spPr>
        <p:txBody>
          <a:bodyPr wrap="square" lIns="0" tIns="0" rIns="0" bIns="0" rtlCol="0"/>
          <a:lstStyle/>
          <a:p/>
        </p:txBody>
      </p:sp>
      <p:sp>
        <p:nvSpPr>
          <p:cNvPr id="11" name="object 11"/>
          <p:cNvSpPr txBox="1"/>
          <p:nvPr/>
        </p:nvSpPr>
        <p:spPr>
          <a:xfrm>
            <a:off x="4170426" y="4754117"/>
            <a:ext cx="17843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FFFFFF"/>
                </a:solidFill>
                <a:latin typeface="Arial"/>
                <a:cs typeface="Arial"/>
              </a:rPr>
              <a:t>B</a:t>
            </a:r>
            <a:endParaRPr sz="1800">
              <a:latin typeface="Arial"/>
              <a:cs typeface="Arial"/>
            </a:endParaRPr>
          </a:p>
        </p:txBody>
      </p:sp>
      <p:sp>
        <p:nvSpPr>
          <p:cNvPr id="12" name="object 12"/>
          <p:cNvSpPr/>
          <p:nvPr/>
        </p:nvSpPr>
        <p:spPr>
          <a:xfrm>
            <a:off x="2926079" y="5526023"/>
            <a:ext cx="817244" cy="817244"/>
          </a:xfrm>
          <a:custGeom>
            <a:avLst/>
            <a:gdLst/>
            <a:ahLst/>
            <a:cxnLst/>
            <a:rect l="l" t="t" r="r" b="b"/>
            <a:pathLst>
              <a:path w="817245" h="817245">
                <a:moveTo>
                  <a:pt x="408431" y="0"/>
                </a:moveTo>
                <a:lnTo>
                  <a:pt x="360803" y="2747"/>
                </a:lnTo>
                <a:lnTo>
                  <a:pt x="314788" y="10786"/>
                </a:lnTo>
                <a:lnTo>
                  <a:pt x="270692" y="23810"/>
                </a:lnTo>
                <a:lnTo>
                  <a:pt x="228822" y="41512"/>
                </a:lnTo>
                <a:lnTo>
                  <a:pt x="189484" y="63586"/>
                </a:lnTo>
                <a:lnTo>
                  <a:pt x="152986" y="89725"/>
                </a:lnTo>
                <a:lnTo>
                  <a:pt x="119634" y="119624"/>
                </a:lnTo>
                <a:lnTo>
                  <a:pt x="89733" y="152975"/>
                </a:lnTo>
                <a:lnTo>
                  <a:pt x="63592" y="189473"/>
                </a:lnTo>
                <a:lnTo>
                  <a:pt x="41516" y="228811"/>
                </a:lnTo>
                <a:lnTo>
                  <a:pt x="23813" y="270682"/>
                </a:lnTo>
                <a:lnTo>
                  <a:pt x="10787" y="314780"/>
                </a:lnTo>
                <a:lnTo>
                  <a:pt x="2748" y="360798"/>
                </a:lnTo>
                <a:lnTo>
                  <a:pt x="0" y="408431"/>
                </a:lnTo>
                <a:lnTo>
                  <a:pt x="2748" y="456062"/>
                </a:lnTo>
                <a:lnTo>
                  <a:pt x="10787" y="502079"/>
                </a:lnTo>
                <a:lnTo>
                  <a:pt x="23813" y="546176"/>
                </a:lnTo>
                <a:lnTo>
                  <a:pt x="41516" y="588047"/>
                </a:lnTo>
                <a:lnTo>
                  <a:pt x="63592" y="627384"/>
                </a:lnTo>
                <a:lnTo>
                  <a:pt x="89733" y="663882"/>
                </a:lnTo>
                <a:lnTo>
                  <a:pt x="119633" y="697234"/>
                </a:lnTo>
                <a:lnTo>
                  <a:pt x="152986" y="727134"/>
                </a:lnTo>
                <a:lnTo>
                  <a:pt x="189484" y="753274"/>
                </a:lnTo>
                <a:lnTo>
                  <a:pt x="228822" y="775349"/>
                </a:lnTo>
                <a:lnTo>
                  <a:pt x="270692" y="793052"/>
                </a:lnTo>
                <a:lnTo>
                  <a:pt x="314788" y="806076"/>
                </a:lnTo>
                <a:lnTo>
                  <a:pt x="360803" y="814116"/>
                </a:lnTo>
                <a:lnTo>
                  <a:pt x="408431" y="816863"/>
                </a:lnTo>
                <a:lnTo>
                  <a:pt x="456060" y="814116"/>
                </a:lnTo>
                <a:lnTo>
                  <a:pt x="502075" y="806076"/>
                </a:lnTo>
                <a:lnTo>
                  <a:pt x="546171" y="793052"/>
                </a:lnTo>
                <a:lnTo>
                  <a:pt x="588041" y="775349"/>
                </a:lnTo>
                <a:lnTo>
                  <a:pt x="627379" y="753274"/>
                </a:lnTo>
                <a:lnTo>
                  <a:pt x="663877" y="727134"/>
                </a:lnTo>
                <a:lnTo>
                  <a:pt x="697230" y="697234"/>
                </a:lnTo>
                <a:lnTo>
                  <a:pt x="727130" y="663882"/>
                </a:lnTo>
                <a:lnTo>
                  <a:pt x="753271" y="627384"/>
                </a:lnTo>
                <a:lnTo>
                  <a:pt x="775347" y="588047"/>
                </a:lnTo>
                <a:lnTo>
                  <a:pt x="793050" y="546176"/>
                </a:lnTo>
                <a:lnTo>
                  <a:pt x="806076" y="502079"/>
                </a:lnTo>
                <a:lnTo>
                  <a:pt x="814115" y="456062"/>
                </a:lnTo>
                <a:lnTo>
                  <a:pt x="816864" y="408431"/>
                </a:lnTo>
                <a:lnTo>
                  <a:pt x="814115" y="360798"/>
                </a:lnTo>
                <a:lnTo>
                  <a:pt x="806076" y="314780"/>
                </a:lnTo>
                <a:lnTo>
                  <a:pt x="793050" y="270682"/>
                </a:lnTo>
                <a:lnTo>
                  <a:pt x="775347" y="228811"/>
                </a:lnTo>
                <a:lnTo>
                  <a:pt x="753271" y="189473"/>
                </a:lnTo>
                <a:lnTo>
                  <a:pt x="727130" y="152975"/>
                </a:lnTo>
                <a:lnTo>
                  <a:pt x="697230" y="119624"/>
                </a:lnTo>
                <a:lnTo>
                  <a:pt x="663877" y="89725"/>
                </a:lnTo>
                <a:lnTo>
                  <a:pt x="627379" y="63586"/>
                </a:lnTo>
                <a:lnTo>
                  <a:pt x="588041" y="41512"/>
                </a:lnTo>
                <a:lnTo>
                  <a:pt x="546171" y="23810"/>
                </a:lnTo>
                <a:lnTo>
                  <a:pt x="502075" y="10786"/>
                </a:lnTo>
                <a:lnTo>
                  <a:pt x="456060" y="2747"/>
                </a:lnTo>
                <a:lnTo>
                  <a:pt x="408431" y="0"/>
                </a:lnTo>
                <a:close/>
              </a:path>
            </a:pathLst>
          </a:custGeom>
          <a:solidFill>
            <a:srgbClr val="AC8752"/>
          </a:solidFill>
        </p:spPr>
        <p:txBody>
          <a:bodyPr wrap="square" lIns="0" tIns="0" rIns="0" bIns="0" rtlCol="0"/>
          <a:lstStyle/>
          <a:p/>
        </p:txBody>
      </p:sp>
      <p:sp>
        <p:nvSpPr>
          <p:cNvPr id="13" name="object 13"/>
          <p:cNvSpPr txBox="1"/>
          <p:nvPr/>
        </p:nvSpPr>
        <p:spPr>
          <a:xfrm>
            <a:off x="3241039" y="5782157"/>
            <a:ext cx="190500" cy="299720"/>
          </a:xfrm>
          <a:prstGeom prst="rect">
            <a:avLst/>
          </a:prstGeom>
        </p:spPr>
        <p:txBody>
          <a:bodyPr wrap="square" lIns="0" tIns="12700" rIns="0" bIns="0" rtlCol="0" vert="horz">
            <a:spAutoFit/>
          </a:bodyPr>
          <a:lstStyle/>
          <a:p>
            <a:pPr marL="12700">
              <a:lnSpc>
                <a:spcPct val="100000"/>
              </a:lnSpc>
              <a:spcBef>
                <a:spcPts val="100"/>
              </a:spcBef>
            </a:pPr>
            <a:r>
              <a:rPr dirty="0" sz="1800" spc="-5">
                <a:solidFill>
                  <a:srgbClr val="FFFFFF"/>
                </a:solidFill>
                <a:latin typeface="Arial"/>
                <a:cs typeface="Arial"/>
              </a:rPr>
              <a:t>C</a:t>
            </a:r>
            <a:endParaRPr sz="1800">
              <a:latin typeface="Arial"/>
              <a:cs typeface="Arial"/>
            </a:endParaRPr>
          </a:p>
        </p:txBody>
      </p:sp>
      <p:sp>
        <p:nvSpPr>
          <p:cNvPr id="14" name="object 14"/>
          <p:cNvSpPr/>
          <p:nvPr/>
        </p:nvSpPr>
        <p:spPr>
          <a:xfrm>
            <a:off x="2769107" y="4908803"/>
            <a:ext cx="1082040" cy="0"/>
          </a:xfrm>
          <a:custGeom>
            <a:avLst/>
            <a:gdLst/>
            <a:ahLst/>
            <a:cxnLst/>
            <a:rect l="l" t="t" r="r" b="b"/>
            <a:pathLst>
              <a:path w="1082039" h="0">
                <a:moveTo>
                  <a:pt x="0" y="0"/>
                </a:moveTo>
                <a:lnTo>
                  <a:pt x="1081913" y="0"/>
                </a:lnTo>
              </a:path>
            </a:pathLst>
          </a:custGeom>
          <a:ln w="39624">
            <a:solidFill>
              <a:srgbClr val="8952AC"/>
            </a:solidFill>
          </a:ln>
        </p:spPr>
        <p:txBody>
          <a:bodyPr wrap="square" lIns="0" tIns="0" rIns="0" bIns="0" rtlCol="0"/>
          <a:lstStyle/>
          <a:p/>
        </p:txBody>
      </p:sp>
      <p:sp>
        <p:nvSpPr>
          <p:cNvPr id="15" name="object 15"/>
          <p:cNvSpPr/>
          <p:nvPr/>
        </p:nvSpPr>
        <p:spPr>
          <a:xfrm>
            <a:off x="2647188" y="5198364"/>
            <a:ext cx="398780" cy="449580"/>
          </a:xfrm>
          <a:custGeom>
            <a:avLst/>
            <a:gdLst/>
            <a:ahLst/>
            <a:cxnLst/>
            <a:rect l="l" t="t" r="r" b="b"/>
            <a:pathLst>
              <a:path w="398780" h="449579">
                <a:moveTo>
                  <a:pt x="0" y="0"/>
                </a:moveTo>
                <a:lnTo>
                  <a:pt x="398272" y="449287"/>
                </a:lnTo>
              </a:path>
            </a:pathLst>
          </a:custGeom>
          <a:ln w="39624">
            <a:solidFill>
              <a:srgbClr val="8952AC"/>
            </a:solidFill>
          </a:ln>
        </p:spPr>
        <p:txBody>
          <a:bodyPr wrap="square" lIns="0" tIns="0" rIns="0" bIns="0" rtlCol="0"/>
          <a:lstStyle/>
          <a:p/>
        </p:txBody>
      </p:sp>
      <p:sp>
        <p:nvSpPr>
          <p:cNvPr id="16" name="object 16"/>
          <p:cNvSpPr/>
          <p:nvPr/>
        </p:nvSpPr>
        <p:spPr>
          <a:xfrm>
            <a:off x="3625596" y="5198364"/>
            <a:ext cx="344805" cy="449580"/>
          </a:xfrm>
          <a:custGeom>
            <a:avLst/>
            <a:gdLst/>
            <a:ahLst/>
            <a:cxnLst/>
            <a:rect l="l" t="t" r="r" b="b"/>
            <a:pathLst>
              <a:path w="344804" h="449579">
                <a:moveTo>
                  <a:pt x="344804" y="0"/>
                </a:moveTo>
                <a:lnTo>
                  <a:pt x="0" y="449287"/>
                </a:lnTo>
              </a:path>
            </a:pathLst>
          </a:custGeom>
          <a:ln w="39624">
            <a:solidFill>
              <a:srgbClr val="8952AC"/>
            </a:solidFill>
          </a:ln>
        </p:spPr>
        <p:txBody>
          <a:bodyPr wrap="square" lIns="0" tIns="0" rIns="0" bIns="0" rtlCol="0"/>
          <a:lstStyle/>
          <a:p/>
        </p:txBody>
      </p:sp>
      <p:sp>
        <p:nvSpPr>
          <p:cNvPr id="17" name="object 17"/>
          <p:cNvSpPr txBox="1"/>
          <p:nvPr/>
        </p:nvSpPr>
        <p:spPr>
          <a:xfrm>
            <a:off x="1263141" y="1716151"/>
            <a:ext cx="3885565" cy="3338195"/>
          </a:xfrm>
          <a:prstGeom prst="rect">
            <a:avLst/>
          </a:prstGeom>
        </p:spPr>
        <p:txBody>
          <a:bodyPr wrap="square" lIns="0" tIns="12700" rIns="0" bIns="0" rtlCol="0" vert="horz">
            <a:spAutoFit/>
          </a:bodyPr>
          <a:lstStyle/>
          <a:p>
            <a:pPr algn="ctr" marL="29845">
              <a:lnSpc>
                <a:spcPct val="100000"/>
              </a:lnSpc>
              <a:spcBef>
                <a:spcPts val="100"/>
              </a:spcBef>
            </a:pPr>
            <a:r>
              <a:rPr dirty="0" sz="1800">
                <a:solidFill>
                  <a:srgbClr val="FFFFFF"/>
                </a:solidFill>
                <a:latin typeface="Arial"/>
                <a:cs typeface="Arial"/>
              </a:rPr>
              <a:t>A</a:t>
            </a:r>
            <a:endParaRPr sz="1800">
              <a:latin typeface="Arial"/>
              <a:cs typeface="Arial"/>
            </a:endParaRPr>
          </a:p>
          <a:p>
            <a:pPr>
              <a:lnSpc>
                <a:spcPct val="100000"/>
              </a:lnSpc>
              <a:spcBef>
                <a:spcPts val="5"/>
              </a:spcBef>
            </a:pPr>
            <a:endParaRPr sz="1650">
              <a:latin typeface="Times New Roman"/>
              <a:cs typeface="Times New Roman"/>
            </a:endParaRPr>
          </a:p>
          <a:p>
            <a:pPr algn="ctr" marL="43180" marR="5080">
              <a:lnSpc>
                <a:spcPct val="100000"/>
              </a:lnSpc>
            </a:pPr>
            <a:r>
              <a:rPr dirty="0" sz="1400" spc="-20">
                <a:solidFill>
                  <a:srgbClr val="767070"/>
                </a:solidFill>
                <a:latin typeface="Arial"/>
                <a:cs typeface="Arial"/>
              </a:rPr>
              <a:t>In </a:t>
            </a:r>
            <a:r>
              <a:rPr dirty="0" sz="1400" spc="-10">
                <a:solidFill>
                  <a:srgbClr val="767070"/>
                </a:solidFill>
                <a:latin typeface="Arial"/>
                <a:cs typeface="Arial"/>
              </a:rPr>
              <a:t>an </a:t>
            </a:r>
            <a:r>
              <a:rPr dirty="0" sz="1400" spc="-15" b="1">
                <a:solidFill>
                  <a:srgbClr val="767070"/>
                </a:solidFill>
                <a:latin typeface="Arial"/>
                <a:cs typeface="Arial"/>
              </a:rPr>
              <a:t>undirected </a:t>
            </a:r>
            <a:r>
              <a:rPr dirty="0" sz="1400" spc="-15">
                <a:solidFill>
                  <a:srgbClr val="767070"/>
                </a:solidFill>
                <a:latin typeface="Arial"/>
                <a:cs typeface="Arial"/>
              </a:rPr>
              <a:t>graph, edges </a:t>
            </a:r>
            <a:r>
              <a:rPr dirty="0" sz="1400" spc="-10">
                <a:solidFill>
                  <a:srgbClr val="767070"/>
                </a:solidFill>
                <a:latin typeface="Arial"/>
                <a:cs typeface="Arial"/>
              </a:rPr>
              <a:t>go both </a:t>
            </a:r>
            <a:r>
              <a:rPr dirty="0" sz="1400" spc="-25">
                <a:solidFill>
                  <a:srgbClr val="767070"/>
                </a:solidFill>
                <a:latin typeface="Arial"/>
                <a:cs typeface="Arial"/>
              </a:rPr>
              <a:t>ways. </a:t>
            </a:r>
            <a:r>
              <a:rPr dirty="0" sz="1400" spc="-5">
                <a:solidFill>
                  <a:srgbClr val="767070"/>
                </a:solidFill>
                <a:latin typeface="Arial"/>
                <a:cs typeface="Arial"/>
              </a:rPr>
              <a:t>An  </a:t>
            </a:r>
            <a:r>
              <a:rPr dirty="0" sz="1400" spc="-15">
                <a:solidFill>
                  <a:srgbClr val="767070"/>
                </a:solidFill>
                <a:latin typeface="Arial"/>
                <a:cs typeface="Arial"/>
              </a:rPr>
              <a:t>edge from </a:t>
            </a:r>
            <a:r>
              <a:rPr dirty="0" sz="1400" spc="-10">
                <a:solidFill>
                  <a:srgbClr val="767070"/>
                </a:solidFill>
                <a:latin typeface="Cambria Math"/>
                <a:cs typeface="Cambria Math"/>
              </a:rPr>
              <a:t>𝐴 </a:t>
            </a:r>
            <a:r>
              <a:rPr dirty="0" sz="1400" spc="-10">
                <a:solidFill>
                  <a:srgbClr val="767070"/>
                </a:solidFill>
                <a:latin typeface="Arial"/>
                <a:cs typeface="Arial"/>
              </a:rPr>
              <a:t>to </a:t>
            </a:r>
            <a:r>
              <a:rPr dirty="0" sz="1400" spc="-10">
                <a:solidFill>
                  <a:srgbClr val="767070"/>
                </a:solidFill>
                <a:latin typeface="Cambria Math"/>
                <a:cs typeface="Cambria Math"/>
              </a:rPr>
              <a:t>𝐵 </a:t>
            </a:r>
            <a:r>
              <a:rPr dirty="0" sz="1400" spc="-5">
                <a:solidFill>
                  <a:srgbClr val="767070"/>
                </a:solidFill>
                <a:latin typeface="Arial"/>
                <a:cs typeface="Arial"/>
              </a:rPr>
              <a:t>is </a:t>
            </a:r>
            <a:r>
              <a:rPr dirty="0" sz="1400" spc="-10">
                <a:solidFill>
                  <a:srgbClr val="767070"/>
                </a:solidFill>
                <a:latin typeface="Arial"/>
                <a:cs typeface="Arial"/>
              </a:rPr>
              <a:t>also an </a:t>
            </a:r>
            <a:r>
              <a:rPr dirty="0" sz="1400" spc="-15">
                <a:solidFill>
                  <a:srgbClr val="767070"/>
                </a:solidFill>
                <a:latin typeface="Arial"/>
                <a:cs typeface="Arial"/>
              </a:rPr>
              <a:t>edge from </a:t>
            </a:r>
            <a:r>
              <a:rPr dirty="0" sz="1400" spc="-10">
                <a:solidFill>
                  <a:srgbClr val="767070"/>
                </a:solidFill>
                <a:latin typeface="Cambria Math"/>
                <a:cs typeface="Cambria Math"/>
              </a:rPr>
              <a:t>𝐵 </a:t>
            </a:r>
            <a:r>
              <a:rPr dirty="0" sz="1400" spc="-5">
                <a:solidFill>
                  <a:srgbClr val="767070"/>
                </a:solidFill>
                <a:latin typeface="Arial"/>
                <a:cs typeface="Arial"/>
              </a:rPr>
              <a:t>to </a:t>
            </a:r>
            <a:r>
              <a:rPr dirty="0" sz="1400" spc="10">
                <a:solidFill>
                  <a:srgbClr val="767070"/>
                </a:solidFill>
                <a:latin typeface="Cambria Math"/>
                <a:cs typeface="Cambria Math"/>
              </a:rPr>
              <a:t>𝐴</a:t>
            </a:r>
            <a:r>
              <a:rPr dirty="0" sz="1400" spc="10">
                <a:solidFill>
                  <a:srgbClr val="767070"/>
                </a:solidFill>
                <a:latin typeface="Arial"/>
                <a:cs typeface="Arial"/>
              </a:rPr>
              <a:t>.</a:t>
            </a:r>
            <a:endParaRPr sz="1400">
              <a:latin typeface="Arial"/>
              <a:cs typeface="Arial"/>
            </a:endParaRPr>
          </a:p>
          <a:p>
            <a:pPr algn="ctr" marL="55244" marR="20320" indent="3175">
              <a:lnSpc>
                <a:spcPct val="100000"/>
              </a:lnSpc>
            </a:pPr>
            <a:r>
              <a:rPr dirty="0" sz="1400" spc="-10">
                <a:solidFill>
                  <a:srgbClr val="767070"/>
                </a:solidFill>
                <a:latin typeface="Arial"/>
                <a:cs typeface="Arial"/>
              </a:rPr>
              <a:t>Undirected </a:t>
            </a:r>
            <a:r>
              <a:rPr dirty="0" sz="1400" spc="-15">
                <a:solidFill>
                  <a:srgbClr val="767070"/>
                </a:solidFill>
                <a:latin typeface="Arial"/>
                <a:cs typeface="Arial"/>
              </a:rPr>
              <a:t>edges are </a:t>
            </a:r>
            <a:r>
              <a:rPr dirty="0" sz="1400" spc="-10">
                <a:solidFill>
                  <a:srgbClr val="767070"/>
                </a:solidFill>
                <a:latin typeface="Arial"/>
                <a:cs typeface="Arial"/>
              </a:rPr>
              <a:t>usually </a:t>
            </a:r>
            <a:r>
              <a:rPr dirty="0" sz="1400" spc="-20">
                <a:solidFill>
                  <a:srgbClr val="767070"/>
                </a:solidFill>
                <a:latin typeface="Arial"/>
                <a:cs typeface="Arial"/>
              </a:rPr>
              <a:t>drawn </a:t>
            </a:r>
            <a:r>
              <a:rPr dirty="0" sz="1400" spc="-10">
                <a:solidFill>
                  <a:srgbClr val="767070"/>
                </a:solidFill>
                <a:latin typeface="Arial"/>
                <a:cs typeface="Arial"/>
              </a:rPr>
              <a:t>as straight  lines </a:t>
            </a:r>
            <a:r>
              <a:rPr dirty="0" sz="1400" spc="-15">
                <a:solidFill>
                  <a:srgbClr val="767070"/>
                </a:solidFill>
                <a:latin typeface="Arial"/>
                <a:cs typeface="Arial"/>
              </a:rPr>
              <a:t>between </a:t>
            </a:r>
            <a:r>
              <a:rPr dirty="0" sz="1400" spc="-10">
                <a:solidFill>
                  <a:srgbClr val="767070"/>
                </a:solidFill>
                <a:latin typeface="Arial"/>
                <a:cs typeface="Arial"/>
              </a:rPr>
              <a:t>vertices. Edges are subsets of the  set</a:t>
            </a:r>
            <a:r>
              <a:rPr dirty="0" sz="1400" spc="10">
                <a:solidFill>
                  <a:srgbClr val="767070"/>
                </a:solidFill>
                <a:latin typeface="Arial"/>
                <a:cs typeface="Arial"/>
              </a:rPr>
              <a:t> </a:t>
            </a:r>
            <a:r>
              <a:rPr dirty="0" sz="1400" spc="15">
                <a:solidFill>
                  <a:srgbClr val="767070"/>
                </a:solidFill>
                <a:latin typeface="Cambria Math"/>
                <a:cs typeface="Cambria Math"/>
              </a:rPr>
              <a:t>𝑉</a:t>
            </a:r>
            <a:r>
              <a:rPr dirty="0" sz="1400" spc="15">
                <a:solidFill>
                  <a:srgbClr val="767070"/>
                </a:solidFill>
                <a:latin typeface="Arial"/>
                <a:cs typeface="Arial"/>
              </a:rPr>
              <a:t>.</a:t>
            </a:r>
            <a:endParaRPr sz="1400">
              <a:latin typeface="Arial"/>
              <a:cs typeface="Arial"/>
            </a:endParaRPr>
          </a:p>
          <a:p>
            <a:pPr>
              <a:lnSpc>
                <a:spcPct val="100000"/>
              </a:lnSpc>
            </a:pPr>
            <a:endParaRPr sz="1500">
              <a:latin typeface="Times New Roman"/>
              <a:cs typeface="Times New Roman"/>
            </a:endParaRPr>
          </a:p>
          <a:p>
            <a:pPr>
              <a:lnSpc>
                <a:spcPct val="100000"/>
              </a:lnSpc>
              <a:spcBef>
                <a:spcPts val="30"/>
              </a:spcBef>
            </a:pPr>
            <a:endParaRPr sz="1400">
              <a:latin typeface="Times New Roman"/>
              <a:cs typeface="Times New Roman"/>
            </a:endParaRPr>
          </a:p>
          <a:p>
            <a:pPr marL="12700">
              <a:lnSpc>
                <a:spcPct val="100000"/>
              </a:lnSpc>
            </a:pPr>
            <a:r>
              <a:rPr dirty="0" sz="1400" spc="-10">
                <a:solidFill>
                  <a:srgbClr val="767070"/>
                </a:solidFill>
                <a:latin typeface="Arial"/>
                <a:cs typeface="Arial"/>
              </a:rPr>
              <a:t>Example: </a:t>
            </a:r>
            <a:r>
              <a:rPr dirty="0" sz="1400">
                <a:solidFill>
                  <a:srgbClr val="767070"/>
                </a:solidFill>
                <a:latin typeface="Cambria Math"/>
                <a:cs typeface="Cambria Math"/>
              </a:rPr>
              <a:t>{𝐴,</a:t>
            </a:r>
            <a:r>
              <a:rPr dirty="0" sz="1400" spc="-40">
                <a:solidFill>
                  <a:srgbClr val="767070"/>
                </a:solidFill>
                <a:latin typeface="Cambria Math"/>
                <a:cs typeface="Cambria Math"/>
              </a:rPr>
              <a:t> </a:t>
            </a:r>
            <a:r>
              <a:rPr dirty="0" sz="1400" spc="15">
                <a:solidFill>
                  <a:srgbClr val="767070"/>
                </a:solidFill>
                <a:latin typeface="Cambria Math"/>
                <a:cs typeface="Cambria Math"/>
              </a:rPr>
              <a:t>𝐵}</a:t>
            </a:r>
            <a:endParaRPr sz="1400">
              <a:latin typeface="Cambria Math"/>
              <a:cs typeface="Cambria Math"/>
            </a:endParaRPr>
          </a:p>
          <a:p>
            <a:pPr>
              <a:lnSpc>
                <a:spcPct val="100000"/>
              </a:lnSpc>
              <a:spcBef>
                <a:spcPts val="5"/>
              </a:spcBef>
            </a:pPr>
            <a:endParaRPr sz="1650">
              <a:latin typeface="Times New Roman"/>
              <a:cs typeface="Times New Roman"/>
            </a:endParaRPr>
          </a:p>
          <a:p>
            <a:pPr algn="ctr" marR="1772285">
              <a:lnSpc>
                <a:spcPct val="100000"/>
              </a:lnSpc>
            </a:pPr>
            <a:r>
              <a:rPr dirty="0" sz="1600" spc="-5" b="1">
                <a:solidFill>
                  <a:srgbClr val="52AC87"/>
                </a:solidFill>
                <a:latin typeface="Calibri"/>
                <a:cs typeface="Calibri"/>
              </a:rPr>
              <a:t>Figure</a:t>
            </a:r>
            <a:r>
              <a:rPr dirty="0" sz="1600" spc="-30" b="1">
                <a:solidFill>
                  <a:srgbClr val="52AC87"/>
                </a:solidFill>
                <a:latin typeface="Calibri"/>
                <a:cs typeface="Calibri"/>
              </a:rPr>
              <a:t> </a:t>
            </a:r>
            <a:r>
              <a:rPr dirty="0" sz="1600" b="1">
                <a:solidFill>
                  <a:srgbClr val="52AC87"/>
                </a:solidFill>
                <a:latin typeface="Calibri"/>
                <a:cs typeface="Calibri"/>
              </a:rPr>
              <a:t>A</a:t>
            </a:r>
            <a:endParaRPr sz="1600">
              <a:latin typeface="Calibri"/>
              <a:cs typeface="Calibri"/>
            </a:endParaRPr>
          </a:p>
          <a:p>
            <a:pPr>
              <a:lnSpc>
                <a:spcPct val="100000"/>
              </a:lnSpc>
            </a:pPr>
            <a:endParaRPr sz="2250">
              <a:latin typeface="Times New Roman"/>
              <a:cs typeface="Times New Roman"/>
            </a:endParaRPr>
          </a:p>
          <a:p>
            <a:pPr algn="ctr" marR="1685289">
              <a:lnSpc>
                <a:spcPct val="100000"/>
              </a:lnSpc>
              <a:spcBef>
                <a:spcPts val="5"/>
              </a:spcBef>
            </a:pPr>
            <a:r>
              <a:rPr dirty="0" sz="1800">
                <a:solidFill>
                  <a:srgbClr val="E7DCED"/>
                </a:solidFill>
                <a:latin typeface="Arial"/>
                <a:cs typeface="Arial"/>
              </a:rPr>
              <a:t>A</a:t>
            </a:r>
            <a:endParaRPr sz="1800">
              <a:latin typeface="Arial"/>
              <a:cs typeface="Arial"/>
            </a:endParaRPr>
          </a:p>
        </p:txBody>
      </p:sp>
      <p:sp>
        <p:nvSpPr>
          <p:cNvPr id="18" name="object 18"/>
          <p:cNvSpPr/>
          <p:nvPr/>
        </p:nvSpPr>
        <p:spPr>
          <a:xfrm>
            <a:off x="7208519" y="4501896"/>
            <a:ext cx="817244" cy="817244"/>
          </a:xfrm>
          <a:custGeom>
            <a:avLst/>
            <a:gdLst/>
            <a:ahLst/>
            <a:cxnLst/>
            <a:rect l="l" t="t" r="r" b="b"/>
            <a:pathLst>
              <a:path w="817245" h="817245">
                <a:moveTo>
                  <a:pt x="408431" y="0"/>
                </a:moveTo>
                <a:lnTo>
                  <a:pt x="360803" y="2748"/>
                </a:lnTo>
                <a:lnTo>
                  <a:pt x="314788" y="10787"/>
                </a:lnTo>
                <a:lnTo>
                  <a:pt x="270692" y="23813"/>
                </a:lnTo>
                <a:lnTo>
                  <a:pt x="228822" y="41516"/>
                </a:lnTo>
                <a:lnTo>
                  <a:pt x="189484" y="63592"/>
                </a:lnTo>
                <a:lnTo>
                  <a:pt x="152986" y="89733"/>
                </a:lnTo>
                <a:lnTo>
                  <a:pt x="119634" y="119633"/>
                </a:lnTo>
                <a:lnTo>
                  <a:pt x="89733" y="152986"/>
                </a:lnTo>
                <a:lnTo>
                  <a:pt x="63592" y="189484"/>
                </a:lnTo>
                <a:lnTo>
                  <a:pt x="41516" y="228822"/>
                </a:lnTo>
                <a:lnTo>
                  <a:pt x="23813" y="270692"/>
                </a:lnTo>
                <a:lnTo>
                  <a:pt x="10787" y="314788"/>
                </a:lnTo>
                <a:lnTo>
                  <a:pt x="2748" y="360803"/>
                </a:lnTo>
                <a:lnTo>
                  <a:pt x="0" y="408431"/>
                </a:lnTo>
                <a:lnTo>
                  <a:pt x="2748" y="456060"/>
                </a:lnTo>
                <a:lnTo>
                  <a:pt x="10787" y="502075"/>
                </a:lnTo>
                <a:lnTo>
                  <a:pt x="23813" y="546171"/>
                </a:lnTo>
                <a:lnTo>
                  <a:pt x="41516" y="588041"/>
                </a:lnTo>
                <a:lnTo>
                  <a:pt x="63592" y="627379"/>
                </a:lnTo>
                <a:lnTo>
                  <a:pt x="89733" y="663877"/>
                </a:lnTo>
                <a:lnTo>
                  <a:pt x="119633" y="697229"/>
                </a:lnTo>
                <a:lnTo>
                  <a:pt x="152986" y="727130"/>
                </a:lnTo>
                <a:lnTo>
                  <a:pt x="189484" y="753271"/>
                </a:lnTo>
                <a:lnTo>
                  <a:pt x="228822" y="775347"/>
                </a:lnTo>
                <a:lnTo>
                  <a:pt x="270692" y="793050"/>
                </a:lnTo>
                <a:lnTo>
                  <a:pt x="314788" y="806076"/>
                </a:lnTo>
                <a:lnTo>
                  <a:pt x="360803" y="814115"/>
                </a:lnTo>
                <a:lnTo>
                  <a:pt x="408431" y="816863"/>
                </a:lnTo>
                <a:lnTo>
                  <a:pt x="456060" y="814115"/>
                </a:lnTo>
                <a:lnTo>
                  <a:pt x="502075" y="806076"/>
                </a:lnTo>
                <a:lnTo>
                  <a:pt x="546171" y="793050"/>
                </a:lnTo>
                <a:lnTo>
                  <a:pt x="588041" y="775347"/>
                </a:lnTo>
                <a:lnTo>
                  <a:pt x="627379" y="753271"/>
                </a:lnTo>
                <a:lnTo>
                  <a:pt x="663877" y="727130"/>
                </a:lnTo>
                <a:lnTo>
                  <a:pt x="697229" y="697229"/>
                </a:lnTo>
                <a:lnTo>
                  <a:pt x="727130" y="663877"/>
                </a:lnTo>
                <a:lnTo>
                  <a:pt x="753271" y="627379"/>
                </a:lnTo>
                <a:lnTo>
                  <a:pt x="775347" y="588041"/>
                </a:lnTo>
                <a:lnTo>
                  <a:pt x="793050" y="546171"/>
                </a:lnTo>
                <a:lnTo>
                  <a:pt x="806076" y="502075"/>
                </a:lnTo>
                <a:lnTo>
                  <a:pt x="814115" y="456060"/>
                </a:lnTo>
                <a:lnTo>
                  <a:pt x="816863" y="408431"/>
                </a:lnTo>
                <a:lnTo>
                  <a:pt x="814115" y="360803"/>
                </a:lnTo>
                <a:lnTo>
                  <a:pt x="806076" y="314788"/>
                </a:lnTo>
                <a:lnTo>
                  <a:pt x="793050" y="270692"/>
                </a:lnTo>
                <a:lnTo>
                  <a:pt x="775347" y="228822"/>
                </a:lnTo>
                <a:lnTo>
                  <a:pt x="753271" y="189484"/>
                </a:lnTo>
                <a:lnTo>
                  <a:pt x="727130" y="152986"/>
                </a:lnTo>
                <a:lnTo>
                  <a:pt x="697229" y="119633"/>
                </a:lnTo>
                <a:lnTo>
                  <a:pt x="663877" y="89733"/>
                </a:lnTo>
                <a:lnTo>
                  <a:pt x="627379" y="63592"/>
                </a:lnTo>
                <a:lnTo>
                  <a:pt x="588041" y="41516"/>
                </a:lnTo>
                <a:lnTo>
                  <a:pt x="546171" y="23813"/>
                </a:lnTo>
                <a:lnTo>
                  <a:pt x="502075" y="10787"/>
                </a:lnTo>
                <a:lnTo>
                  <a:pt x="456060" y="2748"/>
                </a:lnTo>
                <a:lnTo>
                  <a:pt x="408431" y="0"/>
                </a:lnTo>
                <a:close/>
              </a:path>
            </a:pathLst>
          </a:custGeom>
          <a:solidFill>
            <a:srgbClr val="AC8752"/>
          </a:solidFill>
        </p:spPr>
        <p:txBody>
          <a:bodyPr wrap="square" lIns="0" tIns="0" rIns="0" bIns="0" rtlCol="0"/>
          <a:lstStyle/>
          <a:p/>
        </p:txBody>
      </p:sp>
      <p:sp>
        <p:nvSpPr>
          <p:cNvPr id="19" name="object 19"/>
          <p:cNvSpPr txBox="1"/>
          <p:nvPr/>
        </p:nvSpPr>
        <p:spPr>
          <a:xfrm>
            <a:off x="7531354" y="4755895"/>
            <a:ext cx="17843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E7DCED"/>
                </a:solidFill>
                <a:latin typeface="Arial"/>
                <a:cs typeface="Arial"/>
              </a:rPr>
              <a:t>A</a:t>
            </a:r>
            <a:endParaRPr sz="1800">
              <a:latin typeface="Arial"/>
              <a:cs typeface="Arial"/>
            </a:endParaRPr>
          </a:p>
        </p:txBody>
      </p:sp>
      <p:sp>
        <p:nvSpPr>
          <p:cNvPr id="20" name="object 20"/>
          <p:cNvSpPr/>
          <p:nvPr/>
        </p:nvSpPr>
        <p:spPr>
          <a:xfrm>
            <a:off x="9107423" y="4501896"/>
            <a:ext cx="820419" cy="817244"/>
          </a:xfrm>
          <a:custGeom>
            <a:avLst/>
            <a:gdLst/>
            <a:ahLst/>
            <a:cxnLst/>
            <a:rect l="l" t="t" r="r" b="b"/>
            <a:pathLst>
              <a:path w="820420" h="817245">
                <a:moveTo>
                  <a:pt x="409955" y="0"/>
                </a:moveTo>
                <a:lnTo>
                  <a:pt x="362141" y="2748"/>
                </a:lnTo>
                <a:lnTo>
                  <a:pt x="315947" y="10787"/>
                </a:lnTo>
                <a:lnTo>
                  <a:pt x="271683" y="23813"/>
                </a:lnTo>
                <a:lnTo>
                  <a:pt x="229655" y="41516"/>
                </a:lnTo>
                <a:lnTo>
                  <a:pt x="190170" y="63592"/>
                </a:lnTo>
                <a:lnTo>
                  <a:pt x="153537" y="89733"/>
                </a:lnTo>
                <a:lnTo>
                  <a:pt x="120062" y="119633"/>
                </a:lnTo>
                <a:lnTo>
                  <a:pt x="90053" y="152986"/>
                </a:lnTo>
                <a:lnTo>
                  <a:pt x="63818" y="189484"/>
                </a:lnTo>
                <a:lnTo>
                  <a:pt x="41663" y="228822"/>
                </a:lnTo>
                <a:lnTo>
                  <a:pt x="23896" y="270692"/>
                </a:lnTo>
                <a:lnTo>
                  <a:pt x="10825" y="314788"/>
                </a:lnTo>
                <a:lnTo>
                  <a:pt x="2757" y="360803"/>
                </a:lnTo>
                <a:lnTo>
                  <a:pt x="0" y="408431"/>
                </a:lnTo>
                <a:lnTo>
                  <a:pt x="2757" y="456060"/>
                </a:lnTo>
                <a:lnTo>
                  <a:pt x="10825" y="502075"/>
                </a:lnTo>
                <a:lnTo>
                  <a:pt x="23896" y="546171"/>
                </a:lnTo>
                <a:lnTo>
                  <a:pt x="41663" y="588041"/>
                </a:lnTo>
                <a:lnTo>
                  <a:pt x="63818" y="627379"/>
                </a:lnTo>
                <a:lnTo>
                  <a:pt x="90053" y="663877"/>
                </a:lnTo>
                <a:lnTo>
                  <a:pt x="120062" y="697229"/>
                </a:lnTo>
                <a:lnTo>
                  <a:pt x="153537" y="727130"/>
                </a:lnTo>
                <a:lnTo>
                  <a:pt x="190170" y="753271"/>
                </a:lnTo>
                <a:lnTo>
                  <a:pt x="229655" y="775347"/>
                </a:lnTo>
                <a:lnTo>
                  <a:pt x="271683" y="793050"/>
                </a:lnTo>
                <a:lnTo>
                  <a:pt x="315947" y="806076"/>
                </a:lnTo>
                <a:lnTo>
                  <a:pt x="362141" y="814115"/>
                </a:lnTo>
                <a:lnTo>
                  <a:pt x="409955" y="816863"/>
                </a:lnTo>
                <a:lnTo>
                  <a:pt x="457770" y="814115"/>
                </a:lnTo>
                <a:lnTo>
                  <a:pt x="503964" y="806076"/>
                </a:lnTo>
                <a:lnTo>
                  <a:pt x="548228" y="793050"/>
                </a:lnTo>
                <a:lnTo>
                  <a:pt x="590256" y="775347"/>
                </a:lnTo>
                <a:lnTo>
                  <a:pt x="629741" y="753271"/>
                </a:lnTo>
                <a:lnTo>
                  <a:pt x="666374" y="727130"/>
                </a:lnTo>
                <a:lnTo>
                  <a:pt x="699849" y="697229"/>
                </a:lnTo>
                <a:lnTo>
                  <a:pt x="729858" y="663877"/>
                </a:lnTo>
                <a:lnTo>
                  <a:pt x="756093" y="627379"/>
                </a:lnTo>
                <a:lnTo>
                  <a:pt x="778248" y="588041"/>
                </a:lnTo>
                <a:lnTo>
                  <a:pt x="796015" y="546171"/>
                </a:lnTo>
                <a:lnTo>
                  <a:pt x="809086" y="502075"/>
                </a:lnTo>
                <a:lnTo>
                  <a:pt x="817154" y="456060"/>
                </a:lnTo>
                <a:lnTo>
                  <a:pt x="819911" y="408431"/>
                </a:lnTo>
                <a:lnTo>
                  <a:pt x="817154" y="360803"/>
                </a:lnTo>
                <a:lnTo>
                  <a:pt x="809086" y="314788"/>
                </a:lnTo>
                <a:lnTo>
                  <a:pt x="796015" y="270692"/>
                </a:lnTo>
                <a:lnTo>
                  <a:pt x="778248" y="228822"/>
                </a:lnTo>
                <a:lnTo>
                  <a:pt x="756093" y="189484"/>
                </a:lnTo>
                <a:lnTo>
                  <a:pt x="729858" y="152986"/>
                </a:lnTo>
                <a:lnTo>
                  <a:pt x="699849" y="119633"/>
                </a:lnTo>
                <a:lnTo>
                  <a:pt x="666374" y="89733"/>
                </a:lnTo>
                <a:lnTo>
                  <a:pt x="629741" y="63592"/>
                </a:lnTo>
                <a:lnTo>
                  <a:pt x="590256" y="41516"/>
                </a:lnTo>
                <a:lnTo>
                  <a:pt x="548228" y="23813"/>
                </a:lnTo>
                <a:lnTo>
                  <a:pt x="503964" y="10787"/>
                </a:lnTo>
                <a:lnTo>
                  <a:pt x="457770" y="2748"/>
                </a:lnTo>
                <a:lnTo>
                  <a:pt x="409955" y="0"/>
                </a:lnTo>
                <a:close/>
              </a:path>
            </a:pathLst>
          </a:custGeom>
          <a:solidFill>
            <a:srgbClr val="AC8752"/>
          </a:solidFill>
        </p:spPr>
        <p:txBody>
          <a:bodyPr wrap="square" lIns="0" tIns="0" rIns="0" bIns="0" rtlCol="0"/>
          <a:lstStyle/>
          <a:p/>
        </p:txBody>
      </p:sp>
      <p:sp>
        <p:nvSpPr>
          <p:cNvPr id="21" name="object 21"/>
          <p:cNvSpPr txBox="1"/>
          <p:nvPr/>
        </p:nvSpPr>
        <p:spPr>
          <a:xfrm>
            <a:off x="9431528" y="4755895"/>
            <a:ext cx="17843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FFFFFF"/>
                </a:solidFill>
                <a:latin typeface="Arial"/>
                <a:cs typeface="Arial"/>
              </a:rPr>
              <a:t>B</a:t>
            </a:r>
            <a:endParaRPr sz="1800">
              <a:latin typeface="Arial"/>
              <a:cs typeface="Arial"/>
            </a:endParaRPr>
          </a:p>
        </p:txBody>
      </p:sp>
      <p:sp>
        <p:nvSpPr>
          <p:cNvPr id="22" name="object 22"/>
          <p:cNvSpPr/>
          <p:nvPr/>
        </p:nvSpPr>
        <p:spPr>
          <a:xfrm>
            <a:off x="8186928" y="5529071"/>
            <a:ext cx="817244" cy="817244"/>
          </a:xfrm>
          <a:custGeom>
            <a:avLst/>
            <a:gdLst/>
            <a:ahLst/>
            <a:cxnLst/>
            <a:rect l="l" t="t" r="r" b="b"/>
            <a:pathLst>
              <a:path w="817245" h="817245">
                <a:moveTo>
                  <a:pt x="408431" y="0"/>
                </a:moveTo>
                <a:lnTo>
                  <a:pt x="360803" y="2747"/>
                </a:lnTo>
                <a:lnTo>
                  <a:pt x="314788" y="10787"/>
                </a:lnTo>
                <a:lnTo>
                  <a:pt x="270692" y="23811"/>
                </a:lnTo>
                <a:lnTo>
                  <a:pt x="228822" y="41514"/>
                </a:lnTo>
                <a:lnTo>
                  <a:pt x="189484" y="63589"/>
                </a:lnTo>
                <a:lnTo>
                  <a:pt x="152986" y="89729"/>
                </a:lnTo>
                <a:lnTo>
                  <a:pt x="119634" y="119629"/>
                </a:lnTo>
                <a:lnTo>
                  <a:pt x="89733" y="152981"/>
                </a:lnTo>
                <a:lnTo>
                  <a:pt x="63592" y="189479"/>
                </a:lnTo>
                <a:lnTo>
                  <a:pt x="41516" y="228816"/>
                </a:lnTo>
                <a:lnTo>
                  <a:pt x="23813" y="270687"/>
                </a:lnTo>
                <a:lnTo>
                  <a:pt x="10787" y="314784"/>
                </a:lnTo>
                <a:lnTo>
                  <a:pt x="2748" y="360801"/>
                </a:lnTo>
                <a:lnTo>
                  <a:pt x="0" y="408431"/>
                </a:lnTo>
                <a:lnTo>
                  <a:pt x="2748" y="456062"/>
                </a:lnTo>
                <a:lnTo>
                  <a:pt x="10787" y="502079"/>
                </a:lnTo>
                <a:lnTo>
                  <a:pt x="23813" y="546176"/>
                </a:lnTo>
                <a:lnTo>
                  <a:pt x="41516" y="588047"/>
                </a:lnTo>
                <a:lnTo>
                  <a:pt x="63592" y="627384"/>
                </a:lnTo>
                <a:lnTo>
                  <a:pt x="89733" y="663882"/>
                </a:lnTo>
                <a:lnTo>
                  <a:pt x="119633" y="697234"/>
                </a:lnTo>
                <a:lnTo>
                  <a:pt x="152986" y="727134"/>
                </a:lnTo>
                <a:lnTo>
                  <a:pt x="189484" y="753274"/>
                </a:lnTo>
                <a:lnTo>
                  <a:pt x="228822" y="775349"/>
                </a:lnTo>
                <a:lnTo>
                  <a:pt x="270692" y="793052"/>
                </a:lnTo>
                <a:lnTo>
                  <a:pt x="314788" y="806076"/>
                </a:lnTo>
                <a:lnTo>
                  <a:pt x="360803" y="814116"/>
                </a:lnTo>
                <a:lnTo>
                  <a:pt x="408431" y="816863"/>
                </a:lnTo>
                <a:lnTo>
                  <a:pt x="456060" y="814116"/>
                </a:lnTo>
                <a:lnTo>
                  <a:pt x="502075" y="806076"/>
                </a:lnTo>
                <a:lnTo>
                  <a:pt x="546171" y="793052"/>
                </a:lnTo>
                <a:lnTo>
                  <a:pt x="588041" y="775349"/>
                </a:lnTo>
                <a:lnTo>
                  <a:pt x="627379" y="753274"/>
                </a:lnTo>
                <a:lnTo>
                  <a:pt x="663877" y="727134"/>
                </a:lnTo>
                <a:lnTo>
                  <a:pt x="697229" y="697234"/>
                </a:lnTo>
                <a:lnTo>
                  <a:pt x="727130" y="663882"/>
                </a:lnTo>
                <a:lnTo>
                  <a:pt x="753271" y="627384"/>
                </a:lnTo>
                <a:lnTo>
                  <a:pt x="775347" y="588047"/>
                </a:lnTo>
                <a:lnTo>
                  <a:pt x="793050" y="546176"/>
                </a:lnTo>
                <a:lnTo>
                  <a:pt x="806076" y="502079"/>
                </a:lnTo>
                <a:lnTo>
                  <a:pt x="814115" y="456062"/>
                </a:lnTo>
                <a:lnTo>
                  <a:pt x="816864" y="408431"/>
                </a:lnTo>
                <a:lnTo>
                  <a:pt x="814115" y="360801"/>
                </a:lnTo>
                <a:lnTo>
                  <a:pt x="806076" y="314784"/>
                </a:lnTo>
                <a:lnTo>
                  <a:pt x="793050" y="270687"/>
                </a:lnTo>
                <a:lnTo>
                  <a:pt x="775347" y="228816"/>
                </a:lnTo>
                <a:lnTo>
                  <a:pt x="753271" y="189479"/>
                </a:lnTo>
                <a:lnTo>
                  <a:pt x="727130" y="152981"/>
                </a:lnTo>
                <a:lnTo>
                  <a:pt x="697229" y="119629"/>
                </a:lnTo>
                <a:lnTo>
                  <a:pt x="663877" y="89729"/>
                </a:lnTo>
                <a:lnTo>
                  <a:pt x="627379" y="63589"/>
                </a:lnTo>
                <a:lnTo>
                  <a:pt x="588041" y="41514"/>
                </a:lnTo>
                <a:lnTo>
                  <a:pt x="546171" y="23811"/>
                </a:lnTo>
                <a:lnTo>
                  <a:pt x="502075" y="10787"/>
                </a:lnTo>
                <a:lnTo>
                  <a:pt x="456060" y="2747"/>
                </a:lnTo>
                <a:lnTo>
                  <a:pt x="408431" y="0"/>
                </a:lnTo>
                <a:close/>
              </a:path>
            </a:pathLst>
          </a:custGeom>
          <a:solidFill>
            <a:srgbClr val="AC8752"/>
          </a:solidFill>
        </p:spPr>
        <p:txBody>
          <a:bodyPr wrap="square" lIns="0" tIns="0" rIns="0" bIns="0" rtlCol="0"/>
          <a:lstStyle/>
          <a:p/>
        </p:txBody>
      </p:sp>
      <p:sp>
        <p:nvSpPr>
          <p:cNvPr id="23" name="object 23"/>
          <p:cNvSpPr txBox="1"/>
          <p:nvPr/>
        </p:nvSpPr>
        <p:spPr>
          <a:xfrm>
            <a:off x="8501888" y="5783376"/>
            <a:ext cx="191135" cy="300355"/>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FFFFFF"/>
                </a:solidFill>
                <a:latin typeface="Arial"/>
                <a:cs typeface="Arial"/>
              </a:rPr>
              <a:t>C</a:t>
            </a:r>
            <a:endParaRPr sz="1800">
              <a:latin typeface="Arial"/>
              <a:cs typeface="Arial"/>
            </a:endParaRPr>
          </a:p>
        </p:txBody>
      </p:sp>
      <p:sp>
        <p:nvSpPr>
          <p:cNvPr id="24" name="object 24"/>
          <p:cNvSpPr/>
          <p:nvPr/>
        </p:nvSpPr>
        <p:spPr>
          <a:xfrm>
            <a:off x="8026907" y="4852415"/>
            <a:ext cx="1082040" cy="119380"/>
          </a:xfrm>
          <a:custGeom>
            <a:avLst/>
            <a:gdLst/>
            <a:ahLst/>
            <a:cxnLst/>
            <a:rect l="l" t="t" r="r" b="b"/>
            <a:pathLst>
              <a:path w="1082040" h="119379">
                <a:moveTo>
                  <a:pt x="963041" y="0"/>
                </a:moveTo>
                <a:lnTo>
                  <a:pt x="963041" y="118871"/>
                </a:lnTo>
                <a:lnTo>
                  <a:pt x="1042289" y="79247"/>
                </a:lnTo>
                <a:lnTo>
                  <a:pt x="982852" y="79247"/>
                </a:lnTo>
                <a:lnTo>
                  <a:pt x="982852" y="39623"/>
                </a:lnTo>
                <a:lnTo>
                  <a:pt x="1042289" y="39623"/>
                </a:lnTo>
                <a:lnTo>
                  <a:pt x="963041" y="0"/>
                </a:lnTo>
                <a:close/>
              </a:path>
              <a:path w="1082040" h="119379">
                <a:moveTo>
                  <a:pt x="963041" y="39623"/>
                </a:moveTo>
                <a:lnTo>
                  <a:pt x="0" y="39623"/>
                </a:lnTo>
                <a:lnTo>
                  <a:pt x="0" y="79247"/>
                </a:lnTo>
                <a:lnTo>
                  <a:pt x="963041" y="79247"/>
                </a:lnTo>
                <a:lnTo>
                  <a:pt x="963041" y="39623"/>
                </a:lnTo>
                <a:close/>
              </a:path>
              <a:path w="1082040" h="119379">
                <a:moveTo>
                  <a:pt x="1042289" y="39623"/>
                </a:moveTo>
                <a:lnTo>
                  <a:pt x="982852" y="39623"/>
                </a:lnTo>
                <a:lnTo>
                  <a:pt x="982852" y="79247"/>
                </a:lnTo>
                <a:lnTo>
                  <a:pt x="1042289" y="79247"/>
                </a:lnTo>
                <a:lnTo>
                  <a:pt x="1081913" y="59435"/>
                </a:lnTo>
                <a:lnTo>
                  <a:pt x="1042289" y="39623"/>
                </a:lnTo>
                <a:close/>
              </a:path>
            </a:pathLst>
          </a:custGeom>
          <a:solidFill>
            <a:srgbClr val="8952AC"/>
          </a:solidFill>
        </p:spPr>
        <p:txBody>
          <a:bodyPr wrap="square" lIns="0" tIns="0" rIns="0" bIns="0" rtlCol="0"/>
          <a:lstStyle/>
          <a:p/>
        </p:txBody>
      </p:sp>
      <p:sp>
        <p:nvSpPr>
          <p:cNvPr id="25" name="object 25"/>
          <p:cNvSpPr/>
          <p:nvPr/>
        </p:nvSpPr>
        <p:spPr>
          <a:xfrm>
            <a:off x="7908035" y="5201411"/>
            <a:ext cx="413384" cy="462915"/>
          </a:xfrm>
          <a:custGeom>
            <a:avLst/>
            <a:gdLst/>
            <a:ahLst/>
            <a:cxnLst/>
            <a:rect l="l" t="t" r="r" b="b"/>
            <a:pathLst>
              <a:path w="413384" h="462914">
                <a:moveTo>
                  <a:pt x="93687" y="75815"/>
                </a:moveTo>
                <a:lnTo>
                  <a:pt x="64075" y="102085"/>
                </a:lnTo>
                <a:lnTo>
                  <a:pt x="383413" y="462432"/>
                </a:lnTo>
                <a:lnTo>
                  <a:pt x="413131" y="436143"/>
                </a:lnTo>
                <a:lnTo>
                  <a:pt x="93687" y="75815"/>
                </a:lnTo>
                <a:close/>
              </a:path>
              <a:path w="413384" h="462914">
                <a:moveTo>
                  <a:pt x="0" y="0"/>
                </a:moveTo>
                <a:lnTo>
                  <a:pt x="34417" y="128397"/>
                </a:lnTo>
                <a:lnTo>
                  <a:pt x="64075" y="102085"/>
                </a:lnTo>
                <a:lnTo>
                  <a:pt x="50927" y="87249"/>
                </a:lnTo>
                <a:lnTo>
                  <a:pt x="80518" y="60959"/>
                </a:lnTo>
                <a:lnTo>
                  <a:pt x="110432" y="60959"/>
                </a:lnTo>
                <a:lnTo>
                  <a:pt x="123317" y="49529"/>
                </a:lnTo>
                <a:lnTo>
                  <a:pt x="0" y="0"/>
                </a:lnTo>
                <a:close/>
              </a:path>
              <a:path w="413384" h="462914">
                <a:moveTo>
                  <a:pt x="80518" y="60959"/>
                </a:moveTo>
                <a:lnTo>
                  <a:pt x="50927" y="87249"/>
                </a:lnTo>
                <a:lnTo>
                  <a:pt x="64075" y="102085"/>
                </a:lnTo>
                <a:lnTo>
                  <a:pt x="93687" y="75815"/>
                </a:lnTo>
                <a:lnTo>
                  <a:pt x="80518" y="60959"/>
                </a:lnTo>
                <a:close/>
              </a:path>
              <a:path w="413384" h="462914">
                <a:moveTo>
                  <a:pt x="110432" y="60959"/>
                </a:moveTo>
                <a:lnTo>
                  <a:pt x="80518" y="60959"/>
                </a:lnTo>
                <a:lnTo>
                  <a:pt x="93687" y="75815"/>
                </a:lnTo>
                <a:lnTo>
                  <a:pt x="110432" y="60959"/>
                </a:lnTo>
                <a:close/>
              </a:path>
            </a:pathLst>
          </a:custGeom>
          <a:solidFill>
            <a:srgbClr val="8952AC"/>
          </a:solidFill>
        </p:spPr>
        <p:txBody>
          <a:bodyPr wrap="square" lIns="0" tIns="0" rIns="0" bIns="0" rtlCol="0"/>
          <a:lstStyle/>
          <a:p/>
        </p:txBody>
      </p:sp>
      <p:sp>
        <p:nvSpPr>
          <p:cNvPr id="26" name="object 26"/>
          <p:cNvSpPr/>
          <p:nvPr/>
        </p:nvSpPr>
        <p:spPr>
          <a:xfrm>
            <a:off x="8886443" y="5189346"/>
            <a:ext cx="360680" cy="461645"/>
          </a:xfrm>
          <a:custGeom>
            <a:avLst/>
            <a:gdLst/>
            <a:ahLst/>
            <a:cxnLst/>
            <a:rect l="l" t="t" r="r" b="b"/>
            <a:pathLst>
              <a:path w="360679" h="461645">
                <a:moveTo>
                  <a:pt x="25273" y="330834"/>
                </a:moveTo>
                <a:lnTo>
                  <a:pt x="0" y="461352"/>
                </a:lnTo>
                <a:lnTo>
                  <a:pt x="119506" y="403237"/>
                </a:lnTo>
                <a:lnTo>
                  <a:pt x="108581" y="394842"/>
                </a:lnTo>
                <a:lnTo>
                  <a:pt x="76073" y="394842"/>
                </a:lnTo>
                <a:lnTo>
                  <a:pt x="44576" y="370712"/>
                </a:lnTo>
                <a:lnTo>
                  <a:pt x="56668" y="354956"/>
                </a:lnTo>
                <a:lnTo>
                  <a:pt x="25273" y="330834"/>
                </a:lnTo>
                <a:close/>
              </a:path>
              <a:path w="360679" h="461645">
                <a:moveTo>
                  <a:pt x="56668" y="354956"/>
                </a:moveTo>
                <a:lnTo>
                  <a:pt x="44576" y="370712"/>
                </a:lnTo>
                <a:lnTo>
                  <a:pt x="76073" y="394842"/>
                </a:lnTo>
                <a:lnTo>
                  <a:pt x="88130" y="379130"/>
                </a:lnTo>
                <a:lnTo>
                  <a:pt x="56668" y="354956"/>
                </a:lnTo>
                <a:close/>
              </a:path>
              <a:path w="360679" h="461645">
                <a:moveTo>
                  <a:pt x="88130" y="379130"/>
                </a:moveTo>
                <a:lnTo>
                  <a:pt x="76073" y="394842"/>
                </a:lnTo>
                <a:lnTo>
                  <a:pt x="108581" y="394842"/>
                </a:lnTo>
                <a:lnTo>
                  <a:pt x="88130" y="379130"/>
                </a:lnTo>
                <a:close/>
              </a:path>
              <a:path w="360679" h="461645">
                <a:moveTo>
                  <a:pt x="329056" y="0"/>
                </a:moveTo>
                <a:lnTo>
                  <a:pt x="56668" y="354956"/>
                </a:lnTo>
                <a:lnTo>
                  <a:pt x="88130" y="379130"/>
                </a:lnTo>
                <a:lnTo>
                  <a:pt x="360552" y="24129"/>
                </a:lnTo>
                <a:lnTo>
                  <a:pt x="329056" y="0"/>
                </a:lnTo>
                <a:close/>
              </a:path>
            </a:pathLst>
          </a:custGeom>
          <a:solidFill>
            <a:srgbClr val="8952AC"/>
          </a:solidFill>
        </p:spPr>
        <p:txBody>
          <a:bodyPr wrap="square" lIns="0" tIns="0" rIns="0" bIns="0" rtlCol="0"/>
          <a:lstStyle/>
          <a:p/>
        </p:txBody>
      </p:sp>
      <p:sp>
        <p:nvSpPr>
          <p:cNvPr id="27" name="object 27"/>
          <p:cNvSpPr txBox="1"/>
          <p:nvPr/>
        </p:nvSpPr>
        <p:spPr>
          <a:xfrm>
            <a:off x="7221981" y="4184141"/>
            <a:ext cx="706755" cy="270510"/>
          </a:xfrm>
          <a:prstGeom prst="rect">
            <a:avLst/>
          </a:prstGeom>
        </p:spPr>
        <p:txBody>
          <a:bodyPr wrap="square" lIns="0" tIns="13335" rIns="0" bIns="0" rtlCol="0" vert="horz">
            <a:spAutoFit/>
          </a:bodyPr>
          <a:lstStyle/>
          <a:p>
            <a:pPr marL="12700">
              <a:lnSpc>
                <a:spcPct val="100000"/>
              </a:lnSpc>
              <a:spcBef>
                <a:spcPts val="105"/>
              </a:spcBef>
            </a:pPr>
            <a:r>
              <a:rPr dirty="0" sz="1600" spc="-5" b="1">
                <a:solidFill>
                  <a:srgbClr val="52AC87"/>
                </a:solidFill>
                <a:latin typeface="Calibri"/>
                <a:cs typeface="Calibri"/>
              </a:rPr>
              <a:t>Figure</a:t>
            </a:r>
            <a:r>
              <a:rPr dirty="0" sz="1600" spc="-85" b="1">
                <a:solidFill>
                  <a:srgbClr val="52AC87"/>
                </a:solidFill>
                <a:latin typeface="Calibri"/>
                <a:cs typeface="Calibri"/>
              </a:rPr>
              <a:t> </a:t>
            </a:r>
            <a:r>
              <a:rPr dirty="0" sz="1600" b="1">
                <a:solidFill>
                  <a:srgbClr val="52AC87"/>
                </a:solidFill>
                <a:latin typeface="Calibri"/>
                <a:cs typeface="Calibri"/>
              </a:rPr>
              <a:t>B</a:t>
            </a:r>
            <a:endParaRPr sz="1600">
              <a:latin typeface="Calibri"/>
              <a:cs typeface="Calibri"/>
            </a:endParaRPr>
          </a:p>
        </p:txBody>
      </p:sp>
      <p:sp>
        <p:nvSpPr>
          <p:cNvPr id="28" name="object 28"/>
          <p:cNvSpPr txBox="1"/>
          <p:nvPr/>
        </p:nvSpPr>
        <p:spPr>
          <a:xfrm>
            <a:off x="6609968" y="1589276"/>
            <a:ext cx="3751579" cy="1794510"/>
          </a:xfrm>
          <a:prstGeom prst="rect">
            <a:avLst/>
          </a:prstGeom>
        </p:spPr>
        <p:txBody>
          <a:bodyPr wrap="square" lIns="0" tIns="133350" rIns="0" bIns="0" rtlCol="0" vert="horz">
            <a:spAutoFit/>
          </a:bodyPr>
          <a:lstStyle/>
          <a:p>
            <a:pPr algn="ctr" marL="48260">
              <a:lnSpc>
                <a:spcPct val="100000"/>
              </a:lnSpc>
              <a:spcBef>
                <a:spcPts val="1050"/>
              </a:spcBef>
            </a:pPr>
            <a:r>
              <a:rPr dirty="0" sz="1800">
                <a:solidFill>
                  <a:srgbClr val="FFFFFF"/>
                </a:solidFill>
                <a:latin typeface="Arial"/>
                <a:cs typeface="Arial"/>
              </a:rPr>
              <a:t>B</a:t>
            </a:r>
            <a:endParaRPr sz="1800">
              <a:latin typeface="Arial"/>
              <a:cs typeface="Arial"/>
            </a:endParaRPr>
          </a:p>
          <a:p>
            <a:pPr algn="ctr" marL="12700" marR="5080" indent="-2540">
              <a:lnSpc>
                <a:spcPct val="100000"/>
              </a:lnSpc>
              <a:spcBef>
                <a:spcPts val="730"/>
              </a:spcBef>
            </a:pPr>
            <a:r>
              <a:rPr dirty="0" sz="1400" spc="-20">
                <a:solidFill>
                  <a:srgbClr val="767070"/>
                </a:solidFill>
                <a:latin typeface="Arial"/>
                <a:cs typeface="Arial"/>
              </a:rPr>
              <a:t>In </a:t>
            </a:r>
            <a:r>
              <a:rPr dirty="0" sz="1400" spc="-5">
                <a:solidFill>
                  <a:srgbClr val="767070"/>
                </a:solidFill>
                <a:latin typeface="Arial"/>
                <a:cs typeface="Arial"/>
              </a:rPr>
              <a:t>a </a:t>
            </a:r>
            <a:r>
              <a:rPr dirty="0" sz="1400" spc="-15" b="1">
                <a:solidFill>
                  <a:srgbClr val="767070"/>
                </a:solidFill>
                <a:latin typeface="Arial"/>
                <a:cs typeface="Arial"/>
              </a:rPr>
              <a:t>directed </a:t>
            </a:r>
            <a:r>
              <a:rPr dirty="0" sz="1400" spc="-15">
                <a:solidFill>
                  <a:srgbClr val="767070"/>
                </a:solidFill>
                <a:latin typeface="Arial"/>
                <a:cs typeface="Arial"/>
              </a:rPr>
              <a:t>graph, edges </a:t>
            </a:r>
            <a:r>
              <a:rPr dirty="0" sz="1400" spc="-10">
                <a:solidFill>
                  <a:srgbClr val="767070"/>
                </a:solidFill>
                <a:latin typeface="Arial"/>
                <a:cs typeface="Arial"/>
              </a:rPr>
              <a:t>do </a:t>
            </a:r>
            <a:r>
              <a:rPr dirty="0" sz="1400" spc="-15">
                <a:solidFill>
                  <a:srgbClr val="767070"/>
                </a:solidFill>
                <a:latin typeface="Arial"/>
                <a:cs typeface="Arial"/>
              </a:rPr>
              <a:t>not </a:t>
            </a:r>
            <a:r>
              <a:rPr dirty="0" sz="1400" spc="-10">
                <a:solidFill>
                  <a:srgbClr val="767070"/>
                </a:solidFill>
                <a:latin typeface="Arial"/>
                <a:cs typeface="Arial"/>
              </a:rPr>
              <a:t>go both  </a:t>
            </a:r>
            <a:r>
              <a:rPr dirty="0" sz="1400" spc="-20">
                <a:solidFill>
                  <a:srgbClr val="767070"/>
                </a:solidFill>
                <a:latin typeface="Arial"/>
                <a:cs typeface="Arial"/>
              </a:rPr>
              <a:t>ways. In </a:t>
            </a:r>
            <a:r>
              <a:rPr dirty="0" sz="1400" spc="-10">
                <a:solidFill>
                  <a:srgbClr val="767070"/>
                </a:solidFill>
                <a:latin typeface="Arial"/>
                <a:cs typeface="Arial"/>
              </a:rPr>
              <a:t>Figure </a:t>
            </a:r>
            <a:r>
              <a:rPr dirty="0" sz="1400">
                <a:solidFill>
                  <a:srgbClr val="767070"/>
                </a:solidFill>
                <a:latin typeface="Arial"/>
                <a:cs typeface="Arial"/>
              </a:rPr>
              <a:t>B, </a:t>
            </a:r>
            <a:r>
              <a:rPr dirty="0" sz="1400" spc="-10">
                <a:solidFill>
                  <a:srgbClr val="767070"/>
                </a:solidFill>
                <a:latin typeface="Arial"/>
                <a:cs typeface="Arial"/>
              </a:rPr>
              <a:t>there </a:t>
            </a:r>
            <a:r>
              <a:rPr dirty="0" sz="1400" spc="-5">
                <a:solidFill>
                  <a:srgbClr val="767070"/>
                </a:solidFill>
                <a:latin typeface="Arial"/>
                <a:cs typeface="Arial"/>
              </a:rPr>
              <a:t>is </a:t>
            </a:r>
            <a:r>
              <a:rPr dirty="0" sz="1400" spc="-10">
                <a:solidFill>
                  <a:srgbClr val="767070"/>
                </a:solidFill>
                <a:latin typeface="Arial"/>
                <a:cs typeface="Arial"/>
              </a:rPr>
              <a:t>an </a:t>
            </a:r>
            <a:r>
              <a:rPr dirty="0" sz="1400" spc="-15">
                <a:solidFill>
                  <a:srgbClr val="767070"/>
                </a:solidFill>
                <a:latin typeface="Arial"/>
                <a:cs typeface="Arial"/>
              </a:rPr>
              <a:t>edge </a:t>
            </a:r>
            <a:r>
              <a:rPr dirty="0" sz="1400" spc="-10">
                <a:solidFill>
                  <a:srgbClr val="767070"/>
                </a:solidFill>
                <a:latin typeface="Arial"/>
                <a:cs typeface="Arial"/>
              </a:rPr>
              <a:t>from </a:t>
            </a:r>
            <a:r>
              <a:rPr dirty="0" sz="1400" spc="-5">
                <a:solidFill>
                  <a:srgbClr val="767070"/>
                </a:solidFill>
                <a:latin typeface="Cambria Math"/>
                <a:cs typeface="Cambria Math"/>
              </a:rPr>
              <a:t>𝐴 </a:t>
            </a:r>
            <a:r>
              <a:rPr dirty="0" sz="1400" spc="-5">
                <a:solidFill>
                  <a:srgbClr val="767070"/>
                </a:solidFill>
                <a:latin typeface="Arial"/>
                <a:cs typeface="Arial"/>
              </a:rPr>
              <a:t>to </a:t>
            </a:r>
            <a:r>
              <a:rPr dirty="0" sz="1400" spc="15">
                <a:solidFill>
                  <a:srgbClr val="767070"/>
                </a:solidFill>
                <a:latin typeface="Cambria Math"/>
                <a:cs typeface="Cambria Math"/>
              </a:rPr>
              <a:t>𝐵</a:t>
            </a:r>
            <a:r>
              <a:rPr dirty="0" sz="1400" spc="15">
                <a:solidFill>
                  <a:srgbClr val="767070"/>
                </a:solidFill>
                <a:latin typeface="Arial"/>
                <a:cs typeface="Arial"/>
              </a:rPr>
              <a:t>,  </a:t>
            </a:r>
            <a:r>
              <a:rPr dirty="0" sz="1400" spc="-15">
                <a:solidFill>
                  <a:srgbClr val="767070"/>
                </a:solidFill>
                <a:latin typeface="Arial"/>
                <a:cs typeface="Arial"/>
              </a:rPr>
              <a:t>but </a:t>
            </a:r>
            <a:r>
              <a:rPr dirty="0" sz="1400" spc="-10">
                <a:solidFill>
                  <a:srgbClr val="767070"/>
                </a:solidFill>
                <a:latin typeface="Arial"/>
                <a:cs typeface="Arial"/>
              </a:rPr>
              <a:t>no </a:t>
            </a:r>
            <a:r>
              <a:rPr dirty="0" sz="1400" spc="-15">
                <a:solidFill>
                  <a:srgbClr val="767070"/>
                </a:solidFill>
                <a:latin typeface="Arial"/>
                <a:cs typeface="Arial"/>
              </a:rPr>
              <a:t>edge from </a:t>
            </a:r>
            <a:r>
              <a:rPr dirty="0" sz="1400" spc="-10">
                <a:solidFill>
                  <a:srgbClr val="767070"/>
                </a:solidFill>
                <a:latin typeface="Cambria Math"/>
                <a:cs typeface="Cambria Math"/>
              </a:rPr>
              <a:t>𝐵 </a:t>
            </a:r>
            <a:r>
              <a:rPr dirty="0" sz="1400" spc="-5">
                <a:solidFill>
                  <a:srgbClr val="767070"/>
                </a:solidFill>
                <a:latin typeface="Arial"/>
                <a:cs typeface="Arial"/>
              </a:rPr>
              <a:t>to </a:t>
            </a:r>
            <a:r>
              <a:rPr dirty="0" sz="1400" spc="10">
                <a:solidFill>
                  <a:srgbClr val="767070"/>
                </a:solidFill>
                <a:latin typeface="Cambria Math"/>
                <a:cs typeface="Cambria Math"/>
              </a:rPr>
              <a:t>𝐴. </a:t>
            </a:r>
            <a:r>
              <a:rPr dirty="0" sz="1400" spc="-10">
                <a:solidFill>
                  <a:srgbClr val="767070"/>
                </a:solidFill>
                <a:latin typeface="Arial"/>
                <a:cs typeface="Arial"/>
              </a:rPr>
              <a:t>Edges </a:t>
            </a:r>
            <a:r>
              <a:rPr dirty="0" sz="1400" spc="-15">
                <a:solidFill>
                  <a:srgbClr val="767070"/>
                </a:solidFill>
                <a:latin typeface="Arial"/>
                <a:cs typeface="Arial"/>
              </a:rPr>
              <a:t>are </a:t>
            </a:r>
            <a:r>
              <a:rPr dirty="0" sz="1400" spc="-10">
                <a:solidFill>
                  <a:srgbClr val="767070"/>
                </a:solidFill>
                <a:latin typeface="Arial"/>
                <a:cs typeface="Arial"/>
              </a:rPr>
              <a:t>usually  </a:t>
            </a:r>
            <a:r>
              <a:rPr dirty="0" sz="1400" spc="-20">
                <a:solidFill>
                  <a:srgbClr val="767070"/>
                </a:solidFill>
                <a:latin typeface="Arial"/>
                <a:cs typeface="Arial"/>
              </a:rPr>
              <a:t>drawn </a:t>
            </a:r>
            <a:r>
              <a:rPr dirty="0" sz="1400" spc="-10">
                <a:solidFill>
                  <a:srgbClr val="767070"/>
                </a:solidFill>
                <a:latin typeface="Arial"/>
                <a:cs typeface="Arial"/>
              </a:rPr>
              <a:t>with </a:t>
            </a:r>
            <a:r>
              <a:rPr dirty="0" sz="1400" spc="-15">
                <a:solidFill>
                  <a:srgbClr val="767070"/>
                </a:solidFill>
                <a:latin typeface="Arial"/>
                <a:cs typeface="Arial"/>
              </a:rPr>
              <a:t>arrows </a:t>
            </a:r>
            <a:r>
              <a:rPr dirty="0" sz="1400" spc="-5">
                <a:solidFill>
                  <a:srgbClr val="767070"/>
                </a:solidFill>
                <a:latin typeface="Arial"/>
                <a:cs typeface="Arial"/>
              </a:rPr>
              <a:t>to </a:t>
            </a:r>
            <a:r>
              <a:rPr dirty="0" sz="1400" spc="-10">
                <a:solidFill>
                  <a:srgbClr val="767070"/>
                </a:solidFill>
                <a:latin typeface="Arial"/>
                <a:cs typeface="Arial"/>
              </a:rPr>
              <a:t>show</a:t>
            </a:r>
            <a:r>
              <a:rPr dirty="0" sz="1400" spc="185">
                <a:solidFill>
                  <a:srgbClr val="767070"/>
                </a:solidFill>
                <a:latin typeface="Arial"/>
                <a:cs typeface="Arial"/>
              </a:rPr>
              <a:t> </a:t>
            </a:r>
            <a:r>
              <a:rPr dirty="0" sz="1400" spc="-10">
                <a:solidFill>
                  <a:srgbClr val="767070"/>
                </a:solidFill>
                <a:latin typeface="Arial"/>
                <a:cs typeface="Arial"/>
              </a:rPr>
              <a:t>directedness.</a:t>
            </a:r>
            <a:endParaRPr sz="1400">
              <a:latin typeface="Arial"/>
              <a:cs typeface="Arial"/>
            </a:endParaRPr>
          </a:p>
          <a:p>
            <a:pPr algn="ctr">
              <a:lnSpc>
                <a:spcPct val="100000"/>
              </a:lnSpc>
              <a:spcBef>
                <a:spcPts val="5"/>
              </a:spcBef>
            </a:pPr>
            <a:r>
              <a:rPr dirty="0" sz="1400" spc="-15">
                <a:solidFill>
                  <a:srgbClr val="767070"/>
                </a:solidFill>
                <a:latin typeface="Arial"/>
                <a:cs typeface="Arial"/>
              </a:rPr>
              <a:t>Instead </a:t>
            </a:r>
            <a:r>
              <a:rPr dirty="0" sz="1400" spc="-10">
                <a:solidFill>
                  <a:srgbClr val="767070"/>
                </a:solidFill>
                <a:latin typeface="Arial"/>
                <a:cs typeface="Arial"/>
              </a:rPr>
              <a:t>of being subsets, </a:t>
            </a:r>
            <a:r>
              <a:rPr dirty="0" sz="1400" spc="-15">
                <a:solidFill>
                  <a:srgbClr val="767070"/>
                </a:solidFill>
                <a:latin typeface="Arial"/>
                <a:cs typeface="Arial"/>
              </a:rPr>
              <a:t>edges </a:t>
            </a:r>
            <a:r>
              <a:rPr dirty="0" sz="1400" spc="-10">
                <a:solidFill>
                  <a:srgbClr val="767070"/>
                </a:solidFill>
                <a:latin typeface="Arial"/>
                <a:cs typeface="Arial"/>
              </a:rPr>
              <a:t>are</a:t>
            </a:r>
            <a:r>
              <a:rPr dirty="0" sz="1400" spc="195">
                <a:solidFill>
                  <a:srgbClr val="767070"/>
                </a:solidFill>
                <a:latin typeface="Arial"/>
                <a:cs typeface="Arial"/>
              </a:rPr>
              <a:t> </a:t>
            </a:r>
            <a:r>
              <a:rPr dirty="0" sz="1400" spc="-15">
                <a:solidFill>
                  <a:srgbClr val="767070"/>
                </a:solidFill>
                <a:latin typeface="Arial"/>
                <a:cs typeface="Arial"/>
              </a:rPr>
              <a:t>ordered</a:t>
            </a:r>
            <a:endParaRPr sz="1400">
              <a:latin typeface="Arial"/>
              <a:cs typeface="Arial"/>
            </a:endParaRPr>
          </a:p>
          <a:p>
            <a:pPr algn="ctr">
              <a:lnSpc>
                <a:spcPct val="100000"/>
              </a:lnSpc>
            </a:pPr>
            <a:r>
              <a:rPr dirty="0" sz="1400" spc="-10">
                <a:solidFill>
                  <a:srgbClr val="767070"/>
                </a:solidFill>
                <a:latin typeface="Arial"/>
                <a:cs typeface="Arial"/>
              </a:rPr>
              <a:t>pairs with both elements </a:t>
            </a:r>
            <a:r>
              <a:rPr dirty="0" sz="1400" spc="-15">
                <a:solidFill>
                  <a:srgbClr val="767070"/>
                </a:solidFill>
                <a:latin typeface="Arial"/>
                <a:cs typeface="Arial"/>
              </a:rPr>
              <a:t>from </a:t>
            </a:r>
            <a:r>
              <a:rPr dirty="0" sz="1400" spc="-10">
                <a:solidFill>
                  <a:srgbClr val="767070"/>
                </a:solidFill>
                <a:latin typeface="Arial"/>
                <a:cs typeface="Arial"/>
              </a:rPr>
              <a:t>the set</a:t>
            </a:r>
            <a:r>
              <a:rPr dirty="0" sz="1400" spc="155">
                <a:solidFill>
                  <a:srgbClr val="767070"/>
                </a:solidFill>
                <a:latin typeface="Arial"/>
                <a:cs typeface="Arial"/>
              </a:rPr>
              <a:t> </a:t>
            </a:r>
            <a:r>
              <a:rPr dirty="0" sz="1400" spc="15">
                <a:solidFill>
                  <a:srgbClr val="767070"/>
                </a:solidFill>
                <a:latin typeface="Cambria Math"/>
                <a:cs typeface="Cambria Math"/>
              </a:rPr>
              <a:t>𝑉</a:t>
            </a:r>
            <a:r>
              <a:rPr dirty="0" sz="1400" spc="15">
                <a:solidFill>
                  <a:srgbClr val="767070"/>
                </a:solidFill>
                <a:latin typeface="Arial"/>
                <a:cs typeface="Arial"/>
              </a:rPr>
              <a:t>.</a:t>
            </a:r>
            <a:endParaRPr sz="1400">
              <a:latin typeface="Arial"/>
              <a:cs typeface="Arial"/>
            </a:endParaRPr>
          </a:p>
        </p:txBody>
      </p:sp>
      <p:sp>
        <p:nvSpPr>
          <p:cNvPr id="29" name="object 29"/>
          <p:cNvSpPr txBox="1"/>
          <p:nvPr/>
        </p:nvSpPr>
        <p:spPr>
          <a:xfrm>
            <a:off x="6594729" y="3572383"/>
            <a:ext cx="1263650" cy="238125"/>
          </a:xfrm>
          <a:prstGeom prst="rect">
            <a:avLst/>
          </a:prstGeom>
        </p:spPr>
        <p:txBody>
          <a:bodyPr wrap="square" lIns="0" tIns="11430" rIns="0" bIns="0" rtlCol="0" vert="horz">
            <a:spAutoFit/>
          </a:bodyPr>
          <a:lstStyle/>
          <a:p>
            <a:pPr marL="12700">
              <a:lnSpc>
                <a:spcPct val="100000"/>
              </a:lnSpc>
              <a:spcBef>
                <a:spcPts val="90"/>
              </a:spcBef>
            </a:pPr>
            <a:r>
              <a:rPr dirty="0" sz="1400" spc="-10">
                <a:solidFill>
                  <a:srgbClr val="767070"/>
                </a:solidFill>
                <a:latin typeface="Arial"/>
                <a:cs typeface="Arial"/>
              </a:rPr>
              <a:t>Example: </a:t>
            </a:r>
            <a:r>
              <a:rPr dirty="0" sz="1400" spc="-5">
                <a:solidFill>
                  <a:srgbClr val="767070"/>
                </a:solidFill>
                <a:latin typeface="Cambria Math"/>
                <a:cs typeface="Cambria Math"/>
              </a:rPr>
              <a:t>(𝐴,</a:t>
            </a:r>
            <a:r>
              <a:rPr dirty="0" sz="1400" spc="-80">
                <a:solidFill>
                  <a:srgbClr val="767070"/>
                </a:solidFill>
                <a:latin typeface="Cambria Math"/>
                <a:cs typeface="Cambria Math"/>
              </a:rPr>
              <a:t> </a:t>
            </a:r>
            <a:r>
              <a:rPr dirty="0" sz="1400" spc="15">
                <a:solidFill>
                  <a:srgbClr val="767070"/>
                </a:solidFill>
                <a:latin typeface="Cambria Math"/>
                <a:cs typeface="Cambria Math"/>
              </a:rPr>
              <a:t>𝐵)</a:t>
            </a:r>
            <a:endParaRPr sz="1400">
              <a:latin typeface="Cambria Math"/>
              <a:cs typeface="Cambria Math"/>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534670"/>
            <a:ext cx="9589135" cy="1409065"/>
          </a:xfrm>
          <a:prstGeom prst="rect"/>
        </p:spPr>
        <p:txBody>
          <a:bodyPr wrap="square" lIns="0" tIns="12700" rIns="0" bIns="0" rtlCol="0" vert="horz">
            <a:spAutoFit/>
          </a:bodyPr>
          <a:lstStyle/>
          <a:p>
            <a:pPr marL="12700">
              <a:lnSpc>
                <a:spcPct val="100000"/>
              </a:lnSpc>
              <a:spcBef>
                <a:spcPts val="100"/>
              </a:spcBef>
            </a:pPr>
            <a:r>
              <a:rPr dirty="0" spc="-5"/>
              <a:t>Bellman-Ford</a:t>
            </a:r>
            <a:r>
              <a:rPr dirty="0" spc="-25"/>
              <a:t> </a:t>
            </a:r>
            <a:r>
              <a:rPr dirty="0" spc="-5"/>
              <a:t>Algorithm</a:t>
            </a:r>
          </a:p>
          <a:p>
            <a:pPr marL="12700" marR="5080">
              <a:lnSpc>
                <a:spcPct val="100000"/>
              </a:lnSpc>
              <a:spcBef>
                <a:spcPts val="90"/>
              </a:spcBef>
            </a:pPr>
            <a:r>
              <a:rPr dirty="0" sz="2200" spc="-5" b="0">
                <a:solidFill>
                  <a:srgbClr val="767070"/>
                </a:solidFill>
                <a:latin typeface="Arial"/>
                <a:cs typeface="Arial"/>
              </a:rPr>
              <a:t>The Bellman-Ford Algorithm also finds the shortest path from some given  vertex to all other vertices. It </a:t>
            </a:r>
            <a:r>
              <a:rPr dirty="0" sz="2200" b="0">
                <a:solidFill>
                  <a:srgbClr val="767070"/>
                </a:solidFill>
                <a:latin typeface="Arial"/>
                <a:cs typeface="Arial"/>
              </a:rPr>
              <a:t>is </a:t>
            </a:r>
            <a:r>
              <a:rPr dirty="0" sz="2200" spc="-5" b="0">
                <a:solidFill>
                  <a:srgbClr val="767070"/>
                </a:solidFill>
                <a:latin typeface="Arial"/>
                <a:cs typeface="Arial"/>
              </a:rPr>
              <a:t>slower than </a:t>
            </a:r>
            <a:r>
              <a:rPr dirty="0" sz="2200" spc="-10" b="0">
                <a:solidFill>
                  <a:srgbClr val="767070"/>
                </a:solidFill>
                <a:latin typeface="Arial"/>
                <a:cs typeface="Arial"/>
              </a:rPr>
              <a:t>Dijkstra’s </a:t>
            </a:r>
            <a:r>
              <a:rPr dirty="0" sz="2200" spc="-5" b="0">
                <a:solidFill>
                  <a:srgbClr val="767070"/>
                </a:solidFill>
                <a:latin typeface="Arial"/>
                <a:cs typeface="Arial"/>
              </a:rPr>
              <a:t>algorithm, making it less  commonly </a:t>
            </a:r>
            <a:r>
              <a:rPr dirty="0" sz="2200" b="0">
                <a:solidFill>
                  <a:srgbClr val="767070"/>
                </a:solidFill>
                <a:latin typeface="Arial"/>
                <a:cs typeface="Arial"/>
              </a:rPr>
              <a:t>used. </a:t>
            </a:r>
            <a:r>
              <a:rPr dirty="0" sz="2200" spc="-20" b="0">
                <a:solidFill>
                  <a:srgbClr val="767070"/>
                </a:solidFill>
                <a:latin typeface="Arial"/>
                <a:cs typeface="Arial"/>
              </a:rPr>
              <a:t>However, </a:t>
            </a:r>
            <a:r>
              <a:rPr dirty="0" sz="2200" spc="-5" b="0">
                <a:solidFill>
                  <a:srgbClr val="767070"/>
                </a:solidFill>
                <a:latin typeface="Arial"/>
                <a:cs typeface="Arial"/>
              </a:rPr>
              <a:t>it covers graphs with negative weight</a:t>
            </a:r>
            <a:r>
              <a:rPr dirty="0" sz="2200" spc="135" b="0">
                <a:solidFill>
                  <a:srgbClr val="767070"/>
                </a:solidFill>
                <a:latin typeface="Arial"/>
                <a:cs typeface="Arial"/>
              </a:rPr>
              <a:t> </a:t>
            </a:r>
            <a:r>
              <a:rPr dirty="0" sz="2200" spc="-5" b="0">
                <a:solidFill>
                  <a:srgbClr val="767070"/>
                </a:solidFill>
                <a:latin typeface="Arial"/>
                <a:cs typeface="Arial"/>
              </a:rPr>
              <a:t>edges.</a:t>
            </a:r>
            <a:endParaRPr sz="2200">
              <a:latin typeface="Arial"/>
              <a:cs typeface="Arial"/>
            </a:endParaRPr>
          </a:p>
        </p:txBody>
      </p:sp>
      <p:sp>
        <p:nvSpPr>
          <p:cNvPr id="3" name="object 3"/>
          <p:cNvSpPr txBox="1"/>
          <p:nvPr/>
        </p:nvSpPr>
        <p:spPr>
          <a:xfrm>
            <a:off x="1332738" y="3064510"/>
            <a:ext cx="4360545" cy="2372360"/>
          </a:xfrm>
          <a:prstGeom prst="rect">
            <a:avLst/>
          </a:prstGeom>
        </p:spPr>
        <p:txBody>
          <a:bodyPr wrap="square" lIns="0" tIns="12065" rIns="0" bIns="0" rtlCol="0" vert="horz">
            <a:spAutoFit/>
          </a:bodyPr>
          <a:lstStyle/>
          <a:p>
            <a:pPr marL="12700" marR="5080">
              <a:lnSpc>
                <a:spcPct val="100000"/>
              </a:lnSpc>
              <a:spcBef>
                <a:spcPts val="95"/>
              </a:spcBef>
            </a:pPr>
            <a:r>
              <a:rPr dirty="0" sz="2200" spc="-5">
                <a:solidFill>
                  <a:srgbClr val="767070"/>
                </a:solidFill>
                <a:latin typeface="Arial"/>
                <a:cs typeface="Arial"/>
              </a:rPr>
              <a:t>If there are no negative weight  cycles (which means no vertex will  have a distance of </a:t>
            </a:r>
            <a:r>
              <a:rPr dirty="0" sz="2200" spc="-5">
                <a:solidFill>
                  <a:srgbClr val="767070"/>
                </a:solidFill>
                <a:latin typeface="Cambria Math"/>
                <a:cs typeface="Cambria Math"/>
              </a:rPr>
              <a:t>−∞</a:t>
            </a:r>
            <a:r>
              <a:rPr dirty="0" sz="2200" spc="-5">
                <a:solidFill>
                  <a:srgbClr val="767070"/>
                </a:solidFill>
                <a:latin typeface="Arial"/>
                <a:cs typeface="Arial"/>
              </a:rPr>
              <a:t>), this will  continue until an iteration where no  more distances can relaxed. Here,  the shortest paths for each vertex  has been</a:t>
            </a:r>
            <a:r>
              <a:rPr dirty="0" sz="2200" spc="5">
                <a:solidFill>
                  <a:srgbClr val="767070"/>
                </a:solidFill>
                <a:latin typeface="Arial"/>
                <a:cs typeface="Arial"/>
              </a:rPr>
              <a:t> </a:t>
            </a:r>
            <a:r>
              <a:rPr dirty="0" sz="2200" spc="-5">
                <a:solidFill>
                  <a:srgbClr val="767070"/>
                </a:solidFill>
                <a:latin typeface="Arial"/>
                <a:cs typeface="Arial"/>
              </a:rPr>
              <a:t>found.</a:t>
            </a:r>
            <a:endParaRPr sz="2200">
              <a:latin typeface="Arial"/>
              <a:cs typeface="Arial"/>
            </a:endParaRPr>
          </a:p>
        </p:txBody>
      </p:sp>
      <p:sp>
        <p:nvSpPr>
          <p:cNvPr id="4" name="object 4"/>
          <p:cNvSpPr/>
          <p:nvPr/>
        </p:nvSpPr>
        <p:spPr>
          <a:xfrm>
            <a:off x="6217920" y="5286755"/>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19" y="396240"/>
                </a:lnTo>
                <a:lnTo>
                  <a:pt x="243564" y="391007"/>
                </a:lnTo>
                <a:lnTo>
                  <a:pt x="285272" y="376103"/>
                </a:lnTo>
                <a:lnTo>
                  <a:pt x="322057" y="352716"/>
                </a:lnTo>
                <a:lnTo>
                  <a:pt x="352732" y="322035"/>
                </a:lnTo>
                <a:lnTo>
                  <a:pt x="376112" y="285250"/>
                </a:lnTo>
                <a:lnTo>
                  <a:pt x="391010" y="243548"/>
                </a:lnTo>
                <a:lnTo>
                  <a:pt x="396239"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5" name="object 5"/>
          <p:cNvSpPr txBox="1"/>
          <p:nvPr/>
        </p:nvSpPr>
        <p:spPr>
          <a:xfrm>
            <a:off x="6322314" y="5282895"/>
            <a:ext cx="16637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𝑠</a:t>
            </a:r>
            <a:endParaRPr sz="2400">
              <a:latin typeface="Cambria Math"/>
              <a:cs typeface="Cambria Math"/>
            </a:endParaRPr>
          </a:p>
        </p:txBody>
      </p:sp>
      <p:sp>
        <p:nvSpPr>
          <p:cNvPr id="6" name="object 6"/>
          <p:cNvSpPr/>
          <p:nvPr/>
        </p:nvSpPr>
        <p:spPr>
          <a:xfrm>
            <a:off x="6557009" y="4301490"/>
            <a:ext cx="1201420" cy="1044575"/>
          </a:xfrm>
          <a:custGeom>
            <a:avLst/>
            <a:gdLst/>
            <a:ahLst/>
            <a:cxnLst/>
            <a:rect l="l" t="t" r="r" b="b"/>
            <a:pathLst>
              <a:path w="1201420" h="1044575">
                <a:moveTo>
                  <a:pt x="1200912" y="0"/>
                </a:moveTo>
                <a:lnTo>
                  <a:pt x="0" y="1044321"/>
                </a:lnTo>
              </a:path>
            </a:pathLst>
          </a:custGeom>
          <a:ln w="38099">
            <a:solidFill>
              <a:srgbClr val="8952AC"/>
            </a:solidFill>
          </a:ln>
        </p:spPr>
        <p:txBody>
          <a:bodyPr wrap="square" lIns="0" tIns="0" rIns="0" bIns="0" rtlCol="0"/>
          <a:lstStyle/>
          <a:p/>
        </p:txBody>
      </p:sp>
      <p:sp>
        <p:nvSpPr>
          <p:cNvPr id="7" name="object 7"/>
          <p:cNvSpPr/>
          <p:nvPr/>
        </p:nvSpPr>
        <p:spPr>
          <a:xfrm>
            <a:off x="6217920" y="3962400"/>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8" name="object 8"/>
          <p:cNvSpPr txBox="1"/>
          <p:nvPr/>
        </p:nvSpPr>
        <p:spPr>
          <a:xfrm>
            <a:off x="6303390" y="3957904"/>
            <a:ext cx="2025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𝑑</a:t>
            </a:r>
            <a:endParaRPr sz="2400">
              <a:latin typeface="Cambria Math"/>
              <a:cs typeface="Cambria Math"/>
            </a:endParaRPr>
          </a:p>
        </p:txBody>
      </p:sp>
      <p:sp>
        <p:nvSpPr>
          <p:cNvPr id="9" name="object 9"/>
          <p:cNvSpPr/>
          <p:nvPr/>
        </p:nvSpPr>
        <p:spPr>
          <a:xfrm>
            <a:off x="7699247" y="5286755"/>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20" y="396240"/>
                </a:lnTo>
                <a:lnTo>
                  <a:pt x="243564" y="391007"/>
                </a:lnTo>
                <a:lnTo>
                  <a:pt x="285272" y="376103"/>
                </a:lnTo>
                <a:lnTo>
                  <a:pt x="322057" y="352716"/>
                </a:lnTo>
                <a:lnTo>
                  <a:pt x="352732" y="322035"/>
                </a:lnTo>
                <a:lnTo>
                  <a:pt x="376112" y="285250"/>
                </a:lnTo>
                <a:lnTo>
                  <a:pt x="391010" y="243548"/>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0" name="object 10"/>
          <p:cNvSpPr txBox="1"/>
          <p:nvPr/>
        </p:nvSpPr>
        <p:spPr>
          <a:xfrm>
            <a:off x="7781925" y="5282895"/>
            <a:ext cx="21209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𝑔</a:t>
            </a:r>
            <a:endParaRPr sz="2400">
              <a:latin typeface="Cambria Math"/>
              <a:cs typeface="Cambria Math"/>
            </a:endParaRPr>
          </a:p>
        </p:txBody>
      </p:sp>
      <p:sp>
        <p:nvSpPr>
          <p:cNvPr id="11" name="object 11"/>
          <p:cNvSpPr/>
          <p:nvPr/>
        </p:nvSpPr>
        <p:spPr>
          <a:xfrm>
            <a:off x="6217920" y="2638044"/>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2" name="object 12"/>
          <p:cNvSpPr txBox="1"/>
          <p:nvPr/>
        </p:nvSpPr>
        <p:spPr>
          <a:xfrm>
            <a:off x="6307582" y="2633294"/>
            <a:ext cx="195580"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𝑎</a:t>
            </a:r>
            <a:endParaRPr sz="2400">
              <a:latin typeface="Cambria Math"/>
              <a:cs typeface="Cambria Math"/>
            </a:endParaRPr>
          </a:p>
        </p:txBody>
      </p:sp>
      <p:sp>
        <p:nvSpPr>
          <p:cNvPr id="13" name="object 13"/>
          <p:cNvSpPr/>
          <p:nvPr/>
        </p:nvSpPr>
        <p:spPr>
          <a:xfrm>
            <a:off x="7699247" y="396240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4" name="object 14"/>
          <p:cNvSpPr txBox="1"/>
          <p:nvPr/>
        </p:nvSpPr>
        <p:spPr>
          <a:xfrm>
            <a:off x="7798689" y="3957904"/>
            <a:ext cx="1771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𝑒</a:t>
            </a:r>
            <a:endParaRPr sz="2400">
              <a:latin typeface="Cambria Math"/>
              <a:cs typeface="Cambria Math"/>
            </a:endParaRPr>
          </a:p>
        </p:txBody>
      </p:sp>
      <p:sp>
        <p:nvSpPr>
          <p:cNvPr id="15" name="object 15"/>
          <p:cNvSpPr/>
          <p:nvPr/>
        </p:nvSpPr>
        <p:spPr>
          <a:xfrm>
            <a:off x="7696200" y="2638044"/>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6" name="object 16"/>
          <p:cNvSpPr txBox="1"/>
          <p:nvPr/>
        </p:nvSpPr>
        <p:spPr>
          <a:xfrm>
            <a:off x="7788402" y="2633294"/>
            <a:ext cx="1898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𝑏</a:t>
            </a:r>
            <a:endParaRPr sz="2400">
              <a:latin typeface="Cambria Math"/>
              <a:cs typeface="Cambria Math"/>
            </a:endParaRPr>
          </a:p>
        </p:txBody>
      </p:sp>
      <p:sp>
        <p:nvSpPr>
          <p:cNvPr id="17" name="object 17"/>
          <p:cNvSpPr/>
          <p:nvPr/>
        </p:nvSpPr>
        <p:spPr>
          <a:xfrm>
            <a:off x="9174480" y="5286755"/>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20" y="396240"/>
                </a:lnTo>
                <a:lnTo>
                  <a:pt x="243564" y="391007"/>
                </a:lnTo>
                <a:lnTo>
                  <a:pt x="285272" y="376103"/>
                </a:lnTo>
                <a:lnTo>
                  <a:pt x="322057" y="352716"/>
                </a:lnTo>
                <a:lnTo>
                  <a:pt x="352732" y="322035"/>
                </a:lnTo>
                <a:lnTo>
                  <a:pt x="376112" y="285250"/>
                </a:lnTo>
                <a:lnTo>
                  <a:pt x="391010" y="243548"/>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8" name="object 18"/>
          <p:cNvSpPr txBox="1"/>
          <p:nvPr/>
        </p:nvSpPr>
        <p:spPr>
          <a:xfrm>
            <a:off x="9265157" y="5282895"/>
            <a:ext cx="19494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ℎ</a:t>
            </a:r>
            <a:endParaRPr sz="2400">
              <a:latin typeface="Cambria Math"/>
              <a:cs typeface="Cambria Math"/>
            </a:endParaRPr>
          </a:p>
        </p:txBody>
      </p:sp>
      <p:sp>
        <p:nvSpPr>
          <p:cNvPr id="19" name="object 19"/>
          <p:cNvSpPr/>
          <p:nvPr/>
        </p:nvSpPr>
        <p:spPr>
          <a:xfrm>
            <a:off x="9174480" y="396240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20" name="object 20"/>
          <p:cNvSpPr txBox="1"/>
          <p:nvPr/>
        </p:nvSpPr>
        <p:spPr>
          <a:xfrm>
            <a:off x="9263888" y="3957904"/>
            <a:ext cx="19367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𝑓</a:t>
            </a:r>
            <a:endParaRPr sz="2400">
              <a:latin typeface="Cambria Math"/>
              <a:cs typeface="Cambria Math"/>
            </a:endParaRPr>
          </a:p>
        </p:txBody>
      </p:sp>
      <p:sp>
        <p:nvSpPr>
          <p:cNvPr id="21" name="object 21"/>
          <p:cNvSpPr/>
          <p:nvPr/>
        </p:nvSpPr>
        <p:spPr>
          <a:xfrm>
            <a:off x="9174480" y="2638044"/>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22" name="object 22"/>
          <p:cNvSpPr txBox="1"/>
          <p:nvPr/>
        </p:nvSpPr>
        <p:spPr>
          <a:xfrm>
            <a:off x="9277857" y="2633294"/>
            <a:ext cx="16573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𝑐</a:t>
            </a:r>
            <a:endParaRPr sz="2400">
              <a:latin typeface="Cambria Math"/>
              <a:cs typeface="Cambria Math"/>
            </a:endParaRPr>
          </a:p>
        </p:txBody>
      </p:sp>
      <p:sp>
        <p:nvSpPr>
          <p:cNvPr id="23" name="object 23"/>
          <p:cNvSpPr/>
          <p:nvPr/>
        </p:nvSpPr>
        <p:spPr>
          <a:xfrm>
            <a:off x="6614921" y="5485638"/>
            <a:ext cx="1085215" cy="0"/>
          </a:xfrm>
          <a:custGeom>
            <a:avLst/>
            <a:gdLst/>
            <a:ahLst/>
            <a:cxnLst/>
            <a:rect l="l" t="t" r="r" b="b"/>
            <a:pathLst>
              <a:path w="1085215" h="0">
                <a:moveTo>
                  <a:pt x="1084833" y="0"/>
                </a:moveTo>
                <a:lnTo>
                  <a:pt x="0" y="0"/>
                </a:lnTo>
              </a:path>
            </a:pathLst>
          </a:custGeom>
          <a:ln w="38100">
            <a:solidFill>
              <a:srgbClr val="8952AC"/>
            </a:solidFill>
          </a:ln>
        </p:spPr>
        <p:txBody>
          <a:bodyPr wrap="square" lIns="0" tIns="0" rIns="0" bIns="0" rtlCol="0"/>
          <a:lstStyle/>
          <a:p/>
        </p:txBody>
      </p:sp>
      <p:sp>
        <p:nvSpPr>
          <p:cNvPr id="24" name="object 24"/>
          <p:cNvSpPr/>
          <p:nvPr/>
        </p:nvSpPr>
        <p:spPr>
          <a:xfrm>
            <a:off x="6416802" y="4359402"/>
            <a:ext cx="0" cy="928369"/>
          </a:xfrm>
          <a:custGeom>
            <a:avLst/>
            <a:gdLst/>
            <a:ahLst/>
            <a:cxnLst/>
            <a:rect l="l" t="t" r="r" b="b"/>
            <a:pathLst>
              <a:path w="0" h="928370">
                <a:moveTo>
                  <a:pt x="0" y="0"/>
                </a:moveTo>
                <a:lnTo>
                  <a:pt x="0" y="928370"/>
                </a:lnTo>
              </a:path>
            </a:pathLst>
          </a:custGeom>
          <a:ln w="38100">
            <a:solidFill>
              <a:srgbClr val="8952AC"/>
            </a:solidFill>
          </a:ln>
        </p:spPr>
        <p:txBody>
          <a:bodyPr wrap="square" lIns="0" tIns="0" rIns="0" bIns="0" rtlCol="0"/>
          <a:lstStyle/>
          <a:p/>
        </p:txBody>
      </p:sp>
      <p:sp>
        <p:nvSpPr>
          <p:cNvPr id="25" name="object 25"/>
          <p:cNvSpPr/>
          <p:nvPr/>
        </p:nvSpPr>
        <p:spPr>
          <a:xfrm>
            <a:off x="6614921" y="4161282"/>
            <a:ext cx="1085215" cy="0"/>
          </a:xfrm>
          <a:custGeom>
            <a:avLst/>
            <a:gdLst/>
            <a:ahLst/>
            <a:cxnLst/>
            <a:rect l="l" t="t" r="r" b="b"/>
            <a:pathLst>
              <a:path w="1085215" h="0">
                <a:moveTo>
                  <a:pt x="1084833" y="0"/>
                </a:moveTo>
                <a:lnTo>
                  <a:pt x="0" y="0"/>
                </a:lnTo>
              </a:path>
            </a:pathLst>
          </a:custGeom>
          <a:ln w="38100">
            <a:solidFill>
              <a:srgbClr val="8952AC"/>
            </a:solidFill>
          </a:ln>
        </p:spPr>
        <p:txBody>
          <a:bodyPr wrap="square" lIns="0" tIns="0" rIns="0" bIns="0" rtlCol="0"/>
          <a:lstStyle/>
          <a:p/>
        </p:txBody>
      </p:sp>
      <p:sp>
        <p:nvSpPr>
          <p:cNvPr id="26" name="object 26"/>
          <p:cNvSpPr/>
          <p:nvPr/>
        </p:nvSpPr>
        <p:spPr>
          <a:xfrm>
            <a:off x="8096250" y="5485638"/>
            <a:ext cx="1078865" cy="0"/>
          </a:xfrm>
          <a:custGeom>
            <a:avLst/>
            <a:gdLst/>
            <a:ahLst/>
            <a:cxnLst/>
            <a:rect l="l" t="t" r="r" b="b"/>
            <a:pathLst>
              <a:path w="1078865" h="0">
                <a:moveTo>
                  <a:pt x="1078738" y="0"/>
                </a:moveTo>
                <a:lnTo>
                  <a:pt x="0" y="0"/>
                </a:lnTo>
              </a:path>
            </a:pathLst>
          </a:custGeom>
          <a:ln w="38100">
            <a:solidFill>
              <a:srgbClr val="8952AC"/>
            </a:solidFill>
          </a:ln>
        </p:spPr>
        <p:txBody>
          <a:bodyPr wrap="square" lIns="0" tIns="0" rIns="0" bIns="0" rtlCol="0"/>
          <a:lstStyle/>
          <a:p/>
        </p:txBody>
      </p:sp>
      <p:sp>
        <p:nvSpPr>
          <p:cNvPr id="27" name="object 27"/>
          <p:cNvSpPr/>
          <p:nvPr/>
        </p:nvSpPr>
        <p:spPr>
          <a:xfrm>
            <a:off x="9373361" y="4359402"/>
            <a:ext cx="0" cy="928369"/>
          </a:xfrm>
          <a:custGeom>
            <a:avLst/>
            <a:gdLst/>
            <a:ahLst/>
            <a:cxnLst/>
            <a:rect l="l" t="t" r="r" b="b"/>
            <a:pathLst>
              <a:path w="0" h="928370">
                <a:moveTo>
                  <a:pt x="0" y="928370"/>
                </a:moveTo>
                <a:lnTo>
                  <a:pt x="0" y="0"/>
                </a:lnTo>
              </a:path>
            </a:pathLst>
          </a:custGeom>
          <a:ln w="38100">
            <a:solidFill>
              <a:srgbClr val="8952AC"/>
            </a:solidFill>
          </a:ln>
        </p:spPr>
        <p:txBody>
          <a:bodyPr wrap="square" lIns="0" tIns="0" rIns="0" bIns="0" rtlCol="0"/>
          <a:lstStyle/>
          <a:p/>
        </p:txBody>
      </p:sp>
      <p:sp>
        <p:nvSpPr>
          <p:cNvPr id="28" name="object 28"/>
          <p:cNvSpPr/>
          <p:nvPr/>
        </p:nvSpPr>
        <p:spPr>
          <a:xfrm>
            <a:off x="8093202" y="2836926"/>
            <a:ext cx="1082040" cy="0"/>
          </a:xfrm>
          <a:custGeom>
            <a:avLst/>
            <a:gdLst/>
            <a:ahLst/>
            <a:cxnLst/>
            <a:rect l="l" t="t" r="r" b="b"/>
            <a:pathLst>
              <a:path w="1082040" h="0">
                <a:moveTo>
                  <a:pt x="1081786" y="0"/>
                </a:moveTo>
                <a:lnTo>
                  <a:pt x="0" y="0"/>
                </a:lnTo>
              </a:path>
            </a:pathLst>
          </a:custGeom>
          <a:ln w="38100">
            <a:solidFill>
              <a:srgbClr val="8952AC"/>
            </a:solidFill>
          </a:ln>
        </p:spPr>
        <p:txBody>
          <a:bodyPr wrap="square" lIns="0" tIns="0" rIns="0" bIns="0" rtlCol="0"/>
          <a:lstStyle/>
          <a:p/>
        </p:txBody>
      </p:sp>
      <p:sp>
        <p:nvSpPr>
          <p:cNvPr id="29" name="object 29"/>
          <p:cNvSpPr/>
          <p:nvPr/>
        </p:nvSpPr>
        <p:spPr>
          <a:xfrm>
            <a:off x="6614921" y="2836926"/>
            <a:ext cx="1082040" cy="0"/>
          </a:xfrm>
          <a:custGeom>
            <a:avLst/>
            <a:gdLst/>
            <a:ahLst/>
            <a:cxnLst/>
            <a:rect l="l" t="t" r="r" b="b"/>
            <a:pathLst>
              <a:path w="1082040" h="0">
                <a:moveTo>
                  <a:pt x="0" y="0"/>
                </a:moveTo>
                <a:lnTo>
                  <a:pt x="1081785" y="0"/>
                </a:lnTo>
              </a:path>
            </a:pathLst>
          </a:custGeom>
          <a:ln w="38100">
            <a:solidFill>
              <a:srgbClr val="8952AC"/>
            </a:solidFill>
          </a:ln>
        </p:spPr>
        <p:txBody>
          <a:bodyPr wrap="square" lIns="0" tIns="0" rIns="0" bIns="0" rtlCol="0"/>
          <a:lstStyle/>
          <a:p/>
        </p:txBody>
      </p:sp>
      <p:sp>
        <p:nvSpPr>
          <p:cNvPr id="30" name="object 30"/>
          <p:cNvSpPr/>
          <p:nvPr/>
        </p:nvSpPr>
        <p:spPr>
          <a:xfrm>
            <a:off x="7895081" y="3035045"/>
            <a:ext cx="3175" cy="928369"/>
          </a:xfrm>
          <a:custGeom>
            <a:avLst/>
            <a:gdLst/>
            <a:ahLst/>
            <a:cxnLst/>
            <a:rect l="l" t="t" r="r" b="b"/>
            <a:pathLst>
              <a:path w="3175" h="928370">
                <a:moveTo>
                  <a:pt x="3048" y="928369"/>
                </a:moveTo>
                <a:lnTo>
                  <a:pt x="0" y="0"/>
                </a:lnTo>
              </a:path>
            </a:pathLst>
          </a:custGeom>
          <a:ln w="38099">
            <a:solidFill>
              <a:srgbClr val="8952AC"/>
            </a:solidFill>
          </a:ln>
        </p:spPr>
        <p:txBody>
          <a:bodyPr wrap="square" lIns="0" tIns="0" rIns="0" bIns="0" rtlCol="0"/>
          <a:lstStyle/>
          <a:p/>
        </p:txBody>
      </p:sp>
      <p:sp>
        <p:nvSpPr>
          <p:cNvPr id="31" name="object 31"/>
          <p:cNvSpPr/>
          <p:nvPr/>
        </p:nvSpPr>
        <p:spPr>
          <a:xfrm>
            <a:off x="6416802" y="3035045"/>
            <a:ext cx="0" cy="928369"/>
          </a:xfrm>
          <a:custGeom>
            <a:avLst/>
            <a:gdLst/>
            <a:ahLst/>
            <a:cxnLst/>
            <a:rect l="l" t="t" r="r" b="b"/>
            <a:pathLst>
              <a:path w="0" h="928370">
                <a:moveTo>
                  <a:pt x="0" y="0"/>
                </a:moveTo>
                <a:lnTo>
                  <a:pt x="0" y="928369"/>
                </a:lnTo>
              </a:path>
            </a:pathLst>
          </a:custGeom>
          <a:ln w="38100">
            <a:solidFill>
              <a:srgbClr val="8952AC"/>
            </a:solidFill>
          </a:ln>
        </p:spPr>
        <p:txBody>
          <a:bodyPr wrap="square" lIns="0" tIns="0" rIns="0" bIns="0" rtlCol="0"/>
          <a:lstStyle/>
          <a:p/>
        </p:txBody>
      </p:sp>
      <p:sp>
        <p:nvSpPr>
          <p:cNvPr id="32" name="object 32"/>
          <p:cNvSpPr/>
          <p:nvPr/>
        </p:nvSpPr>
        <p:spPr>
          <a:xfrm>
            <a:off x="8038338" y="4301490"/>
            <a:ext cx="1195070" cy="1044575"/>
          </a:xfrm>
          <a:custGeom>
            <a:avLst/>
            <a:gdLst/>
            <a:ahLst/>
            <a:cxnLst/>
            <a:rect l="l" t="t" r="r" b="b"/>
            <a:pathLst>
              <a:path w="1195070" h="1044575">
                <a:moveTo>
                  <a:pt x="0" y="1044321"/>
                </a:moveTo>
                <a:lnTo>
                  <a:pt x="1194815" y="0"/>
                </a:lnTo>
              </a:path>
            </a:pathLst>
          </a:custGeom>
          <a:ln w="38100">
            <a:solidFill>
              <a:srgbClr val="8952AC"/>
            </a:solidFill>
          </a:ln>
        </p:spPr>
        <p:txBody>
          <a:bodyPr wrap="square" lIns="0" tIns="0" rIns="0" bIns="0" rtlCol="0"/>
          <a:lstStyle/>
          <a:p/>
        </p:txBody>
      </p:sp>
      <p:sp>
        <p:nvSpPr>
          <p:cNvPr id="33" name="object 33"/>
          <p:cNvSpPr/>
          <p:nvPr/>
        </p:nvSpPr>
        <p:spPr>
          <a:xfrm>
            <a:off x="8038338" y="4301490"/>
            <a:ext cx="1195070" cy="1044575"/>
          </a:xfrm>
          <a:custGeom>
            <a:avLst/>
            <a:gdLst/>
            <a:ahLst/>
            <a:cxnLst/>
            <a:rect l="l" t="t" r="r" b="b"/>
            <a:pathLst>
              <a:path w="1195070" h="1044575">
                <a:moveTo>
                  <a:pt x="1194815" y="1044321"/>
                </a:moveTo>
                <a:lnTo>
                  <a:pt x="0" y="0"/>
                </a:lnTo>
              </a:path>
            </a:pathLst>
          </a:custGeom>
          <a:ln w="38100">
            <a:solidFill>
              <a:srgbClr val="8952AC"/>
            </a:solidFill>
          </a:ln>
        </p:spPr>
        <p:txBody>
          <a:bodyPr wrap="square" lIns="0" tIns="0" rIns="0" bIns="0" rtlCol="0"/>
          <a:lstStyle/>
          <a:p/>
        </p:txBody>
      </p:sp>
      <p:sp>
        <p:nvSpPr>
          <p:cNvPr id="34" name="object 34"/>
          <p:cNvSpPr txBox="1"/>
          <p:nvPr/>
        </p:nvSpPr>
        <p:spPr>
          <a:xfrm>
            <a:off x="7291578" y="481533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35" name="object 35"/>
          <p:cNvSpPr txBox="1"/>
          <p:nvPr/>
        </p:nvSpPr>
        <p:spPr>
          <a:xfrm>
            <a:off x="7212838" y="554349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36" name="object 36"/>
          <p:cNvSpPr txBox="1"/>
          <p:nvPr/>
        </p:nvSpPr>
        <p:spPr>
          <a:xfrm>
            <a:off x="6165850" y="468299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6</a:t>
            </a:r>
            <a:endParaRPr sz="1600">
              <a:latin typeface="Arial"/>
              <a:cs typeface="Arial"/>
            </a:endParaRPr>
          </a:p>
        </p:txBody>
      </p:sp>
      <p:sp>
        <p:nvSpPr>
          <p:cNvPr id="37" name="object 37"/>
          <p:cNvSpPr txBox="1"/>
          <p:nvPr/>
        </p:nvSpPr>
        <p:spPr>
          <a:xfrm>
            <a:off x="7063485" y="382468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8" name="object 38"/>
          <p:cNvSpPr txBox="1"/>
          <p:nvPr/>
        </p:nvSpPr>
        <p:spPr>
          <a:xfrm>
            <a:off x="6189726" y="3406266"/>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39" name="object 39"/>
          <p:cNvSpPr txBox="1"/>
          <p:nvPr/>
        </p:nvSpPr>
        <p:spPr>
          <a:xfrm>
            <a:off x="8639047" y="554349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0" name="object 40"/>
          <p:cNvSpPr txBox="1"/>
          <p:nvPr/>
        </p:nvSpPr>
        <p:spPr>
          <a:xfrm>
            <a:off x="8059928" y="488111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1" name="object 41"/>
          <p:cNvSpPr txBox="1"/>
          <p:nvPr/>
        </p:nvSpPr>
        <p:spPr>
          <a:xfrm>
            <a:off x="8319643" y="421881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2" name="object 42"/>
          <p:cNvSpPr txBox="1"/>
          <p:nvPr/>
        </p:nvSpPr>
        <p:spPr>
          <a:xfrm>
            <a:off x="9483597" y="464616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3" name="object 43"/>
          <p:cNvSpPr txBox="1"/>
          <p:nvPr/>
        </p:nvSpPr>
        <p:spPr>
          <a:xfrm>
            <a:off x="7063485" y="288721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4" name="object 44"/>
          <p:cNvSpPr txBox="1"/>
          <p:nvPr/>
        </p:nvSpPr>
        <p:spPr>
          <a:xfrm>
            <a:off x="8590533" y="292463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5" name="object 45"/>
          <p:cNvSpPr txBox="1"/>
          <p:nvPr/>
        </p:nvSpPr>
        <p:spPr>
          <a:xfrm>
            <a:off x="7985252" y="3394075"/>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graphicFrame>
        <p:nvGraphicFramePr>
          <p:cNvPr id="46" name="object 46"/>
          <p:cNvGraphicFramePr>
            <a:graphicFrameLocks noGrp="1"/>
          </p:cNvGraphicFramePr>
          <p:nvPr/>
        </p:nvGraphicFramePr>
        <p:xfrm>
          <a:off x="10034016" y="2523489"/>
          <a:ext cx="1624965" cy="3305175"/>
        </p:xfrm>
        <a:graphic>
          <a:graphicData uri="http://schemas.openxmlformats.org/drawingml/2006/table">
            <a:tbl>
              <a:tblPr firstRow="1" bandRow="1">
                <a:tableStyleId>{2D5ABB26-0587-4C30-8999-92F81FD0307C}</a:tableStyleId>
              </a:tblPr>
              <a:tblGrid>
                <a:gridCol w="535305"/>
                <a:gridCol w="535305"/>
                <a:gridCol w="535304"/>
              </a:tblGrid>
              <a:tr h="365760">
                <a:tc>
                  <a:txBody>
                    <a:bodyPr/>
                    <a:lstStyle/>
                    <a:p>
                      <a:pPr algn="ctr">
                        <a:lnSpc>
                          <a:spcPct val="100000"/>
                        </a:lnSpc>
                        <a:spcBef>
                          <a:spcPts val="254"/>
                        </a:spcBef>
                      </a:pPr>
                      <a:r>
                        <a:rPr dirty="0" sz="1800">
                          <a:latin typeface="Cambria Math"/>
                          <a:cs typeface="Cambria Math"/>
                        </a:rPr>
                        <a:t>𝑠</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latin typeface="Cambria Math"/>
                          <a:cs typeface="Cambria Math"/>
                        </a:rPr>
                        <a:t>0</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latin typeface="Cambria Math"/>
                          <a:cs typeface="Cambria Math"/>
                        </a:rPr>
                        <a:t>0</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latin typeface="Cambria Math"/>
                          <a:cs typeface="Cambria Math"/>
                        </a:rPr>
                        <a:t>𝑎</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latin typeface="Cambria Math"/>
                          <a:cs typeface="Cambria Math"/>
                        </a:rPr>
                        <a:t>7</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latin typeface="Cambria Math"/>
                          <a:cs typeface="Cambria Math"/>
                        </a:rPr>
                        <a:t>7</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4"/>
                        </a:spcBef>
                      </a:pPr>
                      <a:r>
                        <a:rPr dirty="0" sz="1800">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latin typeface="Cambria Math"/>
                          <a:cs typeface="Cambria Math"/>
                        </a:rPr>
                        <a:t>8</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latin typeface="Cambria Math"/>
                          <a:cs typeface="Cambria Math"/>
                        </a:rPr>
                        <a:t>8</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9"/>
                        </a:spcBef>
                      </a:pPr>
                      <a:r>
                        <a:rPr dirty="0" sz="1800">
                          <a:latin typeface="Cambria Math"/>
                          <a:cs typeface="Cambria Math"/>
                        </a:rPr>
                        <a:t>𝑐</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3175">
                        <a:lnSpc>
                          <a:spcPct val="100000"/>
                        </a:lnSpc>
                        <a:spcBef>
                          <a:spcPts val="259"/>
                        </a:spcBef>
                      </a:pPr>
                      <a:r>
                        <a:rPr dirty="0" sz="1800">
                          <a:latin typeface="Cambria Math"/>
                          <a:cs typeface="Cambria Math"/>
                        </a:rPr>
                        <a:t>∞</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9"/>
                        </a:spcBef>
                      </a:pPr>
                      <a:r>
                        <a:rPr dirty="0" sz="1800">
                          <a:latin typeface="Cambria Math"/>
                          <a:cs typeface="Cambria Math"/>
                        </a:rPr>
                        <a:t>9</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9"/>
                        </a:spcBef>
                      </a:pPr>
                      <a:r>
                        <a:rPr dirty="0" sz="1800">
                          <a:latin typeface="Cambria Math"/>
                          <a:cs typeface="Cambria Math"/>
                        </a:rPr>
                        <a:t>𝑑</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9"/>
                        </a:spcBef>
                      </a:pPr>
                      <a:r>
                        <a:rPr dirty="0" sz="1800">
                          <a:latin typeface="Cambria Math"/>
                          <a:cs typeface="Cambria Math"/>
                        </a:rPr>
                        <a:t>6</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9"/>
                        </a:spcBef>
                      </a:pPr>
                      <a:r>
                        <a:rPr dirty="0" sz="1800">
                          <a:latin typeface="Cambria Math"/>
                          <a:cs typeface="Cambria Math"/>
                        </a:rPr>
                        <a:t>6</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latin typeface="Cambria Math"/>
                          <a:cs typeface="Cambria Math"/>
                        </a:rPr>
                        <a:t>4</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latin typeface="Cambria Math"/>
                          <a:cs typeface="Cambria Math"/>
                        </a:rPr>
                        <a:t>4</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algn="ctr">
                        <a:lnSpc>
                          <a:spcPct val="100000"/>
                        </a:lnSpc>
                        <a:spcBef>
                          <a:spcPts val="254"/>
                        </a:spcBef>
                      </a:pPr>
                      <a:r>
                        <a:rPr dirty="0" sz="1800">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latin typeface="Cambria Math"/>
                          <a:cs typeface="Cambria Math"/>
                        </a:rPr>
                        <a:t>4</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latin typeface="Cambria Math"/>
                          <a:cs typeface="Cambria Math"/>
                        </a:rPr>
                        <a:t>3</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59">
                <a:tc>
                  <a:txBody>
                    <a:bodyPr/>
                    <a:lstStyle/>
                    <a:p>
                      <a:pPr algn="ctr">
                        <a:lnSpc>
                          <a:spcPct val="100000"/>
                        </a:lnSpc>
                        <a:spcBef>
                          <a:spcPts val="260"/>
                        </a:spcBef>
                      </a:pPr>
                      <a:r>
                        <a:rPr dirty="0" sz="1800">
                          <a:latin typeface="Cambria Math"/>
                          <a:cs typeface="Cambria Math"/>
                        </a:rPr>
                        <a:t>𝑔</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60"/>
                        </a:spcBef>
                      </a:pPr>
                      <a:r>
                        <a:rPr dirty="0" sz="1800">
                          <a:latin typeface="Cambria Math"/>
                          <a:cs typeface="Cambria Math"/>
                        </a:rPr>
                        <a:t>1</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60"/>
                        </a:spcBef>
                      </a:pPr>
                      <a:r>
                        <a:rPr dirty="0" sz="1800">
                          <a:latin typeface="Cambria Math"/>
                          <a:cs typeface="Cambria Math"/>
                        </a:rPr>
                        <a:t>1</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85">
                <a:tc>
                  <a:txBody>
                    <a:bodyPr/>
                    <a:lstStyle/>
                    <a:p>
                      <a:pPr algn="ctr">
                        <a:lnSpc>
                          <a:spcPct val="100000"/>
                        </a:lnSpc>
                        <a:spcBef>
                          <a:spcPts val="260"/>
                        </a:spcBef>
                      </a:pPr>
                      <a:r>
                        <a:rPr dirty="0" sz="1800">
                          <a:latin typeface="Cambria Math"/>
                          <a:cs typeface="Cambria Math"/>
                        </a:rPr>
                        <a:t>ℎ</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60"/>
                        </a:spcBef>
                      </a:pPr>
                      <a:r>
                        <a:rPr dirty="0" sz="1800">
                          <a:latin typeface="Cambria Math"/>
                          <a:cs typeface="Cambria Math"/>
                        </a:rPr>
                        <a:t>2</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60"/>
                        </a:spcBef>
                      </a:pPr>
                      <a:r>
                        <a:rPr dirty="0" sz="1800">
                          <a:latin typeface="Cambria Math"/>
                          <a:cs typeface="Cambria Math"/>
                        </a:rPr>
                        <a:t>2</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bl>
          </a:graphicData>
        </a:graphic>
      </p:graphicFrame>
      <p:sp>
        <p:nvSpPr>
          <p:cNvPr id="47" name="object 47"/>
          <p:cNvSpPr/>
          <p:nvPr/>
        </p:nvSpPr>
        <p:spPr>
          <a:xfrm>
            <a:off x="9245600" y="4414265"/>
            <a:ext cx="114300" cy="833755"/>
          </a:xfrm>
          <a:custGeom>
            <a:avLst/>
            <a:gdLst/>
            <a:ahLst/>
            <a:cxnLst/>
            <a:rect l="l" t="t" r="r" b="b"/>
            <a:pathLst>
              <a:path w="114300" h="833754">
                <a:moveTo>
                  <a:pt x="38005" y="113960"/>
                </a:moveTo>
                <a:lnTo>
                  <a:pt x="24892" y="832992"/>
                </a:lnTo>
                <a:lnTo>
                  <a:pt x="62992" y="833627"/>
                </a:lnTo>
                <a:lnTo>
                  <a:pt x="76107" y="114638"/>
                </a:lnTo>
                <a:lnTo>
                  <a:pt x="38005" y="113960"/>
                </a:lnTo>
                <a:close/>
              </a:path>
              <a:path w="114300" h="833754">
                <a:moveTo>
                  <a:pt x="104422" y="94868"/>
                </a:moveTo>
                <a:lnTo>
                  <a:pt x="38353" y="94868"/>
                </a:lnTo>
                <a:lnTo>
                  <a:pt x="76453" y="95630"/>
                </a:lnTo>
                <a:lnTo>
                  <a:pt x="76107" y="114638"/>
                </a:lnTo>
                <a:lnTo>
                  <a:pt x="114173" y="115315"/>
                </a:lnTo>
                <a:lnTo>
                  <a:pt x="104422" y="94868"/>
                </a:lnTo>
                <a:close/>
              </a:path>
              <a:path w="114300" h="833754">
                <a:moveTo>
                  <a:pt x="38353" y="94868"/>
                </a:moveTo>
                <a:lnTo>
                  <a:pt x="38005" y="113960"/>
                </a:lnTo>
                <a:lnTo>
                  <a:pt x="76107" y="114638"/>
                </a:lnTo>
                <a:lnTo>
                  <a:pt x="76453" y="95630"/>
                </a:lnTo>
                <a:lnTo>
                  <a:pt x="38353" y="94868"/>
                </a:lnTo>
                <a:close/>
              </a:path>
              <a:path w="114300" h="833754">
                <a:moveTo>
                  <a:pt x="59181" y="0"/>
                </a:moveTo>
                <a:lnTo>
                  <a:pt x="0" y="113283"/>
                </a:lnTo>
                <a:lnTo>
                  <a:pt x="38005" y="113960"/>
                </a:lnTo>
                <a:lnTo>
                  <a:pt x="38353" y="94868"/>
                </a:lnTo>
                <a:lnTo>
                  <a:pt x="104422" y="94868"/>
                </a:lnTo>
                <a:lnTo>
                  <a:pt x="59181" y="0"/>
                </a:lnTo>
                <a:close/>
              </a:path>
            </a:pathLst>
          </a:custGeom>
          <a:solidFill>
            <a:srgbClr val="52AC87"/>
          </a:solidFill>
        </p:spPr>
        <p:txBody>
          <a:bodyPr wrap="square" lIns="0" tIns="0" rIns="0" bIns="0" rtlCol="0"/>
          <a:lstStyle/>
          <a:p/>
        </p:txBody>
      </p:sp>
      <p:sp>
        <p:nvSpPr>
          <p:cNvPr id="48" name="object 48"/>
          <p:cNvSpPr/>
          <p:nvPr/>
        </p:nvSpPr>
        <p:spPr>
          <a:xfrm>
            <a:off x="8141843" y="2699385"/>
            <a:ext cx="981075" cy="114300"/>
          </a:xfrm>
          <a:custGeom>
            <a:avLst/>
            <a:gdLst/>
            <a:ahLst/>
            <a:cxnLst/>
            <a:rect l="l" t="t" r="r" b="b"/>
            <a:pathLst>
              <a:path w="981075" h="114300">
                <a:moveTo>
                  <a:pt x="943275" y="38100"/>
                </a:moveTo>
                <a:lnTo>
                  <a:pt x="885571" y="38100"/>
                </a:lnTo>
                <a:lnTo>
                  <a:pt x="885698" y="76200"/>
                </a:lnTo>
                <a:lnTo>
                  <a:pt x="866648" y="76273"/>
                </a:lnTo>
                <a:lnTo>
                  <a:pt x="866775" y="114300"/>
                </a:lnTo>
                <a:lnTo>
                  <a:pt x="980948" y="56768"/>
                </a:lnTo>
                <a:lnTo>
                  <a:pt x="943275" y="38100"/>
                </a:lnTo>
                <a:close/>
              </a:path>
              <a:path w="981075" h="114300">
                <a:moveTo>
                  <a:pt x="866521" y="38173"/>
                </a:moveTo>
                <a:lnTo>
                  <a:pt x="0" y="41528"/>
                </a:lnTo>
                <a:lnTo>
                  <a:pt x="253" y="79628"/>
                </a:lnTo>
                <a:lnTo>
                  <a:pt x="866648" y="76273"/>
                </a:lnTo>
                <a:lnTo>
                  <a:pt x="866521" y="38173"/>
                </a:lnTo>
                <a:close/>
              </a:path>
              <a:path w="981075" h="114300">
                <a:moveTo>
                  <a:pt x="885571" y="38100"/>
                </a:moveTo>
                <a:lnTo>
                  <a:pt x="866521" y="38173"/>
                </a:lnTo>
                <a:lnTo>
                  <a:pt x="866648" y="76273"/>
                </a:lnTo>
                <a:lnTo>
                  <a:pt x="885698" y="76200"/>
                </a:lnTo>
                <a:lnTo>
                  <a:pt x="885571" y="38100"/>
                </a:lnTo>
                <a:close/>
              </a:path>
              <a:path w="981075" h="114300">
                <a:moveTo>
                  <a:pt x="866393" y="0"/>
                </a:moveTo>
                <a:lnTo>
                  <a:pt x="866521" y="38173"/>
                </a:lnTo>
                <a:lnTo>
                  <a:pt x="943275" y="38100"/>
                </a:lnTo>
                <a:lnTo>
                  <a:pt x="866393" y="0"/>
                </a:lnTo>
                <a:close/>
              </a:path>
            </a:pathLst>
          </a:custGeom>
          <a:solidFill>
            <a:srgbClr val="52AC87"/>
          </a:solidFill>
        </p:spPr>
        <p:txBody>
          <a:bodyPr wrap="square" lIns="0" tIns="0" rIns="0" bIns="0" rtlCol="0"/>
          <a:lstStyle/>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534670"/>
            <a:ext cx="9365615" cy="2750185"/>
          </a:xfrm>
          <a:prstGeom prst="rect"/>
        </p:spPr>
        <p:txBody>
          <a:bodyPr wrap="square" lIns="0" tIns="12700" rIns="0" bIns="0" rtlCol="0" vert="horz">
            <a:spAutoFit/>
          </a:bodyPr>
          <a:lstStyle/>
          <a:p>
            <a:pPr marL="12700">
              <a:lnSpc>
                <a:spcPct val="100000"/>
              </a:lnSpc>
              <a:spcBef>
                <a:spcPts val="100"/>
              </a:spcBef>
            </a:pPr>
            <a:r>
              <a:rPr dirty="0" spc="-5"/>
              <a:t>Bellman-Ford</a:t>
            </a:r>
            <a:r>
              <a:rPr dirty="0" spc="-25"/>
              <a:t> </a:t>
            </a:r>
            <a:r>
              <a:rPr dirty="0" spc="-5"/>
              <a:t>Algorithm</a:t>
            </a:r>
          </a:p>
          <a:p>
            <a:pPr marL="12700" marR="5080">
              <a:lnSpc>
                <a:spcPct val="100000"/>
              </a:lnSpc>
              <a:spcBef>
                <a:spcPts val="90"/>
              </a:spcBef>
            </a:pPr>
            <a:r>
              <a:rPr dirty="0" sz="2200" spc="-5" b="0">
                <a:solidFill>
                  <a:srgbClr val="767070"/>
                </a:solidFill>
                <a:latin typeface="Arial"/>
                <a:cs typeface="Arial"/>
              </a:rPr>
              <a:t>The Bellman-Ford Algorithm works on a similar idea as Dijkstra’s Algorithm.  That </a:t>
            </a:r>
            <a:r>
              <a:rPr dirty="0" sz="2200" b="0">
                <a:solidFill>
                  <a:srgbClr val="767070"/>
                </a:solidFill>
                <a:latin typeface="Arial"/>
                <a:cs typeface="Arial"/>
              </a:rPr>
              <a:t>is, </a:t>
            </a:r>
            <a:r>
              <a:rPr dirty="0" sz="2200" spc="-5" b="0">
                <a:solidFill>
                  <a:srgbClr val="767070"/>
                </a:solidFill>
                <a:latin typeface="Arial"/>
                <a:cs typeface="Arial"/>
              </a:rPr>
              <a:t>the shortest path to some vertex can be found by repeatedly finding  better </a:t>
            </a:r>
            <a:r>
              <a:rPr dirty="0" sz="2200" b="0">
                <a:solidFill>
                  <a:srgbClr val="767070"/>
                </a:solidFill>
                <a:latin typeface="Arial"/>
                <a:cs typeface="Arial"/>
              </a:rPr>
              <a:t>solutions </a:t>
            </a:r>
            <a:r>
              <a:rPr dirty="0" sz="2200" spc="-5" b="0">
                <a:solidFill>
                  <a:srgbClr val="767070"/>
                </a:solidFill>
                <a:latin typeface="Arial"/>
                <a:cs typeface="Arial"/>
              </a:rPr>
              <a:t>until </a:t>
            </a:r>
            <a:r>
              <a:rPr dirty="0" sz="2200" b="0">
                <a:solidFill>
                  <a:srgbClr val="767070"/>
                </a:solidFill>
                <a:latin typeface="Arial"/>
                <a:cs typeface="Arial"/>
              </a:rPr>
              <a:t>such </a:t>
            </a:r>
            <a:r>
              <a:rPr dirty="0" sz="2200" spc="-5" b="0">
                <a:solidFill>
                  <a:srgbClr val="767070"/>
                </a:solidFill>
                <a:latin typeface="Arial"/>
                <a:cs typeface="Arial"/>
              </a:rPr>
              <a:t>a solution can no longer be found. </a:t>
            </a:r>
            <a:r>
              <a:rPr dirty="0" sz="2200" spc="-20" b="0">
                <a:solidFill>
                  <a:srgbClr val="767070"/>
                </a:solidFill>
                <a:latin typeface="Arial"/>
                <a:cs typeface="Arial"/>
              </a:rPr>
              <a:t>However,  </a:t>
            </a:r>
            <a:r>
              <a:rPr dirty="0" sz="2200" spc="-10" b="0">
                <a:solidFill>
                  <a:srgbClr val="767070"/>
                </a:solidFill>
                <a:latin typeface="Arial"/>
                <a:cs typeface="Arial"/>
              </a:rPr>
              <a:t>Dijkstra’s </a:t>
            </a:r>
            <a:r>
              <a:rPr dirty="0" sz="2200" spc="-5" b="0">
                <a:solidFill>
                  <a:srgbClr val="767070"/>
                </a:solidFill>
                <a:latin typeface="Arial"/>
                <a:cs typeface="Arial"/>
              </a:rPr>
              <a:t>algorithm assumes that adding a new edge to a path can only  increase </a:t>
            </a:r>
            <a:r>
              <a:rPr dirty="0" sz="2200" b="0">
                <a:solidFill>
                  <a:srgbClr val="767070"/>
                </a:solidFill>
                <a:latin typeface="Arial"/>
                <a:cs typeface="Arial"/>
              </a:rPr>
              <a:t>its </a:t>
            </a:r>
            <a:r>
              <a:rPr dirty="0" sz="2200" spc="-5" b="0">
                <a:solidFill>
                  <a:srgbClr val="767070"/>
                </a:solidFill>
                <a:latin typeface="Arial"/>
                <a:cs typeface="Arial"/>
              </a:rPr>
              <a:t>length, while the </a:t>
            </a:r>
            <a:r>
              <a:rPr dirty="0" sz="2200" b="0">
                <a:solidFill>
                  <a:srgbClr val="767070"/>
                </a:solidFill>
                <a:latin typeface="Arial"/>
                <a:cs typeface="Arial"/>
              </a:rPr>
              <a:t>Bellman-Ford </a:t>
            </a:r>
            <a:r>
              <a:rPr dirty="0" sz="2200" spc="-5" b="0">
                <a:solidFill>
                  <a:srgbClr val="767070"/>
                </a:solidFill>
                <a:latin typeface="Arial"/>
                <a:cs typeface="Arial"/>
              </a:rPr>
              <a:t>Algorithm makes no assumption  and instead processes every vertex and every edge on each iteration. This  allows it to handle negative edge</a:t>
            </a:r>
            <a:r>
              <a:rPr dirty="0" sz="2200" spc="30" b="0">
                <a:solidFill>
                  <a:srgbClr val="767070"/>
                </a:solidFill>
                <a:latin typeface="Arial"/>
                <a:cs typeface="Arial"/>
              </a:rPr>
              <a:t> </a:t>
            </a:r>
            <a:r>
              <a:rPr dirty="0" sz="2200" spc="-5" b="0">
                <a:solidFill>
                  <a:srgbClr val="767070"/>
                </a:solidFill>
                <a:latin typeface="Arial"/>
                <a:cs typeface="Arial"/>
              </a:rPr>
              <a:t>weights.</a:t>
            </a:r>
            <a:endParaRPr sz="2200">
              <a:latin typeface="Arial"/>
              <a:cs typeface="Arial"/>
            </a:endParaRPr>
          </a:p>
        </p:txBody>
      </p:sp>
      <p:sp>
        <p:nvSpPr>
          <p:cNvPr id="3" name="object 3"/>
          <p:cNvSpPr/>
          <p:nvPr/>
        </p:nvSpPr>
        <p:spPr>
          <a:xfrm>
            <a:off x="9807447" y="4686553"/>
            <a:ext cx="0" cy="253365"/>
          </a:xfrm>
          <a:custGeom>
            <a:avLst/>
            <a:gdLst/>
            <a:ahLst/>
            <a:cxnLst/>
            <a:rect l="l" t="t" r="r" b="b"/>
            <a:pathLst>
              <a:path w="0" h="253364">
                <a:moveTo>
                  <a:pt x="0" y="0"/>
                </a:moveTo>
                <a:lnTo>
                  <a:pt x="0" y="253365"/>
                </a:lnTo>
              </a:path>
            </a:pathLst>
          </a:custGeom>
          <a:ln w="21082">
            <a:solidFill>
              <a:srgbClr val="767070"/>
            </a:solidFill>
          </a:ln>
        </p:spPr>
        <p:txBody>
          <a:bodyPr wrap="square" lIns="0" tIns="0" rIns="0" bIns="0" rtlCol="0"/>
          <a:lstStyle/>
          <a:p/>
        </p:txBody>
      </p:sp>
      <p:sp>
        <p:nvSpPr>
          <p:cNvPr id="4" name="object 4"/>
          <p:cNvSpPr/>
          <p:nvPr/>
        </p:nvSpPr>
        <p:spPr>
          <a:xfrm>
            <a:off x="9536176" y="4686553"/>
            <a:ext cx="0" cy="253365"/>
          </a:xfrm>
          <a:custGeom>
            <a:avLst/>
            <a:gdLst/>
            <a:ahLst/>
            <a:cxnLst/>
            <a:rect l="l" t="t" r="r" b="b"/>
            <a:pathLst>
              <a:path w="0" h="253364">
                <a:moveTo>
                  <a:pt x="0" y="0"/>
                </a:moveTo>
                <a:lnTo>
                  <a:pt x="0" y="253365"/>
                </a:lnTo>
              </a:path>
            </a:pathLst>
          </a:custGeom>
          <a:ln w="21082">
            <a:solidFill>
              <a:srgbClr val="767070"/>
            </a:solidFill>
          </a:ln>
        </p:spPr>
        <p:txBody>
          <a:bodyPr wrap="square" lIns="0" tIns="0" rIns="0" bIns="0" rtlCol="0"/>
          <a:lstStyle/>
          <a:p/>
        </p:txBody>
      </p:sp>
      <p:sp>
        <p:nvSpPr>
          <p:cNvPr id="5" name="object 5"/>
          <p:cNvSpPr txBox="1"/>
          <p:nvPr/>
        </p:nvSpPr>
        <p:spPr>
          <a:xfrm>
            <a:off x="1208633" y="3595497"/>
            <a:ext cx="9550400" cy="2707640"/>
          </a:xfrm>
          <a:prstGeom prst="rect">
            <a:avLst/>
          </a:prstGeom>
        </p:spPr>
        <p:txBody>
          <a:bodyPr wrap="square" lIns="0" tIns="12065" rIns="0" bIns="0" rtlCol="0" vert="horz">
            <a:spAutoFit/>
          </a:bodyPr>
          <a:lstStyle/>
          <a:p>
            <a:pPr marL="12700" marR="5080">
              <a:lnSpc>
                <a:spcPct val="100000"/>
              </a:lnSpc>
              <a:spcBef>
                <a:spcPts val="95"/>
              </a:spcBef>
              <a:tabLst>
                <a:tab pos="8372475" algn="l"/>
                <a:tab pos="8706485" algn="l"/>
              </a:tabLst>
            </a:pPr>
            <a:r>
              <a:rPr dirty="0" sz="2200" spc="-5">
                <a:solidFill>
                  <a:srgbClr val="767070"/>
                </a:solidFill>
                <a:latin typeface="Arial"/>
                <a:cs typeface="Arial"/>
              </a:rPr>
              <a:t>Assuming the non-existence of negative weight cycles, it can be proven that  the Bellman-Ford Algorithm will take no more than </a:t>
            </a:r>
            <a:r>
              <a:rPr dirty="0" sz="2200" spc="20">
                <a:solidFill>
                  <a:srgbClr val="767070"/>
                </a:solidFill>
                <a:latin typeface="Cambria Math"/>
                <a:cs typeface="Cambria Math"/>
              </a:rPr>
              <a:t>|𝑉| </a:t>
            </a:r>
            <a:r>
              <a:rPr dirty="0" sz="2200" spc="-5">
                <a:solidFill>
                  <a:srgbClr val="767070"/>
                </a:solidFill>
                <a:latin typeface="Cambria Math"/>
                <a:cs typeface="Cambria Math"/>
              </a:rPr>
              <a:t>− 1 </a:t>
            </a:r>
            <a:r>
              <a:rPr dirty="0" sz="2200" spc="-5">
                <a:solidFill>
                  <a:srgbClr val="767070"/>
                </a:solidFill>
                <a:latin typeface="Arial"/>
                <a:cs typeface="Arial"/>
              </a:rPr>
              <a:t>iterations of  relaxation, where </a:t>
            </a:r>
            <a:r>
              <a:rPr dirty="0" sz="2200" spc="20">
                <a:solidFill>
                  <a:srgbClr val="767070"/>
                </a:solidFill>
                <a:latin typeface="Cambria Math"/>
                <a:cs typeface="Cambria Math"/>
              </a:rPr>
              <a:t>|𝑉| </a:t>
            </a:r>
            <a:r>
              <a:rPr dirty="0" sz="2200" spc="-5">
                <a:solidFill>
                  <a:srgbClr val="767070"/>
                </a:solidFill>
                <a:latin typeface="Arial"/>
                <a:cs typeface="Arial"/>
              </a:rPr>
              <a:t>is the number of vertices in the graph. This is because  the shortest path from </a:t>
            </a:r>
            <a:r>
              <a:rPr dirty="0" sz="2200" spc="-5">
                <a:solidFill>
                  <a:srgbClr val="767070"/>
                </a:solidFill>
                <a:latin typeface="Cambria Math"/>
                <a:cs typeface="Cambria Math"/>
              </a:rPr>
              <a:t>𝑠  </a:t>
            </a:r>
            <a:r>
              <a:rPr dirty="0" sz="2200" spc="-5">
                <a:solidFill>
                  <a:srgbClr val="767070"/>
                </a:solidFill>
                <a:latin typeface="Arial"/>
                <a:cs typeface="Arial"/>
              </a:rPr>
              <a:t>to any other vertex can take no</a:t>
            </a:r>
            <a:r>
              <a:rPr dirty="0" sz="2200" spc="-60">
                <a:solidFill>
                  <a:srgbClr val="767070"/>
                </a:solidFill>
                <a:latin typeface="Arial"/>
                <a:cs typeface="Arial"/>
              </a:rPr>
              <a:t> </a:t>
            </a:r>
            <a:r>
              <a:rPr dirty="0" sz="2200" spc="-5">
                <a:solidFill>
                  <a:srgbClr val="767070"/>
                </a:solidFill>
                <a:latin typeface="Arial"/>
                <a:cs typeface="Arial"/>
              </a:rPr>
              <a:t>more</a:t>
            </a:r>
            <a:r>
              <a:rPr dirty="0" sz="2200" spc="35">
                <a:solidFill>
                  <a:srgbClr val="767070"/>
                </a:solidFill>
                <a:latin typeface="Arial"/>
                <a:cs typeface="Arial"/>
              </a:rPr>
              <a:t> </a:t>
            </a:r>
            <a:r>
              <a:rPr dirty="0" sz="2200" spc="-5">
                <a:solidFill>
                  <a:srgbClr val="767070"/>
                </a:solidFill>
                <a:latin typeface="Arial"/>
                <a:cs typeface="Arial"/>
              </a:rPr>
              <a:t>than	</a:t>
            </a:r>
            <a:r>
              <a:rPr dirty="0" sz="2200" spc="-5">
                <a:solidFill>
                  <a:srgbClr val="767070"/>
                </a:solidFill>
                <a:latin typeface="Cambria Math"/>
                <a:cs typeface="Cambria Math"/>
              </a:rPr>
              <a:t>𝑉	− 1  </a:t>
            </a:r>
            <a:r>
              <a:rPr dirty="0" sz="2200" spc="-5">
                <a:solidFill>
                  <a:srgbClr val="767070"/>
                </a:solidFill>
                <a:latin typeface="Arial"/>
                <a:cs typeface="Arial"/>
              </a:rPr>
              <a:t>jumps. The algorithm </a:t>
            </a:r>
            <a:r>
              <a:rPr dirty="0" sz="2200" spc="-20">
                <a:solidFill>
                  <a:srgbClr val="767070"/>
                </a:solidFill>
                <a:latin typeface="Arial"/>
                <a:cs typeface="Arial"/>
              </a:rPr>
              <a:t>however, </a:t>
            </a:r>
            <a:r>
              <a:rPr dirty="0" sz="2200" spc="-5">
                <a:solidFill>
                  <a:srgbClr val="767070"/>
                </a:solidFill>
                <a:latin typeface="Arial"/>
                <a:cs typeface="Arial"/>
              </a:rPr>
              <a:t>will continue indefinitely if a negative weight  cycle exists. Because of this, if a relaxation still occurs on the </a:t>
            </a:r>
            <a:r>
              <a:rPr dirty="0" sz="2200" spc="10">
                <a:solidFill>
                  <a:srgbClr val="767070"/>
                </a:solidFill>
                <a:latin typeface="Cambria Math"/>
                <a:cs typeface="Cambria Math"/>
              </a:rPr>
              <a:t>|𝑉|</a:t>
            </a:r>
            <a:r>
              <a:rPr dirty="0" sz="2200" spc="10">
                <a:solidFill>
                  <a:srgbClr val="767070"/>
                </a:solidFill>
                <a:latin typeface="Arial"/>
                <a:cs typeface="Arial"/>
              </a:rPr>
              <a:t>’th </a:t>
            </a:r>
            <a:r>
              <a:rPr dirty="0" sz="2200" spc="-5">
                <a:solidFill>
                  <a:srgbClr val="767070"/>
                </a:solidFill>
                <a:latin typeface="Arial"/>
                <a:cs typeface="Arial"/>
              </a:rPr>
              <a:t>iteration,  it is guaranteed that the graph has a negative weight cycle, and the algorithm  can safely be terminated.</a:t>
            </a:r>
            <a:endParaRPr sz="22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536194"/>
            <a:ext cx="7304405" cy="391160"/>
          </a:xfrm>
          <a:prstGeom prst="rect"/>
        </p:spPr>
        <p:txBody>
          <a:bodyPr wrap="square" lIns="0" tIns="12700" rIns="0" bIns="0" rtlCol="0" vert="horz">
            <a:spAutoFit/>
          </a:bodyPr>
          <a:lstStyle/>
          <a:p>
            <a:pPr marL="12700">
              <a:lnSpc>
                <a:spcPct val="100000"/>
              </a:lnSpc>
              <a:spcBef>
                <a:spcPts val="100"/>
              </a:spcBef>
            </a:pPr>
            <a:r>
              <a:rPr dirty="0" spc="-5"/>
              <a:t>Bellman-Ford Algorithm Sample </a:t>
            </a:r>
            <a:r>
              <a:rPr dirty="0" spc="-10"/>
              <a:t>Implementation</a:t>
            </a:r>
            <a:r>
              <a:rPr dirty="0" spc="-50"/>
              <a:t> </a:t>
            </a:r>
            <a:r>
              <a:rPr dirty="0"/>
              <a:t>(</a:t>
            </a:r>
            <a:r>
              <a:rPr dirty="0" b="0">
                <a:latin typeface="Cambria Math"/>
                <a:cs typeface="Cambria Math"/>
              </a:rPr>
              <a:t>𝑶(𝑽𝑬)</a:t>
            </a:r>
            <a:r>
              <a:rPr dirty="0"/>
              <a:t>)</a:t>
            </a:r>
          </a:p>
        </p:txBody>
      </p:sp>
      <p:sp>
        <p:nvSpPr>
          <p:cNvPr id="3" name="object 3"/>
          <p:cNvSpPr txBox="1"/>
          <p:nvPr/>
        </p:nvSpPr>
        <p:spPr>
          <a:xfrm>
            <a:off x="433831" y="1004442"/>
            <a:ext cx="6030595" cy="5771515"/>
          </a:xfrm>
          <a:prstGeom prst="rect">
            <a:avLst/>
          </a:prstGeom>
        </p:spPr>
        <p:txBody>
          <a:bodyPr wrap="square" lIns="0" tIns="12065" rIns="0" bIns="0" rtlCol="0" vert="horz">
            <a:spAutoFit/>
          </a:bodyPr>
          <a:lstStyle/>
          <a:p>
            <a:pPr marL="12700">
              <a:lnSpc>
                <a:spcPct val="100000"/>
              </a:lnSpc>
              <a:spcBef>
                <a:spcPts val="95"/>
              </a:spcBef>
            </a:pPr>
            <a:r>
              <a:rPr dirty="0" sz="1300" spc="-5">
                <a:solidFill>
                  <a:srgbClr val="767070"/>
                </a:solidFill>
                <a:latin typeface="Courier New"/>
                <a:cs typeface="Courier New"/>
              </a:rPr>
              <a:t>//N </a:t>
            </a:r>
            <a:r>
              <a:rPr dirty="0" sz="1300" spc="-10">
                <a:solidFill>
                  <a:srgbClr val="767070"/>
                </a:solidFill>
                <a:latin typeface="Courier New"/>
                <a:cs typeface="Courier New"/>
              </a:rPr>
              <a:t>is the maximum possible number </a:t>
            </a:r>
            <a:r>
              <a:rPr dirty="0" sz="1300" spc="-5">
                <a:solidFill>
                  <a:srgbClr val="767070"/>
                </a:solidFill>
                <a:latin typeface="Courier New"/>
                <a:cs typeface="Courier New"/>
              </a:rPr>
              <a:t>of </a:t>
            </a:r>
            <a:r>
              <a:rPr dirty="0" sz="1300" spc="-10">
                <a:solidFill>
                  <a:srgbClr val="767070"/>
                </a:solidFill>
                <a:latin typeface="Courier New"/>
                <a:cs typeface="Courier New"/>
              </a:rPr>
              <a:t>vertices in </a:t>
            </a:r>
            <a:r>
              <a:rPr dirty="0" sz="1300" spc="-5">
                <a:solidFill>
                  <a:srgbClr val="767070"/>
                </a:solidFill>
                <a:latin typeface="Courier New"/>
                <a:cs typeface="Courier New"/>
              </a:rPr>
              <a:t>the</a:t>
            </a:r>
            <a:r>
              <a:rPr dirty="0" sz="1300" spc="-30">
                <a:solidFill>
                  <a:srgbClr val="767070"/>
                </a:solidFill>
                <a:latin typeface="Courier New"/>
                <a:cs typeface="Courier New"/>
              </a:rPr>
              <a:t> </a:t>
            </a:r>
            <a:r>
              <a:rPr dirty="0" sz="1300" spc="-10">
                <a:solidFill>
                  <a:srgbClr val="767070"/>
                </a:solidFill>
                <a:latin typeface="Courier New"/>
                <a:cs typeface="Courier New"/>
              </a:rPr>
              <a:t>input.</a:t>
            </a:r>
            <a:endParaRPr sz="1300">
              <a:latin typeface="Courier New"/>
              <a:cs typeface="Courier New"/>
            </a:endParaRPr>
          </a:p>
          <a:p>
            <a:pPr marL="12700">
              <a:lnSpc>
                <a:spcPct val="100000"/>
              </a:lnSpc>
            </a:pPr>
            <a:r>
              <a:rPr dirty="0" sz="1300" spc="-5">
                <a:solidFill>
                  <a:srgbClr val="767070"/>
                </a:solidFill>
                <a:latin typeface="Courier New"/>
                <a:cs typeface="Courier New"/>
              </a:rPr>
              <a:t>//n </a:t>
            </a:r>
            <a:r>
              <a:rPr dirty="0" sz="1300" spc="-10">
                <a:solidFill>
                  <a:srgbClr val="767070"/>
                </a:solidFill>
                <a:latin typeface="Courier New"/>
                <a:cs typeface="Courier New"/>
              </a:rPr>
              <a:t>is the number </a:t>
            </a:r>
            <a:r>
              <a:rPr dirty="0" sz="1300" spc="-5">
                <a:solidFill>
                  <a:srgbClr val="767070"/>
                </a:solidFill>
                <a:latin typeface="Courier New"/>
                <a:cs typeface="Courier New"/>
              </a:rPr>
              <a:t>of </a:t>
            </a:r>
            <a:r>
              <a:rPr dirty="0" sz="1300" spc="-10">
                <a:solidFill>
                  <a:srgbClr val="767070"/>
                </a:solidFill>
                <a:latin typeface="Courier New"/>
                <a:cs typeface="Courier New"/>
              </a:rPr>
              <a:t>vertices </a:t>
            </a:r>
            <a:r>
              <a:rPr dirty="0" sz="1300" spc="-5">
                <a:solidFill>
                  <a:srgbClr val="767070"/>
                </a:solidFill>
                <a:latin typeface="Courier New"/>
                <a:cs typeface="Courier New"/>
              </a:rPr>
              <a:t>in </a:t>
            </a:r>
            <a:r>
              <a:rPr dirty="0" sz="1300" spc="-10">
                <a:solidFill>
                  <a:srgbClr val="767070"/>
                </a:solidFill>
                <a:latin typeface="Courier New"/>
                <a:cs typeface="Courier New"/>
              </a:rPr>
              <a:t>that test</a:t>
            </a:r>
            <a:r>
              <a:rPr dirty="0" sz="1300" spc="-40">
                <a:solidFill>
                  <a:srgbClr val="767070"/>
                </a:solidFill>
                <a:latin typeface="Courier New"/>
                <a:cs typeface="Courier New"/>
              </a:rPr>
              <a:t> </a:t>
            </a:r>
            <a:r>
              <a:rPr dirty="0" sz="1300" spc="-10">
                <a:solidFill>
                  <a:srgbClr val="767070"/>
                </a:solidFill>
                <a:latin typeface="Courier New"/>
                <a:cs typeface="Courier New"/>
              </a:rPr>
              <a:t>case.</a:t>
            </a:r>
            <a:endParaRPr sz="1300">
              <a:latin typeface="Courier New"/>
              <a:cs typeface="Courier New"/>
            </a:endParaRPr>
          </a:p>
          <a:p>
            <a:pPr marL="12700">
              <a:lnSpc>
                <a:spcPct val="100000"/>
              </a:lnSpc>
            </a:pPr>
            <a:r>
              <a:rPr dirty="0" sz="1300" spc="-5">
                <a:solidFill>
                  <a:srgbClr val="767070"/>
                </a:solidFill>
                <a:latin typeface="Courier New"/>
                <a:cs typeface="Courier New"/>
              </a:rPr>
              <a:t>//E </a:t>
            </a:r>
            <a:r>
              <a:rPr dirty="0" sz="1300" spc="-10">
                <a:solidFill>
                  <a:srgbClr val="767070"/>
                </a:solidFill>
                <a:latin typeface="Courier New"/>
                <a:cs typeface="Courier New"/>
              </a:rPr>
              <a:t>is the maximum possible number </a:t>
            </a:r>
            <a:r>
              <a:rPr dirty="0" sz="1300" spc="-5">
                <a:solidFill>
                  <a:srgbClr val="767070"/>
                </a:solidFill>
                <a:latin typeface="Courier New"/>
                <a:cs typeface="Courier New"/>
              </a:rPr>
              <a:t>of </a:t>
            </a:r>
            <a:r>
              <a:rPr dirty="0" sz="1300" spc="-10">
                <a:solidFill>
                  <a:srgbClr val="767070"/>
                </a:solidFill>
                <a:latin typeface="Courier New"/>
                <a:cs typeface="Courier New"/>
              </a:rPr>
              <a:t>edges in the</a:t>
            </a:r>
            <a:r>
              <a:rPr dirty="0" sz="1300" spc="-25">
                <a:solidFill>
                  <a:srgbClr val="767070"/>
                </a:solidFill>
                <a:latin typeface="Courier New"/>
                <a:cs typeface="Courier New"/>
              </a:rPr>
              <a:t> </a:t>
            </a:r>
            <a:r>
              <a:rPr dirty="0" sz="1300" spc="-10">
                <a:solidFill>
                  <a:srgbClr val="767070"/>
                </a:solidFill>
                <a:latin typeface="Courier New"/>
                <a:cs typeface="Courier New"/>
              </a:rPr>
              <a:t>input.</a:t>
            </a:r>
            <a:endParaRPr sz="1300">
              <a:latin typeface="Courier New"/>
              <a:cs typeface="Courier New"/>
            </a:endParaRPr>
          </a:p>
          <a:p>
            <a:pPr marL="12700">
              <a:lnSpc>
                <a:spcPct val="100000"/>
              </a:lnSpc>
            </a:pPr>
            <a:r>
              <a:rPr dirty="0" sz="1300" spc="-5">
                <a:solidFill>
                  <a:srgbClr val="767070"/>
                </a:solidFill>
                <a:latin typeface="Courier New"/>
                <a:cs typeface="Courier New"/>
              </a:rPr>
              <a:t>//e </a:t>
            </a:r>
            <a:r>
              <a:rPr dirty="0" sz="1300" spc="-10">
                <a:solidFill>
                  <a:srgbClr val="767070"/>
                </a:solidFill>
                <a:latin typeface="Courier New"/>
                <a:cs typeface="Courier New"/>
              </a:rPr>
              <a:t>is the number </a:t>
            </a:r>
            <a:r>
              <a:rPr dirty="0" sz="1300" spc="-5">
                <a:solidFill>
                  <a:srgbClr val="767070"/>
                </a:solidFill>
                <a:latin typeface="Courier New"/>
                <a:cs typeface="Courier New"/>
              </a:rPr>
              <a:t>of </a:t>
            </a:r>
            <a:r>
              <a:rPr dirty="0" sz="1300" spc="-10">
                <a:solidFill>
                  <a:srgbClr val="767070"/>
                </a:solidFill>
                <a:latin typeface="Courier New"/>
                <a:cs typeface="Courier New"/>
              </a:rPr>
              <a:t>edges in that test</a:t>
            </a:r>
            <a:r>
              <a:rPr dirty="0" sz="1300" spc="-35">
                <a:solidFill>
                  <a:srgbClr val="767070"/>
                </a:solidFill>
                <a:latin typeface="Courier New"/>
                <a:cs typeface="Courier New"/>
              </a:rPr>
              <a:t> </a:t>
            </a:r>
            <a:r>
              <a:rPr dirty="0" sz="1300" spc="-10">
                <a:solidFill>
                  <a:srgbClr val="767070"/>
                </a:solidFill>
                <a:latin typeface="Courier New"/>
                <a:cs typeface="Courier New"/>
              </a:rPr>
              <a:t>case.</a:t>
            </a:r>
            <a:endParaRPr sz="1300">
              <a:latin typeface="Courier New"/>
              <a:cs typeface="Courier New"/>
            </a:endParaRPr>
          </a:p>
          <a:p>
            <a:pPr marL="12700" marR="1974850">
              <a:lnSpc>
                <a:spcPct val="100000"/>
              </a:lnSpc>
            </a:pPr>
            <a:r>
              <a:rPr dirty="0" sz="1300" spc="-10">
                <a:solidFill>
                  <a:srgbClr val="767070"/>
                </a:solidFill>
                <a:latin typeface="Courier New"/>
                <a:cs typeface="Courier New"/>
              </a:rPr>
              <a:t>//In this sample, our source vertex </a:t>
            </a:r>
            <a:r>
              <a:rPr dirty="0" sz="1300" spc="-5">
                <a:solidFill>
                  <a:srgbClr val="767070"/>
                </a:solidFill>
                <a:latin typeface="Courier New"/>
                <a:cs typeface="Courier New"/>
              </a:rPr>
              <a:t>is </a:t>
            </a:r>
            <a:r>
              <a:rPr dirty="0" sz="1300" spc="-10">
                <a:solidFill>
                  <a:srgbClr val="767070"/>
                </a:solidFill>
                <a:latin typeface="Courier New"/>
                <a:cs typeface="Courier New"/>
              </a:rPr>
              <a:t>0.  </a:t>
            </a:r>
            <a:r>
              <a:rPr dirty="0" sz="1300" spc="-5">
                <a:solidFill>
                  <a:srgbClr val="52AC87"/>
                </a:solidFill>
                <a:latin typeface="Courier New"/>
                <a:cs typeface="Courier New"/>
              </a:rPr>
              <a:t>int </a:t>
            </a:r>
            <a:r>
              <a:rPr dirty="0" sz="1300" spc="-10">
                <a:solidFill>
                  <a:srgbClr val="767070"/>
                </a:solidFill>
                <a:latin typeface="Courier New"/>
                <a:cs typeface="Courier New"/>
              </a:rPr>
              <a:t>dist[N], a[E], b[E],</a:t>
            </a:r>
            <a:r>
              <a:rPr dirty="0" sz="1300" spc="-35">
                <a:solidFill>
                  <a:srgbClr val="767070"/>
                </a:solidFill>
                <a:latin typeface="Courier New"/>
                <a:cs typeface="Courier New"/>
              </a:rPr>
              <a:t> </a:t>
            </a:r>
            <a:r>
              <a:rPr dirty="0" sz="1300" spc="-10">
                <a:solidFill>
                  <a:srgbClr val="767070"/>
                </a:solidFill>
                <a:latin typeface="Courier New"/>
                <a:cs typeface="Courier New"/>
              </a:rPr>
              <a:t>w[E];</a:t>
            </a:r>
            <a:endParaRPr sz="1300">
              <a:latin typeface="Courier New"/>
              <a:cs typeface="Courier New"/>
            </a:endParaRPr>
          </a:p>
          <a:p>
            <a:pPr>
              <a:lnSpc>
                <a:spcPct val="100000"/>
              </a:lnSpc>
              <a:spcBef>
                <a:spcPts val="10"/>
              </a:spcBef>
            </a:pPr>
            <a:endParaRPr sz="1350">
              <a:latin typeface="Times New Roman"/>
              <a:cs typeface="Times New Roman"/>
            </a:endParaRPr>
          </a:p>
          <a:p>
            <a:pPr marL="12700">
              <a:lnSpc>
                <a:spcPct val="100000"/>
              </a:lnSpc>
            </a:pPr>
            <a:r>
              <a:rPr dirty="0" sz="1300" spc="-5">
                <a:solidFill>
                  <a:srgbClr val="52AC87"/>
                </a:solidFill>
                <a:latin typeface="Courier New"/>
                <a:cs typeface="Courier New"/>
              </a:rPr>
              <a:t>int</a:t>
            </a:r>
            <a:r>
              <a:rPr dirty="0" sz="1300" spc="-15">
                <a:solidFill>
                  <a:srgbClr val="52AC87"/>
                </a:solidFill>
                <a:latin typeface="Courier New"/>
                <a:cs typeface="Courier New"/>
              </a:rPr>
              <a:t> </a:t>
            </a:r>
            <a:r>
              <a:rPr dirty="0" sz="1300" spc="-10">
                <a:solidFill>
                  <a:srgbClr val="8952AC"/>
                </a:solidFill>
                <a:latin typeface="Courier New"/>
                <a:cs typeface="Courier New"/>
              </a:rPr>
              <a:t>main</a:t>
            </a:r>
            <a:r>
              <a:rPr dirty="0" sz="1300" spc="-10">
                <a:solidFill>
                  <a:srgbClr val="767070"/>
                </a:solidFill>
                <a:latin typeface="Courier New"/>
                <a:cs typeface="Courier New"/>
              </a:rPr>
              <a:t>(){</a:t>
            </a:r>
            <a:endParaRPr sz="1300">
              <a:latin typeface="Courier New"/>
              <a:cs typeface="Courier New"/>
            </a:endParaRPr>
          </a:p>
          <a:p>
            <a:pPr marL="407670">
              <a:lnSpc>
                <a:spcPct val="100000"/>
              </a:lnSpc>
            </a:pPr>
            <a:r>
              <a:rPr dirty="0" sz="1300" spc="-10">
                <a:solidFill>
                  <a:srgbClr val="767070"/>
                </a:solidFill>
                <a:latin typeface="Courier New"/>
                <a:cs typeface="Courier New"/>
              </a:rPr>
              <a:t>//read graph into a, </a:t>
            </a:r>
            <a:r>
              <a:rPr dirty="0" sz="1300" spc="-5">
                <a:solidFill>
                  <a:srgbClr val="767070"/>
                </a:solidFill>
                <a:latin typeface="Courier New"/>
                <a:cs typeface="Courier New"/>
              </a:rPr>
              <a:t>b,</a:t>
            </a:r>
            <a:r>
              <a:rPr dirty="0" sz="1300" spc="-10">
                <a:solidFill>
                  <a:srgbClr val="767070"/>
                </a:solidFill>
                <a:latin typeface="Courier New"/>
                <a:cs typeface="Courier New"/>
              </a:rPr>
              <a:t> </a:t>
            </a:r>
            <a:r>
              <a:rPr dirty="0" sz="1300" spc="-5">
                <a:solidFill>
                  <a:srgbClr val="767070"/>
                </a:solidFill>
                <a:latin typeface="Courier New"/>
                <a:cs typeface="Courier New"/>
              </a:rPr>
              <a:t>w</a:t>
            </a:r>
            <a:endParaRPr sz="1300">
              <a:latin typeface="Courier New"/>
              <a:cs typeface="Courier New"/>
            </a:endParaRPr>
          </a:p>
          <a:p>
            <a:pPr marL="407670" marR="297815">
              <a:lnSpc>
                <a:spcPct val="100000"/>
              </a:lnSpc>
            </a:pPr>
            <a:r>
              <a:rPr dirty="0" sz="1300" spc="-10">
                <a:solidFill>
                  <a:srgbClr val="767070"/>
                </a:solidFill>
                <a:latin typeface="Courier New"/>
                <a:cs typeface="Courier New"/>
              </a:rPr>
              <a:t>//set dist[1]..dist[n-1] to inf </a:t>
            </a:r>
            <a:r>
              <a:rPr dirty="0" sz="1300" spc="-5">
                <a:solidFill>
                  <a:srgbClr val="767070"/>
                </a:solidFill>
                <a:latin typeface="Courier New"/>
                <a:cs typeface="Courier New"/>
              </a:rPr>
              <a:t>or </a:t>
            </a:r>
            <a:r>
              <a:rPr dirty="0" sz="1300" spc="-10">
                <a:solidFill>
                  <a:srgbClr val="767070"/>
                </a:solidFill>
                <a:latin typeface="Courier New"/>
                <a:cs typeface="Courier New"/>
              </a:rPr>
              <a:t>-1 (sentinel value)  dist[0] </a:t>
            </a:r>
            <a:r>
              <a:rPr dirty="0" sz="1300" spc="-5">
                <a:solidFill>
                  <a:srgbClr val="767070"/>
                </a:solidFill>
                <a:latin typeface="Courier New"/>
                <a:cs typeface="Courier New"/>
              </a:rPr>
              <a:t>=</a:t>
            </a:r>
            <a:r>
              <a:rPr dirty="0" sz="1300" spc="-10">
                <a:solidFill>
                  <a:srgbClr val="767070"/>
                </a:solidFill>
                <a:latin typeface="Courier New"/>
                <a:cs typeface="Courier New"/>
              </a:rPr>
              <a:t> 0;</a:t>
            </a:r>
            <a:endParaRPr sz="1300">
              <a:latin typeface="Courier New"/>
              <a:cs typeface="Courier New"/>
            </a:endParaRPr>
          </a:p>
          <a:p>
            <a:pPr>
              <a:lnSpc>
                <a:spcPct val="100000"/>
              </a:lnSpc>
              <a:spcBef>
                <a:spcPts val="10"/>
              </a:spcBef>
            </a:pPr>
            <a:endParaRPr sz="1350">
              <a:latin typeface="Times New Roman"/>
              <a:cs typeface="Times New Roman"/>
            </a:endParaRPr>
          </a:p>
          <a:p>
            <a:pPr marL="407670" marR="2858770">
              <a:lnSpc>
                <a:spcPct val="100000"/>
              </a:lnSpc>
            </a:pPr>
            <a:r>
              <a:rPr dirty="0" sz="1300" spc="-10">
                <a:solidFill>
                  <a:srgbClr val="767070"/>
                </a:solidFill>
                <a:latin typeface="Courier New"/>
                <a:cs typeface="Courier New"/>
              </a:rPr>
              <a:t>//run </a:t>
            </a:r>
            <a:r>
              <a:rPr dirty="0" sz="1300" spc="-5">
                <a:solidFill>
                  <a:srgbClr val="767070"/>
                </a:solidFill>
                <a:latin typeface="Courier New"/>
                <a:cs typeface="Courier New"/>
              </a:rPr>
              <a:t>the </a:t>
            </a:r>
            <a:r>
              <a:rPr dirty="0" sz="1300" spc="-10">
                <a:solidFill>
                  <a:srgbClr val="767070"/>
                </a:solidFill>
                <a:latin typeface="Courier New"/>
                <a:cs typeface="Courier New"/>
              </a:rPr>
              <a:t>relaxation </a:t>
            </a:r>
            <a:r>
              <a:rPr dirty="0" sz="1300" spc="-5">
                <a:solidFill>
                  <a:srgbClr val="767070"/>
                </a:solidFill>
                <a:latin typeface="Courier New"/>
                <a:cs typeface="Courier New"/>
              </a:rPr>
              <a:t>n </a:t>
            </a:r>
            <a:r>
              <a:rPr dirty="0" sz="1300" spc="-10">
                <a:solidFill>
                  <a:srgbClr val="767070"/>
                </a:solidFill>
                <a:latin typeface="Courier New"/>
                <a:cs typeface="Courier New"/>
              </a:rPr>
              <a:t>times  for(int i=0; i&lt;n; i++){</a:t>
            </a:r>
            <a:endParaRPr sz="1300">
              <a:latin typeface="Courier New"/>
              <a:cs typeface="Courier New"/>
            </a:endParaRPr>
          </a:p>
          <a:p>
            <a:pPr marL="800735" marR="2957830">
              <a:lnSpc>
                <a:spcPct val="100000"/>
              </a:lnSpc>
            </a:pPr>
            <a:r>
              <a:rPr dirty="0" sz="1300" spc="-10">
                <a:solidFill>
                  <a:srgbClr val="767070"/>
                </a:solidFill>
                <a:latin typeface="Courier New"/>
                <a:cs typeface="Courier New"/>
              </a:rPr>
              <a:t>bool relaxed </a:t>
            </a:r>
            <a:r>
              <a:rPr dirty="0" sz="1300" spc="-5">
                <a:solidFill>
                  <a:srgbClr val="767070"/>
                </a:solidFill>
                <a:latin typeface="Courier New"/>
                <a:cs typeface="Courier New"/>
              </a:rPr>
              <a:t>= </a:t>
            </a:r>
            <a:r>
              <a:rPr dirty="0" sz="1300" spc="-10">
                <a:solidFill>
                  <a:srgbClr val="767070"/>
                </a:solidFill>
                <a:latin typeface="Courier New"/>
                <a:cs typeface="Courier New"/>
              </a:rPr>
              <a:t>false;  for(int j=0; j&lt;e;</a:t>
            </a:r>
            <a:r>
              <a:rPr dirty="0" sz="1300" spc="-65">
                <a:solidFill>
                  <a:srgbClr val="767070"/>
                </a:solidFill>
                <a:latin typeface="Courier New"/>
                <a:cs typeface="Courier New"/>
              </a:rPr>
              <a:t> </a:t>
            </a:r>
            <a:r>
              <a:rPr dirty="0" sz="1300" spc="-10">
                <a:solidFill>
                  <a:srgbClr val="767070"/>
                </a:solidFill>
                <a:latin typeface="Courier New"/>
                <a:cs typeface="Courier New"/>
              </a:rPr>
              <a:t>j++){</a:t>
            </a:r>
            <a:endParaRPr sz="1300">
              <a:latin typeface="Courier New"/>
              <a:cs typeface="Courier New"/>
            </a:endParaRPr>
          </a:p>
          <a:p>
            <a:pPr marL="1195070">
              <a:lnSpc>
                <a:spcPct val="100000"/>
              </a:lnSpc>
            </a:pPr>
            <a:r>
              <a:rPr dirty="0" sz="1300" spc="-10">
                <a:solidFill>
                  <a:srgbClr val="767070"/>
                </a:solidFill>
                <a:latin typeface="Courier New"/>
                <a:cs typeface="Courier New"/>
              </a:rPr>
              <a:t>if(dist[a[j]]+w[j] </a:t>
            </a:r>
            <a:r>
              <a:rPr dirty="0" sz="1300" spc="-5">
                <a:solidFill>
                  <a:srgbClr val="767070"/>
                </a:solidFill>
                <a:latin typeface="Courier New"/>
                <a:cs typeface="Courier New"/>
              </a:rPr>
              <a:t>&lt;</a:t>
            </a:r>
            <a:r>
              <a:rPr dirty="0" sz="1300" spc="-45">
                <a:solidFill>
                  <a:srgbClr val="767070"/>
                </a:solidFill>
                <a:latin typeface="Courier New"/>
                <a:cs typeface="Courier New"/>
              </a:rPr>
              <a:t> </a:t>
            </a:r>
            <a:r>
              <a:rPr dirty="0" sz="1300" spc="-10">
                <a:solidFill>
                  <a:srgbClr val="767070"/>
                </a:solidFill>
                <a:latin typeface="Courier New"/>
                <a:cs typeface="Courier New"/>
              </a:rPr>
              <a:t>dist[b[j]]){</a:t>
            </a:r>
            <a:endParaRPr sz="1300">
              <a:latin typeface="Courier New"/>
              <a:cs typeface="Courier New"/>
            </a:endParaRPr>
          </a:p>
          <a:p>
            <a:pPr marL="1588770">
              <a:lnSpc>
                <a:spcPct val="100000"/>
              </a:lnSpc>
            </a:pPr>
            <a:r>
              <a:rPr dirty="0" sz="1300" spc="-10">
                <a:solidFill>
                  <a:srgbClr val="767070"/>
                </a:solidFill>
                <a:latin typeface="Courier New"/>
                <a:cs typeface="Courier New"/>
              </a:rPr>
              <a:t>dist[b[j]] </a:t>
            </a:r>
            <a:r>
              <a:rPr dirty="0" sz="1300" spc="-5">
                <a:solidFill>
                  <a:srgbClr val="767070"/>
                </a:solidFill>
                <a:latin typeface="Courier New"/>
                <a:cs typeface="Courier New"/>
              </a:rPr>
              <a:t>=</a:t>
            </a:r>
            <a:r>
              <a:rPr dirty="0" sz="1300" spc="-50">
                <a:solidFill>
                  <a:srgbClr val="767070"/>
                </a:solidFill>
                <a:latin typeface="Courier New"/>
                <a:cs typeface="Courier New"/>
              </a:rPr>
              <a:t> </a:t>
            </a:r>
            <a:r>
              <a:rPr dirty="0" sz="1300" spc="-10">
                <a:solidFill>
                  <a:srgbClr val="767070"/>
                </a:solidFill>
                <a:latin typeface="Courier New"/>
                <a:cs typeface="Courier New"/>
              </a:rPr>
              <a:t>dist[a[j]]+w[j];</a:t>
            </a:r>
            <a:endParaRPr sz="1300">
              <a:latin typeface="Courier New"/>
              <a:cs typeface="Courier New"/>
            </a:endParaRPr>
          </a:p>
          <a:p>
            <a:pPr marL="1588770">
              <a:lnSpc>
                <a:spcPct val="100000"/>
              </a:lnSpc>
            </a:pPr>
            <a:r>
              <a:rPr dirty="0" sz="1300" spc="-10">
                <a:solidFill>
                  <a:srgbClr val="767070"/>
                </a:solidFill>
                <a:latin typeface="Courier New"/>
                <a:cs typeface="Courier New"/>
              </a:rPr>
              <a:t>relaxed </a:t>
            </a:r>
            <a:r>
              <a:rPr dirty="0" sz="1300" spc="-5">
                <a:solidFill>
                  <a:srgbClr val="767070"/>
                </a:solidFill>
                <a:latin typeface="Courier New"/>
                <a:cs typeface="Courier New"/>
              </a:rPr>
              <a:t>=</a:t>
            </a:r>
            <a:r>
              <a:rPr dirty="0" sz="1300" spc="-25">
                <a:solidFill>
                  <a:srgbClr val="767070"/>
                </a:solidFill>
                <a:latin typeface="Courier New"/>
                <a:cs typeface="Courier New"/>
              </a:rPr>
              <a:t> </a:t>
            </a:r>
            <a:r>
              <a:rPr dirty="0" sz="1300" spc="-10">
                <a:solidFill>
                  <a:srgbClr val="767070"/>
                </a:solidFill>
                <a:latin typeface="Courier New"/>
                <a:cs typeface="Courier New"/>
              </a:rPr>
              <a:t>true;</a:t>
            </a:r>
            <a:endParaRPr sz="1300">
              <a:latin typeface="Courier New"/>
              <a:cs typeface="Courier New"/>
            </a:endParaRPr>
          </a:p>
          <a:p>
            <a:pPr marL="1195070">
              <a:lnSpc>
                <a:spcPct val="100000"/>
              </a:lnSpc>
            </a:pPr>
            <a:r>
              <a:rPr dirty="0" sz="1300" spc="-5">
                <a:solidFill>
                  <a:srgbClr val="767070"/>
                </a:solidFill>
                <a:latin typeface="Courier New"/>
                <a:cs typeface="Courier New"/>
              </a:rPr>
              <a:t>}</a:t>
            </a:r>
            <a:endParaRPr sz="1300">
              <a:latin typeface="Courier New"/>
              <a:cs typeface="Courier New"/>
            </a:endParaRPr>
          </a:p>
          <a:p>
            <a:pPr marL="1195070">
              <a:lnSpc>
                <a:spcPct val="100000"/>
              </a:lnSpc>
            </a:pPr>
            <a:r>
              <a:rPr dirty="0" sz="1300" spc="-10">
                <a:solidFill>
                  <a:srgbClr val="767070"/>
                </a:solidFill>
                <a:latin typeface="Courier New"/>
                <a:cs typeface="Courier New"/>
              </a:rPr>
              <a:t>//repeat with reversed </a:t>
            </a:r>
            <a:r>
              <a:rPr dirty="0" sz="1300" spc="-5">
                <a:solidFill>
                  <a:srgbClr val="767070"/>
                </a:solidFill>
                <a:latin typeface="Courier New"/>
                <a:cs typeface="Courier New"/>
              </a:rPr>
              <a:t>a, b for </a:t>
            </a:r>
            <a:r>
              <a:rPr dirty="0" sz="1300" spc="-10">
                <a:solidFill>
                  <a:srgbClr val="767070"/>
                </a:solidFill>
                <a:latin typeface="Courier New"/>
                <a:cs typeface="Courier New"/>
              </a:rPr>
              <a:t>undirected</a:t>
            </a:r>
            <a:r>
              <a:rPr dirty="0" sz="1300" spc="-65">
                <a:solidFill>
                  <a:srgbClr val="767070"/>
                </a:solidFill>
                <a:latin typeface="Courier New"/>
                <a:cs typeface="Courier New"/>
              </a:rPr>
              <a:t> </a:t>
            </a:r>
            <a:r>
              <a:rPr dirty="0" sz="1300" spc="-10">
                <a:solidFill>
                  <a:srgbClr val="767070"/>
                </a:solidFill>
                <a:latin typeface="Courier New"/>
                <a:cs typeface="Courier New"/>
              </a:rPr>
              <a:t>graphs</a:t>
            </a:r>
            <a:endParaRPr sz="1300">
              <a:latin typeface="Courier New"/>
              <a:cs typeface="Courier New"/>
            </a:endParaRPr>
          </a:p>
          <a:p>
            <a:pPr marL="800735">
              <a:lnSpc>
                <a:spcPct val="100000"/>
              </a:lnSpc>
            </a:pPr>
            <a:r>
              <a:rPr dirty="0" sz="1300" spc="-5">
                <a:solidFill>
                  <a:srgbClr val="767070"/>
                </a:solidFill>
                <a:latin typeface="Courier New"/>
                <a:cs typeface="Courier New"/>
              </a:rPr>
              <a:t>}</a:t>
            </a:r>
            <a:endParaRPr sz="1300">
              <a:latin typeface="Courier New"/>
              <a:cs typeface="Courier New"/>
            </a:endParaRPr>
          </a:p>
          <a:p>
            <a:pPr marL="800735" marR="102870">
              <a:lnSpc>
                <a:spcPct val="100000"/>
              </a:lnSpc>
            </a:pPr>
            <a:r>
              <a:rPr dirty="0" sz="1300" spc="-10">
                <a:solidFill>
                  <a:srgbClr val="767070"/>
                </a:solidFill>
                <a:latin typeface="Courier New"/>
                <a:cs typeface="Courier New"/>
              </a:rPr>
              <a:t>if(!relaxed) break; //no more newly relaxed vertices  else if(i </a:t>
            </a:r>
            <a:r>
              <a:rPr dirty="0" sz="1300" spc="-5">
                <a:solidFill>
                  <a:srgbClr val="767070"/>
                </a:solidFill>
                <a:latin typeface="Courier New"/>
                <a:cs typeface="Courier New"/>
              </a:rPr>
              <a:t>==</a:t>
            </a:r>
            <a:r>
              <a:rPr dirty="0" sz="1300" spc="-20">
                <a:solidFill>
                  <a:srgbClr val="767070"/>
                </a:solidFill>
                <a:latin typeface="Courier New"/>
                <a:cs typeface="Courier New"/>
              </a:rPr>
              <a:t> </a:t>
            </a:r>
            <a:r>
              <a:rPr dirty="0" sz="1300" spc="-10">
                <a:solidFill>
                  <a:srgbClr val="767070"/>
                </a:solidFill>
                <a:latin typeface="Courier New"/>
                <a:cs typeface="Courier New"/>
              </a:rPr>
              <a:t>n-1){</a:t>
            </a:r>
            <a:endParaRPr sz="1300">
              <a:latin typeface="Courier New"/>
              <a:cs typeface="Courier New"/>
            </a:endParaRPr>
          </a:p>
          <a:p>
            <a:pPr marL="1195070">
              <a:lnSpc>
                <a:spcPct val="100000"/>
              </a:lnSpc>
            </a:pPr>
            <a:r>
              <a:rPr dirty="0" sz="1300" spc="-10">
                <a:solidFill>
                  <a:srgbClr val="767070"/>
                </a:solidFill>
                <a:latin typeface="Courier New"/>
                <a:cs typeface="Courier New"/>
              </a:rPr>
              <a:t>//negative weight cycle</a:t>
            </a:r>
            <a:r>
              <a:rPr dirty="0" sz="1300" spc="-30">
                <a:solidFill>
                  <a:srgbClr val="767070"/>
                </a:solidFill>
                <a:latin typeface="Courier New"/>
                <a:cs typeface="Courier New"/>
              </a:rPr>
              <a:t> </a:t>
            </a:r>
            <a:r>
              <a:rPr dirty="0" sz="1300" spc="-10">
                <a:solidFill>
                  <a:srgbClr val="767070"/>
                </a:solidFill>
                <a:latin typeface="Courier New"/>
                <a:cs typeface="Courier New"/>
              </a:rPr>
              <a:t>exists</a:t>
            </a:r>
            <a:endParaRPr sz="1300">
              <a:latin typeface="Courier New"/>
              <a:cs typeface="Courier New"/>
            </a:endParaRPr>
          </a:p>
          <a:p>
            <a:pPr marL="800735">
              <a:lnSpc>
                <a:spcPct val="100000"/>
              </a:lnSpc>
            </a:pPr>
            <a:r>
              <a:rPr dirty="0" sz="1300" spc="-5">
                <a:solidFill>
                  <a:srgbClr val="767070"/>
                </a:solidFill>
                <a:latin typeface="Courier New"/>
                <a:cs typeface="Courier New"/>
              </a:rPr>
              <a:t>}</a:t>
            </a:r>
            <a:endParaRPr sz="1300">
              <a:latin typeface="Courier New"/>
              <a:cs typeface="Courier New"/>
            </a:endParaRPr>
          </a:p>
          <a:p>
            <a:pPr marL="407670">
              <a:lnSpc>
                <a:spcPct val="100000"/>
              </a:lnSpc>
              <a:spcBef>
                <a:spcPts val="5"/>
              </a:spcBef>
            </a:pPr>
            <a:r>
              <a:rPr dirty="0" sz="1300" spc="-5">
                <a:solidFill>
                  <a:srgbClr val="767070"/>
                </a:solidFill>
                <a:latin typeface="Courier New"/>
                <a:cs typeface="Courier New"/>
              </a:rPr>
              <a:t>}</a:t>
            </a:r>
            <a:endParaRPr sz="1300">
              <a:latin typeface="Courier New"/>
              <a:cs typeface="Courier New"/>
            </a:endParaRPr>
          </a:p>
          <a:p>
            <a:pPr marL="407670">
              <a:lnSpc>
                <a:spcPct val="100000"/>
              </a:lnSpc>
            </a:pPr>
            <a:r>
              <a:rPr dirty="0" sz="1300" spc="-10">
                <a:solidFill>
                  <a:srgbClr val="767070"/>
                </a:solidFill>
                <a:latin typeface="Courier New"/>
                <a:cs typeface="Courier New"/>
              </a:rPr>
              <a:t>//dist[u] will contain the distance from </a:t>
            </a:r>
            <a:r>
              <a:rPr dirty="0" sz="1300" spc="-5">
                <a:solidFill>
                  <a:srgbClr val="767070"/>
                </a:solidFill>
                <a:latin typeface="Courier New"/>
                <a:cs typeface="Courier New"/>
              </a:rPr>
              <a:t>0 </a:t>
            </a:r>
            <a:r>
              <a:rPr dirty="0" sz="1300" spc="-10">
                <a:solidFill>
                  <a:srgbClr val="767070"/>
                </a:solidFill>
                <a:latin typeface="Courier New"/>
                <a:cs typeface="Courier New"/>
              </a:rPr>
              <a:t>to</a:t>
            </a:r>
            <a:r>
              <a:rPr dirty="0" sz="1300" spc="-25">
                <a:solidFill>
                  <a:srgbClr val="767070"/>
                </a:solidFill>
                <a:latin typeface="Courier New"/>
                <a:cs typeface="Courier New"/>
              </a:rPr>
              <a:t> </a:t>
            </a:r>
            <a:r>
              <a:rPr dirty="0" sz="1300" spc="-5">
                <a:solidFill>
                  <a:srgbClr val="767070"/>
                </a:solidFill>
                <a:latin typeface="Courier New"/>
                <a:cs typeface="Courier New"/>
              </a:rPr>
              <a:t>u</a:t>
            </a:r>
            <a:endParaRPr sz="1300">
              <a:latin typeface="Courier New"/>
              <a:cs typeface="Courier New"/>
            </a:endParaRPr>
          </a:p>
          <a:p>
            <a:pPr marL="12700">
              <a:lnSpc>
                <a:spcPct val="100000"/>
              </a:lnSpc>
            </a:pPr>
            <a:r>
              <a:rPr dirty="0" sz="1300" spc="-5">
                <a:solidFill>
                  <a:srgbClr val="767070"/>
                </a:solidFill>
                <a:latin typeface="Courier New"/>
                <a:cs typeface="Courier New"/>
              </a:rPr>
              <a:t>}</a:t>
            </a:r>
            <a:endParaRPr sz="1300">
              <a:latin typeface="Courier New"/>
              <a:cs typeface="Courier New"/>
            </a:endParaRPr>
          </a:p>
        </p:txBody>
      </p:sp>
      <p:sp>
        <p:nvSpPr>
          <p:cNvPr id="4" name="object 4"/>
          <p:cNvSpPr txBox="1"/>
          <p:nvPr/>
        </p:nvSpPr>
        <p:spPr>
          <a:xfrm>
            <a:off x="6943470" y="1096136"/>
            <a:ext cx="4949190" cy="5573395"/>
          </a:xfrm>
          <a:prstGeom prst="rect">
            <a:avLst/>
          </a:prstGeom>
        </p:spPr>
        <p:txBody>
          <a:bodyPr wrap="square" lIns="0" tIns="12065" rIns="0" bIns="0" rtlCol="0" vert="horz">
            <a:spAutoFit/>
          </a:bodyPr>
          <a:lstStyle/>
          <a:p>
            <a:pPr marL="12700">
              <a:lnSpc>
                <a:spcPct val="100000"/>
              </a:lnSpc>
              <a:spcBef>
                <a:spcPts val="95"/>
              </a:spcBef>
            </a:pPr>
            <a:r>
              <a:rPr dirty="0" sz="1300" spc="-10">
                <a:solidFill>
                  <a:srgbClr val="767070"/>
                </a:solidFill>
                <a:latin typeface="Courier New"/>
                <a:cs typeface="Courier New"/>
              </a:rPr>
              <a:t>//For constructing the path</a:t>
            </a:r>
            <a:r>
              <a:rPr dirty="0" sz="1300" spc="-25">
                <a:solidFill>
                  <a:srgbClr val="767070"/>
                </a:solidFill>
                <a:latin typeface="Courier New"/>
                <a:cs typeface="Courier New"/>
              </a:rPr>
              <a:t> </a:t>
            </a:r>
            <a:r>
              <a:rPr dirty="0" sz="1300" spc="-10">
                <a:solidFill>
                  <a:srgbClr val="767070"/>
                </a:solidFill>
                <a:latin typeface="Courier New"/>
                <a:cs typeface="Courier New"/>
              </a:rPr>
              <a:t>itself,</a:t>
            </a:r>
            <a:endParaRPr sz="1300">
              <a:latin typeface="Courier New"/>
              <a:cs typeface="Courier New"/>
            </a:endParaRPr>
          </a:p>
          <a:p>
            <a:pPr marL="12700">
              <a:lnSpc>
                <a:spcPct val="100000"/>
              </a:lnSpc>
            </a:pPr>
            <a:r>
              <a:rPr dirty="0" sz="1300" spc="-10">
                <a:solidFill>
                  <a:srgbClr val="767070"/>
                </a:solidFill>
                <a:latin typeface="Courier New"/>
                <a:cs typeface="Courier New"/>
              </a:rPr>
              <a:t>//we </a:t>
            </a:r>
            <a:r>
              <a:rPr dirty="0" sz="1300" spc="-5">
                <a:solidFill>
                  <a:srgbClr val="767070"/>
                </a:solidFill>
                <a:latin typeface="Courier New"/>
                <a:cs typeface="Courier New"/>
              </a:rPr>
              <a:t>add a </a:t>
            </a:r>
            <a:r>
              <a:rPr dirty="0" sz="1300" spc="-10">
                <a:solidFill>
                  <a:srgbClr val="767070"/>
                </a:solidFill>
                <a:latin typeface="Courier New"/>
                <a:cs typeface="Courier New"/>
              </a:rPr>
              <a:t>parent variable to each</a:t>
            </a:r>
            <a:r>
              <a:rPr dirty="0" sz="1300" spc="-45">
                <a:solidFill>
                  <a:srgbClr val="767070"/>
                </a:solidFill>
                <a:latin typeface="Courier New"/>
                <a:cs typeface="Courier New"/>
              </a:rPr>
              <a:t> </a:t>
            </a:r>
            <a:r>
              <a:rPr dirty="0" sz="1300" spc="-10">
                <a:solidFill>
                  <a:srgbClr val="767070"/>
                </a:solidFill>
                <a:latin typeface="Courier New"/>
                <a:cs typeface="Courier New"/>
              </a:rPr>
              <a:t>vertex.</a:t>
            </a:r>
            <a:endParaRPr sz="1300">
              <a:latin typeface="Courier New"/>
              <a:cs typeface="Courier New"/>
            </a:endParaRPr>
          </a:p>
          <a:p>
            <a:pPr marL="12700">
              <a:lnSpc>
                <a:spcPct val="100000"/>
              </a:lnSpc>
            </a:pPr>
            <a:r>
              <a:rPr dirty="0" sz="1300" spc="-10">
                <a:solidFill>
                  <a:srgbClr val="767070"/>
                </a:solidFill>
                <a:latin typeface="Courier New"/>
                <a:cs typeface="Courier New"/>
              </a:rPr>
              <a:t>//This acts like the "previous" vertex in the path</a:t>
            </a:r>
            <a:endParaRPr sz="1300">
              <a:latin typeface="Courier New"/>
              <a:cs typeface="Courier New"/>
            </a:endParaRPr>
          </a:p>
          <a:p>
            <a:pPr marL="12700">
              <a:lnSpc>
                <a:spcPct val="100000"/>
              </a:lnSpc>
              <a:spcBef>
                <a:spcPts val="5"/>
              </a:spcBef>
            </a:pPr>
            <a:r>
              <a:rPr dirty="0" sz="1300" spc="-5">
                <a:solidFill>
                  <a:srgbClr val="52AC87"/>
                </a:solidFill>
                <a:latin typeface="Courier New"/>
                <a:cs typeface="Courier New"/>
              </a:rPr>
              <a:t>int</a:t>
            </a:r>
            <a:r>
              <a:rPr dirty="0" sz="1300" spc="-15">
                <a:solidFill>
                  <a:srgbClr val="52AC87"/>
                </a:solidFill>
                <a:latin typeface="Courier New"/>
                <a:cs typeface="Courier New"/>
              </a:rPr>
              <a:t> </a:t>
            </a:r>
            <a:r>
              <a:rPr dirty="0" sz="1300" spc="-10">
                <a:solidFill>
                  <a:srgbClr val="767070"/>
                </a:solidFill>
                <a:latin typeface="Courier New"/>
                <a:cs typeface="Courier New"/>
              </a:rPr>
              <a:t>parent[N];</a:t>
            </a:r>
            <a:endParaRPr sz="1300">
              <a:latin typeface="Courier New"/>
              <a:cs typeface="Courier New"/>
            </a:endParaRPr>
          </a:p>
          <a:p>
            <a:pPr>
              <a:lnSpc>
                <a:spcPct val="100000"/>
              </a:lnSpc>
              <a:spcBef>
                <a:spcPts val="5"/>
              </a:spcBef>
            </a:pPr>
            <a:endParaRPr sz="1350">
              <a:latin typeface="Times New Roman"/>
              <a:cs typeface="Times New Roman"/>
            </a:endParaRPr>
          </a:p>
          <a:p>
            <a:pPr marL="12700">
              <a:lnSpc>
                <a:spcPct val="100000"/>
              </a:lnSpc>
            </a:pPr>
            <a:r>
              <a:rPr dirty="0" sz="1300" spc="-10">
                <a:solidFill>
                  <a:srgbClr val="767070"/>
                </a:solidFill>
                <a:latin typeface="Courier New"/>
                <a:cs typeface="Courier New"/>
              </a:rPr>
              <a:t>//By default, the parents </a:t>
            </a:r>
            <a:r>
              <a:rPr dirty="0" sz="1300" spc="-5">
                <a:solidFill>
                  <a:srgbClr val="767070"/>
                </a:solidFill>
                <a:latin typeface="Courier New"/>
                <a:cs typeface="Courier New"/>
              </a:rPr>
              <a:t>do </a:t>
            </a:r>
            <a:r>
              <a:rPr dirty="0" sz="1300" spc="-10">
                <a:solidFill>
                  <a:srgbClr val="767070"/>
                </a:solidFill>
                <a:latin typeface="Courier New"/>
                <a:cs typeface="Courier New"/>
              </a:rPr>
              <a:t>not</a:t>
            </a:r>
            <a:r>
              <a:rPr dirty="0" sz="1300" spc="-40">
                <a:solidFill>
                  <a:srgbClr val="767070"/>
                </a:solidFill>
                <a:latin typeface="Courier New"/>
                <a:cs typeface="Courier New"/>
              </a:rPr>
              <a:t> </a:t>
            </a:r>
            <a:r>
              <a:rPr dirty="0" sz="1300" spc="-10">
                <a:solidFill>
                  <a:srgbClr val="767070"/>
                </a:solidFill>
                <a:latin typeface="Courier New"/>
                <a:cs typeface="Courier New"/>
              </a:rPr>
              <a:t>exist,</a:t>
            </a:r>
            <a:endParaRPr sz="1300">
              <a:latin typeface="Courier New"/>
              <a:cs typeface="Courier New"/>
            </a:endParaRPr>
          </a:p>
          <a:p>
            <a:pPr marL="12700">
              <a:lnSpc>
                <a:spcPct val="100000"/>
              </a:lnSpc>
            </a:pPr>
            <a:r>
              <a:rPr dirty="0" sz="1300" spc="-10">
                <a:solidFill>
                  <a:srgbClr val="767070"/>
                </a:solidFill>
                <a:latin typeface="Courier New"/>
                <a:cs typeface="Courier New"/>
              </a:rPr>
              <a:t>//so </a:t>
            </a:r>
            <a:r>
              <a:rPr dirty="0" sz="1300" spc="-5">
                <a:solidFill>
                  <a:srgbClr val="767070"/>
                </a:solidFill>
                <a:latin typeface="Courier New"/>
                <a:cs typeface="Courier New"/>
              </a:rPr>
              <a:t>we </a:t>
            </a:r>
            <a:r>
              <a:rPr dirty="0" sz="1300" spc="-10">
                <a:solidFill>
                  <a:srgbClr val="767070"/>
                </a:solidFill>
                <a:latin typeface="Courier New"/>
                <a:cs typeface="Courier New"/>
              </a:rPr>
              <a:t>set them to some sentinel</a:t>
            </a:r>
            <a:r>
              <a:rPr dirty="0" sz="1300" spc="-30">
                <a:solidFill>
                  <a:srgbClr val="767070"/>
                </a:solidFill>
                <a:latin typeface="Courier New"/>
                <a:cs typeface="Courier New"/>
              </a:rPr>
              <a:t> </a:t>
            </a:r>
            <a:r>
              <a:rPr dirty="0" sz="1300" spc="-10">
                <a:solidFill>
                  <a:srgbClr val="767070"/>
                </a:solidFill>
                <a:latin typeface="Courier New"/>
                <a:cs typeface="Courier New"/>
              </a:rPr>
              <a:t>value</a:t>
            </a:r>
            <a:endParaRPr sz="1300">
              <a:latin typeface="Courier New"/>
              <a:cs typeface="Courier New"/>
            </a:endParaRPr>
          </a:p>
          <a:p>
            <a:pPr>
              <a:lnSpc>
                <a:spcPct val="100000"/>
              </a:lnSpc>
              <a:spcBef>
                <a:spcPts val="5"/>
              </a:spcBef>
            </a:pPr>
            <a:endParaRPr sz="1350">
              <a:latin typeface="Times New Roman"/>
              <a:cs typeface="Times New Roman"/>
            </a:endParaRPr>
          </a:p>
          <a:p>
            <a:pPr marL="12700">
              <a:lnSpc>
                <a:spcPct val="100000"/>
              </a:lnSpc>
              <a:spcBef>
                <a:spcPts val="5"/>
              </a:spcBef>
            </a:pPr>
            <a:r>
              <a:rPr dirty="0" sz="1300" spc="-10">
                <a:solidFill>
                  <a:srgbClr val="767070"/>
                </a:solidFill>
                <a:latin typeface="Courier New"/>
                <a:cs typeface="Courier New"/>
              </a:rPr>
              <a:t>//set parent[0]..parent[n-1] to</a:t>
            </a:r>
            <a:r>
              <a:rPr dirty="0" sz="1300" spc="-15">
                <a:solidFill>
                  <a:srgbClr val="767070"/>
                </a:solidFill>
                <a:latin typeface="Courier New"/>
                <a:cs typeface="Courier New"/>
              </a:rPr>
              <a:t> </a:t>
            </a:r>
            <a:r>
              <a:rPr dirty="0" sz="1300" spc="-10">
                <a:solidFill>
                  <a:srgbClr val="767070"/>
                </a:solidFill>
                <a:latin typeface="Courier New"/>
                <a:cs typeface="Courier New"/>
              </a:rPr>
              <a:t>-1</a:t>
            </a:r>
            <a:endParaRPr sz="1300">
              <a:latin typeface="Courier New"/>
              <a:cs typeface="Courier New"/>
            </a:endParaRPr>
          </a:p>
          <a:p>
            <a:pPr>
              <a:lnSpc>
                <a:spcPct val="100000"/>
              </a:lnSpc>
              <a:spcBef>
                <a:spcPts val="5"/>
              </a:spcBef>
            </a:pPr>
            <a:endParaRPr sz="1350">
              <a:latin typeface="Times New Roman"/>
              <a:cs typeface="Times New Roman"/>
            </a:endParaRPr>
          </a:p>
          <a:p>
            <a:pPr marL="12700">
              <a:lnSpc>
                <a:spcPct val="100000"/>
              </a:lnSpc>
            </a:pPr>
            <a:r>
              <a:rPr dirty="0" sz="1300" spc="-10">
                <a:solidFill>
                  <a:srgbClr val="767070"/>
                </a:solidFill>
                <a:latin typeface="Courier New"/>
                <a:cs typeface="Courier New"/>
              </a:rPr>
              <a:t>//Whenever </a:t>
            </a:r>
            <a:r>
              <a:rPr dirty="0" sz="1300" spc="-5">
                <a:solidFill>
                  <a:srgbClr val="767070"/>
                </a:solidFill>
                <a:latin typeface="Courier New"/>
                <a:cs typeface="Courier New"/>
              </a:rPr>
              <a:t>we </a:t>
            </a:r>
            <a:r>
              <a:rPr dirty="0" sz="1300" spc="-10">
                <a:solidFill>
                  <a:srgbClr val="767070"/>
                </a:solidFill>
                <a:latin typeface="Courier New"/>
                <a:cs typeface="Courier New"/>
              </a:rPr>
              <a:t>update the distance of </a:t>
            </a:r>
            <a:r>
              <a:rPr dirty="0" sz="1300" spc="-5">
                <a:solidFill>
                  <a:srgbClr val="767070"/>
                </a:solidFill>
                <a:latin typeface="Courier New"/>
                <a:cs typeface="Courier New"/>
              </a:rPr>
              <a:t>a</a:t>
            </a:r>
            <a:r>
              <a:rPr dirty="0" sz="1300" spc="-45">
                <a:solidFill>
                  <a:srgbClr val="767070"/>
                </a:solidFill>
                <a:latin typeface="Courier New"/>
                <a:cs typeface="Courier New"/>
              </a:rPr>
              <a:t> </a:t>
            </a:r>
            <a:r>
              <a:rPr dirty="0" sz="1300" spc="-10">
                <a:solidFill>
                  <a:srgbClr val="767070"/>
                </a:solidFill>
                <a:latin typeface="Courier New"/>
                <a:cs typeface="Courier New"/>
              </a:rPr>
              <a:t>vertex,</a:t>
            </a:r>
            <a:endParaRPr sz="1300">
              <a:latin typeface="Courier New"/>
              <a:cs typeface="Courier New"/>
            </a:endParaRPr>
          </a:p>
          <a:p>
            <a:pPr marL="12700">
              <a:lnSpc>
                <a:spcPct val="100000"/>
              </a:lnSpc>
            </a:pPr>
            <a:r>
              <a:rPr dirty="0" sz="1300" spc="-10">
                <a:solidFill>
                  <a:srgbClr val="767070"/>
                </a:solidFill>
                <a:latin typeface="Courier New"/>
                <a:cs typeface="Courier New"/>
              </a:rPr>
              <a:t>//we know that </a:t>
            </a:r>
            <a:r>
              <a:rPr dirty="0" sz="1300" spc="-5">
                <a:solidFill>
                  <a:srgbClr val="767070"/>
                </a:solidFill>
                <a:latin typeface="Courier New"/>
                <a:cs typeface="Courier New"/>
              </a:rPr>
              <a:t>its </a:t>
            </a:r>
            <a:r>
              <a:rPr dirty="0" sz="1300" spc="-10">
                <a:solidFill>
                  <a:srgbClr val="767070"/>
                </a:solidFill>
                <a:latin typeface="Courier New"/>
                <a:cs typeface="Courier New"/>
              </a:rPr>
              <a:t>shortest path will contain</a:t>
            </a:r>
            <a:r>
              <a:rPr dirty="0" sz="1300" spc="-30">
                <a:solidFill>
                  <a:srgbClr val="767070"/>
                </a:solidFill>
                <a:latin typeface="Courier New"/>
                <a:cs typeface="Courier New"/>
              </a:rPr>
              <a:t> </a:t>
            </a:r>
            <a:r>
              <a:rPr dirty="0" sz="1300" spc="-10">
                <a:solidFill>
                  <a:srgbClr val="767070"/>
                </a:solidFill>
                <a:latin typeface="Courier New"/>
                <a:cs typeface="Courier New"/>
              </a:rPr>
              <a:t>that</a:t>
            </a:r>
            <a:endParaRPr sz="1300">
              <a:latin typeface="Courier New"/>
              <a:cs typeface="Courier New"/>
            </a:endParaRPr>
          </a:p>
          <a:p>
            <a:pPr marL="12700">
              <a:lnSpc>
                <a:spcPct val="100000"/>
              </a:lnSpc>
            </a:pPr>
            <a:r>
              <a:rPr dirty="0" sz="1300" spc="-10">
                <a:solidFill>
                  <a:srgbClr val="767070"/>
                </a:solidFill>
                <a:latin typeface="Courier New"/>
                <a:cs typeface="Courier New"/>
              </a:rPr>
              <a:t>//edge and the current vertex being processed</a:t>
            </a:r>
            <a:r>
              <a:rPr dirty="0" sz="1300" spc="-15">
                <a:solidFill>
                  <a:srgbClr val="767070"/>
                </a:solidFill>
                <a:latin typeface="Courier New"/>
                <a:cs typeface="Courier New"/>
              </a:rPr>
              <a:t> </a:t>
            </a:r>
            <a:r>
              <a:rPr dirty="0" sz="1300" spc="-5">
                <a:solidFill>
                  <a:srgbClr val="767070"/>
                </a:solidFill>
                <a:latin typeface="Courier New"/>
                <a:cs typeface="Courier New"/>
              </a:rPr>
              <a:t>is</a:t>
            </a:r>
            <a:endParaRPr sz="1300">
              <a:latin typeface="Courier New"/>
              <a:cs typeface="Courier New"/>
            </a:endParaRPr>
          </a:p>
          <a:p>
            <a:pPr marL="12700">
              <a:lnSpc>
                <a:spcPct val="100000"/>
              </a:lnSpc>
            </a:pPr>
            <a:r>
              <a:rPr dirty="0" sz="1300" spc="-10">
                <a:solidFill>
                  <a:srgbClr val="767070"/>
                </a:solidFill>
                <a:latin typeface="Courier New"/>
                <a:cs typeface="Courier New"/>
              </a:rPr>
              <a:t>//the previous vertex in that</a:t>
            </a:r>
            <a:r>
              <a:rPr dirty="0" sz="1300" spc="-25">
                <a:solidFill>
                  <a:srgbClr val="767070"/>
                </a:solidFill>
                <a:latin typeface="Courier New"/>
                <a:cs typeface="Courier New"/>
              </a:rPr>
              <a:t> </a:t>
            </a:r>
            <a:r>
              <a:rPr dirty="0" sz="1300" spc="-10">
                <a:solidFill>
                  <a:srgbClr val="767070"/>
                </a:solidFill>
                <a:latin typeface="Courier New"/>
                <a:cs typeface="Courier New"/>
              </a:rPr>
              <a:t>path.</a:t>
            </a:r>
            <a:endParaRPr sz="1300">
              <a:latin typeface="Courier New"/>
              <a:cs typeface="Courier New"/>
            </a:endParaRPr>
          </a:p>
          <a:p>
            <a:pPr>
              <a:lnSpc>
                <a:spcPct val="100000"/>
              </a:lnSpc>
              <a:spcBef>
                <a:spcPts val="10"/>
              </a:spcBef>
            </a:pPr>
            <a:endParaRPr sz="1350">
              <a:latin typeface="Times New Roman"/>
              <a:cs typeface="Times New Roman"/>
            </a:endParaRPr>
          </a:p>
          <a:p>
            <a:pPr marL="12700">
              <a:lnSpc>
                <a:spcPct val="100000"/>
              </a:lnSpc>
            </a:pPr>
            <a:r>
              <a:rPr dirty="0" sz="1300" spc="-10">
                <a:solidFill>
                  <a:srgbClr val="767070"/>
                </a:solidFill>
                <a:latin typeface="Courier New"/>
                <a:cs typeface="Courier New"/>
              </a:rPr>
              <a:t>parent[adj[next][i]] </a:t>
            </a:r>
            <a:r>
              <a:rPr dirty="0" sz="1300" spc="-5">
                <a:solidFill>
                  <a:srgbClr val="767070"/>
                </a:solidFill>
                <a:latin typeface="Courier New"/>
                <a:cs typeface="Courier New"/>
              </a:rPr>
              <a:t>=</a:t>
            </a:r>
            <a:r>
              <a:rPr dirty="0" sz="1300" spc="-20">
                <a:solidFill>
                  <a:srgbClr val="767070"/>
                </a:solidFill>
                <a:latin typeface="Courier New"/>
                <a:cs typeface="Courier New"/>
              </a:rPr>
              <a:t> </a:t>
            </a:r>
            <a:r>
              <a:rPr dirty="0" sz="1300" spc="-10">
                <a:solidFill>
                  <a:srgbClr val="767070"/>
                </a:solidFill>
                <a:latin typeface="Courier New"/>
                <a:cs typeface="Courier New"/>
              </a:rPr>
              <a:t>next;</a:t>
            </a:r>
            <a:endParaRPr sz="1300">
              <a:latin typeface="Courier New"/>
              <a:cs typeface="Courier New"/>
            </a:endParaRPr>
          </a:p>
          <a:p>
            <a:pPr>
              <a:lnSpc>
                <a:spcPct val="100000"/>
              </a:lnSpc>
              <a:spcBef>
                <a:spcPts val="5"/>
              </a:spcBef>
            </a:pPr>
            <a:endParaRPr sz="1350">
              <a:latin typeface="Times New Roman"/>
              <a:cs typeface="Times New Roman"/>
            </a:endParaRPr>
          </a:p>
          <a:p>
            <a:pPr marL="12700">
              <a:lnSpc>
                <a:spcPct val="100000"/>
              </a:lnSpc>
              <a:spcBef>
                <a:spcPts val="5"/>
              </a:spcBef>
            </a:pPr>
            <a:r>
              <a:rPr dirty="0" sz="1300" spc="-10">
                <a:solidFill>
                  <a:srgbClr val="767070"/>
                </a:solidFill>
                <a:latin typeface="Courier New"/>
                <a:cs typeface="Courier New"/>
              </a:rPr>
              <a:t>//Reconstruct the path </a:t>
            </a:r>
            <a:r>
              <a:rPr dirty="0" sz="1300" spc="-5">
                <a:solidFill>
                  <a:srgbClr val="767070"/>
                </a:solidFill>
                <a:latin typeface="Courier New"/>
                <a:cs typeface="Courier New"/>
              </a:rPr>
              <a:t>by </a:t>
            </a:r>
            <a:r>
              <a:rPr dirty="0" sz="1300" spc="-10">
                <a:solidFill>
                  <a:srgbClr val="767070"/>
                </a:solidFill>
                <a:latin typeface="Courier New"/>
                <a:cs typeface="Courier New"/>
              </a:rPr>
              <a:t>following each</a:t>
            </a:r>
            <a:r>
              <a:rPr dirty="0" sz="1300" spc="-30">
                <a:solidFill>
                  <a:srgbClr val="767070"/>
                </a:solidFill>
                <a:latin typeface="Courier New"/>
                <a:cs typeface="Courier New"/>
              </a:rPr>
              <a:t> </a:t>
            </a:r>
            <a:r>
              <a:rPr dirty="0" sz="1300" spc="-10">
                <a:solidFill>
                  <a:srgbClr val="767070"/>
                </a:solidFill>
                <a:latin typeface="Courier New"/>
                <a:cs typeface="Courier New"/>
              </a:rPr>
              <a:t>vertex’s</a:t>
            </a:r>
            <a:endParaRPr sz="1300">
              <a:latin typeface="Courier New"/>
              <a:cs typeface="Courier New"/>
            </a:endParaRPr>
          </a:p>
          <a:p>
            <a:pPr marL="12700">
              <a:lnSpc>
                <a:spcPct val="100000"/>
              </a:lnSpc>
            </a:pPr>
            <a:r>
              <a:rPr dirty="0" sz="1300" spc="-10">
                <a:solidFill>
                  <a:srgbClr val="767070"/>
                </a:solidFill>
                <a:latin typeface="Courier New"/>
                <a:cs typeface="Courier New"/>
              </a:rPr>
              <a:t>//parent until </a:t>
            </a:r>
            <a:r>
              <a:rPr dirty="0" sz="1300" spc="-5">
                <a:solidFill>
                  <a:srgbClr val="767070"/>
                </a:solidFill>
                <a:latin typeface="Courier New"/>
                <a:cs typeface="Courier New"/>
              </a:rPr>
              <a:t>we </a:t>
            </a:r>
            <a:r>
              <a:rPr dirty="0" sz="1300" spc="-10">
                <a:solidFill>
                  <a:srgbClr val="767070"/>
                </a:solidFill>
                <a:latin typeface="Courier New"/>
                <a:cs typeface="Courier New"/>
              </a:rPr>
              <a:t>return </a:t>
            </a:r>
            <a:r>
              <a:rPr dirty="0" sz="1300" spc="-5">
                <a:solidFill>
                  <a:srgbClr val="767070"/>
                </a:solidFill>
                <a:latin typeface="Courier New"/>
                <a:cs typeface="Courier New"/>
              </a:rPr>
              <a:t>to </a:t>
            </a:r>
            <a:r>
              <a:rPr dirty="0" sz="1300" spc="-10">
                <a:solidFill>
                  <a:srgbClr val="767070"/>
                </a:solidFill>
                <a:latin typeface="Courier New"/>
                <a:cs typeface="Courier New"/>
              </a:rPr>
              <a:t>the</a:t>
            </a:r>
            <a:r>
              <a:rPr dirty="0" sz="1300" spc="-35">
                <a:solidFill>
                  <a:srgbClr val="767070"/>
                </a:solidFill>
                <a:latin typeface="Courier New"/>
                <a:cs typeface="Courier New"/>
              </a:rPr>
              <a:t> </a:t>
            </a:r>
            <a:r>
              <a:rPr dirty="0" sz="1300" spc="-10">
                <a:solidFill>
                  <a:srgbClr val="767070"/>
                </a:solidFill>
                <a:latin typeface="Courier New"/>
                <a:cs typeface="Courier New"/>
              </a:rPr>
              <a:t>source.</a:t>
            </a:r>
            <a:endParaRPr sz="1300">
              <a:latin typeface="Courier New"/>
              <a:cs typeface="Courier New"/>
            </a:endParaRPr>
          </a:p>
          <a:p>
            <a:pPr>
              <a:lnSpc>
                <a:spcPct val="100000"/>
              </a:lnSpc>
              <a:spcBef>
                <a:spcPts val="5"/>
              </a:spcBef>
            </a:pPr>
            <a:endParaRPr sz="1350">
              <a:latin typeface="Times New Roman"/>
              <a:cs typeface="Times New Roman"/>
            </a:endParaRPr>
          </a:p>
          <a:p>
            <a:pPr marL="12700" marR="2860675">
              <a:lnSpc>
                <a:spcPct val="100000"/>
              </a:lnSpc>
            </a:pPr>
            <a:r>
              <a:rPr dirty="0" sz="1300" spc="-10">
                <a:solidFill>
                  <a:srgbClr val="767070"/>
                </a:solidFill>
                <a:latin typeface="Courier New"/>
                <a:cs typeface="Courier New"/>
              </a:rPr>
              <a:t>vector&lt;</a:t>
            </a:r>
            <a:r>
              <a:rPr dirty="0" sz="1300" spc="-10">
                <a:solidFill>
                  <a:srgbClr val="52AC87"/>
                </a:solidFill>
                <a:latin typeface="Courier New"/>
                <a:cs typeface="Courier New"/>
              </a:rPr>
              <a:t>int</a:t>
            </a:r>
            <a:r>
              <a:rPr dirty="0" sz="1300" spc="-10">
                <a:solidFill>
                  <a:srgbClr val="767070"/>
                </a:solidFill>
                <a:latin typeface="Courier New"/>
                <a:cs typeface="Courier New"/>
              </a:rPr>
              <a:t>&gt; path; </a:t>
            </a:r>
            <a:r>
              <a:rPr dirty="0" sz="1300" spc="-10">
                <a:solidFill>
                  <a:srgbClr val="52AC87"/>
                </a:solidFill>
                <a:latin typeface="Courier New"/>
                <a:cs typeface="Courier New"/>
              </a:rPr>
              <a:t> </a:t>
            </a:r>
            <a:r>
              <a:rPr dirty="0" sz="1300" spc="-5">
                <a:solidFill>
                  <a:srgbClr val="52AC87"/>
                </a:solidFill>
                <a:latin typeface="Courier New"/>
                <a:cs typeface="Courier New"/>
              </a:rPr>
              <a:t>int </a:t>
            </a:r>
            <a:r>
              <a:rPr dirty="0" sz="1300" spc="-10">
                <a:solidFill>
                  <a:srgbClr val="767070"/>
                </a:solidFill>
                <a:latin typeface="Courier New"/>
                <a:cs typeface="Courier New"/>
              </a:rPr>
              <a:t>cur </a:t>
            </a:r>
            <a:r>
              <a:rPr dirty="0" sz="1300" spc="-5">
                <a:solidFill>
                  <a:srgbClr val="767070"/>
                </a:solidFill>
                <a:latin typeface="Courier New"/>
                <a:cs typeface="Courier New"/>
              </a:rPr>
              <a:t>= </a:t>
            </a:r>
            <a:r>
              <a:rPr dirty="0" sz="1300" spc="-10">
                <a:solidFill>
                  <a:srgbClr val="767070"/>
                </a:solidFill>
                <a:latin typeface="Courier New"/>
                <a:cs typeface="Courier New"/>
              </a:rPr>
              <a:t>end;  while(cur </a:t>
            </a:r>
            <a:r>
              <a:rPr dirty="0" sz="1300" spc="-5">
                <a:solidFill>
                  <a:srgbClr val="767070"/>
                </a:solidFill>
                <a:latin typeface="Courier New"/>
                <a:cs typeface="Courier New"/>
              </a:rPr>
              <a:t>!=</a:t>
            </a:r>
            <a:r>
              <a:rPr dirty="0" sz="1300" spc="-75">
                <a:solidFill>
                  <a:srgbClr val="767070"/>
                </a:solidFill>
                <a:latin typeface="Courier New"/>
                <a:cs typeface="Courier New"/>
              </a:rPr>
              <a:t> </a:t>
            </a:r>
            <a:r>
              <a:rPr dirty="0" sz="1300" spc="-10">
                <a:solidFill>
                  <a:srgbClr val="767070"/>
                </a:solidFill>
                <a:latin typeface="Courier New"/>
                <a:cs typeface="Courier New"/>
              </a:rPr>
              <a:t>source){</a:t>
            </a:r>
            <a:endParaRPr sz="1300">
              <a:latin typeface="Courier New"/>
              <a:cs typeface="Courier New"/>
            </a:endParaRPr>
          </a:p>
          <a:p>
            <a:pPr marL="407034" marR="2564765">
              <a:lnSpc>
                <a:spcPct val="100000"/>
              </a:lnSpc>
              <a:spcBef>
                <a:spcPts val="5"/>
              </a:spcBef>
            </a:pPr>
            <a:r>
              <a:rPr dirty="0" sz="1300" spc="-15">
                <a:solidFill>
                  <a:srgbClr val="767070"/>
                </a:solidFill>
                <a:latin typeface="Courier New"/>
                <a:cs typeface="Courier New"/>
              </a:rPr>
              <a:t>p</a:t>
            </a:r>
            <a:r>
              <a:rPr dirty="0" sz="1300" spc="-10">
                <a:solidFill>
                  <a:srgbClr val="767070"/>
                </a:solidFill>
                <a:latin typeface="Courier New"/>
                <a:cs typeface="Courier New"/>
              </a:rPr>
              <a:t>a</a:t>
            </a:r>
            <a:r>
              <a:rPr dirty="0" sz="1300" spc="-5">
                <a:solidFill>
                  <a:srgbClr val="767070"/>
                </a:solidFill>
                <a:latin typeface="Courier New"/>
                <a:cs typeface="Courier New"/>
              </a:rPr>
              <a:t>t</a:t>
            </a:r>
            <a:r>
              <a:rPr dirty="0" sz="1300" spc="-15">
                <a:solidFill>
                  <a:srgbClr val="767070"/>
                </a:solidFill>
                <a:latin typeface="Courier New"/>
                <a:cs typeface="Courier New"/>
              </a:rPr>
              <a:t>h</a:t>
            </a:r>
            <a:r>
              <a:rPr dirty="0" sz="1300" spc="-10">
                <a:solidFill>
                  <a:srgbClr val="767070"/>
                </a:solidFill>
                <a:latin typeface="Courier New"/>
                <a:cs typeface="Courier New"/>
              </a:rPr>
              <a:t>.</a:t>
            </a:r>
            <a:r>
              <a:rPr dirty="0" sz="1300" spc="-15">
                <a:solidFill>
                  <a:srgbClr val="767070"/>
                </a:solidFill>
                <a:latin typeface="Courier New"/>
                <a:cs typeface="Courier New"/>
              </a:rPr>
              <a:t>p</a:t>
            </a:r>
            <a:r>
              <a:rPr dirty="0" sz="1300" spc="-10">
                <a:solidFill>
                  <a:srgbClr val="767070"/>
                </a:solidFill>
                <a:latin typeface="Courier New"/>
                <a:cs typeface="Courier New"/>
              </a:rPr>
              <a:t>u</a:t>
            </a:r>
            <a:r>
              <a:rPr dirty="0" sz="1300" spc="-5">
                <a:solidFill>
                  <a:srgbClr val="767070"/>
                </a:solidFill>
                <a:latin typeface="Courier New"/>
                <a:cs typeface="Courier New"/>
              </a:rPr>
              <a:t>s</a:t>
            </a:r>
            <a:r>
              <a:rPr dirty="0" sz="1300" spc="-15">
                <a:solidFill>
                  <a:srgbClr val="767070"/>
                </a:solidFill>
                <a:latin typeface="Courier New"/>
                <a:cs typeface="Courier New"/>
              </a:rPr>
              <a:t>h</a:t>
            </a:r>
            <a:r>
              <a:rPr dirty="0" sz="1300" spc="-10">
                <a:solidFill>
                  <a:srgbClr val="767070"/>
                </a:solidFill>
                <a:latin typeface="Courier New"/>
                <a:cs typeface="Courier New"/>
              </a:rPr>
              <a:t>_</a:t>
            </a:r>
            <a:r>
              <a:rPr dirty="0" sz="1300" spc="-15">
                <a:solidFill>
                  <a:srgbClr val="767070"/>
                </a:solidFill>
                <a:latin typeface="Courier New"/>
                <a:cs typeface="Courier New"/>
              </a:rPr>
              <a:t>b</a:t>
            </a:r>
            <a:r>
              <a:rPr dirty="0" sz="1300" spc="-10">
                <a:solidFill>
                  <a:srgbClr val="767070"/>
                </a:solidFill>
                <a:latin typeface="Courier New"/>
                <a:cs typeface="Courier New"/>
              </a:rPr>
              <a:t>a</a:t>
            </a:r>
            <a:r>
              <a:rPr dirty="0" sz="1300" spc="-5">
                <a:solidFill>
                  <a:srgbClr val="767070"/>
                </a:solidFill>
                <a:latin typeface="Courier New"/>
                <a:cs typeface="Courier New"/>
              </a:rPr>
              <a:t>c</a:t>
            </a:r>
            <a:r>
              <a:rPr dirty="0" sz="1300" spc="-15">
                <a:solidFill>
                  <a:srgbClr val="767070"/>
                </a:solidFill>
                <a:latin typeface="Courier New"/>
                <a:cs typeface="Courier New"/>
              </a:rPr>
              <a:t>k</a:t>
            </a:r>
            <a:r>
              <a:rPr dirty="0" sz="1300" spc="-10">
                <a:solidFill>
                  <a:srgbClr val="767070"/>
                </a:solidFill>
                <a:latin typeface="Courier New"/>
                <a:cs typeface="Courier New"/>
              </a:rPr>
              <a:t>(</a:t>
            </a:r>
            <a:r>
              <a:rPr dirty="0" sz="1300" spc="-15">
                <a:solidFill>
                  <a:srgbClr val="767070"/>
                </a:solidFill>
                <a:latin typeface="Courier New"/>
                <a:cs typeface="Courier New"/>
              </a:rPr>
              <a:t>c</a:t>
            </a:r>
            <a:r>
              <a:rPr dirty="0" sz="1300" spc="-10">
                <a:solidFill>
                  <a:srgbClr val="767070"/>
                </a:solidFill>
                <a:latin typeface="Courier New"/>
                <a:cs typeface="Courier New"/>
              </a:rPr>
              <a:t>u</a:t>
            </a:r>
            <a:r>
              <a:rPr dirty="0" sz="1300" spc="-5">
                <a:solidFill>
                  <a:srgbClr val="767070"/>
                </a:solidFill>
                <a:latin typeface="Courier New"/>
                <a:cs typeface="Courier New"/>
              </a:rPr>
              <a:t>r</a:t>
            </a:r>
            <a:r>
              <a:rPr dirty="0" sz="1300" spc="-15">
                <a:solidFill>
                  <a:srgbClr val="767070"/>
                </a:solidFill>
                <a:latin typeface="Courier New"/>
                <a:cs typeface="Courier New"/>
              </a:rPr>
              <a:t>)</a:t>
            </a:r>
            <a:r>
              <a:rPr dirty="0" sz="1300" spc="-5">
                <a:solidFill>
                  <a:srgbClr val="767070"/>
                </a:solidFill>
                <a:latin typeface="Courier New"/>
                <a:cs typeface="Courier New"/>
              </a:rPr>
              <a:t>;  </a:t>
            </a:r>
            <a:r>
              <a:rPr dirty="0" sz="1300" spc="-10">
                <a:solidFill>
                  <a:srgbClr val="767070"/>
                </a:solidFill>
                <a:latin typeface="Courier New"/>
                <a:cs typeface="Courier New"/>
              </a:rPr>
              <a:t>cur </a:t>
            </a:r>
            <a:r>
              <a:rPr dirty="0" sz="1300" spc="-5">
                <a:solidFill>
                  <a:srgbClr val="767070"/>
                </a:solidFill>
                <a:latin typeface="Courier New"/>
                <a:cs typeface="Courier New"/>
              </a:rPr>
              <a:t>=</a:t>
            </a:r>
            <a:r>
              <a:rPr dirty="0" sz="1300" spc="-50">
                <a:solidFill>
                  <a:srgbClr val="767070"/>
                </a:solidFill>
                <a:latin typeface="Courier New"/>
                <a:cs typeface="Courier New"/>
              </a:rPr>
              <a:t> </a:t>
            </a:r>
            <a:r>
              <a:rPr dirty="0" sz="1300" spc="-10">
                <a:solidFill>
                  <a:srgbClr val="767070"/>
                </a:solidFill>
                <a:latin typeface="Courier New"/>
                <a:cs typeface="Courier New"/>
              </a:rPr>
              <a:t>parent[cur];</a:t>
            </a:r>
            <a:endParaRPr sz="1300">
              <a:latin typeface="Courier New"/>
              <a:cs typeface="Courier New"/>
            </a:endParaRPr>
          </a:p>
          <a:p>
            <a:pPr marL="12700">
              <a:lnSpc>
                <a:spcPct val="100000"/>
              </a:lnSpc>
            </a:pPr>
            <a:r>
              <a:rPr dirty="0" sz="1300" spc="-5">
                <a:solidFill>
                  <a:srgbClr val="767070"/>
                </a:solidFill>
                <a:latin typeface="Courier New"/>
                <a:cs typeface="Courier New"/>
              </a:rPr>
              <a:t>}</a:t>
            </a:r>
            <a:endParaRPr sz="1300">
              <a:latin typeface="Courier New"/>
              <a:cs typeface="Courier New"/>
            </a:endParaRPr>
          </a:p>
          <a:p>
            <a:pPr>
              <a:lnSpc>
                <a:spcPct val="100000"/>
              </a:lnSpc>
              <a:spcBef>
                <a:spcPts val="5"/>
              </a:spcBef>
            </a:pPr>
            <a:endParaRPr sz="1350">
              <a:latin typeface="Times New Roman"/>
              <a:cs typeface="Times New Roman"/>
            </a:endParaRPr>
          </a:p>
          <a:p>
            <a:pPr marL="12700">
              <a:lnSpc>
                <a:spcPct val="100000"/>
              </a:lnSpc>
              <a:spcBef>
                <a:spcPts val="5"/>
              </a:spcBef>
            </a:pPr>
            <a:r>
              <a:rPr dirty="0" sz="1300" spc="-10">
                <a:solidFill>
                  <a:srgbClr val="767070"/>
                </a:solidFill>
                <a:latin typeface="Courier New"/>
                <a:cs typeface="Courier New"/>
              </a:rPr>
              <a:t>//path will contain </a:t>
            </a:r>
            <a:r>
              <a:rPr dirty="0" sz="1300" spc="-5">
                <a:solidFill>
                  <a:srgbClr val="767070"/>
                </a:solidFill>
                <a:latin typeface="Courier New"/>
                <a:cs typeface="Courier New"/>
              </a:rPr>
              <a:t>the </a:t>
            </a:r>
            <a:r>
              <a:rPr dirty="0" sz="1300" spc="-10">
                <a:solidFill>
                  <a:srgbClr val="767070"/>
                </a:solidFill>
                <a:latin typeface="Courier New"/>
                <a:cs typeface="Courier New"/>
              </a:rPr>
              <a:t>actual path </a:t>
            </a:r>
            <a:r>
              <a:rPr dirty="0" sz="1300" spc="-5">
                <a:solidFill>
                  <a:srgbClr val="767070"/>
                </a:solidFill>
                <a:latin typeface="Courier New"/>
                <a:cs typeface="Courier New"/>
              </a:rPr>
              <a:t>in</a:t>
            </a:r>
            <a:r>
              <a:rPr dirty="0" sz="1300" spc="-35">
                <a:solidFill>
                  <a:srgbClr val="767070"/>
                </a:solidFill>
                <a:latin typeface="Courier New"/>
                <a:cs typeface="Courier New"/>
              </a:rPr>
              <a:t> </a:t>
            </a:r>
            <a:r>
              <a:rPr dirty="0" sz="1300" spc="-10">
                <a:solidFill>
                  <a:srgbClr val="767070"/>
                </a:solidFill>
                <a:latin typeface="Courier New"/>
                <a:cs typeface="Courier New"/>
              </a:rPr>
              <a:t>reverse.</a:t>
            </a:r>
            <a:endParaRPr sz="1300">
              <a:latin typeface="Courier New"/>
              <a:cs typeface="Courier New"/>
            </a:endParaRPr>
          </a:p>
        </p:txBody>
      </p:sp>
      <p:sp>
        <p:nvSpPr>
          <p:cNvPr id="5" name="object 5"/>
          <p:cNvSpPr/>
          <p:nvPr/>
        </p:nvSpPr>
        <p:spPr>
          <a:xfrm>
            <a:off x="5863590" y="4223003"/>
            <a:ext cx="1026160" cy="419734"/>
          </a:xfrm>
          <a:custGeom>
            <a:avLst/>
            <a:gdLst/>
            <a:ahLst/>
            <a:cxnLst/>
            <a:rect l="l" t="t" r="r" b="b"/>
            <a:pathLst>
              <a:path w="1026159" h="419735">
                <a:moveTo>
                  <a:pt x="114300" y="305181"/>
                </a:moveTo>
                <a:lnTo>
                  <a:pt x="0" y="362331"/>
                </a:lnTo>
                <a:lnTo>
                  <a:pt x="114300" y="419481"/>
                </a:lnTo>
                <a:lnTo>
                  <a:pt x="114300" y="381381"/>
                </a:lnTo>
                <a:lnTo>
                  <a:pt x="95250" y="381381"/>
                </a:lnTo>
                <a:lnTo>
                  <a:pt x="95250" y="343281"/>
                </a:lnTo>
                <a:lnTo>
                  <a:pt x="114300" y="343281"/>
                </a:lnTo>
                <a:lnTo>
                  <a:pt x="114300" y="305181"/>
                </a:lnTo>
                <a:close/>
              </a:path>
              <a:path w="1026159" h="419735">
                <a:moveTo>
                  <a:pt x="114300" y="343281"/>
                </a:moveTo>
                <a:lnTo>
                  <a:pt x="95250" y="343281"/>
                </a:lnTo>
                <a:lnTo>
                  <a:pt x="95250" y="381381"/>
                </a:lnTo>
                <a:lnTo>
                  <a:pt x="114300" y="381381"/>
                </a:lnTo>
                <a:lnTo>
                  <a:pt x="114300" y="343281"/>
                </a:lnTo>
                <a:close/>
              </a:path>
              <a:path w="1026159" h="419735">
                <a:moveTo>
                  <a:pt x="987679" y="343281"/>
                </a:moveTo>
                <a:lnTo>
                  <a:pt x="114300" y="343281"/>
                </a:lnTo>
                <a:lnTo>
                  <a:pt x="114300" y="381381"/>
                </a:lnTo>
                <a:lnTo>
                  <a:pt x="1006729" y="381381"/>
                </a:lnTo>
                <a:lnTo>
                  <a:pt x="1014152" y="379886"/>
                </a:lnTo>
                <a:lnTo>
                  <a:pt x="1020206" y="375808"/>
                </a:lnTo>
                <a:lnTo>
                  <a:pt x="1024284" y="369754"/>
                </a:lnTo>
                <a:lnTo>
                  <a:pt x="1025779" y="362331"/>
                </a:lnTo>
                <a:lnTo>
                  <a:pt x="987679" y="362331"/>
                </a:lnTo>
                <a:lnTo>
                  <a:pt x="987679" y="343281"/>
                </a:lnTo>
                <a:close/>
              </a:path>
              <a:path w="1026159" h="419735">
                <a:moveTo>
                  <a:pt x="987679" y="19050"/>
                </a:moveTo>
                <a:lnTo>
                  <a:pt x="987679" y="362331"/>
                </a:lnTo>
                <a:lnTo>
                  <a:pt x="1006729" y="343281"/>
                </a:lnTo>
                <a:lnTo>
                  <a:pt x="1025779" y="343281"/>
                </a:lnTo>
                <a:lnTo>
                  <a:pt x="1025779" y="38100"/>
                </a:lnTo>
                <a:lnTo>
                  <a:pt x="994537" y="38100"/>
                </a:lnTo>
                <a:lnTo>
                  <a:pt x="994537" y="25907"/>
                </a:lnTo>
                <a:lnTo>
                  <a:pt x="987679" y="19050"/>
                </a:lnTo>
                <a:close/>
              </a:path>
              <a:path w="1026159" h="419735">
                <a:moveTo>
                  <a:pt x="1025779" y="343281"/>
                </a:moveTo>
                <a:lnTo>
                  <a:pt x="1006729" y="343281"/>
                </a:lnTo>
                <a:lnTo>
                  <a:pt x="987679" y="362331"/>
                </a:lnTo>
                <a:lnTo>
                  <a:pt x="1025779" y="362331"/>
                </a:lnTo>
                <a:lnTo>
                  <a:pt x="1025779" y="343281"/>
                </a:lnTo>
                <a:close/>
              </a:path>
              <a:path w="1026159" h="419735">
                <a:moveTo>
                  <a:pt x="994537" y="25907"/>
                </a:moveTo>
                <a:lnTo>
                  <a:pt x="994537" y="38100"/>
                </a:lnTo>
                <a:lnTo>
                  <a:pt x="1006729" y="38100"/>
                </a:lnTo>
                <a:lnTo>
                  <a:pt x="994537" y="25907"/>
                </a:lnTo>
                <a:close/>
              </a:path>
              <a:path w="1026159" h="419735">
                <a:moveTo>
                  <a:pt x="1006729" y="0"/>
                </a:moveTo>
                <a:lnTo>
                  <a:pt x="994537" y="0"/>
                </a:lnTo>
                <a:lnTo>
                  <a:pt x="994537" y="25907"/>
                </a:lnTo>
                <a:lnTo>
                  <a:pt x="1006729" y="38100"/>
                </a:lnTo>
                <a:lnTo>
                  <a:pt x="1025779" y="38100"/>
                </a:lnTo>
                <a:lnTo>
                  <a:pt x="1025779" y="19050"/>
                </a:lnTo>
                <a:lnTo>
                  <a:pt x="1024284" y="11626"/>
                </a:lnTo>
                <a:lnTo>
                  <a:pt x="1020206" y="5572"/>
                </a:lnTo>
                <a:lnTo>
                  <a:pt x="1014152" y="1494"/>
                </a:lnTo>
                <a:lnTo>
                  <a:pt x="1006729" y="0"/>
                </a:lnTo>
                <a:close/>
              </a:path>
            </a:pathLst>
          </a:custGeom>
          <a:solidFill>
            <a:srgbClr val="52AC87"/>
          </a:solidFill>
        </p:spPr>
        <p:txBody>
          <a:bodyPr wrap="square" lIns="0" tIns="0" rIns="0" bIns="0" rtlCol="0"/>
          <a:lstStyle/>
          <a:p/>
        </p:txBody>
      </p:sp>
      <p:sp>
        <p:nvSpPr>
          <p:cNvPr id="6" name="object 6"/>
          <p:cNvSpPr/>
          <p:nvPr/>
        </p:nvSpPr>
        <p:spPr>
          <a:xfrm>
            <a:off x="5863590" y="1816607"/>
            <a:ext cx="980440" cy="514350"/>
          </a:xfrm>
          <a:custGeom>
            <a:avLst/>
            <a:gdLst/>
            <a:ahLst/>
            <a:cxnLst/>
            <a:rect l="l" t="t" r="r" b="b"/>
            <a:pathLst>
              <a:path w="980440" h="514350">
                <a:moveTo>
                  <a:pt x="114300" y="399668"/>
                </a:moveTo>
                <a:lnTo>
                  <a:pt x="0" y="456818"/>
                </a:lnTo>
                <a:lnTo>
                  <a:pt x="114300" y="513968"/>
                </a:lnTo>
                <a:lnTo>
                  <a:pt x="114300" y="475868"/>
                </a:lnTo>
                <a:lnTo>
                  <a:pt x="95250" y="475868"/>
                </a:lnTo>
                <a:lnTo>
                  <a:pt x="95250" y="437768"/>
                </a:lnTo>
                <a:lnTo>
                  <a:pt x="114300" y="437768"/>
                </a:lnTo>
                <a:lnTo>
                  <a:pt x="114300" y="399668"/>
                </a:lnTo>
                <a:close/>
              </a:path>
              <a:path w="980440" h="514350">
                <a:moveTo>
                  <a:pt x="114300" y="437768"/>
                </a:moveTo>
                <a:lnTo>
                  <a:pt x="95250" y="437768"/>
                </a:lnTo>
                <a:lnTo>
                  <a:pt x="95250" y="475868"/>
                </a:lnTo>
                <a:lnTo>
                  <a:pt x="114300" y="475868"/>
                </a:lnTo>
                <a:lnTo>
                  <a:pt x="114300" y="437768"/>
                </a:lnTo>
                <a:close/>
              </a:path>
              <a:path w="980440" h="514350">
                <a:moveTo>
                  <a:pt x="941451" y="437768"/>
                </a:moveTo>
                <a:lnTo>
                  <a:pt x="114300" y="437768"/>
                </a:lnTo>
                <a:lnTo>
                  <a:pt x="114300" y="475868"/>
                </a:lnTo>
                <a:lnTo>
                  <a:pt x="960501" y="475868"/>
                </a:lnTo>
                <a:lnTo>
                  <a:pt x="967870" y="474356"/>
                </a:lnTo>
                <a:lnTo>
                  <a:pt x="973931" y="470249"/>
                </a:lnTo>
                <a:lnTo>
                  <a:pt x="978038" y="464188"/>
                </a:lnTo>
                <a:lnTo>
                  <a:pt x="979551" y="456818"/>
                </a:lnTo>
                <a:lnTo>
                  <a:pt x="941451" y="456818"/>
                </a:lnTo>
                <a:lnTo>
                  <a:pt x="941451" y="437768"/>
                </a:lnTo>
                <a:close/>
              </a:path>
              <a:path w="980440" h="514350">
                <a:moveTo>
                  <a:pt x="980439" y="0"/>
                </a:moveTo>
                <a:lnTo>
                  <a:pt x="960501" y="0"/>
                </a:lnTo>
                <a:lnTo>
                  <a:pt x="953077" y="1494"/>
                </a:lnTo>
                <a:lnTo>
                  <a:pt x="947023" y="5572"/>
                </a:lnTo>
                <a:lnTo>
                  <a:pt x="942945" y="11626"/>
                </a:lnTo>
                <a:lnTo>
                  <a:pt x="941451" y="19050"/>
                </a:lnTo>
                <a:lnTo>
                  <a:pt x="941451" y="456818"/>
                </a:lnTo>
                <a:lnTo>
                  <a:pt x="960501" y="437768"/>
                </a:lnTo>
                <a:lnTo>
                  <a:pt x="979551" y="437768"/>
                </a:lnTo>
                <a:lnTo>
                  <a:pt x="979551" y="38100"/>
                </a:lnTo>
                <a:lnTo>
                  <a:pt x="960501" y="38100"/>
                </a:lnTo>
                <a:lnTo>
                  <a:pt x="979551" y="19050"/>
                </a:lnTo>
                <a:lnTo>
                  <a:pt x="980439" y="19050"/>
                </a:lnTo>
                <a:lnTo>
                  <a:pt x="980439" y="0"/>
                </a:lnTo>
                <a:close/>
              </a:path>
              <a:path w="980440" h="514350">
                <a:moveTo>
                  <a:pt x="979551" y="437768"/>
                </a:moveTo>
                <a:lnTo>
                  <a:pt x="960501" y="437768"/>
                </a:lnTo>
                <a:lnTo>
                  <a:pt x="941451" y="456818"/>
                </a:lnTo>
                <a:lnTo>
                  <a:pt x="979551" y="456818"/>
                </a:lnTo>
                <a:lnTo>
                  <a:pt x="979551" y="437768"/>
                </a:lnTo>
                <a:close/>
              </a:path>
              <a:path w="980440" h="514350">
                <a:moveTo>
                  <a:pt x="979551" y="19050"/>
                </a:moveTo>
                <a:lnTo>
                  <a:pt x="960501" y="38100"/>
                </a:lnTo>
                <a:lnTo>
                  <a:pt x="979551" y="38100"/>
                </a:lnTo>
                <a:lnTo>
                  <a:pt x="979551" y="19050"/>
                </a:lnTo>
                <a:close/>
              </a:path>
              <a:path w="980440" h="514350">
                <a:moveTo>
                  <a:pt x="980439" y="19050"/>
                </a:moveTo>
                <a:lnTo>
                  <a:pt x="979551" y="19050"/>
                </a:lnTo>
                <a:lnTo>
                  <a:pt x="979551" y="38100"/>
                </a:lnTo>
                <a:lnTo>
                  <a:pt x="980439" y="38100"/>
                </a:lnTo>
                <a:lnTo>
                  <a:pt x="980439" y="19050"/>
                </a:lnTo>
                <a:close/>
              </a:path>
            </a:pathLst>
          </a:custGeom>
          <a:solidFill>
            <a:srgbClr val="52AC87"/>
          </a:solidFill>
        </p:spPr>
        <p:txBody>
          <a:bodyPr wrap="square" lIns="0" tIns="0" rIns="0" bIns="0" rtlCol="0"/>
          <a:lstStyle/>
          <a:p/>
        </p:txBody>
      </p:sp>
      <p:sp>
        <p:nvSpPr>
          <p:cNvPr id="7" name="object 7"/>
          <p:cNvSpPr/>
          <p:nvPr/>
        </p:nvSpPr>
        <p:spPr>
          <a:xfrm>
            <a:off x="5863590" y="2779776"/>
            <a:ext cx="1016635" cy="317500"/>
          </a:xfrm>
          <a:custGeom>
            <a:avLst/>
            <a:gdLst/>
            <a:ahLst/>
            <a:cxnLst/>
            <a:rect l="l" t="t" r="r" b="b"/>
            <a:pathLst>
              <a:path w="1016634" h="317500">
                <a:moveTo>
                  <a:pt x="114300" y="202946"/>
                </a:moveTo>
                <a:lnTo>
                  <a:pt x="0" y="260096"/>
                </a:lnTo>
                <a:lnTo>
                  <a:pt x="114300" y="317246"/>
                </a:lnTo>
                <a:lnTo>
                  <a:pt x="114300" y="279146"/>
                </a:lnTo>
                <a:lnTo>
                  <a:pt x="95250" y="279146"/>
                </a:lnTo>
                <a:lnTo>
                  <a:pt x="95250" y="241046"/>
                </a:lnTo>
                <a:lnTo>
                  <a:pt x="114300" y="241046"/>
                </a:lnTo>
                <a:lnTo>
                  <a:pt x="114300" y="202946"/>
                </a:lnTo>
                <a:close/>
              </a:path>
              <a:path w="1016634" h="317500">
                <a:moveTo>
                  <a:pt x="114300" y="241046"/>
                </a:moveTo>
                <a:lnTo>
                  <a:pt x="95250" y="241046"/>
                </a:lnTo>
                <a:lnTo>
                  <a:pt x="95250" y="279146"/>
                </a:lnTo>
                <a:lnTo>
                  <a:pt x="114300" y="279146"/>
                </a:lnTo>
                <a:lnTo>
                  <a:pt x="114300" y="241046"/>
                </a:lnTo>
                <a:close/>
              </a:path>
              <a:path w="1016634" h="317500">
                <a:moveTo>
                  <a:pt x="978408" y="241046"/>
                </a:moveTo>
                <a:lnTo>
                  <a:pt x="114300" y="241046"/>
                </a:lnTo>
                <a:lnTo>
                  <a:pt x="114300" y="279146"/>
                </a:lnTo>
                <a:lnTo>
                  <a:pt x="997458" y="279146"/>
                </a:lnTo>
                <a:lnTo>
                  <a:pt x="1004881" y="277633"/>
                </a:lnTo>
                <a:lnTo>
                  <a:pt x="1010935" y="273526"/>
                </a:lnTo>
                <a:lnTo>
                  <a:pt x="1015013" y="267465"/>
                </a:lnTo>
                <a:lnTo>
                  <a:pt x="1016508" y="260096"/>
                </a:lnTo>
                <a:lnTo>
                  <a:pt x="978408" y="260096"/>
                </a:lnTo>
                <a:lnTo>
                  <a:pt x="978408" y="241046"/>
                </a:lnTo>
                <a:close/>
              </a:path>
              <a:path w="1016634" h="317500">
                <a:moveTo>
                  <a:pt x="1002157" y="0"/>
                </a:moveTo>
                <a:lnTo>
                  <a:pt x="997458" y="0"/>
                </a:lnTo>
                <a:lnTo>
                  <a:pt x="990034" y="1494"/>
                </a:lnTo>
                <a:lnTo>
                  <a:pt x="983980" y="5572"/>
                </a:lnTo>
                <a:lnTo>
                  <a:pt x="979902" y="11626"/>
                </a:lnTo>
                <a:lnTo>
                  <a:pt x="978408" y="19050"/>
                </a:lnTo>
                <a:lnTo>
                  <a:pt x="978408" y="260096"/>
                </a:lnTo>
                <a:lnTo>
                  <a:pt x="997458" y="241046"/>
                </a:lnTo>
                <a:lnTo>
                  <a:pt x="1016508" y="241046"/>
                </a:lnTo>
                <a:lnTo>
                  <a:pt x="1016508" y="38100"/>
                </a:lnTo>
                <a:lnTo>
                  <a:pt x="997458" y="38100"/>
                </a:lnTo>
                <a:lnTo>
                  <a:pt x="1002157" y="33400"/>
                </a:lnTo>
                <a:lnTo>
                  <a:pt x="1002157" y="0"/>
                </a:lnTo>
                <a:close/>
              </a:path>
              <a:path w="1016634" h="317500">
                <a:moveTo>
                  <a:pt x="1016508" y="241046"/>
                </a:moveTo>
                <a:lnTo>
                  <a:pt x="997458" y="241046"/>
                </a:lnTo>
                <a:lnTo>
                  <a:pt x="978408" y="260096"/>
                </a:lnTo>
                <a:lnTo>
                  <a:pt x="1016508" y="260096"/>
                </a:lnTo>
                <a:lnTo>
                  <a:pt x="1016508" y="241046"/>
                </a:lnTo>
                <a:close/>
              </a:path>
              <a:path w="1016634" h="317500">
                <a:moveTo>
                  <a:pt x="1002157" y="33400"/>
                </a:moveTo>
                <a:lnTo>
                  <a:pt x="997458" y="38100"/>
                </a:lnTo>
                <a:lnTo>
                  <a:pt x="1002157" y="38100"/>
                </a:lnTo>
                <a:lnTo>
                  <a:pt x="1002157" y="33400"/>
                </a:lnTo>
                <a:close/>
              </a:path>
              <a:path w="1016634" h="317500">
                <a:moveTo>
                  <a:pt x="1016508" y="19050"/>
                </a:moveTo>
                <a:lnTo>
                  <a:pt x="1002157" y="33400"/>
                </a:lnTo>
                <a:lnTo>
                  <a:pt x="1002157" y="38100"/>
                </a:lnTo>
                <a:lnTo>
                  <a:pt x="1016508" y="38100"/>
                </a:lnTo>
                <a:lnTo>
                  <a:pt x="1016508" y="19050"/>
                </a:lnTo>
                <a:close/>
              </a:path>
            </a:pathLst>
          </a:custGeom>
          <a:solidFill>
            <a:srgbClr val="52AC87"/>
          </a:solidFill>
        </p:spPr>
        <p:txBody>
          <a:bodyPr wrap="square" lIns="0" tIns="0" rIns="0" bIns="0" rtlCol="0"/>
          <a:lstStyle/>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534670"/>
            <a:ext cx="9522460" cy="1744345"/>
          </a:xfrm>
          <a:prstGeom prst="rect"/>
        </p:spPr>
        <p:txBody>
          <a:bodyPr wrap="square" lIns="0" tIns="12700" rIns="0" bIns="0" rtlCol="0" vert="horz">
            <a:spAutoFit/>
          </a:bodyPr>
          <a:lstStyle/>
          <a:p>
            <a:pPr marL="12700">
              <a:lnSpc>
                <a:spcPct val="100000"/>
              </a:lnSpc>
              <a:spcBef>
                <a:spcPts val="100"/>
              </a:spcBef>
            </a:pPr>
            <a:r>
              <a:rPr dirty="0" spc="-5"/>
              <a:t>On </a:t>
            </a:r>
            <a:r>
              <a:rPr dirty="0" spc="-10"/>
              <a:t>Reconstructing </a:t>
            </a:r>
            <a:r>
              <a:rPr dirty="0" spc="-15"/>
              <a:t>Negative </a:t>
            </a:r>
            <a:r>
              <a:rPr dirty="0" spc="-25"/>
              <a:t>Weight </a:t>
            </a:r>
            <a:r>
              <a:rPr dirty="0" spc="-10"/>
              <a:t>Cycles </a:t>
            </a:r>
            <a:r>
              <a:rPr dirty="0"/>
              <a:t>in </a:t>
            </a:r>
            <a:r>
              <a:rPr dirty="0" spc="-10"/>
              <a:t>Directed</a:t>
            </a:r>
            <a:r>
              <a:rPr dirty="0" spc="25"/>
              <a:t> </a:t>
            </a:r>
            <a:r>
              <a:rPr dirty="0" spc="-15"/>
              <a:t>Graphs</a:t>
            </a:r>
          </a:p>
          <a:p>
            <a:pPr marL="12700" marR="5080">
              <a:lnSpc>
                <a:spcPct val="100000"/>
              </a:lnSpc>
              <a:spcBef>
                <a:spcPts val="90"/>
              </a:spcBef>
            </a:pPr>
            <a:r>
              <a:rPr dirty="0" sz="2200" spc="-5" b="0">
                <a:solidFill>
                  <a:srgbClr val="767070"/>
                </a:solidFill>
                <a:latin typeface="Arial"/>
                <a:cs typeface="Arial"/>
              </a:rPr>
              <a:t>If a vertex </a:t>
            </a:r>
            <a:r>
              <a:rPr dirty="0" sz="2200" spc="-5" b="0">
                <a:solidFill>
                  <a:srgbClr val="767070"/>
                </a:solidFill>
                <a:latin typeface="Cambria Math"/>
                <a:cs typeface="Cambria Math"/>
              </a:rPr>
              <a:t>𝑢 </a:t>
            </a:r>
            <a:r>
              <a:rPr dirty="0" sz="2200" spc="-5" b="0">
                <a:solidFill>
                  <a:srgbClr val="767070"/>
                </a:solidFill>
                <a:latin typeface="Arial"/>
                <a:cs typeface="Arial"/>
              </a:rPr>
              <a:t>is relaxed during the </a:t>
            </a:r>
            <a:r>
              <a:rPr dirty="0" sz="2200" spc="5" b="0">
                <a:solidFill>
                  <a:srgbClr val="767070"/>
                </a:solidFill>
                <a:latin typeface="Cambria Math"/>
                <a:cs typeface="Cambria Math"/>
              </a:rPr>
              <a:t>𝑛</a:t>
            </a:r>
            <a:r>
              <a:rPr dirty="0" sz="2200" spc="5" b="0">
                <a:solidFill>
                  <a:srgbClr val="767070"/>
                </a:solidFill>
                <a:latin typeface="Arial"/>
                <a:cs typeface="Arial"/>
              </a:rPr>
              <a:t>th </a:t>
            </a:r>
            <a:r>
              <a:rPr dirty="0" sz="2200" spc="-5" b="0">
                <a:solidFill>
                  <a:srgbClr val="767070"/>
                </a:solidFill>
                <a:latin typeface="Arial"/>
                <a:cs typeface="Arial"/>
              </a:rPr>
              <a:t>iteration, it is necessarily part </a:t>
            </a:r>
            <a:r>
              <a:rPr dirty="0" sz="2200" b="0">
                <a:solidFill>
                  <a:srgbClr val="767070"/>
                </a:solidFill>
                <a:latin typeface="Arial"/>
                <a:cs typeface="Arial"/>
              </a:rPr>
              <a:t>of </a:t>
            </a:r>
            <a:r>
              <a:rPr dirty="0" sz="2200" spc="-5" b="0">
                <a:solidFill>
                  <a:srgbClr val="767070"/>
                </a:solidFill>
                <a:latin typeface="Arial"/>
                <a:cs typeface="Arial"/>
              </a:rPr>
              <a:t>some  negative weight cycle. In undirected graphs, finding negative weight cycles is  trivial </a:t>
            </a:r>
            <a:r>
              <a:rPr dirty="0" sz="2200" b="0">
                <a:solidFill>
                  <a:srgbClr val="767070"/>
                </a:solidFill>
                <a:latin typeface="Arial"/>
                <a:cs typeface="Arial"/>
              </a:rPr>
              <a:t>because </a:t>
            </a:r>
            <a:r>
              <a:rPr dirty="0" sz="2200" spc="-5" b="0">
                <a:solidFill>
                  <a:srgbClr val="767070"/>
                </a:solidFill>
                <a:latin typeface="Arial"/>
                <a:cs typeface="Arial"/>
              </a:rPr>
              <a:t>any negative weight edge </a:t>
            </a:r>
            <a:r>
              <a:rPr dirty="0" sz="2200" b="0">
                <a:solidFill>
                  <a:srgbClr val="767070"/>
                </a:solidFill>
                <a:latin typeface="Arial"/>
                <a:cs typeface="Arial"/>
              </a:rPr>
              <a:t>necessarily </a:t>
            </a:r>
            <a:r>
              <a:rPr dirty="0" sz="2200" spc="-5" b="0">
                <a:solidFill>
                  <a:srgbClr val="767070"/>
                </a:solidFill>
                <a:latin typeface="Arial"/>
                <a:cs typeface="Arial"/>
              </a:rPr>
              <a:t>forms a cycle with </a:t>
            </a:r>
            <a:r>
              <a:rPr dirty="0" sz="2200" b="0">
                <a:solidFill>
                  <a:srgbClr val="767070"/>
                </a:solidFill>
                <a:latin typeface="Arial"/>
                <a:cs typeface="Arial"/>
              </a:rPr>
              <a:t>itself  </a:t>
            </a:r>
            <a:r>
              <a:rPr dirty="0" sz="2200" spc="-5" b="0">
                <a:solidFill>
                  <a:srgbClr val="767070"/>
                </a:solidFill>
                <a:latin typeface="Arial"/>
                <a:cs typeface="Arial"/>
              </a:rPr>
              <a:t>(</a:t>
            </a:r>
            <a:r>
              <a:rPr dirty="0" sz="2200" spc="-5" b="0">
                <a:solidFill>
                  <a:srgbClr val="767070"/>
                </a:solidFill>
                <a:latin typeface="Cambria Math"/>
                <a:cs typeface="Cambria Math"/>
              </a:rPr>
              <a:t>𝑎 → 𝑏 → </a:t>
            </a:r>
            <a:r>
              <a:rPr dirty="0" sz="2200" spc="10" b="0">
                <a:solidFill>
                  <a:srgbClr val="767070"/>
                </a:solidFill>
                <a:latin typeface="Cambria Math"/>
                <a:cs typeface="Cambria Math"/>
              </a:rPr>
              <a:t>𝑎</a:t>
            </a:r>
            <a:r>
              <a:rPr dirty="0" sz="2200" spc="10" b="0">
                <a:solidFill>
                  <a:srgbClr val="767070"/>
                </a:solidFill>
                <a:latin typeface="Arial"/>
                <a:cs typeface="Arial"/>
              </a:rPr>
              <a:t>). </a:t>
            </a:r>
            <a:r>
              <a:rPr dirty="0" sz="2200" spc="-20" b="0">
                <a:solidFill>
                  <a:srgbClr val="767070"/>
                </a:solidFill>
                <a:latin typeface="Arial"/>
                <a:cs typeface="Arial"/>
              </a:rPr>
              <a:t>However, </a:t>
            </a:r>
            <a:r>
              <a:rPr dirty="0" sz="2200" spc="-5" b="0">
                <a:solidFill>
                  <a:srgbClr val="767070"/>
                </a:solidFill>
                <a:latin typeface="Arial"/>
                <a:cs typeface="Arial"/>
              </a:rPr>
              <a:t>this is not the case </a:t>
            </a:r>
            <a:r>
              <a:rPr dirty="0" sz="2200" b="0">
                <a:solidFill>
                  <a:srgbClr val="767070"/>
                </a:solidFill>
                <a:latin typeface="Arial"/>
                <a:cs typeface="Arial"/>
              </a:rPr>
              <a:t>in </a:t>
            </a:r>
            <a:r>
              <a:rPr dirty="0" sz="2200" spc="-5" b="0">
                <a:solidFill>
                  <a:srgbClr val="767070"/>
                </a:solidFill>
                <a:latin typeface="Arial"/>
                <a:cs typeface="Arial"/>
              </a:rPr>
              <a:t>directed</a:t>
            </a:r>
            <a:r>
              <a:rPr dirty="0" sz="2200" spc="-260" b="0">
                <a:solidFill>
                  <a:srgbClr val="767070"/>
                </a:solidFill>
                <a:latin typeface="Arial"/>
                <a:cs typeface="Arial"/>
              </a:rPr>
              <a:t> </a:t>
            </a:r>
            <a:r>
              <a:rPr dirty="0" sz="2200" spc="-5" b="0">
                <a:solidFill>
                  <a:srgbClr val="767070"/>
                </a:solidFill>
                <a:latin typeface="Arial"/>
                <a:cs typeface="Arial"/>
              </a:rPr>
              <a:t>graphs.</a:t>
            </a:r>
            <a:endParaRPr sz="2200">
              <a:latin typeface="Arial"/>
              <a:cs typeface="Arial"/>
            </a:endParaRPr>
          </a:p>
        </p:txBody>
      </p:sp>
      <p:sp>
        <p:nvSpPr>
          <p:cNvPr id="3" name="object 3"/>
          <p:cNvSpPr txBox="1"/>
          <p:nvPr/>
        </p:nvSpPr>
        <p:spPr>
          <a:xfrm>
            <a:off x="1208633" y="2589402"/>
            <a:ext cx="9566275" cy="3043555"/>
          </a:xfrm>
          <a:prstGeom prst="rect">
            <a:avLst/>
          </a:prstGeom>
        </p:spPr>
        <p:txBody>
          <a:bodyPr wrap="square" lIns="0" tIns="12065" rIns="0" bIns="0" rtlCol="0" vert="horz">
            <a:spAutoFit/>
          </a:bodyPr>
          <a:lstStyle/>
          <a:p>
            <a:pPr marL="12700" marR="94615">
              <a:lnSpc>
                <a:spcPct val="100000"/>
              </a:lnSpc>
              <a:spcBef>
                <a:spcPts val="95"/>
              </a:spcBef>
            </a:pPr>
            <a:r>
              <a:rPr dirty="0" sz="2200" spc="-5">
                <a:solidFill>
                  <a:srgbClr val="767070"/>
                </a:solidFill>
                <a:latin typeface="Arial"/>
                <a:cs typeface="Arial"/>
              </a:rPr>
              <a:t>When using the method where we store the parents of </a:t>
            </a:r>
            <a:r>
              <a:rPr dirty="0" sz="2200">
                <a:solidFill>
                  <a:srgbClr val="767070"/>
                </a:solidFill>
                <a:latin typeface="Arial"/>
                <a:cs typeface="Arial"/>
              </a:rPr>
              <a:t>each </a:t>
            </a:r>
            <a:r>
              <a:rPr dirty="0" sz="2200" spc="-5">
                <a:solidFill>
                  <a:srgbClr val="767070"/>
                </a:solidFill>
                <a:latin typeface="Arial"/>
                <a:cs typeface="Arial"/>
              </a:rPr>
              <a:t>vertex, finding a  cycle from </a:t>
            </a:r>
            <a:r>
              <a:rPr dirty="0" sz="2200" spc="-5">
                <a:solidFill>
                  <a:srgbClr val="767070"/>
                </a:solidFill>
                <a:latin typeface="Cambria Math"/>
                <a:cs typeface="Cambria Math"/>
              </a:rPr>
              <a:t>𝑢 </a:t>
            </a:r>
            <a:r>
              <a:rPr dirty="0" sz="2200" spc="-5">
                <a:solidFill>
                  <a:srgbClr val="767070"/>
                </a:solidFill>
                <a:latin typeface="Arial"/>
                <a:cs typeface="Arial"/>
              </a:rPr>
              <a:t>to itself may not necessarily work. The parent array will contain  at </a:t>
            </a:r>
            <a:r>
              <a:rPr dirty="0" sz="2200">
                <a:solidFill>
                  <a:srgbClr val="767070"/>
                </a:solidFill>
                <a:latin typeface="Arial"/>
                <a:cs typeface="Arial"/>
              </a:rPr>
              <a:t>least </a:t>
            </a:r>
            <a:r>
              <a:rPr dirty="0" sz="2200" spc="-5">
                <a:solidFill>
                  <a:srgbClr val="767070"/>
                </a:solidFill>
                <a:latin typeface="Arial"/>
                <a:cs typeface="Arial"/>
              </a:rPr>
              <a:t>one negative weight cycle, but </a:t>
            </a:r>
            <a:r>
              <a:rPr dirty="0" sz="2200">
                <a:solidFill>
                  <a:srgbClr val="767070"/>
                </a:solidFill>
                <a:latin typeface="Arial"/>
                <a:cs typeface="Arial"/>
              </a:rPr>
              <a:t>this is </a:t>
            </a:r>
            <a:r>
              <a:rPr dirty="0" sz="2200" spc="-5">
                <a:solidFill>
                  <a:srgbClr val="767070"/>
                </a:solidFill>
                <a:latin typeface="Arial"/>
                <a:cs typeface="Arial"/>
              </a:rPr>
              <a:t>not guaranteed to be the  negative weight cycle containing </a:t>
            </a:r>
            <a:r>
              <a:rPr dirty="0" sz="2200" spc="25">
                <a:solidFill>
                  <a:srgbClr val="767070"/>
                </a:solidFill>
                <a:latin typeface="Cambria Math"/>
                <a:cs typeface="Cambria Math"/>
              </a:rPr>
              <a:t>𝑢</a:t>
            </a:r>
            <a:r>
              <a:rPr dirty="0" sz="2200" spc="25">
                <a:solidFill>
                  <a:srgbClr val="767070"/>
                </a:solidFill>
                <a:latin typeface="Arial"/>
                <a:cs typeface="Arial"/>
              </a:rPr>
              <a:t>. </a:t>
            </a:r>
            <a:r>
              <a:rPr dirty="0" sz="2200" spc="-5">
                <a:solidFill>
                  <a:srgbClr val="767070"/>
                </a:solidFill>
                <a:latin typeface="Arial"/>
                <a:cs typeface="Arial"/>
              </a:rPr>
              <a:t>This is because parent entries may be  rewritten for the same vertex multiple times by multiple different negative  weight cycles in the same</a:t>
            </a:r>
            <a:r>
              <a:rPr dirty="0" sz="2200" spc="20">
                <a:solidFill>
                  <a:srgbClr val="767070"/>
                </a:solidFill>
                <a:latin typeface="Arial"/>
                <a:cs typeface="Arial"/>
              </a:rPr>
              <a:t> </a:t>
            </a:r>
            <a:r>
              <a:rPr dirty="0" sz="2200" spc="-5">
                <a:solidFill>
                  <a:srgbClr val="767070"/>
                </a:solidFill>
                <a:latin typeface="Arial"/>
                <a:cs typeface="Arial"/>
              </a:rPr>
              <a:t>iteration.</a:t>
            </a:r>
            <a:endParaRPr sz="2200">
              <a:latin typeface="Arial"/>
              <a:cs typeface="Arial"/>
            </a:endParaRPr>
          </a:p>
          <a:p>
            <a:pPr>
              <a:lnSpc>
                <a:spcPct val="100000"/>
              </a:lnSpc>
            </a:pPr>
            <a:endParaRPr sz="2300">
              <a:latin typeface="Times New Roman"/>
              <a:cs typeface="Times New Roman"/>
            </a:endParaRPr>
          </a:p>
          <a:p>
            <a:pPr marL="12700" marR="5080">
              <a:lnSpc>
                <a:spcPct val="100000"/>
              </a:lnSpc>
            </a:pPr>
            <a:r>
              <a:rPr dirty="0" sz="2200" spc="-5">
                <a:solidFill>
                  <a:srgbClr val="767070"/>
                </a:solidFill>
                <a:latin typeface="Arial"/>
                <a:cs typeface="Arial"/>
              </a:rPr>
              <a:t>When reconstructing a negative weight cycle, </a:t>
            </a:r>
            <a:r>
              <a:rPr dirty="0" sz="2200" spc="-10">
                <a:solidFill>
                  <a:srgbClr val="767070"/>
                </a:solidFill>
                <a:latin typeface="Arial"/>
                <a:cs typeface="Arial"/>
              </a:rPr>
              <a:t>we </a:t>
            </a:r>
            <a:r>
              <a:rPr dirty="0" sz="2200" spc="-5">
                <a:solidFill>
                  <a:srgbClr val="767070"/>
                </a:solidFill>
                <a:latin typeface="Arial"/>
                <a:cs typeface="Arial"/>
              </a:rPr>
              <a:t>have to check all the parent  entries of </a:t>
            </a:r>
            <a:r>
              <a:rPr dirty="0" sz="2200">
                <a:solidFill>
                  <a:srgbClr val="767070"/>
                </a:solidFill>
                <a:latin typeface="Arial"/>
                <a:cs typeface="Arial"/>
              </a:rPr>
              <a:t>all </a:t>
            </a:r>
            <a:r>
              <a:rPr dirty="0" sz="2200" spc="-5">
                <a:solidFill>
                  <a:srgbClr val="767070"/>
                </a:solidFill>
                <a:latin typeface="Arial"/>
                <a:cs typeface="Arial"/>
              </a:rPr>
              <a:t>the vertices to find the</a:t>
            </a:r>
            <a:r>
              <a:rPr dirty="0" sz="2200" spc="45">
                <a:solidFill>
                  <a:srgbClr val="767070"/>
                </a:solidFill>
                <a:latin typeface="Arial"/>
                <a:cs typeface="Arial"/>
              </a:rPr>
              <a:t> </a:t>
            </a:r>
            <a:r>
              <a:rPr dirty="0" sz="2200" spc="-5">
                <a:solidFill>
                  <a:srgbClr val="767070"/>
                </a:solidFill>
                <a:latin typeface="Arial"/>
                <a:cs typeface="Arial"/>
              </a:rPr>
              <a:t>cycle.</a:t>
            </a:r>
            <a:endParaRPr sz="22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339089"/>
            <a:ext cx="2705100" cy="330835"/>
          </a:xfrm>
          <a:prstGeom prst="rect"/>
        </p:spPr>
        <p:txBody>
          <a:bodyPr wrap="square" lIns="0" tIns="12700" rIns="0" bIns="0" rtlCol="0" vert="horz">
            <a:spAutoFit/>
          </a:bodyPr>
          <a:lstStyle/>
          <a:p>
            <a:pPr marL="12700">
              <a:lnSpc>
                <a:spcPct val="100000"/>
              </a:lnSpc>
              <a:spcBef>
                <a:spcPts val="100"/>
              </a:spcBef>
            </a:pPr>
            <a:r>
              <a:rPr dirty="0" sz="2000" spc="-10"/>
              <a:t>Floyd-Warshall</a:t>
            </a:r>
            <a:r>
              <a:rPr dirty="0" sz="2000" spc="-85"/>
              <a:t> </a:t>
            </a:r>
            <a:r>
              <a:rPr dirty="0" sz="2000" spc="-5"/>
              <a:t>Algorithm</a:t>
            </a:r>
            <a:endParaRPr sz="2000"/>
          </a:p>
        </p:txBody>
      </p:sp>
      <p:sp>
        <p:nvSpPr>
          <p:cNvPr id="3" name="object 3"/>
          <p:cNvSpPr txBox="1"/>
          <p:nvPr/>
        </p:nvSpPr>
        <p:spPr>
          <a:xfrm>
            <a:off x="1208633" y="656081"/>
            <a:ext cx="9184640" cy="1000760"/>
          </a:xfrm>
          <a:prstGeom prst="rect">
            <a:avLst/>
          </a:prstGeom>
        </p:spPr>
        <p:txBody>
          <a:bodyPr wrap="square" lIns="0" tIns="12065" rIns="0" bIns="0" rtlCol="0" vert="horz">
            <a:spAutoFit/>
          </a:bodyPr>
          <a:lstStyle/>
          <a:p>
            <a:pPr marL="12700" marR="5080">
              <a:lnSpc>
                <a:spcPct val="100000"/>
              </a:lnSpc>
              <a:spcBef>
                <a:spcPts val="95"/>
              </a:spcBef>
            </a:pPr>
            <a:r>
              <a:rPr dirty="0" sz="1600" spc="-5">
                <a:solidFill>
                  <a:srgbClr val="767070"/>
                </a:solidFill>
                <a:latin typeface="Arial"/>
                <a:cs typeface="Arial"/>
              </a:rPr>
              <a:t>The </a:t>
            </a:r>
            <a:r>
              <a:rPr dirty="0" sz="1600" spc="-10" b="1">
                <a:solidFill>
                  <a:srgbClr val="767070"/>
                </a:solidFill>
                <a:latin typeface="Arial"/>
                <a:cs typeface="Arial"/>
              </a:rPr>
              <a:t>Floyd-Warshall Algorithm </a:t>
            </a:r>
            <a:r>
              <a:rPr dirty="0" sz="1600" spc="-5">
                <a:solidFill>
                  <a:srgbClr val="767070"/>
                </a:solidFill>
                <a:latin typeface="Arial"/>
                <a:cs typeface="Arial"/>
              </a:rPr>
              <a:t>solves the All-Pairs Shortest Path problem. In other words, it finds the  shortest path between any </a:t>
            </a:r>
            <a:r>
              <a:rPr dirty="0" sz="1600" spc="-10">
                <a:solidFill>
                  <a:srgbClr val="767070"/>
                </a:solidFill>
                <a:latin typeface="Arial"/>
                <a:cs typeface="Arial"/>
              </a:rPr>
              <a:t>two </a:t>
            </a:r>
            <a:r>
              <a:rPr dirty="0" sz="1600" spc="-5">
                <a:solidFill>
                  <a:srgbClr val="767070"/>
                </a:solidFill>
                <a:latin typeface="Arial"/>
                <a:cs typeface="Arial"/>
              </a:rPr>
              <a:t>nodes in the graph. It does this by iterating through all vertices and  checking if it can serve as an intermediate node to a shorter path between some other source and  destination</a:t>
            </a:r>
            <a:r>
              <a:rPr dirty="0" sz="1600" spc="-20">
                <a:solidFill>
                  <a:srgbClr val="767070"/>
                </a:solidFill>
                <a:latin typeface="Arial"/>
                <a:cs typeface="Arial"/>
              </a:rPr>
              <a:t> </a:t>
            </a:r>
            <a:r>
              <a:rPr dirty="0" sz="1600" spc="-5">
                <a:solidFill>
                  <a:srgbClr val="767070"/>
                </a:solidFill>
                <a:latin typeface="Arial"/>
                <a:cs typeface="Arial"/>
              </a:rPr>
              <a:t>vertices.</a:t>
            </a:r>
            <a:endParaRPr sz="1600">
              <a:latin typeface="Arial"/>
              <a:cs typeface="Arial"/>
            </a:endParaRPr>
          </a:p>
        </p:txBody>
      </p:sp>
      <p:sp>
        <p:nvSpPr>
          <p:cNvPr id="4" name="object 4"/>
          <p:cNvSpPr/>
          <p:nvPr/>
        </p:nvSpPr>
        <p:spPr>
          <a:xfrm>
            <a:off x="1767839" y="1610867"/>
            <a:ext cx="494030" cy="495300"/>
          </a:xfrm>
          <a:custGeom>
            <a:avLst/>
            <a:gdLst/>
            <a:ahLst/>
            <a:cxnLst/>
            <a:rect l="l" t="t" r="r" b="b"/>
            <a:pathLst>
              <a:path w="494030" h="495300">
                <a:moveTo>
                  <a:pt x="246887" y="0"/>
                </a:moveTo>
                <a:lnTo>
                  <a:pt x="197118" y="5031"/>
                </a:lnTo>
                <a:lnTo>
                  <a:pt x="150768" y="19460"/>
                </a:lnTo>
                <a:lnTo>
                  <a:pt x="108830" y="42293"/>
                </a:lnTo>
                <a:lnTo>
                  <a:pt x="72294" y="72532"/>
                </a:lnTo>
                <a:lnTo>
                  <a:pt x="42152" y="109184"/>
                </a:lnTo>
                <a:lnTo>
                  <a:pt x="19395" y="151251"/>
                </a:lnTo>
                <a:lnTo>
                  <a:pt x="5014" y="197738"/>
                </a:lnTo>
                <a:lnTo>
                  <a:pt x="0" y="247650"/>
                </a:lnTo>
                <a:lnTo>
                  <a:pt x="5014" y="297561"/>
                </a:lnTo>
                <a:lnTo>
                  <a:pt x="19395" y="344048"/>
                </a:lnTo>
                <a:lnTo>
                  <a:pt x="42152" y="386115"/>
                </a:lnTo>
                <a:lnTo>
                  <a:pt x="72294" y="422767"/>
                </a:lnTo>
                <a:lnTo>
                  <a:pt x="108830" y="453006"/>
                </a:lnTo>
                <a:lnTo>
                  <a:pt x="150768" y="475839"/>
                </a:lnTo>
                <a:lnTo>
                  <a:pt x="197118" y="490268"/>
                </a:lnTo>
                <a:lnTo>
                  <a:pt x="246887" y="495300"/>
                </a:lnTo>
                <a:lnTo>
                  <a:pt x="296657" y="490268"/>
                </a:lnTo>
                <a:lnTo>
                  <a:pt x="343007" y="475839"/>
                </a:lnTo>
                <a:lnTo>
                  <a:pt x="384945" y="453006"/>
                </a:lnTo>
                <a:lnTo>
                  <a:pt x="421481" y="422767"/>
                </a:lnTo>
                <a:lnTo>
                  <a:pt x="451623" y="386115"/>
                </a:lnTo>
                <a:lnTo>
                  <a:pt x="474380" y="344048"/>
                </a:lnTo>
                <a:lnTo>
                  <a:pt x="488761" y="297561"/>
                </a:lnTo>
                <a:lnTo>
                  <a:pt x="493776" y="247650"/>
                </a:lnTo>
                <a:lnTo>
                  <a:pt x="488761" y="197738"/>
                </a:lnTo>
                <a:lnTo>
                  <a:pt x="474380" y="151251"/>
                </a:lnTo>
                <a:lnTo>
                  <a:pt x="451623" y="109184"/>
                </a:lnTo>
                <a:lnTo>
                  <a:pt x="421481" y="72532"/>
                </a:lnTo>
                <a:lnTo>
                  <a:pt x="384945" y="42293"/>
                </a:lnTo>
                <a:lnTo>
                  <a:pt x="343007" y="19460"/>
                </a:lnTo>
                <a:lnTo>
                  <a:pt x="296657" y="5031"/>
                </a:lnTo>
                <a:lnTo>
                  <a:pt x="246887" y="0"/>
                </a:lnTo>
                <a:close/>
              </a:path>
            </a:pathLst>
          </a:custGeom>
          <a:solidFill>
            <a:srgbClr val="AC8752"/>
          </a:solidFill>
        </p:spPr>
        <p:txBody>
          <a:bodyPr wrap="square" lIns="0" tIns="0" rIns="0" bIns="0" rtlCol="0"/>
          <a:lstStyle/>
          <a:p/>
        </p:txBody>
      </p:sp>
      <p:sp>
        <p:nvSpPr>
          <p:cNvPr id="5" name="object 5"/>
          <p:cNvSpPr txBox="1"/>
          <p:nvPr/>
        </p:nvSpPr>
        <p:spPr>
          <a:xfrm>
            <a:off x="1933701" y="1719833"/>
            <a:ext cx="160655"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E7DCED"/>
                </a:solidFill>
                <a:latin typeface="Arial"/>
                <a:cs typeface="Arial"/>
              </a:rPr>
              <a:t>A</a:t>
            </a:r>
            <a:endParaRPr sz="1600">
              <a:latin typeface="Arial"/>
              <a:cs typeface="Arial"/>
            </a:endParaRPr>
          </a:p>
        </p:txBody>
      </p:sp>
      <p:sp>
        <p:nvSpPr>
          <p:cNvPr id="6" name="object 6"/>
          <p:cNvSpPr/>
          <p:nvPr/>
        </p:nvSpPr>
        <p:spPr>
          <a:xfrm>
            <a:off x="2406395" y="2273807"/>
            <a:ext cx="494030" cy="494030"/>
          </a:xfrm>
          <a:custGeom>
            <a:avLst/>
            <a:gdLst/>
            <a:ahLst/>
            <a:cxnLst/>
            <a:rect l="l" t="t" r="r" b="b"/>
            <a:pathLst>
              <a:path w="494030" h="494030">
                <a:moveTo>
                  <a:pt x="246887" y="0"/>
                </a:moveTo>
                <a:lnTo>
                  <a:pt x="197118" y="5014"/>
                </a:lnTo>
                <a:lnTo>
                  <a:pt x="150768" y="19395"/>
                </a:lnTo>
                <a:lnTo>
                  <a:pt x="108830" y="42152"/>
                </a:lnTo>
                <a:lnTo>
                  <a:pt x="72294" y="72294"/>
                </a:lnTo>
                <a:lnTo>
                  <a:pt x="42152" y="108830"/>
                </a:lnTo>
                <a:lnTo>
                  <a:pt x="19395" y="150768"/>
                </a:lnTo>
                <a:lnTo>
                  <a:pt x="5014" y="197118"/>
                </a:lnTo>
                <a:lnTo>
                  <a:pt x="0" y="246887"/>
                </a:lnTo>
                <a:lnTo>
                  <a:pt x="5014" y="296657"/>
                </a:lnTo>
                <a:lnTo>
                  <a:pt x="19395" y="343007"/>
                </a:lnTo>
                <a:lnTo>
                  <a:pt x="42152" y="384945"/>
                </a:lnTo>
                <a:lnTo>
                  <a:pt x="72294" y="421481"/>
                </a:lnTo>
                <a:lnTo>
                  <a:pt x="108830" y="451623"/>
                </a:lnTo>
                <a:lnTo>
                  <a:pt x="150768" y="474380"/>
                </a:lnTo>
                <a:lnTo>
                  <a:pt x="197118" y="488761"/>
                </a:lnTo>
                <a:lnTo>
                  <a:pt x="246887" y="493775"/>
                </a:lnTo>
                <a:lnTo>
                  <a:pt x="296657" y="488761"/>
                </a:lnTo>
                <a:lnTo>
                  <a:pt x="343007" y="474380"/>
                </a:lnTo>
                <a:lnTo>
                  <a:pt x="384945" y="451623"/>
                </a:lnTo>
                <a:lnTo>
                  <a:pt x="421481" y="421481"/>
                </a:lnTo>
                <a:lnTo>
                  <a:pt x="451623" y="384945"/>
                </a:lnTo>
                <a:lnTo>
                  <a:pt x="474380" y="343007"/>
                </a:lnTo>
                <a:lnTo>
                  <a:pt x="488761" y="296657"/>
                </a:lnTo>
                <a:lnTo>
                  <a:pt x="493776" y="246887"/>
                </a:lnTo>
                <a:lnTo>
                  <a:pt x="488761" y="197118"/>
                </a:lnTo>
                <a:lnTo>
                  <a:pt x="474380" y="150768"/>
                </a:lnTo>
                <a:lnTo>
                  <a:pt x="451623" y="108830"/>
                </a:lnTo>
                <a:lnTo>
                  <a:pt x="421481" y="72294"/>
                </a:lnTo>
                <a:lnTo>
                  <a:pt x="384945" y="42152"/>
                </a:lnTo>
                <a:lnTo>
                  <a:pt x="343007" y="19395"/>
                </a:lnTo>
                <a:lnTo>
                  <a:pt x="296657" y="5014"/>
                </a:lnTo>
                <a:lnTo>
                  <a:pt x="246887" y="0"/>
                </a:lnTo>
                <a:close/>
              </a:path>
            </a:pathLst>
          </a:custGeom>
          <a:solidFill>
            <a:srgbClr val="AC8752"/>
          </a:solidFill>
        </p:spPr>
        <p:txBody>
          <a:bodyPr wrap="square" lIns="0" tIns="0" rIns="0" bIns="0" rtlCol="0"/>
          <a:lstStyle/>
          <a:p/>
        </p:txBody>
      </p:sp>
      <p:sp>
        <p:nvSpPr>
          <p:cNvPr id="7" name="object 7"/>
          <p:cNvSpPr/>
          <p:nvPr/>
        </p:nvSpPr>
        <p:spPr>
          <a:xfrm>
            <a:off x="1129283" y="2279904"/>
            <a:ext cx="495300" cy="494030"/>
          </a:xfrm>
          <a:custGeom>
            <a:avLst/>
            <a:gdLst/>
            <a:ahLst/>
            <a:cxnLst/>
            <a:rect l="l" t="t" r="r" b="b"/>
            <a:pathLst>
              <a:path w="495300" h="494030">
                <a:moveTo>
                  <a:pt x="247650" y="0"/>
                </a:moveTo>
                <a:lnTo>
                  <a:pt x="197738" y="5014"/>
                </a:lnTo>
                <a:lnTo>
                  <a:pt x="151251" y="19395"/>
                </a:lnTo>
                <a:lnTo>
                  <a:pt x="109184" y="42152"/>
                </a:lnTo>
                <a:lnTo>
                  <a:pt x="72532" y="72294"/>
                </a:lnTo>
                <a:lnTo>
                  <a:pt x="42293" y="108830"/>
                </a:lnTo>
                <a:lnTo>
                  <a:pt x="19460" y="150768"/>
                </a:lnTo>
                <a:lnTo>
                  <a:pt x="5031" y="197118"/>
                </a:lnTo>
                <a:lnTo>
                  <a:pt x="0" y="246887"/>
                </a:lnTo>
                <a:lnTo>
                  <a:pt x="5031" y="296657"/>
                </a:lnTo>
                <a:lnTo>
                  <a:pt x="19460" y="343007"/>
                </a:lnTo>
                <a:lnTo>
                  <a:pt x="42293" y="384945"/>
                </a:lnTo>
                <a:lnTo>
                  <a:pt x="72532" y="421481"/>
                </a:lnTo>
                <a:lnTo>
                  <a:pt x="109184" y="451623"/>
                </a:lnTo>
                <a:lnTo>
                  <a:pt x="151251" y="474380"/>
                </a:lnTo>
                <a:lnTo>
                  <a:pt x="197738" y="488761"/>
                </a:lnTo>
                <a:lnTo>
                  <a:pt x="247650" y="493775"/>
                </a:lnTo>
                <a:lnTo>
                  <a:pt x="297561" y="488761"/>
                </a:lnTo>
                <a:lnTo>
                  <a:pt x="344048" y="474380"/>
                </a:lnTo>
                <a:lnTo>
                  <a:pt x="386115" y="451623"/>
                </a:lnTo>
                <a:lnTo>
                  <a:pt x="422767" y="421481"/>
                </a:lnTo>
                <a:lnTo>
                  <a:pt x="453006" y="384945"/>
                </a:lnTo>
                <a:lnTo>
                  <a:pt x="475839" y="343007"/>
                </a:lnTo>
                <a:lnTo>
                  <a:pt x="490268" y="296657"/>
                </a:lnTo>
                <a:lnTo>
                  <a:pt x="495300" y="246887"/>
                </a:lnTo>
                <a:lnTo>
                  <a:pt x="490268" y="197118"/>
                </a:lnTo>
                <a:lnTo>
                  <a:pt x="475839" y="150768"/>
                </a:lnTo>
                <a:lnTo>
                  <a:pt x="453006" y="108830"/>
                </a:lnTo>
                <a:lnTo>
                  <a:pt x="422767" y="72294"/>
                </a:lnTo>
                <a:lnTo>
                  <a:pt x="386115" y="42152"/>
                </a:lnTo>
                <a:lnTo>
                  <a:pt x="344048" y="19395"/>
                </a:lnTo>
                <a:lnTo>
                  <a:pt x="297561" y="5014"/>
                </a:lnTo>
                <a:lnTo>
                  <a:pt x="247650" y="0"/>
                </a:lnTo>
                <a:close/>
              </a:path>
            </a:pathLst>
          </a:custGeom>
          <a:solidFill>
            <a:srgbClr val="AC8752"/>
          </a:solidFill>
        </p:spPr>
        <p:txBody>
          <a:bodyPr wrap="square" lIns="0" tIns="0" rIns="0" bIns="0" rtlCol="0"/>
          <a:lstStyle/>
          <a:p/>
        </p:txBody>
      </p:sp>
      <p:sp>
        <p:nvSpPr>
          <p:cNvPr id="8" name="object 8"/>
          <p:cNvSpPr/>
          <p:nvPr/>
        </p:nvSpPr>
        <p:spPr>
          <a:xfrm>
            <a:off x="2262377" y="1860042"/>
            <a:ext cx="391795" cy="415290"/>
          </a:xfrm>
          <a:custGeom>
            <a:avLst/>
            <a:gdLst/>
            <a:ahLst/>
            <a:cxnLst/>
            <a:rect l="l" t="t" r="r" b="b"/>
            <a:pathLst>
              <a:path w="391794" h="415289">
                <a:moveTo>
                  <a:pt x="0" y="0"/>
                </a:moveTo>
                <a:lnTo>
                  <a:pt x="391287" y="415290"/>
                </a:lnTo>
              </a:path>
            </a:pathLst>
          </a:custGeom>
          <a:ln w="38099">
            <a:solidFill>
              <a:srgbClr val="8952AC"/>
            </a:solidFill>
          </a:ln>
        </p:spPr>
        <p:txBody>
          <a:bodyPr wrap="square" lIns="0" tIns="0" rIns="0" bIns="0" rtlCol="0"/>
          <a:lstStyle/>
          <a:p/>
        </p:txBody>
      </p:sp>
      <p:sp>
        <p:nvSpPr>
          <p:cNvPr id="9" name="object 9"/>
          <p:cNvSpPr/>
          <p:nvPr/>
        </p:nvSpPr>
        <p:spPr>
          <a:xfrm>
            <a:off x="1376933" y="1860042"/>
            <a:ext cx="391795" cy="421640"/>
          </a:xfrm>
          <a:custGeom>
            <a:avLst/>
            <a:gdLst/>
            <a:ahLst/>
            <a:cxnLst/>
            <a:rect l="l" t="t" r="r" b="b"/>
            <a:pathLst>
              <a:path w="391794" h="421639">
                <a:moveTo>
                  <a:pt x="391286" y="0"/>
                </a:moveTo>
                <a:lnTo>
                  <a:pt x="0" y="421513"/>
                </a:lnTo>
              </a:path>
            </a:pathLst>
          </a:custGeom>
          <a:ln w="38100">
            <a:solidFill>
              <a:srgbClr val="8952AC"/>
            </a:solidFill>
          </a:ln>
        </p:spPr>
        <p:txBody>
          <a:bodyPr wrap="square" lIns="0" tIns="0" rIns="0" bIns="0" rtlCol="0"/>
          <a:lstStyle/>
          <a:p/>
        </p:txBody>
      </p:sp>
      <p:sp>
        <p:nvSpPr>
          <p:cNvPr id="10" name="object 10"/>
          <p:cNvSpPr/>
          <p:nvPr/>
        </p:nvSpPr>
        <p:spPr>
          <a:xfrm>
            <a:off x="2262377" y="2768345"/>
            <a:ext cx="391795" cy="415290"/>
          </a:xfrm>
          <a:custGeom>
            <a:avLst/>
            <a:gdLst/>
            <a:ahLst/>
            <a:cxnLst/>
            <a:rect l="l" t="t" r="r" b="b"/>
            <a:pathLst>
              <a:path w="391794" h="415289">
                <a:moveTo>
                  <a:pt x="391287" y="0"/>
                </a:moveTo>
                <a:lnTo>
                  <a:pt x="0" y="415289"/>
                </a:lnTo>
              </a:path>
            </a:pathLst>
          </a:custGeom>
          <a:ln w="38100">
            <a:solidFill>
              <a:srgbClr val="8952AC"/>
            </a:solidFill>
          </a:ln>
        </p:spPr>
        <p:txBody>
          <a:bodyPr wrap="square" lIns="0" tIns="0" rIns="0" bIns="0" rtlCol="0"/>
          <a:lstStyle/>
          <a:p/>
        </p:txBody>
      </p:sp>
      <p:sp>
        <p:nvSpPr>
          <p:cNvPr id="11" name="object 11"/>
          <p:cNvSpPr/>
          <p:nvPr/>
        </p:nvSpPr>
        <p:spPr>
          <a:xfrm>
            <a:off x="1767839" y="2936748"/>
            <a:ext cx="494030" cy="494030"/>
          </a:xfrm>
          <a:custGeom>
            <a:avLst/>
            <a:gdLst/>
            <a:ahLst/>
            <a:cxnLst/>
            <a:rect l="l" t="t" r="r" b="b"/>
            <a:pathLst>
              <a:path w="494030" h="494029">
                <a:moveTo>
                  <a:pt x="246887" y="0"/>
                </a:moveTo>
                <a:lnTo>
                  <a:pt x="197118" y="5014"/>
                </a:lnTo>
                <a:lnTo>
                  <a:pt x="150768" y="19395"/>
                </a:lnTo>
                <a:lnTo>
                  <a:pt x="108830" y="42152"/>
                </a:lnTo>
                <a:lnTo>
                  <a:pt x="72294" y="72294"/>
                </a:lnTo>
                <a:lnTo>
                  <a:pt x="42152" y="108830"/>
                </a:lnTo>
                <a:lnTo>
                  <a:pt x="19395" y="150768"/>
                </a:lnTo>
                <a:lnTo>
                  <a:pt x="5014" y="197118"/>
                </a:lnTo>
                <a:lnTo>
                  <a:pt x="0" y="246887"/>
                </a:lnTo>
                <a:lnTo>
                  <a:pt x="5014" y="296657"/>
                </a:lnTo>
                <a:lnTo>
                  <a:pt x="19395" y="343007"/>
                </a:lnTo>
                <a:lnTo>
                  <a:pt x="42152" y="384945"/>
                </a:lnTo>
                <a:lnTo>
                  <a:pt x="72294" y="421481"/>
                </a:lnTo>
                <a:lnTo>
                  <a:pt x="108830" y="451623"/>
                </a:lnTo>
                <a:lnTo>
                  <a:pt x="150768" y="474380"/>
                </a:lnTo>
                <a:lnTo>
                  <a:pt x="197118" y="488761"/>
                </a:lnTo>
                <a:lnTo>
                  <a:pt x="246887" y="493775"/>
                </a:lnTo>
                <a:lnTo>
                  <a:pt x="296657" y="488761"/>
                </a:lnTo>
                <a:lnTo>
                  <a:pt x="343007" y="474380"/>
                </a:lnTo>
                <a:lnTo>
                  <a:pt x="384945" y="451623"/>
                </a:lnTo>
                <a:lnTo>
                  <a:pt x="421481" y="421481"/>
                </a:lnTo>
                <a:lnTo>
                  <a:pt x="451623" y="384945"/>
                </a:lnTo>
                <a:lnTo>
                  <a:pt x="474380" y="343007"/>
                </a:lnTo>
                <a:lnTo>
                  <a:pt x="488761" y="296657"/>
                </a:lnTo>
                <a:lnTo>
                  <a:pt x="493776" y="246887"/>
                </a:lnTo>
                <a:lnTo>
                  <a:pt x="488761" y="197118"/>
                </a:lnTo>
                <a:lnTo>
                  <a:pt x="474380" y="150768"/>
                </a:lnTo>
                <a:lnTo>
                  <a:pt x="451623" y="108830"/>
                </a:lnTo>
                <a:lnTo>
                  <a:pt x="421481" y="72294"/>
                </a:lnTo>
                <a:lnTo>
                  <a:pt x="384945" y="42152"/>
                </a:lnTo>
                <a:lnTo>
                  <a:pt x="343007" y="19395"/>
                </a:lnTo>
                <a:lnTo>
                  <a:pt x="296657" y="5014"/>
                </a:lnTo>
                <a:lnTo>
                  <a:pt x="246887" y="0"/>
                </a:lnTo>
                <a:close/>
              </a:path>
            </a:pathLst>
          </a:custGeom>
          <a:solidFill>
            <a:srgbClr val="AC8752"/>
          </a:solidFill>
        </p:spPr>
        <p:txBody>
          <a:bodyPr wrap="square" lIns="0" tIns="0" rIns="0" bIns="0" rtlCol="0"/>
          <a:lstStyle/>
          <a:p/>
        </p:txBody>
      </p:sp>
      <p:sp>
        <p:nvSpPr>
          <p:cNvPr id="12" name="object 12"/>
          <p:cNvSpPr txBox="1"/>
          <p:nvPr/>
        </p:nvSpPr>
        <p:spPr>
          <a:xfrm>
            <a:off x="1929129" y="3044698"/>
            <a:ext cx="172085"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FFFFFF"/>
                </a:solidFill>
                <a:latin typeface="Arial"/>
                <a:cs typeface="Arial"/>
              </a:rPr>
              <a:t>D</a:t>
            </a:r>
            <a:endParaRPr sz="1600">
              <a:latin typeface="Arial"/>
              <a:cs typeface="Arial"/>
            </a:endParaRPr>
          </a:p>
        </p:txBody>
      </p:sp>
      <p:sp>
        <p:nvSpPr>
          <p:cNvPr id="13" name="object 13"/>
          <p:cNvSpPr/>
          <p:nvPr/>
        </p:nvSpPr>
        <p:spPr>
          <a:xfrm>
            <a:off x="1376933" y="2774442"/>
            <a:ext cx="391795" cy="409575"/>
          </a:xfrm>
          <a:custGeom>
            <a:avLst/>
            <a:gdLst/>
            <a:ahLst/>
            <a:cxnLst/>
            <a:rect l="l" t="t" r="r" b="b"/>
            <a:pathLst>
              <a:path w="391794" h="409575">
                <a:moveTo>
                  <a:pt x="391286" y="409194"/>
                </a:moveTo>
                <a:lnTo>
                  <a:pt x="0" y="0"/>
                </a:lnTo>
              </a:path>
            </a:pathLst>
          </a:custGeom>
          <a:ln w="38100">
            <a:solidFill>
              <a:srgbClr val="8952AC"/>
            </a:solidFill>
          </a:ln>
        </p:spPr>
        <p:txBody>
          <a:bodyPr wrap="square" lIns="0" tIns="0" rIns="0" bIns="0" rtlCol="0"/>
          <a:lstStyle/>
          <a:p/>
        </p:txBody>
      </p:sp>
      <p:sp>
        <p:nvSpPr>
          <p:cNvPr id="14" name="object 14"/>
          <p:cNvSpPr/>
          <p:nvPr/>
        </p:nvSpPr>
        <p:spPr>
          <a:xfrm>
            <a:off x="2015489" y="2106929"/>
            <a:ext cx="0" cy="831215"/>
          </a:xfrm>
          <a:custGeom>
            <a:avLst/>
            <a:gdLst/>
            <a:ahLst/>
            <a:cxnLst/>
            <a:rect l="l" t="t" r="r" b="b"/>
            <a:pathLst>
              <a:path w="0" h="831214">
                <a:moveTo>
                  <a:pt x="0" y="0"/>
                </a:moveTo>
                <a:lnTo>
                  <a:pt x="0" y="830707"/>
                </a:lnTo>
              </a:path>
            </a:pathLst>
          </a:custGeom>
          <a:ln w="38100">
            <a:solidFill>
              <a:srgbClr val="8952AC"/>
            </a:solidFill>
          </a:ln>
        </p:spPr>
        <p:txBody>
          <a:bodyPr wrap="square" lIns="0" tIns="0" rIns="0" bIns="0" rtlCol="0"/>
          <a:lstStyle/>
          <a:p/>
        </p:txBody>
      </p:sp>
      <p:sp>
        <p:nvSpPr>
          <p:cNvPr id="15" name="object 15"/>
          <p:cNvSpPr txBox="1"/>
          <p:nvPr/>
        </p:nvSpPr>
        <p:spPr>
          <a:xfrm>
            <a:off x="1290955" y="2388184"/>
            <a:ext cx="1442720" cy="269240"/>
          </a:xfrm>
          <a:prstGeom prst="rect">
            <a:avLst/>
          </a:prstGeom>
        </p:spPr>
        <p:txBody>
          <a:bodyPr wrap="square" lIns="0" tIns="12065" rIns="0" bIns="0" rtlCol="0" vert="horz">
            <a:spAutoFit/>
          </a:bodyPr>
          <a:lstStyle/>
          <a:p>
            <a:pPr marL="12700">
              <a:lnSpc>
                <a:spcPct val="100000"/>
              </a:lnSpc>
              <a:spcBef>
                <a:spcPts val="95"/>
              </a:spcBef>
              <a:tabLst>
                <a:tab pos="763905" algn="l"/>
                <a:tab pos="1293495" algn="l"/>
              </a:tabLst>
            </a:pPr>
            <a:r>
              <a:rPr dirty="0" sz="1600" spc="-5">
                <a:solidFill>
                  <a:srgbClr val="FFFFFF"/>
                </a:solidFill>
                <a:latin typeface="Arial"/>
                <a:cs typeface="Arial"/>
              </a:rPr>
              <a:t>C</a:t>
            </a:r>
            <a:r>
              <a:rPr dirty="0" sz="1600" spc="-5">
                <a:solidFill>
                  <a:srgbClr val="FFFFFF"/>
                </a:solidFill>
                <a:latin typeface="Arial"/>
                <a:cs typeface="Arial"/>
              </a:rPr>
              <a:t>	</a:t>
            </a:r>
            <a:r>
              <a:rPr dirty="0" baseline="1736" sz="2400" spc="-7">
                <a:solidFill>
                  <a:srgbClr val="767070"/>
                </a:solidFill>
                <a:latin typeface="Arial"/>
                <a:cs typeface="Arial"/>
              </a:rPr>
              <a:t>5</a:t>
            </a:r>
            <a:r>
              <a:rPr dirty="0" baseline="1736" sz="2400" spc="-7">
                <a:solidFill>
                  <a:srgbClr val="767070"/>
                </a:solidFill>
                <a:latin typeface="Arial"/>
                <a:cs typeface="Arial"/>
              </a:rPr>
              <a:t>	</a:t>
            </a:r>
            <a:r>
              <a:rPr dirty="0" baseline="1736" sz="2400" spc="-7">
                <a:solidFill>
                  <a:srgbClr val="FFFFFF"/>
                </a:solidFill>
                <a:latin typeface="Arial"/>
                <a:cs typeface="Arial"/>
              </a:rPr>
              <a:t>B</a:t>
            </a:r>
            <a:endParaRPr baseline="1736" sz="2400">
              <a:latin typeface="Arial"/>
              <a:cs typeface="Arial"/>
            </a:endParaRPr>
          </a:p>
        </p:txBody>
      </p:sp>
      <p:sp>
        <p:nvSpPr>
          <p:cNvPr id="16" name="object 16"/>
          <p:cNvSpPr txBox="1"/>
          <p:nvPr/>
        </p:nvSpPr>
        <p:spPr>
          <a:xfrm>
            <a:off x="1326007" y="1805177"/>
            <a:ext cx="1318895" cy="269240"/>
          </a:xfrm>
          <a:prstGeom prst="rect">
            <a:avLst/>
          </a:prstGeom>
        </p:spPr>
        <p:txBody>
          <a:bodyPr wrap="square" lIns="0" tIns="12065" rIns="0" bIns="0" rtlCol="0" vert="horz">
            <a:spAutoFit/>
          </a:bodyPr>
          <a:lstStyle/>
          <a:p>
            <a:pPr marL="12700">
              <a:lnSpc>
                <a:spcPct val="100000"/>
              </a:lnSpc>
              <a:spcBef>
                <a:spcPts val="95"/>
              </a:spcBef>
              <a:tabLst>
                <a:tab pos="1193165" algn="l"/>
              </a:tabLst>
            </a:pPr>
            <a:r>
              <a:rPr dirty="0" baseline="1736" sz="2400" spc="-7">
                <a:solidFill>
                  <a:srgbClr val="767070"/>
                </a:solidFill>
                <a:latin typeface="Arial"/>
                <a:cs typeface="Arial"/>
              </a:rPr>
              <a:t>2</a:t>
            </a:r>
            <a:r>
              <a:rPr dirty="0" baseline="1736" sz="2400" spc="-7">
                <a:solidFill>
                  <a:srgbClr val="767070"/>
                </a:solidFill>
                <a:latin typeface="Arial"/>
                <a:cs typeface="Arial"/>
              </a:rPr>
              <a:t>	</a:t>
            </a:r>
            <a:r>
              <a:rPr dirty="0" sz="1600" spc="-5">
                <a:solidFill>
                  <a:srgbClr val="767070"/>
                </a:solidFill>
                <a:latin typeface="Arial"/>
                <a:cs typeface="Arial"/>
              </a:rPr>
              <a:t>1</a:t>
            </a:r>
            <a:endParaRPr sz="1600">
              <a:latin typeface="Arial"/>
              <a:cs typeface="Arial"/>
            </a:endParaRPr>
          </a:p>
        </p:txBody>
      </p:sp>
      <p:sp>
        <p:nvSpPr>
          <p:cNvPr id="17" name="object 17"/>
          <p:cNvSpPr txBox="1"/>
          <p:nvPr/>
        </p:nvSpPr>
        <p:spPr>
          <a:xfrm>
            <a:off x="1353058" y="2946654"/>
            <a:ext cx="1322070" cy="269240"/>
          </a:xfrm>
          <a:prstGeom prst="rect">
            <a:avLst/>
          </a:prstGeom>
        </p:spPr>
        <p:txBody>
          <a:bodyPr wrap="square" lIns="0" tIns="12065" rIns="0" bIns="0" rtlCol="0" vert="horz">
            <a:spAutoFit/>
          </a:bodyPr>
          <a:lstStyle/>
          <a:p>
            <a:pPr marL="12700">
              <a:lnSpc>
                <a:spcPct val="100000"/>
              </a:lnSpc>
              <a:spcBef>
                <a:spcPts val="95"/>
              </a:spcBef>
              <a:tabLst>
                <a:tab pos="1195705" algn="l"/>
              </a:tabLst>
            </a:pPr>
            <a:r>
              <a:rPr dirty="0" sz="1600" spc="-5">
                <a:solidFill>
                  <a:srgbClr val="767070"/>
                </a:solidFill>
                <a:latin typeface="Arial"/>
                <a:cs typeface="Arial"/>
              </a:rPr>
              <a:t>4</a:t>
            </a:r>
            <a:r>
              <a:rPr dirty="0" sz="1600" spc="-5">
                <a:solidFill>
                  <a:srgbClr val="767070"/>
                </a:solidFill>
                <a:latin typeface="Arial"/>
                <a:cs typeface="Arial"/>
              </a:rPr>
              <a:t>	</a:t>
            </a:r>
            <a:r>
              <a:rPr dirty="0" sz="1600" spc="-5">
                <a:solidFill>
                  <a:srgbClr val="767070"/>
                </a:solidFill>
                <a:latin typeface="Arial"/>
                <a:cs typeface="Arial"/>
              </a:rPr>
              <a:t>3</a:t>
            </a:r>
            <a:endParaRPr sz="1600">
              <a:latin typeface="Arial"/>
              <a:cs typeface="Arial"/>
            </a:endParaRPr>
          </a:p>
        </p:txBody>
      </p:sp>
      <p:sp>
        <p:nvSpPr>
          <p:cNvPr id="18" name="object 18"/>
          <p:cNvSpPr/>
          <p:nvPr/>
        </p:nvSpPr>
        <p:spPr>
          <a:xfrm>
            <a:off x="3566033" y="1981835"/>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sp>
        <p:nvSpPr>
          <p:cNvPr id="19" name="object 19"/>
          <p:cNvSpPr/>
          <p:nvPr/>
        </p:nvSpPr>
        <p:spPr>
          <a:xfrm>
            <a:off x="3984625" y="1981835"/>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sp>
        <p:nvSpPr>
          <p:cNvPr id="20" name="object 20"/>
          <p:cNvSpPr/>
          <p:nvPr/>
        </p:nvSpPr>
        <p:spPr>
          <a:xfrm>
            <a:off x="4403216" y="1981835"/>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sp>
        <p:nvSpPr>
          <p:cNvPr id="21" name="object 21"/>
          <p:cNvSpPr/>
          <p:nvPr/>
        </p:nvSpPr>
        <p:spPr>
          <a:xfrm>
            <a:off x="4821935" y="1981835"/>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sp>
        <p:nvSpPr>
          <p:cNvPr id="22" name="object 22"/>
          <p:cNvSpPr/>
          <p:nvPr/>
        </p:nvSpPr>
        <p:spPr>
          <a:xfrm>
            <a:off x="3566033" y="2347595"/>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sp>
        <p:nvSpPr>
          <p:cNvPr id="23" name="object 23"/>
          <p:cNvSpPr/>
          <p:nvPr/>
        </p:nvSpPr>
        <p:spPr>
          <a:xfrm>
            <a:off x="3984625" y="2347595"/>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sp>
        <p:nvSpPr>
          <p:cNvPr id="24" name="object 24"/>
          <p:cNvSpPr/>
          <p:nvPr/>
        </p:nvSpPr>
        <p:spPr>
          <a:xfrm>
            <a:off x="4403216" y="2347595"/>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sp>
        <p:nvSpPr>
          <p:cNvPr id="25" name="object 25"/>
          <p:cNvSpPr/>
          <p:nvPr/>
        </p:nvSpPr>
        <p:spPr>
          <a:xfrm>
            <a:off x="4821935" y="2347595"/>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sp>
        <p:nvSpPr>
          <p:cNvPr id="26" name="object 26"/>
          <p:cNvSpPr/>
          <p:nvPr/>
        </p:nvSpPr>
        <p:spPr>
          <a:xfrm>
            <a:off x="3566033" y="2713354"/>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sp>
        <p:nvSpPr>
          <p:cNvPr id="27" name="object 27"/>
          <p:cNvSpPr/>
          <p:nvPr/>
        </p:nvSpPr>
        <p:spPr>
          <a:xfrm>
            <a:off x="3984625" y="2713354"/>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sp>
        <p:nvSpPr>
          <p:cNvPr id="28" name="object 28"/>
          <p:cNvSpPr/>
          <p:nvPr/>
        </p:nvSpPr>
        <p:spPr>
          <a:xfrm>
            <a:off x="4403216" y="2713354"/>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sp>
        <p:nvSpPr>
          <p:cNvPr id="29" name="object 29"/>
          <p:cNvSpPr/>
          <p:nvPr/>
        </p:nvSpPr>
        <p:spPr>
          <a:xfrm>
            <a:off x="4821935" y="2713354"/>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sp>
        <p:nvSpPr>
          <p:cNvPr id="30" name="object 30"/>
          <p:cNvSpPr/>
          <p:nvPr/>
        </p:nvSpPr>
        <p:spPr>
          <a:xfrm>
            <a:off x="3566033" y="3079114"/>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sp>
        <p:nvSpPr>
          <p:cNvPr id="31" name="object 31"/>
          <p:cNvSpPr/>
          <p:nvPr/>
        </p:nvSpPr>
        <p:spPr>
          <a:xfrm>
            <a:off x="3984625" y="3079114"/>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sp>
        <p:nvSpPr>
          <p:cNvPr id="32" name="object 32"/>
          <p:cNvSpPr/>
          <p:nvPr/>
        </p:nvSpPr>
        <p:spPr>
          <a:xfrm>
            <a:off x="4403216" y="3079114"/>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sp>
        <p:nvSpPr>
          <p:cNvPr id="33" name="object 33"/>
          <p:cNvSpPr/>
          <p:nvPr/>
        </p:nvSpPr>
        <p:spPr>
          <a:xfrm>
            <a:off x="4821935" y="3079114"/>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graphicFrame>
        <p:nvGraphicFramePr>
          <p:cNvPr id="34" name="object 34"/>
          <p:cNvGraphicFramePr>
            <a:graphicFrameLocks noGrp="1"/>
          </p:cNvGraphicFramePr>
          <p:nvPr/>
        </p:nvGraphicFramePr>
        <p:xfrm>
          <a:off x="3140964" y="1609725"/>
          <a:ext cx="2112645" cy="1841500"/>
        </p:xfrm>
        <a:graphic>
          <a:graphicData uri="http://schemas.openxmlformats.org/drawingml/2006/table">
            <a:tbl>
              <a:tblPr firstRow="1" bandRow="1">
                <a:tableStyleId>{2D5ABB26-0587-4C30-8999-92F81FD0307C}</a:tableStyleId>
              </a:tblPr>
              <a:tblGrid>
                <a:gridCol w="418465"/>
                <a:gridCol w="418465"/>
                <a:gridCol w="418465"/>
                <a:gridCol w="418465"/>
                <a:gridCol w="418464"/>
              </a:tblGrid>
              <a:tr h="365760">
                <a:tc>
                  <a:txBody>
                    <a:bodyPr/>
                    <a:lstStyle/>
                    <a:p>
                      <a:pPr>
                        <a:lnSpc>
                          <a:spcPct val="100000"/>
                        </a:lnSpc>
                      </a:pPr>
                      <a:endParaRPr sz="14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952AC"/>
                    </a:solidFill>
                  </a:tcPr>
                </a:tc>
                <a:tc>
                  <a:txBody>
                    <a:bodyPr/>
                    <a:lstStyle/>
                    <a:p>
                      <a:pPr algn="r" marR="153670">
                        <a:lnSpc>
                          <a:spcPct val="100000"/>
                        </a:lnSpc>
                        <a:spcBef>
                          <a:spcPts val="315"/>
                        </a:spcBef>
                      </a:pPr>
                      <a:r>
                        <a:rPr dirty="0" sz="1800" b="1">
                          <a:solidFill>
                            <a:srgbClr val="FFFFFF"/>
                          </a:solidFill>
                          <a:latin typeface="Arial"/>
                          <a:cs typeface="Arial"/>
                        </a:rPr>
                        <a:t>A</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952AC"/>
                    </a:solidFill>
                  </a:tcPr>
                </a:tc>
                <a:tc>
                  <a:txBody>
                    <a:bodyPr/>
                    <a:lstStyle/>
                    <a:p>
                      <a:pPr algn="r" marR="153035">
                        <a:lnSpc>
                          <a:spcPct val="100000"/>
                        </a:lnSpc>
                        <a:spcBef>
                          <a:spcPts val="315"/>
                        </a:spcBef>
                      </a:pPr>
                      <a:r>
                        <a:rPr dirty="0" sz="1800" b="1">
                          <a:solidFill>
                            <a:srgbClr val="FFFFFF"/>
                          </a:solidFill>
                          <a:latin typeface="Arial"/>
                          <a:cs typeface="Arial"/>
                        </a:rPr>
                        <a:t>B</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952AC"/>
                    </a:solidFill>
                  </a:tcPr>
                </a:tc>
                <a:tc>
                  <a:txBody>
                    <a:bodyPr/>
                    <a:lstStyle/>
                    <a:p>
                      <a:pPr algn="r" marR="153670">
                        <a:lnSpc>
                          <a:spcPct val="100000"/>
                        </a:lnSpc>
                        <a:spcBef>
                          <a:spcPts val="315"/>
                        </a:spcBef>
                      </a:pPr>
                      <a:r>
                        <a:rPr dirty="0" sz="1800" b="1">
                          <a:solidFill>
                            <a:srgbClr val="FFFFFF"/>
                          </a:solidFill>
                          <a:latin typeface="Arial"/>
                          <a:cs typeface="Arial"/>
                        </a:rPr>
                        <a:t>C</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952AC"/>
                    </a:solidFill>
                  </a:tcPr>
                </a:tc>
                <a:tc>
                  <a:txBody>
                    <a:bodyPr/>
                    <a:lstStyle/>
                    <a:p>
                      <a:pPr algn="r" marR="153035">
                        <a:lnSpc>
                          <a:spcPct val="100000"/>
                        </a:lnSpc>
                        <a:spcBef>
                          <a:spcPts val="315"/>
                        </a:spcBef>
                      </a:pPr>
                      <a:r>
                        <a:rPr dirty="0" sz="1800" b="1">
                          <a:solidFill>
                            <a:srgbClr val="FFFFFF"/>
                          </a:solidFill>
                          <a:latin typeface="Arial"/>
                          <a:cs typeface="Arial"/>
                        </a:rPr>
                        <a:t>D</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952AC"/>
                    </a:solidFill>
                  </a:tcPr>
                </a:tc>
              </a:tr>
              <a:tr h="365760">
                <a:tc>
                  <a:txBody>
                    <a:bodyPr/>
                    <a:lstStyle/>
                    <a:p>
                      <a:pPr marL="91440">
                        <a:lnSpc>
                          <a:spcPct val="100000"/>
                        </a:lnSpc>
                        <a:spcBef>
                          <a:spcPts val="315"/>
                        </a:spcBef>
                      </a:pPr>
                      <a:r>
                        <a:rPr dirty="0" sz="1800">
                          <a:solidFill>
                            <a:srgbClr val="FFFFFF"/>
                          </a:solidFill>
                          <a:latin typeface="Arial"/>
                          <a:cs typeface="Arial"/>
                        </a:rPr>
                        <a:t>A</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8952AC"/>
                    </a:solidFill>
                  </a:tcPr>
                </a:tc>
                <a:tc>
                  <a:txBody>
                    <a:bodyPr/>
                    <a:lstStyle/>
                    <a:p>
                      <a:pPr algn="r" marR="152400">
                        <a:lnSpc>
                          <a:spcPct val="100000"/>
                        </a:lnSpc>
                        <a:spcBef>
                          <a:spcPts val="320"/>
                        </a:spcBef>
                      </a:pPr>
                      <a:r>
                        <a:rPr dirty="0" sz="1400">
                          <a:solidFill>
                            <a:srgbClr val="767070"/>
                          </a:solidFill>
                          <a:latin typeface="Arial"/>
                          <a:cs typeface="Arial"/>
                        </a:rPr>
                        <a:t>0</a:t>
                      </a:r>
                      <a:endParaRPr sz="1400">
                        <a:latin typeface="Arial"/>
                        <a:cs typeface="Arial"/>
                      </a:endParaRPr>
                    </a:p>
                  </a:txBody>
                  <a:tcPr marL="0" marR="0" marB="0" marT="4064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DCED"/>
                    </a:solidFill>
                  </a:tcPr>
                </a:tc>
                <a:tc>
                  <a:txBody>
                    <a:bodyPr/>
                    <a:lstStyle/>
                    <a:p>
                      <a:pPr algn="r" marR="152400">
                        <a:lnSpc>
                          <a:spcPct val="100000"/>
                        </a:lnSpc>
                        <a:spcBef>
                          <a:spcPts val="320"/>
                        </a:spcBef>
                      </a:pPr>
                      <a:r>
                        <a:rPr dirty="0" sz="1400">
                          <a:solidFill>
                            <a:srgbClr val="767070"/>
                          </a:solidFill>
                          <a:latin typeface="Arial"/>
                          <a:cs typeface="Arial"/>
                        </a:rPr>
                        <a:t>1</a:t>
                      </a:r>
                      <a:endParaRPr sz="1400">
                        <a:latin typeface="Arial"/>
                        <a:cs typeface="Arial"/>
                      </a:endParaRPr>
                    </a:p>
                  </a:txBody>
                  <a:tcPr marL="0" marR="0" marB="0" marT="4064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DCED"/>
                    </a:solidFill>
                  </a:tcPr>
                </a:tc>
                <a:tc>
                  <a:txBody>
                    <a:bodyPr/>
                    <a:lstStyle/>
                    <a:p>
                      <a:pPr algn="r" marR="151765">
                        <a:lnSpc>
                          <a:spcPct val="100000"/>
                        </a:lnSpc>
                        <a:spcBef>
                          <a:spcPts val="320"/>
                        </a:spcBef>
                      </a:pPr>
                      <a:r>
                        <a:rPr dirty="0" sz="1400">
                          <a:solidFill>
                            <a:srgbClr val="767070"/>
                          </a:solidFill>
                          <a:latin typeface="Arial"/>
                          <a:cs typeface="Arial"/>
                        </a:rPr>
                        <a:t>2</a:t>
                      </a:r>
                      <a:endParaRPr sz="1400">
                        <a:latin typeface="Arial"/>
                        <a:cs typeface="Arial"/>
                      </a:endParaRPr>
                    </a:p>
                  </a:txBody>
                  <a:tcPr marL="0" marR="0" marB="0" marT="4064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DCED"/>
                    </a:solidFill>
                  </a:tcPr>
                </a:tc>
                <a:tc>
                  <a:txBody>
                    <a:bodyPr/>
                    <a:lstStyle/>
                    <a:p>
                      <a:pPr algn="r" marR="152400">
                        <a:lnSpc>
                          <a:spcPct val="100000"/>
                        </a:lnSpc>
                        <a:spcBef>
                          <a:spcPts val="320"/>
                        </a:spcBef>
                      </a:pPr>
                      <a:r>
                        <a:rPr dirty="0" sz="1400">
                          <a:solidFill>
                            <a:srgbClr val="767070"/>
                          </a:solidFill>
                          <a:latin typeface="Arial"/>
                          <a:cs typeface="Arial"/>
                        </a:rPr>
                        <a:t>5</a:t>
                      </a:r>
                      <a:endParaRPr sz="1400">
                        <a:latin typeface="Arial"/>
                        <a:cs typeface="Arial"/>
                      </a:endParaRPr>
                    </a:p>
                  </a:txBody>
                  <a:tcPr marL="0" marR="0" marB="0" marT="4064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DCED"/>
                    </a:solidFill>
                  </a:tcPr>
                </a:tc>
              </a:tr>
              <a:tr h="365759">
                <a:tc>
                  <a:txBody>
                    <a:bodyPr/>
                    <a:lstStyle/>
                    <a:p>
                      <a:pPr marL="91440">
                        <a:lnSpc>
                          <a:spcPct val="100000"/>
                        </a:lnSpc>
                        <a:spcBef>
                          <a:spcPts val="315"/>
                        </a:spcBef>
                      </a:pPr>
                      <a:r>
                        <a:rPr dirty="0" sz="1800">
                          <a:solidFill>
                            <a:srgbClr val="FFFFFF"/>
                          </a:solidFill>
                          <a:latin typeface="Arial"/>
                          <a:cs typeface="Arial"/>
                        </a:rPr>
                        <a:t>B</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952AC"/>
                    </a:solidFill>
                  </a:tcPr>
                </a:tc>
                <a:tc>
                  <a:txBody>
                    <a:bodyPr/>
                    <a:lstStyle/>
                    <a:p>
                      <a:pPr algn="r" marR="152400">
                        <a:lnSpc>
                          <a:spcPct val="100000"/>
                        </a:lnSpc>
                        <a:spcBef>
                          <a:spcPts val="320"/>
                        </a:spcBef>
                      </a:pPr>
                      <a:r>
                        <a:rPr dirty="0" sz="1400">
                          <a:solidFill>
                            <a:srgbClr val="767070"/>
                          </a:solidFill>
                          <a:latin typeface="Arial"/>
                          <a:cs typeface="Arial"/>
                        </a:rPr>
                        <a:t>1</a:t>
                      </a:r>
                      <a:endParaRPr sz="14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DCED"/>
                    </a:solidFill>
                  </a:tcPr>
                </a:tc>
                <a:tc>
                  <a:txBody>
                    <a:bodyPr/>
                    <a:lstStyle/>
                    <a:p>
                      <a:pPr algn="r" marR="152400">
                        <a:lnSpc>
                          <a:spcPct val="100000"/>
                        </a:lnSpc>
                        <a:spcBef>
                          <a:spcPts val="320"/>
                        </a:spcBef>
                      </a:pPr>
                      <a:r>
                        <a:rPr dirty="0" sz="1400">
                          <a:solidFill>
                            <a:srgbClr val="767070"/>
                          </a:solidFill>
                          <a:latin typeface="Arial"/>
                          <a:cs typeface="Arial"/>
                        </a:rPr>
                        <a:t>0</a:t>
                      </a:r>
                      <a:endParaRPr sz="14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DCED"/>
                    </a:solidFill>
                  </a:tcPr>
                </a:tc>
                <a:tc>
                  <a:txBody>
                    <a:bodyPr/>
                    <a:lstStyle/>
                    <a:p>
                      <a:pPr algn="r" marR="148590">
                        <a:lnSpc>
                          <a:spcPct val="100000"/>
                        </a:lnSpc>
                        <a:spcBef>
                          <a:spcPts val="320"/>
                        </a:spcBef>
                      </a:pPr>
                      <a:r>
                        <a:rPr dirty="0" sz="1400">
                          <a:solidFill>
                            <a:srgbClr val="767070"/>
                          </a:solidFill>
                          <a:latin typeface="Cambria Math"/>
                          <a:cs typeface="Cambria Math"/>
                        </a:rPr>
                        <a:t>∞</a:t>
                      </a:r>
                      <a:endParaRPr sz="1400">
                        <a:latin typeface="Cambria Math"/>
                        <a:cs typeface="Cambria Math"/>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DCED"/>
                    </a:solidFill>
                  </a:tcPr>
                </a:tc>
                <a:tc>
                  <a:txBody>
                    <a:bodyPr/>
                    <a:lstStyle/>
                    <a:p>
                      <a:pPr algn="r" marR="152400">
                        <a:lnSpc>
                          <a:spcPct val="100000"/>
                        </a:lnSpc>
                        <a:spcBef>
                          <a:spcPts val="320"/>
                        </a:spcBef>
                      </a:pPr>
                      <a:r>
                        <a:rPr dirty="0" sz="1400">
                          <a:solidFill>
                            <a:srgbClr val="767070"/>
                          </a:solidFill>
                          <a:latin typeface="Arial"/>
                          <a:cs typeface="Arial"/>
                        </a:rPr>
                        <a:t>3</a:t>
                      </a:r>
                      <a:endParaRPr sz="14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DCED"/>
                    </a:solidFill>
                  </a:tcPr>
                </a:tc>
              </a:tr>
              <a:tr h="365760">
                <a:tc>
                  <a:txBody>
                    <a:bodyPr/>
                    <a:lstStyle/>
                    <a:p>
                      <a:pPr marL="91440">
                        <a:lnSpc>
                          <a:spcPct val="100000"/>
                        </a:lnSpc>
                        <a:spcBef>
                          <a:spcPts val="315"/>
                        </a:spcBef>
                      </a:pPr>
                      <a:r>
                        <a:rPr dirty="0" sz="1800">
                          <a:solidFill>
                            <a:srgbClr val="FFFFFF"/>
                          </a:solidFill>
                          <a:latin typeface="Arial"/>
                          <a:cs typeface="Arial"/>
                        </a:rPr>
                        <a:t>C</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952AC"/>
                    </a:solidFill>
                  </a:tcPr>
                </a:tc>
                <a:tc>
                  <a:txBody>
                    <a:bodyPr/>
                    <a:lstStyle/>
                    <a:p>
                      <a:pPr algn="r" marR="152400">
                        <a:lnSpc>
                          <a:spcPct val="100000"/>
                        </a:lnSpc>
                        <a:spcBef>
                          <a:spcPts val="320"/>
                        </a:spcBef>
                      </a:pPr>
                      <a:r>
                        <a:rPr dirty="0" sz="1400">
                          <a:solidFill>
                            <a:srgbClr val="767070"/>
                          </a:solidFill>
                          <a:latin typeface="Arial"/>
                          <a:cs typeface="Arial"/>
                        </a:rPr>
                        <a:t>2</a:t>
                      </a:r>
                      <a:endParaRPr sz="14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DCED"/>
                    </a:solidFill>
                  </a:tcPr>
                </a:tc>
                <a:tc>
                  <a:txBody>
                    <a:bodyPr/>
                    <a:lstStyle/>
                    <a:p>
                      <a:pPr algn="r" marR="148590">
                        <a:lnSpc>
                          <a:spcPct val="100000"/>
                        </a:lnSpc>
                        <a:spcBef>
                          <a:spcPts val="320"/>
                        </a:spcBef>
                      </a:pPr>
                      <a:r>
                        <a:rPr dirty="0" sz="1400">
                          <a:solidFill>
                            <a:srgbClr val="767070"/>
                          </a:solidFill>
                          <a:latin typeface="Cambria Math"/>
                          <a:cs typeface="Cambria Math"/>
                        </a:rPr>
                        <a:t>∞</a:t>
                      </a:r>
                      <a:endParaRPr sz="1400">
                        <a:latin typeface="Cambria Math"/>
                        <a:cs typeface="Cambria Math"/>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DCED"/>
                    </a:solidFill>
                  </a:tcPr>
                </a:tc>
                <a:tc>
                  <a:txBody>
                    <a:bodyPr/>
                    <a:lstStyle/>
                    <a:p>
                      <a:pPr algn="r" marR="151765">
                        <a:lnSpc>
                          <a:spcPct val="100000"/>
                        </a:lnSpc>
                        <a:spcBef>
                          <a:spcPts val="320"/>
                        </a:spcBef>
                      </a:pPr>
                      <a:r>
                        <a:rPr dirty="0" sz="1400">
                          <a:solidFill>
                            <a:srgbClr val="767070"/>
                          </a:solidFill>
                          <a:latin typeface="Arial"/>
                          <a:cs typeface="Arial"/>
                        </a:rPr>
                        <a:t>0</a:t>
                      </a:r>
                      <a:endParaRPr sz="14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DCED"/>
                    </a:solidFill>
                  </a:tcPr>
                </a:tc>
                <a:tc>
                  <a:txBody>
                    <a:bodyPr/>
                    <a:lstStyle/>
                    <a:p>
                      <a:pPr algn="r" marR="152400">
                        <a:lnSpc>
                          <a:spcPct val="100000"/>
                        </a:lnSpc>
                        <a:spcBef>
                          <a:spcPts val="320"/>
                        </a:spcBef>
                      </a:pPr>
                      <a:r>
                        <a:rPr dirty="0" sz="1400">
                          <a:solidFill>
                            <a:srgbClr val="767070"/>
                          </a:solidFill>
                          <a:latin typeface="Arial"/>
                          <a:cs typeface="Arial"/>
                        </a:rPr>
                        <a:t>4</a:t>
                      </a:r>
                      <a:endParaRPr sz="14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DCED"/>
                    </a:solidFill>
                  </a:tcPr>
                </a:tc>
              </a:tr>
              <a:tr h="365760">
                <a:tc>
                  <a:txBody>
                    <a:bodyPr/>
                    <a:lstStyle/>
                    <a:p>
                      <a:pPr marL="91440">
                        <a:lnSpc>
                          <a:spcPct val="100000"/>
                        </a:lnSpc>
                        <a:spcBef>
                          <a:spcPts val="315"/>
                        </a:spcBef>
                      </a:pPr>
                      <a:r>
                        <a:rPr dirty="0" sz="1800">
                          <a:solidFill>
                            <a:srgbClr val="FFFFFF"/>
                          </a:solidFill>
                          <a:latin typeface="Arial"/>
                          <a:cs typeface="Arial"/>
                        </a:rPr>
                        <a:t>D</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952AC"/>
                    </a:solidFill>
                  </a:tcPr>
                </a:tc>
                <a:tc>
                  <a:txBody>
                    <a:bodyPr/>
                    <a:lstStyle/>
                    <a:p>
                      <a:pPr algn="r" marR="152400">
                        <a:lnSpc>
                          <a:spcPct val="100000"/>
                        </a:lnSpc>
                        <a:spcBef>
                          <a:spcPts val="320"/>
                        </a:spcBef>
                      </a:pPr>
                      <a:r>
                        <a:rPr dirty="0" sz="1400">
                          <a:solidFill>
                            <a:srgbClr val="767070"/>
                          </a:solidFill>
                          <a:latin typeface="Arial"/>
                          <a:cs typeface="Arial"/>
                        </a:rPr>
                        <a:t>5</a:t>
                      </a:r>
                      <a:endParaRPr sz="14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DCED"/>
                    </a:solidFill>
                  </a:tcPr>
                </a:tc>
                <a:tc>
                  <a:txBody>
                    <a:bodyPr/>
                    <a:lstStyle/>
                    <a:p>
                      <a:pPr algn="r" marR="152400">
                        <a:lnSpc>
                          <a:spcPct val="100000"/>
                        </a:lnSpc>
                        <a:spcBef>
                          <a:spcPts val="320"/>
                        </a:spcBef>
                      </a:pPr>
                      <a:r>
                        <a:rPr dirty="0" sz="1400">
                          <a:solidFill>
                            <a:srgbClr val="767070"/>
                          </a:solidFill>
                          <a:latin typeface="Arial"/>
                          <a:cs typeface="Arial"/>
                        </a:rPr>
                        <a:t>3</a:t>
                      </a:r>
                      <a:endParaRPr sz="14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DCED"/>
                    </a:solidFill>
                  </a:tcPr>
                </a:tc>
                <a:tc>
                  <a:txBody>
                    <a:bodyPr/>
                    <a:lstStyle/>
                    <a:p>
                      <a:pPr algn="r" marR="151765">
                        <a:lnSpc>
                          <a:spcPct val="100000"/>
                        </a:lnSpc>
                        <a:spcBef>
                          <a:spcPts val="320"/>
                        </a:spcBef>
                      </a:pPr>
                      <a:r>
                        <a:rPr dirty="0" sz="1400">
                          <a:solidFill>
                            <a:srgbClr val="767070"/>
                          </a:solidFill>
                          <a:latin typeface="Arial"/>
                          <a:cs typeface="Arial"/>
                        </a:rPr>
                        <a:t>4</a:t>
                      </a:r>
                      <a:endParaRPr sz="14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DCED"/>
                    </a:solidFill>
                  </a:tcPr>
                </a:tc>
                <a:tc>
                  <a:txBody>
                    <a:bodyPr/>
                    <a:lstStyle/>
                    <a:p>
                      <a:pPr algn="r" marR="152400">
                        <a:lnSpc>
                          <a:spcPct val="100000"/>
                        </a:lnSpc>
                        <a:spcBef>
                          <a:spcPts val="320"/>
                        </a:spcBef>
                      </a:pPr>
                      <a:r>
                        <a:rPr dirty="0" sz="1400">
                          <a:solidFill>
                            <a:srgbClr val="767070"/>
                          </a:solidFill>
                          <a:latin typeface="Arial"/>
                          <a:cs typeface="Arial"/>
                        </a:rPr>
                        <a:t>0</a:t>
                      </a:r>
                      <a:endParaRPr sz="14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DCED"/>
                    </a:solidFill>
                  </a:tcPr>
                </a:tc>
              </a:tr>
            </a:tbl>
          </a:graphicData>
        </a:graphic>
      </p:graphicFrame>
      <p:sp>
        <p:nvSpPr>
          <p:cNvPr id="35" name="object 35"/>
          <p:cNvSpPr/>
          <p:nvPr/>
        </p:nvSpPr>
        <p:spPr>
          <a:xfrm>
            <a:off x="8685910" y="3238373"/>
            <a:ext cx="347980" cy="165100"/>
          </a:xfrm>
          <a:custGeom>
            <a:avLst/>
            <a:gdLst/>
            <a:ahLst/>
            <a:cxnLst/>
            <a:rect l="l" t="t" r="r" b="b"/>
            <a:pathLst>
              <a:path w="347979" h="165100">
                <a:moveTo>
                  <a:pt x="294767" y="0"/>
                </a:moveTo>
                <a:lnTo>
                  <a:pt x="292481" y="6730"/>
                </a:lnTo>
                <a:lnTo>
                  <a:pt x="302007" y="10872"/>
                </a:lnTo>
                <a:lnTo>
                  <a:pt x="310213" y="16621"/>
                </a:lnTo>
                <a:lnTo>
                  <a:pt x="329961" y="54816"/>
                </a:lnTo>
                <a:lnTo>
                  <a:pt x="332359" y="81787"/>
                </a:lnTo>
                <a:lnTo>
                  <a:pt x="331759" y="96341"/>
                </a:lnTo>
                <a:lnTo>
                  <a:pt x="317059" y="141029"/>
                </a:lnTo>
                <a:lnTo>
                  <a:pt x="292735" y="158496"/>
                </a:lnTo>
                <a:lnTo>
                  <a:pt x="294767" y="165100"/>
                </a:lnTo>
                <a:lnTo>
                  <a:pt x="333883" y="136271"/>
                </a:lnTo>
                <a:lnTo>
                  <a:pt x="346616" y="97766"/>
                </a:lnTo>
                <a:lnTo>
                  <a:pt x="347472" y="82550"/>
                </a:lnTo>
                <a:lnTo>
                  <a:pt x="346616" y="67425"/>
                </a:lnTo>
                <a:lnTo>
                  <a:pt x="333883" y="28955"/>
                </a:lnTo>
                <a:lnTo>
                  <a:pt x="306772" y="4310"/>
                </a:lnTo>
                <a:lnTo>
                  <a:pt x="294767" y="0"/>
                </a:lnTo>
                <a:close/>
              </a:path>
              <a:path w="347979" h="165100">
                <a:moveTo>
                  <a:pt x="52705" y="0"/>
                </a:moveTo>
                <a:lnTo>
                  <a:pt x="13589" y="28955"/>
                </a:lnTo>
                <a:lnTo>
                  <a:pt x="855" y="67425"/>
                </a:lnTo>
                <a:lnTo>
                  <a:pt x="0" y="82550"/>
                </a:lnTo>
                <a:lnTo>
                  <a:pt x="855" y="97766"/>
                </a:lnTo>
                <a:lnTo>
                  <a:pt x="13589" y="136271"/>
                </a:lnTo>
                <a:lnTo>
                  <a:pt x="52705" y="165100"/>
                </a:lnTo>
                <a:lnTo>
                  <a:pt x="54737" y="158496"/>
                </a:lnTo>
                <a:lnTo>
                  <a:pt x="45358" y="154277"/>
                </a:lnTo>
                <a:lnTo>
                  <a:pt x="37242" y="148462"/>
                </a:lnTo>
                <a:lnTo>
                  <a:pt x="17525" y="109537"/>
                </a:lnTo>
                <a:lnTo>
                  <a:pt x="15113" y="81787"/>
                </a:lnTo>
                <a:lnTo>
                  <a:pt x="15712" y="67665"/>
                </a:lnTo>
                <a:lnTo>
                  <a:pt x="30416" y="23965"/>
                </a:lnTo>
                <a:lnTo>
                  <a:pt x="54991" y="6730"/>
                </a:lnTo>
                <a:lnTo>
                  <a:pt x="52705" y="0"/>
                </a:lnTo>
                <a:close/>
              </a:path>
            </a:pathLst>
          </a:custGeom>
          <a:solidFill>
            <a:srgbClr val="767070"/>
          </a:solidFill>
        </p:spPr>
        <p:txBody>
          <a:bodyPr wrap="square" lIns="0" tIns="0" rIns="0" bIns="0" rtlCol="0"/>
          <a:lstStyle/>
          <a:p/>
        </p:txBody>
      </p:sp>
      <p:sp>
        <p:nvSpPr>
          <p:cNvPr id="36" name="object 36"/>
          <p:cNvSpPr txBox="1">
            <a:spLocks noGrp="1"/>
          </p:cNvSpPr>
          <p:nvPr>
            <p:ph type="body" idx="1"/>
          </p:nvPr>
        </p:nvSpPr>
        <p:spPr>
          <a:prstGeom prst="rect"/>
        </p:spPr>
        <p:txBody>
          <a:bodyPr wrap="square" lIns="0" tIns="13335" rIns="0" bIns="0" rtlCol="0" vert="horz">
            <a:spAutoFit/>
          </a:bodyPr>
          <a:lstStyle/>
          <a:p>
            <a:pPr marL="12700" marR="4034790">
              <a:lnSpc>
                <a:spcPct val="100000"/>
              </a:lnSpc>
              <a:spcBef>
                <a:spcPts val="105"/>
              </a:spcBef>
            </a:pPr>
            <a:r>
              <a:rPr dirty="0" spc="-5"/>
              <a:t>int </a:t>
            </a:r>
            <a:r>
              <a:rPr dirty="0" spc="-10"/>
              <a:t>dist[n][n];  </a:t>
            </a:r>
            <a:r>
              <a:rPr dirty="0" spc="-5"/>
              <a:t>for(int k=0; k&lt;n;</a:t>
            </a:r>
            <a:r>
              <a:rPr dirty="0" spc="-105"/>
              <a:t> </a:t>
            </a:r>
            <a:r>
              <a:rPr dirty="0" spc="-10"/>
              <a:t>k++){</a:t>
            </a:r>
          </a:p>
          <a:p>
            <a:pPr marL="885825" marR="3161030" indent="-477520">
              <a:lnSpc>
                <a:spcPct val="100000"/>
              </a:lnSpc>
            </a:pPr>
            <a:r>
              <a:rPr dirty="0" spc="-5"/>
              <a:t>for(int i=0; i&lt;n; i++){  for(int j=0; j&lt;n;</a:t>
            </a:r>
            <a:r>
              <a:rPr dirty="0" spc="-105"/>
              <a:t> </a:t>
            </a:r>
            <a:r>
              <a:rPr dirty="0" spc="-10"/>
              <a:t>j++){</a:t>
            </a:r>
          </a:p>
          <a:p>
            <a:pPr marL="1282065">
              <a:lnSpc>
                <a:spcPct val="100000"/>
              </a:lnSpc>
            </a:pPr>
            <a:r>
              <a:rPr dirty="0" spc="-5"/>
              <a:t>if(dist[i][j] </a:t>
            </a:r>
            <a:r>
              <a:rPr dirty="0"/>
              <a:t>&gt; </a:t>
            </a:r>
            <a:r>
              <a:rPr dirty="0" spc="-5"/>
              <a:t>dist[i][k] </a:t>
            </a:r>
            <a:r>
              <a:rPr dirty="0"/>
              <a:t>+</a:t>
            </a:r>
            <a:r>
              <a:rPr dirty="0" spc="-65"/>
              <a:t> </a:t>
            </a:r>
            <a:r>
              <a:rPr dirty="0" spc="-10"/>
              <a:t>dist[k][j])</a:t>
            </a:r>
          </a:p>
          <a:p>
            <a:pPr marL="1680210">
              <a:lnSpc>
                <a:spcPct val="100000"/>
              </a:lnSpc>
            </a:pPr>
            <a:r>
              <a:rPr dirty="0" spc="-5"/>
              <a:t>dist[i][j] </a:t>
            </a:r>
            <a:r>
              <a:rPr dirty="0"/>
              <a:t>= </a:t>
            </a:r>
            <a:r>
              <a:rPr dirty="0" spc="-5"/>
              <a:t>dist[i][k] </a:t>
            </a:r>
            <a:r>
              <a:rPr dirty="0"/>
              <a:t>+</a:t>
            </a:r>
            <a:r>
              <a:rPr dirty="0" spc="-75"/>
              <a:t> </a:t>
            </a:r>
            <a:r>
              <a:rPr dirty="0" spc="-5"/>
              <a:t>dist[k][j];</a:t>
            </a:r>
          </a:p>
          <a:p>
            <a:pPr marL="885825">
              <a:lnSpc>
                <a:spcPct val="100000"/>
              </a:lnSpc>
            </a:pPr>
            <a:r>
              <a:rPr dirty="0"/>
              <a:t>}</a:t>
            </a:r>
          </a:p>
          <a:p>
            <a:pPr marL="408305">
              <a:lnSpc>
                <a:spcPct val="100000"/>
              </a:lnSpc>
            </a:pPr>
            <a:r>
              <a:rPr dirty="0"/>
              <a:t>}</a:t>
            </a:r>
          </a:p>
          <a:p>
            <a:pPr algn="just" marL="12700">
              <a:lnSpc>
                <a:spcPct val="100000"/>
              </a:lnSpc>
            </a:pPr>
            <a:r>
              <a:rPr dirty="0"/>
              <a:t>}</a:t>
            </a:r>
          </a:p>
          <a:p>
            <a:pPr algn="just" marL="12700" marR="5080">
              <a:lnSpc>
                <a:spcPct val="100000"/>
              </a:lnSpc>
              <a:spcBef>
                <a:spcPts val="875"/>
              </a:spcBef>
            </a:pPr>
            <a:r>
              <a:rPr dirty="0" sz="1400">
                <a:latin typeface="Arial"/>
                <a:cs typeface="Arial"/>
              </a:rPr>
              <a:t>If the path passing through </a:t>
            </a:r>
            <a:r>
              <a:rPr dirty="0" sz="1400" spc="-5">
                <a:latin typeface="Arial"/>
                <a:cs typeface="Arial"/>
              </a:rPr>
              <a:t>vertex </a:t>
            </a:r>
            <a:r>
              <a:rPr dirty="0" sz="1400">
                <a:latin typeface="Cambria Math"/>
                <a:cs typeface="Cambria Math"/>
              </a:rPr>
              <a:t>𝑘 </a:t>
            </a:r>
            <a:r>
              <a:rPr dirty="0" sz="1400" spc="-5">
                <a:latin typeface="Arial"/>
                <a:cs typeface="Arial"/>
              </a:rPr>
              <a:t>(</a:t>
            </a:r>
            <a:r>
              <a:rPr dirty="0" sz="1400" spc="-5">
                <a:latin typeface="Cambria Math"/>
                <a:cs typeface="Cambria Math"/>
              </a:rPr>
              <a:t>𝑝𝑎𝑡ℎ </a:t>
            </a:r>
            <a:r>
              <a:rPr dirty="0" sz="1400" spc="10">
                <a:latin typeface="Cambria Math"/>
                <a:cs typeface="Cambria Math"/>
              </a:rPr>
              <a:t>𝑖, </a:t>
            </a:r>
            <a:r>
              <a:rPr dirty="0" sz="1400">
                <a:latin typeface="Cambria Math"/>
                <a:cs typeface="Cambria Math"/>
              </a:rPr>
              <a:t>𝑘 + </a:t>
            </a:r>
            <a:r>
              <a:rPr dirty="0" sz="1400" spc="5">
                <a:latin typeface="Cambria Math"/>
                <a:cs typeface="Cambria Math"/>
              </a:rPr>
              <a:t>𝑝𝑎𝑡ℎ(𝑘, </a:t>
            </a:r>
            <a:r>
              <a:rPr dirty="0" sz="1400">
                <a:latin typeface="Cambria Math"/>
                <a:cs typeface="Cambria Math"/>
              </a:rPr>
              <a:t>𝑗)</a:t>
            </a:r>
            <a:r>
              <a:rPr dirty="0" sz="1400">
                <a:latin typeface="Arial"/>
                <a:cs typeface="Arial"/>
              </a:rPr>
              <a:t>) is shorter than  the direct path from </a:t>
            </a:r>
            <a:r>
              <a:rPr dirty="0" sz="1400">
                <a:latin typeface="Cambria Math"/>
                <a:cs typeface="Cambria Math"/>
              </a:rPr>
              <a:t>𝑖 </a:t>
            </a:r>
            <a:r>
              <a:rPr dirty="0" sz="1400">
                <a:latin typeface="Arial"/>
                <a:cs typeface="Arial"/>
              </a:rPr>
              <a:t>to </a:t>
            </a:r>
            <a:r>
              <a:rPr dirty="0" sz="1400" spc="10">
                <a:latin typeface="Cambria Math"/>
                <a:cs typeface="Cambria Math"/>
              </a:rPr>
              <a:t>𝑗</a:t>
            </a:r>
            <a:r>
              <a:rPr dirty="0" sz="1400" spc="10">
                <a:latin typeface="Arial"/>
                <a:cs typeface="Arial"/>
              </a:rPr>
              <a:t>, </a:t>
            </a:r>
            <a:r>
              <a:rPr dirty="0" sz="1400">
                <a:latin typeface="Arial"/>
                <a:cs typeface="Arial"/>
              </a:rPr>
              <a:t>then let us take the path through </a:t>
            </a:r>
            <a:r>
              <a:rPr dirty="0" sz="1400">
                <a:latin typeface="Cambria Math"/>
                <a:cs typeface="Cambria Math"/>
              </a:rPr>
              <a:t>𝑘 </a:t>
            </a:r>
            <a:r>
              <a:rPr dirty="0" sz="1400">
                <a:latin typeface="Arial"/>
                <a:cs typeface="Arial"/>
              </a:rPr>
              <a:t>instead of</a:t>
            </a:r>
            <a:r>
              <a:rPr dirty="0" sz="1400" spc="-125">
                <a:latin typeface="Arial"/>
                <a:cs typeface="Arial"/>
              </a:rPr>
              <a:t> </a:t>
            </a:r>
            <a:r>
              <a:rPr dirty="0" sz="1400">
                <a:latin typeface="Arial"/>
                <a:cs typeface="Arial"/>
              </a:rPr>
              <a:t>the  direct</a:t>
            </a:r>
            <a:r>
              <a:rPr dirty="0" sz="1400" spc="-35">
                <a:latin typeface="Arial"/>
                <a:cs typeface="Arial"/>
              </a:rPr>
              <a:t> </a:t>
            </a:r>
            <a:r>
              <a:rPr dirty="0" sz="1400">
                <a:latin typeface="Arial"/>
                <a:cs typeface="Arial"/>
              </a:rPr>
              <a:t>one.</a:t>
            </a:r>
            <a:endParaRPr sz="1400">
              <a:latin typeface="Arial"/>
              <a:cs typeface="Arial"/>
            </a:endParaRPr>
          </a:p>
        </p:txBody>
      </p:sp>
      <p:sp>
        <p:nvSpPr>
          <p:cNvPr id="37" name="object 37"/>
          <p:cNvSpPr/>
          <p:nvPr/>
        </p:nvSpPr>
        <p:spPr>
          <a:xfrm>
            <a:off x="1847088" y="4247388"/>
            <a:ext cx="494030" cy="494030"/>
          </a:xfrm>
          <a:custGeom>
            <a:avLst/>
            <a:gdLst/>
            <a:ahLst/>
            <a:cxnLst/>
            <a:rect l="l" t="t" r="r" b="b"/>
            <a:pathLst>
              <a:path w="494030" h="494029">
                <a:moveTo>
                  <a:pt x="246887" y="0"/>
                </a:moveTo>
                <a:lnTo>
                  <a:pt x="197118" y="5014"/>
                </a:lnTo>
                <a:lnTo>
                  <a:pt x="150768" y="19395"/>
                </a:lnTo>
                <a:lnTo>
                  <a:pt x="108830" y="42152"/>
                </a:lnTo>
                <a:lnTo>
                  <a:pt x="72294" y="72294"/>
                </a:lnTo>
                <a:lnTo>
                  <a:pt x="42152" y="108830"/>
                </a:lnTo>
                <a:lnTo>
                  <a:pt x="19395" y="150768"/>
                </a:lnTo>
                <a:lnTo>
                  <a:pt x="5014" y="197118"/>
                </a:lnTo>
                <a:lnTo>
                  <a:pt x="0" y="246887"/>
                </a:lnTo>
                <a:lnTo>
                  <a:pt x="5014" y="296657"/>
                </a:lnTo>
                <a:lnTo>
                  <a:pt x="19395" y="343007"/>
                </a:lnTo>
                <a:lnTo>
                  <a:pt x="42152" y="384945"/>
                </a:lnTo>
                <a:lnTo>
                  <a:pt x="72294" y="421481"/>
                </a:lnTo>
                <a:lnTo>
                  <a:pt x="108830" y="451623"/>
                </a:lnTo>
                <a:lnTo>
                  <a:pt x="150768" y="474380"/>
                </a:lnTo>
                <a:lnTo>
                  <a:pt x="197118" y="488761"/>
                </a:lnTo>
                <a:lnTo>
                  <a:pt x="246887" y="493775"/>
                </a:lnTo>
                <a:lnTo>
                  <a:pt x="296657" y="488761"/>
                </a:lnTo>
                <a:lnTo>
                  <a:pt x="343007" y="474380"/>
                </a:lnTo>
                <a:lnTo>
                  <a:pt x="384945" y="451623"/>
                </a:lnTo>
                <a:lnTo>
                  <a:pt x="421481" y="421481"/>
                </a:lnTo>
                <a:lnTo>
                  <a:pt x="451623" y="384945"/>
                </a:lnTo>
                <a:lnTo>
                  <a:pt x="474380" y="343007"/>
                </a:lnTo>
                <a:lnTo>
                  <a:pt x="488761" y="296657"/>
                </a:lnTo>
                <a:lnTo>
                  <a:pt x="493775" y="246887"/>
                </a:lnTo>
                <a:lnTo>
                  <a:pt x="488761" y="197118"/>
                </a:lnTo>
                <a:lnTo>
                  <a:pt x="474380" y="150768"/>
                </a:lnTo>
                <a:lnTo>
                  <a:pt x="451623" y="108830"/>
                </a:lnTo>
                <a:lnTo>
                  <a:pt x="421481" y="72294"/>
                </a:lnTo>
                <a:lnTo>
                  <a:pt x="384945" y="42152"/>
                </a:lnTo>
                <a:lnTo>
                  <a:pt x="343007" y="19395"/>
                </a:lnTo>
                <a:lnTo>
                  <a:pt x="296657" y="5014"/>
                </a:lnTo>
                <a:lnTo>
                  <a:pt x="246887" y="0"/>
                </a:lnTo>
                <a:close/>
              </a:path>
            </a:pathLst>
          </a:custGeom>
          <a:solidFill>
            <a:srgbClr val="AC8752"/>
          </a:solidFill>
        </p:spPr>
        <p:txBody>
          <a:bodyPr wrap="square" lIns="0" tIns="0" rIns="0" bIns="0" rtlCol="0"/>
          <a:lstStyle/>
          <a:p/>
        </p:txBody>
      </p:sp>
      <p:sp>
        <p:nvSpPr>
          <p:cNvPr id="38" name="object 38"/>
          <p:cNvSpPr txBox="1"/>
          <p:nvPr/>
        </p:nvSpPr>
        <p:spPr>
          <a:xfrm>
            <a:off x="2012442" y="4355972"/>
            <a:ext cx="160655"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E7DCED"/>
                </a:solidFill>
                <a:latin typeface="Arial"/>
                <a:cs typeface="Arial"/>
              </a:rPr>
              <a:t>A</a:t>
            </a:r>
            <a:endParaRPr sz="1600">
              <a:latin typeface="Arial"/>
              <a:cs typeface="Arial"/>
            </a:endParaRPr>
          </a:p>
        </p:txBody>
      </p:sp>
      <p:sp>
        <p:nvSpPr>
          <p:cNvPr id="39" name="object 39"/>
          <p:cNvSpPr/>
          <p:nvPr/>
        </p:nvSpPr>
        <p:spPr>
          <a:xfrm>
            <a:off x="2484120" y="4908803"/>
            <a:ext cx="495300" cy="495300"/>
          </a:xfrm>
          <a:custGeom>
            <a:avLst/>
            <a:gdLst/>
            <a:ahLst/>
            <a:cxnLst/>
            <a:rect l="l" t="t" r="r" b="b"/>
            <a:pathLst>
              <a:path w="495300" h="495300">
                <a:moveTo>
                  <a:pt x="247650" y="0"/>
                </a:moveTo>
                <a:lnTo>
                  <a:pt x="197738" y="5031"/>
                </a:lnTo>
                <a:lnTo>
                  <a:pt x="151251" y="19460"/>
                </a:lnTo>
                <a:lnTo>
                  <a:pt x="109184" y="42293"/>
                </a:lnTo>
                <a:lnTo>
                  <a:pt x="72532" y="72532"/>
                </a:lnTo>
                <a:lnTo>
                  <a:pt x="42293" y="109184"/>
                </a:lnTo>
                <a:lnTo>
                  <a:pt x="19460" y="151251"/>
                </a:lnTo>
                <a:lnTo>
                  <a:pt x="5031" y="197738"/>
                </a:lnTo>
                <a:lnTo>
                  <a:pt x="0" y="247650"/>
                </a:lnTo>
                <a:lnTo>
                  <a:pt x="5031" y="297561"/>
                </a:lnTo>
                <a:lnTo>
                  <a:pt x="19460" y="344048"/>
                </a:lnTo>
                <a:lnTo>
                  <a:pt x="42293" y="386115"/>
                </a:lnTo>
                <a:lnTo>
                  <a:pt x="72532" y="422767"/>
                </a:lnTo>
                <a:lnTo>
                  <a:pt x="109184" y="453006"/>
                </a:lnTo>
                <a:lnTo>
                  <a:pt x="151251" y="475839"/>
                </a:lnTo>
                <a:lnTo>
                  <a:pt x="197738" y="490268"/>
                </a:lnTo>
                <a:lnTo>
                  <a:pt x="247650" y="495300"/>
                </a:lnTo>
                <a:lnTo>
                  <a:pt x="297561" y="490268"/>
                </a:lnTo>
                <a:lnTo>
                  <a:pt x="344048" y="475839"/>
                </a:lnTo>
                <a:lnTo>
                  <a:pt x="386115" y="453006"/>
                </a:lnTo>
                <a:lnTo>
                  <a:pt x="422767" y="422767"/>
                </a:lnTo>
                <a:lnTo>
                  <a:pt x="453006" y="386115"/>
                </a:lnTo>
                <a:lnTo>
                  <a:pt x="475839" y="344048"/>
                </a:lnTo>
                <a:lnTo>
                  <a:pt x="490268" y="297561"/>
                </a:lnTo>
                <a:lnTo>
                  <a:pt x="495300" y="247650"/>
                </a:lnTo>
                <a:lnTo>
                  <a:pt x="490268" y="197738"/>
                </a:lnTo>
                <a:lnTo>
                  <a:pt x="475839" y="151251"/>
                </a:lnTo>
                <a:lnTo>
                  <a:pt x="453006" y="109184"/>
                </a:lnTo>
                <a:lnTo>
                  <a:pt x="422767" y="72532"/>
                </a:lnTo>
                <a:lnTo>
                  <a:pt x="386115" y="42293"/>
                </a:lnTo>
                <a:lnTo>
                  <a:pt x="344048" y="19460"/>
                </a:lnTo>
                <a:lnTo>
                  <a:pt x="297561" y="5031"/>
                </a:lnTo>
                <a:lnTo>
                  <a:pt x="247650" y="0"/>
                </a:lnTo>
                <a:close/>
              </a:path>
            </a:pathLst>
          </a:custGeom>
          <a:solidFill>
            <a:srgbClr val="AC8752"/>
          </a:solidFill>
        </p:spPr>
        <p:txBody>
          <a:bodyPr wrap="square" lIns="0" tIns="0" rIns="0" bIns="0" rtlCol="0"/>
          <a:lstStyle/>
          <a:p/>
        </p:txBody>
      </p:sp>
      <p:sp>
        <p:nvSpPr>
          <p:cNvPr id="40" name="object 40"/>
          <p:cNvSpPr txBox="1"/>
          <p:nvPr/>
        </p:nvSpPr>
        <p:spPr>
          <a:xfrm>
            <a:off x="2650617" y="5018277"/>
            <a:ext cx="160655"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FFFFFF"/>
                </a:solidFill>
                <a:latin typeface="Arial"/>
                <a:cs typeface="Arial"/>
              </a:rPr>
              <a:t>B</a:t>
            </a:r>
            <a:endParaRPr sz="1600">
              <a:latin typeface="Arial"/>
              <a:cs typeface="Arial"/>
            </a:endParaRPr>
          </a:p>
        </p:txBody>
      </p:sp>
      <p:sp>
        <p:nvSpPr>
          <p:cNvPr id="41" name="object 41"/>
          <p:cNvSpPr/>
          <p:nvPr/>
        </p:nvSpPr>
        <p:spPr>
          <a:xfrm>
            <a:off x="1208532" y="4916423"/>
            <a:ext cx="494030" cy="494030"/>
          </a:xfrm>
          <a:custGeom>
            <a:avLst/>
            <a:gdLst/>
            <a:ahLst/>
            <a:cxnLst/>
            <a:rect l="l" t="t" r="r" b="b"/>
            <a:pathLst>
              <a:path w="494030" h="494029">
                <a:moveTo>
                  <a:pt x="246887" y="0"/>
                </a:moveTo>
                <a:lnTo>
                  <a:pt x="197118" y="5014"/>
                </a:lnTo>
                <a:lnTo>
                  <a:pt x="150768" y="19395"/>
                </a:lnTo>
                <a:lnTo>
                  <a:pt x="108830" y="42152"/>
                </a:lnTo>
                <a:lnTo>
                  <a:pt x="72294" y="72294"/>
                </a:lnTo>
                <a:lnTo>
                  <a:pt x="42152" y="108830"/>
                </a:lnTo>
                <a:lnTo>
                  <a:pt x="19395" y="150768"/>
                </a:lnTo>
                <a:lnTo>
                  <a:pt x="5014" y="197118"/>
                </a:lnTo>
                <a:lnTo>
                  <a:pt x="0" y="246887"/>
                </a:lnTo>
                <a:lnTo>
                  <a:pt x="5014" y="296657"/>
                </a:lnTo>
                <a:lnTo>
                  <a:pt x="19395" y="343007"/>
                </a:lnTo>
                <a:lnTo>
                  <a:pt x="42152" y="384945"/>
                </a:lnTo>
                <a:lnTo>
                  <a:pt x="72294" y="421481"/>
                </a:lnTo>
                <a:lnTo>
                  <a:pt x="108830" y="451623"/>
                </a:lnTo>
                <a:lnTo>
                  <a:pt x="150768" y="474380"/>
                </a:lnTo>
                <a:lnTo>
                  <a:pt x="197118" y="488761"/>
                </a:lnTo>
                <a:lnTo>
                  <a:pt x="246887" y="493775"/>
                </a:lnTo>
                <a:lnTo>
                  <a:pt x="296657" y="488761"/>
                </a:lnTo>
                <a:lnTo>
                  <a:pt x="343007" y="474380"/>
                </a:lnTo>
                <a:lnTo>
                  <a:pt x="384945" y="451623"/>
                </a:lnTo>
                <a:lnTo>
                  <a:pt x="421481" y="421481"/>
                </a:lnTo>
                <a:lnTo>
                  <a:pt x="451623" y="384945"/>
                </a:lnTo>
                <a:lnTo>
                  <a:pt x="474380" y="343007"/>
                </a:lnTo>
                <a:lnTo>
                  <a:pt x="488761" y="296657"/>
                </a:lnTo>
                <a:lnTo>
                  <a:pt x="493775" y="246887"/>
                </a:lnTo>
                <a:lnTo>
                  <a:pt x="488761" y="197118"/>
                </a:lnTo>
                <a:lnTo>
                  <a:pt x="474380" y="150768"/>
                </a:lnTo>
                <a:lnTo>
                  <a:pt x="451623" y="108830"/>
                </a:lnTo>
                <a:lnTo>
                  <a:pt x="421481" y="72294"/>
                </a:lnTo>
                <a:lnTo>
                  <a:pt x="384945" y="42152"/>
                </a:lnTo>
                <a:lnTo>
                  <a:pt x="343007" y="19395"/>
                </a:lnTo>
                <a:lnTo>
                  <a:pt x="296657" y="5014"/>
                </a:lnTo>
                <a:lnTo>
                  <a:pt x="246887" y="0"/>
                </a:lnTo>
                <a:close/>
              </a:path>
            </a:pathLst>
          </a:custGeom>
          <a:solidFill>
            <a:srgbClr val="AC8752"/>
          </a:solidFill>
        </p:spPr>
        <p:txBody>
          <a:bodyPr wrap="square" lIns="0" tIns="0" rIns="0" bIns="0" rtlCol="0"/>
          <a:lstStyle/>
          <a:p/>
        </p:txBody>
      </p:sp>
      <p:sp>
        <p:nvSpPr>
          <p:cNvPr id="42" name="object 42"/>
          <p:cNvSpPr txBox="1"/>
          <p:nvPr/>
        </p:nvSpPr>
        <p:spPr>
          <a:xfrm>
            <a:off x="1369313" y="5024069"/>
            <a:ext cx="172085"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FFFFFF"/>
                </a:solidFill>
                <a:latin typeface="Arial"/>
                <a:cs typeface="Arial"/>
              </a:rPr>
              <a:t>C</a:t>
            </a:r>
            <a:endParaRPr sz="1600">
              <a:latin typeface="Arial"/>
              <a:cs typeface="Arial"/>
            </a:endParaRPr>
          </a:p>
        </p:txBody>
      </p:sp>
      <p:sp>
        <p:nvSpPr>
          <p:cNvPr id="43" name="object 43"/>
          <p:cNvSpPr/>
          <p:nvPr/>
        </p:nvSpPr>
        <p:spPr>
          <a:xfrm>
            <a:off x="2341626" y="4495038"/>
            <a:ext cx="391795" cy="415290"/>
          </a:xfrm>
          <a:custGeom>
            <a:avLst/>
            <a:gdLst/>
            <a:ahLst/>
            <a:cxnLst/>
            <a:rect l="l" t="t" r="r" b="b"/>
            <a:pathLst>
              <a:path w="391794" h="415289">
                <a:moveTo>
                  <a:pt x="0" y="0"/>
                </a:moveTo>
                <a:lnTo>
                  <a:pt x="391287" y="415289"/>
                </a:lnTo>
              </a:path>
            </a:pathLst>
          </a:custGeom>
          <a:ln w="38100">
            <a:solidFill>
              <a:srgbClr val="8952AC"/>
            </a:solidFill>
          </a:ln>
        </p:spPr>
        <p:txBody>
          <a:bodyPr wrap="square" lIns="0" tIns="0" rIns="0" bIns="0" rtlCol="0"/>
          <a:lstStyle/>
          <a:p/>
        </p:txBody>
      </p:sp>
      <p:sp>
        <p:nvSpPr>
          <p:cNvPr id="44" name="object 44"/>
          <p:cNvSpPr/>
          <p:nvPr/>
        </p:nvSpPr>
        <p:spPr>
          <a:xfrm>
            <a:off x="1456182" y="4495038"/>
            <a:ext cx="391795" cy="421640"/>
          </a:xfrm>
          <a:custGeom>
            <a:avLst/>
            <a:gdLst/>
            <a:ahLst/>
            <a:cxnLst/>
            <a:rect l="l" t="t" r="r" b="b"/>
            <a:pathLst>
              <a:path w="391794" h="421639">
                <a:moveTo>
                  <a:pt x="391287" y="0"/>
                </a:moveTo>
                <a:lnTo>
                  <a:pt x="0" y="421513"/>
                </a:lnTo>
              </a:path>
            </a:pathLst>
          </a:custGeom>
          <a:ln w="38100">
            <a:solidFill>
              <a:srgbClr val="8952AC"/>
            </a:solidFill>
          </a:ln>
        </p:spPr>
        <p:txBody>
          <a:bodyPr wrap="square" lIns="0" tIns="0" rIns="0" bIns="0" rtlCol="0"/>
          <a:lstStyle/>
          <a:p/>
        </p:txBody>
      </p:sp>
      <p:sp>
        <p:nvSpPr>
          <p:cNvPr id="45" name="object 45"/>
          <p:cNvSpPr/>
          <p:nvPr/>
        </p:nvSpPr>
        <p:spPr>
          <a:xfrm>
            <a:off x="2341626" y="5404865"/>
            <a:ext cx="391795" cy="415925"/>
          </a:xfrm>
          <a:custGeom>
            <a:avLst/>
            <a:gdLst/>
            <a:ahLst/>
            <a:cxnLst/>
            <a:rect l="l" t="t" r="r" b="b"/>
            <a:pathLst>
              <a:path w="391794" h="415925">
                <a:moveTo>
                  <a:pt x="391287" y="0"/>
                </a:moveTo>
                <a:lnTo>
                  <a:pt x="0" y="415328"/>
                </a:lnTo>
              </a:path>
            </a:pathLst>
          </a:custGeom>
          <a:ln w="38100">
            <a:solidFill>
              <a:srgbClr val="8952AC"/>
            </a:solidFill>
          </a:ln>
        </p:spPr>
        <p:txBody>
          <a:bodyPr wrap="square" lIns="0" tIns="0" rIns="0" bIns="0" rtlCol="0"/>
          <a:lstStyle/>
          <a:p/>
        </p:txBody>
      </p:sp>
      <p:sp>
        <p:nvSpPr>
          <p:cNvPr id="46" name="object 46"/>
          <p:cNvSpPr/>
          <p:nvPr/>
        </p:nvSpPr>
        <p:spPr>
          <a:xfrm>
            <a:off x="1847088" y="5571744"/>
            <a:ext cx="494030" cy="494030"/>
          </a:xfrm>
          <a:custGeom>
            <a:avLst/>
            <a:gdLst/>
            <a:ahLst/>
            <a:cxnLst/>
            <a:rect l="l" t="t" r="r" b="b"/>
            <a:pathLst>
              <a:path w="494030" h="494029">
                <a:moveTo>
                  <a:pt x="246887" y="0"/>
                </a:moveTo>
                <a:lnTo>
                  <a:pt x="197118" y="5016"/>
                </a:lnTo>
                <a:lnTo>
                  <a:pt x="150768" y="19402"/>
                </a:lnTo>
                <a:lnTo>
                  <a:pt x="108830" y="42165"/>
                </a:lnTo>
                <a:lnTo>
                  <a:pt x="72294" y="72313"/>
                </a:lnTo>
                <a:lnTo>
                  <a:pt x="42152" y="108852"/>
                </a:lnTo>
                <a:lnTo>
                  <a:pt x="19395" y="150790"/>
                </a:lnTo>
                <a:lnTo>
                  <a:pt x="5014" y="197132"/>
                </a:lnTo>
                <a:lnTo>
                  <a:pt x="0" y="246887"/>
                </a:lnTo>
                <a:lnTo>
                  <a:pt x="5014" y="296643"/>
                </a:lnTo>
                <a:lnTo>
                  <a:pt x="19395" y="342985"/>
                </a:lnTo>
                <a:lnTo>
                  <a:pt x="42152" y="384923"/>
                </a:lnTo>
                <a:lnTo>
                  <a:pt x="72294" y="421462"/>
                </a:lnTo>
                <a:lnTo>
                  <a:pt x="108830" y="451610"/>
                </a:lnTo>
                <a:lnTo>
                  <a:pt x="150768" y="474373"/>
                </a:lnTo>
                <a:lnTo>
                  <a:pt x="197118" y="488759"/>
                </a:lnTo>
                <a:lnTo>
                  <a:pt x="246887" y="493775"/>
                </a:lnTo>
                <a:lnTo>
                  <a:pt x="296657" y="488759"/>
                </a:lnTo>
                <a:lnTo>
                  <a:pt x="343007" y="474373"/>
                </a:lnTo>
                <a:lnTo>
                  <a:pt x="384945" y="451610"/>
                </a:lnTo>
                <a:lnTo>
                  <a:pt x="421481" y="421462"/>
                </a:lnTo>
                <a:lnTo>
                  <a:pt x="451623" y="384923"/>
                </a:lnTo>
                <a:lnTo>
                  <a:pt x="474380" y="342985"/>
                </a:lnTo>
                <a:lnTo>
                  <a:pt x="488761" y="296643"/>
                </a:lnTo>
                <a:lnTo>
                  <a:pt x="493775" y="246887"/>
                </a:lnTo>
                <a:lnTo>
                  <a:pt x="488761" y="197132"/>
                </a:lnTo>
                <a:lnTo>
                  <a:pt x="474380" y="150790"/>
                </a:lnTo>
                <a:lnTo>
                  <a:pt x="451623" y="108852"/>
                </a:lnTo>
                <a:lnTo>
                  <a:pt x="421481" y="72313"/>
                </a:lnTo>
                <a:lnTo>
                  <a:pt x="384945" y="42165"/>
                </a:lnTo>
                <a:lnTo>
                  <a:pt x="343007" y="19402"/>
                </a:lnTo>
                <a:lnTo>
                  <a:pt x="296657" y="5016"/>
                </a:lnTo>
                <a:lnTo>
                  <a:pt x="246887" y="0"/>
                </a:lnTo>
                <a:close/>
              </a:path>
            </a:pathLst>
          </a:custGeom>
          <a:solidFill>
            <a:srgbClr val="AC8752"/>
          </a:solidFill>
        </p:spPr>
        <p:txBody>
          <a:bodyPr wrap="square" lIns="0" tIns="0" rIns="0" bIns="0" rtlCol="0"/>
          <a:lstStyle/>
          <a:p/>
        </p:txBody>
      </p:sp>
      <p:sp>
        <p:nvSpPr>
          <p:cNvPr id="47" name="object 47"/>
          <p:cNvSpPr txBox="1"/>
          <p:nvPr/>
        </p:nvSpPr>
        <p:spPr>
          <a:xfrm>
            <a:off x="2007870" y="5680964"/>
            <a:ext cx="172085"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FFFFFF"/>
                </a:solidFill>
                <a:latin typeface="Arial"/>
                <a:cs typeface="Arial"/>
              </a:rPr>
              <a:t>D</a:t>
            </a:r>
            <a:endParaRPr sz="1600">
              <a:latin typeface="Arial"/>
              <a:cs typeface="Arial"/>
            </a:endParaRPr>
          </a:p>
        </p:txBody>
      </p:sp>
      <p:sp>
        <p:nvSpPr>
          <p:cNvPr id="48" name="object 48"/>
          <p:cNvSpPr/>
          <p:nvPr/>
        </p:nvSpPr>
        <p:spPr>
          <a:xfrm>
            <a:off x="1456182" y="5410961"/>
            <a:ext cx="391795" cy="409575"/>
          </a:xfrm>
          <a:custGeom>
            <a:avLst/>
            <a:gdLst/>
            <a:ahLst/>
            <a:cxnLst/>
            <a:rect l="l" t="t" r="r" b="b"/>
            <a:pathLst>
              <a:path w="391794" h="409575">
                <a:moveTo>
                  <a:pt x="391287" y="409194"/>
                </a:moveTo>
                <a:lnTo>
                  <a:pt x="0" y="0"/>
                </a:lnTo>
              </a:path>
            </a:pathLst>
          </a:custGeom>
          <a:ln w="38099">
            <a:solidFill>
              <a:srgbClr val="8952AC"/>
            </a:solidFill>
          </a:ln>
        </p:spPr>
        <p:txBody>
          <a:bodyPr wrap="square" lIns="0" tIns="0" rIns="0" bIns="0" rtlCol="0"/>
          <a:lstStyle/>
          <a:p/>
        </p:txBody>
      </p:sp>
      <p:sp>
        <p:nvSpPr>
          <p:cNvPr id="49" name="object 49"/>
          <p:cNvSpPr/>
          <p:nvPr/>
        </p:nvSpPr>
        <p:spPr>
          <a:xfrm>
            <a:off x="2094738" y="4741926"/>
            <a:ext cx="0" cy="831215"/>
          </a:xfrm>
          <a:custGeom>
            <a:avLst/>
            <a:gdLst/>
            <a:ahLst/>
            <a:cxnLst/>
            <a:rect l="l" t="t" r="r" b="b"/>
            <a:pathLst>
              <a:path w="0" h="831214">
                <a:moveTo>
                  <a:pt x="0" y="0"/>
                </a:moveTo>
                <a:lnTo>
                  <a:pt x="0" y="830707"/>
                </a:lnTo>
              </a:path>
            </a:pathLst>
          </a:custGeom>
          <a:ln w="38100">
            <a:solidFill>
              <a:srgbClr val="8952AC"/>
            </a:solidFill>
          </a:ln>
        </p:spPr>
        <p:txBody>
          <a:bodyPr wrap="square" lIns="0" tIns="0" rIns="0" bIns="0" rtlCol="0"/>
          <a:lstStyle/>
          <a:p/>
        </p:txBody>
      </p:sp>
      <p:sp>
        <p:nvSpPr>
          <p:cNvPr id="50" name="object 50"/>
          <p:cNvSpPr txBox="1"/>
          <p:nvPr/>
        </p:nvSpPr>
        <p:spPr>
          <a:xfrm>
            <a:off x="2121154" y="501675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51" name="object 51"/>
          <p:cNvSpPr txBox="1"/>
          <p:nvPr/>
        </p:nvSpPr>
        <p:spPr>
          <a:xfrm>
            <a:off x="2585085" y="4441316"/>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52" name="object 52"/>
          <p:cNvSpPr txBox="1"/>
          <p:nvPr/>
        </p:nvSpPr>
        <p:spPr>
          <a:xfrm>
            <a:off x="1404366" y="4434078"/>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53" name="object 53"/>
          <p:cNvSpPr txBox="1"/>
          <p:nvPr/>
        </p:nvSpPr>
        <p:spPr>
          <a:xfrm>
            <a:off x="1431416" y="5582818"/>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54" name="object 54"/>
          <p:cNvSpPr txBox="1"/>
          <p:nvPr/>
        </p:nvSpPr>
        <p:spPr>
          <a:xfrm>
            <a:off x="2614929" y="5582818"/>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55" name="object 55"/>
          <p:cNvSpPr/>
          <p:nvPr/>
        </p:nvSpPr>
        <p:spPr>
          <a:xfrm>
            <a:off x="3644391" y="4617465"/>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sp>
        <p:nvSpPr>
          <p:cNvPr id="56" name="object 56"/>
          <p:cNvSpPr/>
          <p:nvPr/>
        </p:nvSpPr>
        <p:spPr>
          <a:xfrm>
            <a:off x="4063110" y="4617465"/>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sp>
        <p:nvSpPr>
          <p:cNvPr id="57" name="object 57"/>
          <p:cNvSpPr/>
          <p:nvPr/>
        </p:nvSpPr>
        <p:spPr>
          <a:xfrm>
            <a:off x="4481703" y="4617465"/>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sp>
        <p:nvSpPr>
          <p:cNvPr id="58" name="object 58"/>
          <p:cNvSpPr/>
          <p:nvPr/>
        </p:nvSpPr>
        <p:spPr>
          <a:xfrm>
            <a:off x="4900295" y="4617465"/>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sp>
        <p:nvSpPr>
          <p:cNvPr id="59" name="object 59"/>
          <p:cNvSpPr/>
          <p:nvPr/>
        </p:nvSpPr>
        <p:spPr>
          <a:xfrm>
            <a:off x="3644391" y="4983226"/>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sp>
        <p:nvSpPr>
          <p:cNvPr id="60" name="object 60"/>
          <p:cNvSpPr/>
          <p:nvPr/>
        </p:nvSpPr>
        <p:spPr>
          <a:xfrm>
            <a:off x="4063110" y="4983226"/>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sp>
        <p:nvSpPr>
          <p:cNvPr id="61" name="object 61"/>
          <p:cNvSpPr/>
          <p:nvPr/>
        </p:nvSpPr>
        <p:spPr>
          <a:xfrm>
            <a:off x="4481703" y="4983226"/>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sp>
        <p:nvSpPr>
          <p:cNvPr id="62" name="object 62"/>
          <p:cNvSpPr/>
          <p:nvPr/>
        </p:nvSpPr>
        <p:spPr>
          <a:xfrm>
            <a:off x="4900295" y="4983226"/>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sp>
        <p:nvSpPr>
          <p:cNvPr id="63" name="object 63"/>
          <p:cNvSpPr/>
          <p:nvPr/>
        </p:nvSpPr>
        <p:spPr>
          <a:xfrm>
            <a:off x="3644391" y="5349024"/>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sp>
        <p:nvSpPr>
          <p:cNvPr id="64" name="object 64"/>
          <p:cNvSpPr/>
          <p:nvPr/>
        </p:nvSpPr>
        <p:spPr>
          <a:xfrm>
            <a:off x="4063110" y="5349024"/>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sp>
        <p:nvSpPr>
          <p:cNvPr id="65" name="object 65"/>
          <p:cNvSpPr/>
          <p:nvPr/>
        </p:nvSpPr>
        <p:spPr>
          <a:xfrm>
            <a:off x="4481703" y="5349024"/>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sp>
        <p:nvSpPr>
          <p:cNvPr id="66" name="object 66"/>
          <p:cNvSpPr/>
          <p:nvPr/>
        </p:nvSpPr>
        <p:spPr>
          <a:xfrm>
            <a:off x="4900295" y="5349024"/>
            <a:ext cx="419100" cy="365760"/>
          </a:xfrm>
          <a:custGeom>
            <a:avLst/>
            <a:gdLst/>
            <a:ahLst/>
            <a:cxnLst/>
            <a:rect l="l" t="t" r="r" b="b"/>
            <a:pathLst>
              <a:path w="419100" h="365760">
                <a:moveTo>
                  <a:pt x="0" y="365760"/>
                </a:moveTo>
                <a:lnTo>
                  <a:pt x="418630" y="365760"/>
                </a:lnTo>
                <a:lnTo>
                  <a:pt x="418630" y="0"/>
                </a:lnTo>
                <a:lnTo>
                  <a:pt x="0" y="0"/>
                </a:lnTo>
                <a:lnTo>
                  <a:pt x="0" y="365760"/>
                </a:lnTo>
                <a:close/>
              </a:path>
            </a:pathLst>
          </a:custGeom>
          <a:solidFill>
            <a:srgbClr val="E7DCED"/>
          </a:solidFill>
        </p:spPr>
        <p:txBody>
          <a:bodyPr wrap="square" lIns="0" tIns="0" rIns="0" bIns="0" rtlCol="0"/>
          <a:lstStyle/>
          <a:p/>
        </p:txBody>
      </p:sp>
      <p:sp>
        <p:nvSpPr>
          <p:cNvPr id="67" name="object 67"/>
          <p:cNvSpPr/>
          <p:nvPr/>
        </p:nvSpPr>
        <p:spPr>
          <a:xfrm>
            <a:off x="3644391" y="5714784"/>
            <a:ext cx="419100" cy="365760"/>
          </a:xfrm>
          <a:custGeom>
            <a:avLst/>
            <a:gdLst/>
            <a:ahLst/>
            <a:cxnLst/>
            <a:rect l="l" t="t" r="r" b="b"/>
            <a:pathLst>
              <a:path w="419100" h="365760">
                <a:moveTo>
                  <a:pt x="0" y="365759"/>
                </a:moveTo>
                <a:lnTo>
                  <a:pt x="418630" y="365759"/>
                </a:lnTo>
                <a:lnTo>
                  <a:pt x="418630" y="0"/>
                </a:lnTo>
                <a:lnTo>
                  <a:pt x="0" y="0"/>
                </a:lnTo>
                <a:lnTo>
                  <a:pt x="0" y="365759"/>
                </a:lnTo>
                <a:close/>
              </a:path>
            </a:pathLst>
          </a:custGeom>
          <a:solidFill>
            <a:srgbClr val="E7DCED"/>
          </a:solidFill>
        </p:spPr>
        <p:txBody>
          <a:bodyPr wrap="square" lIns="0" tIns="0" rIns="0" bIns="0" rtlCol="0"/>
          <a:lstStyle/>
          <a:p/>
        </p:txBody>
      </p:sp>
      <p:sp>
        <p:nvSpPr>
          <p:cNvPr id="68" name="object 68"/>
          <p:cNvSpPr/>
          <p:nvPr/>
        </p:nvSpPr>
        <p:spPr>
          <a:xfrm>
            <a:off x="4063110" y="5714784"/>
            <a:ext cx="419100" cy="365760"/>
          </a:xfrm>
          <a:custGeom>
            <a:avLst/>
            <a:gdLst/>
            <a:ahLst/>
            <a:cxnLst/>
            <a:rect l="l" t="t" r="r" b="b"/>
            <a:pathLst>
              <a:path w="419100" h="365760">
                <a:moveTo>
                  <a:pt x="0" y="365759"/>
                </a:moveTo>
                <a:lnTo>
                  <a:pt x="418630" y="365759"/>
                </a:lnTo>
                <a:lnTo>
                  <a:pt x="418630" y="0"/>
                </a:lnTo>
                <a:lnTo>
                  <a:pt x="0" y="0"/>
                </a:lnTo>
                <a:lnTo>
                  <a:pt x="0" y="365759"/>
                </a:lnTo>
                <a:close/>
              </a:path>
            </a:pathLst>
          </a:custGeom>
          <a:solidFill>
            <a:srgbClr val="E7DCED"/>
          </a:solidFill>
        </p:spPr>
        <p:txBody>
          <a:bodyPr wrap="square" lIns="0" tIns="0" rIns="0" bIns="0" rtlCol="0"/>
          <a:lstStyle/>
          <a:p/>
        </p:txBody>
      </p:sp>
      <p:sp>
        <p:nvSpPr>
          <p:cNvPr id="69" name="object 69"/>
          <p:cNvSpPr/>
          <p:nvPr/>
        </p:nvSpPr>
        <p:spPr>
          <a:xfrm>
            <a:off x="4481703" y="5714784"/>
            <a:ext cx="419100" cy="365760"/>
          </a:xfrm>
          <a:custGeom>
            <a:avLst/>
            <a:gdLst/>
            <a:ahLst/>
            <a:cxnLst/>
            <a:rect l="l" t="t" r="r" b="b"/>
            <a:pathLst>
              <a:path w="419100" h="365760">
                <a:moveTo>
                  <a:pt x="0" y="365759"/>
                </a:moveTo>
                <a:lnTo>
                  <a:pt x="418630" y="365759"/>
                </a:lnTo>
                <a:lnTo>
                  <a:pt x="418630" y="0"/>
                </a:lnTo>
                <a:lnTo>
                  <a:pt x="0" y="0"/>
                </a:lnTo>
                <a:lnTo>
                  <a:pt x="0" y="365759"/>
                </a:lnTo>
                <a:close/>
              </a:path>
            </a:pathLst>
          </a:custGeom>
          <a:solidFill>
            <a:srgbClr val="E7DCED"/>
          </a:solidFill>
        </p:spPr>
        <p:txBody>
          <a:bodyPr wrap="square" lIns="0" tIns="0" rIns="0" bIns="0" rtlCol="0"/>
          <a:lstStyle/>
          <a:p/>
        </p:txBody>
      </p:sp>
      <p:sp>
        <p:nvSpPr>
          <p:cNvPr id="70" name="object 70"/>
          <p:cNvSpPr/>
          <p:nvPr/>
        </p:nvSpPr>
        <p:spPr>
          <a:xfrm>
            <a:off x="4900295" y="5714784"/>
            <a:ext cx="419100" cy="365760"/>
          </a:xfrm>
          <a:custGeom>
            <a:avLst/>
            <a:gdLst/>
            <a:ahLst/>
            <a:cxnLst/>
            <a:rect l="l" t="t" r="r" b="b"/>
            <a:pathLst>
              <a:path w="419100" h="365760">
                <a:moveTo>
                  <a:pt x="0" y="365759"/>
                </a:moveTo>
                <a:lnTo>
                  <a:pt x="418630" y="365759"/>
                </a:lnTo>
                <a:lnTo>
                  <a:pt x="418630" y="0"/>
                </a:lnTo>
                <a:lnTo>
                  <a:pt x="0" y="0"/>
                </a:lnTo>
                <a:lnTo>
                  <a:pt x="0" y="365759"/>
                </a:lnTo>
                <a:close/>
              </a:path>
            </a:pathLst>
          </a:custGeom>
          <a:solidFill>
            <a:srgbClr val="E7DCED"/>
          </a:solidFill>
        </p:spPr>
        <p:txBody>
          <a:bodyPr wrap="square" lIns="0" tIns="0" rIns="0" bIns="0" rtlCol="0"/>
          <a:lstStyle/>
          <a:p/>
        </p:txBody>
      </p:sp>
      <p:graphicFrame>
        <p:nvGraphicFramePr>
          <p:cNvPr id="71" name="object 71"/>
          <p:cNvGraphicFramePr>
            <a:graphicFrameLocks noGrp="1"/>
          </p:cNvGraphicFramePr>
          <p:nvPr/>
        </p:nvGraphicFramePr>
        <p:xfrm>
          <a:off x="3219450" y="4245355"/>
          <a:ext cx="2112645" cy="1842135"/>
        </p:xfrm>
        <a:graphic>
          <a:graphicData uri="http://schemas.openxmlformats.org/drawingml/2006/table">
            <a:tbl>
              <a:tblPr firstRow="1" bandRow="1">
                <a:tableStyleId>{2D5ABB26-0587-4C30-8999-92F81FD0307C}</a:tableStyleId>
              </a:tblPr>
              <a:tblGrid>
                <a:gridCol w="418465"/>
                <a:gridCol w="418465"/>
                <a:gridCol w="418465"/>
                <a:gridCol w="418465"/>
                <a:gridCol w="418464"/>
              </a:tblGrid>
              <a:tr h="365760">
                <a:tc>
                  <a:txBody>
                    <a:bodyPr/>
                    <a:lstStyle/>
                    <a:p>
                      <a:pPr>
                        <a:lnSpc>
                          <a:spcPct val="100000"/>
                        </a:lnSpc>
                      </a:pPr>
                      <a:endParaRPr sz="14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952AC"/>
                    </a:solidFill>
                  </a:tcPr>
                </a:tc>
                <a:tc>
                  <a:txBody>
                    <a:bodyPr/>
                    <a:lstStyle/>
                    <a:p>
                      <a:pPr algn="r" marR="153670">
                        <a:lnSpc>
                          <a:spcPct val="100000"/>
                        </a:lnSpc>
                        <a:spcBef>
                          <a:spcPts val="320"/>
                        </a:spcBef>
                      </a:pPr>
                      <a:r>
                        <a:rPr dirty="0" sz="1800" b="1">
                          <a:solidFill>
                            <a:srgbClr val="FFFFFF"/>
                          </a:solidFill>
                          <a:latin typeface="Arial"/>
                          <a:cs typeface="Arial"/>
                        </a:rPr>
                        <a:t>A</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952AC"/>
                    </a:solidFill>
                  </a:tcPr>
                </a:tc>
                <a:tc>
                  <a:txBody>
                    <a:bodyPr/>
                    <a:lstStyle/>
                    <a:p>
                      <a:pPr algn="r" marR="153670">
                        <a:lnSpc>
                          <a:spcPct val="100000"/>
                        </a:lnSpc>
                        <a:spcBef>
                          <a:spcPts val="320"/>
                        </a:spcBef>
                      </a:pPr>
                      <a:r>
                        <a:rPr dirty="0" sz="1800" b="1">
                          <a:solidFill>
                            <a:srgbClr val="FFFFFF"/>
                          </a:solidFill>
                          <a:latin typeface="Arial"/>
                          <a:cs typeface="Arial"/>
                        </a:rPr>
                        <a:t>B</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952AC"/>
                    </a:solidFill>
                  </a:tcPr>
                </a:tc>
                <a:tc>
                  <a:txBody>
                    <a:bodyPr/>
                    <a:lstStyle/>
                    <a:p>
                      <a:pPr algn="r" marR="153670">
                        <a:lnSpc>
                          <a:spcPct val="100000"/>
                        </a:lnSpc>
                        <a:spcBef>
                          <a:spcPts val="320"/>
                        </a:spcBef>
                      </a:pPr>
                      <a:r>
                        <a:rPr dirty="0" sz="1800" b="1">
                          <a:solidFill>
                            <a:srgbClr val="FFFFFF"/>
                          </a:solidFill>
                          <a:latin typeface="Arial"/>
                          <a:cs typeface="Arial"/>
                        </a:rPr>
                        <a:t>C</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952AC"/>
                    </a:solidFill>
                  </a:tcPr>
                </a:tc>
                <a:tc>
                  <a:txBody>
                    <a:bodyPr/>
                    <a:lstStyle/>
                    <a:p>
                      <a:pPr algn="r" marR="153670">
                        <a:lnSpc>
                          <a:spcPct val="100000"/>
                        </a:lnSpc>
                        <a:spcBef>
                          <a:spcPts val="320"/>
                        </a:spcBef>
                      </a:pPr>
                      <a:r>
                        <a:rPr dirty="0" sz="1800" b="1">
                          <a:solidFill>
                            <a:srgbClr val="FFFFFF"/>
                          </a:solidFill>
                          <a:latin typeface="Arial"/>
                          <a:cs typeface="Arial"/>
                        </a:rPr>
                        <a:t>D</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952AC"/>
                    </a:solidFill>
                  </a:tcPr>
                </a:tc>
              </a:tr>
              <a:tr h="365759">
                <a:tc>
                  <a:txBody>
                    <a:bodyPr/>
                    <a:lstStyle/>
                    <a:p>
                      <a:pPr marL="91440">
                        <a:lnSpc>
                          <a:spcPct val="100000"/>
                        </a:lnSpc>
                        <a:spcBef>
                          <a:spcPts val="320"/>
                        </a:spcBef>
                      </a:pPr>
                      <a:r>
                        <a:rPr dirty="0" sz="1800">
                          <a:solidFill>
                            <a:srgbClr val="FFFFFF"/>
                          </a:solidFill>
                          <a:latin typeface="Arial"/>
                          <a:cs typeface="Arial"/>
                        </a:rPr>
                        <a:t>A</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8952AC"/>
                    </a:solidFill>
                  </a:tcPr>
                </a:tc>
                <a:tc>
                  <a:txBody>
                    <a:bodyPr/>
                    <a:lstStyle/>
                    <a:p>
                      <a:pPr algn="r" marR="151765">
                        <a:lnSpc>
                          <a:spcPct val="100000"/>
                        </a:lnSpc>
                        <a:spcBef>
                          <a:spcPts val="320"/>
                        </a:spcBef>
                      </a:pPr>
                      <a:r>
                        <a:rPr dirty="0" sz="1400">
                          <a:solidFill>
                            <a:srgbClr val="767070"/>
                          </a:solidFill>
                          <a:latin typeface="Arial"/>
                          <a:cs typeface="Arial"/>
                        </a:rPr>
                        <a:t>0</a:t>
                      </a:r>
                      <a:endParaRPr sz="1400">
                        <a:latin typeface="Arial"/>
                        <a:cs typeface="Arial"/>
                      </a:endParaRPr>
                    </a:p>
                  </a:txBody>
                  <a:tcPr marL="0" marR="0" marB="0" marT="4064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DCED"/>
                    </a:solidFill>
                  </a:tcPr>
                </a:tc>
                <a:tc>
                  <a:txBody>
                    <a:bodyPr/>
                    <a:lstStyle/>
                    <a:p>
                      <a:pPr algn="r" marR="152400">
                        <a:lnSpc>
                          <a:spcPct val="100000"/>
                        </a:lnSpc>
                        <a:spcBef>
                          <a:spcPts val="320"/>
                        </a:spcBef>
                      </a:pPr>
                      <a:r>
                        <a:rPr dirty="0" sz="1400">
                          <a:solidFill>
                            <a:srgbClr val="767070"/>
                          </a:solidFill>
                          <a:latin typeface="Arial"/>
                          <a:cs typeface="Arial"/>
                        </a:rPr>
                        <a:t>1</a:t>
                      </a:r>
                      <a:endParaRPr sz="1400">
                        <a:latin typeface="Arial"/>
                        <a:cs typeface="Arial"/>
                      </a:endParaRPr>
                    </a:p>
                  </a:txBody>
                  <a:tcPr marL="0" marR="0" marB="0" marT="4064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DCED"/>
                    </a:solidFill>
                  </a:tcPr>
                </a:tc>
                <a:tc>
                  <a:txBody>
                    <a:bodyPr/>
                    <a:lstStyle/>
                    <a:p>
                      <a:pPr algn="r" marR="151765">
                        <a:lnSpc>
                          <a:spcPct val="100000"/>
                        </a:lnSpc>
                        <a:spcBef>
                          <a:spcPts val="320"/>
                        </a:spcBef>
                      </a:pPr>
                      <a:r>
                        <a:rPr dirty="0" sz="1400">
                          <a:solidFill>
                            <a:srgbClr val="767070"/>
                          </a:solidFill>
                          <a:latin typeface="Arial"/>
                          <a:cs typeface="Arial"/>
                        </a:rPr>
                        <a:t>2</a:t>
                      </a:r>
                      <a:endParaRPr sz="1400">
                        <a:latin typeface="Arial"/>
                        <a:cs typeface="Arial"/>
                      </a:endParaRPr>
                    </a:p>
                  </a:txBody>
                  <a:tcPr marL="0" marR="0" marB="0" marT="4064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DCED"/>
                    </a:solidFill>
                  </a:tcPr>
                </a:tc>
                <a:tc>
                  <a:txBody>
                    <a:bodyPr/>
                    <a:lstStyle/>
                    <a:p>
                      <a:pPr algn="r" marR="151765">
                        <a:lnSpc>
                          <a:spcPct val="100000"/>
                        </a:lnSpc>
                        <a:spcBef>
                          <a:spcPts val="320"/>
                        </a:spcBef>
                      </a:pPr>
                      <a:r>
                        <a:rPr dirty="0" sz="1400">
                          <a:solidFill>
                            <a:srgbClr val="767070"/>
                          </a:solidFill>
                          <a:latin typeface="Arial"/>
                          <a:cs typeface="Arial"/>
                        </a:rPr>
                        <a:t>4</a:t>
                      </a:r>
                      <a:endParaRPr sz="1400">
                        <a:latin typeface="Arial"/>
                        <a:cs typeface="Arial"/>
                      </a:endParaRPr>
                    </a:p>
                  </a:txBody>
                  <a:tcPr marL="0" marR="0" marB="0" marT="4064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DCED"/>
                    </a:solidFill>
                  </a:tcPr>
                </a:tc>
              </a:tr>
              <a:tr h="365760">
                <a:tc>
                  <a:txBody>
                    <a:bodyPr/>
                    <a:lstStyle/>
                    <a:p>
                      <a:pPr marL="91440">
                        <a:lnSpc>
                          <a:spcPct val="100000"/>
                        </a:lnSpc>
                        <a:spcBef>
                          <a:spcPts val="320"/>
                        </a:spcBef>
                      </a:pPr>
                      <a:r>
                        <a:rPr dirty="0" sz="1800">
                          <a:solidFill>
                            <a:srgbClr val="FFFFFF"/>
                          </a:solidFill>
                          <a:latin typeface="Arial"/>
                          <a:cs typeface="Arial"/>
                        </a:rPr>
                        <a:t>B</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952AC"/>
                    </a:solidFill>
                  </a:tcPr>
                </a:tc>
                <a:tc>
                  <a:txBody>
                    <a:bodyPr/>
                    <a:lstStyle/>
                    <a:p>
                      <a:pPr algn="r" marR="152400">
                        <a:lnSpc>
                          <a:spcPct val="100000"/>
                        </a:lnSpc>
                        <a:spcBef>
                          <a:spcPts val="325"/>
                        </a:spcBef>
                      </a:pPr>
                      <a:r>
                        <a:rPr dirty="0" sz="1400">
                          <a:solidFill>
                            <a:srgbClr val="767070"/>
                          </a:solidFill>
                          <a:latin typeface="Arial"/>
                          <a:cs typeface="Arial"/>
                        </a:rPr>
                        <a:t>1</a:t>
                      </a:r>
                      <a:endParaRPr sz="1400">
                        <a:latin typeface="Arial"/>
                        <a:cs typeface="Arial"/>
                      </a:endParaRPr>
                    </a:p>
                  </a:txBody>
                  <a:tcPr marL="0" marR="0" marB="0" marT="4127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DCED"/>
                    </a:solidFill>
                  </a:tcPr>
                </a:tc>
                <a:tc>
                  <a:txBody>
                    <a:bodyPr/>
                    <a:lstStyle/>
                    <a:p>
                      <a:pPr algn="r" marR="152400">
                        <a:lnSpc>
                          <a:spcPct val="100000"/>
                        </a:lnSpc>
                        <a:spcBef>
                          <a:spcPts val="325"/>
                        </a:spcBef>
                      </a:pPr>
                      <a:r>
                        <a:rPr dirty="0" sz="1400">
                          <a:solidFill>
                            <a:srgbClr val="767070"/>
                          </a:solidFill>
                          <a:latin typeface="Arial"/>
                          <a:cs typeface="Arial"/>
                        </a:rPr>
                        <a:t>0</a:t>
                      </a:r>
                      <a:endParaRPr sz="1400">
                        <a:latin typeface="Arial"/>
                        <a:cs typeface="Arial"/>
                      </a:endParaRPr>
                    </a:p>
                  </a:txBody>
                  <a:tcPr marL="0" marR="0" marB="0" marT="4127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DCED"/>
                    </a:solidFill>
                  </a:tcPr>
                </a:tc>
                <a:tc>
                  <a:txBody>
                    <a:bodyPr/>
                    <a:lstStyle/>
                    <a:p>
                      <a:pPr algn="r" marR="151765">
                        <a:lnSpc>
                          <a:spcPct val="100000"/>
                        </a:lnSpc>
                        <a:spcBef>
                          <a:spcPts val="325"/>
                        </a:spcBef>
                      </a:pPr>
                      <a:r>
                        <a:rPr dirty="0" sz="1400">
                          <a:solidFill>
                            <a:srgbClr val="767070"/>
                          </a:solidFill>
                          <a:latin typeface="Arial"/>
                          <a:cs typeface="Arial"/>
                        </a:rPr>
                        <a:t>3</a:t>
                      </a:r>
                      <a:endParaRPr sz="1400">
                        <a:latin typeface="Arial"/>
                        <a:cs typeface="Arial"/>
                      </a:endParaRPr>
                    </a:p>
                  </a:txBody>
                  <a:tcPr marL="0" marR="0" marB="0" marT="4127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DCED"/>
                    </a:solidFill>
                  </a:tcPr>
                </a:tc>
                <a:tc>
                  <a:txBody>
                    <a:bodyPr/>
                    <a:lstStyle/>
                    <a:p>
                      <a:pPr algn="r" marR="151765">
                        <a:lnSpc>
                          <a:spcPct val="100000"/>
                        </a:lnSpc>
                        <a:spcBef>
                          <a:spcPts val="325"/>
                        </a:spcBef>
                      </a:pPr>
                      <a:r>
                        <a:rPr dirty="0" sz="1400">
                          <a:solidFill>
                            <a:srgbClr val="767070"/>
                          </a:solidFill>
                          <a:latin typeface="Arial"/>
                          <a:cs typeface="Arial"/>
                        </a:rPr>
                        <a:t>3</a:t>
                      </a:r>
                      <a:endParaRPr sz="1400">
                        <a:latin typeface="Arial"/>
                        <a:cs typeface="Arial"/>
                      </a:endParaRPr>
                    </a:p>
                  </a:txBody>
                  <a:tcPr marL="0" marR="0" marB="0" marT="4127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DCED"/>
                    </a:solidFill>
                  </a:tcPr>
                </a:tc>
              </a:tr>
              <a:tr h="365798">
                <a:tc>
                  <a:txBody>
                    <a:bodyPr/>
                    <a:lstStyle/>
                    <a:p>
                      <a:pPr marL="91440">
                        <a:lnSpc>
                          <a:spcPct val="100000"/>
                        </a:lnSpc>
                        <a:spcBef>
                          <a:spcPts val="320"/>
                        </a:spcBef>
                      </a:pPr>
                      <a:r>
                        <a:rPr dirty="0" sz="1800">
                          <a:solidFill>
                            <a:srgbClr val="FFFFFF"/>
                          </a:solidFill>
                          <a:latin typeface="Arial"/>
                          <a:cs typeface="Arial"/>
                        </a:rPr>
                        <a:t>C</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952AC"/>
                    </a:solidFill>
                  </a:tcPr>
                </a:tc>
                <a:tc>
                  <a:txBody>
                    <a:bodyPr/>
                    <a:lstStyle/>
                    <a:p>
                      <a:pPr algn="r" marR="152400">
                        <a:lnSpc>
                          <a:spcPct val="100000"/>
                        </a:lnSpc>
                        <a:spcBef>
                          <a:spcPts val="325"/>
                        </a:spcBef>
                      </a:pPr>
                      <a:r>
                        <a:rPr dirty="0" sz="1400">
                          <a:solidFill>
                            <a:srgbClr val="767070"/>
                          </a:solidFill>
                          <a:latin typeface="Arial"/>
                          <a:cs typeface="Arial"/>
                        </a:rPr>
                        <a:t>2</a:t>
                      </a:r>
                      <a:endParaRPr sz="1400">
                        <a:latin typeface="Arial"/>
                        <a:cs typeface="Arial"/>
                      </a:endParaRPr>
                    </a:p>
                  </a:txBody>
                  <a:tcPr marL="0" marR="0" marB="0" marT="4127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DCED"/>
                    </a:solidFill>
                  </a:tcPr>
                </a:tc>
                <a:tc>
                  <a:txBody>
                    <a:bodyPr/>
                    <a:lstStyle/>
                    <a:p>
                      <a:pPr algn="r" marR="152400">
                        <a:lnSpc>
                          <a:spcPct val="100000"/>
                        </a:lnSpc>
                        <a:spcBef>
                          <a:spcPts val="325"/>
                        </a:spcBef>
                      </a:pPr>
                      <a:r>
                        <a:rPr dirty="0" sz="1400">
                          <a:solidFill>
                            <a:srgbClr val="767070"/>
                          </a:solidFill>
                          <a:latin typeface="Arial"/>
                          <a:cs typeface="Arial"/>
                        </a:rPr>
                        <a:t>3</a:t>
                      </a:r>
                      <a:endParaRPr sz="1400">
                        <a:latin typeface="Arial"/>
                        <a:cs typeface="Arial"/>
                      </a:endParaRPr>
                    </a:p>
                  </a:txBody>
                  <a:tcPr marL="0" marR="0" marB="0" marT="4127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DCED"/>
                    </a:solidFill>
                  </a:tcPr>
                </a:tc>
                <a:tc>
                  <a:txBody>
                    <a:bodyPr/>
                    <a:lstStyle/>
                    <a:p>
                      <a:pPr algn="r" marR="151765">
                        <a:lnSpc>
                          <a:spcPct val="100000"/>
                        </a:lnSpc>
                        <a:spcBef>
                          <a:spcPts val="325"/>
                        </a:spcBef>
                      </a:pPr>
                      <a:r>
                        <a:rPr dirty="0" sz="1400">
                          <a:solidFill>
                            <a:srgbClr val="767070"/>
                          </a:solidFill>
                          <a:latin typeface="Arial"/>
                          <a:cs typeface="Arial"/>
                        </a:rPr>
                        <a:t>0</a:t>
                      </a:r>
                      <a:endParaRPr sz="1400">
                        <a:latin typeface="Arial"/>
                        <a:cs typeface="Arial"/>
                      </a:endParaRPr>
                    </a:p>
                  </a:txBody>
                  <a:tcPr marL="0" marR="0" marB="0" marT="4127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DCED"/>
                    </a:solidFill>
                  </a:tcPr>
                </a:tc>
                <a:tc>
                  <a:txBody>
                    <a:bodyPr/>
                    <a:lstStyle/>
                    <a:p>
                      <a:pPr algn="r" marR="151765">
                        <a:lnSpc>
                          <a:spcPct val="100000"/>
                        </a:lnSpc>
                        <a:spcBef>
                          <a:spcPts val="325"/>
                        </a:spcBef>
                      </a:pPr>
                      <a:r>
                        <a:rPr dirty="0" sz="1400">
                          <a:solidFill>
                            <a:srgbClr val="767070"/>
                          </a:solidFill>
                          <a:latin typeface="Arial"/>
                          <a:cs typeface="Arial"/>
                        </a:rPr>
                        <a:t>4</a:t>
                      </a:r>
                      <a:endParaRPr sz="1400">
                        <a:latin typeface="Arial"/>
                        <a:cs typeface="Arial"/>
                      </a:endParaRPr>
                    </a:p>
                  </a:txBody>
                  <a:tcPr marL="0" marR="0" marB="0" marT="4127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DCED"/>
                    </a:solidFill>
                  </a:tcPr>
                </a:tc>
              </a:tr>
              <a:tr h="365759">
                <a:tc>
                  <a:txBody>
                    <a:bodyPr/>
                    <a:lstStyle/>
                    <a:p>
                      <a:pPr marL="91440">
                        <a:lnSpc>
                          <a:spcPct val="100000"/>
                        </a:lnSpc>
                        <a:spcBef>
                          <a:spcPts val="320"/>
                        </a:spcBef>
                      </a:pPr>
                      <a:r>
                        <a:rPr dirty="0" sz="1800">
                          <a:solidFill>
                            <a:srgbClr val="FFFFFF"/>
                          </a:solidFill>
                          <a:latin typeface="Arial"/>
                          <a:cs typeface="Arial"/>
                        </a:rPr>
                        <a:t>D</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952AC"/>
                    </a:solidFill>
                  </a:tcPr>
                </a:tc>
                <a:tc>
                  <a:txBody>
                    <a:bodyPr/>
                    <a:lstStyle/>
                    <a:p>
                      <a:pPr algn="r" marR="152400">
                        <a:lnSpc>
                          <a:spcPct val="100000"/>
                        </a:lnSpc>
                        <a:spcBef>
                          <a:spcPts val="325"/>
                        </a:spcBef>
                      </a:pPr>
                      <a:r>
                        <a:rPr dirty="0" sz="1400">
                          <a:solidFill>
                            <a:srgbClr val="767070"/>
                          </a:solidFill>
                          <a:latin typeface="Arial"/>
                          <a:cs typeface="Arial"/>
                        </a:rPr>
                        <a:t>4</a:t>
                      </a:r>
                      <a:endParaRPr sz="1400">
                        <a:latin typeface="Arial"/>
                        <a:cs typeface="Arial"/>
                      </a:endParaRPr>
                    </a:p>
                  </a:txBody>
                  <a:tcPr marL="0" marR="0" marB="0" marT="4127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DCED"/>
                    </a:solidFill>
                  </a:tcPr>
                </a:tc>
                <a:tc>
                  <a:txBody>
                    <a:bodyPr/>
                    <a:lstStyle/>
                    <a:p>
                      <a:pPr algn="r" marR="152400">
                        <a:lnSpc>
                          <a:spcPct val="100000"/>
                        </a:lnSpc>
                        <a:spcBef>
                          <a:spcPts val="325"/>
                        </a:spcBef>
                      </a:pPr>
                      <a:r>
                        <a:rPr dirty="0" sz="1400">
                          <a:solidFill>
                            <a:srgbClr val="767070"/>
                          </a:solidFill>
                          <a:latin typeface="Arial"/>
                          <a:cs typeface="Arial"/>
                        </a:rPr>
                        <a:t>3</a:t>
                      </a:r>
                      <a:endParaRPr sz="1400">
                        <a:latin typeface="Arial"/>
                        <a:cs typeface="Arial"/>
                      </a:endParaRPr>
                    </a:p>
                  </a:txBody>
                  <a:tcPr marL="0" marR="0" marB="0" marT="4127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DCED"/>
                    </a:solidFill>
                  </a:tcPr>
                </a:tc>
                <a:tc>
                  <a:txBody>
                    <a:bodyPr/>
                    <a:lstStyle/>
                    <a:p>
                      <a:pPr algn="r" marR="151765">
                        <a:lnSpc>
                          <a:spcPct val="100000"/>
                        </a:lnSpc>
                        <a:spcBef>
                          <a:spcPts val="325"/>
                        </a:spcBef>
                      </a:pPr>
                      <a:r>
                        <a:rPr dirty="0" sz="1400">
                          <a:solidFill>
                            <a:srgbClr val="767070"/>
                          </a:solidFill>
                          <a:latin typeface="Arial"/>
                          <a:cs typeface="Arial"/>
                        </a:rPr>
                        <a:t>4</a:t>
                      </a:r>
                      <a:endParaRPr sz="1400">
                        <a:latin typeface="Arial"/>
                        <a:cs typeface="Arial"/>
                      </a:endParaRPr>
                    </a:p>
                  </a:txBody>
                  <a:tcPr marL="0" marR="0" marB="0" marT="4127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DCED"/>
                    </a:solidFill>
                  </a:tcPr>
                </a:tc>
                <a:tc>
                  <a:txBody>
                    <a:bodyPr/>
                    <a:lstStyle/>
                    <a:p>
                      <a:pPr algn="r" marR="151765">
                        <a:lnSpc>
                          <a:spcPct val="100000"/>
                        </a:lnSpc>
                        <a:spcBef>
                          <a:spcPts val="325"/>
                        </a:spcBef>
                      </a:pPr>
                      <a:r>
                        <a:rPr dirty="0" sz="1400">
                          <a:solidFill>
                            <a:srgbClr val="767070"/>
                          </a:solidFill>
                          <a:latin typeface="Arial"/>
                          <a:cs typeface="Arial"/>
                        </a:rPr>
                        <a:t>0</a:t>
                      </a:r>
                      <a:endParaRPr sz="1400">
                        <a:latin typeface="Arial"/>
                        <a:cs typeface="Arial"/>
                      </a:endParaRPr>
                    </a:p>
                  </a:txBody>
                  <a:tcPr marL="0" marR="0" marB="0" marT="4127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DCED"/>
                    </a:solidFill>
                  </a:tcPr>
                </a:tc>
              </a:tr>
            </a:tbl>
          </a:graphicData>
        </a:graphic>
      </p:graphicFrame>
      <p:sp>
        <p:nvSpPr>
          <p:cNvPr id="72" name="object 72"/>
          <p:cNvSpPr/>
          <p:nvPr/>
        </p:nvSpPr>
        <p:spPr>
          <a:xfrm>
            <a:off x="9475343" y="4531359"/>
            <a:ext cx="44450" cy="7620"/>
          </a:xfrm>
          <a:custGeom>
            <a:avLst/>
            <a:gdLst/>
            <a:ahLst/>
            <a:cxnLst/>
            <a:rect l="l" t="t" r="r" b="b"/>
            <a:pathLst>
              <a:path w="44450" h="7620">
                <a:moveTo>
                  <a:pt x="0" y="7620"/>
                </a:moveTo>
                <a:lnTo>
                  <a:pt x="44196" y="7620"/>
                </a:lnTo>
                <a:lnTo>
                  <a:pt x="44196" y="0"/>
                </a:lnTo>
                <a:lnTo>
                  <a:pt x="0" y="0"/>
                </a:lnTo>
                <a:lnTo>
                  <a:pt x="0" y="7620"/>
                </a:lnTo>
                <a:close/>
              </a:path>
            </a:pathLst>
          </a:custGeom>
          <a:solidFill>
            <a:srgbClr val="767070"/>
          </a:solidFill>
        </p:spPr>
        <p:txBody>
          <a:bodyPr wrap="square" lIns="0" tIns="0" rIns="0" bIns="0" rtlCol="0"/>
          <a:lstStyle/>
          <a:p/>
        </p:txBody>
      </p:sp>
      <p:sp>
        <p:nvSpPr>
          <p:cNvPr id="73" name="object 73"/>
          <p:cNvSpPr/>
          <p:nvPr/>
        </p:nvSpPr>
        <p:spPr>
          <a:xfrm>
            <a:off x="9511347" y="4357370"/>
            <a:ext cx="0" cy="173990"/>
          </a:xfrm>
          <a:custGeom>
            <a:avLst/>
            <a:gdLst/>
            <a:ahLst/>
            <a:cxnLst/>
            <a:rect l="l" t="t" r="r" b="b"/>
            <a:pathLst>
              <a:path w="0" h="173989">
                <a:moveTo>
                  <a:pt x="0" y="0"/>
                </a:moveTo>
                <a:lnTo>
                  <a:pt x="0" y="173989"/>
                </a:lnTo>
              </a:path>
            </a:pathLst>
          </a:custGeom>
          <a:ln w="16383">
            <a:solidFill>
              <a:srgbClr val="767070"/>
            </a:solidFill>
          </a:ln>
        </p:spPr>
        <p:txBody>
          <a:bodyPr wrap="square" lIns="0" tIns="0" rIns="0" bIns="0" rtlCol="0"/>
          <a:lstStyle/>
          <a:p/>
        </p:txBody>
      </p:sp>
      <p:sp>
        <p:nvSpPr>
          <p:cNvPr id="74" name="object 74"/>
          <p:cNvSpPr/>
          <p:nvPr/>
        </p:nvSpPr>
        <p:spPr>
          <a:xfrm>
            <a:off x="9475343" y="4349750"/>
            <a:ext cx="44450" cy="7620"/>
          </a:xfrm>
          <a:custGeom>
            <a:avLst/>
            <a:gdLst/>
            <a:ahLst/>
            <a:cxnLst/>
            <a:rect l="l" t="t" r="r" b="b"/>
            <a:pathLst>
              <a:path w="44450" h="7620">
                <a:moveTo>
                  <a:pt x="0" y="7619"/>
                </a:moveTo>
                <a:lnTo>
                  <a:pt x="44196" y="7619"/>
                </a:lnTo>
                <a:lnTo>
                  <a:pt x="44196" y="0"/>
                </a:lnTo>
                <a:lnTo>
                  <a:pt x="0" y="0"/>
                </a:lnTo>
                <a:lnTo>
                  <a:pt x="0" y="7619"/>
                </a:lnTo>
                <a:close/>
              </a:path>
            </a:pathLst>
          </a:custGeom>
          <a:solidFill>
            <a:srgbClr val="767070"/>
          </a:solidFill>
        </p:spPr>
        <p:txBody>
          <a:bodyPr wrap="square" lIns="0" tIns="0" rIns="0" bIns="0" rtlCol="0"/>
          <a:lstStyle/>
          <a:p/>
        </p:txBody>
      </p:sp>
      <p:sp>
        <p:nvSpPr>
          <p:cNvPr id="75" name="object 75"/>
          <p:cNvSpPr/>
          <p:nvPr/>
        </p:nvSpPr>
        <p:spPr>
          <a:xfrm>
            <a:off x="9292590" y="4531359"/>
            <a:ext cx="44450" cy="7620"/>
          </a:xfrm>
          <a:custGeom>
            <a:avLst/>
            <a:gdLst/>
            <a:ahLst/>
            <a:cxnLst/>
            <a:rect l="l" t="t" r="r" b="b"/>
            <a:pathLst>
              <a:path w="44450" h="7620">
                <a:moveTo>
                  <a:pt x="0" y="7620"/>
                </a:moveTo>
                <a:lnTo>
                  <a:pt x="44068" y="7620"/>
                </a:lnTo>
                <a:lnTo>
                  <a:pt x="44068" y="0"/>
                </a:lnTo>
                <a:lnTo>
                  <a:pt x="0" y="0"/>
                </a:lnTo>
                <a:lnTo>
                  <a:pt x="0" y="7620"/>
                </a:lnTo>
                <a:close/>
              </a:path>
            </a:pathLst>
          </a:custGeom>
          <a:solidFill>
            <a:srgbClr val="767070"/>
          </a:solidFill>
        </p:spPr>
        <p:txBody>
          <a:bodyPr wrap="square" lIns="0" tIns="0" rIns="0" bIns="0" rtlCol="0"/>
          <a:lstStyle/>
          <a:p/>
        </p:txBody>
      </p:sp>
      <p:sp>
        <p:nvSpPr>
          <p:cNvPr id="76" name="object 76"/>
          <p:cNvSpPr/>
          <p:nvPr/>
        </p:nvSpPr>
        <p:spPr>
          <a:xfrm>
            <a:off x="9300781" y="4357370"/>
            <a:ext cx="0" cy="173990"/>
          </a:xfrm>
          <a:custGeom>
            <a:avLst/>
            <a:gdLst/>
            <a:ahLst/>
            <a:cxnLst/>
            <a:rect l="l" t="t" r="r" b="b"/>
            <a:pathLst>
              <a:path w="0" h="173989">
                <a:moveTo>
                  <a:pt x="0" y="0"/>
                </a:moveTo>
                <a:lnTo>
                  <a:pt x="0" y="173989"/>
                </a:lnTo>
              </a:path>
            </a:pathLst>
          </a:custGeom>
          <a:ln w="16382">
            <a:solidFill>
              <a:srgbClr val="767070"/>
            </a:solidFill>
          </a:ln>
        </p:spPr>
        <p:txBody>
          <a:bodyPr wrap="square" lIns="0" tIns="0" rIns="0" bIns="0" rtlCol="0"/>
          <a:lstStyle/>
          <a:p/>
        </p:txBody>
      </p:sp>
      <p:sp>
        <p:nvSpPr>
          <p:cNvPr id="77" name="object 77"/>
          <p:cNvSpPr/>
          <p:nvPr/>
        </p:nvSpPr>
        <p:spPr>
          <a:xfrm>
            <a:off x="9292590" y="4349750"/>
            <a:ext cx="44450" cy="7620"/>
          </a:xfrm>
          <a:custGeom>
            <a:avLst/>
            <a:gdLst/>
            <a:ahLst/>
            <a:cxnLst/>
            <a:rect l="l" t="t" r="r" b="b"/>
            <a:pathLst>
              <a:path w="44450" h="7620">
                <a:moveTo>
                  <a:pt x="0" y="7619"/>
                </a:moveTo>
                <a:lnTo>
                  <a:pt x="44068" y="7619"/>
                </a:lnTo>
                <a:lnTo>
                  <a:pt x="44068" y="0"/>
                </a:lnTo>
                <a:lnTo>
                  <a:pt x="0" y="0"/>
                </a:lnTo>
                <a:lnTo>
                  <a:pt x="0" y="7619"/>
                </a:lnTo>
                <a:close/>
              </a:path>
            </a:pathLst>
          </a:custGeom>
          <a:solidFill>
            <a:srgbClr val="767070"/>
          </a:solidFill>
        </p:spPr>
        <p:txBody>
          <a:bodyPr wrap="square" lIns="0" tIns="0" rIns="0" bIns="0" rtlCol="0"/>
          <a:lstStyle/>
          <a:p/>
        </p:txBody>
      </p:sp>
      <p:sp>
        <p:nvSpPr>
          <p:cNvPr id="78" name="object 78"/>
          <p:cNvSpPr/>
          <p:nvPr/>
        </p:nvSpPr>
        <p:spPr>
          <a:xfrm>
            <a:off x="9757282" y="4531359"/>
            <a:ext cx="44450" cy="7620"/>
          </a:xfrm>
          <a:custGeom>
            <a:avLst/>
            <a:gdLst/>
            <a:ahLst/>
            <a:cxnLst/>
            <a:rect l="l" t="t" r="r" b="b"/>
            <a:pathLst>
              <a:path w="44450" h="7620">
                <a:moveTo>
                  <a:pt x="0" y="7620"/>
                </a:moveTo>
                <a:lnTo>
                  <a:pt x="44196" y="7620"/>
                </a:lnTo>
                <a:lnTo>
                  <a:pt x="44196" y="0"/>
                </a:lnTo>
                <a:lnTo>
                  <a:pt x="0" y="0"/>
                </a:lnTo>
                <a:lnTo>
                  <a:pt x="0" y="7620"/>
                </a:lnTo>
                <a:close/>
              </a:path>
            </a:pathLst>
          </a:custGeom>
          <a:solidFill>
            <a:srgbClr val="767070"/>
          </a:solidFill>
        </p:spPr>
        <p:txBody>
          <a:bodyPr wrap="square" lIns="0" tIns="0" rIns="0" bIns="0" rtlCol="0"/>
          <a:lstStyle/>
          <a:p/>
        </p:txBody>
      </p:sp>
      <p:sp>
        <p:nvSpPr>
          <p:cNvPr id="79" name="object 79"/>
          <p:cNvSpPr/>
          <p:nvPr/>
        </p:nvSpPr>
        <p:spPr>
          <a:xfrm>
            <a:off x="9793287" y="4357370"/>
            <a:ext cx="0" cy="173990"/>
          </a:xfrm>
          <a:custGeom>
            <a:avLst/>
            <a:gdLst/>
            <a:ahLst/>
            <a:cxnLst/>
            <a:rect l="l" t="t" r="r" b="b"/>
            <a:pathLst>
              <a:path w="0" h="173989">
                <a:moveTo>
                  <a:pt x="0" y="0"/>
                </a:moveTo>
                <a:lnTo>
                  <a:pt x="0" y="173989"/>
                </a:lnTo>
              </a:path>
            </a:pathLst>
          </a:custGeom>
          <a:ln w="16382">
            <a:solidFill>
              <a:srgbClr val="767070"/>
            </a:solidFill>
          </a:ln>
        </p:spPr>
        <p:txBody>
          <a:bodyPr wrap="square" lIns="0" tIns="0" rIns="0" bIns="0" rtlCol="0"/>
          <a:lstStyle/>
          <a:p/>
        </p:txBody>
      </p:sp>
      <p:sp>
        <p:nvSpPr>
          <p:cNvPr id="80" name="object 80"/>
          <p:cNvSpPr/>
          <p:nvPr/>
        </p:nvSpPr>
        <p:spPr>
          <a:xfrm>
            <a:off x="9757282" y="4349750"/>
            <a:ext cx="44450" cy="7620"/>
          </a:xfrm>
          <a:custGeom>
            <a:avLst/>
            <a:gdLst/>
            <a:ahLst/>
            <a:cxnLst/>
            <a:rect l="l" t="t" r="r" b="b"/>
            <a:pathLst>
              <a:path w="44450" h="7620">
                <a:moveTo>
                  <a:pt x="0" y="7619"/>
                </a:moveTo>
                <a:lnTo>
                  <a:pt x="44196" y="7619"/>
                </a:lnTo>
                <a:lnTo>
                  <a:pt x="44196" y="0"/>
                </a:lnTo>
                <a:lnTo>
                  <a:pt x="0" y="0"/>
                </a:lnTo>
                <a:lnTo>
                  <a:pt x="0" y="7619"/>
                </a:lnTo>
                <a:close/>
              </a:path>
            </a:pathLst>
          </a:custGeom>
          <a:solidFill>
            <a:srgbClr val="767070"/>
          </a:solidFill>
        </p:spPr>
        <p:txBody>
          <a:bodyPr wrap="square" lIns="0" tIns="0" rIns="0" bIns="0" rtlCol="0"/>
          <a:lstStyle/>
          <a:p/>
        </p:txBody>
      </p:sp>
      <p:sp>
        <p:nvSpPr>
          <p:cNvPr id="81" name="object 81"/>
          <p:cNvSpPr/>
          <p:nvPr/>
        </p:nvSpPr>
        <p:spPr>
          <a:xfrm>
            <a:off x="9565385" y="4531359"/>
            <a:ext cx="44450" cy="7620"/>
          </a:xfrm>
          <a:custGeom>
            <a:avLst/>
            <a:gdLst/>
            <a:ahLst/>
            <a:cxnLst/>
            <a:rect l="l" t="t" r="r" b="b"/>
            <a:pathLst>
              <a:path w="44450" h="7620">
                <a:moveTo>
                  <a:pt x="0" y="7620"/>
                </a:moveTo>
                <a:lnTo>
                  <a:pt x="44069" y="7620"/>
                </a:lnTo>
                <a:lnTo>
                  <a:pt x="44069" y="0"/>
                </a:lnTo>
                <a:lnTo>
                  <a:pt x="0" y="0"/>
                </a:lnTo>
                <a:lnTo>
                  <a:pt x="0" y="7620"/>
                </a:lnTo>
                <a:close/>
              </a:path>
            </a:pathLst>
          </a:custGeom>
          <a:solidFill>
            <a:srgbClr val="767070"/>
          </a:solidFill>
        </p:spPr>
        <p:txBody>
          <a:bodyPr wrap="square" lIns="0" tIns="0" rIns="0" bIns="0" rtlCol="0"/>
          <a:lstStyle/>
          <a:p/>
        </p:txBody>
      </p:sp>
      <p:sp>
        <p:nvSpPr>
          <p:cNvPr id="82" name="object 82"/>
          <p:cNvSpPr/>
          <p:nvPr/>
        </p:nvSpPr>
        <p:spPr>
          <a:xfrm>
            <a:off x="9573577" y="4357370"/>
            <a:ext cx="0" cy="173990"/>
          </a:xfrm>
          <a:custGeom>
            <a:avLst/>
            <a:gdLst/>
            <a:ahLst/>
            <a:cxnLst/>
            <a:rect l="l" t="t" r="r" b="b"/>
            <a:pathLst>
              <a:path w="0" h="173989">
                <a:moveTo>
                  <a:pt x="0" y="0"/>
                </a:moveTo>
                <a:lnTo>
                  <a:pt x="0" y="173989"/>
                </a:lnTo>
              </a:path>
            </a:pathLst>
          </a:custGeom>
          <a:ln w="16383">
            <a:solidFill>
              <a:srgbClr val="767070"/>
            </a:solidFill>
          </a:ln>
        </p:spPr>
        <p:txBody>
          <a:bodyPr wrap="square" lIns="0" tIns="0" rIns="0" bIns="0" rtlCol="0"/>
          <a:lstStyle/>
          <a:p/>
        </p:txBody>
      </p:sp>
      <p:sp>
        <p:nvSpPr>
          <p:cNvPr id="83" name="object 83"/>
          <p:cNvSpPr/>
          <p:nvPr/>
        </p:nvSpPr>
        <p:spPr>
          <a:xfrm>
            <a:off x="9565385" y="4349750"/>
            <a:ext cx="44450" cy="7620"/>
          </a:xfrm>
          <a:custGeom>
            <a:avLst/>
            <a:gdLst/>
            <a:ahLst/>
            <a:cxnLst/>
            <a:rect l="l" t="t" r="r" b="b"/>
            <a:pathLst>
              <a:path w="44450" h="7620">
                <a:moveTo>
                  <a:pt x="0" y="7619"/>
                </a:moveTo>
                <a:lnTo>
                  <a:pt x="44069" y="7619"/>
                </a:lnTo>
                <a:lnTo>
                  <a:pt x="44069" y="0"/>
                </a:lnTo>
                <a:lnTo>
                  <a:pt x="0" y="0"/>
                </a:lnTo>
                <a:lnTo>
                  <a:pt x="0" y="7619"/>
                </a:lnTo>
                <a:close/>
              </a:path>
            </a:pathLst>
          </a:custGeom>
          <a:solidFill>
            <a:srgbClr val="767070"/>
          </a:solidFill>
        </p:spPr>
        <p:txBody>
          <a:bodyPr wrap="square" lIns="0" tIns="0" rIns="0" bIns="0" rtlCol="0"/>
          <a:lstStyle/>
          <a:p/>
        </p:txBody>
      </p:sp>
      <p:sp>
        <p:nvSpPr>
          <p:cNvPr id="84" name="object 84"/>
          <p:cNvSpPr/>
          <p:nvPr/>
        </p:nvSpPr>
        <p:spPr>
          <a:xfrm>
            <a:off x="6052439" y="4775200"/>
            <a:ext cx="44450" cy="7620"/>
          </a:xfrm>
          <a:custGeom>
            <a:avLst/>
            <a:gdLst/>
            <a:ahLst/>
            <a:cxnLst/>
            <a:rect l="l" t="t" r="r" b="b"/>
            <a:pathLst>
              <a:path w="44450" h="7620">
                <a:moveTo>
                  <a:pt x="0" y="7619"/>
                </a:moveTo>
                <a:lnTo>
                  <a:pt x="44196" y="7619"/>
                </a:lnTo>
                <a:lnTo>
                  <a:pt x="44196" y="0"/>
                </a:lnTo>
                <a:lnTo>
                  <a:pt x="0" y="0"/>
                </a:lnTo>
                <a:lnTo>
                  <a:pt x="0" y="7619"/>
                </a:lnTo>
                <a:close/>
              </a:path>
            </a:pathLst>
          </a:custGeom>
          <a:solidFill>
            <a:srgbClr val="767070"/>
          </a:solidFill>
        </p:spPr>
        <p:txBody>
          <a:bodyPr wrap="square" lIns="0" tIns="0" rIns="0" bIns="0" rtlCol="0"/>
          <a:lstStyle/>
          <a:p/>
        </p:txBody>
      </p:sp>
      <p:sp>
        <p:nvSpPr>
          <p:cNvPr id="85" name="object 85"/>
          <p:cNvSpPr/>
          <p:nvPr/>
        </p:nvSpPr>
        <p:spPr>
          <a:xfrm>
            <a:off x="6088443" y="4601209"/>
            <a:ext cx="0" cy="173990"/>
          </a:xfrm>
          <a:custGeom>
            <a:avLst/>
            <a:gdLst/>
            <a:ahLst/>
            <a:cxnLst/>
            <a:rect l="l" t="t" r="r" b="b"/>
            <a:pathLst>
              <a:path w="0" h="173989">
                <a:moveTo>
                  <a:pt x="0" y="0"/>
                </a:moveTo>
                <a:lnTo>
                  <a:pt x="0" y="173990"/>
                </a:lnTo>
              </a:path>
            </a:pathLst>
          </a:custGeom>
          <a:ln w="16383">
            <a:solidFill>
              <a:srgbClr val="767070"/>
            </a:solidFill>
          </a:ln>
        </p:spPr>
        <p:txBody>
          <a:bodyPr wrap="square" lIns="0" tIns="0" rIns="0" bIns="0" rtlCol="0"/>
          <a:lstStyle/>
          <a:p/>
        </p:txBody>
      </p:sp>
      <p:sp>
        <p:nvSpPr>
          <p:cNvPr id="86" name="object 86"/>
          <p:cNvSpPr/>
          <p:nvPr/>
        </p:nvSpPr>
        <p:spPr>
          <a:xfrm>
            <a:off x="6052439" y="4593590"/>
            <a:ext cx="44450" cy="7620"/>
          </a:xfrm>
          <a:custGeom>
            <a:avLst/>
            <a:gdLst/>
            <a:ahLst/>
            <a:cxnLst/>
            <a:rect l="l" t="t" r="r" b="b"/>
            <a:pathLst>
              <a:path w="44450" h="7620">
                <a:moveTo>
                  <a:pt x="0" y="7619"/>
                </a:moveTo>
                <a:lnTo>
                  <a:pt x="44196" y="7619"/>
                </a:lnTo>
                <a:lnTo>
                  <a:pt x="44196" y="0"/>
                </a:lnTo>
                <a:lnTo>
                  <a:pt x="0" y="0"/>
                </a:lnTo>
                <a:lnTo>
                  <a:pt x="0" y="7619"/>
                </a:lnTo>
                <a:close/>
              </a:path>
            </a:pathLst>
          </a:custGeom>
          <a:solidFill>
            <a:srgbClr val="767070"/>
          </a:solidFill>
        </p:spPr>
        <p:txBody>
          <a:bodyPr wrap="square" lIns="0" tIns="0" rIns="0" bIns="0" rtlCol="0"/>
          <a:lstStyle/>
          <a:p/>
        </p:txBody>
      </p:sp>
      <p:sp>
        <p:nvSpPr>
          <p:cNvPr id="87" name="object 87"/>
          <p:cNvSpPr/>
          <p:nvPr/>
        </p:nvSpPr>
        <p:spPr>
          <a:xfrm>
            <a:off x="5860541" y="4775200"/>
            <a:ext cx="44450" cy="7620"/>
          </a:xfrm>
          <a:custGeom>
            <a:avLst/>
            <a:gdLst/>
            <a:ahLst/>
            <a:cxnLst/>
            <a:rect l="l" t="t" r="r" b="b"/>
            <a:pathLst>
              <a:path w="44450" h="7620">
                <a:moveTo>
                  <a:pt x="0" y="7619"/>
                </a:moveTo>
                <a:lnTo>
                  <a:pt x="44069" y="7619"/>
                </a:lnTo>
                <a:lnTo>
                  <a:pt x="44069" y="0"/>
                </a:lnTo>
                <a:lnTo>
                  <a:pt x="0" y="0"/>
                </a:lnTo>
                <a:lnTo>
                  <a:pt x="0" y="7619"/>
                </a:lnTo>
                <a:close/>
              </a:path>
            </a:pathLst>
          </a:custGeom>
          <a:solidFill>
            <a:srgbClr val="767070"/>
          </a:solidFill>
        </p:spPr>
        <p:txBody>
          <a:bodyPr wrap="square" lIns="0" tIns="0" rIns="0" bIns="0" rtlCol="0"/>
          <a:lstStyle/>
          <a:p/>
        </p:txBody>
      </p:sp>
      <p:sp>
        <p:nvSpPr>
          <p:cNvPr id="88" name="object 88"/>
          <p:cNvSpPr/>
          <p:nvPr/>
        </p:nvSpPr>
        <p:spPr>
          <a:xfrm>
            <a:off x="5868733" y="4601209"/>
            <a:ext cx="0" cy="173990"/>
          </a:xfrm>
          <a:custGeom>
            <a:avLst/>
            <a:gdLst/>
            <a:ahLst/>
            <a:cxnLst/>
            <a:rect l="l" t="t" r="r" b="b"/>
            <a:pathLst>
              <a:path w="0" h="173989">
                <a:moveTo>
                  <a:pt x="0" y="0"/>
                </a:moveTo>
                <a:lnTo>
                  <a:pt x="0" y="173990"/>
                </a:lnTo>
              </a:path>
            </a:pathLst>
          </a:custGeom>
          <a:ln w="16383">
            <a:solidFill>
              <a:srgbClr val="767070"/>
            </a:solidFill>
          </a:ln>
        </p:spPr>
        <p:txBody>
          <a:bodyPr wrap="square" lIns="0" tIns="0" rIns="0" bIns="0" rtlCol="0"/>
          <a:lstStyle/>
          <a:p/>
        </p:txBody>
      </p:sp>
      <p:sp>
        <p:nvSpPr>
          <p:cNvPr id="89" name="object 89"/>
          <p:cNvSpPr/>
          <p:nvPr/>
        </p:nvSpPr>
        <p:spPr>
          <a:xfrm>
            <a:off x="5860541" y="4593590"/>
            <a:ext cx="44450" cy="7620"/>
          </a:xfrm>
          <a:custGeom>
            <a:avLst/>
            <a:gdLst/>
            <a:ahLst/>
            <a:cxnLst/>
            <a:rect l="l" t="t" r="r" b="b"/>
            <a:pathLst>
              <a:path w="44450" h="7620">
                <a:moveTo>
                  <a:pt x="0" y="7619"/>
                </a:moveTo>
                <a:lnTo>
                  <a:pt x="44069" y="7619"/>
                </a:lnTo>
                <a:lnTo>
                  <a:pt x="44069" y="0"/>
                </a:lnTo>
                <a:lnTo>
                  <a:pt x="0" y="0"/>
                </a:lnTo>
                <a:lnTo>
                  <a:pt x="0" y="7619"/>
                </a:lnTo>
                <a:close/>
              </a:path>
            </a:pathLst>
          </a:custGeom>
          <a:solidFill>
            <a:srgbClr val="767070"/>
          </a:solidFill>
        </p:spPr>
        <p:txBody>
          <a:bodyPr wrap="square" lIns="0" tIns="0" rIns="0" bIns="0" rtlCol="0"/>
          <a:lstStyle/>
          <a:p/>
        </p:txBody>
      </p:sp>
      <p:sp>
        <p:nvSpPr>
          <p:cNvPr id="90" name="object 90"/>
          <p:cNvSpPr/>
          <p:nvPr/>
        </p:nvSpPr>
        <p:spPr>
          <a:xfrm>
            <a:off x="6341998" y="4775200"/>
            <a:ext cx="44450" cy="7620"/>
          </a:xfrm>
          <a:custGeom>
            <a:avLst/>
            <a:gdLst/>
            <a:ahLst/>
            <a:cxnLst/>
            <a:rect l="l" t="t" r="r" b="b"/>
            <a:pathLst>
              <a:path w="44450" h="7620">
                <a:moveTo>
                  <a:pt x="0" y="7619"/>
                </a:moveTo>
                <a:lnTo>
                  <a:pt x="44196" y="7619"/>
                </a:lnTo>
                <a:lnTo>
                  <a:pt x="44196" y="0"/>
                </a:lnTo>
                <a:lnTo>
                  <a:pt x="0" y="0"/>
                </a:lnTo>
                <a:lnTo>
                  <a:pt x="0" y="7619"/>
                </a:lnTo>
                <a:close/>
              </a:path>
            </a:pathLst>
          </a:custGeom>
          <a:solidFill>
            <a:srgbClr val="767070"/>
          </a:solidFill>
        </p:spPr>
        <p:txBody>
          <a:bodyPr wrap="square" lIns="0" tIns="0" rIns="0" bIns="0" rtlCol="0"/>
          <a:lstStyle/>
          <a:p/>
        </p:txBody>
      </p:sp>
      <p:sp>
        <p:nvSpPr>
          <p:cNvPr id="91" name="object 91"/>
          <p:cNvSpPr/>
          <p:nvPr/>
        </p:nvSpPr>
        <p:spPr>
          <a:xfrm>
            <a:off x="6378003" y="4601209"/>
            <a:ext cx="0" cy="173990"/>
          </a:xfrm>
          <a:custGeom>
            <a:avLst/>
            <a:gdLst/>
            <a:ahLst/>
            <a:cxnLst/>
            <a:rect l="l" t="t" r="r" b="b"/>
            <a:pathLst>
              <a:path w="0" h="173989">
                <a:moveTo>
                  <a:pt x="0" y="0"/>
                </a:moveTo>
                <a:lnTo>
                  <a:pt x="0" y="173990"/>
                </a:lnTo>
              </a:path>
            </a:pathLst>
          </a:custGeom>
          <a:ln w="16383">
            <a:solidFill>
              <a:srgbClr val="767070"/>
            </a:solidFill>
          </a:ln>
        </p:spPr>
        <p:txBody>
          <a:bodyPr wrap="square" lIns="0" tIns="0" rIns="0" bIns="0" rtlCol="0"/>
          <a:lstStyle/>
          <a:p/>
        </p:txBody>
      </p:sp>
      <p:sp>
        <p:nvSpPr>
          <p:cNvPr id="92" name="object 92"/>
          <p:cNvSpPr/>
          <p:nvPr/>
        </p:nvSpPr>
        <p:spPr>
          <a:xfrm>
            <a:off x="6341998" y="4593590"/>
            <a:ext cx="44450" cy="7620"/>
          </a:xfrm>
          <a:custGeom>
            <a:avLst/>
            <a:gdLst/>
            <a:ahLst/>
            <a:cxnLst/>
            <a:rect l="l" t="t" r="r" b="b"/>
            <a:pathLst>
              <a:path w="44450" h="7620">
                <a:moveTo>
                  <a:pt x="0" y="7619"/>
                </a:moveTo>
                <a:lnTo>
                  <a:pt x="44196" y="7619"/>
                </a:lnTo>
                <a:lnTo>
                  <a:pt x="44196" y="0"/>
                </a:lnTo>
                <a:lnTo>
                  <a:pt x="0" y="0"/>
                </a:lnTo>
                <a:lnTo>
                  <a:pt x="0" y="7619"/>
                </a:lnTo>
                <a:close/>
              </a:path>
            </a:pathLst>
          </a:custGeom>
          <a:solidFill>
            <a:srgbClr val="767070"/>
          </a:solidFill>
        </p:spPr>
        <p:txBody>
          <a:bodyPr wrap="square" lIns="0" tIns="0" rIns="0" bIns="0" rtlCol="0"/>
          <a:lstStyle/>
          <a:p/>
        </p:txBody>
      </p:sp>
      <p:sp>
        <p:nvSpPr>
          <p:cNvPr id="93" name="object 93"/>
          <p:cNvSpPr/>
          <p:nvPr/>
        </p:nvSpPr>
        <p:spPr>
          <a:xfrm>
            <a:off x="6142482" y="4775200"/>
            <a:ext cx="44450" cy="7620"/>
          </a:xfrm>
          <a:custGeom>
            <a:avLst/>
            <a:gdLst/>
            <a:ahLst/>
            <a:cxnLst/>
            <a:rect l="l" t="t" r="r" b="b"/>
            <a:pathLst>
              <a:path w="44450" h="7620">
                <a:moveTo>
                  <a:pt x="0" y="7619"/>
                </a:moveTo>
                <a:lnTo>
                  <a:pt x="44068" y="7619"/>
                </a:lnTo>
                <a:lnTo>
                  <a:pt x="44068" y="0"/>
                </a:lnTo>
                <a:lnTo>
                  <a:pt x="0" y="0"/>
                </a:lnTo>
                <a:lnTo>
                  <a:pt x="0" y="7619"/>
                </a:lnTo>
                <a:close/>
              </a:path>
            </a:pathLst>
          </a:custGeom>
          <a:solidFill>
            <a:srgbClr val="767070"/>
          </a:solidFill>
        </p:spPr>
        <p:txBody>
          <a:bodyPr wrap="square" lIns="0" tIns="0" rIns="0" bIns="0" rtlCol="0"/>
          <a:lstStyle/>
          <a:p/>
        </p:txBody>
      </p:sp>
      <p:sp>
        <p:nvSpPr>
          <p:cNvPr id="94" name="object 94"/>
          <p:cNvSpPr/>
          <p:nvPr/>
        </p:nvSpPr>
        <p:spPr>
          <a:xfrm>
            <a:off x="6150673" y="4601209"/>
            <a:ext cx="0" cy="173990"/>
          </a:xfrm>
          <a:custGeom>
            <a:avLst/>
            <a:gdLst/>
            <a:ahLst/>
            <a:cxnLst/>
            <a:rect l="l" t="t" r="r" b="b"/>
            <a:pathLst>
              <a:path w="0" h="173989">
                <a:moveTo>
                  <a:pt x="0" y="0"/>
                </a:moveTo>
                <a:lnTo>
                  <a:pt x="0" y="173990"/>
                </a:lnTo>
              </a:path>
            </a:pathLst>
          </a:custGeom>
          <a:ln w="16382">
            <a:solidFill>
              <a:srgbClr val="767070"/>
            </a:solidFill>
          </a:ln>
        </p:spPr>
        <p:txBody>
          <a:bodyPr wrap="square" lIns="0" tIns="0" rIns="0" bIns="0" rtlCol="0"/>
          <a:lstStyle/>
          <a:p/>
        </p:txBody>
      </p:sp>
      <p:sp>
        <p:nvSpPr>
          <p:cNvPr id="95" name="object 95"/>
          <p:cNvSpPr/>
          <p:nvPr/>
        </p:nvSpPr>
        <p:spPr>
          <a:xfrm>
            <a:off x="6142482" y="4593590"/>
            <a:ext cx="44450" cy="7620"/>
          </a:xfrm>
          <a:custGeom>
            <a:avLst/>
            <a:gdLst/>
            <a:ahLst/>
            <a:cxnLst/>
            <a:rect l="l" t="t" r="r" b="b"/>
            <a:pathLst>
              <a:path w="44450" h="7620">
                <a:moveTo>
                  <a:pt x="0" y="7619"/>
                </a:moveTo>
                <a:lnTo>
                  <a:pt x="44068" y="7619"/>
                </a:lnTo>
                <a:lnTo>
                  <a:pt x="44068" y="0"/>
                </a:lnTo>
                <a:lnTo>
                  <a:pt x="0" y="0"/>
                </a:lnTo>
                <a:lnTo>
                  <a:pt x="0" y="7619"/>
                </a:lnTo>
                <a:close/>
              </a:path>
            </a:pathLst>
          </a:custGeom>
          <a:solidFill>
            <a:srgbClr val="767070"/>
          </a:solidFill>
        </p:spPr>
        <p:txBody>
          <a:bodyPr wrap="square" lIns="0" tIns="0" rIns="0" bIns="0" rtlCol="0"/>
          <a:lstStyle/>
          <a:p/>
        </p:txBody>
      </p:sp>
      <p:sp>
        <p:nvSpPr>
          <p:cNvPr id="96" name="object 96"/>
          <p:cNvSpPr/>
          <p:nvPr/>
        </p:nvSpPr>
        <p:spPr>
          <a:xfrm>
            <a:off x="8570086" y="4775200"/>
            <a:ext cx="44450" cy="7620"/>
          </a:xfrm>
          <a:custGeom>
            <a:avLst/>
            <a:gdLst/>
            <a:ahLst/>
            <a:cxnLst/>
            <a:rect l="l" t="t" r="r" b="b"/>
            <a:pathLst>
              <a:path w="44450" h="7620">
                <a:moveTo>
                  <a:pt x="0" y="7619"/>
                </a:moveTo>
                <a:lnTo>
                  <a:pt x="44196" y="7619"/>
                </a:lnTo>
                <a:lnTo>
                  <a:pt x="44196" y="0"/>
                </a:lnTo>
                <a:lnTo>
                  <a:pt x="0" y="0"/>
                </a:lnTo>
                <a:lnTo>
                  <a:pt x="0" y="7619"/>
                </a:lnTo>
                <a:close/>
              </a:path>
            </a:pathLst>
          </a:custGeom>
          <a:solidFill>
            <a:srgbClr val="767070"/>
          </a:solidFill>
        </p:spPr>
        <p:txBody>
          <a:bodyPr wrap="square" lIns="0" tIns="0" rIns="0" bIns="0" rtlCol="0"/>
          <a:lstStyle/>
          <a:p/>
        </p:txBody>
      </p:sp>
      <p:sp>
        <p:nvSpPr>
          <p:cNvPr id="97" name="object 97"/>
          <p:cNvSpPr/>
          <p:nvPr/>
        </p:nvSpPr>
        <p:spPr>
          <a:xfrm>
            <a:off x="8606091" y="4601209"/>
            <a:ext cx="0" cy="173990"/>
          </a:xfrm>
          <a:custGeom>
            <a:avLst/>
            <a:gdLst/>
            <a:ahLst/>
            <a:cxnLst/>
            <a:rect l="l" t="t" r="r" b="b"/>
            <a:pathLst>
              <a:path w="0" h="173989">
                <a:moveTo>
                  <a:pt x="0" y="0"/>
                </a:moveTo>
                <a:lnTo>
                  <a:pt x="0" y="173990"/>
                </a:lnTo>
              </a:path>
            </a:pathLst>
          </a:custGeom>
          <a:ln w="16382">
            <a:solidFill>
              <a:srgbClr val="767070"/>
            </a:solidFill>
          </a:ln>
        </p:spPr>
        <p:txBody>
          <a:bodyPr wrap="square" lIns="0" tIns="0" rIns="0" bIns="0" rtlCol="0"/>
          <a:lstStyle/>
          <a:p/>
        </p:txBody>
      </p:sp>
      <p:sp>
        <p:nvSpPr>
          <p:cNvPr id="98" name="object 98"/>
          <p:cNvSpPr/>
          <p:nvPr/>
        </p:nvSpPr>
        <p:spPr>
          <a:xfrm>
            <a:off x="8570086" y="4593590"/>
            <a:ext cx="44450" cy="7620"/>
          </a:xfrm>
          <a:custGeom>
            <a:avLst/>
            <a:gdLst/>
            <a:ahLst/>
            <a:cxnLst/>
            <a:rect l="l" t="t" r="r" b="b"/>
            <a:pathLst>
              <a:path w="44450" h="7620">
                <a:moveTo>
                  <a:pt x="0" y="7619"/>
                </a:moveTo>
                <a:lnTo>
                  <a:pt x="44196" y="7619"/>
                </a:lnTo>
                <a:lnTo>
                  <a:pt x="44196" y="0"/>
                </a:lnTo>
                <a:lnTo>
                  <a:pt x="0" y="0"/>
                </a:lnTo>
                <a:lnTo>
                  <a:pt x="0" y="7619"/>
                </a:lnTo>
                <a:close/>
              </a:path>
            </a:pathLst>
          </a:custGeom>
          <a:solidFill>
            <a:srgbClr val="767070"/>
          </a:solidFill>
        </p:spPr>
        <p:txBody>
          <a:bodyPr wrap="square" lIns="0" tIns="0" rIns="0" bIns="0" rtlCol="0"/>
          <a:lstStyle/>
          <a:p/>
        </p:txBody>
      </p:sp>
      <p:sp>
        <p:nvSpPr>
          <p:cNvPr id="99" name="object 99"/>
          <p:cNvSpPr/>
          <p:nvPr/>
        </p:nvSpPr>
        <p:spPr>
          <a:xfrm>
            <a:off x="8387333" y="4775200"/>
            <a:ext cx="44450" cy="7620"/>
          </a:xfrm>
          <a:custGeom>
            <a:avLst/>
            <a:gdLst/>
            <a:ahLst/>
            <a:cxnLst/>
            <a:rect l="l" t="t" r="r" b="b"/>
            <a:pathLst>
              <a:path w="44450" h="7620">
                <a:moveTo>
                  <a:pt x="0" y="7619"/>
                </a:moveTo>
                <a:lnTo>
                  <a:pt x="44069" y="7619"/>
                </a:lnTo>
                <a:lnTo>
                  <a:pt x="44069" y="0"/>
                </a:lnTo>
                <a:lnTo>
                  <a:pt x="0" y="0"/>
                </a:lnTo>
                <a:lnTo>
                  <a:pt x="0" y="7619"/>
                </a:lnTo>
                <a:close/>
              </a:path>
            </a:pathLst>
          </a:custGeom>
          <a:solidFill>
            <a:srgbClr val="767070"/>
          </a:solidFill>
        </p:spPr>
        <p:txBody>
          <a:bodyPr wrap="square" lIns="0" tIns="0" rIns="0" bIns="0" rtlCol="0"/>
          <a:lstStyle/>
          <a:p/>
        </p:txBody>
      </p:sp>
      <p:sp>
        <p:nvSpPr>
          <p:cNvPr id="100" name="object 100"/>
          <p:cNvSpPr/>
          <p:nvPr/>
        </p:nvSpPr>
        <p:spPr>
          <a:xfrm>
            <a:off x="8395525" y="4601209"/>
            <a:ext cx="0" cy="173990"/>
          </a:xfrm>
          <a:custGeom>
            <a:avLst/>
            <a:gdLst/>
            <a:ahLst/>
            <a:cxnLst/>
            <a:rect l="l" t="t" r="r" b="b"/>
            <a:pathLst>
              <a:path w="0" h="173989">
                <a:moveTo>
                  <a:pt x="0" y="0"/>
                </a:moveTo>
                <a:lnTo>
                  <a:pt x="0" y="173990"/>
                </a:lnTo>
              </a:path>
            </a:pathLst>
          </a:custGeom>
          <a:ln w="16383">
            <a:solidFill>
              <a:srgbClr val="767070"/>
            </a:solidFill>
          </a:ln>
        </p:spPr>
        <p:txBody>
          <a:bodyPr wrap="square" lIns="0" tIns="0" rIns="0" bIns="0" rtlCol="0"/>
          <a:lstStyle/>
          <a:p/>
        </p:txBody>
      </p:sp>
      <p:sp>
        <p:nvSpPr>
          <p:cNvPr id="101" name="object 101"/>
          <p:cNvSpPr/>
          <p:nvPr/>
        </p:nvSpPr>
        <p:spPr>
          <a:xfrm>
            <a:off x="8387333" y="4593590"/>
            <a:ext cx="44450" cy="7620"/>
          </a:xfrm>
          <a:custGeom>
            <a:avLst/>
            <a:gdLst/>
            <a:ahLst/>
            <a:cxnLst/>
            <a:rect l="l" t="t" r="r" b="b"/>
            <a:pathLst>
              <a:path w="44450" h="7620">
                <a:moveTo>
                  <a:pt x="0" y="7619"/>
                </a:moveTo>
                <a:lnTo>
                  <a:pt x="44069" y="7619"/>
                </a:lnTo>
                <a:lnTo>
                  <a:pt x="44069" y="0"/>
                </a:lnTo>
                <a:lnTo>
                  <a:pt x="0" y="0"/>
                </a:lnTo>
                <a:lnTo>
                  <a:pt x="0" y="7619"/>
                </a:lnTo>
                <a:close/>
              </a:path>
            </a:pathLst>
          </a:custGeom>
          <a:solidFill>
            <a:srgbClr val="767070"/>
          </a:solidFill>
        </p:spPr>
        <p:txBody>
          <a:bodyPr wrap="square" lIns="0" tIns="0" rIns="0" bIns="0" rtlCol="0"/>
          <a:lstStyle/>
          <a:p/>
        </p:txBody>
      </p:sp>
      <p:sp>
        <p:nvSpPr>
          <p:cNvPr id="102" name="object 102"/>
          <p:cNvSpPr/>
          <p:nvPr/>
        </p:nvSpPr>
        <p:spPr>
          <a:xfrm>
            <a:off x="8852027" y="4775200"/>
            <a:ext cx="44450" cy="7620"/>
          </a:xfrm>
          <a:custGeom>
            <a:avLst/>
            <a:gdLst/>
            <a:ahLst/>
            <a:cxnLst/>
            <a:rect l="l" t="t" r="r" b="b"/>
            <a:pathLst>
              <a:path w="44450" h="7620">
                <a:moveTo>
                  <a:pt x="0" y="7619"/>
                </a:moveTo>
                <a:lnTo>
                  <a:pt x="44196" y="7619"/>
                </a:lnTo>
                <a:lnTo>
                  <a:pt x="44196" y="0"/>
                </a:lnTo>
                <a:lnTo>
                  <a:pt x="0" y="0"/>
                </a:lnTo>
                <a:lnTo>
                  <a:pt x="0" y="7619"/>
                </a:lnTo>
                <a:close/>
              </a:path>
            </a:pathLst>
          </a:custGeom>
          <a:solidFill>
            <a:srgbClr val="767070"/>
          </a:solidFill>
        </p:spPr>
        <p:txBody>
          <a:bodyPr wrap="square" lIns="0" tIns="0" rIns="0" bIns="0" rtlCol="0"/>
          <a:lstStyle/>
          <a:p/>
        </p:txBody>
      </p:sp>
      <p:sp>
        <p:nvSpPr>
          <p:cNvPr id="103" name="object 103"/>
          <p:cNvSpPr/>
          <p:nvPr/>
        </p:nvSpPr>
        <p:spPr>
          <a:xfrm>
            <a:off x="8888031" y="4601209"/>
            <a:ext cx="0" cy="173990"/>
          </a:xfrm>
          <a:custGeom>
            <a:avLst/>
            <a:gdLst/>
            <a:ahLst/>
            <a:cxnLst/>
            <a:rect l="l" t="t" r="r" b="b"/>
            <a:pathLst>
              <a:path w="0" h="173989">
                <a:moveTo>
                  <a:pt x="0" y="0"/>
                </a:moveTo>
                <a:lnTo>
                  <a:pt x="0" y="173990"/>
                </a:lnTo>
              </a:path>
            </a:pathLst>
          </a:custGeom>
          <a:ln w="16382">
            <a:solidFill>
              <a:srgbClr val="767070"/>
            </a:solidFill>
          </a:ln>
        </p:spPr>
        <p:txBody>
          <a:bodyPr wrap="square" lIns="0" tIns="0" rIns="0" bIns="0" rtlCol="0"/>
          <a:lstStyle/>
          <a:p/>
        </p:txBody>
      </p:sp>
      <p:sp>
        <p:nvSpPr>
          <p:cNvPr id="104" name="object 104"/>
          <p:cNvSpPr/>
          <p:nvPr/>
        </p:nvSpPr>
        <p:spPr>
          <a:xfrm>
            <a:off x="8852027" y="4593590"/>
            <a:ext cx="44450" cy="7620"/>
          </a:xfrm>
          <a:custGeom>
            <a:avLst/>
            <a:gdLst/>
            <a:ahLst/>
            <a:cxnLst/>
            <a:rect l="l" t="t" r="r" b="b"/>
            <a:pathLst>
              <a:path w="44450" h="7620">
                <a:moveTo>
                  <a:pt x="0" y="7619"/>
                </a:moveTo>
                <a:lnTo>
                  <a:pt x="44196" y="7619"/>
                </a:lnTo>
                <a:lnTo>
                  <a:pt x="44196" y="0"/>
                </a:lnTo>
                <a:lnTo>
                  <a:pt x="0" y="0"/>
                </a:lnTo>
                <a:lnTo>
                  <a:pt x="0" y="7619"/>
                </a:lnTo>
                <a:close/>
              </a:path>
            </a:pathLst>
          </a:custGeom>
          <a:solidFill>
            <a:srgbClr val="767070"/>
          </a:solidFill>
        </p:spPr>
        <p:txBody>
          <a:bodyPr wrap="square" lIns="0" tIns="0" rIns="0" bIns="0" rtlCol="0"/>
          <a:lstStyle/>
          <a:p/>
        </p:txBody>
      </p:sp>
      <p:sp>
        <p:nvSpPr>
          <p:cNvPr id="105" name="object 105"/>
          <p:cNvSpPr/>
          <p:nvPr/>
        </p:nvSpPr>
        <p:spPr>
          <a:xfrm>
            <a:off x="8660130" y="4775200"/>
            <a:ext cx="44450" cy="7620"/>
          </a:xfrm>
          <a:custGeom>
            <a:avLst/>
            <a:gdLst/>
            <a:ahLst/>
            <a:cxnLst/>
            <a:rect l="l" t="t" r="r" b="b"/>
            <a:pathLst>
              <a:path w="44450" h="7620">
                <a:moveTo>
                  <a:pt x="0" y="7619"/>
                </a:moveTo>
                <a:lnTo>
                  <a:pt x="44069" y="7619"/>
                </a:lnTo>
                <a:lnTo>
                  <a:pt x="44069" y="0"/>
                </a:lnTo>
                <a:lnTo>
                  <a:pt x="0" y="0"/>
                </a:lnTo>
                <a:lnTo>
                  <a:pt x="0" y="7619"/>
                </a:lnTo>
                <a:close/>
              </a:path>
            </a:pathLst>
          </a:custGeom>
          <a:solidFill>
            <a:srgbClr val="767070"/>
          </a:solidFill>
        </p:spPr>
        <p:txBody>
          <a:bodyPr wrap="square" lIns="0" tIns="0" rIns="0" bIns="0" rtlCol="0"/>
          <a:lstStyle/>
          <a:p/>
        </p:txBody>
      </p:sp>
      <p:sp>
        <p:nvSpPr>
          <p:cNvPr id="106" name="object 106"/>
          <p:cNvSpPr/>
          <p:nvPr/>
        </p:nvSpPr>
        <p:spPr>
          <a:xfrm>
            <a:off x="8668321" y="4601209"/>
            <a:ext cx="0" cy="173990"/>
          </a:xfrm>
          <a:custGeom>
            <a:avLst/>
            <a:gdLst/>
            <a:ahLst/>
            <a:cxnLst/>
            <a:rect l="l" t="t" r="r" b="b"/>
            <a:pathLst>
              <a:path w="0" h="173989">
                <a:moveTo>
                  <a:pt x="0" y="0"/>
                </a:moveTo>
                <a:lnTo>
                  <a:pt x="0" y="173990"/>
                </a:lnTo>
              </a:path>
            </a:pathLst>
          </a:custGeom>
          <a:ln w="16383">
            <a:solidFill>
              <a:srgbClr val="767070"/>
            </a:solidFill>
          </a:ln>
        </p:spPr>
        <p:txBody>
          <a:bodyPr wrap="square" lIns="0" tIns="0" rIns="0" bIns="0" rtlCol="0"/>
          <a:lstStyle/>
          <a:p/>
        </p:txBody>
      </p:sp>
      <p:sp>
        <p:nvSpPr>
          <p:cNvPr id="107" name="object 107"/>
          <p:cNvSpPr/>
          <p:nvPr/>
        </p:nvSpPr>
        <p:spPr>
          <a:xfrm>
            <a:off x="8660130" y="4593590"/>
            <a:ext cx="44450" cy="7620"/>
          </a:xfrm>
          <a:custGeom>
            <a:avLst/>
            <a:gdLst/>
            <a:ahLst/>
            <a:cxnLst/>
            <a:rect l="l" t="t" r="r" b="b"/>
            <a:pathLst>
              <a:path w="44450" h="7620">
                <a:moveTo>
                  <a:pt x="0" y="7619"/>
                </a:moveTo>
                <a:lnTo>
                  <a:pt x="44069" y="7619"/>
                </a:lnTo>
                <a:lnTo>
                  <a:pt x="44069" y="0"/>
                </a:lnTo>
                <a:lnTo>
                  <a:pt x="0" y="0"/>
                </a:lnTo>
                <a:lnTo>
                  <a:pt x="0" y="7619"/>
                </a:lnTo>
                <a:close/>
              </a:path>
            </a:pathLst>
          </a:custGeom>
          <a:solidFill>
            <a:srgbClr val="767070"/>
          </a:solidFill>
        </p:spPr>
        <p:txBody>
          <a:bodyPr wrap="square" lIns="0" tIns="0" rIns="0" bIns="0" rtlCol="0"/>
          <a:lstStyle/>
          <a:p/>
        </p:txBody>
      </p:sp>
      <p:sp>
        <p:nvSpPr>
          <p:cNvPr id="108" name="object 108"/>
          <p:cNvSpPr/>
          <p:nvPr/>
        </p:nvSpPr>
        <p:spPr>
          <a:xfrm>
            <a:off x="9738994" y="4775200"/>
            <a:ext cx="44450" cy="7620"/>
          </a:xfrm>
          <a:custGeom>
            <a:avLst/>
            <a:gdLst/>
            <a:ahLst/>
            <a:cxnLst/>
            <a:rect l="l" t="t" r="r" b="b"/>
            <a:pathLst>
              <a:path w="44450" h="7620">
                <a:moveTo>
                  <a:pt x="0" y="7619"/>
                </a:moveTo>
                <a:lnTo>
                  <a:pt x="44196" y="7619"/>
                </a:lnTo>
                <a:lnTo>
                  <a:pt x="44196" y="0"/>
                </a:lnTo>
                <a:lnTo>
                  <a:pt x="0" y="0"/>
                </a:lnTo>
                <a:lnTo>
                  <a:pt x="0" y="7619"/>
                </a:lnTo>
                <a:close/>
              </a:path>
            </a:pathLst>
          </a:custGeom>
          <a:solidFill>
            <a:srgbClr val="767070"/>
          </a:solidFill>
        </p:spPr>
        <p:txBody>
          <a:bodyPr wrap="square" lIns="0" tIns="0" rIns="0" bIns="0" rtlCol="0"/>
          <a:lstStyle/>
          <a:p/>
        </p:txBody>
      </p:sp>
      <p:sp>
        <p:nvSpPr>
          <p:cNvPr id="109" name="object 109"/>
          <p:cNvSpPr/>
          <p:nvPr/>
        </p:nvSpPr>
        <p:spPr>
          <a:xfrm>
            <a:off x="9774999" y="4601209"/>
            <a:ext cx="0" cy="173990"/>
          </a:xfrm>
          <a:custGeom>
            <a:avLst/>
            <a:gdLst/>
            <a:ahLst/>
            <a:cxnLst/>
            <a:rect l="l" t="t" r="r" b="b"/>
            <a:pathLst>
              <a:path w="0" h="173989">
                <a:moveTo>
                  <a:pt x="0" y="0"/>
                </a:moveTo>
                <a:lnTo>
                  <a:pt x="0" y="173990"/>
                </a:lnTo>
              </a:path>
            </a:pathLst>
          </a:custGeom>
          <a:ln w="16383">
            <a:solidFill>
              <a:srgbClr val="767070"/>
            </a:solidFill>
          </a:ln>
        </p:spPr>
        <p:txBody>
          <a:bodyPr wrap="square" lIns="0" tIns="0" rIns="0" bIns="0" rtlCol="0"/>
          <a:lstStyle/>
          <a:p/>
        </p:txBody>
      </p:sp>
      <p:sp>
        <p:nvSpPr>
          <p:cNvPr id="110" name="object 110"/>
          <p:cNvSpPr/>
          <p:nvPr/>
        </p:nvSpPr>
        <p:spPr>
          <a:xfrm>
            <a:off x="9738994" y="4593590"/>
            <a:ext cx="44450" cy="7620"/>
          </a:xfrm>
          <a:custGeom>
            <a:avLst/>
            <a:gdLst/>
            <a:ahLst/>
            <a:cxnLst/>
            <a:rect l="l" t="t" r="r" b="b"/>
            <a:pathLst>
              <a:path w="44450" h="7620">
                <a:moveTo>
                  <a:pt x="0" y="7619"/>
                </a:moveTo>
                <a:lnTo>
                  <a:pt x="44196" y="7619"/>
                </a:lnTo>
                <a:lnTo>
                  <a:pt x="44196" y="0"/>
                </a:lnTo>
                <a:lnTo>
                  <a:pt x="0" y="0"/>
                </a:lnTo>
                <a:lnTo>
                  <a:pt x="0" y="7619"/>
                </a:lnTo>
                <a:close/>
              </a:path>
            </a:pathLst>
          </a:custGeom>
          <a:solidFill>
            <a:srgbClr val="767070"/>
          </a:solidFill>
        </p:spPr>
        <p:txBody>
          <a:bodyPr wrap="square" lIns="0" tIns="0" rIns="0" bIns="0" rtlCol="0"/>
          <a:lstStyle/>
          <a:p/>
        </p:txBody>
      </p:sp>
      <p:sp>
        <p:nvSpPr>
          <p:cNvPr id="111" name="object 111"/>
          <p:cNvSpPr/>
          <p:nvPr/>
        </p:nvSpPr>
        <p:spPr>
          <a:xfrm>
            <a:off x="9547097" y="4775200"/>
            <a:ext cx="44450" cy="7620"/>
          </a:xfrm>
          <a:custGeom>
            <a:avLst/>
            <a:gdLst/>
            <a:ahLst/>
            <a:cxnLst/>
            <a:rect l="l" t="t" r="r" b="b"/>
            <a:pathLst>
              <a:path w="44450" h="7620">
                <a:moveTo>
                  <a:pt x="0" y="7619"/>
                </a:moveTo>
                <a:lnTo>
                  <a:pt x="44069" y="7619"/>
                </a:lnTo>
                <a:lnTo>
                  <a:pt x="44069" y="0"/>
                </a:lnTo>
                <a:lnTo>
                  <a:pt x="0" y="0"/>
                </a:lnTo>
                <a:lnTo>
                  <a:pt x="0" y="7619"/>
                </a:lnTo>
                <a:close/>
              </a:path>
            </a:pathLst>
          </a:custGeom>
          <a:solidFill>
            <a:srgbClr val="767070"/>
          </a:solidFill>
        </p:spPr>
        <p:txBody>
          <a:bodyPr wrap="square" lIns="0" tIns="0" rIns="0" bIns="0" rtlCol="0"/>
          <a:lstStyle/>
          <a:p/>
        </p:txBody>
      </p:sp>
      <p:sp>
        <p:nvSpPr>
          <p:cNvPr id="112" name="object 112"/>
          <p:cNvSpPr/>
          <p:nvPr/>
        </p:nvSpPr>
        <p:spPr>
          <a:xfrm>
            <a:off x="9555289" y="4601209"/>
            <a:ext cx="0" cy="173990"/>
          </a:xfrm>
          <a:custGeom>
            <a:avLst/>
            <a:gdLst/>
            <a:ahLst/>
            <a:cxnLst/>
            <a:rect l="l" t="t" r="r" b="b"/>
            <a:pathLst>
              <a:path w="0" h="173989">
                <a:moveTo>
                  <a:pt x="0" y="0"/>
                </a:moveTo>
                <a:lnTo>
                  <a:pt x="0" y="173990"/>
                </a:lnTo>
              </a:path>
            </a:pathLst>
          </a:custGeom>
          <a:ln w="16382">
            <a:solidFill>
              <a:srgbClr val="767070"/>
            </a:solidFill>
          </a:ln>
        </p:spPr>
        <p:txBody>
          <a:bodyPr wrap="square" lIns="0" tIns="0" rIns="0" bIns="0" rtlCol="0"/>
          <a:lstStyle/>
          <a:p/>
        </p:txBody>
      </p:sp>
      <p:sp>
        <p:nvSpPr>
          <p:cNvPr id="113" name="object 113"/>
          <p:cNvSpPr/>
          <p:nvPr/>
        </p:nvSpPr>
        <p:spPr>
          <a:xfrm>
            <a:off x="9547097" y="4593590"/>
            <a:ext cx="44450" cy="7620"/>
          </a:xfrm>
          <a:custGeom>
            <a:avLst/>
            <a:gdLst/>
            <a:ahLst/>
            <a:cxnLst/>
            <a:rect l="l" t="t" r="r" b="b"/>
            <a:pathLst>
              <a:path w="44450" h="7620">
                <a:moveTo>
                  <a:pt x="0" y="7619"/>
                </a:moveTo>
                <a:lnTo>
                  <a:pt x="44069" y="7619"/>
                </a:lnTo>
                <a:lnTo>
                  <a:pt x="44069" y="0"/>
                </a:lnTo>
                <a:lnTo>
                  <a:pt x="0" y="0"/>
                </a:lnTo>
                <a:lnTo>
                  <a:pt x="0" y="7619"/>
                </a:lnTo>
                <a:close/>
              </a:path>
            </a:pathLst>
          </a:custGeom>
          <a:solidFill>
            <a:srgbClr val="767070"/>
          </a:solidFill>
        </p:spPr>
        <p:txBody>
          <a:bodyPr wrap="square" lIns="0" tIns="0" rIns="0" bIns="0" rtlCol="0"/>
          <a:lstStyle/>
          <a:p/>
        </p:txBody>
      </p:sp>
      <p:sp>
        <p:nvSpPr>
          <p:cNvPr id="114" name="object 114"/>
          <p:cNvSpPr/>
          <p:nvPr/>
        </p:nvSpPr>
        <p:spPr>
          <a:xfrm>
            <a:off x="10028555" y="4775200"/>
            <a:ext cx="44450" cy="7620"/>
          </a:xfrm>
          <a:custGeom>
            <a:avLst/>
            <a:gdLst/>
            <a:ahLst/>
            <a:cxnLst/>
            <a:rect l="l" t="t" r="r" b="b"/>
            <a:pathLst>
              <a:path w="44450" h="7620">
                <a:moveTo>
                  <a:pt x="0" y="7619"/>
                </a:moveTo>
                <a:lnTo>
                  <a:pt x="44196" y="7619"/>
                </a:lnTo>
                <a:lnTo>
                  <a:pt x="44196" y="0"/>
                </a:lnTo>
                <a:lnTo>
                  <a:pt x="0" y="0"/>
                </a:lnTo>
                <a:lnTo>
                  <a:pt x="0" y="7619"/>
                </a:lnTo>
                <a:close/>
              </a:path>
            </a:pathLst>
          </a:custGeom>
          <a:solidFill>
            <a:srgbClr val="767070"/>
          </a:solidFill>
        </p:spPr>
        <p:txBody>
          <a:bodyPr wrap="square" lIns="0" tIns="0" rIns="0" bIns="0" rtlCol="0"/>
          <a:lstStyle/>
          <a:p/>
        </p:txBody>
      </p:sp>
      <p:sp>
        <p:nvSpPr>
          <p:cNvPr id="115" name="object 115"/>
          <p:cNvSpPr/>
          <p:nvPr/>
        </p:nvSpPr>
        <p:spPr>
          <a:xfrm>
            <a:off x="10064559" y="4601209"/>
            <a:ext cx="0" cy="173990"/>
          </a:xfrm>
          <a:custGeom>
            <a:avLst/>
            <a:gdLst/>
            <a:ahLst/>
            <a:cxnLst/>
            <a:rect l="l" t="t" r="r" b="b"/>
            <a:pathLst>
              <a:path w="0" h="173989">
                <a:moveTo>
                  <a:pt x="0" y="0"/>
                </a:moveTo>
                <a:lnTo>
                  <a:pt x="0" y="173990"/>
                </a:lnTo>
              </a:path>
            </a:pathLst>
          </a:custGeom>
          <a:ln w="16382">
            <a:solidFill>
              <a:srgbClr val="767070"/>
            </a:solidFill>
          </a:ln>
        </p:spPr>
        <p:txBody>
          <a:bodyPr wrap="square" lIns="0" tIns="0" rIns="0" bIns="0" rtlCol="0"/>
          <a:lstStyle/>
          <a:p/>
        </p:txBody>
      </p:sp>
      <p:sp>
        <p:nvSpPr>
          <p:cNvPr id="116" name="object 116"/>
          <p:cNvSpPr/>
          <p:nvPr/>
        </p:nvSpPr>
        <p:spPr>
          <a:xfrm>
            <a:off x="10028555" y="4593590"/>
            <a:ext cx="44450" cy="7620"/>
          </a:xfrm>
          <a:custGeom>
            <a:avLst/>
            <a:gdLst/>
            <a:ahLst/>
            <a:cxnLst/>
            <a:rect l="l" t="t" r="r" b="b"/>
            <a:pathLst>
              <a:path w="44450" h="7620">
                <a:moveTo>
                  <a:pt x="0" y="7619"/>
                </a:moveTo>
                <a:lnTo>
                  <a:pt x="44196" y="7619"/>
                </a:lnTo>
                <a:lnTo>
                  <a:pt x="44196" y="0"/>
                </a:lnTo>
                <a:lnTo>
                  <a:pt x="0" y="0"/>
                </a:lnTo>
                <a:lnTo>
                  <a:pt x="0" y="7619"/>
                </a:lnTo>
                <a:close/>
              </a:path>
            </a:pathLst>
          </a:custGeom>
          <a:solidFill>
            <a:srgbClr val="767070"/>
          </a:solidFill>
        </p:spPr>
        <p:txBody>
          <a:bodyPr wrap="square" lIns="0" tIns="0" rIns="0" bIns="0" rtlCol="0"/>
          <a:lstStyle/>
          <a:p/>
        </p:txBody>
      </p:sp>
      <p:sp>
        <p:nvSpPr>
          <p:cNvPr id="117" name="object 117"/>
          <p:cNvSpPr/>
          <p:nvPr/>
        </p:nvSpPr>
        <p:spPr>
          <a:xfrm>
            <a:off x="9829038" y="4775200"/>
            <a:ext cx="44450" cy="7620"/>
          </a:xfrm>
          <a:custGeom>
            <a:avLst/>
            <a:gdLst/>
            <a:ahLst/>
            <a:cxnLst/>
            <a:rect l="l" t="t" r="r" b="b"/>
            <a:pathLst>
              <a:path w="44450" h="7620">
                <a:moveTo>
                  <a:pt x="0" y="7619"/>
                </a:moveTo>
                <a:lnTo>
                  <a:pt x="44068" y="7619"/>
                </a:lnTo>
                <a:lnTo>
                  <a:pt x="44068" y="0"/>
                </a:lnTo>
                <a:lnTo>
                  <a:pt x="0" y="0"/>
                </a:lnTo>
                <a:lnTo>
                  <a:pt x="0" y="7619"/>
                </a:lnTo>
                <a:close/>
              </a:path>
            </a:pathLst>
          </a:custGeom>
          <a:solidFill>
            <a:srgbClr val="767070"/>
          </a:solidFill>
        </p:spPr>
        <p:txBody>
          <a:bodyPr wrap="square" lIns="0" tIns="0" rIns="0" bIns="0" rtlCol="0"/>
          <a:lstStyle/>
          <a:p/>
        </p:txBody>
      </p:sp>
      <p:sp>
        <p:nvSpPr>
          <p:cNvPr id="118" name="object 118"/>
          <p:cNvSpPr/>
          <p:nvPr/>
        </p:nvSpPr>
        <p:spPr>
          <a:xfrm>
            <a:off x="9837229" y="4601209"/>
            <a:ext cx="0" cy="173990"/>
          </a:xfrm>
          <a:custGeom>
            <a:avLst/>
            <a:gdLst/>
            <a:ahLst/>
            <a:cxnLst/>
            <a:rect l="l" t="t" r="r" b="b"/>
            <a:pathLst>
              <a:path w="0" h="173989">
                <a:moveTo>
                  <a:pt x="0" y="0"/>
                </a:moveTo>
                <a:lnTo>
                  <a:pt x="0" y="173990"/>
                </a:lnTo>
              </a:path>
            </a:pathLst>
          </a:custGeom>
          <a:ln w="16382">
            <a:solidFill>
              <a:srgbClr val="767070"/>
            </a:solidFill>
          </a:ln>
        </p:spPr>
        <p:txBody>
          <a:bodyPr wrap="square" lIns="0" tIns="0" rIns="0" bIns="0" rtlCol="0"/>
          <a:lstStyle/>
          <a:p/>
        </p:txBody>
      </p:sp>
      <p:sp>
        <p:nvSpPr>
          <p:cNvPr id="119" name="object 119"/>
          <p:cNvSpPr/>
          <p:nvPr/>
        </p:nvSpPr>
        <p:spPr>
          <a:xfrm>
            <a:off x="9829038" y="4593590"/>
            <a:ext cx="44450" cy="7620"/>
          </a:xfrm>
          <a:custGeom>
            <a:avLst/>
            <a:gdLst/>
            <a:ahLst/>
            <a:cxnLst/>
            <a:rect l="l" t="t" r="r" b="b"/>
            <a:pathLst>
              <a:path w="44450" h="7620">
                <a:moveTo>
                  <a:pt x="0" y="7619"/>
                </a:moveTo>
                <a:lnTo>
                  <a:pt x="44068" y="7619"/>
                </a:lnTo>
                <a:lnTo>
                  <a:pt x="44068" y="0"/>
                </a:lnTo>
                <a:lnTo>
                  <a:pt x="0" y="0"/>
                </a:lnTo>
                <a:lnTo>
                  <a:pt x="0" y="7619"/>
                </a:lnTo>
                <a:close/>
              </a:path>
            </a:pathLst>
          </a:custGeom>
          <a:solidFill>
            <a:srgbClr val="767070"/>
          </a:solidFill>
        </p:spPr>
        <p:txBody>
          <a:bodyPr wrap="square" lIns="0" tIns="0" rIns="0" bIns="0" rtlCol="0"/>
          <a:lstStyle/>
          <a:p/>
        </p:txBody>
      </p:sp>
      <p:sp>
        <p:nvSpPr>
          <p:cNvPr id="120" name="object 120"/>
          <p:cNvSpPr/>
          <p:nvPr/>
        </p:nvSpPr>
        <p:spPr>
          <a:xfrm>
            <a:off x="7186294" y="5019040"/>
            <a:ext cx="44450" cy="7620"/>
          </a:xfrm>
          <a:custGeom>
            <a:avLst/>
            <a:gdLst/>
            <a:ahLst/>
            <a:cxnLst/>
            <a:rect l="l" t="t" r="r" b="b"/>
            <a:pathLst>
              <a:path w="44450" h="7620">
                <a:moveTo>
                  <a:pt x="0" y="7619"/>
                </a:moveTo>
                <a:lnTo>
                  <a:pt x="44196" y="7619"/>
                </a:lnTo>
                <a:lnTo>
                  <a:pt x="44196" y="0"/>
                </a:lnTo>
                <a:lnTo>
                  <a:pt x="0" y="0"/>
                </a:lnTo>
                <a:lnTo>
                  <a:pt x="0" y="7619"/>
                </a:lnTo>
                <a:close/>
              </a:path>
            </a:pathLst>
          </a:custGeom>
          <a:solidFill>
            <a:srgbClr val="767070"/>
          </a:solidFill>
        </p:spPr>
        <p:txBody>
          <a:bodyPr wrap="square" lIns="0" tIns="0" rIns="0" bIns="0" rtlCol="0"/>
          <a:lstStyle/>
          <a:p/>
        </p:txBody>
      </p:sp>
      <p:sp>
        <p:nvSpPr>
          <p:cNvPr id="121" name="object 121"/>
          <p:cNvSpPr/>
          <p:nvPr/>
        </p:nvSpPr>
        <p:spPr>
          <a:xfrm>
            <a:off x="7222299" y="4845050"/>
            <a:ext cx="0" cy="173990"/>
          </a:xfrm>
          <a:custGeom>
            <a:avLst/>
            <a:gdLst/>
            <a:ahLst/>
            <a:cxnLst/>
            <a:rect l="l" t="t" r="r" b="b"/>
            <a:pathLst>
              <a:path w="0" h="173989">
                <a:moveTo>
                  <a:pt x="0" y="0"/>
                </a:moveTo>
                <a:lnTo>
                  <a:pt x="0" y="173989"/>
                </a:lnTo>
              </a:path>
            </a:pathLst>
          </a:custGeom>
          <a:ln w="16383">
            <a:solidFill>
              <a:srgbClr val="767070"/>
            </a:solidFill>
          </a:ln>
        </p:spPr>
        <p:txBody>
          <a:bodyPr wrap="square" lIns="0" tIns="0" rIns="0" bIns="0" rtlCol="0"/>
          <a:lstStyle/>
          <a:p/>
        </p:txBody>
      </p:sp>
      <p:sp>
        <p:nvSpPr>
          <p:cNvPr id="122" name="object 122"/>
          <p:cNvSpPr/>
          <p:nvPr/>
        </p:nvSpPr>
        <p:spPr>
          <a:xfrm>
            <a:off x="7186294" y="4837429"/>
            <a:ext cx="44450" cy="7620"/>
          </a:xfrm>
          <a:custGeom>
            <a:avLst/>
            <a:gdLst/>
            <a:ahLst/>
            <a:cxnLst/>
            <a:rect l="l" t="t" r="r" b="b"/>
            <a:pathLst>
              <a:path w="44450" h="7620">
                <a:moveTo>
                  <a:pt x="0" y="7620"/>
                </a:moveTo>
                <a:lnTo>
                  <a:pt x="44196" y="7620"/>
                </a:lnTo>
                <a:lnTo>
                  <a:pt x="44196" y="0"/>
                </a:lnTo>
                <a:lnTo>
                  <a:pt x="0" y="0"/>
                </a:lnTo>
                <a:lnTo>
                  <a:pt x="0" y="7620"/>
                </a:lnTo>
                <a:close/>
              </a:path>
            </a:pathLst>
          </a:custGeom>
          <a:solidFill>
            <a:srgbClr val="767070"/>
          </a:solidFill>
        </p:spPr>
        <p:txBody>
          <a:bodyPr wrap="square" lIns="0" tIns="0" rIns="0" bIns="0" rtlCol="0"/>
          <a:lstStyle/>
          <a:p/>
        </p:txBody>
      </p:sp>
      <p:sp>
        <p:nvSpPr>
          <p:cNvPr id="123" name="object 123"/>
          <p:cNvSpPr/>
          <p:nvPr/>
        </p:nvSpPr>
        <p:spPr>
          <a:xfrm>
            <a:off x="7003542" y="5019040"/>
            <a:ext cx="44450" cy="7620"/>
          </a:xfrm>
          <a:custGeom>
            <a:avLst/>
            <a:gdLst/>
            <a:ahLst/>
            <a:cxnLst/>
            <a:rect l="l" t="t" r="r" b="b"/>
            <a:pathLst>
              <a:path w="44450" h="7620">
                <a:moveTo>
                  <a:pt x="0" y="7619"/>
                </a:moveTo>
                <a:lnTo>
                  <a:pt x="44068" y="7619"/>
                </a:lnTo>
                <a:lnTo>
                  <a:pt x="44068" y="0"/>
                </a:lnTo>
                <a:lnTo>
                  <a:pt x="0" y="0"/>
                </a:lnTo>
                <a:lnTo>
                  <a:pt x="0" y="7619"/>
                </a:lnTo>
                <a:close/>
              </a:path>
            </a:pathLst>
          </a:custGeom>
          <a:solidFill>
            <a:srgbClr val="767070"/>
          </a:solidFill>
        </p:spPr>
        <p:txBody>
          <a:bodyPr wrap="square" lIns="0" tIns="0" rIns="0" bIns="0" rtlCol="0"/>
          <a:lstStyle/>
          <a:p/>
        </p:txBody>
      </p:sp>
      <p:sp>
        <p:nvSpPr>
          <p:cNvPr id="124" name="object 124"/>
          <p:cNvSpPr/>
          <p:nvPr/>
        </p:nvSpPr>
        <p:spPr>
          <a:xfrm>
            <a:off x="7011733" y="4845050"/>
            <a:ext cx="0" cy="173990"/>
          </a:xfrm>
          <a:custGeom>
            <a:avLst/>
            <a:gdLst/>
            <a:ahLst/>
            <a:cxnLst/>
            <a:rect l="l" t="t" r="r" b="b"/>
            <a:pathLst>
              <a:path w="0" h="173989">
                <a:moveTo>
                  <a:pt x="0" y="0"/>
                </a:moveTo>
                <a:lnTo>
                  <a:pt x="0" y="173989"/>
                </a:lnTo>
              </a:path>
            </a:pathLst>
          </a:custGeom>
          <a:ln w="16382">
            <a:solidFill>
              <a:srgbClr val="767070"/>
            </a:solidFill>
          </a:ln>
        </p:spPr>
        <p:txBody>
          <a:bodyPr wrap="square" lIns="0" tIns="0" rIns="0" bIns="0" rtlCol="0"/>
          <a:lstStyle/>
          <a:p/>
        </p:txBody>
      </p:sp>
      <p:sp>
        <p:nvSpPr>
          <p:cNvPr id="125" name="object 125"/>
          <p:cNvSpPr/>
          <p:nvPr/>
        </p:nvSpPr>
        <p:spPr>
          <a:xfrm>
            <a:off x="7003542" y="4837429"/>
            <a:ext cx="44450" cy="7620"/>
          </a:xfrm>
          <a:custGeom>
            <a:avLst/>
            <a:gdLst/>
            <a:ahLst/>
            <a:cxnLst/>
            <a:rect l="l" t="t" r="r" b="b"/>
            <a:pathLst>
              <a:path w="44450" h="7620">
                <a:moveTo>
                  <a:pt x="0" y="7620"/>
                </a:moveTo>
                <a:lnTo>
                  <a:pt x="44068" y="7620"/>
                </a:lnTo>
                <a:lnTo>
                  <a:pt x="44068" y="0"/>
                </a:lnTo>
                <a:lnTo>
                  <a:pt x="0" y="0"/>
                </a:lnTo>
                <a:lnTo>
                  <a:pt x="0" y="7620"/>
                </a:lnTo>
                <a:close/>
              </a:path>
            </a:pathLst>
          </a:custGeom>
          <a:solidFill>
            <a:srgbClr val="767070"/>
          </a:solidFill>
        </p:spPr>
        <p:txBody>
          <a:bodyPr wrap="square" lIns="0" tIns="0" rIns="0" bIns="0" rtlCol="0"/>
          <a:lstStyle/>
          <a:p/>
        </p:txBody>
      </p:sp>
      <p:sp>
        <p:nvSpPr>
          <p:cNvPr id="126" name="object 126"/>
          <p:cNvSpPr/>
          <p:nvPr/>
        </p:nvSpPr>
        <p:spPr>
          <a:xfrm>
            <a:off x="7475855" y="5019040"/>
            <a:ext cx="44450" cy="7620"/>
          </a:xfrm>
          <a:custGeom>
            <a:avLst/>
            <a:gdLst/>
            <a:ahLst/>
            <a:cxnLst/>
            <a:rect l="l" t="t" r="r" b="b"/>
            <a:pathLst>
              <a:path w="44450" h="7620">
                <a:moveTo>
                  <a:pt x="0" y="7619"/>
                </a:moveTo>
                <a:lnTo>
                  <a:pt x="44196" y="7619"/>
                </a:lnTo>
                <a:lnTo>
                  <a:pt x="44196" y="0"/>
                </a:lnTo>
                <a:lnTo>
                  <a:pt x="0" y="0"/>
                </a:lnTo>
                <a:lnTo>
                  <a:pt x="0" y="7619"/>
                </a:lnTo>
                <a:close/>
              </a:path>
            </a:pathLst>
          </a:custGeom>
          <a:solidFill>
            <a:srgbClr val="767070"/>
          </a:solidFill>
        </p:spPr>
        <p:txBody>
          <a:bodyPr wrap="square" lIns="0" tIns="0" rIns="0" bIns="0" rtlCol="0"/>
          <a:lstStyle/>
          <a:p/>
        </p:txBody>
      </p:sp>
      <p:sp>
        <p:nvSpPr>
          <p:cNvPr id="127" name="object 127"/>
          <p:cNvSpPr/>
          <p:nvPr/>
        </p:nvSpPr>
        <p:spPr>
          <a:xfrm>
            <a:off x="7511859" y="4845050"/>
            <a:ext cx="0" cy="173990"/>
          </a:xfrm>
          <a:custGeom>
            <a:avLst/>
            <a:gdLst/>
            <a:ahLst/>
            <a:cxnLst/>
            <a:rect l="l" t="t" r="r" b="b"/>
            <a:pathLst>
              <a:path w="0" h="173989">
                <a:moveTo>
                  <a:pt x="0" y="0"/>
                </a:moveTo>
                <a:lnTo>
                  <a:pt x="0" y="173989"/>
                </a:lnTo>
              </a:path>
            </a:pathLst>
          </a:custGeom>
          <a:ln w="16382">
            <a:solidFill>
              <a:srgbClr val="767070"/>
            </a:solidFill>
          </a:ln>
        </p:spPr>
        <p:txBody>
          <a:bodyPr wrap="square" lIns="0" tIns="0" rIns="0" bIns="0" rtlCol="0"/>
          <a:lstStyle/>
          <a:p/>
        </p:txBody>
      </p:sp>
      <p:sp>
        <p:nvSpPr>
          <p:cNvPr id="128" name="object 128"/>
          <p:cNvSpPr/>
          <p:nvPr/>
        </p:nvSpPr>
        <p:spPr>
          <a:xfrm>
            <a:off x="7475855" y="4837429"/>
            <a:ext cx="44450" cy="7620"/>
          </a:xfrm>
          <a:custGeom>
            <a:avLst/>
            <a:gdLst/>
            <a:ahLst/>
            <a:cxnLst/>
            <a:rect l="l" t="t" r="r" b="b"/>
            <a:pathLst>
              <a:path w="44450" h="7620">
                <a:moveTo>
                  <a:pt x="0" y="7620"/>
                </a:moveTo>
                <a:lnTo>
                  <a:pt x="44196" y="7620"/>
                </a:lnTo>
                <a:lnTo>
                  <a:pt x="44196" y="0"/>
                </a:lnTo>
                <a:lnTo>
                  <a:pt x="0" y="0"/>
                </a:lnTo>
                <a:lnTo>
                  <a:pt x="0" y="7620"/>
                </a:lnTo>
                <a:close/>
              </a:path>
            </a:pathLst>
          </a:custGeom>
          <a:solidFill>
            <a:srgbClr val="767070"/>
          </a:solidFill>
        </p:spPr>
        <p:txBody>
          <a:bodyPr wrap="square" lIns="0" tIns="0" rIns="0" bIns="0" rtlCol="0"/>
          <a:lstStyle/>
          <a:p/>
        </p:txBody>
      </p:sp>
      <p:sp>
        <p:nvSpPr>
          <p:cNvPr id="129" name="object 129"/>
          <p:cNvSpPr/>
          <p:nvPr/>
        </p:nvSpPr>
        <p:spPr>
          <a:xfrm>
            <a:off x="7276338" y="5019040"/>
            <a:ext cx="44450" cy="7620"/>
          </a:xfrm>
          <a:custGeom>
            <a:avLst/>
            <a:gdLst/>
            <a:ahLst/>
            <a:cxnLst/>
            <a:rect l="l" t="t" r="r" b="b"/>
            <a:pathLst>
              <a:path w="44450" h="7620">
                <a:moveTo>
                  <a:pt x="0" y="7619"/>
                </a:moveTo>
                <a:lnTo>
                  <a:pt x="44068" y="7619"/>
                </a:lnTo>
                <a:lnTo>
                  <a:pt x="44068" y="0"/>
                </a:lnTo>
                <a:lnTo>
                  <a:pt x="0" y="0"/>
                </a:lnTo>
                <a:lnTo>
                  <a:pt x="0" y="7619"/>
                </a:lnTo>
                <a:close/>
              </a:path>
            </a:pathLst>
          </a:custGeom>
          <a:solidFill>
            <a:srgbClr val="767070"/>
          </a:solidFill>
        </p:spPr>
        <p:txBody>
          <a:bodyPr wrap="square" lIns="0" tIns="0" rIns="0" bIns="0" rtlCol="0"/>
          <a:lstStyle/>
          <a:p/>
        </p:txBody>
      </p:sp>
      <p:sp>
        <p:nvSpPr>
          <p:cNvPr id="130" name="object 130"/>
          <p:cNvSpPr/>
          <p:nvPr/>
        </p:nvSpPr>
        <p:spPr>
          <a:xfrm>
            <a:off x="7284529" y="4845050"/>
            <a:ext cx="0" cy="173990"/>
          </a:xfrm>
          <a:custGeom>
            <a:avLst/>
            <a:gdLst/>
            <a:ahLst/>
            <a:cxnLst/>
            <a:rect l="l" t="t" r="r" b="b"/>
            <a:pathLst>
              <a:path w="0" h="173989">
                <a:moveTo>
                  <a:pt x="0" y="0"/>
                </a:moveTo>
                <a:lnTo>
                  <a:pt x="0" y="173989"/>
                </a:lnTo>
              </a:path>
            </a:pathLst>
          </a:custGeom>
          <a:ln w="16382">
            <a:solidFill>
              <a:srgbClr val="767070"/>
            </a:solidFill>
          </a:ln>
        </p:spPr>
        <p:txBody>
          <a:bodyPr wrap="square" lIns="0" tIns="0" rIns="0" bIns="0" rtlCol="0"/>
          <a:lstStyle/>
          <a:p/>
        </p:txBody>
      </p:sp>
      <p:sp>
        <p:nvSpPr>
          <p:cNvPr id="131" name="object 131"/>
          <p:cNvSpPr/>
          <p:nvPr/>
        </p:nvSpPr>
        <p:spPr>
          <a:xfrm>
            <a:off x="7276338" y="4837429"/>
            <a:ext cx="44450" cy="7620"/>
          </a:xfrm>
          <a:custGeom>
            <a:avLst/>
            <a:gdLst/>
            <a:ahLst/>
            <a:cxnLst/>
            <a:rect l="l" t="t" r="r" b="b"/>
            <a:pathLst>
              <a:path w="44450" h="7620">
                <a:moveTo>
                  <a:pt x="0" y="7620"/>
                </a:moveTo>
                <a:lnTo>
                  <a:pt x="44068" y="7620"/>
                </a:lnTo>
                <a:lnTo>
                  <a:pt x="44068" y="0"/>
                </a:lnTo>
                <a:lnTo>
                  <a:pt x="0" y="0"/>
                </a:lnTo>
                <a:lnTo>
                  <a:pt x="0" y="7620"/>
                </a:lnTo>
                <a:close/>
              </a:path>
            </a:pathLst>
          </a:custGeom>
          <a:solidFill>
            <a:srgbClr val="767070"/>
          </a:solidFill>
        </p:spPr>
        <p:txBody>
          <a:bodyPr wrap="square" lIns="0" tIns="0" rIns="0" bIns="0" rtlCol="0"/>
          <a:lstStyle/>
          <a:p/>
        </p:txBody>
      </p:sp>
      <p:sp>
        <p:nvSpPr>
          <p:cNvPr id="132" name="object 132"/>
          <p:cNvSpPr/>
          <p:nvPr/>
        </p:nvSpPr>
        <p:spPr>
          <a:xfrm>
            <a:off x="10644251" y="5019040"/>
            <a:ext cx="44450" cy="7620"/>
          </a:xfrm>
          <a:custGeom>
            <a:avLst/>
            <a:gdLst/>
            <a:ahLst/>
            <a:cxnLst/>
            <a:rect l="l" t="t" r="r" b="b"/>
            <a:pathLst>
              <a:path w="44450" h="7620">
                <a:moveTo>
                  <a:pt x="0" y="7619"/>
                </a:moveTo>
                <a:lnTo>
                  <a:pt x="44196" y="7619"/>
                </a:lnTo>
                <a:lnTo>
                  <a:pt x="44196" y="0"/>
                </a:lnTo>
                <a:lnTo>
                  <a:pt x="0" y="0"/>
                </a:lnTo>
                <a:lnTo>
                  <a:pt x="0" y="7619"/>
                </a:lnTo>
                <a:close/>
              </a:path>
            </a:pathLst>
          </a:custGeom>
          <a:solidFill>
            <a:srgbClr val="767070"/>
          </a:solidFill>
        </p:spPr>
        <p:txBody>
          <a:bodyPr wrap="square" lIns="0" tIns="0" rIns="0" bIns="0" rtlCol="0"/>
          <a:lstStyle/>
          <a:p/>
        </p:txBody>
      </p:sp>
      <p:sp>
        <p:nvSpPr>
          <p:cNvPr id="133" name="object 133"/>
          <p:cNvSpPr/>
          <p:nvPr/>
        </p:nvSpPr>
        <p:spPr>
          <a:xfrm>
            <a:off x="10680255" y="4845050"/>
            <a:ext cx="0" cy="173990"/>
          </a:xfrm>
          <a:custGeom>
            <a:avLst/>
            <a:gdLst/>
            <a:ahLst/>
            <a:cxnLst/>
            <a:rect l="l" t="t" r="r" b="b"/>
            <a:pathLst>
              <a:path w="0" h="173989">
                <a:moveTo>
                  <a:pt x="0" y="0"/>
                </a:moveTo>
                <a:lnTo>
                  <a:pt x="0" y="173989"/>
                </a:lnTo>
              </a:path>
            </a:pathLst>
          </a:custGeom>
          <a:ln w="16382">
            <a:solidFill>
              <a:srgbClr val="767070"/>
            </a:solidFill>
          </a:ln>
        </p:spPr>
        <p:txBody>
          <a:bodyPr wrap="square" lIns="0" tIns="0" rIns="0" bIns="0" rtlCol="0"/>
          <a:lstStyle/>
          <a:p/>
        </p:txBody>
      </p:sp>
      <p:sp>
        <p:nvSpPr>
          <p:cNvPr id="134" name="object 134"/>
          <p:cNvSpPr/>
          <p:nvPr/>
        </p:nvSpPr>
        <p:spPr>
          <a:xfrm>
            <a:off x="10644251" y="4837429"/>
            <a:ext cx="44450" cy="7620"/>
          </a:xfrm>
          <a:custGeom>
            <a:avLst/>
            <a:gdLst/>
            <a:ahLst/>
            <a:cxnLst/>
            <a:rect l="l" t="t" r="r" b="b"/>
            <a:pathLst>
              <a:path w="44450" h="7620">
                <a:moveTo>
                  <a:pt x="0" y="7620"/>
                </a:moveTo>
                <a:lnTo>
                  <a:pt x="44196" y="7620"/>
                </a:lnTo>
                <a:lnTo>
                  <a:pt x="44196" y="0"/>
                </a:lnTo>
                <a:lnTo>
                  <a:pt x="0" y="0"/>
                </a:lnTo>
                <a:lnTo>
                  <a:pt x="0" y="7620"/>
                </a:lnTo>
                <a:close/>
              </a:path>
            </a:pathLst>
          </a:custGeom>
          <a:solidFill>
            <a:srgbClr val="767070"/>
          </a:solidFill>
        </p:spPr>
        <p:txBody>
          <a:bodyPr wrap="square" lIns="0" tIns="0" rIns="0" bIns="0" rtlCol="0"/>
          <a:lstStyle/>
          <a:p/>
        </p:txBody>
      </p:sp>
      <p:sp>
        <p:nvSpPr>
          <p:cNvPr id="135" name="object 135"/>
          <p:cNvSpPr/>
          <p:nvPr/>
        </p:nvSpPr>
        <p:spPr>
          <a:xfrm>
            <a:off x="10461497" y="5019040"/>
            <a:ext cx="44450" cy="7620"/>
          </a:xfrm>
          <a:custGeom>
            <a:avLst/>
            <a:gdLst/>
            <a:ahLst/>
            <a:cxnLst/>
            <a:rect l="l" t="t" r="r" b="b"/>
            <a:pathLst>
              <a:path w="44450" h="7620">
                <a:moveTo>
                  <a:pt x="0" y="7619"/>
                </a:moveTo>
                <a:lnTo>
                  <a:pt x="44069" y="7619"/>
                </a:lnTo>
                <a:lnTo>
                  <a:pt x="44069" y="0"/>
                </a:lnTo>
                <a:lnTo>
                  <a:pt x="0" y="0"/>
                </a:lnTo>
                <a:lnTo>
                  <a:pt x="0" y="7619"/>
                </a:lnTo>
                <a:close/>
              </a:path>
            </a:pathLst>
          </a:custGeom>
          <a:solidFill>
            <a:srgbClr val="767070"/>
          </a:solidFill>
        </p:spPr>
        <p:txBody>
          <a:bodyPr wrap="square" lIns="0" tIns="0" rIns="0" bIns="0" rtlCol="0"/>
          <a:lstStyle/>
          <a:p/>
        </p:txBody>
      </p:sp>
      <p:sp>
        <p:nvSpPr>
          <p:cNvPr id="136" name="object 136"/>
          <p:cNvSpPr/>
          <p:nvPr/>
        </p:nvSpPr>
        <p:spPr>
          <a:xfrm>
            <a:off x="10469689" y="4845050"/>
            <a:ext cx="0" cy="173990"/>
          </a:xfrm>
          <a:custGeom>
            <a:avLst/>
            <a:gdLst/>
            <a:ahLst/>
            <a:cxnLst/>
            <a:rect l="l" t="t" r="r" b="b"/>
            <a:pathLst>
              <a:path w="0" h="173989">
                <a:moveTo>
                  <a:pt x="0" y="0"/>
                </a:moveTo>
                <a:lnTo>
                  <a:pt x="0" y="173989"/>
                </a:lnTo>
              </a:path>
            </a:pathLst>
          </a:custGeom>
          <a:ln w="16382">
            <a:solidFill>
              <a:srgbClr val="767070"/>
            </a:solidFill>
          </a:ln>
        </p:spPr>
        <p:txBody>
          <a:bodyPr wrap="square" lIns="0" tIns="0" rIns="0" bIns="0" rtlCol="0"/>
          <a:lstStyle/>
          <a:p/>
        </p:txBody>
      </p:sp>
      <p:sp>
        <p:nvSpPr>
          <p:cNvPr id="137" name="object 137"/>
          <p:cNvSpPr/>
          <p:nvPr/>
        </p:nvSpPr>
        <p:spPr>
          <a:xfrm>
            <a:off x="10461497" y="4837429"/>
            <a:ext cx="44450" cy="7620"/>
          </a:xfrm>
          <a:custGeom>
            <a:avLst/>
            <a:gdLst/>
            <a:ahLst/>
            <a:cxnLst/>
            <a:rect l="l" t="t" r="r" b="b"/>
            <a:pathLst>
              <a:path w="44450" h="7620">
                <a:moveTo>
                  <a:pt x="0" y="7620"/>
                </a:moveTo>
                <a:lnTo>
                  <a:pt x="44069" y="7620"/>
                </a:lnTo>
                <a:lnTo>
                  <a:pt x="44069" y="0"/>
                </a:lnTo>
                <a:lnTo>
                  <a:pt x="0" y="0"/>
                </a:lnTo>
                <a:lnTo>
                  <a:pt x="0" y="7620"/>
                </a:lnTo>
                <a:close/>
              </a:path>
            </a:pathLst>
          </a:custGeom>
          <a:solidFill>
            <a:srgbClr val="767070"/>
          </a:solidFill>
        </p:spPr>
        <p:txBody>
          <a:bodyPr wrap="square" lIns="0" tIns="0" rIns="0" bIns="0" rtlCol="0"/>
          <a:lstStyle/>
          <a:p/>
        </p:txBody>
      </p:sp>
      <p:sp>
        <p:nvSpPr>
          <p:cNvPr id="138" name="object 138"/>
          <p:cNvSpPr txBox="1"/>
          <p:nvPr/>
        </p:nvSpPr>
        <p:spPr>
          <a:xfrm>
            <a:off x="5463285" y="4287773"/>
            <a:ext cx="5858510" cy="1732280"/>
          </a:xfrm>
          <a:prstGeom prst="rect">
            <a:avLst/>
          </a:prstGeom>
        </p:spPr>
        <p:txBody>
          <a:bodyPr wrap="square" lIns="0" tIns="12065" rIns="0" bIns="0" rtlCol="0" vert="horz">
            <a:spAutoFit/>
          </a:bodyPr>
          <a:lstStyle/>
          <a:p>
            <a:pPr marL="12700">
              <a:lnSpc>
                <a:spcPct val="100000"/>
              </a:lnSpc>
              <a:spcBef>
                <a:spcPts val="95"/>
              </a:spcBef>
              <a:tabLst>
                <a:tab pos="4151629" algn="l"/>
                <a:tab pos="4417060" algn="l"/>
              </a:tabLst>
            </a:pPr>
            <a:r>
              <a:rPr dirty="0" sz="1600" spc="-5">
                <a:solidFill>
                  <a:srgbClr val="767070"/>
                </a:solidFill>
                <a:latin typeface="Arial"/>
                <a:cs typeface="Arial"/>
              </a:rPr>
              <a:t>Let </a:t>
            </a:r>
            <a:r>
              <a:rPr dirty="0" sz="1600" spc="-5">
                <a:solidFill>
                  <a:srgbClr val="767070"/>
                </a:solidFill>
                <a:latin typeface="Cambria Math"/>
                <a:cs typeface="Cambria Math"/>
              </a:rPr>
              <a:t>𝑘  = B</a:t>
            </a:r>
            <a:r>
              <a:rPr dirty="0" sz="1600" spc="-5">
                <a:solidFill>
                  <a:srgbClr val="767070"/>
                </a:solidFill>
                <a:latin typeface="Arial"/>
                <a:cs typeface="Arial"/>
              </a:rPr>
              <a:t>, </a:t>
            </a:r>
            <a:r>
              <a:rPr dirty="0" sz="1600" spc="-5">
                <a:solidFill>
                  <a:srgbClr val="767070"/>
                </a:solidFill>
                <a:latin typeface="Cambria Math"/>
                <a:cs typeface="Cambria Math"/>
              </a:rPr>
              <a:t>𝑖  = </a:t>
            </a:r>
            <a:r>
              <a:rPr dirty="0" sz="1600" spc="5">
                <a:solidFill>
                  <a:srgbClr val="767070"/>
                </a:solidFill>
                <a:latin typeface="Cambria Math"/>
                <a:cs typeface="Cambria Math"/>
              </a:rPr>
              <a:t>𝐴</a:t>
            </a:r>
            <a:r>
              <a:rPr dirty="0" sz="1600" spc="5">
                <a:solidFill>
                  <a:srgbClr val="767070"/>
                </a:solidFill>
                <a:latin typeface="Arial"/>
                <a:cs typeface="Arial"/>
              </a:rPr>
              <a:t>, </a:t>
            </a:r>
            <a:r>
              <a:rPr dirty="0" sz="1600" spc="-5">
                <a:solidFill>
                  <a:srgbClr val="767070"/>
                </a:solidFill>
                <a:latin typeface="Cambria Math"/>
                <a:cs typeface="Cambria Math"/>
              </a:rPr>
              <a:t>𝑗  = </a:t>
            </a:r>
            <a:r>
              <a:rPr dirty="0" sz="1600" spc="25">
                <a:solidFill>
                  <a:srgbClr val="767070"/>
                </a:solidFill>
                <a:latin typeface="Cambria Math"/>
                <a:cs typeface="Cambria Math"/>
              </a:rPr>
              <a:t>𝐷</a:t>
            </a:r>
            <a:r>
              <a:rPr dirty="0" sz="1600" spc="25">
                <a:solidFill>
                  <a:srgbClr val="767070"/>
                </a:solidFill>
                <a:latin typeface="Arial"/>
                <a:cs typeface="Arial"/>
              </a:rPr>
              <a:t>. </a:t>
            </a:r>
            <a:r>
              <a:rPr dirty="0" sz="1600" spc="-15">
                <a:solidFill>
                  <a:srgbClr val="767070"/>
                </a:solidFill>
                <a:latin typeface="Arial"/>
                <a:cs typeface="Arial"/>
              </a:rPr>
              <a:t>We </a:t>
            </a:r>
            <a:r>
              <a:rPr dirty="0" sz="1600" spc="-5">
                <a:solidFill>
                  <a:srgbClr val="767070"/>
                </a:solidFill>
                <a:latin typeface="Arial"/>
                <a:cs typeface="Arial"/>
              </a:rPr>
              <a:t>know that</a:t>
            </a:r>
            <a:r>
              <a:rPr dirty="0" sz="1600" spc="-220">
                <a:solidFill>
                  <a:srgbClr val="767070"/>
                </a:solidFill>
                <a:latin typeface="Arial"/>
                <a:cs typeface="Arial"/>
              </a:rPr>
              <a:t> </a:t>
            </a:r>
            <a:r>
              <a:rPr dirty="0" sz="1600" spc="-5">
                <a:solidFill>
                  <a:srgbClr val="767070"/>
                </a:solidFill>
                <a:latin typeface="Cambria Math"/>
                <a:cs typeface="Cambria Math"/>
              </a:rPr>
              <a:t>𝑑𝑖𝑠𝑡</a:t>
            </a:r>
            <a:r>
              <a:rPr dirty="0" sz="1600" spc="280">
                <a:solidFill>
                  <a:srgbClr val="767070"/>
                </a:solidFill>
                <a:latin typeface="Cambria Math"/>
                <a:cs typeface="Cambria Math"/>
              </a:rPr>
              <a:t> </a:t>
            </a:r>
            <a:r>
              <a:rPr dirty="0" sz="1600" spc="-5">
                <a:solidFill>
                  <a:srgbClr val="767070"/>
                </a:solidFill>
                <a:latin typeface="Cambria Math"/>
                <a:cs typeface="Cambria Math"/>
              </a:rPr>
              <a:t>𝐴	𝐵	= 1</a:t>
            </a:r>
            <a:r>
              <a:rPr dirty="0" sz="1600" spc="195">
                <a:solidFill>
                  <a:srgbClr val="767070"/>
                </a:solidFill>
                <a:latin typeface="Cambria Math"/>
                <a:cs typeface="Cambria Math"/>
              </a:rPr>
              <a:t> </a:t>
            </a:r>
            <a:r>
              <a:rPr dirty="0" sz="1600" spc="-5">
                <a:solidFill>
                  <a:srgbClr val="767070"/>
                </a:solidFill>
                <a:latin typeface="Arial"/>
                <a:cs typeface="Arial"/>
              </a:rPr>
              <a:t>and</a:t>
            </a:r>
            <a:endParaRPr sz="1600">
              <a:latin typeface="Arial"/>
              <a:cs typeface="Arial"/>
            </a:endParaRPr>
          </a:p>
          <a:p>
            <a:pPr marL="12700" marR="5080">
              <a:lnSpc>
                <a:spcPct val="100000"/>
              </a:lnSpc>
              <a:tabLst>
                <a:tab pos="728345" algn="l"/>
                <a:tab pos="1001394" algn="l"/>
                <a:tab pos="1862455" algn="l"/>
                <a:tab pos="2136775" algn="l"/>
                <a:tab pos="3246755" algn="l"/>
                <a:tab pos="4415790" algn="l"/>
                <a:tab pos="4688205" algn="l"/>
              </a:tabLst>
            </a:pPr>
            <a:r>
              <a:rPr dirty="0" sz="1600" spc="-5">
                <a:solidFill>
                  <a:srgbClr val="767070"/>
                </a:solidFill>
                <a:latin typeface="Cambria Math"/>
                <a:cs typeface="Cambria Math"/>
              </a:rPr>
              <a:t>𝑑𝑖𝑠𝑡</a:t>
            </a:r>
            <a:r>
              <a:rPr dirty="0" sz="1600" spc="275">
                <a:solidFill>
                  <a:srgbClr val="767070"/>
                </a:solidFill>
                <a:latin typeface="Cambria Math"/>
                <a:cs typeface="Cambria Math"/>
              </a:rPr>
              <a:t> </a:t>
            </a:r>
            <a:r>
              <a:rPr dirty="0" sz="1600" spc="-5">
                <a:solidFill>
                  <a:srgbClr val="767070"/>
                </a:solidFill>
                <a:latin typeface="Cambria Math"/>
                <a:cs typeface="Cambria Math"/>
              </a:rPr>
              <a:t>𝐵	𝐷	=  3</a:t>
            </a:r>
            <a:r>
              <a:rPr dirty="0" sz="1600" spc="-5">
                <a:solidFill>
                  <a:srgbClr val="767070"/>
                </a:solidFill>
                <a:latin typeface="Arial"/>
                <a:cs typeface="Arial"/>
              </a:rPr>
              <a:t>. This means</a:t>
            </a:r>
            <a:r>
              <a:rPr dirty="0" sz="1600" spc="-204">
                <a:solidFill>
                  <a:srgbClr val="767070"/>
                </a:solidFill>
                <a:latin typeface="Arial"/>
                <a:cs typeface="Arial"/>
              </a:rPr>
              <a:t> </a:t>
            </a:r>
            <a:r>
              <a:rPr dirty="0" sz="1600" spc="-5">
                <a:solidFill>
                  <a:srgbClr val="767070"/>
                </a:solidFill>
                <a:latin typeface="Cambria Math"/>
                <a:cs typeface="Cambria Math"/>
              </a:rPr>
              <a:t>𝑑𝑖𝑠𝑡</a:t>
            </a:r>
            <a:r>
              <a:rPr dirty="0" sz="1600" spc="275">
                <a:solidFill>
                  <a:srgbClr val="767070"/>
                </a:solidFill>
                <a:latin typeface="Cambria Math"/>
                <a:cs typeface="Cambria Math"/>
              </a:rPr>
              <a:t> </a:t>
            </a:r>
            <a:r>
              <a:rPr dirty="0" sz="1600" spc="-5">
                <a:solidFill>
                  <a:srgbClr val="767070"/>
                </a:solidFill>
                <a:latin typeface="Cambria Math"/>
                <a:cs typeface="Cambria Math"/>
              </a:rPr>
              <a:t>𝐴	𝐵   +</a:t>
            </a:r>
            <a:r>
              <a:rPr dirty="0" sz="1600" spc="-75">
                <a:solidFill>
                  <a:srgbClr val="767070"/>
                </a:solidFill>
                <a:latin typeface="Cambria Math"/>
                <a:cs typeface="Cambria Math"/>
              </a:rPr>
              <a:t> </a:t>
            </a:r>
            <a:r>
              <a:rPr dirty="0" sz="1600" spc="-5">
                <a:solidFill>
                  <a:srgbClr val="767070"/>
                </a:solidFill>
                <a:latin typeface="Cambria Math"/>
                <a:cs typeface="Cambria Math"/>
              </a:rPr>
              <a:t>𝑑𝑖𝑠𝑡</a:t>
            </a:r>
            <a:r>
              <a:rPr dirty="0" sz="1600" spc="280">
                <a:solidFill>
                  <a:srgbClr val="767070"/>
                </a:solidFill>
                <a:latin typeface="Cambria Math"/>
                <a:cs typeface="Cambria Math"/>
              </a:rPr>
              <a:t> </a:t>
            </a:r>
            <a:r>
              <a:rPr dirty="0" sz="1600" spc="-5">
                <a:solidFill>
                  <a:srgbClr val="767070"/>
                </a:solidFill>
                <a:latin typeface="Cambria Math"/>
                <a:cs typeface="Cambria Math"/>
              </a:rPr>
              <a:t>𝐵	𝐷	= 4</a:t>
            </a:r>
            <a:r>
              <a:rPr dirty="0" sz="1600" spc="-5">
                <a:solidFill>
                  <a:srgbClr val="767070"/>
                </a:solidFill>
                <a:latin typeface="Arial"/>
                <a:cs typeface="Arial"/>
              </a:rPr>
              <a:t>, </a:t>
            </a:r>
            <a:r>
              <a:rPr dirty="0" sz="1600" spc="-10">
                <a:solidFill>
                  <a:srgbClr val="767070"/>
                </a:solidFill>
                <a:latin typeface="Arial"/>
                <a:cs typeface="Arial"/>
              </a:rPr>
              <a:t>which </a:t>
            </a:r>
            <a:r>
              <a:rPr dirty="0" sz="1600" spc="-5">
                <a:solidFill>
                  <a:srgbClr val="767070"/>
                </a:solidFill>
                <a:latin typeface="Arial"/>
                <a:cs typeface="Arial"/>
              </a:rPr>
              <a:t>is  shorter than</a:t>
            </a:r>
            <a:r>
              <a:rPr dirty="0" sz="1600" spc="55">
                <a:solidFill>
                  <a:srgbClr val="767070"/>
                </a:solidFill>
                <a:latin typeface="Arial"/>
                <a:cs typeface="Arial"/>
              </a:rPr>
              <a:t> </a:t>
            </a:r>
            <a:r>
              <a:rPr dirty="0" sz="1600" spc="-5">
                <a:solidFill>
                  <a:srgbClr val="767070"/>
                </a:solidFill>
                <a:latin typeface="Cambria Math"/>
                <a:cs typeface="Cambria Math"/>
              </a:rPr>
              <a:t>𝑑𝑖𝑠𝑡</a:t>
            </a:r>
            <a:r>
              <a:rPr dirty="0" sz="1600" spc="290">
                <a:solidFill>
                  <a:srgbClr val="767070"/>
                </a:solidFill>
                <a:latin typeface="Cambria Math"/>
                <a:cs typeface="Cambria Math"/>
              </a:rPr>
              <a:t> </a:t>
            </a:r>
            <a:r>
              <a:rPr dirty="0" sz="1600" spc="-5">
                <a:solidFill>
                  <a:srgbClr val="767070"/>
                </a:solidFill>
                <a:latin typeface="Cambria Math"/>
                <a:cs typeface="Cambria Math"/>
              </a:rPr>
              <a:t>𝐴	𝐷	= </a:t>
            </a:r>
            <a:r>
              <a:rPr dirty="0" sz="1600">
                <a:solidFill>
                  <a:srgbClr val="767070"/>
                </a:solidFill>
                <a:latin typeface="Cambria Math"/>
                <a:cs typeface="Cambria Math"/>
              </a:rPr>
              <a:t>5</a:t>
            </a:r>
            <a:r>
              <a:rPr dirty="0" sz="1600">
                <a:solidFill>
                  <a:srgbClr val="767070"/>
                </a:solidFill>
                <a:latin typeface="Arial"/>
                <a:cs typeface="Arial"/>
              </a:rPr>
              <a:t>. </a:t>
            </a:r>
            <a:r>
              <a:rPr dirty="0" sz="1600" spc="-5">
                <a:solidFill>
                  <a:srgbClr val="767070"/>
                </a:solidFill>
                <a:latin typeface="Arial"/>
                <a:cs typeface="Arial"/>
              </a:rPr>
              <a:t>Thus the new value of </a:t>
            </a:r>
            <a:r>
              <a:rPr dirty="0" sz="1600" spc="-5">
                <a:solidFill>
                  <a:srgbClr val="767070"/>
                </a:solidFill>
                <a:latin typeface="Cambria Math"/>
                <a:cs typeface="Cambria Math"/>
              </a:rPr>
              <a:t>𝑑𝑖𝑠𝑡 𝐴 </a:t>
            </a:r>
            <a:r>
              <a:rPr dirty="0" sz="1600" spc="10">
                <a:solidFill>
                  <a:srgbClr val="767070"/>
                </a:solidFill>
                <a:latin typeface="Cambria Math"/>
                <a:cs typeface="Cambria Math"/>
              </a:rPr>
              <a:t>[𝐷] </a:t>
            </a:r>
            <a:r>
              <a:rPr dirty="0" sz="1600">
                <a:solidFill>
                  <a:srgbClr val="767070"/>
                </a:solidFill>
                <a:latin typeface="Arial"/>
                <a:cs typeface="Arial"/>
              </a:rPr>
              <a:t>is</a:t>
            </a:r>
            <a:endParaRPr sz="1600">
              <a:latin typeface="Arial"/>
              <a:cs typeface="Arial"/>
            </a:endParaRPr>
          </a:p>
          <a:p>
            <a:pPr marL="12700" marR="114935">
              <a:lnSpc>
                <a:spcPct val="100000"/>
              </a:lnSpc>
            </a:pPr>
            <a:r>
              <a:rPr dirty="0" sz="1600" spc="-5">
                <a:solidFill>
                  <a:srgbClr val="767070"/>
                </a:solidFill>
                <a:latin typeface="Arial"/>
                <a:cs typeface="Arial"/>
              </a:rPr>
              <a:t>4. </a:t>
            </a:r>
            <a:r>
              <a:rPr dirty="0" sz="1600" spc="-15">
                <a:solidFill>
                  <a:srgbClr val="767070"/>
                </a:solidFill>
                <a:latin typeface="Arial"/>
                <a:cs typeface="Arial"/>
              </a:rPr>
              <a:t>We </a:t>
            </a:r>
            <a:r>
              <a:rPr dirty="0" sz="1600" spc="-5">
                <a:solidFill>
                  <a:srgbClr val="767070"/>
                </a:solidFill>
                <a:latin typeface="Arial"/>
                <a:cs typeface="Arial"/>
              </a:rPr>
              <a:t>do this for all sources and destinations and then move on  to the next intermediate node. When the algorithm ends, the  adjacency matrix should contain the shortest path between any  </a:t>
            </a:r>
            <a:r>
              <a:rPr dirty="0" sz="1600" spc="-10">
                <a:solidFill>
                  <a:srgbClr val="767070"/>
                </a:solidFill>
                <a:latin typeface="Arial"/>
                <a:cs typeface="Arial"/>
              </a:rPr>
              <a:t>two </a:t>
            </a:r>
            <a:r>
              <a:rPr dirty="0" sz="1600" spc="-5">
                <a:solidFill>
                  <a:srgbClr val="767070"/>
                </a:solidFill>
                <a:latin typeface="Arial"/>
                <a:cs typeface="Arial"/>
              </a:rPr>
              <a:t>nodes in the</a:t>
            </a:r>
            <a:r>
              <a:rPr dirty="0" sz="1600" spc="35">
                <a:solidFill>
                  <a:srgbClr val="767070"/>
                </a:solidFill>
                <a:latin typeface="Arial"/>
                <a:cs typeface="Arial"/>
              </a:rPr>
              <a:t> </a:t>
            </a:r>
            <a:r>
              <a:rPr dirty="0" sz="1600" spc="-5">
                <a:solidFill>
                  <a:srgbClr val="767070"/>
                </a:solidFill>
                <a:latin typeface="Arial"/>
                <a:cs typeface="Arial"/>
              </a:rPr>
              <a:t>graph.</a:t>
            </a:r>
            <a:endParaRPr sz="1600">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56330" y="1019810"/>
            <a:ext cx="457200" cy="236220"/>
          </a:xfrm>
          <a:custGeom>
            <a:avLst/>
            <a:gdLst/>
            <a:ahLst/>
            <a:cxnLst/>
            <a:rect l="l" t="t" r="r" b="b"/>
            <a:pathLst>
              <a:path w="457200" h="236219">
                <a:moveTo>
                  <a:pt x="381889" y="0"/>
                </a:moveTo>
                <a:lnTo>
                  <a:pt x="378586" y="9651"/>
                </a:lnTo>
                <a:lnTo>
                  <a:pt x="392207" y="15557"/>
                </a:lnTo>
                <a:lnTo>
                  <a:pt x="403923" y="23749"/>
                </a:lnTo>
                <a:lnTo>
                  <a:pt x="427734" y="61723"/>
                </a:lnTo>
                <a:lnTo>
                  <a:pt x="435609" y="116712"/>
                </a:lnTo>
                <a:lnTo>
                  <a:pt x="434730" y="137497"/>
                </a:lnTo>
                <a:lnTo>
                  <a:pt x="421640" y="188467"/>
                </a:lnTo>
                <a:lnTo>
                  <a:pt x="392350" y="220257"/>
                </a:lnTo>
                <a:lnTo>
                  <a:pt x="378968" y="226187"/>
                </a:lnTo>
                <a:lnTo>
                  <a:pt x="381889" y="235838"/>
                </a:lnTo>
                <a:lnTo>
                  <a:pt x="426983" y="208996"/>
                </a:lnTo>
                <a:lnTo>
                  <a:pt x="452231" y="159607"/>
                </a:lnTo>
                <a:lnTo>
                  <a:pt x="457072" y="117982"/>
                </a:lnTo>
                <a:lnTo>
                  <a:pt x="455858" y="96337"/>
                </a:lnTo>
                <a:lnTo>
                  <a:pt x="446143" y="58046"/>
                </a:lnTo>
                <a:lnTo>
                  <a:pt x="414004" y="15176"/>
                </a:lnTo>
                <a:lnTo>
                  <a:pt x="399012" y="6219"/>
                </a:lnTo>
                <a:lnTo>
                  <a:pt x="381889" y="0"/>
                </a:lnTo>
                <a:close/>
              </a:path>
              <a:path w="457200" h="236219">
                <a:moveTo>
                  <a:pt x="75183" y="0"/>
                </a:moveTo>
                <a:lnTo>
                  <a:pt x="30196" y="26896"/>
                </a:lnTo>
                <a:lnTo>
                  <a:pt x="4857" y="76358"/>
                </a:lnTo>
                <a:lnTo>
                  <a:pt x="0" y="117982"/>
                </a:lnTo>
                <a:lnTo>
                  <a:pt x="1212" y="139628"/>
                </a:lnTo>
                <a:lnTo>
                  <a:pt x="10876" y="177919"/>
                </a:lnTo>
                <a:lnTo>
                  <a:pt x="43005" y="220678"/>
                </a:lnTo>
                <a:lnTo>
                  <a:pt x="75183" y="235838"/>
                </a:lnTo>
                <a:lnTo>
                  <a:pt x="78105" y="226187"/>
                </a:lnTo>
                <a:lnTo>
                  <a:pt x="64704" y="220257"/>
                </a:lnTo>
                <a:lnTo>
                  <a:pt x="53101" y="211994"/>
                </a:lnTo>
                <a:lnTo>
                  <a:pt x="29338" y="173398"/>
                </a:lnTo>
                <a:lnTo>
                  <a:pt x="21462" y="116712"/>
                </a:lnTo>
                <a:lnTo>
                  <a:pt x="22342" y="96621"/>
                </a:lnTo>
                <a:lnTo>
                  <a:pt x="35432" y="46989"/>
                </a:lnTo>
                <a:lnTo>
                  <a:pt x="64865" y="15557"/>
                </a:lnTo>
                <a:lnTo>
                  <a:pt x="78486" y="9651"/>
                </a:lnTo>
                <a:lnTo>
                  <a:pt x="75183" y="0"/>
                </a:lnTo>
                <a:close/>
              </a:path>
            </a:pathLst>
          </a:custGeom>
          <a:solidFill>
            <a:srgbClr val="767070"/>
          </a:solidFill>
        </p:spPr>
        <p:txBody>
          <a:bodyPr wrap="square" lIns="0" tIns="0" rIns="0" bIns="0" rtlCol="0"/>
          <a:lstStyle/>
          <a:p/>
        </p:txBody>
      </p:sp>
      <p:sp>
        <p:nvSpPr>
          <p:cNvPr id="3" name="object 3"/>
          <p:cNvSpPr txBox="1">
            <a:spLocks noGrp="1"/>
          </p:cNvSpPr>
          <p:nvPr>
            <p:ph type="title"/>
          </p:nvPr>
        </p:nvSpPr>
        <p:spPr>
          <a:xfrm>
            <a:off x="1208633" y="260350"/>
            <a:ext cx="9319260" cy="1014094"/>
          </a:xfrm>
          <a:prstGeom prst="rect"/>
        </p:spPr>
        <p:txBody>
          <a:bodyPr wrap="square" lIns="0" tIns="12700" rIns="0" bIns="0" rtlCol="0" vert="horz">
            <a:spAutoFit/>
          </a:bodyPr>
          <a:lstStyle/>
          <a:p>
            <a:pPr marL="12700">
              <a:lnSpc>
                <a:spcPct val="100000"/>
              </a:lnSpc>
              <a:spcBef>
                <a:spcPts val="100"/>
              </a:spcBef>
            </a:pPr>
            <a:r>
              <a:rPr dirty="0"/>
              <a:t>SSSP </a:t>
            </a:r>
            <a:r>
              <a:rPr dirty="0" spc="-10"/>
              <a:t>from </a:t>
            </a:r>
            <a:r>
              <a:rPr dirty="0" spc="-5"/>
              <a:t>each</a:t>
            </a:r>
            <a:r>
              <a:rPr dirty="0" spc="-40"/>
              <a:t> </a:t>
            </a:r>
            <a:r>
              <a:rPr dirty="0" spc="-10"/>
              <a:t>source</a:t>
            </a:r>
          </a:p>
          <a:p>
            <a:pPr marL="12700" marR="5080">
              <a:lnSpc>
                <a:spcPct val="100000"/>
              </a:lnSpc>
              <a:spcBef>
                <a:spcPts val="100"/>
              </a:spcBef>
              <a:tabLst>
                <a:tab pos="2498090" algn="l"/>
              </a:tabLst>
            </a:pPr>
            <a:r>
              <a:rPr dirty="0" sz="2000" b="0">
                <a:solidFill>
                  <a:srgbClr val="767070"/>
                </a:solidFill>
                <a:latin typeface="Arial"/>
                <a:cs typeface="Arial"/>
              </a:rPr>
              <a:t>There are cases where the </a:t>
            </a:r>
            <a:r>
              <a:rPr dirty="0" sz="2000" spc="-5" b="0">
                <a:solidFill>
                  <a:srgbClr val="767070"/>
                </a:solidFill>
                <a:latin typeface="Arial"/>
                <a:cs typeface="Arial"/>
              </a:rPr>
              <a:t>Floyd-Warshall </a:t>
            </a:r>
            <a:r>
              <a:rPr dirty="0" sz="2000" b="0">
                <a:solidFill>
                  <a:srgbClr val="767070"/>
                </a:solidFill>
                <a:latin typeface="Arial"/>
                <a:cs typeface="Arial"/>
              </a:rPr>
              <a:t>Algorithm will not work for </a:t>
            </a:r>
            <a:r>
              <a:rPr dirty="0" sz="2000" spc="-55" b="0">
                <a:solidFill>
                  <a:srgbClr val="767070"/>
                </a:solidFill>
                <a:latin typeface="Arial"/>
                <a:cs typeface="Arial"/>
              </a:rPr>
              <a:t>APSP. </a:t>
            </a:r>
            <a:r>
              <a:rPr dirty="0" sz="2000" b="0">
                <a:solidFill>
                  <a:srgbClr val="767070"/>
                </a:solidFill>
                <a:latin typeface="Arial"/>
                <a:cs typeface="Arial"/>
              </a:rPr>
              <a:t>This</a:t>
            </a:r>
            <a:r>
              <a:rPr dirty="0" sz="2000" spc="-395" b="0">
                <a:solidFill>
                  <a:srgbClr val="767070"/>
                </a:solidFill>
                <a:latin typeface="Arial"/>
                <a:cs typeface="Arial"/>
              </a:rPr>
              <a:t> </a:t>
            </a:r>
            <a:r>
              <a:rPr dirty="0" sz="2000" b="0">
                <a:solidFill>
                  <a:srgbClr val="767070"/>
                </a:solidFill>
                <a:latin typeface="Arial"/>
                <a:cs typeface="Arial"/>
              </a:rPr>
              <a:t>is  because either</a:t>
            </a:r>
            <a:r>
              <a:rPr dirty="0" sz="2000" spc="-40" b="0">
                <a:solidFill>
                  <a:srgbClr val="767070"/>
                </a:solidFill>
                <a:latin typeface="Arial"/>
                <a:cs typeface="Arial"/>
              </a:rPr>
              <a:t> </a:t>
            </a:r>
            <a:r>
              <a:rPr dirty="0" sz="2000" b="0">
                <a:solidFill>
                  <a:srgbClr val="767070"/>
                </a:solidFill>
                <a:latin typeface="Cambria Math"/>
                <a:cs typeface="Cambria Math"/>
              </a:rPr>
              <a:t>𝑂</a:t>
            </a:r>
            <a:r>
              <a:rPr dirty="0" sz="2000" spc="430" b="0">
                <a:solidFill>
                  <a:srgbClr val="767070"/>
                </a:solidFill>
                <a:latin typeface="Cambria Math"/>
                <a:cs typeface="Cambria Math"/>
              </a:rPr>
              <a:t> </a:t>
            </a:r>
            <a:r>
              <a:rPr dirty="0" sz="2000" spc="70" b="0">
                <a:solidFill>
                  <a:srgbClr val="767070"/>
                </a:solidFill>
                <a:latin typeface="Cambria Math"/>
                <a:cs typeface="Cambria Math"/>
              </a:rPr>
              <a:t>𝑉</a:t>
            </a:r>
            <a:r>
              <a:rPr dirty="0" baseline="28735" sz="2175" spc="104" b="0">
                <a:solidFill>
                  <a:srgbClr val="767070"/>
                </a:solidFill>
                <a:latin typeface="Cambria Math"/>
                <a:cs typeface="Cambria Math"/>
              </a:rPr>
              <a:t>3	</a:t>
            </a:r>
            <a:r>
              <a:rPr dirty="0" sz="2000" b="0">
                <a:solidFill>
                  <a:srgbClr val="767070"/>
                </a:solidFill>
                <a:latin typeface="Arial"/>
                <a:cs typeface="Arial"/>
              </a:rPr>
              <a:t>is too slow or </a:t>
            </a:r>
            <a:r>
              <a:rPr dirty="0" sz="2000" spc="70" b="0">
                <a:solidFill>
                  <a:srgbClr val="767070"/>
                </a:solidFill>
                <a:latin typeface="Cambria Math"/>
                <a:cs typeface="Cambria Math"/>
              </a:rPr>
              <a:t>𝑉</a:t>
            </a:r>
            <a:r>
              <a:rPr dirty="0" baseline="28735" sz="2175" spc="104" b="0">
                <a:solidFill>
                  <a:srgbClr val="767070"/>
                </a:solidFill>
                <a:latin typeface="Cambria Math"/>
                <a:cs typeface="Cambria Math"/>
              </a:rPr>
              <a:t>2 </a:t>
            </a:r>
            <a:r>
              <a:rPr dirty="0" sz="2000" b="0">
                <a:solidFill>
                  <a:srgbClr val="767070"/>
                </a:solidFill>
                <a:latin typeface="Arial"/>
                <a:cs typeface="Arial"/>
              </a:rPr>
              <a:t>memory is too</a:t>
            </a:r>
            <a:r>
              <a:rPr dirty="0" sz="2000" spc="-245" b="0">
                <a:solidFill>
                  <a:srgbClr val="767070"/>
                </a:solidFill>
                <a:latin typeface="Arial"/>
                <a:cs typeface="Arial"/>
              </a:rPr>
              <a:t> </a:t>
            </a:r>
            <a:r>
              <a:rPr dirty="0" sz="2000" b="0">
                <a:solidFill>
                  <a:srgbClr val="767070"/>
                </a:solidFill>
                <a:latin typeface="Arial"/>
                <a:cs typeface="Arial"/>
              </a:rPr>
              <a:t>large.</a:t>
            </a:r>
            <a:endParaRPr sz="2000">
              <a:latin typeface="Arial"/>
              <a:cs typeface="Arial"/>
            </a:endParaRPr>
          </a:p>
        </p:txBody>
      </p:sp>
      <p:sp>
        <p:nvSpPr>
          <p:cNvPr id="4" name="object 4"/>
          <p:cNvSpPr txBox="1"/>
          <p:nvPr/>
        </p:nvSpPr>
        <p:spPr>
          <a:xfrm>
            <a:off x="1208633" y="1552701"/>
            <a:ext cx="9548495" cy="4599305"/>
          </a:xfrm>
          <a:prstGeom prst="rect">
            <a:avLst/>
          </a:prstGeom>
        </p:spPr>
        <p:txBody>
          <a:bodyPr wrap="square" lIns="0" tIns="13335" rIns="0" bIns="0" rtlCol="0" vert="horz">
            <a:spAutoFit/>
          </a:bodyPr>
          <a:lstStyle/>
          <a:p>
            <a:pPr marL="12700" marR="5080">
              <a:lnSpc>
                <a:spcPct val="100000"/>
              </a:lnSpc>
              <a:spcBef>
                <a:spcPts val="105"/>
              </a:spcBef>
            </a:pPr>
            <a:r>
              <a:rPr dirty="0" sz="2000" spc="-110">
                <a:solidFill>
                  <a:srgbClr val="767070"/>
                </a:solidFill>
                <a:latin typeface="Arial"/>
                <a:cs typeface="Arial"/>
              </a:rPr>
              <a:t>To </a:t>
            </a:r>
            <a:r>
              <a:rPr dirty="0" sz="2000">
                <a:solidFill>
                  <a:srgbClr val="767070"/>
                </a:solidFill>
                <a:latin typeface="Arial"/>
                <a:cs typeface="Arial"/>
              </a:rPr>
              <a:t>solve these problems, we can apply an SSSP algorithm from each starting vertex.  Since there are </a:t>
            </a:r>
            <a:r>
              <a:rPr dirty="0" sz="2000">
                <a:solidFill>
                  <a:srgbClr val="767070"/>
                </a:solidFill>
                <a:latin typeface="Cambria Math"/>
                <a:cs typeface="Cambria Math"/>
              </a:rPr>
              <a:t>𝑉 </a:t>
            </a:r>
            <a:r>
              <a:rPr dirty="0" sz="2000">
                <a:solidFill>
                  <a:srgbClr val="767070"/>
                </a:solidFill>
                <a:latin typeface="Arial"/>
                <a:cs typeface="Arial"/>
              </a:rPr>
              <a:t>vertices </a:t>
            </a:r>
            <a:r>
              <a:rPr dirty="0" sz="2000" spc="-5">
                <a:solidFill>
                  <a:srgbClr val="767070"/>
                </a:solidFill>
                <a:latin typeface="Arial"/>
                <a:cs typeface="Arial"/>
              </a:rPr>
              <a:t>in </a:t>
            </a:r>
            <a:r>
              <a:rPr dirty="0" sz="2000">
                <a:solidFill>
                  <a:srgbClr val="767070"/>
                </a:solidFill>
                <a:latin typeface="Arial"/>
                <a:cs typeface="Arial"/>
              </a:rPr>
              <a:t>a </a:t>
            </a:r>
            <a:r>
              <a:rPr dirty="0" sz="2000" spc="-5">
                <a:solidFill>
                  <a:srgbClr val="767070"/>
                </a:solidFill>
                <a:latin typeface="Arial"/>
                <a:cs typeface="Arial"/>
              </a:rPr>
              <a:t>given graph, Dijkstra’s </a:t>
            </a:r>
            <a:r>
              <a:rPr dirty="0" sz="2000">
                <a:solidFill>
                  <a:srgbClr val="767070"/>
                </a:solidFill>
                <a:latin typeface="Arial"/>
                <a:cs typeface="Arial"/>
              </a:rPr>
              <a:t>Algorithm </a:t>
            </a:r>
            <a:r>
              <a:rPr dirty="0" sz="2000" spc="-5">
                <a:solidFill>
                  <a:srgbClr val="767070"/>
                </a:solidFill>
                <a:latin typeface="Arial"/>
                <a:cs typeface="Arial"/>
              </a:rPr>
              <a:t>will </a:t>
            </a:r>
            <a:r>
              <a:rPr dirty="0" sz="2000">
                <a:solidFill>
                  <a:srgbClr val="767070"/>
                </a:solidFill>
                <a:latin typeface="Arial"/>
                <a:cs typeface="Arial"/>
              </a:rPr>
              <a:t>take </a:t>
            </a:r>
            <a:r>
              <a:rPr dirty="0" sz="2000" spc="45">
                <a:solidFill>
                  <a:srgbClr val="767070"/>
                </a:solidFill>
                <a:latin typeface="Cambria Math"/>
                <a:cs typeface="Cambria Math"/>
              </a:rPr>
              <a:t>𝑂(𝑉</a:t>
            </a:r>
            <a:r>
              <a:rPr dirty="0" baseline="28735" sz="2175" spc="67">
                <a:solidFill>
                  <a:srgbClr val="767070"/>
                </a:solidFill>
                <a:latin typeface="Cambria Math"/>
                <a:cs typeface="Cambria Math"/>
              </a:rPr>
              <a:t>2 </a:t>
            </a:r>
            <a:r>
              <a:rPr dirty="0" sz="2000" spc="-5">
                <a:solidFill>
                  <a:srgbClr val="767070"/>
                </a:solidFill>
                <a:latin typeface="Cambria Math"/>
                <a:cs typeface="Cambria Math"/>
              </a:rPr>
              <a:t>log </a:t>
            </a:r>
            <a:r>
              <a:rPr dirty="0" sz="2000">
                <a:solidFill>
                  <a:srgbClr val="767070"/>
                </a:solidFill>
                <a:latin typeface="Cambria Math"/>
                <a:cs typeface="Cambria Math"/>
              </a:rPr>
              <a:t>𝐸</a:t>
            </a:r>
            <a:r>
              <a:rPr dirty="0" sz="2000" spc="-25">
                <a:solidFill>
                  <a:srgbClr val="767070"/>
                </a:solidFill>
                <a:latin typeface="Cambria Math"/>
                <a:cs typeface="Cambria Math"/>
              </a:rPr>
              <a:t> </a:t>
            </a:r>
            <a:r>
              <a:rPr dirty="0" sz="2000">
                <a:solidFill>
                  <a:srgbClr val="767070"/>
                </a:solidFill>
                <a:latin typeface="Cambria Math"/>
                <a:cs typeface="Cambria Math"/>
              </a:rPr>
              <a:t>+</a:t>
            </a:r>
            <a:endParaRPr sz="2000">
              <a:latin typeface="Cambria Math"/>
              <a:cs typeface="Cambria Math"/>
            </a:endParaRPr>
          </a:p>
          <a:p>
            <a:pPr marL="12700" marR="17145">
              <a:lnSpc>
                <a:spcPct val="100000"/>
              </a:lnSpc>
            </a:pPr>
            <a:r>
              <a:rPr dirty="0" sz="2000" spc="25">
                <a:solidFill>
                  <a:srgbClr val="767070"/>
                </a:solidFill>
                <a:latin typeface="Cambria Math"/>
                <a:cs typeface="Cambria Math"/>
              </a:rPr>
              <a:t>𝑉𝐸) </a:t>
            </a:r>
            <a:r>
              <a:rPr dirty="0" sz="2000" spc="-5">
                <a:solidFill>
                  <a:srgbClr val="767070"/>
                </a:solidFill>
                <a:latin typeface="Arial"/>
                <a:cs typeface="Arial"/>
              </a:rPr>
              <a:t>time </a:t>
            </a:r>
            <a:r>
              <a:rPr dirty="0" sz="2000">
                <a:solidFill>
                  <a:srgbClr val="767070"/>
                </a:solidFill>
                <a:latin typeface="Arial"/>
                <a:cs typeface="Arial"/>
              </a:rPr>
              <a:t>to complete. The actual time </a:t>
            </a:r>
            <a:r>
              <a:rPr dirty="0" sz="2000" spc="-5">
                <a:solidFill>
                  <a:srgbClr val="767070"/>
                </a:solidFill>
                <a:latin typeface="Arial"/>
                <a:cs typeface="Arial"/>
              </a:rPr>
              <a:t>it </a:t>
            </a:r>
            <a:r>
              <a:rPr dirty="0" sz="2000">
                <a:solidFill>
                  <a:srgbClr val="767070"/>
                </a:solidFill>
                <a:latin typeface="Arial"/>
                <a:cs typeface="Arial"/>
              </a:rPr>
              <a:t>takes for </a:t>
            </a:r>
            <a:r>
              <a:rPr dirty="0" sz="2000" spc="-5">
                <a:solidFill>
                  <a:srgbClr val="767070"/>
                </a:solidFill>
                <a:latin typeface="Arial"/>
                <a:cs typeface="Arial"/>
              </a:rPr>
              <a:t>Dijkstra’s </a:t>
            </a:r>
            <a:r>
              <a:rPr dirty="0" sz="2000">
                <a:solidFill>
                  <a:srgbClr val="767070"/>
                </a:solidFill>
                <a:latin typeface="Arial"/>
                <a:cs typeface="Arial"/>
              </a:rPr>
              <a:t>Algorithm to complete</a:t>
            </a:r>
            <a:r>
              <a:rPr dirty="0" sz="2000" spc="-265">
                <a:solidFill>
                  <a:srgbClr val="767070"/>
                </a:solidFill>
                <a:latin typeface="Arial"/>
                <a:cs typeface="Arial"/>
              </a:rPr>
              <a:t> </a:t>
            </a:r>
            <a:r>
              <a:rPr dirty="0" sz="2000" spc="-5">
                <a:solidFill>
                  <a:srgbClr val="767070"/>
                </a:solidFill>
                <a:latin typeface="Arial"/>
                <a:cs typeface="Arial"/>
              </a:rPr>
              <a:t>will  also be significantly </a:t>
            </a:r>
            <a:r>
              <a:rPr dirty="0" sz="2000">
                <a:solidFill>
                  <a:srgbClr val="767070"/>
                </a:solidFill>
                <a:latin typeface="Arial"/>
                <a:cs typeface="Arial"/>
              </a:rPr>
              <a:t>reduced </a:t>
            </a:r>
            <a:r>
              <a:rPr dirty="0" sz="2000" spc="-5">
                <a:solidFill>
                  <a:srgbClr val="767070"/>
                </a:solidFill>
                <a:latin typeface="Arial"/>
                <a:cs typeface="Arial"/>
              </a:rPr>
              <a:t>when </a:t>
            </a:r>
            <a:r>
              <a:rPr dirty="0" sz="2000">
                <a:solidFill>
                  <a:srgbClr val="767070"/>
                </a:solidFill>
                <a:latin typeface="Arial"/>
                <a:cs typeface="Arial"/>
              </a:rPr>
              <a:t>the </a:t>
            </a:r>
            <a:r>
              <a:rPr dirty="0" sz="2000" spc="-5">
                <a:solidFill>
                  <a:srgbClr val="767070"/>
                </a:solidFill>
                <a:latin typeface="Arial"/>
                <a:cs typeface="Arial"/>
              </a:rPr>
              <a:t>graph itself is </a:t>
            </a:r>
            <a:r>
              <a:rPr dirty="0" sz="2000">
                <a:solidFill>
                  <a:srgbClr val="767070"/>
                </a:solidFill>
                <a:latin typeface="Arial"/>
                <a:cs typeface="Arial"/>
              </a:rPr>
              <a:t>sparse </a:t>
            </a:r>
            <a:r>
              <a:rPr dirty="0" sz="2000" spc="-5">
                <a:solidFill>
                  <a:srgbClr val="767070"/>
                </a:solidFill>
                <a:latin typeface="Arial"/>
                <a:cs typeface="Arial"/>
              </a:rPr>
              <a:t>(doesn’t have </a:t>
            </a:r>
            <a:r>
              <a:rPr dirty="0" sz="2000">
                <a:solidFill>
                  <a:srgbClr val="767070"/>
                </a:solidFill>
                <a:latin typeface="Arial"/>
                <a:cs typeface="Arial"/>
              </a:rPr>
              <a:t>many  edges) or disconnected, while </a:t>
            </a:r>
            <a:r>
              <a:rPr dirty="0" sz="2000" spc="-5">
                <a:solidFill>
                  <a:srgbClr val="767070"/>
                </a:solidFill>
                <a:latin typeface="Arial"/>
                <a:cs typeface="Arial"/>
              </a:rPr>
              <a:t>the Floyd-Warshall </a:t>
            </a:r>
            <a:r>
              <a:rPr dirty="0" sz="2000">
                <a:solidFill>
                  <a:srgbClr val="767070"/>
                </a:solidFill>
                <a:latin typeface="Arial"/>
                <a:cs typeface="Arial"/>
              </a:rPr>
              <a:t>Algorithm will take the same  amount of </a:t>
            </a:r>
            <a:r>
              <a:rPr dirty="0" sz="2000" spc="-5">
                <a:solidFill>
                  <a:srgbClr val="767070"/>
                </a:solidFill>
                <a:latin typeface="Arial"/>
                <a:cs typeface="Arial"/>
              </a:rPr>
              <a:t>time. </a:t>
            </a:r>
            <a:r>
              <a:rPr dirty="0" sz="2000">
                <a:solidFill>
                  <a:srgbClr val="767070"/>
                </a:solidFill>
                <a:latin typeface="Arial"/>
                <a:cs typeface="Arial"/>
              </a:rPr>
              <a:t>It is also </a:t>
            </a:r>
            <a:r>
              <a:rPr dirty="0" sz="2000" spc="-5">
                <a:solidFill>
                  <a:srgbClr val="767070"/>
                </a:solidFill>
                <a:latin typeface="Arial"/>
                <a:cs typeface="Arial"/>
              </a:rPr>
              <a:t>typically </a:t>
            </a:r>
            <a:r>
              <a:rPr dirty="0" sz="2000">
                <a:solidFill>
                  <a:srgbClr val="767070"/>
                </a:solidFill>
                <a:latin typeface="Arial"/>
                <a:cs typeface="Arial"/>
              </a:rPr>
              <a:t>not necessary to find all pairs of shortest paths,</a:t>
            </a:r>
            <a:r>
              <a:rPr dirty="0" sz="2000" spc="-235">
                <a:solidFill>
                  <a:srgbClr val="767070"/>
                </a:solidFill>
                <a:latin typeface="Arial"/>
                <a:cs typeface="Arial"/>
              </a:rPr>
              <a:t> </a:t>
            </a:r>
            <a:r>
              <a:rPr dirty="0" sz="2000">
                <a:solidFill>
                  <a:srgbClr val="767070"/>
                </a:solidFill>
                <a:latin typeface="Arial"/>
                <a:cs typeface="Arial"/>
              </a:rPr>
              <a:t>but  only a large number of them. If a vertex is never the starting vertex of any requested  </a:t>
            </a:r>
            <a:r>
              <a:rPr dirty="0" sz="2000" spc="-20">
                <a:solidFill>
                  <a:srgbClr val="767070"/>
                </a:solidFill>
                <a:latin typeface="Arial"/>
                <a:cs typeface="Arial"/>
              </a:rPr>
              <a:t>pair, </a:t>
            </a:r>
            <a:r>
              <a:rPr dirty="0" sz="2000">
                <a:solidFill>
                  <a:srgbClr val="767070"/>
                </a:solidFill>
                <a:latin typeface="Arial"/>
                <a:cs typeface="Arial"/>
              </a:rPr>
              <a:t>then that vertex can be skipped. The same applies for the Bellman-Ford  algorithm.</a:t>
            </a:r>
            <a:endParaRPr sz="2000">
              <a:latin typeface="Arial"/>
              <a:cs typeface="Arial"/>
            </a:endParaRPr>
          </a:p>
          <a:p>
            <a:pPr>
              <a:lnSpc>
                <a:spcPct val="100000"/>
              </a:lnSpc>
              <a:spcBef>
                <a:spcPts val="45"/>
              </a:spcBef>
            </a:pPr>
            <a:endParaRPr sz="2050">
              <a:latin typeface="Times New Roman"/>
              <a:cs typeface="Times New Roman"/>
            </a:endParaRPr>
          </a:p>
          <a:p>
            <a:pPr marL="12700">
              <a:lnSpc>
                <a:spcPct val="100000"/>
              </a:lnSpc>
            </a:pPr>
            <a:r>
              <a:rPr dirty="0" sz="2000" spc="-5">
                <a:solidFill>
                  <a:srgbClr val="767070"/>
                </a:solidFill>
                <a:latin typeface="Arial"/>
                <a:cs typeface="Arial"/>
              </a:rPr>
              <a:t>What’s </a:t>
            </a:r>
            <a:r>
              <a:rPr dirty="0" sz="2000">
                <a:solidFill>
                  <a:srgbClr val="767070"/>
                </a:solidFill>
                <a:latin typeface="Arial"/>
                <a:cs typeface="Arial"/>
              </a:rPr>
              <a:t>the </a:t>
            </a:r>
            <a:r>
              <a:rPr dirty="0" sz="2000" spc="-5">
                <a:solidFill>
                  <a:srgbClr val="767070"/>
                </a:solidFill>
                <a:latin typeface="Arial"/>
                <a:cs typeface="Arial"/>
              </a:rPr>
              <a:t>point of using </a:t>
            </a:r>
            <a:r>
              <a:rPr dirty="0" sz="2000">
                <a:solidFill>
                  <a:srgbClr val="767070"/>
                </a:solidFill>
                <a:latin typeface="Arial"/>
                <a:cs typeface="Arial"/>
              </a:rPr>
              <a:t>the </a:t>
            </a:r>
            <a:r>
              <a:rPr dirty="0" sz="2000" spc="-5">
                <a:solidFill>
                  <a:srgbClr val="767070"/>
                </a:solidFill>
                <a:latin typeface="Arial"/>
                <a:cs typeface="Arial"/>
              </a:rPr>
              <a:t>Floyd-Warshall </a:t>
            </a:r>
            <a:r>
              <a:rPr dirty="0" sz="2000">
                <a:solidFill>
                  <a:srgbClr val="767070"/>
                </a:solidFill>
                <a:latin typeface="Arial"/>
                <a:cs typeface="Arial"/>
              </a:rPr>
              <a:t>Algorithm then? It is much easier</a:t>
            </a:r>
            <a:r>
              <a:rPr dirty="0" sz="2000" spc="-300">
                <a:solidFill>
                  <a:srgbClr val="767070"/>
                </a:solidFill>
                <a:latin typeface="Arial"/>
                <a:cs typeface="Arial"/>
              </a:rPr>
              <a:t> </a:t>
            </a:r>
            <a:r>
              <a:rPr dirty="0" sz="2000">
                <a:solidFill>
                  <a:srgbClr val="767070"/>
                </a:solidFill>
                <a:latin typeface="Arial"/>
                <a:cs typeface="Arial"/>
              </a:rPr>
              <a:t>and</a:t>
            </a:r>
            <a:endParaRPr sz="2000">
              <a:latin typeface="Arial"/>
              <a:cs typeface="Arial"/>
            </a:endParaRPr>
          </a:p>
          <a:p>
            <a:pPr marL="12700" marR="91440">
              <a:lnSpc>
                <a:spcPct val="100000"/>
              </a:lnSpc>
              <a:spcBef>
                <a:spcPts val="5"/>
              </a:spcBef>
            </a:pPr>
            <a:r>
              <a:rPr dirty="0" sz="2000">
                <a:solidFill>
                  <a:srgbClr val="767070"/>
                </a:solidFill>
                <a:latin typeface="Arial"/>
                <a:cs typeface="Arial"/>
              </a:rPr>
              <a:t>faster to code than </a:t>
            </a:r>
            <a:r>
              <a:rPr dirty="0" sz="2000" spc="-5">
                <a:solidFill>
                  <a:srgbClr val="767070"/>
                </a:solidFill>
                <a:latin typeface="Arial"/>
                <a:cs typeface="Arial"/>
              </a:rPr>
              <a:t>iterating Dijkstra’s </a:t>
            </a:r>
            <a:r>
              <a:rPr dirty="0" sz="2000">
                <a:solidFill>
                  <a:srgbClr val="767070"/>
                </a:solidFill>
                <a:latin typeface="Arial"/>
                <a:cs typeface="Arial"/>
              </a:rPr>
              <a:t>Algorithm </a:t>
            </a:r>
            <a:r>
              <a:rPr dirty="0" sz="2000">
                <a:solidFill>
                  <a:srgbClr val="767070"/>
                </a:solidFill>
                <a:latin typeface="Cambria Math"/>
                <a:cs typeface="Cambria Math"/>
              </a:rPr>
              <a:t>𝑉 </a:t>
            </a:r>
            <a:r>
              <a:rPr dirty="0" sz="2000" spc="-5">
                <a:solidFill>
                  <a:srgbClr val="767070"/>
                </a:solidFill>
                <a:latin typeface="Arial"/>
                <a:cs typeface="Arial"/>
              </a:rPr>
              <a:t>times </a:t>
            </a:r>
            <a:r>
              <a:rPr dirty="0" sz="2000">
                <a:solidFill>
                  <a:srgbClr val="767070"/>
                </a:solidFill>
                <a:latin typeface="Arial"/>
                <a:cs typeface="Arial"/>
              </a:rPr>
              <a:t>and can save a lot of </a:t>
            </a:r>
            <a:r>
              <a:rPr dirty="0" sz="2000" spc="-5">
                <a:solidFill>
                  <a:srgbClr val="767070"/>
                </a:solidFill>
                <a:latin typeface="Arial"/>
                <a:cs typeface="Arial"/>
              </a:rPr>
              <a:t>time</a:t>
            </a:r>
            <a:r>
              <a:rPr dirty="0" sz="2000" spc="-155">
                <a:solidFill>
                  <a:srgbClr val="767070"/>
                </a:solidFill>
                <a:latin typeface="Arial"/>
                <a:cs typeface="Arial"/>
              </a:rPr>
              <a:t> </a:t>
            </a:r>
            <a:r>
              <a:rPr dirty="0" sz="2000">
                <a:solidFill>
                  <a:srgbClr val="767070"/>
                </a:solidFill>
                <a:latin typeface="Arial"/>
                <a:cs typeface="Arial"/>
              </a:rPr>
              <a:t>in  </a:t>
            </a:r>
            <a:r>
              <a:rPr dirty="0" sz="2000" spc="-5">
                <a:solidFill>
                  <a:srgbClr val="767070"/>
                </a:solidFill>
                <a:latin typeface="Arial"/>
                <a:cs typeface="Arial"/>
              </a:rPr>
              <a:t>contests. Dijkstra’s </a:t>
            </a:r>
            <a:r>
              <a:rPr dirty="0" sz="2000">
                <a:solidFill>
                  <a:srgbClr val="767070"/>
                </a:solidFill>
                <a:latin typeface="Arial"/>
                <a:cs typeface="Arial"/>
              </a:rPr>
              <a:t>Algorithm </a:t>
            </a:r>
            <a:r>
              <a:rPr dirty="0" sz="2000" spc="-5">
                <a:solidFill>
                  <a:srgbClr val="767070"/>
                </a:solidFill>
                <a:latin typeface="Arial"/>
                <a:cs typeface="Arial"/>
              </a:rPr>
              <a:t>also becomes </a:t>
            </a:r>
            <a:r>
              <a:rPr dirty="0" sz="2000">
                <a:solidFill>
                  <a:srgbClr val="767070"/>
                </a:solidFill>
                <a:latin typeface="Arial"/>
                <a:cs typeface="Arial"/>
              </a:rPr>
              <a:t>very slow for very dense </a:t>
            </a:r>
            <a:r>
              <a:rPr dirty="0" sz="2000" spc="-5">
                <a:solidFill>
                  <a:srgbClr val="767070"/>
                </a:solidFill>
                <a:latin typeface="Arial"/>
                <a:cs typeface="Arial"/>
              </a:rPr>
              <a:t>graphs  </a:t>
            </a:r>
            <a:r>
              <a:rPr dirty="0" sz="2000">
                <a:solidFill>
                  <a:srgbClr val="767070"/>
                </a:solidFill>
                <a:latin typeface="Arial"/>
                <a:cs typeface="Arial"/>
              </a:rPr>
              <a:t>(especially complete graphs) as </a:t>
            </a:r>
            <a:r>
              <a:rPr dirty="0" sz="2000">
                <a:solidFill>
                  <a:srgbClr val="767070"/>
                </a:solidFill>
                <a:latin typeface="Cambria Math"/>
                <a:cs typeface="Cambria Math"/>
              </a:rPr>
              <a:t>𝐸 </a:t>
            </a:r>
            <a:r>
              <a:rPr dirty="0" sz="2000">
                <a:solidFill>
                  <a:srgbClr val="767070"/>
                </a:solidFill>
                <a:latin typeface="Arial"/>
                <a:cs typeface="Arial"/>
              </a:rPr>
              <a:t>approaches </a:t>
            </a:r>
            <a:r>
              <a:rPr dirty="0" sz="2000" spc="75">
                <a:solidFill>
                  <a:srgbClr val="767070"/>
                </a:solidFill>
                <a:latin typeface="Cambria Math"/>
                <a:cs typeface="Cambria Math"/>
              </a:rPr>
              <a:t>𝑉</a:t>
            </a:r>
            <a:r>
              <a:rPr dirty="0" baseline="28735" sz="2175" spc="112">
                <a:solidFill>
                  <a:srgbClr val="767070"/>
                </a:solidFill>
                <a:latin typeface="Cambria Math"/>
                <a:cs typeface="Cambria Math"/>
              </a:rPr>
              <a:t>2</a:t>
            </a:r>
            <a:r>
              <a:rPr dirty="0" sz="2000" spc="75">
                <a:solidFill>
                  <a:srgbClr val="767070"/>
                </a:solidFill>
                <a:latin typeface="Arial"/>
                <a:cs typeface="Arial"/>
              </a:rPr>
              <a:t>. </a:t>
            </a:r>
            <a:r>
              <a:rPr dirty="0" sz="2000">
                <a:solidFill>
                  <a:srgbClr val="767070"/>
                </a:solidFill>
                <a:latin typeface="Arial"/>
                <a:cs typeface="Arial"/>
              </a:rPr>
              <a:t>The </a:t>
            </a:r>
            <a:r>
              <a:rPr dirty="0" sz="2000" spc="-5">
                <a:solidFill>
                  <a:srgbClr val="767070"/>
                </a:solidFill>
                <a:latin typeface="Arial"/>
                <a:cs typeface="Arial"/>
              </a:rPr>
              <a:t>Floyd-Warshall </a:t>
            </a:r>
            <a:r>
              <a:rPr dirty="0" sz="2000">
                <a:solidFill>
                  <a:srgbClr val="767070"/>
                </a:solidFill>
                <a:latin typeface="Arial"/>
                <a:cs typeface="Arial"/>
              </a:rPr>
              <a:t>Algorithm  </a:t>
            </a:r>
            <a:r>
              <a:rPr dirty="0" sz="2000" spc="-5">
                <a:solidFill>
                  <a:srgbClr val="767070"/>
                </a:solidFill>
                <a:latin typeface="Arial"/>
                <a:cs typeface="Arial"/>
              </a:rPr>
              <a:t>becomes </a:t>
            </a:r>
            <a:r>
              <a:rPr dirty="0" sz="2000">
                <a:solidFill>
                  <a:srgbClr val="767070"/>
                </a:solidFill>
                <a:latin typeface="Arial"/>
                <a:cs typeface="Arial"/>
              </a:rPr>
              <a:t>faster than </a:t>
            </a:r>
            <a:r>
              <a:rPr dirty="0" sz="2000" spc="-5">
                <a:solidFill>
                  <a:srgbClr val="767070"/>
                </a:solidFill>
                <a:latin typeface="Arial"/>
                <a:cs typeface="Arial"/>
              </a:rPr>
              <a:t>Dijkstra’s </a:t>
            </a:r>
            <a:r>
              <a:rPr dirty="0" sz="2000">
                <a:solidFill>
                  <a:srgbClr val="767070"/>
                </a:solidFill>
                <a:latin typeface="Arial"/>
                <a:cs typeface="Arial"/>
              </a:rPr>
              <a:t>Algorithm for this</a:t>
            </a:r>
            <a:r>
              <a:rPr dirty="0" sz="2000" spc="-260">
                <a:solidFill>
                  <a:srgbClr val="767070"/>
                </a:solidFill>
                <a:latin typeface="Arial"/>
                <a:cs typeface="Arial"/>
              </a:rPr>
              <a:t> </a:t>
            </a:r>
            <a:r>
              <a:rPr dirty="0" sz="2000">
                <a:solidFill>
                  <a:srgbClr val="767070"/>
                </a:solidFill>
                <a:latin typeface="Arial"/>
                <a:cs typeface="Arial"/>
              </a:rPr>
              <a:t>case.</a:t>
            </a:r>
            <a:endParaRPr sz="200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534670"/>
            <a:ext cx="6200140" cy="391160"/>
          </a:xfrm>
          <a:prstGeom prst="rect"/>
        </p:spPr>
        <p:txBody>
          <a:bodyPr wrap="square" lIns="0" tIns="12700" rIns="0" bIns="0" rtlCol="0" vert="horz">
            <a:spAutoFit/>
          </a:bodyPr>
          <a:lstStyle/>
          <a:p>
            <a:pPr marL="12700">
              <a:lnSpc>
                <a:spcPct val="100000"/>
              </a:lnSpc>
              <a:spcBef>
                <a:spcPts val="100"/>
              </a:spcBef>
            </a:pPr>
            <a:r>
              <a:rPr dirty="0" spc="-10"/>
              <a:t>Notes </a:t>
            </a:r>
            <a:r>
              <a:rPr dirty="0"/>
              <a:t>on </a:t>
            </a:r>
            <a:r>
              <a:rPr dirty="0" spc="-5"/>
              <a:t>Minimum </a:t>
            </a:r>
            <a:r>
              <a:rPr dirty="0" spc="-10"/>
              <a:t>Cost </a:t>
            </a:r>
            <a:r>
              <a:rPr dirty="0" spc="-5"/>
              <a:t>Spanning </a:t>
            </a:r>
            <a:r>
              <a:rPr dirty="0" spc="-40"/>
              <a:t>Tree</a:t>
            </a:r>
            <a:r>
              <a:rPr dirty="0" spc="-60"/>
              <a:t> </a:t>
            </a:r>
            <a:r>
              <a:rPr dirty="0" spc="-5"/>
              <a:t>Problems</a:t>
            </a:r>
          </a:p>
        </p:txBody>
      </p:sp>
      <p:sp>
        <p:nvSpPr>
          <p:cNvPr id="3" name="object 3"/>
          <p:cNvSpPr txBox="1"/>
          <p:nvPr/>
        </p:nvSpPr>
        <p:spPr>
          <a:xfrm>
            <a:off x="1208633" y="1247902"/>
            <a:ext cx="9611360" cy="2372360"/>
          </a:xfrm>
          <a:prstGeom prst="rect">
            <a:avLst/>
          </a:prstGeom>
        </p:spPr>
        <p:txBody>
          <a:bodyPr wrap="square" lIns="0" tIns="12065" rIns="0" bIns="0" rtlCol="0" vert="horz">
            <a:spAutoFit/>
          </a:bodyPr>
          <a:lstStyle/>
          <a:p>
            <a:pPr marL="12700" marR="90170">
              <a:lnSpc>
                <a:spcPct val="100000"/>
              </a:lnSpc>
              <a:spcBef>
                <a:spcPts val="95"/>
              </a:spcBef>
            </a:pPr>
            <a:r>
              <a:rPr dirty="0" sz="2200" spc="-5">
                <a:solidFill>
                  <a:srgbClr val="767070"/>
                </a:solidFill>
                <a:latin typeface="Arial"/>
                <a:cs typeface="Arial"/>
              </a:rPr>
              <a:t>Minimum cost spanning tree problems always use undirected graphs. If used  with directed graphs, the problem is called the minimum </a:t>
            </a:r>
            <a:r>
              <a:rPr dirty="0" sz="2200">
                <a:solidFill>
                  <a:srgbClr val="767070"/>
                </a:solidFill>
                <a:latin typeface="Arial"/>
                <a:cs typeface="Arial"/>
              </a:rPr>
              <a:t>cost </a:t>
            </a:r>
            <a:r>
              <a:rPr dirty="0" sz="2200" spc="-5">
                <a:solidFill>
                  <a:srgbClr val="767070"/>
                </a:solidFill>
                <a:latin typeface="Arial"/>
                <a:cs typeface="Arial"/>
              </a:rPr>
              <a:t>arborescence  problem and requires a </a:t>
            </a:r>
            <a:r>
              <a:rPr dirty="0" sz="2200" spc="-10">
                <a:solidFill>
                  <a:srgbClr val="767070"/>
                </a:solidFill>
                <a:latin typeface="Arial"/>
                <a:cs typeface="Arial"/>
              </a:rPr>
              <a:t>different </a:t>
            </a:r>
            <a:r>
              <a:rPr dirty="0" sz="2200" spc="-5">
                <a:solidFill>
                  <a:srgbClr val="767070"/>
                </a:solidFill>
                <a:latin typeface="Arial"/>
                <a:cs typeface="Arial"/>
              </a:rPr>
              <a:t>algorithm to</a:t>
            </a:r>
            <a:r>
              <a:rPr dirty="0" sz="2200" spc="80">
                <a:solidFill>
                  <a:srgbClr val="767070"/>
                </a:solidFill>
                <a:latin typeface="Arial"/>
                <a:cs typeface="Arial"/>
              </a:rPr>
              <a:t> </a:t>
            </a:r>
            <a:r>
              <a:rPr dirty="0" sz="2200" spc="-5">
                <a:solidFill>
                  <a:srgbClr val="767070"/>
                </a:solidFill>
                <a:latin typeface="Arial"/>
                <a:cs typeface="Arial"/>
              </a:rPr>
              <a:t>solve.</a:t>
            </a:r>
            <a:endParaRPr sz="2200">
              <a:latin typeface="Arial"/>
              <a:cs typeface="Arial"/>
            </a:endParaRPr>
          </a:p>
          <a:p>
            <a:pPr>
              <a:lnSpc>
                <a:spcPct val="100000"/>
              </a:lnSpc>
              <a:spcBef>
                <a:spcPts val="55"/>
              </a:spcBef>
            </a:pPr>
            <a:endParaRPr sz="2250">
              <a:latin typeface="Times New Roman"/>
              <a:cs typeface="Times New Roman"/>
            </a:endParaRPr>
          </a:p>
          <a:p>
            <a:pPr marL="12700" marR="5080">
              <a:lnSpc>
                <a:spcPct val="100000"/>
              </a:lnSpc>
            </a:pPr>
            <a:r>
              <a:rPr dirty="0" sz="2200" spc="-5">
                <a:solidFill>
                  <a:srgbClr val="767070"/>
                </a:solidFill>
                <a:latin typeface="Arial"/>
                <a:cs typeface="Arial"/>
              </a:rPr>
              <a:t>A variant of this problem, the minimum cost spanning forest problem, requires  you to create multiple trees instead of one single tree. Both algorithms to be  </a:t>
            </a:r>
            <a:r>
              <a:rPr dirty="0" sz="2200">
                <a:solidFill>
                  <a:srgbClr val="767070"/>
                </a:solidFill>
                <a:latin typeface="Arial"/>
                <a:cs typeface="Arial"/>
              </a:rPr>
              <a:t>discussed </a:t>
            </a:r>
            <a:r>
              <a:rPr dirty="0" sz="2200" spc="-5">
                <a:solidFill>
                  <a:srgbClr val="767070"/>
                </a:solidFill>
                <a:latin typeface="Arial"/>
                <a:cs typeface="Arial"/>
              </a:rPr>
              <a:t>can be used to </a:t>
            </a:r>
            <a:r>
              <a:rPr dirty="0" sz="2200">
                <a:solidFill>
                  <a:srgbClr val="767070"/>
                </a:solidFill>
                <a:latin typeface="Arial"/>
                <a:cs typeface="Arial"/>
              </a:rPr>
              <a:t>solve these </a:t>
            </a:r>
            <a:r>
              <a:rPr dirty="0" sz="2200" spc="-5">
                <a:solidFill>
                  <a:srgbClr val="767070"/>
                </a:solidFill>
                <a:latin typeface="Arial"/>
                <a:cs typeface="Arial"/>
              </a:rPr>
              <a:t>problems.</a:t>
            </a:r>
            <a:endParaRPr sz="220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508508"/>
            <a:ext cx="7927975" cy="738505"/>
          </a:xfrm>
          <a:prstGeom prst="rect"/>
        </p:spPr>
        <p:txBody>
          <a:bodyPr wrap="square" lIns="0" tIns="12700" rIns="0" bIns="0" rtlCol="0" vert="horz">
            <a:spAutoFit/>
          </a:bodyPr>
          <a:lstStyle/>
          <a:p>
            <a:pPr marL="12700">
              <a:lnSpc>
                <a:spcPct val="100000"/>
              </a:lnSpc>
              <a:spcBef>
                <a:spcPts val="100"/>
              </a:spcBef>
            </a:pPr>
            <a:r>
              <a:rPr dirty="0" spc="-25"/>
              <a:t>Prim’s</a:t>
            </a:r>
            <a:r>
              <a:rPr dirty="0" spc="-20"/>
              <a:t> </a:t>
            </a:r>
            <a:r>
              <a:rPr dirty="0" spc="-5"/>
              <a:t>Algorithm</a:t>
            </a:r>
          </a:p>
          <a:p>
            <a:pPr marL="12700">
              <a:lnSpc>
                <a:spcPct val="100000"/>
              </a:lnSpc>
              <a:spcBef>
                <a:spcPts val="90"/>
              </a:spcBef>
            </a:pPr>
            <a:r>
              <a:rPr dirty="0" sz="2200" spc="-10" b="0">
                <a:solidFill>
                  <a:srgbClr val="767070"/>
                </a:solidFill>
                <a:latin typeface="Arial"/>
                <a:cs typeface="Arial"/>
              </a:rPr>
              <a:t>Prim’s </a:t>
            </a:r>
            <a:r>
              <a:rPr dirty="0" sz="2200" spc="-5" b="0">
                <a:solidFill>
                  <a:srgbClr val="767070"/>
                </a:solidFill>
                <a:latin typeface="Arial"/>
                <a:cs typeface="Arial"/>
              </a:rPr>
              <a:t>Algorithm finds a minimum cost spanning tree of a</a:t>
            </a:r>
            <a:r>
              <a:rPr dirty="0" sz="2200" spc="15" b="0">
                <a:solidFill>
                  <a:srgbClr val="767070"/>
                </a:solidFill>
                <a:latin typeface="Arial"/>
                <a:cs typeface="Arial"/>
              </a:rPr>
              <a:t> </a:t>
            </a:r>
            <a:r>
              <a:rPr dirty="0" sz="2200" spc="-10" b="0">
                <a:solidFill>
                  <a:srgbClr val="767070"/>
                </a:solidFill>
                <a:latin typeface="Arial"/>
                <a:cs typeface="Arial"/>
              </a:rPr>
              <a:t>graph.</a:t>
            </a:r>
            <a:endParaRPr sz="2200">
              <a:latin typeface="Arial"/>
              <a:cs typeface="Arial"/>
            </a:endParaRPr>
          </a:p>
        </p:txBody>
      </p:sp>
      <p:sp>
        <p:nvSpPr>
          <p:cNvPr id="3" name="object 3"/>
          <p:cNvSpPr/>
          <p:nvPr/>
        </p:nvSpPr>
        <p:spPr>
          <a:xfrm>
            <a:off x="6217920" y="5286755"/>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19" y="396240"/>
                </a:lnTo>
                <a:lnTo>
                  <a:pt x="243564" y="391007"/>
                </a:lnTo>
                <a:lnTo>
                  <a:pt x="285272" y="376103"/>
                </a:lnTo>
                <a:lnTo>
                  <a:pt x="322057" y="352716"/>
                </a:lnTo>
                <a:lnTo>
                  <a:pt x="352732" y="322035"/>
                </a:lnTo>
                <a:lnTo>
                  <a:pt x="376112" y="285250"/>
                </a:lnTo>
                <a:lnTo>
                  <a:pt x="391010" y="243548"/>
                </a:lnTo>
                <a:lnTo>
                  <a:pt x="396239"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DEED12"/>
          </a:solidFill>
        </p:spPr>
        <p:txBody>
          <a:bodyPr wrap="square" lIns="0" tIns="0" rIns="0" bIns="0" rtlCol="0"/>
          <a:lstStyle/>
          <a:p/>
        </p:txBody>
      </p:sp>
      <p:sp>
        <p:nvSpPr>
          <p:cNvPr id="4" name="object 4"/>
          <p:cNvSpPr txBox="1"/>
          <p:nvPr/>
        </p:nvSpPr>
        <p:spPr>
          <a:xfrm>
            <a:off x="6322314" y="5282895"/>
            <a:ext cx="16637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𝑠</a:t>
            </a:r>
            <a:endParaRPr sz="2400">
              <a:latin typeface="Cambria Math"/>
              <a:cs typeface="Cambria Math"/>
            </a:endParaRPr>
          </a:p>
        </p:txBody>
      </p:sp>
      <p:sp>
        <p:nvSpPr>
          <p:cNvPr id="5" name="object 5"/>
          <p:cNvSpPr/>
          <p:nvPr/>
        </p:nvSpPr>
        <p:spPr>
          <a:xfrm>
            <a:off x="6557009" y="4301490"/>
            <a:ext cx="1201420" cy="1044575"/>
          </a:xfrm>
          <a:custGeom>
            <a:avLst/>
            <a:gdLst/>
            <a:ahLst/>
            <a:cxnLst/>
            <a:rect l="l" t="t" r="r" b="b"/>
            <a:pathLst>
              <a:path w="1201420" h="1044575">
                <a:moveTo>
                  <a:pt x="1200912" y="0"/>
                </a:moveTo>
                <a:lnTo>
                  <a:pt x="0" y="1044321"/>
                </a:lnTo>
              </a:path>
            </a:pathLst>
          </a:custGeom>
          <a:ln w="38099">
            <a:solidFill>
              <a:srgbClr val="8952AC"/>
            </a:solidFill>
          </a:ln>
        </p:spPr>
        <p:txBody>
          <a:bodyPr wrap="square" lIns="0" tIns="0" rIns="0" bIns="0" rtlCol="0"/>
          <a:lstStyle/>
          <a:p/>
        </p:txBody>
      </p:sp>
      <p:sp>
        <p:nvSpPr>
          <p:cNvPr id="6" name="object 6"/>
          <p:cNvSpPr/>
          <p:nvPr/>
        </p:nvSpPr>
        <p:spPr>
          <a:xfrm>
            <a:off x="6217920" y="3962400"/>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7" name="object 7"/>
          <p:cNvSpPr txBox="1"/>
          <p:nvPr/>
        </p:nvSpPr>
        <p:spPr>
          <a:xfrm>
            <a:off x="6303390" y="3957904"/>
            <a:ext cx="2025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𝑑</a:t>
            </a:r>
            <a:endParaRPr sz="2400">
              <a:latin typeface="Cambria Math"/>
              <a:cs typeface="Cambria Math"/>
            </a:endParaRPr>
          </a:p>
        </p:txBody>
      </p:sp>
      <p:sp>
        <p:nvSpPr>
          <p:cNvPr id="8" name="object 8"/>
          <p:cNvSpPr/>
          <p:nvPr/>
        </p:nvSpPr>
        <p:spPr>
          <a:xfrm>
            <a:off x="7699247" y="5286755"/>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20" y="396240"/>
                </a:lnTo>
                <a:lnTo>
                  <a:pt x="243564" y="391007"/>
                </a:lnTo>
                <a:lnTo>
                  <a:pt x="285272" y="376103"/>
                </a:lnTo>
                <a:lnTo>
                  <a:pt x="322057" y="352716"/>
                </a:lnTo>
                <a:lnTo>
                  <a:pt x="352732" y="322035"/>
                </a:lnTo>
                <a:lnTo>
                  <a:pt x="376112" y="285250"/>
                </a:lnTo>
                <a:lnTo>
                  <a:pt x="391010" y="243548"/>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9" name="object 9"/>
          <p:cNvSpPr txBox="1"/>
          <p:nvPr/>
        </p:nvSpPr>
        <p:spPr>
          <a:xfrm>
            <a:off x="7781925" y="5282895"/>
            <a:ext cx="21209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𝑔</a:t>
            </a:r>
            <a:endParaRPr sz="2400">
              <a:latin typeface="Cambria Math"/>
              <a:cs typeface="Cambria Math"/>
            </a:endParaRPr>
          </a:p>
        </p:txBody>
      </p:sp>
      <p:sp>
        <p:nvSpPr>
          <p:cNvPr id="10" name="object 10"/>
          <p:cNvSpPr/>
          <p:nvPr/>
        </p:nvSpPr>
        <p:spPr>
          <a:xfrm>
            <a:off x="6217920" y="2638044"/>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1" name="object 11"/>
          <p:cNvSpPr txBox="1"/>
          <p:nvPr/>
        </p:nvSpPr>
        <p:spPr>
          <a:xfrm>
            <a:off x="6307582" y="2633294"/>
            <a:ext cx="195580"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𝑎</a:t>
            </a:r>
            <a:endParaRPr sz="2400">
              <a:latin typeface="Cambria Math"/>
              <a:cs typeface="Cambria Math"/>
            </a:endParaRPr>
          </a:p>
        </p:txBody>
      </p:sp>
      <p:sp>
        <p:nvSpPr>
          <p:cNvPr id="12" name="object 12"/>
          <p:cNvSpPr/>
          <p:nvPr/>
        </p:nvSpPr>
        <p:spPr>
          <a:xfrm>
            <a:off x="7699247" y="396240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3" name="object 13"/>
          <p:cNvSpPr txBox="1"/>
          <p:nvPr/>
        </p:nvSpPr>
        <p:spPr>
          <a:xfrm>
            <a:off x="7798689" y="3957904"/>
            <a:ext cx="1771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𝑒</a:t>
            </a:r>
            <a:endParaRPr sz="2400">
              <a:latin typeface="Cambria Math"/>
              <a:cs typeface="Cambria Math"/>
            </a:endParaRPr>
          </a:p>
        </p:txBody>
      </p:sp>
      <p:sp>
        <p:nvSpPr>
          <p:cNvPr id="14" name="object 14"/>
          <p:cNvSpPr/>
          <p:nvPr/>
        </p:nvSpPr>
        <p:spPr>
          <a:xfrm>
            <a:off x="7696200" y="2638044"/>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5" name="object 15"/>
          <p:cNvSpPr txBox="1"/>
          <p:nvPr/>
        </p:nvSpPr>
        <p:spPr>
          <a:xfrm>
            <a:off x="7788402" y="2633294"/>
            <a:ext cx="1898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𝑏</a:t>
            </a:r>
            <a:endParaRPr sz="2400">
              <a:latin typeface="Cambria Math"/>
              <a:cs typeface="Cambria Math"/>
            </a:endParaRPr>
          </a:p>
        </p:txBody>
      </p:sp>
      <p:sp>
        <p:nvSpPr>
          <p:cNvPr id="16" name="object 16"/>
          <p:cNvSpPr/>
          <p:nvPr/>
        </p:nvSpPr>
        <p:spPr>
          <a:xfrm>
            <a:off x="9174480" y="5286755"/>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20" y="396240"/>
                </a:lnTo>
                <a:lnTo>
                  <a:pt x="243564" y="391007"/>
                </a:lnTo>
                <a:lnTo>
                  <a:pt x="285272" y="376103"/>
                </a:lnTo>
                <a:lnTo>
                  <a:pt x="322057" y="352716"/>
                </a:lnTo>
                <a:lnTo>
                  <a:pt x="352732" y="322035"/>
                </a:lnTo>
                <a:lnTo>
                  <a:pt x="376112" y="285250"/>
                </a:lnTo>
                <a:lnTo>
                  <a:pt x="391010" y="243548"/>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7" name="object 17"/>
          <p:cNvSpPr txBox="1"/>
          <p:nvPr/>
        </p:nvSpPr>
        <p:spPr>
          <a:xfrm>
            <a:off x="9265157" y="5282895"/>
            <a:ext cx="19494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ℎ</a:t>
            </a:r>
            <a:endParaRPr sz="2400">
              <a:latin typeface="Cambria Math"/>
              <a:cs typeface="Cambria Math"/>
            </a:endParaRPr>
          </a:p>
        </p:txBody>
      </p:sp>
      <p:sp>
        <p:nvSpPr>
          <p:cNvPr id="18" name="object 18"/>
          <p:cNvSpPr/>
          <p:nvPr/>
        </p:nvSpPr>
        <p:spPr>
          <a:xfrm>
            <a:off x="9174480" y="396240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9" name="object 19"/>
          <p:cNvSpPr txBox="1"/>
          <p:nvPr/>
        </p:nvSpPr>
        <p:spPr>
          <a:xfrm>
            <a:off x="9263888" y="3957904"/>
            <a:ext cx="19367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𝑓</a:t>
            </a:r>
            <a:endParaRPr sz="2400">
              <a:latin typeface="Cambria Math"/>
              <a:cs typeface="Cambria Math"/>
            </a:endParaRPr>
          </a:p>
        </p:txBody>
      </p:sp>
      <p:sp>
        <p:nvSpPr>
          <p:cNvPr id="20" name="object 20"/>
          <p:cNvSpPr/>
          <p:nvPr/>
        </p:nvSpPr>
        <p:spPr>
          <a:xfrm>
            <a:off x="9174480" y="2638044"/>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21" name="object 21"/>
          <p:cNvSpPr txBox="1"/>
          <p:nvPr/>
        </p:nvSpPr>
        <p:spPr>
          <a:xfrm>
            <a:off x="9277857" y="2633294"/>
            <a:ext cx="16573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𝑐</a:t>
            </a:r>
            <a:endParaRPr sz="2400">
              <a:latin typeface="Cambria Math"/>
              <a:cs typeface="Cambria Math"/>
            </a:endParaRPr>
          </a:p>
        </p:txBody>
      </p:sp>
      <p:sp>
        <p:nvSpPr>
          <p:cNvPr id="22" name="object 22"/>
          <p:cNvSpPr/>
          <p:nvPr/>
        </p:nvSpPr>
        <p:spPr>
          <a:xfrm>
            <a:off x="6614921" y="5485638"/>
            <a:ext cx="1085215" cy="0"/>
          </a:xfrm>
          <a:custGeom>
            <a:avLst/>
            <a:gdLst/>
            <a:ahLst/>
            <a:cxnLst/>
            <a:rect l="l" t="t" r="r" b="b"/>
            <a:pathLst>
              <a:path w="1085215" h="0">
                <a:moveTo>
                  <a:pt x="1084833" y="0"/>
                </a:moveTo>
                <a:lnTo>
                  <a:pt x="0" y="0"/>
                </a:lnTo>
              </a:path>
            </a:pathLst>
          </a:custGeom>
          <a:ln w="38100">
            <a:solidFill>
              <a:srgbClr val="8952AC"/>
            </a:solidFill>
          </a:ln>
        </p:spPr>
        <p:txBody>
          <a:bodyPr wrap="square" lIns="0" tIns="0" rIns="0" bIns="0" rtlCol="0"/>
          <a:lstStyle/>
          <a:p/>
        </p:txBody>
      </p:sp>
      <p:sp>
        <p:nvSpPr>
          <p:cNvPr id="23" name="object 23"/>
          <p:cNvSpPr/>
          <p:nvPr/>
        </p:nvSpPr>
        <p:spPr>
          <a:xfrm>
            <a:off x="6416802" y="4359402"/>
            <a:ext cx="0" cy="928369"/>
          </a:xfrm>
          <a:custGeom>
            <a:avLst/>
            <a:gdLst/>
            <a:ahLst/>
            <a:cxnLst/>
            <a:rect l="l" t="t" r="r" b="b"/>
            <a:pathLst>
              <a:path w="0" h="928370">
                <a:moveTo>
                  <a:pt x="0" y="0"/>
                </a:moveTo>
                <a:lnTo>
                  <a:pt x="0" y="928370"/>
                </a:lnTo>
              </a:path>
            </a:pathLst>
          </a:custGeom>
          <a:ln w="38100">
            <a:solidFill>
              <a:srgbClr val="8952AC"/>
            </a:solidFill>
          </a:ln>
        </p:spPr>
        <p:txBody>
          <a:bodyPr wrap="square" lIns="0" tIns="0" rIns="0" bIns="0" rtlCol="0"/>
          <a:lstStyle/>
          <a:p/>
        </p:txBody>
      </p:sp>
      <p:sp>
        <p:nvSpPr>
          <p:cNvPr id="24" name="object 24"/>
          <p:cNvSpPr/>
          <p:nvPr/>
        </p:nvSpPr>
        <p:spPr>
          <a:xfrm>
            <a:off x="6614921" y="4161282"/>
            <a:ext cx="1085215" cy="0"/>
          </a:xfrm>
          <a:custGeom>
            <a:avLst/>
            <a:gdLst/>
            <a:ahLst/>
            <a:cxnLst/>
            <a:rect l="l" t="t" r="r" b="b"/>
            <a:pathLst>
              <a:path w="1085215" h="0">
                <a:moveTo>
                  <a:pt x="1084833" y="0"/>
                </a:moveTo>
                <a:lnTo>
                  <a:pt x="0" y="0"/>
                </a:lnTo>
              </a:path>
            </a:pathLst>
          </a:custGeom>
          <a:ln w="38100">
            <a:solidFill>
              <a:srgbClr val="8952AC"/>
            </a:solidFill>
          </a:ln>
        </p:spPr>
        <p:txBody>
          <a:bodyPr wrap="square" lIns="0" tIns="0" rIns="0" bIns="0" rtlCol="0"/>
          <a:lstStyle/>
          <a:p/>
        </p:txBody>
      </p:sp>
      <p:sp>
        <p:nvSpPr>
          <p:cNvPr id="25" name="object 25"/>
          <p:cNvSpPr/>
          <p:nvPr/>
        </p:nvSpPr>
        <p:spPr>
          <a:xfrm>
            <a:off x="8096250" y="5485638"/>
            <a:ext cx="1078865" cy="0"/>
          </a:xfrm>
          <a:custGeom>
            <a:avLst/>
            <a:gdLst/>
            <a:ahLst/>
            <a:cxnLst/>
            <a:rect l="l" t="t" r="r" b="b"/>
            <a:pathLst>
              <a:path w="1078865" h="0">
                <a:moveTo>
                  <a:pt x="1078738" y="0"/>
                </a:moveTo>
                <a:lnTo>
                  <a:pt x="0" y="0"/>
                </a:lnTo>
              </a:path>
            </a:pathLst>
          </a:custGeom>
          <a:ln w="38100">
            <a:solidFill>
              <a:srgbClr val="8952AC"/>
            </a:solidFill>
          </a:ln>
        </p:spPr>
        <p:txBody>
          <a:bodyPr wrap="square" lIns="0" tIns="0" rIns="0" bIns="0" rtlCol="0"/>
          <a:lstStyle/>
          <a:p/>
        </p:txBody>
      </p:sp>
      <p:sp>
        <p:nvSpPr>
          <p:cNvPr id="26" name="object 26"/>
          <p:cNvSpPr/>
          <p:nvPr/>
        </p:nvSpPr>
        <p:spPr>
          <a:xfrm>
            <a:off x="9373361" y="4359402"/>
            <a:ext cx="0" cy="928369"/>
          </a:xfrm>
          <a:custGeom>
            <a:avLst/>
            <a:gdLst/>
            <a:ahLst/>
            <a:cxnLst/>
            <a:rect l="l" t="t" r="r" b="b"/>
            <a:pathLst>
              <a:path w="0" h="928370">
                <a:moveTo>
                  <a:pt x="0" y="928370"/>
                </a:moveTo>
                <a:lnTo>
                  <a:pt x="0" y="0"/>
                </a:lnTo>
              </a:path>
            </a:pathLst>
          </a:custGeom>
          <a:ln w="38100">
            <a:solidFill>
              <a:srgbClr val="8952AC"/>
            </a:solidFill>
          </a:ln>
        </p:spPr>
        <p:txBody>
          <a:bodyPr wrap="square" lIns="0" tIns="0" rIns="0" bIns="0" rtlCol="0"/>
          <a:lstStyle/>
          <a:p/>
        </p:txBody>
      </p:sp>
      <p:sp>
        <p:nvSpPr>
          <p:cNvPr id="27" name="object 27"/>
          <p:cNvSpPr/>
          <p:nvPr/>
        </p:nvSpPr>
        <p:spPr>
          <a:xfrm>
            <a:off x="8093202" y="2836926"/>
            <a:ext cx="1082040" cy="0"/>
          </a:xfrm>
          <a:custGeom>
            <a:avLst/>
            <a:gdLst/>
            <a:ahLst/>
            <a:cxnLst/>
            <a:rect l="l" t="t" r="r" b="b"/>
            <a:pathLst>
              <a:path w="1082040" h="0">
                <a:moveTo>
                  <a:pt x="1081786" y="0"/>
                </a:moveTo>
                <a:lnTo>
                  <a:pt x="0" y="0"/>
                </a:lnTo>
              </a:path>
            </a:pathLst>
          </a:custGeom>
          <a:ln w="38100">
            <a:solidFill>
              <a:srgbClr val="8952AC"/>
            </a:solidFill>
          </a:ln>
        </p:spPr>
        <p:txBody>
          <a:bodyPr wrap="square" lIns="0" tIns="0" rIns="0" bIns="0" rtlCol="0"/>
          <a:lstStyle/>
          <a:p/>
        </p:txBody>
      </p:sp>
      <p:sp>
        <p:nvSpPr>
          <p:cNvPr id="28" name="object 28"/>
          <p:cNvSpPr/>
          <p:nvPr/>
        </p:nvSpPr>
        <p:spPr>
          <a:xfrm>
            <a:off x="6614921" y="2836926"/>
            <a:ext cx="1082040" cy="0"/>
          </a:xfrm>
          <a:custGeom>
            <a:avLst/>
            <a:gdLst/>
            <a:ahLst/>
            <a:cxnLst/>
            <a:rect l="l" t="t" r="r" b="b"/>
            <a:pathLst>
              <a:path w="1082040" h="0">
                <a:moveTo>
                  <a:pt x="0" y="0"/>
                </a:moveTo>
                <a:lnTo>
                  <a:pt x="1081785" y="0"/>
                </a:lnTo>
              </a:path>
            </a:pathLst>
          </a:custGeom>
          <a:ln w="38100">
            <a:solidFill>
              <a:srgbClr val="8952AC"/>
            </a:solidFill>
          </a:ln>
        </p:spPr>
        <p:txBody>
          <a:bodyPr wrap="square" lIns="0" tIns="0" rIns="0" bIns="0" rtlCol="0"/>
          <a:lstStyle/>
          <a:p/>
        </p:txBody>
      </p:sp>
      <p:sp>
        <p:nvSpPr>
          <p:cNvPr id="29" name="object 29"/>
          <p:cNvSpPr/>
          <p:nvPr/>
        </p:nvSpPr>
        <p:spPr>
          <a:xfrm>
            <a:off x="7895081" y="3035045"/>
            <a:ext cx="3175" cy="928369"/>
          </a:xfrm>
          <a:custGeom>
            <a:avLst/>
            <a:gdLst/>
            <a:ahLst/>
            <a:cxnLst/>
            <a:rect l="l" t="t" r="r" b="b"/>
            <a:pathLst>
              <a:path w="3175" h="928370">
                <a:moveTo>
                  <a:pt x="3048" y="928369"/>
                </a:moveTo>
                <a:lnTo>
                  <a:pt x="0" y="0"/>
                </a:lnTo>
              </a:path>
            </a:pathLst>
          </a:custGeom>
          <a:ln w="38099">
            <a:solidFill>
              <a:srgbClr val="8952AC"/>
            </a:solidFill>
          </a:ln>
        </p:spPr>
        <p:txBody>
          <a:bodyPr wrap="square" lIns="0" tIns="0" rIns="0" bIns="0" rtlCol="0"/>
          <a:lstStyle/>
          <a:p/>
        </p:txBody>
      </p:sp>
      <p:sp>
        <p:nvSpPr>
          <p:cNvPr id="30" name="object 30"/>
          <p:cNvSpPr/>
          <p:nvPr/>
        </p:nvSpPr>
        <p:spPr>
          <a:xfrm>
            <a:off x="6416802" y="3035045"/>
            <a:ext cx="0" cy="928369"/>
          </a:xfrm>
          <a:custGeom>
            <a:avLst/>
            <a:gdLst/>
            <a:ahLst/>
            <a:cxnLst/>
            <a:rect l="l" t="t" r="r" b="b"/>
            <a:pathLst>
              <a:path w="0" h="928370">
                <a:moveTo>
                  <a:pt x="0" y="0"/>
                </a:moveTo>
                <a:lnTo>
                  <a:pt x="0" y="928369"/>
                </a:lnTo>
              </a:path>
            </a:pathLst>
          </a:custGeom>
          <a:ln w="38100">
            <a:solidFill>
              <a:srgbClr val="8952AC"/>
            </a:solidFill>
          </a:ln>
        </p:spPr>
        <p:txBody>
          <a:bodyPr wrap="square" lIns="0" tIns="0" rIns="0" bIns="0" rtlCol="0"/>
          <a:lstStyle/>
          <a:p/>
        </p:txBody>
      </p:sp>
      <p:sp>
        <p:nvSpPr>
          <p:cNvPr id="31" name="object 31"/>
          <p:cNvSpPr/>
          <p:nvPr/>
        </p:nvSpPr>
        <p:spPr>
          <a:xfrm>
            <a:off x="8038338" y="4301490"/>
            <a:ext cx="1195070" cy="1044575"/>
          </a:xfrm>
          <a:custGeom>
            <a:avLst/>
            <a:gdLst/>
            <a:ahLst/>
            <a:cxnLst/>
            <a:rect l="l" t="t" r="r" b="b"/>
            <a:pathLst>
              <a:path w="1195070" h="1044575">
                <a:moveTo>
                  <a:pt x="0" y="1044321"/>
                </a:moveTo>
                <a:lnTo>
                  <a:pt x="1194815" y="0"/>
                </a:lnTo>
              </a:path>
            </a:pathLst>
          </a:custGeom>
          <a:ln w="38100">
            <a:solidFill>
              <a:srgbClr val="8952AC"/>
            </a:solidFill>
          </a:ln>
        </p:spPr>
        <p:txBody>
          <a:bodyPr wrap="square" lIns="0" tIns="0" rIns="0" bIns="0" rtlCol="0"/>
          <a:lstStyle/>
          <a:p/>
        </p:txBody>
      </p:sp>
      <p:sp>
        <p:nvSpPr>
          <p:cNvPr id="32" name="object 32"/>
          <p:cNvSpPr/>
          <p:nvPr/>
        </p:nvSpPr>
        <p:spPr>
          <a:xfrm>
            <a:off x="6557009" y="2977133"/>
            <a:ext cx="1201420" cy="1044575"/>
          </a:xfrm>
          <a:custGeom>
            <a:avLst/>
            <a:gdLst/>
            <a:ahLst/>
            <a:cxnLst/>
            <a:rect l="l" t="t" r="r" b="b"/>
            <a:pathLst>
              <a:path w="1201420" h="1044575">
                <a:moveTo>
                  <a:pt x="1200912" y="1044320"/>
                </a:moveTo>
                <a:lnTo>
                  <a:pt x="0" y="0"/>
                </a:lnTo>
              </a:path>
            </a:pathLst>
          </a:custGeom>
          <a:ln w="38100">
            <a:solidFill>
              <a:srgbClr val="8952AC"/>
            </a:solidFill>
          </a:ln>
        </p:spPr>
        <p:txBody>
          <a:bodyPr wrap="square" lIns="0" tIns="0" rIns="0" bIns="0" rtlCol="0"/>
          <a:lstStyle/>
          <a:p/>
        </p:txBody>
      </p:sp>
      <p:sp>
        <p:nvSpPr>
          <p:cNvPr id="33" name="object 33"/>
          <p:cNvSpPr txBox="1"/>
          <p:nvPr/>
        </p:nvSpPr>
        <p:spPr>
          <a:xfrm>
            <a:off x="7291578" y="481533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34" name="object 34"/>
          <p:cNvSpPr txBox="1"/>
          <p:nvPr/>
        </p:nvSpPr>
        <p:spPr>
          <a:xfrm>
            <a:off x="7212838" y="554349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35" name="object 35"/>
          <p:cNvSpPr txBox="1"/>
          <p:nvPr/>
        </p:nvSpPr>
        <p:spPr>
          <a:xfrm>
            <a:off x="6165850" y="468299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36" name="object 36"/>
          <p:cNvSpPr txBox="1"/>
          <p:nvPr/>
        </p:nvSpPr>
        <p:spPr>
          <a:xfrm>
            <a:off x="7063485" y="382468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7" name="object 37"/>
          <p:cNvSpPr txBox="1"/>
          <p:nvPr/>
        </p:nvSpPr>
        <p:spPr>
          <a:xfrm>
            <a:off x="6189726" y="3406266"/>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8</a:t>
            </a:r>
            <a:endParaRPr sz="1600">
              <a:latin typeface="Arial"/>
              <a:cs typeface="Arial"/>
            </a:endParaRPr>
          </a:p>
        </p:txBody>
      </p:sp>
      <p:sp>
        <p:nvSpPr>
          <p:cNvPr id="38" name="object 38"/>
          <p:cNvSpPr txBox="1"/>
          <p:nvPr/>
        </p:nvSpPr>
        <p:spPr>
          <a:xfrm>
            <a:off x="8639047" y="554349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9" name="object 39"/>
          <p:cNvSpPr txBox="1"/>
          <p:nvPr/>
        </p:nvSpPr>
        <p:spPr>
          <a:xfrm>
            <a:off x="8059928" y="488111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0" name="object 40"/>
          <p:cNvSpPr txBox="1"/>
          <p:nvPr/>
        </p:nvSpPr>
        <p:spPr>
          <a:xfrm>
            <a:off x="7341869" y="3406266"/>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41" name="object 41"/>
          <p:cNvSpPr txBox="1"/>
          <p:nvPr/>
        </p:nvSpPr>
        <p:spPr>
          <a:xfrm>
            <a:off x="9483597" y="464616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2" name="object 42"/>
          <p:cNvSpPr txBox="1"/>
          <p:nvPr/>
        </p:nvSpPr>
        <p:spPr>
          <a:xfrm>
            <a:off x="7063485" y="288721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3" name="object 43"/>
          <p:cNvSpPr txBox="1"/>
          <p:nvPr/>
        </p:nvSpPr>
        <p:spPr>
          <a:xfrm>
            <a:off x="7985252" y="3394075"/>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44" name="object 44"/>
          <p:cNvSpPr txBox="1"/>
          <p:nvPr/>
        </p:nvSpPr>
        <p:spPr>
          <a:xfrm>
            <a:off x="1332738" y="3064510"/>
            <a:ext cx="4453255" cy="2037080"/>
          </a:xfrm>
          <a:prstGeom prst="rect">
            <a:avLst/>
          </a:prstGeom>
        </p:spPr>
        <p:txBody>
          <a:bodyPr wrap="square" lIns="0" tIns="12065" rIns="0" bIns="0" rtlCol="0" vert="horz">
            <a:spAutoFit/>
          </a:bodyPr>
          <a:lstStyle/>
          <a:p>
            <a:pPr marL="12700" marR="5080">
              <a:lnSpc>
                <a:spcPct val="100000"/>
              </a:lnSpc>
              <a:spcBef>
                <a:spcPts val="95"/>
              </a:spcBef>
            </a:pPr>
            <a:r>
              <a:rPr dirty="0" sz="2200" spc="-10">
                <a:solidFill>
                  <a:srgbClr val="767070"/>
                </a:solidFill>
                <a:latin typeface="Arial"/>
                <a:cs typeface="Arial"/>
              </a:rPr>
              <a:t>Prim’s </a:t>
            </a:r>
            <a:r>
              <a:rPr dirty="0" sz="2200" spc="-5">
                <a:solidFill>
                  <a:srgbClr val="767070"/>
                </a:solidFill>
                <a:latin typeface="Arial"/>
                <a:cs typeface="Arial"/>
              </a:rPr>
              <a:t>Algorithm begins </a:t>
            </a:r>
            <a:r>
              <a:rPr dirty="0" sz="2200" spc="-10">
                <a:solidFill>
                  <a:srgbClr val="767070"/>
                </a:solidFill>
                <a:latin typeface="Arial"/>
                <a:cs typeface="Arial"/>
              </a:rPr>
              <a:t>with </a:t>
            </a:r>
            <a:r>
              <a:rPr dirty="0" sz="2200" spc="-5">
                <a:solidFill>
                  <a:srgbClr val="767070"/>
                </a:solidFill>
                <a:latin typeface="Arial"/>
                <a:cs typeface="Arial"/>
              </a:rPr>
              <a:t>the  single source vertex </a:t>
            </a:r>
            <a:r>
              <a:rPr dirty="0" sz="2200" spc="-5">
                <a:solidFill>
                  <a:srgbClr val="767070"/>
                </a:solidFill>
                <a:latin typeface="Cambria Math"/>
                <a:cs typeface="Cambria Math"/>
              </a:rPr>
              <a:t>𝑠 </a:t>
            </a:r>
            <a:r>
              <a:rPr dirty="0" sz="2200" spc="-5">
                <a:solidFill>
                  <a:srgbClr val="767070"/>
                </a:solidFill>
                <a:latin typeface="Arial"/>
                <a:cs typeface="Arial"/>
              </a:rPr>
              <a:t>being the  only vertex in the spanning tree and  determines the cost of adding each  vertex </a:t>
            </a:r>
            <a:r>
              <a:rPr dirty="0" sz="2200" spc="-5">
                <a:solidFill>
                  <a:srgbClr val="767070"/>
                </a:solidFill>
                <a:latin typeface="Cambria Math"/>
                <a:cs typeface="Cambria Math"/>
              </a:rPr>
              <a:t>𝑢 </a:t>
            </a:r>
            <a:r>
              <a:rPr dirty="0" sz="2200" spc="-5">
                <a:solidFill>
                  <a:srgbClr val="767070"/>
                </a:solidFill>
                <a:latin typeface="Arial"/>
                <a:cs typeface="Arial"/>
              </a:rPr>
              <a:t>adjacent to </a:t>
            </a:r>
            <a:r>
              <a:rPr dirty="0" sz="2200" spc="-5">
                <a:solidFill>
                  <a:srgbClr val="767070"/>
                </a:solidFill>
                <a:latin typeface="Cambria Math"/>
                <a:cs typeface="Cambria Math"/>
              </a:rPr>
              <a:t>𝑠 </a:t>
            </a:r>
            <a:r>
              <a:rPr dirty="0" sz="2200" spc="-5">
                <a:solidFill>
                  <a:srgbClr val="767070"/>
                </a:solidFill>
                <a:latin typeface="Arial"/>
                <a:cs typeface="Arial"/>
              </a:rPr>
              <a:t>to the tree if  we take the edge </a:t>
            </a:r>
            <a:r>
              <a:rPr dirty="0" sz="2200" spc="10">
                <a:solidFill>
                  <a:srgbClr val="767070"/>
                </a:solidFill>
                <a:latin typeface="Cambria Math"/>
                <a:cs typeface="Cambria Math"/>
              </a:rPr>
              <a:t>(𝑠,</a:t>
            </a:r>
            <a:r>
              <a:rPr dirty="0" sz="2200" spc="-80">
                <a:solidFill>
                  <a:srgbClr val="767070"/>
                </a:solidFill>
                <a:latin typeface="Cambria Math"/>
                <a:cs typeface="Cambria Math"/>
              </a:rPr>
              <a:t> </a:t>
            </a:r>
            <a:r>
              <a:rPr dirty="0" sz="2200" spc="15">
                <a:solidFill>
                  <a:srgbClr val="767070"/>
                </a:solidFill>
                <a:latin typeface="Cambria Math"/>
                <a:cs typeface="Cambria Math"/>
              </a:rPr>
              <a:t>𝑢)</a:t>
            </a:r>
            <a:r>
              <a:rPr dirty="0" sz="2200" spc="15">
                <a:solidFill>
                  <a:srgbClr val="767070"/>
                </a:solidFill>
                <a:latin typeface="Arial"/>
                <a:cs typeface="Arial"/>
              </a:rPr>
              <a:t>.</a:t>
            </a:r>
            <a:endParaRPr sz="2200">
              <a:latin typeface="Arial"/>
              <a:cs typeface="Arial"/>
            </a:endParaRPr>
          </a:p>
        </p:txBody>
      </p:sp>
      <p:sp>
        <p:nvSpPr>
          <p:cNvPr id="45" name="object 45"/>
          <p:cNvSpPr/>
          <p:nvPr/>
        </p:nvSpPr>
        <p:spPr>
          <a:xfrm>
            <a:off x="8035290" y="2977133"/>
            <a:ext cx="1198245" cy="1044575"/>
          </a:xfrm>
          <a:custGeom>
            <a:avLst/>
            <a:gdLst/>
            <a:ahLst/>
            <a:cxnLst/>
            <a:rect l="l" t="t" r="r" b="b"/>
            <a:pathLst>
              <a:path w="1198245" h="1044575">
                <a:moveTo>
                  <a:pt x="1197863" y="1044320"/>
                </a:moveTo>
                <a:lnTo>
                  <a:pt x="0" y="0"/>
                </a:lnTo>
              </a:path>
            </a:pathLst>
          </a:custGeom>
          <a:ln w="38100">
            <a:solidFill>
              <a:srgbClr val="8952AC"/>
            </a:solidFill>
          </a:ln>
        </p:spPr>
        <p:txBody>
          <a:bodyPr wrap="square" lIns="0" tIns="0" rIns="0" bIns="0" rtlCol="0"/>
          <a:lstStyle/>
          <a:p/>
        </p:txBody>
      </p:sp>
      <p:sp>
        <p:nvSpPr>
          <p:cNvPr id="46" name="object 46"/>
          <p:cNvSpPr txBox="1"/>
          <p:nvPr/>
        </p:nvSpPr>
        <p:spPr>
          <a:xfrm>
            <a:off x="8586343" y="2933522"/>
            <a:ext cx="142875" cy="269240"/>
          </a:xfrm>
          <a:prstGeom prst="rect">
            <a:avLst/>
          </a:prstGeom>
        </p:spPr>
        <p:txBody>
          <a:bodyPr wrap="square" lIns="0" tIns="12065" rIns="0" bIns="0" rtlCol="0" vert="horz">
            <a:spAutoFit/>
          </a:bodyPr>
          <a:lstStyle/>
          <a:p>
            <a:pPr marL="12700">
              <a:lnSpc>
                <a:spcPct val="100000"/>
              </a:lnSpc>
              <a:spcBef>
                <a:spcPts val="95"/>
              </a:spcBef>
            </a:pPr>
            <a:r>
              <a:rPr dirty="0" sz="1600" spc="-860">
                <a:solidFill>
                  <a:srgbClr val="767070"/>
                </a:solidFill>
                <a:latin typeface="Arial"/>
                <a:cs typeface="Arial"/>
              </a:rPr>
              <a:t>6</a:t>
            </a:r>
            <a:r>
              <a:rPr dirty="0" baseline="1736" sz="2400" spc="-7">
                <a:solidFill>
                  <a:srgbClr val="767070"/>
                </a:solidFill>
                <a:latin typeface="Arial"/>
                <a:cs typeface="Arial"/>
              </a:rPr>
              <a:t>6</a:t>
            </a:r>
            <a:endParaRPr baseline="1736" sz="2400">
              <a:latin typeface="Arial"/>
              <a:cs typeface="Arial"/>
            </a:endParaRPr>
          </a:p>
        </p:txBody>
      </p:sp>
      <p:sp>
        <p:nvSpPr>
          <p:cNvPr id="47" name="object 47"/>
          <p:cNvSpPr txBox="1"/>
          <p:nvPr/>
        </p:nvSpPr>
        <p:spPr>
          <a:xfrm>
            <a:off x="8884666" y="3399535"/>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48" name="object 48"/>
          <p:cNvSpPr/>
          <p:nvPr/>
        </p:nvSpPr>
        <p:spPr>
          <a:xfrm>
            <a:off x="8096250" y="4161282"/>
            <a:ext cx="1078865" cy="0"/>
          </a:xfrm>
          <a:custGeom>
            <a:avLst/>
            <a:gdLst/>
            <a:ahLst/>
            <a:cxnLst/>
            <a:rect l="l" t="t" r="r" b="b"/>
            <a:pathLst>
              <a:path w="1078865" h="0">
                <a:moveTo>
                  <a:pt x="1078738" y="0"/>
                </a:moveTo>
                <a:lnTo>
                  <a:pt x="0" y="0"/>
                </a:lnTo>
              </a:path>
            </a:pathLst>
          </a:custGeom>
          <a:ln w="38100">
            <a:solidFill>
              <a:srgbClr val="8952AC"/>
            </a:solidFill>
          </a:ln>
        </p:spPr>
        <p:txBody>
          <a:bodyPr wrap="square" lIns="0" tIns="0" rIns="0" bIns="0" rtlCol="0"/>
          <a:lstStyle/>
          <a:p/>
        </p:txBody>
      </p:sp>
      <p:sp>
        <p:nvSpPr>
          <p:cNvPr id="49" name="object 49"/>
          <p:cNvSpPr txBox="1"/>
          <p:nvPr/>
        </p:nvSpPr>
        <p:spPr>
          <a:xfrm>
            <a:off x="8358378" y="416034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graphicFrame>
        <p:nvGraphicFramePr>
          <p:cNvPr id="50" name="object 50"/>
          <p:cNvGraphicFramePr>
            <a:graphicFrameLocks noGrp="1"/>
          </p:cNvGraphicFramePr>
          <p:nvPr/>
        </p:nvGraphicFramePr>
        <p:xfrm>
          <a:off x="10034016" y="2523489"/>
          <a:ext cx="1624965" cy="3305175"/>
        </p:xfrm>
        <a:graphic>
          <a:graphicData uri="http://schemas.openxmlformats.org/drawingml/2006/table">
            <a:tbl>
              <a:tblPr firstRow="1" bandRow="1">
                <a:tableStyleId>{2D5ABB26-0587-4C30-8999-92F81FD0307C}</a:tableStyleId>
              </a:tblPr>
              <a:tblGrid>
                <a:gridCol w="535305"/>
                <a:gridCol w="535305"/>
                <a:gridCol w="535304"/>
              </a:tblGrid>
              <a:tr h="365760">
                <a:tc>
                  <a:txBody>
                    <a:bodyPr/>
                    <a:lstStyle/>
                    <a:p>
                      <a:pPr algn="ctr">
                        <a:lnSpc>
                          <a:spcPct val="100000"/>
                        </a:lnSpc>
                        <a:spcBef>
                          <a:spcPts val="254"/>
                        </a:spcBef>
                      </a:pPr>
                      <a:r>
                        <a:rPr dirty="0" sz="1800">
                          <a:latin typeface="Cambria Math"/>
                          <a:cs typeface="Cambria Math"/>
                        </a:rPr>
                        <a:t>𝑠</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latin typeface="Cambria Math"/>
                          <a:cs typeface="Cambria Math"/>
                        </a:rPr>
                        <a:t>0</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177800">
                        <a:lnSpc>
                          <a:spcPct val="100000"/>
                        </a:lnSpc>
                        <a:spcBef>
                          <a:spcPts val="254"/>
                        </a:spcBef>
                      </a:pPr>
                      <a:r>
                        <a:rPr dirty="0" sz="1800">
                          <a:latin typeface="Wingdings"/>
                          <a:cs typeface="Wingdings"/>
                        </a:rPr>
                        <a:t></a:t>
                      </a:r>
                      <a:endParaRPr sz="1800">
                        <a:latin typeface="Wingdings"/>
                        <a:cs typeface="Wingdings"/>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latin typeface="Cambria Math"/>
                          <a:cs typeface="Cambria Math"/>
                        </a:rPr>
                        <a:t>𝑎</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3175">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4"/>
                        </a:spcBef>
                      </a:pPr>
                      <a:r>
                        <a:rPr dirty="0" sz="1800">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3175">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9"/>
                        </a:spcBef>
                      </a:pPr>
                      <a:r>
                        <a:rPr dirty="0" sz="1800">
                          <a:latin typeface="Cambria Math"/>
                          <a:cs typeface="Cambria Math"/>
                        </a:rPr>
                        <a:t>𝑐</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3175">
                        <a:lnSpc>
                          <a:spcPct val="100000"/>
                        </a:lnSpc>
                        <a:spcBef>
                          <a:spcPts val="259"/>
                        </a:spcBef>
                      </a:pPr>
                      <a:r>
                        <a:rPr dirty="0" sz="1800">
                          <a:latin typeface="Cambria Math"/>
                          <a:cs typeface="Cambria Math"/>
                        </a:rPr>
                        <a:t>∞</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9"/>
                        </a:spcBef>
                      </a:pPr>
                      <a:r>
                        <a:rPr dirty="0" sz="1800">
                          <a:latin typeface="Cambria Math"/>
                          <a:cs typeface="Cambria Math"/>
                        </a:rPr>
                        <a:t>𝑑</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9"/>
                        </a:spcBef>
                      </a:pPr>
                      <a:r>
                        <a:rPr dirty="0" sz="1800">
                          <a:latin typeface="Cambria Math"/>
                          <a:cs typeface="Cambria Math"/>
                        </a:rPr>
                        <a:t>1</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latin typeface="Cambria Math"/>
                          <a:cs typeface="Cambria Math"/>
                        </a:rPr>
                        <a:t>4</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algn="ctr">
                        <a:lnSpc>
                          <a:spcPct val="100000"/>
                        </a:lnSpc>
                        <a:spcBef>
                          <a:spcPts val="254"/>
                        </a:spcBef>
                      </a:pPr>
                      <a:r>
                        <a:rPr dirty="0" sz="1800">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3175">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59">
                <a:tc>
                  <a:txBody>
                    <a:bodyPr/>
                    <a:lstStyle/>
                    <a:p>
                      <a:pPr algn="ctr">
                        <a:lnSpc>
                          <a:spcPct val="100000"/>
                        </a:lnSpc>
                        <a:spcBef>
                          <a:spcPts val="260"/>
                        </a:spcBef>
                      </a:pPr>
                      <a:r>
                        <a:rPr dirty="0" sz="1800">
                          <a:latin typeface="Cambria Math"/>
                          <a:cs typeface="Cambria Math"/>
                        </a:rPr>
                        <a:t>𝑔</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60"/>
                        </a:spcBef>
                      </a:pPr>
                      <a:r>
                        <a:rPr dirty="0" sz="1800">
                          <a:latin typeface="Cambria Math"/>
                          <a:cs typeface="Cambria Math"/>
                        </a:rPr>
                        <a:t>2</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85">
                <a:tc>
                  <a:txBody>
                    <a:bodyPr/>
                    <a:lstStyle/>
                    <a:p>
                      <a:pPr algn="ctr">
                        <a:lnSpc>
                          <a:spcPct val="100000"/>
                        </a:lnSpc>
                        <a:spcBef>
                          <a:spcPts val="260"/>
                        </a:spcBef>
                      </a:pPr>
                      <a:r>
                        <a:rPr dirty="0" sz="1800">
                          <a:latin typeface="Cambria Math"/>
                          <a:cs typeface="Cambria Math"/>
                        </a:rPr>
                        <a:t>ℎ</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3175">
                        <a:lnSpc>
                          <a:spcPct val="100000"/>
                        </a:lnSpc>
                        <a:spcBef>
                          <a:spcPts val="260"/>
                        </a:spcBef>
                      </a:pPr>
                      <a:r>
                        <a:rPr dirty="0" sz="1800">
                          <a:latin typeface="Cambria Math"/>
                          <a:cs typeface="Cambria Math"/>
                        </a:rPr>
                        <a:t>∞</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bl>
          </a:graphicData>
        </a:graphic>
      </p:graphicFrame>
      <p:sp>
        <p:nvSpPr>
          <p:cNvPr id="51" name="object 51"/>
          <p:cNvSpPr/>
          <p:nvPr/>
        </p:nvSpPr>
        <p:spPr>
          <a:xfrm>
            <a:off x="6630161" y="5344667"/>
            <a:ext cx="1068070" cy="114300"/>
          </a:xfrm>
          <a:custGeom>
            <a:avLst/>
            <a:gdLst/>
            <a:ahLst/>
            <a:cxnLst/>
            <a:rect l="l" t="t" r="r" b="b"/>
            <a:pathLst>
              <a:path w="1068070" h="114300">
                <a:moveTo>
                  <a:pt x="953389" y="0"/>
                </a:moveTo>
                <a:lnTo>
                  <a:pt x="953262" y="38040"/>
                </a:lnTo>
                <a:lnTo>
                  <a:pt x="972312" y="38099"/>
                </a:lnTo>
                <a:lnTo>
                  <a:pt x="972185" y="76199"/>
                </a:lnTo>
                <a:lnTo>
                  <a:pt x="953135" y="76199"/>
                </a:lnTo>
                <a:lnTo>
                  <a:pt x="953008" y="114299"/>
                </a:lnTo>
                <a:lnTo>
                  <a:pt x="1029889" y="76199"/>
                </a:lnTo>
                <a:lnTo>
                  <a:pt x="972185" y="76199"/>
                </a:lnTo>
                <a:lnTo>
                  <a:pt x="1030010" y="76140"/>
                </a:lnTo>
                <a:lnTo>
                  <a:pt x="1067562" y="57530"/>
                </a:lnTo>
                <a:lnTo>
                  <a:pt x="953389" y="0"/>
                </a:lnTo>
                <a:close/>
              </a:path>
              <a:path w="1068070" h="114300">
                <a:moveTo>
                  <a:pt x="953262" y="38040"/>
                </a:moveTo>
                <a:lnTo>
                  <a:pt x="953135" y="76140"/>
                </a:lnTo>
                <a:lnTo>
                  <a:pt x="972185" y="76199"/>
                </a:lnTo>
                <a:lnTo>
                  <a:pt x="972312" y="38099"/>
                </a:lnTo>
                <a:lnTo>
                  <a:pt x="953262" y="38040"/>
                </a:lnTo>
                <a:close/>
              </a:path>
              <a:path w="1068070" h="114300">
                <a:moveTo>
                  <a:pt x="0" y="35051"/>
                </a:moveTo>
                <a:lnTo>
                  <a:pt x="0" y="73151"/>
                </a:lnTo>
                <a:lnTo>
                  <a:pt x="953135" y="76140"/>
                </a:lnTo>
                <a:lnTo>
                  <a:pt x="953262" y="38040"/>
                </a:lnTo>
                <a:lnTo>
                  <a:pt x="0" y="35051"/>
                </a:lnTo>
                <a:close/>
              </a:path>
            </a:pathLst>
          </a:custGeom>
          <a:solidFill>
            <a:srgbClr val="52AC87"/>
          </a:solidFill>
        </p:spPr>
        <p:txBody>
          <a:bodyPr wrap="square" lIns="0" tIns="0" rIns="0" bIns="0" rtlCol="0"/>
          <a:lstStyle/>
          <a:p/>
        </p:txBody>
      </p:sp>
      <p:sp>
        <p:nvSpPr>
          <p:cNvPr id="52" name="object 52"/>
          <p:cNvSpPr/>
          <p:nvPr/>
        </p:nvSpPr>
        <p:spPr>
          <a:xfrm>
            <a:off x="6520306" y="4281678"/>
            <a:ext cx="1129030" cy="965835"/>
          </a:xfrm>
          <a:custGeom>
            <a:avLst/>
            <a:gdLst/>
            <a:ahLst/>
            <a:cxnLst/>
            <a:rect l="l" t="t" r="r" b="b"/>
            <a:pathLst>
              <a:path w="1129029" h="965835">
                <a:moveTo>
                  <a:pt x="1029094" y="59571"/>
                </a:moveTo>
                <a:lnTo>
                  <a:pt x="0" y="936625"/>
                </a:lnTo>
                <a:lnTo>
                  <a:pt x="24638" y="965581"/>
                </a:lnTo>
                <a:lnTo>
                  <a:pt x="1053850" y="88658"/>
                </a:lnTo>
                <a:lnTo>
                  <a:pt x="1029094" y="59571"/>
                </a:lnTo>
                <a:close/>
              </a:path>
              <a:path w="1129029" h="965835">
                <a:moveTo>
                  <a:pt x="1108420" y="47244"/>
                </a:moveTo>
                <a:lnTo>
                  <a:pt x="1043559" y="47244"/>
                </a:lnTo>
                <a:lnTo>
                  <a:pt x="1068324" y="76327"/>
                </a:lnTo>
                <a:lnTo>
                  <a:pt x="1053850" y="88658"/>
                </a:lnTo>
                <a:lnTo>
                  <a:pt x="1078484" y="117602"/>
                </a:lnTo>
                <a:lnTo>
                  <a:pt x="1108420" y="47244"/>
                </a:lnTo>
                <a:close/>
              </a:path>
              <a:path w="1129029" h="965835">
                <a:moveTo>
                  <a:pt x="1043559" y="47244"/>
                </a:moveTo>
                <a:lnTo>
                  <a:pt x="1029094" y="59571"/>
                </a:lnTo>
                <a:lnTo>
                  <a:pt x="1053850" y="88658"/>
                </a:lnTo>
                <a:lnTo>
                  <a:pt x="1068324" y="76327"/>
                </a:lnTo>
                <a:lnTo>
                  <a:pt x="1043559" y="47244"/>
                </a:lnTo>
                <a:close/>
              </a:path>
              <a:path w="1129029" h="965835">
                <a:moveTo>
                  <a:pt x="1128522" y="0"/>
                </a:moveTo>
                <a:lnTo>
                  <a:pt x="1004443" y="30607"/>
                </a:lnTo>
                <a:lnTo>
                  <a:pt x="1029094" y="59571"/>
                </a:lnTo>
                <a:lnTo>
                  <a:pt x="1043559" y="47244"/>
                </a:lnTo>
                <a:lnTo>
                  <a:pt x="1108420" y="47244"/>
                </a:lnTo>
                <a:lnTo>
                  <a:pt x="1128522" y="0"/>
                </a:lnTo>
                <a:close/>
              </a:path>
            </a:pathLst>
          </a:custGeom>
          <a:solidFill>
            <a:srgbClr val="52AC87"/>
          </a:solidFill>
        </p:spPr>
        <p:txBody>
          <a:bodyPr wrap="square" lIns="0" tIns="0" rIns="0" bIns="0" rtlCol="0"/>
          <a:lstStyle/>
          <a:p/>
        </p:txBody>
      </p:sp>
      <p:sp>
        <p:nvSpPr>
          <p:cNvPr id="53" name="object 53"/>
          <p:cNvSpPr/>
          <p:nvPr/>
        </p:nvSpPr>
        <p:spPr>
          <a:xfrm>
            <a:off x="6254115" y="4388358"/>
            <a:ext cx="114300" cy="844550"/>
          </a:xfrm>
          <a:custGeom>
            <a:avLst/>
            <a:gdLst/>
            <a:ahLst/>
            <a:cxnLst/>
            <a:rect l="l" t="t" r="r" b="b"/>
            <a:pathLst>
              <a:path w="114300" h="844550">
                <a:moveTo>
                  <a:pt x="76139" y="114046"/>
                </a:moveTo>
                <a:lnTo>
                  <a:pt x="38163" y="114426"/>
                </a:lnTo>
                <a:lnTo>
                  <a:pt x="45465" y="844169"/>
                </a:lnTo>
                <a:lnTo>
                  <a:pt x="83565" y="843788"/>
                </a:lnTo>
                <a:lnTo>
                  <a:pt x="76139" y="114046"/>
                </a:lnTo>
                <a:close/>
              </a:path>
              <a:path w="114300" h="844550">
                <a:moveTo>
                  <a:pt x="56007" y="0"/>
                </a:moveTo>
                <a:lnTo>
                  <a:pt x="0" y="114808"/>
                </a:lnTo>
                <a:lnTo>
                  <a:pt x="38163" y="114426"/>
                </a:lnTo>
                <a:lnTo>
                  <a:pt x="37973" y="95377"/>
                </a:lnTo>
                <a:lnTo>
                  <a:pt x="75946" y="94996"/>
                </a:lnTo>
                <a:lnTo>
                  <a:pt x="104725" y="94996"/>
                </a:lnTo>
                <a:lnTo>
                  <a:pt x="56007" y="0"/>
                </a:lnTo>
                <a:close/>
              </a:path>
              <a:path w="114300" h="844550">
                <a:moveTo>
                  <a:pt x="75946" y="94996"/>
                </a:moveTo>
                <a:lnTo>
                  <a:pt x="37973" y="95377"/>
                </a:lnTo>
                <a:lnTo>
                  <a:pt x="38163" y="114426"/>
                </a:lnTo>
                <a:lnTo>
                  <a:pt x="76139" y="114046"/>
                </a:lnTo>
                <a:lnTo>
                  <a:pt x="75946" y="94996"/>
                </a:lnTo>
                <a:close/>
              </a:path>
              <a:path w="114300" h="844550">
                <a:moveTo>
                  <a:pt x="104725" y="94996"/>
                </a:moveTo>
                <a:lnTo>
                  <a:pt x="75946" y="94996"/>
                </a:lnTo>
                <a:lnTo>
                  <a:pt x="76139" y="114046"/>
                </a:lnTo>
                <a:lnTo>
                  <a:pt x="114300" y="113665"/>
                </a:lnTo>
                <a:lnTo>
                  <a:pt x="104725" y="94996"/>
                </a:lnTo>
                <a:close/>
              </a:path>
            </a:pathLst>
          </a:custGeom>
          <a:solidFill>
            <a:srgbClr val="52AC87"/>
          </a:solidFill>
        </p:spPr>
        <p:txBody>
          <a:bodyPr wrap="square" lIns="0" tIns="0" rIns="0" bIns="0" rtlCol="0"/>
          <a:lstStyle/>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508508"/>
            <a:ext cx="7927975" cy="738505"/>
          </a:xfrm>
          <a:prstGeom prst="rect"/>
        </p:spPr>
        <p:txBody>
          <a:bodyPr wrap="square" lIns="0" tIns="12700" rIns="0" bIns="0" rtlCol="0" vert="horz">
            <a:spAutoFit/>
          </a:bodyPr>
          <a:lstStyle/>
          <a:p>
            <a:pPr marL="12700">
              <a:lnSpc>
                <a:spcPct val="100000"/>
              </a:lnSpc>
              <a:spcBef>
                <a:spcPts val="100"/>
              </a:spcBef>
            </a:pPr>
            <a:r>
              <a:rPr dirty="0" spc="-25"/>
              <a:t>Prim’s</a:t>
            </a:r>
            <a:r>
              <a:rPr dirty="0" spc="-20"/>
              <a:t> </a:t>
            </a:r>
            <a:r>
              <a:rPr dirty="0" spc="-5"/>
              <a:t>Algorithm</a:t>
            </a:r>
          </a:p>
          <a:p>
            <a:pPr marL="12700">
              <a:lnSpc>
                <a:spcPct val="100000"/>
              </a:lnSpc>
              <a:spcBef>
                <a:spcPts val="90"/>
              </a:spcBef>
            </a:pPr>
            <a:r>
              <a:rPr dirty="0" sz="2200" spc="-10" b="0">
                <a:solidFill>
                  <a:srgbClr val="767070"/>
                </a:solidFill>
                <a:latin typeface="Arial"/>
                <a:cs typeface="Arial"/>
              </a:rPr>
              <a:t>Prim’s </a:t>
            </a:r>
            <a:r>
              <a:rPr dirty="0" sz="2200" spc="-5" b="0">
                <a:solidFill>
                  <a:srgbClr val="767070"/>
                </a:solidFill>
                <a:latin typeface="Arial"/>
                <a:cs typeface="Arial"/>
              </a:rPr>
              <a:t>Algorithm finds a minimum cost spanning tree of a</a:t>
            </a:r>
            <a:r>
              <a:rPr dirty="0" sz="2200" spc="15" b="0">
                <a:solidFill>
                  <a:srgbClr val="767070"/>
                </a:solidFill>
                <a:latin typeface="Arial"/>
                <a:cs typeface="Arial"/>
              </a:rPr>
              <a:t> </a:t>
            </a:r>
            <a:r>
              <a:rPr dirty="0" sz="2200" spc="-10" b="0">
                <a:solidFill>
                  <a:srgbClr val="767070"/>
                </a:solidFill>
                <a:latin typeface="Arial"/>
                <a:cs typeface="Arial"/>
              </a:rPr>
              <a:t>graph.</a:t>
            </a:r>
            <a:endParaRPr sz="2200">
              <a:latin typeface="Arial"/>
              <a:cs typeface="Arial"/>
            </a:endParaRPr>
          </a:p>
        </p:txBody>
      </p:sp>
      <p:sp>
        <p:nvSpPr>
          <p:cNvPr id="3" name="object 3"/>
          <p:cNvSpPr/>
          <p:nvPr/>
        </p:nvSpPr>
        <p:spPr>
          <a:xfrm>
            <a:off x="6217920" y="5286755"/>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19" y="396240"/>
                </a:lnTo>
                <a:lnTo>
                  <a:pt x="243564" y="391007"/>
                </a:lnTo>
                <a:lnTo>
                  <a:pt x="285272" y="376103"/>
                </a:lnTo>
                <a:lnTo>
                  <a:pt x="322057" y="352716"/>
                </a:lnTo>
                <a:lnTo>
                  <a:pt x="352732" y="322035"/>
                </a:lnTo>
                <a:lnTo>
                  <a:pt x="376112" y="285250"/>
                </a:lnTo>
                <a:lnTo>
                  <a:pt x="391010" y="243548"/>
                </a:lnTo>
                <a:lnTo>
                  <a:pt x="396239"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57ED7B"/>
          </a:solidFill>
        </p:spPr>
        <p:txBody>
          <a:bodyPr wrap="square" lIns="0" tIns="0" rIns="0" bIns="0" rtlCol="0"/>
          <a:lstStyle/>
          <a:p/>
        </p:txBody>
      </p:sp>
      <p:sp>
        <p:nvSpPr>
          <p:cNvPr id="4" name="object 4"/>
          <p:cNvSpPr txBox="1"/>
          <p:nvPr/>
        </p:nvSpPr>
        <p:spPr>
          <a:xfrm>
            <a:off x="6322314" y="5282895"/>
            <a:ext cx="16637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𝑠</a:t>
            </a:r>
            <a:endParaRPr sz="2400">
              <a:latin typeface="Cambria Math"/>
              <a:cs typeface="Cambria Math"/>
            </a:endParaRPr>
          </a:p>
        </p:txBody>
      </p:sp>
      <p:sp>
        <p:nvSpPr>
          <p:cNvPr id="5" name="object 5"/>
          <p:cNvSpPr/>
          <p:nvPr/>
        </p:nvSpPr>
        <p:spPr>
          <a:xfrm>
            <a:off x="6557009" y="4301490"/>
            <a:ext cx="1201420" cy="1044575"/>
          </a:xfrm>
          <a:custGeom>
            <a:avLst/>
            <a:gdLst/>
            <a:ahLst/>
            <a:cxnLst/>
            <a:rect l="l" t="t" r="r" b="b"/>
            <a:pathLst>
              <a:path w="1201420" h="1044575">
                <a:moveTo>
                  <a:pt x="1200912" y="0"/>
                </a:moveTo>
                <a:lnTo>
                  <a:pt x="0" y="1044321"/>
                </a:lnTo>
              </a:path>
            </a:pathLst>
          </a:custGeom>
          <a:ln w="38099">
            <a:solidFill>
              <a:srgbClr val="8952AC"/>
            </a:solidFill>
          </a:ln>
        </p:spPr>
        <p:txBody>
          <a:bodyPr wrap="square" lIns="0" tIns="0" rIns="0" bIns="0" rtlCol="0"/>
          <a:lstStyle/>
          <a:p/>
        </p:txBody>
      </p:sp>
      <p:sp>
        <p:nvSpPr>
          <p:cNvPr id="6" name="object 6"/>
          <p:cNvSpPr/>
          <p:nvPr/>
        </p:nvSpPr>
        <p:spPr>
          <a:xfrm>
            <a:off x="6217920" y="3962400"/>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DEED12"/>
          </a:solidFill>
        </p:spPr>
        <p:txBody>
          <a:bodyPr wrap="square" lIns="0" tIns="0" rIns="0" bIns="0" rtlCol="0"/>
          <a:lstStyle/>
          <a:p/>
        </p:txBody>
      </p:sp>
      <p:sp>
        <p:nvSpPr>
          <p:cNvPr id="7" name="object 7"/>
          <p:cNvSpPr txBox="1"/>
          <p:nvPr/>
        </p:nvSpPr>
        <p:spPr>
          <a:xfrm>
            <a:off x="6303390" y="3957904"/>
            <a:ext cx="2025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𝑑</a:t>
            </a:r>
            <a:endParaRPr sz="2400">
              <a:latin typeface="Cambria Math"/>
              <a:cs typeface="Cambria Math"/>
            </a:endParaRPr>
          </a:p>
        </p:txBody>
      </p:sp>
      <p:sp>
        <p:nvSpPr>
          <p:cNvPr id="8" name="object 8"/>
          <p:cNvSpPr/>
          <p:nvPr/>
        </p:nvSpPr>
        <p:spPr>
          <a:xfrm>
            <a:off x="7699247" y="5286755"/>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20" y="396240"/>
                </a:lnTo>
                <a:lnTo>
                  <a:pt x="243564" y="391007"/>
                </a:lnTo>
                <a:lnTo>
                  <a:pt x="285272" y="376103"/>
                </a:lnTo>
                <a:lnTo>
                  <a:pt x="322057" y="352716"/>
                </a:lnTo>
                <a:lnTo>
                  <a:pt x="352732" y="322035"/>
                </a:lnTo>
                <a:lnTo>
                  <a:pt x="376112" y="285250"/>
                </a:lnTo>
                <a:lnTo>
                  <a:pt x="391010" y="243548"/>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9" name="object 9"/>
          <p:cNvSpPr txBox="1"/>
          <p:nvPr/>
        </p:nvSpPr>
        <p:spPr>
          <a:xfrm>
            <a:off x="7781925" y="5282895"/>
            <a:ext cx="21209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𝑔</a:t>
            </a:r>
            <a:endParaRPr sz="2400">
              <a:latin typeface="Cambria Math"/>
              <a:cs typeface="Cambria Math"/>
            </a:endParaRPr>
          </a:p>
        </p:txBody>
      </p:sp>
      <p:sp>
        <p:nvSpPr>
          <p:cNvPr id="10" name="object 10"/>
          <p:cNvSpPr/>
          <p:nvPr/>
        </p:nvSpPr>
        <p:spPr>
          <a:xfrm>
            <a:off x="6217920" y="2638044"/>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1" name="object 11"/>
          <p:cNvSpPr txBox="1"/>
          <p:nvPr/>
        </p:nvSpPr>
        <p:spPr>
          <a:xfrm>
            <a:off x="6307582" y="2633294"/>
            <a:ext cx="195580"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𝑎</a:t>
            </a:r>
            <a:endParaRPr sz="2400">
              <a:latin typeface="Cambria Math"/>
              <a:cs typeface="Cambria Math"/>
            </a:endParaRPr>
          </a:p>
        </p:txBody>
      </p:sp>
      <p:sp>
        <p:nvSpPr>
          <p:cNvPr id="12" name="object 12"/>
          <p:cNvSpPr/>
          <p:nvPr/>
        </p:nvSpPr>
        <p:spPr>
          <a:xfrm>
            <a:off x="7699247" y="396240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3" name="object 13"/>
          <p:cNvSpPr txBox="1"/>
          <p:nvPr/>
        </p:nvSpPr>
        <p:spPr>
          <a:xfrm>
            <a:off x="7798689" y="3957904"/>
            <a:ext cx="1771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𝑒</a:t>
            </a:r>
            <a:endParaRPr sz="2400">
              <a:latin typeface="Cambria Math"/>
              <a:cs typeface="Cambria Math"/>
            </a:endParaRPr>
          </a:p>
        </p:txBody>
      </p:sp>
      <p:sp>
        <p:nvSpPr>
          <p:cNvPr id="14" name="object 14"/>
          <p:cNvSpPr/>
          <p:nvPr/>
        </p:nvSpPr>
        <p:spPr>
          <a:xfrm>
            <a:off x="7696200" y="2638044"/>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5" name="object 15"/>
          <p:cNvSpPr txBox="1"/>
          <p:nvPr/>
        </p:nvSpPr>
        <p:spPr>
          <a:xfrm>
            <a:off x="7788402" y="2633294"/>
            <a:ext cx="1898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𝑏</a:t>
            </a:r>
            <a:endParaRPr sz="2400">
              <a:latin typeface="Cambria Math"/>
              <a:cs typeface="Cambria Math"/>
            </a:endParaRPr>
          </a:p>
        </p:txBody>
      </p:sp>
      <p:sp>
        <p:nvSpPr>
          <p:cNvPr id="16" name="object 16"/>
          <p:cNvSpPr/>
          <p:nvPr/>
        </p:nvSpPr>
        <p:spPr>
          <a:xfrm>
            <a:off x="9174480" y="5286755"/>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20" y="396240"/>
                </a:lnTo>
                <a:lnTo>
                  <a:pt x="243564" y="391007"/>
                </a:lnTo>
                <a:lnTo>
                  <a:pt x="285272" y="376103"/>
                </a:lnTo>
                <a:lnTo>
                  <a:pt x="322057" y="352716"/>
                </a:lnTo>
                <a:lnTo>
                  <a:pt x="352732" y="322035"/>
                </a:lnTo>
                <a:lnTo>
                  <a:pt x="376112" y="285250"/>
                </a:lnTo>
                <a:lnTo>
                  <a:pt x="391010" y="243548"/>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7" name="object 17"/>
          <p:cNvSpPr txBox="1"/>
          <p:nvPr/>
        </p:nvSpPr>
        <p:spPr>
          <a:xfrm>
            <a:off x="9265157" y="5282895"/>
            <a:ext cx="19494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ℎ</a:t>
            </a:r>
            <a:endParaRPr sz="2400">
              <a:latin typeface="Cambria Math"/>
              <a:cs typeface="Cambria Math"/>
            </a:endParaRPr>
          </a:p>
        </p:txBody>
      </p:sp>
      <p:sp>
        <p:nvSpPr>
          <p:cNvPr id="18" name="object 18"/>
          <p:cNvSpPr/>
          <p:nvPr/>
        </p:nvSpPr>
        <p:spPr>
          <a:xfrm>
            <a:off x="9174480" y="396240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9" name="object 19"/>
          <p:cNvSpPr txBox="1"/>
          <p:nvPr/>
        </p:nvSpPr>
        <p:spPr>
          <a:xfrm>
            <a:off x="9263888" y="3957904"/>
            <a:ext cx="19367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𝑓</a:t>
            </a:r>
            <a:endParaRPr sz="2400">
              <a:latin typeface="Cambria Math"/>
              <a:cs typeface="Cambria Math"/>
            </a:endParaRPr>
          </a:p>
        </p:txBody>
      </p:sp>
      <p:sp>
        <p:nvSpPr>
          <p:cNvPr id="20" name="object 20"/>
          <p:cNvSpPr/>
          <p:nvPr/>
        </p:nvSpPr>
        <p:spPr>
          <a:xfrm>
            <a:off x="9174480" y="2638044"/>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21" name="object 21"/>
          <p:cNvSpPr txBox="1"/>
          <p:nvPr/>
        </p:nvSpPr>
        <p:spPr>
          <a:xfrm>
            <a:off x="9277857" y="2633294"/>
            <a:ext cx="16573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𝑐</a:t>
            </a:r>
            <a:endParaRPr sz="2400">
              <a:latin typeface="Cambria Math"/>
              <a:cs typeface="Cambria Math"/>
            </a:endParaRPr>
          </a:p>
        </p:txBody>
      </p:sp>
      <p:sp>
        <p:nvSpPr>
          <p:cNvPr id="22" name="object 22"/>
          <p:cNvSpPr/>
          <p:nvPr/>
        </p:nvSpPr>
        <p:spPr>
          <a:xfrm>
            <a:off x="6614921" y="5485638"/>
            <a:ext cx="1085215" cy="0"/>
          </a:xfrm>
          <a:custGeom>
            <a:avLst/>
            <a:gdLst/>
            <a:ahLst/>
            <a:cxnLst/>
            <a:rect l="l" t="t" r="r" b="b"/>
            <a:pathLst>
              <a:path w="1085215" h="0">
                <a:moveTo>
                  <a:pt x="1084833" y="0"/>
                </a:moveTo>
                <a:lnTo>
                  <a:pt x="0" y="0"/>
                </a:lnTo>
              </a:path>
            </a:pathLst>
          </a:custGeom>
          <a:ln w="38100">
            <a:solidFill>
              <a:srgbClr val="8952AC"/>
            </a:solidFill>
          </a:ln>
        </p:spPr>
        <p:txBody>
          <a:bodyPr wrap="square" lIns="0" tIns="0" rIns="0" bIns="0" rtlCol="0"/>
          <a:lstStyle/>
          <a:p/>
        </p:txBody>
      </p:sp>
      <p:sp>
        <p:nvSpPr>
          <p:cNvPr id="23" name="object 23"/>
          <p:cNvSpPr/>
          <p:nvPr/>
        </p:nvSpPr>
        <p:spPr>
          <a:xfrm>
            <a:off x="6416802" y="4359402"/>
            <a:ext cx="0" cy="928369"/>
          </a:xfrm>
          <a:custGeom>
            <a:avLst/>
            <a:gdLst/>
            <a:ahLst/>
            <a:cxnLst/>
            <a:rect l="l" t="t" r="r" b="b"/>
            <a:pathLst>
              <a:path w="0" h="928370">
                <a:moveTo>
                  <a:pt x="0" y="0"/>
                </a:moveTo>
                <a:lnTo>
                  <a:pt x="0" y="928370"/>
                </a:lnTo>
              </a:path>
            </a:pathLst>
          </a:custGeom>
          <a:ln w="38100">
            <a:solidFill>
              <a:srgbClr val="57ED7B"/>
            </a:solidFill>
          </a:ln>
        </p:spPr>
        <p:txBody>
          <a:bodyPr wrap="square" lIns="0" tIns="0" rIns="0" bIns="0" rtlCol="0"/>
          <a:lstStyle/>
          <a:p/>
        </p:txBody>
      </p:sp>
      <p:sp>
        <p:nvSpPr>
          <p:cNvPr id="24" name="object 24"/>
          <p:cNvSpPr/>
          <p:nvPr/>
        </p:nvSpPr>
        <p:spPr>
          <a:xfrm>
            <a:off x="6614921" y="4161282"/>
            <a:ext cx="1085215" cy="0"/>
          </a:xfrm>
          <a:custGeom>
            <a:avLst/>
            <a:gdLst/>
            <a:ahLst/>
            <a:cxnLst/>
            <a:rect l="l" t="t" r="r" b="b"/>
            <a:pathLst>
              <a:path w="1085215" h="0">
                <a:moveTo>
                  <a:pt x="1084833" y="0"/>
                </a:moveTo>
                <a:lnTo>
                  <a:pt x="0" y="0"/>
                </a:lnTo>
              </a:path>
            </a:pathLst>
          </a:custGeom>
          <a:ln w="38100">
            <a:solidFill>
              <a:srgbClr val="8952AC"/>
            </a:solidFill>
          </a:ln>
        </p:spPr>
        <p:txBody>
          <a:bodyPr wrap="square" lIns="0" tIns="0" rIns="0" bIns="0" rtlCol="0"/>
          <a:lstStyle/>
          <a:p/>
        </p:txBody>
      </p:sp>
      <p:sp>
        <p:nvSpPr>
          <p:cNvPr id="25" name="object 25"/>
          <p:cNvSpPr/>
          <p:nvPr/>
        </p:nvSpPr>
        <p:spPr>
          <a:xfrm>
            <a:off x="8096250" y="5485638"/>
            <a:ext cx="1078865" cy="0"/>
          </a:xfrm>
          <a:custGeom>
            <a:avLst/>
            <a:gdLst/>
            <a:ahLst/>
            <a:cxnLst/>
            <a:rect l="l" t="t" r="r" b="b"/>
            <a:pathLst>
              <a:path w="1078865" h="0">
                <a:moveTo>
                  <a:pt x="1078738" y="0"/>
                </a:moveTo>
                <a:lnTo>
                  <a:pt x="0" y="0"/>
                </a:lnTo>
              </a:path>
            </a:pathLst>
          </a:custGeom>
          <a:ln w="38100">
            <a:solidFill>
              <a:srgbClr val="8952AC"/>
            </a:solidFill>
          </a:ln>
        </p:spPr>
        <p:txBody>
          <a:bodyPr wrap="square" lIns="0" tIns="0" rIns="0" bIns="0" rtlCol="0"/>
          <a:lstStyle/>
          <a:p/>
        </p:txBody>
      </p:sp>
      <p:sp>
        <p:nvSpPr>
          <p:cNvPr id="26" name="object 26"/>
          <p:cNvSpPr/>
          <p:nvPr/>
        </p:nvSpPr>
        <p:spPr>
          <a:xfrm>
            <a:off x="9373361" y="4359402"/>
            <a:ext cx="0" cy="928369"/>
          </a:xfrm>
          <a:custGeom>
            <a:avLst/>
            <a:gdLst/>
            <a:ahLst/>
            <a:cxnLst/>
            <a:rect l="l" t="t" r="r" b="b"/>
            <a:pathLst>
              <a:path w="0" h="928370">
                <a:moveTo>
                  <a:pt x="0" y="928370"/>
                </a:moveTo>
                <a:lnTo>
                  <a:pt x="0" y="0"/>
                </a:lnTo>
              </a:path>
            </a:pathLst>
          </a:custGeom>
          <a:ln w="38100">
            <a:solidFill>
              <a:srgbClr val="8952AC"/>
            </a:solidFill>
          </a:ln>
        </p:spPr>
        <p:txBody>
          <a:bodyPr wrap="square" lIns="0" tIns="0" rIns="0" bIns="0" rtlCol="0"/>
          <a:lstStyle/>
          <a:p/>
        </p:txBody>
      </p:sp>
      <p:sp>
        <p:nvSpPr>
          <p:cNvPr id="27" name="object 27"/>
          <p:cNvSpPr/>
          <p:nvPr/>
        </p:nvSpPr>
        <p:spPr>
          <a:xfrm>
            <a:off x="8093202" y="2836926"/>
            <a:ext cx="1082040" cy="0"/>
          </a:xfrm>
          <a:custGeom>
            <a:avLst/>
            <a:gdLst/>
            <a:ahLst/>
            <a:cxnLst/>
            <a:rect l="l" t="t" r="r" b="b"/>
            <a:pathLst>
              <a:path w="1082040" h="0">
                <a:moveTo>
                  <a:pt x="1081786" y="0"/>
                </a:moveTo>
                <a:lnTo>
                  <a:pt x="0" y="0"/>
                </a:lnTo>
              </a:path>
            </a:pathLst>
          </a:custGeom>
          <a:ln w="38100">
            <a:solidFill>
              <a:srgbClr val="8952AC"/>
            </a:solidFill>
          </a:ln>
        </p:spPr>
        <p:txBody>
          <a:bodyPr wrap="square" lIns="0" tIns="0" rIns="0" bIns="0" rtlCol="0"/>
          <a:lstStyle/>
          <a:p/>
        </p:txBody>
      </p:sp>
      <p:sp>
        <p:nvSpPr>
          <p:cNvPr id="28" name="object 28"/>
          <p:cNvSpPr/>
          <p:nvPr/>
        </p:nvSpPr>
        <p:spPr>
          <a:xfrm>
            <a:off x="6614921" y="2836926"/>
            <a:ext cx="1082040" cy="0"/>
          </a:xfrm>
          <a:custGeom>
            <a:avLst/>
            <a:gdLst/>
            <a:ahLst/>
            <a:cxnLst/>
            <a:rect l="l" t="t" r="r" b="b"/>
            <a:pathLst>
              <a:path w="1082040" h="0">
                <a:moveTo>
                  <a:pt x="0" y="0"/>
                </a:moveTo>
                <a:lnTo>
                  <a:pt x="1081785" y="0"/>
                </a:lnTo>
              </a:path>
            </a:pathLst>
          </a:custGeom>
          <a:ln w="38100">
            <a:solidFill>
              <a:srgbClr val="8952AC"/>
            </a:solidFill>
          </a:ln>
        </p:spPr>
        <p:txBody>
          <a:bodyPr wrap="square" lIns="0" tIns="0" rIns="0" bIns="0" rtlCol="0"/>
          <a:lstStyle/>
          <a:p/>
        </p:txBody>
      </p:sp>
      <p:sp>
        <p:nvSpPr>
          <p:cNvPr id="29" name="object 29"/>
          <p:cNvSpPr/>
          <p:nvPr/>
        </p:nvSpPr>
        <p:spPr>
          <a:xfrm>
            <a:off x="7895081" y="3035045"/>
            <a:ext cx="3175" cy="928369"/>
          </a:xfrm>
          <a:custGeom>
            <a:avLst/>
            <a:gdLst/>
            <a:ahLst/>
            <a:cxnLst/>
            <a:rect l="l" t="t" r="r" b="b"/>
            <a:pathLst>
              <a:path w="3175" h="928370">
                <a:moveTo>
                  <a:pt x="3048" y="928369"/>
                </a:moveTo>
                <a:lnTo>
                  <a:pt x="0" y="0"/>
                </a:lnTo>
              </a:path>
            </a:pathLst>
          </a:custGeom>
          <a:ln w="38099">
            <a:solidFill>
              <a:srgbClr val="8952AC"/>
            </a:solidFill>
          </a:ln>
        </p:spPr>
        <p:txBody>
          <a:bodyPr wrap="square" lIns="0" tIns="0" rIns="0" bIns="0" rtlCol="0"/>
          <a:lstStyle/>
          <a:p/>
        </p:txBody>
      </p:sp>
      <p:sp>
        <p:nvSpPr>
          <p:cNvPr id="30" name="object 30"/>
          <p:cNvSpPr/>
          <p:nvPr/>
        </p:nvSpPr>
        <p:spPr>
          <a:xfrm>
            <a:off x="6416802" y="3035045"/>
            <a:ext cx="0" cy="928369"/>
          </a:xfrm>
          <a:custGeom>
            <a:avLst/>
            <a:gdLst/>
            <a:ahLst/>
            <a:cxnLst/>
            <a:rect l="l" t="t" r="r" b="b"/>
            <a:pathLst>
              <a:path w="0" h="928370">
                <a:moveTo>
                  <a:pt x="0" y="0"/>
                </a:moveTo>
                <a:lnTo>
                  <a:pt x="0" y="928369"/>
                </a:lnTo>
              </a:path>
            </a:pathLst>
          </a:custGeom>
          <a:ln w="38100">
            <a:solidFill>
              <a:srgbClr val="8952AC"/>
            </a:solidFill>
          </a:ln>
        </p:spPr>
        <p:txBody>
          <a:bodyPr wrap="square" lIns="0" tIns="0" rIns="0" bIns="0" rtlCol="0"/>
          <a:lstStyle/>
          <a:p/>
        </p:txBody>
      </p:sp>
      <p:sp>
        <p:nvSpPr>
          <p:cNvPr id="31" name="object 31"/>
          <p:cNvSpPr/>
          <p:nvPr/>
        </p:nvSpPr>
        <p:spPr>
          <a:xfrm>
            <a:off x="8038338" y="4301490"/>
            <a:ext cx="1195070" cy="1044575"/>
          </a:xfrm>
          <a:custGeom>
            <a:avLst/>
            <a:gdLst/>
            <a:ahLst/>
            <a:cxnLst/>
            <a:rect l="l" t="t" r="r" b="b"/>
            <a:pathLst>
              <a:path w="1195070" h="1044575">
                <a:moveTo>
                  <a:pt x="0" y="1044321"/>
                </a:moveTo>
                <a:lnTo>
                  <a:pt x="1194815" y="0"/>
                </a:lnTo>
              </a:path>
            </a:pathLst>
          </a:custGeom>
          <a:ln w="38100">
            <a:solidFill>
              <a:srgbClr val="8952AC"/>
            </a:solidFill>
          </a:ln>
        </p:spPr>
        <p:txBody>
          <a:bodyPr wrap="square" lIns="0" tIns="0" rIns="0" bIns="0" rtlCol="0"/>
          <a:lstStyle/>
          <a:p/>
        </p:txBody>
      </p:sp>
      <p:sp>
        <p:nvSpPr>
          <p:cNvPr id="32" name="object 32"/>
          <p:cNvSpPr/>
          <p:nvPr/>
        </p:nvSpPr>
        <p:spPr>
          <a:xfrm>
            <a:off x="6557009" y="2977133"/>
            <a:ext cx="1201420" cy="1044575"/>
          </a:xfrm>
          <a:custGeom>
            <a:avLst/>
            <a:gdLst/>
            <a:ahLst/>
            <a:cxnLst/>
            <a:rect l="l" t="t" r="r" b="b"/>
            <a:pathLst>
              <a:path w="1201420" h="1044575">
                <a:moveTo>
                  <a:pt x="1200912" y="1044320"/>
                </a:moveTo>
                <a:lnTo>
                  <a:pt x="0" y="0"/>
                </a:lnTo>
              </a:path>
            </a:pathLst>
          </a:custGeom>
          <a:ln w="38100">
            <a:solidFill>
              <a:srgbClr val="8952AC"/>
            </a:solidFill>
          </a:ln>
        </p:spPr>
        <p:txBody>
          <a:bodyPr wrap="square" lIns="0" tIns="0" rIns="0" bIns="0" rtlCol="0"/>
          <a:lstStyle/>
          <a:p/>
        </p:txBody>
      </p:sp>
      <p:sp>
        <p:nvSpPr>
          <p:cNvPr id="33" name="object 33"/>
          <p:cNvSpPr txBox="1"/>
          <p:nvPr/>
        </p:nvSpPr>
        <p:spPr>
          <a:xfrm>
            <a:off x="7291578" y="481533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34" name="object 34"/>
          <p:cNvSpPr txBox="1"/>
          <p:nvPr/>
        </p:nvSpPr>
        <p:spPr>
          <a:xfrm>
            <a:off x="7212838" y="554349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35" name="object 35"/>
          <p:cNvSpPr txBox="1"/>
          <p:nvPr/>
        </p:nvSpPr>
        <p:spPr>
          <a:xfrm>
            <a:off x="6165850" y="468299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36" name="object 36"/>
          <p:cNvSpPr txBox="1"/>
          <p:nvPr/>
        </p:nvSpPr>
        <p:spPr>
          <a:xfrm>
            <a:off x="7063485" y="382468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7" name="object 37"/>
          <p:cNvSpPr txBox="1"/>
          <p:nvPr/>
        </p:nvSpPr>
        <p:spPr>
          <a:xfrm>
            <a:off x="6189726" y="3406266"/>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8</a:t>
            </a:r>
            <a:endParaRPr sz="1600">
              <a:latin typeface="Arial"/>
              <a:cs typeface="Arial"/>
            </a:endParaRPr>
          </a:p>
        </p:txBody>
      </p:sp>
      <p:sp>
        <p:nvSpPr>
          <p:cNvPr id="38" name="object 38"/>
          <p:cNvSpPr txBox="1"/>
          <p:nvPr/>
        </p:nvSpPr>
        <p:spPr>
          <a:xfrm>
            <a:off x="8639047" y="554349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9" name="object 39"/>
          <p:cNvSpPr txBox="1"/>
          <p:nvPr/>
        </p:nvSpPr>
        <p:spPr>
          <a:xfrm>
            <a:off x="8059928" y="488111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0" name="object 40"/>
          <p:cNvSpPr txBox="1"/>
          <p:nvPr/>
        </p:nvSpPr>
        <p:spPr>
          <a:xfrm>
            <a:off x="7341869" y="3406266"/>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41" name="object 41"/>
          <p:cNvSpPr txBox="1"/>
          <p:nvPr/>
        </p:nvSpPr>
        <p:spPr>
          <a:xfrm>
            <a:off x="9483597" y="464616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2" name="object 42"/>
          <p:cNvSpPr txBox="1"/>
          <p:nvPr/>
        </p:nvSpPr>
        <p:spPr>
          <a:xfrm>
            <a:off x="7063485" y="288721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3" name="object 43"/>
          <p:cNvSpPr txBox="1"/>
          <p:nvPr/>
        </p:nvSpPr>
        <p:spPr>
          <a:xfrm>
            <a:off x="7985252" y="3394075"/>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44" name="object 44"/>
          <p:cNvSpPr txBox="1"/>
          <p:nvPr/>
        </p:nvSpPr>
        <p:spPr>
          <a:xfrm>
            <a:off x="1332738" y="3064510"/>
            <a:ext cx="4422775" cy="2372360"/>
          </a:xfrm>
          <a:prstGeom prst="rect">
            <a:avLst/>
          </a:prstGeom>
        </p:spPr>
        <p:txBody>
          <a:bodyPr wrap="square" lIns="0" tIns="12065" rIns="0" bIns="0" rtlCol="0" vert="horz">
            <a:spAutoFit/>
          </a:bodyPr>
          <a:lstStyle/>
          <a:p>
            <a:pPr marL="12700" marR="5080">
              <a:lnSpc>
                <a:spcPct val="100000"/>
              </a:lnSpc>
              <a:spcBef>
                <a:spcPts val="95"/>
              </a:spcBef>
            </a:pPr>
            <a:r>
              <a:rPr dirty="0" sz="2200" spc="-5">
                <a:solidFill>
                  <a:srgbClr val="767070"/>
                </a:solidFill>
                <a:latin typeface="Arial"/>
                <a:cs typeface="Arial"/>
              </a:rPr>
              <a:t>It </a:t>
            </a:r>
            <a:r>
              <a:rPr dirty="0" sz="2200">
                <a:solidFill>
                  <a:srgbClr val="767070"/>
                </a:solidFill>
                <a:latin typeface="Arial"/>
                <a:cs typeface="Arial"/>
              </a:rPr>
              <a:t>takes </a:t>
            </a:r>
            <a:r>
              <a:rPr dirty="0" sz="2200" spc="-5">
                <a:solidFill>
                  <a:srgbClr val="767070"/>
                </a:solidFill>
                <a:latin typeface="Arial"/>
                <a:cs typeface="Arial"/>
              </a:rPr>
              <a:t>the cheapest of these  vertices and adds it to the spanning  tree. It then, again, determines the  cost of adding each vertex adjacent  to the current vertex being added,  always keeping track of the edge  used in the cheapest</a:t>
            </a:r>
            <a:r>
              <a:rPr dirty="0" sz="2200" spc="5">
                <a:solidFill>
                  <a:srgbClr val="767070"/>
                </a:solidFill>
                <a:latin typeface="Arial"/>
                <a:cs typeface="Arial"/>
              </a:rPr>
              <a:t> </a:t>
            </a:r>
            <a:r>
              <a:rPr dirty="0" sz="2200" spc="-45">
                <a:solidFill>
                  <a:srgbClr val="767070"/>
                </a:solidFill>
                <a:latin typeface="Arial"/>
                <a:cs typeface="Arial"/>
              </a:rPr>
              <a:t>way.</a:t>
            </a:r>
            <a:endParaRPr sz="2200">
              <a:latin typeface="Arial"/>
              <a:cs typeface="Arial"/>
            </a:endParaRPr>
          </a:p>
        </p:txBody>
      </p:sp>
      <p:sp>
        <p:nvSpPr>
          <p:cNvPr id="45" name="object 45"/>
          <p:cNvSpPr/>
          <p:nvPr/>
        </p:nvSpPr>
        <p:spPr>
          <a:xfrm>
            <a:off x="8035290" y="2977133"/>
            <a:ext cx="1198245" cy="1044575"/>
          </a:xfrm>
          <a:custGeom>
            <a:avLst/>
            <a:gdLst/>
            <a:ahLst/>
            <a:cxnLst/>
            <a:rect l="l" t="t" r="r" b="b"/>
            <a:pathLst>
              <a:path w="1198245" h="1044575">
                <a:moveTo>
                  <a:pt x="1197863" y="1044320"/>
                </a:moveTo>
                <a:lnTo>
                  <a:pt x="0" y="0"/>
                </a:lnTo>
              </a:path>
            </a:pathLst>
          </a:custGeom>
          <a:ln w="38100">
            <a:solidFill>
              <a:srgbClr val="8952AC"/>
            </a:solidFill>
          </a:ln>
        </p:spPr>
        <p:txBody>
          <a:bodyPr wrap="square" lIns="0" tIns="0" rIns="0" bIns="0" rtlCol="0"/>
          <a:lstStyle/>
          <a:p/>
        </p:txBody>
      </p:sp>
      <p:sp>
        <p:nvSpPr>
          <p:cNvPr id="46" name="object 46"/>
          <p:cNvSpPr txBox="1"/>
          <p:nvPr/>
        </p:nvSpPr>
        <p:spPr>
          <a:xfrm>
            <a:off x="8586343" y="2933522"/>
            <a:ext cx="142875" cy="269240"/>
          </a:xfrm>
          <a:prstGeom prst="rect">
            <a:avLst/>
          </a:prstGeom>
        </p:spPr>
        <p:txBody>
          <a:bodyPr wrap="square" lIns="0" tIns="12065" rIns="0" bIns="0" rtlCol="0" vert="horz">
            <a:spAutoFit/>
          </a:bodyPr>
          <a:lstStyle/>
          <a:p>
            <a:pPr marL="12700">
              <a:lnSpc>
                <a:spcPct val="100000"/>
              </a:lnSpc>
              <a:spcBef>
                <a:spcPts val="95"/>
              </a:spcBef>
            </a:pPr>
            <a:r>
              <a:rPr dirty="0" sz="1600" spc="-860">
                <a:solidFill>
                  <a:srgbClr val="767070"/>
                </a:solidFill>
                <a:latin typeface="Arial"/>
                <a:cs typeface="Arial"/>
              </a:rPr>
              <a:t>6</a:t>
            </a:r>
            <a:r>
              <a:rPr dirty="0" baseline="1736" sz="2400" spc="-7">
                <a:solidFill>
                  <a:srgbClr val="767070"/>
                </a:solidFill>
                <a:latin typeface="Arial"/>
                <a:cs typeface="Arial"/>
              </a:rPr>
              <a:t>6</a:t>
            </a:r>
            <a:endParaRPr baseline="1736" sz="2400">
              <a:latin typeface="Arial"/>
              <a:cs typeface="Arial"/>
            </a:endParaRPr>
          </a:p>
        </p:txBody>
      </p:sp>
      <p:sp>
        <p:nvSpPr>
          <p:cNvPr id="47" name="object 47"/>
          <p:cNvSpPr txBox="1"/>
          <p:nvPr/>
        </p:nvSpPr>
        <p:spPr>
          <a:xfrm>
            <a:off x="8884666" y="3399535"/>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48" name="object 48"/>
          <p:cNvSpPr/>
          <p:nvPr/>
        </p:nvSpPr>
        <p:spPr>
          <a:xfrm>
            <a:off x="8096250" y="4161282"/>
            <a:ext cx="1078865" cy="0"/>
          </a:xfrm>
          <a:custGeom>
            <a:avLst/>
            <a:gdLst/>
            <a:ahLst/>
            <a:cxnLst/>
            <a:rect l="l" t="t" r="r" b="b"/>
            <a:pathLst>
              <a:path w="1078865" h="0">
                <a:moveTo>
                  <a:pt x="1078738" y="0"/>
                </a:moveTo>
                <a:lnTo>
                  <a:pt x="0" y="0"/>
                </a:lnTo>
              </a:path>
            </a:pathLst>
          </a:custGeom>
          <a:ln w="38100">
            <a:solidFill>
              <a:srgbClr val="8952AC"/>
            </a:solidFill>
          </a:ln>
        </p:spPr>
        <p:txBody>
          <a:bodyPr wrap="square" lIns="0" tIns="0" rIns="0" bIns="0" rtlCol="0"/>
          <a:lstStyle/>
          <a:p/>
        </p:txBody>
      </p:sp>
      <p:sp>
        <p:nvSpPr>
          <p:cNvPr id="49" name="object 49"/>
          <p:cNvSpPr txBox="1"/>
          <p:nvPr/>
        </p:nvSpPr>
        <p:spPr>
          <a:xfrm>
            <a:off x="8358378" y="416034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graphicFrame>
        <p:nvGraphicFramePr>
          <p:cNvPr id="50" name="object 50"/>
          <p:cNvGraphicFramePr>
            <a:graphicFrameLocks noGrp="1"/>
          </p:cNvGraphicFramePr>
          <p:nvPr/>
        </p:nvGraphicFramePr>
        <p:xfrm>
          <a:off x="10034016" y="2523489"/>
          <a:ext cx="1624965" cy="3305175"/>
        </p:xfrm>
        <a:graphic>
          <a:graphicData uri="http://schemas.openxmlformats.org/drawingml/2006/table">
            <a:tbl>
              <a:tblPr firstRow="1" bandRow="1">
                <a:tableStyleId>{2D5ABB26-0587-4C30-8999-92F81FD0307C}</a:tableStyleId>
              </a:tblPr>
              <a:tblGrid>
                <a:gridCol w="535305"/>
                <a:gridCol w="535305"/>
                <a:gridCol w="535304"/>
              </a:tblGrid>
              <a:tr h="365760">
                <a:tc>
                  <a:txBody>
                    <a:bodyPr/>
                    <a:lstStyle/>
                    <a:p>
                      <a:pPr algn="ctr">
                        <a:lnSpc>
                          <a:spcPct val="100000"/>
                        </a:lnSpc>
                        <a:spcBef>
                          <a:spcPts val="254"/>
                        </a:spcBef>
                      </a:pPr>
                      <a:r>
                        <a:rPr dirty="0" sz="1800">
                          <a:latin typeface="Cambria Math"/>
                          <a:cs typeface="Cambria Math"/>
                        </a:rPr>
                        <a:t>𝑠</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latin typeface="Cambria Math"/>
                          <a:cs typeface="Cambria Math"/>
                        </a:rPr>
                        <a:t>0</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635">
                        <a:lnSpc>
                          <a:spcPct val="100000"/>
                        </a:lnSpc>
                        <a:spcBef>
                          <a:spcPts val="254"/>
                        </a:spcBef>
                      </a:pPr>
                      <a:r>
                        <a:rPr dirty="0" sz="1800">
                          <a:latin typeface="Wingdings"/>
                          <a:cs typeface="Wingdings"/>
                        </a:rPr>
                        <a:t></a:t>
                      </a:r>
                      <a:endParaRPr sz="1800">
                        <a:latin typeface="Wingdings"/>
                        <a:cs typeface="Wingdings"/>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latin typeface="Cambria Math"/>
                          <a:cs typeface="Cambria Math"/>
                        </a:rPr>
                        <a:t>𝑎</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latin typeface="Cambria Math"/>
                          <a:cs typeface="Cambria Math"/>
                        </a:rPr>
                        <a:t>8</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4"/>
                        </a:spcBef>
                      </a:pPr>
                      <a:r>
                        <a:rPr dirty="0" sz="1800">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3175">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9"/>
                        </a:spcBef>
                      </a:pPr>
                      <a:r>
                        <a:rPr dirty="0" sz="1800">
                          <a:latin typeface="Cambria Math"/>
                          <a:cs typeface="Cambria Math"/>
                        </a:rPr>
                        <a:t>𝑐</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3175">
                        <a:lnSpc>
                          <a:spcPct val="100000"/>
                        </a:lnSpc>
                        <a:spcBef>
                          <a:spcPts val="259"/>
                        </a:spcBef>
                      </a:pPr>
                      <a:r>
                        <a:rPr dirty="0" sz="1800">
                          <a:latin typeface="Cambria Math"/>
                          <a:cs typeface="Cambria Math"/>
                        </a:rPr>
                        <a:t>∞</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9"/>
                        </a:spcBef>
                      </a:pPr>
                      <a:r>
                        <a:rPr dirty="0" sz="1800">
                          <a:latin typeface="Cambria Math"/>
                          <a:cs typeface="Cambria Math"/>
                        </a:rPr>
                        <a:t>𝑑</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9"/>
                        </a:spcBef>
                      </a:pPr>
                      <a:r>
                        <a:rPr dirty="0" sz="1800">
                          <a:latin typeface="Cambria Math"/>
                          <a:cs typeface="Cambria Math"/>
                        </a:rPr>
                        <a:t>1</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635">
                        <a:lnSpc>
                          <a:spcPct val="100000"/>
                        </a:lnSpc>
                        <a:spcBef>
                          <a:spcPts val="259"/>
                        </a:spcBef>
                      </a:pPr>
                      <a:r>
                        <a:rPr dirty="0" sz="1800">
                          <a:latin typeface="Wingdings"/>
                          <a:cs typeface="Wingdings"/>
                        </a:rPr>
                        <a:t></a:t>
                      </a:r>
                      <a:endParaRPr sz="1800">
                        <a:latin typeface="Wingdings"/>
                        <a:cs typeface="Wingdings"/>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latin typeface="Cambria Math"/>
                          <a:cs typeface="Cambria Math"/>
                        </a:rPr>
                        <a:t>4</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algn="ctr">
                        <a:lnSpc>
                          <a:spcPct val="100000"/>
                        </a:lnSpc>
                        <a:spcBef>
                          <a:spcPts val="254"/>
                        </a:spcBef>
                      </a:pPr>
                      <a:r>
                        <a:rPr dirty="0" sz="1800">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3175">
                        <a:lnSpc>
                          <a:spcPct val="100000"/>
                        </a:lnSpc>
                        <a:spcBef>
                          <a:spcPts val="254"/>
                        </a:spcBef>
                      </a:pPr>
                      <a:r>
                        <a:rPr dirty="0" sz="1800">
                          <a:latin typeface="Cambria Math"/>
                          <a:cs typeface="Cambria Math"/>
                        </a:rPr>
                        <a:t>∞</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59">
                <a:tc>
                  <a:txBody>
                    <a:bodyPr/>
                    <a:lstStyle/>
                    <a:p>
                      <a:pPr algn="ctr">
                        <a:lnSpc>
                          <a:spcPct val="100000"/>
                        </a:lnSpc>
                        <a:spcBef>
                          <a:spcPts val="260"/>
                        </a:spcBef>
                      </a:pPr>
                      <a:r>
                        <a:rPr dirty="0" sz="1800">
                          <a:latin typeface="Cambria Math"/>
                          <a:cs typeface="Cambria Math"/>
                        </a:rPr>
                        <a:t>𝑔</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60"/>
                        </a:spcBef>
                      </a:pPr>
                      <a:r>
                        <a:rPr dirty="0" sz="1800">
                          <a:latin typeface="Cambria Math"/>
                          <a:cs typeface="Cambria Math"/>
                        </a:rPr>
                        <a:t>2</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85">
                <a:tc>
                  <a:txBody>
                    <a:bodyPr/>
                    <a:lstStyle/>
                    <a:p>
                      <a:pPr algn="ctr">
                        <a:lnSpc>
                          <a:spcPct val="100000"/>
                        </a:lnSpc>
                        <a:spcBef>
                          <a:spcPts val="260"/>
                        </a:spcBef>
                      </a:pPr>
                      <a:r>
                        <a:rPr dirty="0" sz="1800">
                          <a:latin typeface="Cambria Math"/>
                          <a:cs typeface="Cambria Math"/>
                        </a:rPr>
                        <a:t>ℎ</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3175">
                        <a:lnSpc>
                          <a:spcPct val="100000"/>
                        </a:lnSpc>
                        <a:spcBef>
                          <a:spcPts val="260"/>
                        </a:spcBef>
                      </a:pPr>
                      <a:r>
                        <a:rPr dirty="0" sz="1800">
                          <a:latin typeface="Cambria Math"/>
                          <a:cs typeface="Cambria Math"/>
                        </a:rPr>
                        <a:t>∞</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bl>
          </a:graphicData>
        </a:graphic>
      </p:graphicFrame>
      <p:sp>
        <p:nvSpPr>
          <p:cNvPr id="51" name="object 51"/>
          <p:cNvSpPr/>
          <p:nvPr/>
        </p:nvSpPr>
        <p:spPr>
          <a:xfrm>
            <a:off x="6630161" y="4050791"/>
            <a:ext cx="1068070" cy="114300"/>
          </a:xfrm>
          <a:custGeom>
            <a:avLst/>
            <a:gdLst/>
            <a:ahLst/>
            <a:cxnLst/>
            <a:rect l="l" t="t" r="r" b="b"/>
            <a:pathLst>
              <a:path w="1068070" h="114300">
                <a:moveTo>
                  <a:pt x="953389" y="0"/>
                </a:moveTo>
                <a:lnTo>
                  <a:pt x="953262" y="38040"/>
                </a:lnTo>
                <a:lnTo>
                  <a:pt x="972312" y="38099"/>
                </a:lnTo>
                <a:lnTo>
                  <a:pt x="972185" y="76199"/>
                </a:lnTo>
                <a:lnTo>
                  <a:pt x="953135" y="76199"/>
                </a:lnTo>
                <a:lnTo>
                  <a:pt x="953008" y="114299"/>
                </a:lnTo>
                <a:lnTo>
                  <a:pt x="1029889" y="76199"/>
                </a:lnTo>
                <a:lnTo>
                  <a:pt x="972185" y="76199"/>
                </a:lnTo>
                <a:lnTo>
                  <a:pt x="1030010" y="76140"/>
                </a:lnTo>
                <a:lnTo>
                  <a:pt x="1067562" y="57530"/>
                </a:lnTo>
                <a:lnTo>
                  <a:pt x="953389" y="0"/>
                </a:lnTo>
                <a:close/>
              </a:path>
              <a:path w="1068070" h="114300">
                <a:moveTo>
                  <a:pt x="953262" y="38040"/>
                </a:moveTo>
                <a:lnTo>
                  <a:pt x="953135" y="76140"/>
                </a:lnTo>
                <a:lnTo>
                  <a:pt x="972185" y="76199"/>
                </a:lnTo>
                <a:lnTo>
                  <a:pt x="972312" y="38099"/>
                </a:lnTo>
                <a:lnTo>
                  <a:pt x="953262" y="38040"/>
                </a:lnTo>
                <a:close/>
              </a:path>
              <a:path w="1068070" h="114300">
                <a:moveTo>
                  <a:pt x="0" y="35051"/>
                </a:moveTo>
                <a:lnTo>
                  <a:pt x="0" y="73151"/>
                </a:lnTo>
                <a:lnTo>
                  <a:pt x="953135" y="76140"/>
                </a:lnTo>
                <a:lnTo>
                  <a:pt x="953262" y="38040"/>
                </a:lnTo>
                <a:lnTo>
                  <a:pt x="0" y="35051"/>
                </a:lnTo>
                <a:close/>
              </a:path>
            </a:pathLst>
          </a:custGeom>
          <a:solidFill>
            <a:srgbClr val="52AC87"/>
          </a:solidFill>
        </p:spPr>
        <p:txBody>
          <a:bodyPr wrap="square" lIns="0" tIns="0" rIns="0" bIns="0" rtlCol="0"/>
          <a:lstStyle/>
          <a:p/>
        </p:txBody>
      </p:sp>
      <p:sp>
        <p:nvSpPr>
          <p:cNvPr id="52" name="object 52"/>
          <p:cNvSpPr/>
          <p:nvPr/>
        </p:nvSpPr>
        <p:spPr>
          <a:xfrm>
            <a:off x="6254115" y="3094482"/>
            <a:ext cx="114300" cy="844550"/>
          </a:xfrm>
          <a:custGeom>
            <a:avLst/>
            <a:gdLst/>
            <a:ahLst/>
            <a:cxnLst/>
            <a:rect l="l" t="t" r="r" b="b"/>
            <a:pathLst>
              <a:path w="114300" h="844550">
                <a:moveTo>
                  <a:pt x="76139" y="114046"/>
                </a:moveTo>
                <a:lnTo>
                  <a:pt x="38163" y="114426"/>
                </a:lnTo>
                <a:lnTo>
                  <a:pt x="45465" y="844168"/>
                </a:lnTo>
                <a:lnTo>
                  <a:pt x="83565" y="843787"/>
                </a:lnTo>
                <a:lnTo>
                  <a:pt x="76139" y="114046"/>
                </a:lnTo>
                <a:close/>
              </a:path>
              <a:path w="114300" h="844550">
                <a:moveTo>
                  <a:pt x="56007" y="0"/>
                </a:moveTo>
                <a:lnTo>
                  <a:pt x="0" y="114807"/>
                </a:lnTo>
                <a:lnTo>
                  <a:pt x="38163" y="114426"/>
                </a:lnTo>
                <a:lnTo>
                  <a:pt x="37973" y="95376"/>
                </a:lnTo>
                <a:lnTo>
                  <a:pt x="75946" y="94995"/>
                </a:lnTo>
                <a:lnTo>
                  <a:pt x="104725" y="94995"/>
                </a:lnTo>
                <a:lnTo>
                  <a:pt x="56007" y="0"/>
                </a:lnTo>
                <a:close/>
              </a:path>
              <a:path w="114300" h="844550">
                <a:moveTo>
                  <a:pt x="75946" y="94995"/>
                </a:moveTo>
                <a:lnTo>
                  <a:pt x="37973" y="95376"/>
                </a:lnTo>
                <a:lnTo>
                  <a:pt x="38163" y="114426"/>
                </a:lnTo>
                <a:lnTo>
                  <a:pt x="76139" y="114046"/>
                </a:lnTo>
                <a:lnTo>
                  <a:pt x="75946" y="94995"/>
                </a:lnTo>
                <a:close/>
              </a:path>
              <a:path w="114300" h="844550">
                <a:moveTo>
                  <a:pt x="104725" y="94995"/>
                </a:moveTo>
                <a:lnTo>
                  <a:pt x="75946" y="94995"/>
                </a:lnTo>
                <a:lnTo>
                  <a:pt x="76139" y="114046"/>
                </a:lnTo>
                <a:lnTo>
                  <a:pt x="114300" y="113664"/>
                </a:lnTo>
                <a:lnTo>
                  <a:pt x="104725" y="94995"/>
                </a:lnTo>
                <a:close/>
              </a:path>
            </a:pathLst>
          </a:custGeom>
          <a:solidFill>
            <a:srgbClr val="52AC87"/>
          </a:solidFill>
        </p:spPr>
        <p:txBody>
          <a:bodyPr wrap="square" lIns="0" tIns="0" rIns="0" bIns="0" rtlCol="0"/>
          <a:lstStyle/>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508508"/>
            <a:ext cx="7927975" cy="738505"/>
          </a:xfrm>
          <a:prstGeom prst="rect"/>
        </p:spPr>
        <p:txBody>
          <a:bodyPr wrap="square" lIns="0" tIns="12700" rIns="0" bIns="0" rtlCol="0" vert="horz">
            <a:spAutoFit/>
          </a:bodyPr>
          <a:lstStyle/>
          <a:p>
            <a:pPr marL="12700">
              <a:lnSpc>
                <a:spcPct val="100000"/>
              </a:lnSpc>
              <a:spcBef>
                <a:spcPts val="100"/>
              </a:spcBef>
            </a:pPr>
            <a:r>
              <a:rPr dirty="0" spc="-25"/>
              <a:t>Prim’s</a:t>
            </a:r>
            <a:r>
              <a:rPr dirty="0" spc="-20"/>
              <a:t> </a:t>
            </a:r>
            <a:r>
              <a:rPr dirty="0" spc="-5"/>
              <a:t>Algorithm</a:t>
            </a:r>
          </a:p>
          <a:p>
            <a:pPr marL="12700">
              <a:lnSpc>
                <a:spcPct val="100000"/>
              </a:lnSpc>
              <a:spcBef>
                <a:spcPts val="90"/>
              </a:spcBef>
            </a:pPr>
            <a:r>
              <a:rPr dirty="0" sz="2200" spc="-10" b="0">
                <a:solidFill>
                  <a:srgbClr val="767070"/>
                </a:solidFill>
                <a:latin typeface="Arial"/>
                <a:cs typeface="Arial"/>
              </a:rPr>
              <a:t>Prim’s </a:t>
            </a:r>
            <a:r>
              <a:rPr dirty="0" sz="2200" spc="-5" b="0">
                <a:solidFill>
                  <a:srgbClr val="767070"/>
                </a:solidFill>
                <a:latin typeface="Arial"/>
                <a:cs typeface="Arial"/>
              </a:rPr>
              <a:t>Algorithm finds a minimum cost spanning tree of a</a:t>
            </a:r>
            <a:r>
              <a:rPr dirty="0" sz="2200" spc="15" b="0">
                <a:solidFill>
                  <a:srgbClr val="767070"/>
                </a:solidFill>
                <a:latin typeface="Arial"/>
                <a:cs typeface="Arial"/>
              </a:rPr>
              <a:t> </a:t>
            </a:r>
            <a:r>
              <a:rPr dirty="0" sz="2200" spc="-10" b="0">
                <a:solidFill>
                  <a:srgbClr val="767070"/>
                </a:solidFill>
                <a:latin typeface="Arial"/>
                <a:cs typeface="Arial"/>
              </a:rPr>
              <a:t>graph.</a:t>
            </a:r>
            <a:endParaRPr sz="2200">
              <a:latin typeface="Arial"/>
              <a:cs typeface="Arial"/>
            </a:endParaRPr>
          </a:p>
        </p:txBody>
      </p:sp>
      <p:sp>
        <p:nvSpPr>
          <p:cNvPr id="3" name="object 3"/>
          <p:cNvSpPr/>
          <p:nvPr/>
        </p:nvSpPr>
        <p:spPr>
          <a:xfrm>
            <a:off x="6217920" y="5286755"/>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19" y="396240"/>
                </a:lnTo>
                <a:lnTo>
                  <a:pt x="243564" y="391007"/>
                </a:lnTo>
                <a:lnTo>
                  <a:pt x="285272" y="376103"/>
                </a:lnTo>
                <a:lnTo>
                  <a:pt x="322057" y="352716"/>
                </a:lnTo>
                <a:lnTo>
                  <a:pt x="352732" y="322035"/>
                </a:lnTo>
                <a:lnTo>
                  <a:pt x="376112" y="285250"/>
                </a:lnTo>
                <a:lnTo>
                  <a:pt x="391010" y="243548"/>
                </a:lnTo>
                <a:lnTo>
                  <a:pt x="396239"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57ED7B"/>
          </a:solidFill>
        </p:spPr>
        <p:txBody>
          <a:bodyPr wrap="square" lIns="0" tIns="0" rIns="0" bIns="0" rtlCol="0"/>
          <a:lstStyle/>
          <a:p/>
        </p:txBody>
      </p:sp>
      <p:sp>
        <p:nvSpPr>
          <p:cNvPr id="4" name="object 4"/>
          <p:cNvSpPr txBox="1"/>
          <p:nvPr/>
        </p:nvSpPr>
        <p:spPr>
          <a:xfrm>
            <a:off x="6322314" y="5282895"/>
            <a:ext cx="16637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𝑠</a:t>
            </a:r>
            <a:endParaRPr sz="2400">
              <a:latin typeface="Cambria Math"/>
              <a:cs typeface="Cambria Math"/>
            </a:endParaRPr>
          </a:p>
        </p:txBody>
      </p:sp>
      <p:sp>
        <p:nvSpPr>
          <p:cNvPr id="5" name="object 5"/>
          <p:cNvSpPr/>
          <p:nvPr/>
        </p:nvSpPr>
        <p:spPr>
          <a:xfrm>
            <a:off x="6557009" y="4301490"/>
            <a:ext cx="1201420" cy="1044575"/>
          </a:xfrm>
          <a:custGeom>
            <a:avLst/>
            <a:gdLst/>
            <a:ahLst/>
            <a:cxnLst/>
            <a:rect l="l" t="t" r="r" b="b"/>
            <a:pathLst>
              <a:path w="1201420" h="1044575">
                <a:moveTo>
                  <a:pt x="1200912" y="0"/>
                </a:moveTo>
                <a:lnTo>
                  <a:pt x="0" y="1044321"/>
                </a:lnTo>
              </a:path>
            </a:pathLst>
          </a:custGeom>
          <a:ln w="38099">
            <a:solidFill>
              <a:srgbClr val="8952AC"/>
            </a:solidFill>
          </a:ln>
        </p:spPr>
        <p:txBody>
          <a:bodyPr wrap="square" lIns="0" tIns="0" rIns="0" bIns="0" rtlCol="0"/>
          <a:lstStyle/>
          <a:p/>
        </p:txBody>
      </p:sp>
      <p:sp>
        <p:nvSpPr>
          <p:cNvPr id="6" name="object 6"/>
          <p:cNvSpPr/>
          <p:nvPr/>
        </p:nvSpPr>
        <p:spPr>
          <a:xfrm>
            <a:off x="6217920" y="3962400"/>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57ED7B"/>
          </a:solidFill>
        </p:spPr>
        <p:txBody>
          <a:bodyPr wrap="square" lIns="0" tIns="0" rIns="0" bIns="0" rtlCol="0"/>
          <a:lstStyle/>
          <a:p/>
        </p:txBody>
      </p:sp>
      <p:sp>
        <p:nvSpPr>
          <p:cNvPr id="7" name="object 7"/>
          <p:cNvSpPr txBox="1"/>
          <p:nvPr/>
        </p:nvSpPr>
        <p:spPr>
          <a:xfrm>
            <a:off x="6303390" y="3957904"/>
            <a:ext cx="2025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𝑑</a:t>
            </a:r>
            <a:endParaRPr sz="2400">
              <a:latin typeface="Cambria Math"/>
              <a:cs typeface="Cambria Math"/>
            </a:endParaRPr>
          </a:p>
        </p:txBody>
      </p:sp>
      <p:sp>
        <p:nvSpPr>
          <p:cNvPr id="8" name="object 8"/>
          <p:cNvSpPr/>
          <p:nvPr/>
        </p:nvSpPr>
        <p:spPr>
          <a:xfrm>
            <a:off x="7699247" y="5286755"/>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20" y="396240"/>
                </a:lnTo>
                <a:lnTo>
                  <a:pt x="243564" y="391007"/>
                </a:lnTo>
                <a:lnTo>
                  <a:pt x="285272" y="376103"/>
                </a:lnTo>
                <a:lnTo>
                  <a:pt x="322057" y="352716"/>
                </a:lnTo>
                <a:lnTo>
                  <a:pt x="352732" y="322035"/>
                </a:lnTo>
                <a:lnTo>
                  <a:pt x="376112" y="285250"/>
                </a:lnTo>
                <a:lnTo>
                  <a:pt x="391010" y="243548"/>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57ED7B"/>
          </a:solidFill>
        </p:spPr>
        <p:txBody>
          <a:bodyPr wrap="square" lIns="0" tIns="0" rIns="0" bIns="0" rtlCol="0"/>
          <a:lstStyle/>
          <a:p/>
        </p:txBody>
      </p:sp>
      <p:sp>
        <p:nvSpPr>
          <p:cNvPr id="9" name="object 9"/>
          <p:cNvSpPr txBox="1"/>
          <p:nvPr/>
        </p:nvSpPr>
        <p:spPr>
          <a:xfrm>
            <a:off x="7781925" y="5282895"/>
            <a:ext cx="21209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𝑔</a:t>
            </a:r>
            <a:endParaRPr sz="2400">
              <a:latin typeface="Cambria Math"/>
              <a:cs typeface="Cambria Math"/>
            </a:endParaRPr>
          </a:p>
        </p:txBody>
      </p:sp>
      <p:sp>
        <p:nvSpPr>
          <p:cNvPr id="10" name="object 10"/>
          <p:cNvSpPr/>
          <p:nvPr/>
        </p:nvSpPr>
        <p:spPr>
          <a:xfrm>
            <a:off x="6217920" y="2638044"/>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1" name="object 11"/>
          <p:cNvSpPr txBox="1"/>
          <p:nvPr/>
        </p:nvSpPr>
        <p:spPr>
          <a:xfrm>
            <a:off x="6307582" y="2633294"/>
            <a:ext cx="195580"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𝑎</a:t>
            </a:r>
            <a:endParaRPr sz="2400">
              <a:latin typeface="Cambria Math"/>
              <a:cs typeface="Cambria Math"/>
            </a:endParaRPr>
          </a:p>
        </p:txBody>
      </p:sp>
      <p:sp>
        <p:nvSpPr>
          <p:cNvPr id="12" name="object 12"/>
          <p:cNvSpPr/>
          <p:nvPr/>
        </p:nvSpPr>
        <p:spPr>
          <a:xfrm>
            <a:off x="7699247" y="396240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3" name="object 13"/>
          <p:cNvSpPr txBox="1"/>
          <p:nvPr/>
        </p:nvSpPr>
        <p:spPr>
          <a:xfrm>
            <a:off x="7798689" y="3957904"/>
            <a:ext cx="1771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𝑒</a:t>
            </a:r>
            <a:endParaRPr sz="2400">
              <a:latin typeface="Cambria Math"/>
              <a:cs typeface="Cambria Math"/>
            </a:endParaRPr>
          </a:p>
        </p:txBody>
      </p:sp>
      <p:sp>
        <p:nvSpPr>
          <p:cNvPr id="14" name="object 14"/>
          <p:cNvSpPr/>
          <p:nvPr/>
        </p:nvSpPr>
        <p:spPr>
          <a:xfrm>
            <a:off x="7696200" y="2638044"/>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DEED12"/>
          </a:solidFill>
        </p:spPr>
        <p:txBody>
          <a:bodyPr wrap="square" lIns="0" tIns="0" rIns="0" bIns="0" rtlCol="0"/>
          <a:lstStyle/>
          <a:p/>
        </p:txBody>
      </p:sp>
      <p:sp>
        <p:nvSpPr>
          <p:cNvPr id="15" name="object 15"/>
          <p:cNvSpPr txBox="1"/>
          <p:nvPr/>
        </p:nvSpPr>
        <p:spPr>
          <a:xfrm>
            <a:off x="7788402" y="2633294"/>
            <a:ext cx="1898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𝑏</a:t>
            </a:r>
            <a:endParaRPr sz="2400">
              <a:latin typeface="Cambria Math"/>
              <a:cs typeface="Cambria Math"/>
            </a:endParaRPr>
          </a:p>
        </p:txBody>
      </p:sp>
      <p:sp>
        <p:nvSpPr>
          <p:cNvPr id="16" name="object 16"/>
          <p:cNvSpPr/>
          <p:nvPr/>
        </p:nvSpPr>
        <p:spPr>
          <a:xfrm>
            <a:off x="9174480" y="5286755"/>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20" y="396240"/>
                </a:lnTo>
                <a:lnTo>
                  <a:pt x="243564" y="391007"/>
                </a:lnTo>
                <a:lnTo>
                  <a:pt x="285272" y="376103"/>
                </a:lnTo>
                <a:lnTo>
                  <a:pt x="322057" y="352716"/>
                </a:lnTo>
                <a:lnTo>
                  <a:pt x="352732" y="322035"/>
                </a:lnTo>
                <a:lnTo>
                  <a:pt x="376112" y="285250"/>
                </a:lnTo>
                <a:lnTo>
                  <a:pt x="391010" y="243548"/>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57ED7B"/>
          </a:solidFill>
        </p:spPr>
        <p:txBody>
          <a:bodyPr wrap="square" lIns="0" tIns="0" rIns="0" bIns="0" rtlCol="0"/>
          <a:lstStyle/>
          <a:p/>
        </p:txBody>
      </p:sp>
      <p:sp>
        <p:nvSpPr>
          <p:cNvPr id="17" name="object 17"/>
          <p:cNvSpPr txBox="1"/>
          <p:nvPr/>
        </p:nvSpPr>
        <p:spPr>
          <a:xfrm>
            <a:off x="9265157" y="5282895"/>
            <a:ext cx="19494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ℎ</a:t>
            </a:r>
            <a:endParaRPr sz="2400">
              <a:latin typeface="Cambria Math"/>
              <a:cs typeface="Cambria Math"/>
            </a:endParaRPr>
          </a:p>
        </p:txBody>
      </p:sp>
      <p:sp>
        <p:nvSpPr>
          <p:cNvPr id="18" name="object 18"/>
          <p:cNvSpPr/>
          <p:nvPr/>
        </p:nvSpPr>
        <p:spPr>
          <a:xfrm>
            <a:off x="9174480" y="396240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57ED7B"/>
          </a:solidFill>
        </p:spPr>
        <p:txBody>
          <a:bodyPr wrap="square" lIns="0" tIns="0" rIns="0" bIns="0" rtlCol="0"/>
          <a:lstStyle/>
          <a:p/>
        </p:txBody>
      </p:sp>
      <p:sp>
        <p:nvSpPr>
          <p:cNvPr id="19" name="object 19"/>
          <p:cNvSpPr txBox="1"/>
          <p:nvPr/>
        </p:nvSpPr>
        <p:spPr>
          <a:xfrm>
            <a:off x="9263888" y="3957904"/>
            <a:ext cx="19367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𝑓</a:t>
            </a:r>
            <a:endParaRPr sz="2400">
              <a:latin typeface="Cambria Math"/>
              <a:cs typeface="Cambria Math"/>
            </a:endParaRPr>
          </a:p>
        </p:txBody>
      </p:sp>
      <p:sp>
        <p:nvSpPr>
          <p:cNvPr id="20" name="object 20"/>
          <p:cNvSpPr/>
          <p:nvPr/>
        </p:nvSpPr>
        <p:spPr>
          <a:xfrm>
            <a:off x="9174480" y="2638044"/>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21" name="object 21"/>
          <p:cNvSpPr txBox="1"/>
          <p:nvPr/>
        </p:nvSpPr>
        <p:spPr>
          <a:xfrm>
            <a:off x="9277857" y="2633294"/>
            <a:ext cx="16573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𝑐</a:t>
            </a:r>
            <a:endParaRPr sz="2400">
              <a:latin typeface="Cambria Math"/>
              <a:cs typeface="Cambria Math"/>
            </a:endParaRPr>
          </a:p>
        </p:txBody>
      </p:sp>
      <p:sp>
        <p:nvSpPr>
          <p:cNvPr id="22" name="object 22"/>
          <p:cNvSpPr/>
          <p:nvPr/>
        </p:nvSpPr>
        <p:spPr>
          <a:xfrm>
            <a:off x="6614921" y="5485638"/>
            <a:ext cx="1085215" cy="0"/>
          </a:xfrm>
          <a:custGeom>
            <a:avLst/>
            <a:gdLst/>
            <a:ahLst/>
            <a:cxnLst/>
            <a:rect l="l" t="t" r="r" b="b"/>
            <a:pathLst>
              <a:path w="1085215" h="0">
                <a:moveTo>
                  <a:pt x="1084833" y="0"/>
                </a:moveTo>
                <a:lnTo>
                  <a:pt x="0" y="0"/>
                </a:lnTo>
              </a:path>
            </a:pathLst>
          </a:custGeom>
          <a:ln w="38100">
            <a:solidFill>
              <a:srgbClr val="57ED7B"/>
            </a:solidFill>
          </a:ln>
        </p:spPr>
        <p:txBody>
          <a:bodyPr wrap="square" lIns="0" tIns="0" rIns="0" bIns="0" rtlCol="0"/>
          <a:lstStyle/>
          <a:p/>
        </p:txBody>
      </p:sp>
      <p:sp>
        <p:nvSpPr>
          <p:cNvPr id="23" name="object 23"/>
          <p:cNvSpPr/>
          <p:nvPr/>
        </p:nvSpPr>
        <p:spPr>
          <a:xfrm>
            <a:off x="6416802" y="4359402"/>
            <a:ext cx="0" cy="928369"/>
          </a:xfrm>
          <a:custGeom>
            <a:avLst/>
            <a:gdLst/>
            <a:ahLst/>
            <a:cxnLst/>
            <a:rect l="l" t="t" r="r" b="b"/>
            <a:pathLst>
              <a:path w="0" h="928370">
                <a:moveTo>
                  <a:pt x="0" y="0"/>
                </a:moveTo>
                <a:lnTo>
                  <a:pt x="0" y="928370"/>
                </a:lnTo>
              </a:path>
            </a:pathLst>
          </a:custGeom>
          <a:ln w="38100">
            <a:solidFill>
              <a:srgbClr val="57ED7B"/>
            </a:solidFill>
          </a:ln>
        </p:spPr>
        <p:txBody>
          <a:bodyPr wrap="square" lIns="0" tIns="0" rIns="0" bIns="0" rtlCol="0"/>
          <a:lstStyle/>
          <a:p/>
        </p:txBody>
      </p:sp>
      <p:sp>
        <p:nvSpPr>
          <p:cNvPr id="24" name="object 24"/>
          <p:cNvSpPr/>
          <p:nvPr/>
        </p:nvSpPr>
        <p:spPr>
          <a:xfrm>
            <a:off x="6614921" y="4161282"/>
            <a:ext cx="1085215" cy="0"/>
          </a:xfrm>
          <a:custGeom>
            <a:avLst/>
            <a:gdLst/>
            <a:ahLst/>
            <a:cxnLst/>
            <a:rect l="l" t="t" r="r" b="b"/>
            <a:pathLst>
              <a:path w="1085215" h="0">
                <a:moveTo>
                  <a:pt x="1084833" y="0"/>
                </a:moveTo>
                <a:lnTo>
                  <a:pt x="0" y="0"/>
                </a:lnTo>
              </a:path>
            </a:pathLst>
          </a:custGeom>
          <a:ln w="38100">
            <a:solidFill>
              <a:srgbClr val="8952AC"/>
            </a:solidFill>
          </a:ln>
        </p:spPr>
        <p:txBody>
          <a:bodyPr wrap="square" lIns="0" tIns="0" rIns="0" bIns="0" rtlCol="0"/>
          <a:lstStyle/>
          <a:p/>
        </p:txBody>
      </p:sp>
      <p:sp>
        <p:nvSpPr>
          <p:cNvPr id="25" name="object 25"/>
          <p:cNvSpPr/>
          <p:nvPr/>
        </p:nvSpPr>
        <p:spPr>
          <a:xfrm>
            <a:off x="8096250" y="5485638"/>
            <a:ext cx="1078865" cy="0"/>
          </a:xfrm>
          <a:custGeom>
            <a:avLst/>
            <a:gdLst/>
            <a:ahLst/>
            <a:cxnLst/>
            <a:rect l="l" t="t" r="r" b="b"/>
            <a:pathLst>
              <a:path w="1078865" h="0">
                <a:moveTo>
                  <a:pt x="1078738" y="0"/>
                </a:moveTo>
                <a:lnTo>
                  <a:pt x="0" y="0"/>
                </a:lnTo>
              </a:path>
            </a:pathLst>
          </a:custGeom>
          <a:ln w="38100">
            <a:solidFill>
              <a:srgbClr val="8952AC"/>
            </a:solidFill>
          </a:ln>
        </p:spPr>
        <p:txBody>
          <a:bodyPr wrap="square" lIns="0" tIns="0" rIns="0" bIns="0" rtlCol="0"/>
          <a:lstStyle/>
          <a:p/>
        </p:txBody>
      </p:sp>
      <p:sp>
        <p:nvSpPr>
          <p:cNvPr id="26" name="object 26"/>
          <p:cNvSpPr/>
          <p:nvPr/>
        </p:nvSpPr>
        <p:spPr>
          <a:xfrm>
            <a:off x="9373361" y="4359402"/>
            <a:ext cx="0" cy="928369"/>
          </a:xfrm>
          <a:custGeom>
            <a:avLst/>
            <a:gdLst/>
            <a:ahLst/>
            <a:cxnLst/>
            <a:rect l="l" t="t" r="r" b="b"/>
            <a:pathLst>
              <a:path w="0" h="928370">
                <a:moveTo>
                  <a:pt x="0" y="928370"/>
                </a:moveTo>
                <a:lnTo>
                  <a:pt x="0" y="0"/>
                </a:lnTo>
              </a:path>
            </a:pathLst>
          </a:custGeom>
          <a:ln w="38100">
            <a:solidFill>
              <a:srgbClr val="57ED7B"/>
            </a:solidFill>
          </a:ln>
        </p:spPr>
        <p:txBody>
          <a:bodyPr wrap="square" lIns="0" tIns="0" rIns="0" bIns="0" rtlCol="0"/>
          <a:lstStyle/>
          <a:p/>
        </p:txBody>
      </p:sp>
      <p:sp>
        <p:nvSpPr>
          <p:cNvPr id="27" name="object 27"/>
          <p:cNvSpPr/>
          <p:nvPr/>
        </p:nvSpPr>
        <p:spPr>
          <a:xfrm>
            <a:off x="8093202" y="2836926"/>
            <a:ext cx="1082040" cy="0"/>
          </a:xfrm>
          <a:custGeom>
            <a:avLst/>
            <a:gdLst/>
            <a:ahLst/>
            <a:cxnLst/>
            <a:rect l="l" t="t" r="r" b="b"/>
            <a:pathLst>
              <a:path w="1082040" h="0">
                <a:moveTo>
                  <a:pt x="1081786" y="0"/>
                </a:moveTo>
                <a:lnTo>
                  <a:pt x="0" y="0"/>
                </a:lnTo>
              </a:path>
            </a:pathLst>
          </a:custGeom>
          <a:ln w="38100">
            <a:solidFill>
              <a:srgbClr val="8952AC"/>
            </a:solidFill>
          </a:ln>
        </p:spPr>
        <p:txBody>
          <a:bodyPr wrap="square" lIns="0" tIns="0" rIns="0" bIns="0" rtlCol="0"/>
          <a:lstStyle/>
          <a:p/>
        </p:txBody>
      </p:sp>
      <p:sp>
        <p:nvSpPr>
          <p:cNvPr id="28" name="object 28"/>
          <p:cNvSpPr/>
          <p:nvPr/>
        </p:nvSpPr>
        <p:spPr>
          <a:xfrm>
            <a:off x="6614921" y="2836926"/>
            <a:ext cx="1082040" cy="0"/>
          </a:xfrm>
          <a:custGeom>
            <a:avLst/>
            <a:gdLst/>
            <a:ahLst/>
            <a:cxnLst/>
            <a:rect l="l" t="t" r="r" b="b"/>
            <a:pathLst>
              <a:path w="1082040" h="0">
                <a:moveTo>
                  <a:pt x="0" y="0"/>
                </a:moveTo>
                <a:lnTo>
                  <a:pt x="1081785" y="0"/>
                </a:lnTo>
              </a:path>
            </a:pathLst>
          </a:custGeom>
          <a:ln w="38100">
            <a:solidFill>
              <a:srgbClr val="8952AC"/>
            </a:solidFill>
          </a:ln>
        </p:spPr>
        <p:txBody>
          <a:bodyPr wrap="square" lIns="0" tIns="0" rIns="0" bIns="0" rtlCol="0"/>
          <a:lstStyle/>
          <a:p/>
        </p:txBody>
      </p:sp>
      <p:sp>
        <p:nvSpPr>
          <p:cNvPr id="29" name="object 29"/>
          <p:cNvSpPr/>
          <p:nvPr/>
        </p:nvSpPr>
        <p:spPr>
          <a:xfrm>
            <a:off x="7895081" y="3035045"/>
            <a:ext cx="3175" cy="928369"/>
          </a:xfrm>
          <a:custGeom>
            <a:avLst/>
            <a:gdLst/>
            <a:ahLst/>
            <a:cxnLst/>
            <a:rect l="l" t="t" r="r" b="b"/>
            <a:pathLst>
              <a:path w="3175" h="928370">
                <a:moveTo>
                  <a:pt x="3048" y="928369"/>
                </a:moveTo>
                <a:lnTo>
                  <a:pt x="0" y="0"/>
                </a:lnTo>
              </a:path>
            </a:pathLst>
          </a:custGeom>
          <a:ln w="38099">
            <a:solidFill>
              <a:srgbClr val="8952AC"/>
            </a:solidFill>
          </a:ln>
        </p:spPr>
        <p:txBody>
          <a:bodyPr wrap="square" lIns="0" tIns="0" rIns="0" bIns="0" rtlCol="0"/>
          <a:lstStyle/>
          <a:p/>
        </p:txBody>
      </p:sp>
      <p:sp>
        <p:nvSpPr>
          <p:cNvPr id="30" name="object 30"/>
          <p:cNvSpPr/>
          <p:nvPr/>
        </p:nvSpPr>
        <p:spPr>
          <a:xfrm>
            <a:off x="6416802" y="3035045"/>
            <a:ext cx="0" cy="928369"/>
          </a:xfrm>
          <a:custGeom>
            <a:avLst/>
            <a:gdLst/>
            <a:ahLst/>
            <a:cxnLst/>
            <a:rect l="l" t="t" r="r" b="b"/>
            <a:pathLst>
              <a:path w="0" h="928370">
                <a:moveTo>
                  <a:pt x="0" y="0"/>
                </a:moveTo>
                <a:lnTo>
                  <a:pt x="0" y="928369"/>
                </a:lnTo>
              </a:path>
            </a:pathLst>
          </a:custGeom>
          <a:ln w="38100">
            <a:solidFill>
              <a:srgbClr val="8952AC"/>
            </a:solidFill>
          </a:ln>
        </p:spPr>
        <p:txBody>
          <a:bodyPr wrap="square" lIns="0" tIns="0" rIns="0" bIns="0" rtlCol="0"/>
          <a:lstStyle/>
          <a:p/>
        </p:txBody>
      </p:sp>
      <p:sp>
        <p:nvSpPr>
          <p:cNvPr id="31" name="object 31"/>
          <p:cNvSpPr/>
          <p:nvPr/>
        </p:nvSpPr>
        <p:spPr>
          <a:xfrm>
            <a:off x="8038338" y="4301490"/>
            <a:ext cx="1195070" cy="1044575"/>
          </a:xfrm>
          <a:custGeom>
            <a:avLst/>
            <a:gdLst/>
            <a:ahLst/>
            <a:cxnLst/>
            <a:rect l="l" t="t" r="r" b="b"/>
            <a:pathLst>
              <a:path w="1195070" h="1044575">
                <a:moveTo>
                  <a:pt x="0" y="1044321"/>
                </a:moveTo>
                <a:lnTo>
                  <a:pt x="1194815" y="0"/>
                </a:lnTo>
              </a:path>
            </a:pathLst>
          </a:custGeom>
          <a:ln w="38100">
            <a:solidFill>
              <a:srgbClr val="57ED7B"/>
            </a:solidFill>
          </a:ln>
        </p:spPr>
        <p:txBody>
          <a:bodyPr wrap="square" lIns="0" tIns="0" rIns="0" bIns="0" rtlCol="0"/>
          <a:lstStyle/>
          <a:p/>
        </p:txBody>
      </p:sp>
      <p:sp>
        <p:nvSpPr>
          <p:cNvPr id="32" name="object 32"/>
          <p:cNvSpPr/>
          <p:nvPr/>
        </p:nvSpPr>
        <p:spPr>
          <a:xfrm>
            <a:off x="6557009" y="2977133"/>
            <a:ext cx="1201420" cy="1044575"/>
          </a:xfrm>
          <a:custGeom>
            <a:avLst/>
            <a:gdLst/>
            <a:ahLst/>
            <a:cxnLst/>
            <a:rect l="l" t="t" r="r" b="b"/>
            <a:pathLst>
              <a:path w="1201420" h="1044575">
                <a:moveTo>
                  <a:pt x="1200912" y="1044320"/>
                </a:moveTo>
                <a:lnTo>
                  <a:pt x="0" y="0"/>
                </a:lnTo>
              </a:path>
            </a:pathLst>
          </a:custGeom>
          <a:ln w="38100">
            <a:solidFill>
              <a:srgbClr val="8952AC"/>
            </a:solidFill>
          </a:ln>
        </p:spPr>
        <p:txBody>
          <a:bodyPr wrap="square" lIns="0" tIns="0" rIns="0" bIns="0" rtlCol="0"/>
          <a:lstStyle/>
          <a:p/>
        </p:txBody>
      </p:sp>
      <p:sp>
        <p:nvSpPr>
          <p:cNvPr id="33" name="object 33"/>
          <p:cNvSpPr txBox="1"/>
          <p:nvPr/>
        </p:nvSpPr>
        <p:spPr>
          <a:xfrm>
            <a:off x="7291578" y="481533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34" name="object 34"/>
          <p:cNvSpPr txBox="1"/>
          <p:nvPr/>
        </p:nvSpPr>
        <p:spPr>
          <a:xfrm>
            <a:off x="7212838" y="554349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35" name="object 35"/>
          <p:cNvSpPr txBox="1"/>
          <p:nvPr/>
        </p:nvSpPr>
        <p:spPr>
          <a:xfrm>
            <a:off x="6165850" y="468299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36" name="object 36"/>
          <p:cNvSpPr txBox="1"/>
          <p:nvPr/>
        </p:nvSpPr>
        <p:spPr>
          <a:xfrm>
            <a:off x="7063485" y="382468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7" name="object 37"/>
          <p:cNvSpPr txBox="1"/>
          <p:nvPr/>
        </p:nvSpPr>
        <p:spPr>
          <a:xfrm>
            <a:off x="6189726" y="3406266"/>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8</a:t>
            </a:r>
            <a:endParaRPr sz="1600">
              <a:latin typeface="Arial"/>
              <a:cs typeface="Arial"/>
            </a:endParaRPr>
          </a:p>
        </p:txBody>
      </p:sp>
      <p:sp>
        <p:nvSpPr>
          <p:cNvPr id="38" name="object 38"/>
          <p:cNvSpPr txBox="1"/>
          <p:nvPr/>
        </p:nvSpPr>
        <p:spPr>
          <a:xfrm>
            <a:off x="8639047" y="554349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9" name="object 39"/>
          <p:cNvSpPr txBox="1"/>
          <p:nvPr/>
        </p:nvSpPr>
        <p:spPr>
          <a:xfrm>
            <a:off x="8059928" y="488111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0" name="object 40"/>
          <p:cNvSpPr txBox="1"/>
          <p:nvPr/>
        </p:nvSpPr>
        <p:spPr>
          <a:xfrm>
            <a:off x="7341869" y="3406266"/>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41" name="object 41"/>
          <p:cNvSpPr txBox="1"/>
          <p:nvPr/>
        </p:nvSpPr>
        <p:spPr>
          <a:xfrm>
            <a:off x="9483597" y="464616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2" name="object 42"/>
          <p:cNvSpPr txBox="1"/>
          <p:nvPr/>
        </p:nvSpPr>
        <p:spPr>
          <a:xfrm>
            <a:off x="7063485" y="288721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3" name="object 43"/>
          <p:cNvSpPr txBox="1"/>
          <p:nvPr/>
        </p:nvSpPr>
        <p:spPr>
          <a:xfrm>
            <a:off x="7985252" y="3394075"/>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44" name="object 44"/>
          <p:cNvSpPr txBox="1"/>
          <p:nvPr/>
        </p:nvSpPr>
        <p:spPr>
          <a:xfrm>
            <a:off x="1332738" y="3064510"/>
            <a:ext cx="4175125" cy="1031240"/>
          </a:xfrm>
          <a:prstGeom prst="rect">
            <a:avLst/>
          </a:prstGeom>
        </p:spPr>
        <p:txBody>
          <a:bodyPr wrap="square" lIns="0" tIns="12065" rIns="0" bIns="0" rtlCol="0" vert="horz">
            <a:spAutoFit/>
          </a:bodyPr>
          <a:lstStyle/>
          <a:p>
            <a:pPr marL="12700" marR="5080">
              <a:lnSpc>
                <a:spcPct val="100000"/>
              </a:lnSpc>
              <a:spcBef>
                <a:spcPts val="95"/>
              </a:spcBef>
            </a:pPr>
            <a:r>
              <a:rPr dirty="0" sz="2200" spc="-5">
                <a:solidFill>
                  <a:srgbClr val="767070"/>
                </a:solidFill>
                <a:latin typeface="Arial"/>
                <a:cs typeface="Arial"/>
              </a:rPr>
              <a:t>This is repeated until </a:t>
            </a:r>
            <a:r>
              <a:rPr dirty="0" sz="2200">
                <a:solidFill>
                  <a:srgbClr val="767070"/>
                </a:solidFill>
                <a:latin typeface="Arial"/>
                <a:cs typeface="Arial"/>
              </a:rPr>
              <a:t>all </a:t>
            </a:r>
            <a:r>
              <a:rPr dirty="0" sz="2200" spc="-5">
                <a:solidFill>
                  <a:srgbClr val="767070"/>
                </a:solidFill>
                <a:latin typeface="Arial"/>
                <a:cs typeface="Arial"/>
              </a:rPr>
              <a:t>vertices  have been added to the spanning  tree.</a:t>
            </a:r>
            <a:endParaRPr sz="2200">
              <a:latin typeface="Arial"/>
              <a:cs typeface="Arial"/>
            </a:endParaRPr>
          </a:p>
        </p:txBody>
      </p:sp>
      <p:sp>
        <p:nvSpPr>
          <p:cNvPr id="45" name="object 45"/>
          <p:cNvSpPr/>
          <p:nvPr/>
        </p:nvSpPr>
        <p:spPr>
          <a:xfrm>
            <a:off x="8035290" y="2977133"/>
            <a:ext cx="1198245" cy="1044575"/>
          </a:xfrm>
          <a:custGeom>
            <a:avLst/>
            <a:gdLst/>
            <a:ahLst/>
            <a:cxnLst/>
            <a:rect l="l" t="t" r="r" b="b"/>
            <a:pathLst>
              <a:path w="1198245" h="1044575">
                <a:moveTo>
                  <a:pt x="1197863" y="1044320"/>
                </a:moveTo>
                <a:lnTo>
                  <a:pt x="0" y="0"/>
                </a:lnTo>
              </a:path>
            </a:pathLst>
          </a:custGeom>
          <a:ln w="38100">
            <a:solidFill>
              <a:srgbClr val="57ED7B"/>
            </a:solidFill>
          </a:ln>
        </p:spPr>
        <p:txBody>
          <a:bodyPr wrap="square" lIns="0" tIns="0" rIns="0" bIns="0" rtlCol="0"/>
          <a:lstStyle/>
          <a:p/>
        </p:txBody>
      </p:sp>
      <p:sp>
        <p:nvSpPr>
          <p:cNvPr id="46" name="object 46"/>
          <p:cNvSpPr txBox="1"/>
          <p:nvPr/>
        </p:nvSpPr>
        <p:spPr>
          <a:xfrm>
            <a:off x="8586343" y="2933522"/>
            <a:ext cx="142875" cy="269240"/>
          </a:xfrm>
          <a:prstGeom prst="rect">
            <a:avLst/>
          </a:prstGeom>
        </p:spPr>
        <p:txBody>
          <a:bodyPr wrap="square" lIns="0" tIns="12065" rIns="0" bIns="0" rtlCol="0" vert="horz">
            <a:spAutoFit/>
          </a:bodyPr>
          <a:lstStyle/>
          <a:p>
            <a:pPr marL="12700">
              <a:lnSpc>
                <a:spcPct val="100000"/>
              </a:lnSpc>
              <a:spcBef>
                <a:spcPts val="95"/>
              </a:spcBef>
            </a:pPr>
            <a:r>
              <a:rPr dirty="0" sz="1600" spc="-860">
                <a:solidFill>
                  <a:srgbClr val="767070"/>
                </a:solidFill>
                <a:latin typeface="Arial"/>
                <a:cs typeface="Arial"/>
              </a:rPr>
              <a:t>6</a:t>
            </a:r>
            <a:r>
              <a:rPr dirty="0" baseline="1736" sz="2400" spc="-7">
                <a:solidFill>
                  <a:srgbClr val="767070"/>
                </a:solidFill>
                <a:latin typeface="Arial"/>
                <a:cs typeface="Arial"/>
              </a:rPr>
              <a:t>6</a:t>
            </a:r>
            <a:endParaRPr baseline="1736" sz="2400">
              <a:latin typeface="Arial"/>
              <a:cs typeface="Arial"/>
            </a:endParaRPr>
          </a:p>
        </p:txBody>
      </p:sp>
      <p:sp>
        <p:nvSpPr>
          <p:cNvPr id="47" name="object 47"/>
          <p:cNvSpPr txBox="1"/>
          <p:nvPr/>
        </p:nvSpPr>
        <p:spPr>
          <a:xfrm>
            <a:off x="8884666" y="3399535"/>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48" name="object 48"/>
          <p:cNvSpPr/>
          <p:nvPr/>
        </p:nvSpPr>
        <p:spPr>
          <a:xfrm>
            <a:off x="8096250" y="4161282"/>
            <a:ext cx="1078865" cy="0"/>
          </a:xfrm>
          <a:custGeom>
            <a:avLst/>
            <a:gdLst/>
            <a:ahLst/>
            <a:cxnLst/>
            <a:rect l="l" t="t" r="r" b="b"/>
            <a:pathLst>
              <a:path w="1078865" h="0">
                <a:moveTo>
                  <a:pt x="1078738" y="0"/>
                </a:moveTo>
                <a:lnTo>
                  <a:pt x="0" y="0"/>
                </a:lnTo>
              </a:path>
            </a:pathLst>
          </a:custGeom>
          <a:ln w="38100">
            <a:solidFill>
              <a:srgbClr val="8952AC"/>
            </a:solidFill>
          </a:ln>
        </p:spPr>
        <p:txBody>
          <a:bodyPr wrap="square" lIns="0" tIns="0" rIns="0" bIns="0" rtlCol="0"/>
          <a:lstStyle/>
          <a:p/>
        </p:txBody>
      </p:sp>
      <p:sp>
        <p:nvSpPr>
          <p:cNvPr id="49" name="object 49"/>
          <p:cNvSpPr txBox="1"/>
          <p:nvPr/>
        </p:nvSpPr>
        <p:spPr>
          <a:xfrm>
            <a:off x="8358378" y="416034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graphicFrame>
        <p:nvGraphicFramePr>
          <p:cNvPr id="50" name="object 50"/>
          <p:cNvGraphicFramePr>
            <a:graphicFrameLocks noGrp="1"/>
          </p:cNvGraphicFramePr>
          <p:nvPr/>
        </p:nvGraphicFramePr>
        <p:xfrm>
          <a:off x="10034016" y="2523489"/>
          <a:ext cx="1624965" cy="3305175"/>
        </p:xfrm>
        <a:graphic>
          <a:graphicData uri="http://schemas.openxmlformats.org/drawingml/2006/table">
            <a:tbl>
              <a:tblPr firstRow="1" bandRow="1">
                <a:tableStyleId>{2D5ABB26-0587-4C30-8999-92F81FD0307C}</a:tableStyleId>
              </a:tblPr>
              <a:tblGrid>
                <a:gridCol w="535305"/>
                <a:gridCol w="535305"/>
                <a:gridCol w="535304"/>
              </a:tblGrid>
              <a:tr h="365760">
                <a:tc>
                  <a:txBody>
                    <a:bodyPr/>
                    <a:lstStyle/>
                    <a:p>
                      <a:pPr algn="ctr">
                        <a:lnSpc>
                          <a:spcPct val="100000"/>
                        </a:lnSpc>
                        <a:spcBef>
                          <a:spcPts val="254"/>
                        </a:spcBef>
                      </a:pPr>
                      <a:r>
                        <a:rPr dirty="0" sz="1800">
                          <a:latin typeface="Cambria Math"/>
                          <a:cs typeface="Cambria Math"/>
                        </a:rPr>
                        <a:t>𝑠</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latin typeface="Cambria Math"/>
                          <a:cs typeface="Cambria Math"/>
                        </a:rPr>
                        <a:t>0</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635">
                        <a:lnSpc>
                          <a:spcPct val="100000"/>
                        </a:lnSpc>
                        <a:spcBef>
                          <a:spcPts val="254"/>
                        </a:spcBef>
                      </a:pPr>
                      <a:r>
                        <a:rPr dirty="0" sz="1800">
                          <a:latin typeface="Wingdings"/>
                          <a:cs typeface="Wingdings"/>
                        </a:rPr>
                        <a:t></a:t>
                      </a:r>
                      <a:endParaRPr sz="1800">
                        <a:latin typeface="Wingdings"/>
                        <a:cs typeface="Wingdings"/>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latin typeface="Cambria Math"/>
                          <a:cs typeface="Cambria Math"/>
                        </a:rPr>
                        <a:t>𝑎</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latin typeface="Cambria Math"/>
                          <a:cs typeface="Cambria Math"/>
                        </a:rPr>
                        <a:t>3</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4"/>
                        </a:spcBef>
                      </a:pPr>
                      <a:r>
                        <a:rPr dirty="0" sz="1800">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latin typeface="Cambria Math"/>
                          <a:cs typeface="Cambria Math"/>
                        </a:rPr>
                        <a:t>2</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635">
                        <a:lnSpc>
                          <a:spcPct val="100000"/>
                        </a:lnSpc>
                        <a:spcBef>
                          <a:spcPts val="254"/>
                        </a:spcBef>
                      </a:pPr>
                      <a:r>
                        <a:rPr dirty="0" sz="1800">
                          <a:latin typeface="Wingdings"/>
                          <a:cs typeface="Wingdings"/>
                        </a:rPr>
                        <a:t></a:t>
                      </a:r>
                      <a:endParaRPr sz="1800">
                        <a:latin typeface="Wingdings"/>
                        <a:cs typeface="Wingdings"/>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9"/>
                        </a:spcBef>
                      </a:pPr>
                      <a:r>
                        <a:rPr dirty="0" sz="1800">
                          <a:latin typeface="Cambria Math"/>
                          <a:cs typeface="Cambria Math"/>
                        </a:rPr>
                        <a:t>𝑐</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9"/>
                        </a:spcBef>
                      </a:pPr>
                      <a:r>
                        <a:rPr dirty="0" sz="1800">
                          <a:latin typeface="Cambria Math"/>
                          <a:cs typeface="Cambria Math"/>
                        </a:rPr>
                        <a:t>6</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9"/>
                        </a:spcBef>
                      </a:pPr>
                      <a:r>
                        <a:rPr dirty="0" sz="1800">
                          <a:latin typeface="Cambria Math"/>
                          <a:cs typeface="Cambria Math"/>
                        </a:rPr>
                        <a:t>𝑑</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9"/>
                        </a:spcBef>
                      </a:pPr>
                      <a:r>
                        <a:rPr dirty="0" sz="1800">
                          <a:latin typeface="Cambria Math"/>
                          <a:cs typeface="Cambria Math"/>
                        </a:rPr>
                        <a:t>1</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635">
                        <a:lnSpc>
                          <a:spcPct val="100000"/>
                        </a:lnSpc>
                        <a:spcBef>
                          <a:spcPts val="259"/>
                        </a:spcBef>
                      </a:pPr>
                      <a:r>
                        <a:rPr dirty="0" sz="1800">
                          <a:latin typeface="Wingdings"/>
                          <a:cs typeface="Wingdings"/>
                        </a:rPr>
                        <a:t></a:t>
                      </a:r>
                      <a:endParaRPr sz="1800">
                        <a:latin typeface="Wingdings"/>
                        <a:cs typeface="Wingdings"/>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latin typeface="Cambria Math"/>
                          <a:cs typeface="Cambria Math"/>
                        </a:rPr>
                        <a:t>4</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1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algn="ctr">
                        <a:lnSpc>
                          <a:spcPct val="100000"/>
                        </a:lnSpc>
                        <a:spcBef>
                          <a:spcPts val="254"/>
                        </a:spcBef>
                      </a:pPr>
                      <a:r>
                        <a:rPr dirty="0" sz="1800">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latin typeface="Cambria Math"/>
                          <a:cs typeface="Cambria Math"/>
                        </a:rPr>
                        <a:t>3</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635">
                        <a:lnSpc>
                          <a:spcPct val="100000"/>
                        </a:lnSpc>
                        <a:spcBef>
                          <a:spcPts val="254"/>
                        </a:spcBef>
                      </a:pPr>
                      <a:r>
                        <a:rPr dirty="0" sz="1800">
                          <a:latin typeface="Wingdings"/>
                          <a:cs typeface="Wingdings"/>
                        </a:rPr>
                        <a:t></a:t>
                      </a:r>
                      <a:endParaRPr sz="1800">
                        <a:latin typeface="Wingdings"/>
                        <a:cs typeface="Wingdings"/>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59">
                <a:tc>
                  <a:txBody>
                    <a:bodyPr/>
                    <a:lstStyle/>
                    <a:p>
                      <a:pPr algn="ctr">
                        <a:lnSpc>
                          <a:spcPct val="100000"/>
                        </a:lnSpc>
                        <a:spcBef>
                          <a:spcPts val="260"/>
                        </a:spcBef>
                      </a:pPr>
                      <a:r>
                        <a:rPr dirty="0" sz="1800">
                          <a:latin typeface="Cambria Math"/>
                          <a:cs typeface="Cambria Math"/>
                        </a:rPr>
                        <a:t>𝑔</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60"/>
                        </a:spcBef>
                      </a:pPr>
                      <a:r>
                        <a:rPr dirty="0" sz="1800">
                          <a:latin typeface="Cambria Math"/>
                          <a:cs typeface="Cambria Math"/>
                        </a:rPr>
                        <a:t>2</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635">
                        <a:lnSpc>
                          <a:spcPct val="100000"/>
                        </a:lnSpc>
                        <a:spcBef>
                          <a:spcPts val="260"/>
                        </a:spcBef>
                      </a:pPr>
                      <a:r>
                        <a:rPr dirty="0" sz="1800">
                          <a:latin typeface="Wingdings"/>
                          <a:cs typeface="Wingdings"/>
                        </a:rPr>
                        <a:t></a:t>
                      </a:r>
                      <a:endParaRPr sz="1800">
                        <a:latin typeface="Wingdings"/>
                        <a:cs typeface="Wingdings"/>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85">
                <a:tc>
                  <a:txBody>
                    <a:bodyPr/>
                    <a:lstStyle/>
                    <a:p>
                      <a:pPr algn="ctr">
                        <a:lnSpc>
                          <a:spcPct val="100000"/>
                        </a:lnSpc>
                        <a:spcBef>
                          <a:spcPts val="260"/>
                        </a:spcBef>
                      </a:pPr>
                      <a:r>
                        <a:rPr dirty="0" sz="1800">
                          <a:latin typeface="Cambria Math"/>
                          <a:cs typeface="Cambria Math"/>
                        </a:rPr>
                        <a:t>ℎ</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60"/>
                        </a:spcBef>
                      </a:pPr>
                      <a:r>
                        <a:rPr dirty="0" sz="1800">
                          <a:latin typeface="Cambria Math"/>
                          <a:cs typeface="Cambria Math"/>
                        </a:rPr>
                        <a:t>1</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635">
                        <a:lnSpc>
                          <a:spcPct val="100000"/>
                        </a:lnSpc>
                        <a:spcBef>
                          <a:spcPts val="260"/>
                        </a:spcBef>
                      </a:pPr>
                      <a:r>
                        <a:rPr dirty="0" sz="1800">
                          <a:latin typeface="Wingdings"/>
                          <a:cs typeface="Wingdings"/>
                        </a:rPr>
                        <a:t></a:t>
                      </a:r>
                      <a:endParaRPr sz="1800">
                        <a:latin typeface="Wingdings"/>
                        <a:cs typeface="Wingdings"/>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bl>
          </a:graphicData>
        </a:graphic>
      </p:graphicFrame>
      <p:sp>
        <p:nvSpPr>
          <p:cNvPr id="51" name="object 51"/>
          <p:cNvSpPr/>
          <p:nvPr/>
        </p:nvSpPr>
        <p:spPr>
          <a:xfrm>
            <a:off x="6666738" y="2709672"/>
            <a:ext cx="982344" cy="114300"/>
          </a:xfrm>
          <a:custGeom>
            <a:avLst/>
            <a:gdLst/>
            <a:ahLst/>
            <a:cxnLst/>
            <a:rect l="l" t="t" r="r" b="b"/>
            <a:pathLst>
              <a:path w="982345" h="114300">
                <a:moveTo>
                  <a:pt x="114300" y="0"/>
                </a:moveTo>
                <a:lnTo>
                  <a:pt x="0" y="57150"/>
                </a:lnTo>
                <a:lnTo>
                  <a:pt x="114300" y="114300"/>
                </a:lnTo>
                <a:lnTo>
                  <a:pt x="114300" y="76200"/>
                </a:lnTo>
                <a:lnTo>
                  <a:pt x="95250" y="76200"/>
                </a:lnTo>
                <a:lnTo>
                  <a:pt x="95250" y="38100"/>
                </a:lnTo>
                <a:lnTo>
                  <a:pt x="114300" y="38100"/>
                </a:lnTo>
                <a:lnTo>
                  <a:pt x="114300" y="0"/>
                </a:lnTo>
                <a:close/>
              </a:path>
              <a:path w="982345" h="114300">
                <a:moveTo>
                  <a:pt x="114300" y="38100"/>
                </a:moveTo>
                <a:lnTo>
                  <a:pt x="95250" y="38100"/>
                </a:lnTo>
                <a:lnTo>
                  <a:pt x="95250" y="76200"/>
                </a:lnTo>
                <a:lnTo>
                  <a:pt x="114300" y="76200"/>
                </a:lnTo>
                <a:lnTo>
                  <a:pt x="114300" y="38100"/>
                </a:lnTo>
                <a:close/>
              </a:path>
              <a:path w="982345" h="114300">
                <a:moveTo>
                  <a:pt x="981963" y="38100"/>
                </a:moveTo>
                <a:lnTo>
                  <a:pt x="114300" y="38100"/>
                </a:lnTo>
                <a:lnTo>
                  <a:pt x="114300" y="76200"/>
                </a:lnTo>
                <a:lnTo>
                  <a:pt x="981963" y="76200"/>
                </a:lnTo>
                <a:lnTo>
                  <a:pt x="981963" y="38100"/>
                </a:lnTo>
                <a:close/>
              </a:path>
            </a:pathLst>
          </a:custGeom>
          <a:solidFill>
            <a:srgbClr val="52AC87"/>
          </a:solidFill>
        </p:spPr>
        <p:txBody>
          <a:bodyPr wrap="square" lIns="0" tIns="0" rIns="0" bIns="0" rtlCol="0"/>
          <a:lstStyle/>
          <a:p/>
        </p:txBody>
      </p:sp>
      <p:sp>
        <p:nvSpPr>
          <p:cNvPr id="52" name="object 52"/>
          <p:cNvSpPr/>
          <p:nvPr/>
        </p:nvSpPr>
        <p:spPr>
          <a:xfrm>
            <a:off x="8152638" y="2709672"/>
            <a:ext cx="951230" cy="114300"/>
          </a:xfrm>
          <a:custGeom>
            <a:avLst/>
            <a:gdLst/>
            <a:ahLst/>
            <a:cxnLst/>
            <a:rect l="l" t="t" r="r" b="b"/>
            <a:pathLst>
              <a:path w="951229" h="114300">
                <a:moveTo>
                  <a:pt x="836929" y="0"/>
                </a:moveTo>
                <a:lnTo>
                  <a:pt x="836929" y="114300"/>
                </a:lnTo>
                <a:lnTo>
                  <a:pt x="913129" y="76200"/>
                </a:lnTo>
                <a:lnTo>
                  <a:pt x="855979" y="76200"/>
                </a:lnTo>
                <a:lnTo>
                  <a:pt x="855979" y="38100"/>
                </a:lnTo>
                <a:lnTo>
                  <a:pt x="913129" y="38100"/>
                </a:lnTo>
                <a:lnTo>
                  <a:pt x="836929" y="0"/>
                </a:lnTo>
                <a:close/>
              </a:path>
              <a:path w="951229" h="114300">
                <a:moveTo>
                  <a:pt x="836929" y="38100"/>
                </a:moveTo>
                <a:lnTo>
                  <a:pt x="0" y="38100"/>
                </a:lnTo>
                <a:lnTo>
                  <a:pt x="0" y="76200"/>
                </a:lnTo>
                <a:lnTo>
                  <a:pt x="836929" y="76200"/>
                </a:lnTo>
                <a:lnTo>
                  <a:pt x="836929" y="38100"/>
                </a:lnTo>
                <a:close/>
              </a:path>
              <a:path w="951229" h="114300">
                <a:moveTo>
                  <a:pt x="913129" y="38100"/>
                </a:moveTo>
                <a:lnTo>
                  <a:pt x="855979" y="38100"/>
                </a:lnTo>
                <a:lnTo>
                  <a:pt x="855979" y="76200"/>
                </a:lnTo>
                <a:lnTo>
                  <a:pt x="913129" y="76200"/>
                </a:lnTo>
                <a:lnTo>
                  <a:pt x="951229" y="57150"/>
                </a:lnTo>
                <a:lnTo>
                  <a:pt x="913129" y="38100"/>
                </a:lnTo>
                <a:close/>
              </a:path>
            </a:pathLst>
          </a:custGeom>
          <a:solidFill>
            <a:srgbClr val="52AC87"/>
          </a:solidFill>
        </p:spPr>
        <p:txBody>
          <a:bodyPr wrap="square" lIns="0" tIns="0" rIns="0" bIns="0" rtlCol="0"/>
          <a:lstStyle/>
          <a:p/>
        </p:txBody>
      </p:sp>
      <p:sp>
        <p:nvSpPr>
          <p:cNvPr id="53" name="object 53"/>
          <p:cNvSpPr/>
          <p:nvPr/>
        </p:nvSpPr>
        <p:spPr>
          <a:xfrm>
            <a:off x="7740395" y="3074670"/>
            <a:ext cx="114300" cy="889000"/>
          </a:xfrm>
          <a:custGeom>
            <a:avLst/>
            <a:gdLst/>
            <a:ahLst/>
            <a:cxnLst/>
            <a:rect l="l" t="t" r="r" b="b"/>
            <a:pathLst>
              <a:path w="114300" h="889000">
                <a:moveTo>
                  <a:pt x="38100" y="774445"/>
                </a:moveTo>
                <a:lnTo>
                  <a:pt x="0" y="774445"/>
                </a:lnTo>
                <a:lnTo>
                  <a:pt x="57150" y="888745"/>
                </a:lnTo>
                <a:lnTo>
                  <a:pt x="104775" y="793495"/>
                </a:lnTo>
                <a:lnTo>
                  <a:pt x="38100" y="793495"/>
                </a:lnTo>
                <a:lnTo>
                  <a:pt x="38100" y="774445"/>
                </a:lnTo>
                <a:close/>
              </a:path>
              <a:path w="114300" h="889000">
                <a:moveTo>
                  <a:pt x="76200" y="0"/>
                </a:moveTo>
                <a:lnTo>
                  <a:pt x="38100" y="0"/>
                </a:lnTo>
                <a:lnTo>
                  <a:pt x="38100" y="793495"/>
                </a:lnTo>
                <a:lnTo>
                  <a:pt x="76200" y="793495"/>
                </a:lnTo>
                <a:lnTo>
                  <a:pt x="76200" y="0"/>
                </a:lnTo>
                <a:close/>
              </a:path>
              <a:path w="114300" h="889000">
                <a:moveTo>
                  <a:pt x="114300" y="774445"/>
                </a:moveTo>
                <a:lnTo>
                  <a:pt x="76200" y="774445"/>
                </a:lnTo>
                <a:lnTo>
                  <a:pt x="76200" y="793495"/>
                </a:lnTo>
                <a:lnTo>
                  <a:pt x="104775" y="793495"/>
                </a:lnTo>
                <a:lnTo>
                  <a:pt x="114300" y="774445"/>
                </a:lnTo>
                <a:close/>
              </a:path>
            </a:pathLst>
          </a:custGeom>
          <a:solidFill>
            <a:srgbClr val="52AC87"/>
          </a:solidFill>
        </p:spPr>
        <p:txBody>
          <a:bodyPr wrap="square" lIns="0" tIns="0" rIns="0" bIns="0" rtlCol="0"/>
          <a:lstStyl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938" y="535889"/>
            <a:ext cx="5277485" cy="737870"/>
          </a:xfrm>
          <a:prstGeom prst="rect"/>
        </p:spPr>
        <p:txBody>
          <a:bodyPr wrap="square" lIns="0" tIns="12700" rIns="0" bIns="0" rtlCol="0" vert="horz">
            <a:spAutoFit/>
          </a:bodyPr>
          <a:lstStyle/>
          <a:p>
            <a:pPr marL="12700">
              <a:lnSpc>
                <a:spcPct val="100000"/>
              </a:lnSpc>
              <a:spcBef>
                <a:spcPts val="100"/>
              </a:spcBef>
            </a:pPr>
            <a:r>
              <a:rPr dirty="0" spc="-10"/>
              <a:t>Graph</a:t>
            </a:r>
            <a:r>
              <a:rPr dirty="0" spc="-30"/>
              <a:t> </a:t>
            </a:r>
            <a:r>
              <a:rPr dirty="0" spc="-15"/>
              <a:t>Weightedness</a:t>
            </a:r>
          </a:p>
          <a:p>
            <a:pPr marL="12700">
              <a:lnSpc>
                <a:spcPct val="100000"/>
              </a:lnSpc>
              <a:spcBef>
                <a:spcPts val="85"/>
              </a:spcBef>
            </a:pPr>
            <a:r>
              <a:rPr dirty="0" sz="2200" b="0">
                <a:solidFill>
                  <a:srgbClr val="767070"/>
                </a:solidFill>
                <a:latin typeface="Arial"/>
                <a:cs typeface="Arial"/>
              </a:rPr>
              <a:t>Graphs can be </a:t>
            </a:r>
            <a:r>
              <a:rPr dirty="0" sz="2200" spc="10">
                <a:solidFill>
                  <a:srgbClr val="767070"/>
                </a:solidFill>
                <a:latin typeface="Arial"/>
                <a:cs typeface="Arial"/>
              </a:rPr>
              <a:t>weighted</a:t>
            </a:r>
            <a:r>
              <a:rPr dirty="0" sz="2200" spc="10" b="0">
                <a:solidFill>
                  <a:srgbClr val="767070"/>
                </a:solidFill>
                <a:latin typeface="Arial"/>
                <a:cs typeface="Arial"/>
              </a:rPr>
              <a:t>, </a:t>
            </a:r>
            <a:r>
              <a:rPr dirty="0" sz="2200" b="0">
                <a:solidFill>
                  <a:srgbClr val="767070"/>
                </a:solidFill>
                <a:latin typeface="Arial"/>
                <a:cs typeface="Arial"/>
              </a:rPr>
              <a:t>or</a:t>
            </a:r>
            <a:r>
              <a:rPr dirty="0" sz="2200" spc="-130" b="0">
                <a:solidFill>
                  <a:srgbClr val="767070"/>
                </a:solidFill>
                <a:latin typeface="Arial"/>
                <a:cs typeface="Arial"/>
              </a:rPr>
              <a:t> </a:t>
            </a:r>
            <a:r>
              <a:rPr dirty="0" sz="2200" spc="5">
                <a:solidFill>
                  <a:srgbClr val="767070"/>
                </a:solidFill>
                <a:latin typeface="Arial"/>
                <a:cs typeface="Arial"/>
              </a:rPr>
              <a:t>unweighted</a:t>
            </a:r>
            <a:r>
              <a:rPr dirty="0" sz="2200" spc="5" b="0">
                <a:solidFill>
                  <a:srgbClr val="767070"/>
                </a:solidFill>
                <a:latin typeface="Arial"/>
                <a:cs typeface="Arial"/>
              </a:rPr>
              <a:t>.</a:t>
            </a:r>
            <a:endParaRPr sz="2200">
              <a:latin typeface="Arial"/>
              <a:cs typeface="Arial"/>
            </a:endParaRPr>
          </a:p>
        </p:txBody>
      </p:sp>
      <p:sp>
        <p:nvSpPr>
          <p:cNvPr id="3" name="object 3"/>
          <p:cNvSpPr/>
          <p:nvPr/>
        </p:nvSpPr>
        <p:spPr>
          <a:xfrm>
            <a:off x="1947672" y="4498847"/>
            <a:ext cx="820419" cy="817244"/>
          </a:xfrm>
          <a:custGeom>
            <a:avLst/>
            <a:gdLst/>
            <a:ahLst/>
            <a:cxnLst/>
            <a:rect l="l" t="t" r="r" b="b"/>
            <a:pathLst>
              <a:path w="820419" h="817245">
                <a:moveTo>
                  <a:pt x="409955" y="0"/>
                </a:moveTo>
                <a:lnTo>
                  <a:pt x="362141" y="2748"/>
                </a:lnTo>
                <a:lnTo>
                  <a:pt x="315947" y="10787"/>
                </a:lnTo>
                <a:lnTo>
                  <a:pt x="271683" y="23813"/>
                </a:lnTo>
                <a:lnTo>
                  <a:pt x="229655" y="41516"/>
                </a:lnTo>
                <a:lnTo>
                  <a:pt x="190170" y="63592"/>
                </a:lnTo>
                <a:lnTo>
                  <a:pt x="153537" y="89733"/>
                </a:lnTo>
                <a:lnTo>
                  <a:pt x="120062" y="119634"/>
                </a:lnTo>
                <a:lnTo>
                  <a:pt x="90053" y="152986"/>
                </a:lnTo>
                <a:lnTo>
                  <a:pt x="63818" y="189484"/>
                </a:lnTo>
                <a:lnTo>
                  <a:pt x="41663" y="228822"/>
                </a:lnTo>
                <a:lnTo>
                  <a:pt x="23896" y="270692"/>
                </a:lnTo>
                <a:lnTo>
                  <a:pt x="10825" y="314788"/>
                </a:lnTo>
                <a:lnTo>
                  <a:pt x="2757" y="360803"/>
                </a:lnTo>
                <a:lnTo>
                  <a:pt x="0" y="408431"/>
                </a:lnTo>
                <a:lnTo>
                  <a:pt x="2757" y="456060"/>
                </a:lnTo>
                <a:lnTo>
                  <a:pt x="10825" y="502075"/>
                </a:lnTo>
                <a:lnTo>
                  <a:pt x="23896" y="546171"/>
                </a:lnTo>
                <a:lnTo>
                  <a:pt x="41663" y="588041"/>
                </a:lnTo>
                <a:lnTo>
                  <a:pt x="63818" y="627379"/>
                </a:lnTo>
                <a:lnTo>
                  <a:pt x="90053" y="663877"/>
                </a:lnTo>
                <a:lnTo>
                  <a:pt x="120062" y="697229"/>
                </a:lnTo>
                <a:lnTo>
                  <a:pt x="153537" y="727130"/>
                </a:lnTo>
                <a:lnTo>
                  <a:pt x="190170" y="753271"/>
                </a:lnTo>
                <a:lnTo>
                  <a:pt x="229655" y="775347"/>
                </a:lnTo>
                <a:lnTo>
                  <a:pt x="271683" y="793050"/>
                </a:lnTo>
                <a:lnTo>
                  <a:pt x="315947" y="806076"/>
                </a:lnTo>
                <a:lnTo>
                  <a:pt x="362141" y="814115"/>
                </a:lnTo>
                <a:lnTo>
                  <a:pt x="409955" y="816863"/>
                </a:lnTo>
                <a:lnTo>
                  <a:pt x="457770" y="814115"/>
                </a:lnTo>
                <a:lnTo>
                  <a:pt x="503964" y="806076"/>
                </a:lnTo>
                <a:lnTo>
                  <a:pt x="548228" y="793050"/>
                </a:lnTo>
                <a:lnTo>
                  <a:pt x="590256" y="775347"/>
                </a:lnTo>
                <a:lnTo>
                  <a:pt x="629741" y="753271"/>
                </a:lnTo>
                <a:lnTo>
                  <a:pt x="666374" y="727130"/>
                </a:lnTo>
                <a:lnTo>
                  <a:pt x="699849" y="697229"/>
                </a:lnTo>
                <a:lnTo>
                  <a:pt x="729858" y="663877"/>
                </a:lnTo>
                <a:lnTo>
                  <a:pt x="756093" y="627379"/>
                </a:lnTo>
                <a:lnTo>
                  <a:pt x="778248" y="588041"/>
                </a:lnTo>
                <a:lnTo>
                  <a:pt x="796015" y="546171"/>
                </a:lnTo>
                <a:lnTo>
                  <a:pt x="809086" y="502075"/>
                </a:lnTo>
                <a:lnTo>
                  <a:pt x="817154" y="456060"/>
                </a:lnTo>
                <a:lnTo>
                  <a:pt x="819911" y="408431"/>
                </a:lnTo>
                <a:lnTo>
                  <a:pt x="817154" y="360803"/>
                </a:lnTo>
                <a:lnTo>
                  <a:pt x="809086" y="314788"/>
                </a:lnTo>
                <a:lnTo>
                  <a:pt x="796015" y="270692"/>
                </a:lnTo>
                <a:lnTo>
                  <a:pt x="778248" y="228822"/>
                </a:lnTo>
                <a:lnTo>
                  <a:pt x="756093" y="189484"/>
                </a:lnTo>
                <a:lnTo>
                  <a:pt x="729858" y="152986"/>
                </a:lnTo>
                <a:lnTo>
                  <a:pt x="699849" y="119634"/>
                </a:lnTo>
                <a:lnTo>
                  <a:pt x="666374" y="89733"/>
                </a:lnTo>
                <a:lnTo>
                  <a:pt x="629741" y="63592"/>
                </a:lnTo>
                <a:lnTo>
                  <a:pt x="590256" y="41516"/>
                </a:lnTo>
                <a:lnTo>
                  <a:pt x="548228" y="23813"/>
                </a:lnTo>
                <a:lnTo>
                  <a:pt x="503964" y="10787"/>
                </a:lnTo>
                <a:lnTo>
                  <a:pt x="457770" y="2748"/>
                </a:lnTo>
                <a:lnTo>
                  <a:pt x="409955" y="0"/>
                </a:lnTo>
                <a:close/>
              </a:path>
            </a:pathLst>
          </a:custGeom>
          <a:solidFill>
            <a:srgbClr val="AC8752"/>
          </a:solidFill>
        </p:spPr>
        <p:txBody>
          <a:bodyPr wrap="square" lIns="0" tIns="0" rIns="0" bIns="0" rtlCol="0"/>
          <a:lstStyle/>
          <a:p/>
        </p:txBody>
      </p:sp>
      <p:sp>
        <p:nvSpPr>
          <p:cNvPr id="4" name="object 4"/>
          <p:cNvSpPr/>
          <p:nvPr/>
        </p:nvSpPr>
        <p:spPr>
          <a:xfrm>
            <a:off x="3849623" y="4498847"/>
            <a:ext cx="817244" cy="817244"/>
          </a:xfrm>
          <a:custGeom>
            <a:avLst/>
            <a:gdLst/>
            <a:ahLst/>
            <a:cxnLst/>
            <a:rect l="l" t="t" r="r" b="b"/>
            <a:pathLst>
              <a:path w="817245" h="817245">
                <a:moveTo>
                  <a:pt x="408431" y="0"/>
                </a:moveTo>
                <a:lnTo>
                  <a:pt x="360803" y="2748"/>
                </a:lnTo>
                <a:lnTo>
                  <a:pt x="314788" y="10787"/>
                </a:lnTo>
                <a:lnTo>
                  <a:pt x="270692" y="23813"/>
                </a:lnTo>
                <a:lnTo>
                  <a:pt x="228822" y="41516"/>
                </a:lnTo>
                <a:lnTo>
                  <a:pt x="189484" y="63592"/>
                </a:lnTo>
                <a:lnTo>
                  <a:pt x="152986" y="89733"/>
                </a:lnTo>
                <a:lnTo>
                  <a:pt x="119633" y="119634"/>
                </a:lnTo>
                <a:lnTo>
                  <a:pt x="89733" y="152986"/>
                </a:lnTo>
                <a:lnTo>
                  <a:pt x="63592" y="189484"/>
                </a:lnTo>
                <a:lnTo>
                  <a:pt x="41516" y="228822"/>
                </a:lnTo>
                <a:lnTo>
                  <a:pt x="23813" y="270692"/>
                </a:lnTo>
                <a:lnTo>
                  <a:pt x="10787" y="314788"/>
                </a:lnTo>
                <a:lnTo>
                  <a:pt x="2748" y="360803"/>
                </a:lnTo>
                <a:lnTo>
                  <a:pt x="0" y="408431"/>
                </a:lnTo>
                <a:lnTo>
                  <a:pt x="2748" y="456060"/>
                </a:lnTo>
                <a:lnTo>
                  <a:pt x="10787" y="502075"/>
                </a:lnTo>
                <a:lnTo>
                  <a:pt x="23813" y="546171"/>
                </a:lnTo>
                <a:lnTo>
                  <a:pt x="41516" y="588041"/>
                </a:lnTo>
                <a:lnTo>
                  <a:pt x="63592" y="627379"/>
                </a:lnTo>
                <a:lnTo>
                  <a:pt x="89733" y="663877"/>
                </a:lnTo>
                <a:lnTo>
                  <a:pt x="119633" y="697229"/>
                </a:lnTo>
                <a:lnTo>
                  <a:pt x="152986" y="727130"/>
                </a:lnTo>
                <a:lnTo>
                  <a:pt x="189484" y="753271"/>
                </a:lnTo>
                <a:lnTo>
                  <a:pt x="228822" y="775347"/>
                </a:lnTo>
                <a:lnTo>
                  <a:pt x="270692" y="793050"/>
                </a:lnTo>
                <a:lnTo>
                  <a:pt x="314788" y="806076"/>
                </a:lnTo>
                <a:lnTo>
                  <a:pt x="360803" y="814115"/>
                </a:lnTo>
                <a:lnTo>
                  <a:pt x="408431" y="816863"/>
                </a:lnTo>
                <a:lnTo>
                  <a:pt x="456060" y="814115"/>
                </a:lnTo>
                <a:lnTo>
                  <a:pt x="502075" y="806076"/>
                </a:lnTo>
                <a:lnTo>
                  <a:pt x="546171" y="793050"/>
                </a:lnTo>
                <a:lnTo>
                  <a:pt x="588041" y="775347"/>
                </a:lnTo>
                <a:lnTo>
                  <a:pt x="627379" y="753271"/>
                </a:lnTo>
                <a:lnTo>
                  <a:pt x="663877" y="727130"/>
                </a:lnTo>
                <a:lnTo>
                  <a:pt x="697230" y="697229"/>
                </a:lnTo>
                <a:lnTo>
                  <a:pt x="727130" y="663877"/>
                </a:lnTo>
                <a:lnTo>
                  <a:pt x="753271" y="627379"/>
                </a:lnTo>
                <a:lnTo>
                  <a:pt x="775347" y="588041"/>
                </a:lnTo>
                <a:lnTo>
                  <a:pt x="793050" y="546171"/>
                </a:lnTo>
                <a:lnTo>
                  <a:pt x="806076" y="502075"/>
                </a:lnTo>
                <a:lnTo>
                  <a:pt x="814115" y="456060"/>
                </a:lnTo>
                <a:lnTo>
                  <a:pt x="816863" y="408431"/>
                </a:lnTo>
                <a:lnTo>
                  <a:pt x="814115" y="360803"/>
                </a:lnTo>
                <a:lnTo>
                  <a:pt x="806076" y="314788"/>
                </a:lnTo>
                <a:lnTo>
                  <a:pt x="793050" y="270692"/>
                </a:lnTo>
                <a:lnTo>
                  <a:pt x="775347" y="228822"/>
                </a:lnTo>
                <a:lnTo>
                  <a:pt x="753271" y="189484"/>
                </a:lnTo>
                <a:lnTo>
                  <a:pt x="727130" y="152986"/>
                </a:lnTo>
                <a:lnTo>
                  <a:pt x="697229" y="119634"/>
                </a:lnTo>
                <a:lnTo>
                  <a:pt x="663877" y="89733"/>
                </a:lnTo>
                <a:lnTo>
                  <a:pt x="627379" y="63592"/>
                </a:lnTo>
                <a:lnTo>
                  <a:pt x="588041" y="41516"/>
                </a:lnTo>
                <a:lnTo>
                  <a:pt x="546171" y="23813"/>
                </a:lnTo>
                <a:lnTo>
                  <a:pt x="502075" y="10787"/>
                </a:lnTo>
                <a:lnTo>
                  <a:pt x="456060" y="2748"/>
                </a:lnTo>
                <a:lnTo>
                  <a:pt x="408431" y="0"/>
                </a:lnTo>
                <a:close/>
              </a:path>
            </a:pathLst>
          </a:custGeom>
          <a:solidFill>
            <a:srgbClr val="AC8752"/>
          </a:solidFill>
        </p:spPr>
        <p:txBody>
          <a:bodyPr wrap="square" lIns="0" tIns="0" rIns="0" bIns="0" rtlCol="0"/>
          <a:lstStyle/>
          <a:p/>
        </p:txBody>
      </p:sp>
      <p:sp>
        <p:nvSpPr>
          <p:cNvPr id="5" name="object 5"/>
          <p:cNvSpPr txBox="1"/>
          <p:nvPr/>
        </p:nvSpPr>
        <p:spPr>
          <a:xfrm>
            <a:off x="4170426" y="4754117"/>
            <a:ext cx="17843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FFFFFF"/>
                </a:solidFill>
                <a:latin typeface="Arial"/>
                <a:cs typeface="Arial"/>
              </a:rPr>
              <a:t>B</a:t>
            </a:r>
            <a:endParaRPr sz="1800">
              <a:latin typeface="Arial"/>
              <a:cs typeface="Arial"/>
            </a:endParaRPr>
          </a:p>
        </p:txBody>
      </p:sp>
      <p:sp>
        <p:nvSpPr>
          <p:cNvPr id="6" name="object 6"/>
          <p:cNvSpPr/>
          <p:nvPr/>
        </p:nvSpPr>
        <p:spPr>
          <a:xfrm>
            <a:off x="2926079" y="5526023"/>
            <a:ext cx="817244" cy="817244"/>
          </a:xfrm>
          <a:custGeom>
            <a:avLst/>
            <a:gdLst/>
            <a:ahLst/>
            <a:cxnLst/>
            <a:rect l="l" t="t" r="r" b="b"/>
            <a:pathLst>
              <a:path w="817245" h="817245">
                <a:moveTo>
                  <a:pt x="408431" y="0"/>
                </a:moveTo>
                <a:lnTo>
                  <a:pt x="360803" y="2747"/>
                </a:lnTo>
                <a:lnTo>
                  <a:pt x="314788" y="10786"/>
                </a:lnTo>
                <a:lnTo>
                  <a:pt x="270692" y="23810"/>
                </a:lnTo>
                <a:lnTo>
                  <a:pt x="228822" y="41512"/>
                </a:lnTo>
                <a:lnTo>
                  <a:pt x="189484" y="63586"/>
                </a:lnTo>
                <a:lnTo>
                  <a:pt x="152986" y="89725"/>
                </a:lnTo>
                <a:lnTo>
                  <a:pt x="119634" y="119624"/>
                </a:lnTo>
                <a:lnTo>
                  <a:pt x="89733" y="152975"/>
                </a:lnTo>
                <a:lnTo>
                  <a:pt x="63592" y="189473"/>
                </a:lnTo>
                <a:lnTo>
                  <a:pt x="41516" y="228811"/>
                </a:lnTo>
                <a:lnTo>
                  <a:pt x="23813" y="270682"/>
                </a:lnTo>
                <a:lnTo>
                  <a:pt x="10787" y="314780"/>
                </a:lnTo>
                <a:lnTo>
                  <a:pt x="2748" y="360798"/>
                </a:lnTo>
                <a:lnTo>
                  <a:pt x="0" y="408431"/>
                </a:lnTo>
                <a:lnTo>
                  <a:pt x="2748" y="456062"/>
                </a:lnTo>
                <a:lnTo>
                  <a:pt x="10787" y="502079"/>
                </a:lnTo>
                <a:lnTo>
                  <a:pt x="23813" y="546176"/>
                </a:lnTo>
                <a:lnTo>
                  <a:pt x="41516" y="588047"/>
                </a:lnTo>
                <a:lnTo>
                  <a:pt x="63592" y="627384"/>
                </a:lnTo>
                <a:lnTo>
                  <a:pt x="89733" y="663882"/>
                </a:lnTo>
                <a:lnTo>
                  <a:pt x="119633" y="697234"/>
                </a:lnTo>
                <a:lnTo>
                  <a:pt x="152986" y="727134"/>
                </a:lnTo>
                <a:lnTo>
                  <a:pt x="189484" y="753274"/>
                </a:lnTo>
                <a:lnTo>
                  <a:pt x="228822" y="775349"/>
                </a:lnTo>
                <a:lnTo>
                  <a:pt x="270692" y="793052"/>
                </a:lnTo>
                <a:lnTo>
                  <a:pt x="314788" y="806076"/>
                </a:lnTo>
                <a:lnTo>
                  <a:pt x="360803" y="814116"/>
                </a:lnTo>
                <a:lnTo>
                  <a:pt x="408431" y="816863"/>
                </a:lnTo>
                <a:lnTo>
                  <a:pt x="456060" y="814116"/>
                </a:lnTo>
                <a:lnTo>
                  <a:pt x="502075" y="806076"/>
                </a:lnTo>
                <a:lnTo>
                  <a:pt x="546171" y="793052"/>
                </a:lnTo>
                <a:lnTo>
                  <a:pt x="588041" y="775349"/>
                </a:lnTo>
                <a:lnTo>
                  <a:pt x="627379" y="753274"/>
                </a:lnTo>
                <a:lnTo>
                  <a:pt x="663877" y="727134"/>
                </a:lnTo>
                <a:lnTo>
                  <a:pt x="697230" y="697234"/>
                </a:lnTo>
                <a:lnTo>
                  <a:pt x="727130" y="663882"/>
                </a:lnTo>
                <a:lnTo>
                  <a:pt x="753271" y="627384"/>
                </a:lnTo>
                <a:lnTo>
                  <a:pt x="775347" y="588047"/>
                </a:lnTo>
                <a:lnTo>
                  <a:pt x="793050" y="546176"/>
                </a:lnTo>
                <a:lnTo>
                  <a:pt x="806076" y="502079"/>
                </a:lnTo>
                <a:lnTo>
                  <a:pt x="814115" y="456062"/>
                </a:lnTo>
                <a:lnTo>
                  <a:pt x="816864" y="408431"/>
                </a:lnTo>
                <a:lnTo>
                  <a:pt x="814115" y="360798"/>
                </a:lnTo>
                <a:lnTo>
                  <a:pt x="806076" y="314780"/>
                </a:lnTo>
                <a:lnTo>
                  <a:pt x="793050" y="270682"/>
                </a:lnTo>
                <a:lnTo>
                  <a:pt x="775347" y="228811"/>
                </a:lnTo>
                <a:lnTo>
                  <a:pt x="753271" y="189473"/>
                </a:lnTo>
                <a:lnTo>
                  <a:pt x="727130" y="152975"/>
                </a:lnTo>
                <a:lnTo>
                  <a:pt x="697230" y="119624"/>
                </a:lnTo>
                <a:lnTo>
                  <a:pt x="663877" y="89725"/>
                </a:lnTo>
                <a:lnTo>
                  <a:pt x="627379" y="63586"/>
                </a:lnTo>
                <a:lnTo>
                  <a:pt x="588041" y="41512"/>
                </a:lnTo>
                <a:lnTo>
                  <a:pt x="546171" y="23810"/>
                </a:lnTo>
                <a:lnTo>
                  <a:pt x="502075" y="10786"/>
                </a:lnTo>
                <a:lnTo>
                  <a:pt x="456060" y="2747"/>
                </a:lnTo>
                <a:lnTo>
                  <a:pt x="408431" y="0"/>
                </a:lnTo>
                <a:close/>
              </a:path>
            </a:pathLst>
          </a:custGeom>
          <a:solidFill>
            <a:srgbClr val="AC8752"/>
          </a:solidFill>
        </p:spPr>
        <p:txBody>
          <a:bodyPr wrap="square" lIns="0" tIns="0" rIns="0" bIns="0" rtlCol="0"/>
          <a:lstStyle/>
          <a:p/>
        </p:txBody>
      </p:sp>
      <p:sp>
        <p:nvSpPr>
          <p:cNvPr id="7" name="object 7"/>
          <p:cNvSpPr txBox="1"/>
          <p:nvPr/>
        </p:nvSpPr>
        <p:spPr>
          <a:xfrm>
            <a:off x="3241039" y="5782157"/>
            <a:ext cx="190500" cy="299720"/>
          </a:xfrm>
          <a:prstGeom prst="rect">
            <a:avLst/>
          </a:prstGeom>
        </p:spPr>
        <p:txBody>
          <a:bodyPr wrap="square" lIns="0" tIns="12700" rIns="0" bIns="0" rtlCol="0" vert="horz">
            <a:spAutoFit/>
          </a:bodyPr>
          <a:lstStyle/>
          <a:p>
            <a:pPr marL="12700">
              <a:lnSpc>
                <a:spcPct val="100000"/>
              </a:lnSpc>
              <a:spcBef>
                <a:spcPts val="100"/>
              </a:spcBef>
            </a:pPr>
            <a:r>
              <a:rPr dirty="0" sz="1800" spc="-5">
                <a:solidFill>
                  <a:srgbClr val="FFFFFF"/>
                </a:solidFill>
                <a:latin typeface="Arial"/>
                <a:cs typeface="Arial"/>
              </a:rPr>
              <a:t>C</a:t>
            </a:r>
            <a:endParaRPr sz="1800">
              <a:latin typeface="Arial"/>
              <a:cs typeface="Arial"/>
            </a:endParaRPr>
          </a:p>
        </p:txBody>
      </p:sp>
      <p:sp>
        <p:nvSpPr>
          <p:cNvPr id="8" name="object 8"/>
          <p:cNvSpPr/>
          <p:nvPr/>
        </p:nvSpPr>
        <p:spPr>
          <a:xfrm>
            <a:off x="2769107" y="4908803"/>
            <a:ext cx="1082040" cy="0"/>
          </a:xfrm>
          <a:custGeom>
            <a:avLst/>
            <a:gdLst/>
            <a:ahLst/>
            <a:cxnLst/>
            <a:rect l="l" t="t" r="r" b="b"/>
            <a:pathLst>
              <a:path w="1082039" h="0">
                <a:moveTo>
                  <a:pt x="0" y="0"/>
                </a:moveTo>
                <a:lnTo>
                  <a:pt x="1081913" y="0"/>
                </a:lnTo>
              </a:path>
            </a:pathLst>
          </a:custGeom>
          <a:ln w="39624">
            <a:solidFill>
              <a:srgbClr val="8952AC"/>
            </a:solidFill>
          </a:ln>
        </p:spPr>
        <p:txBody>
          <a:bodyPr wrap="square" lIns="0" tIns="0" rIns="0" bIns="0" rtlCol="0"/>
          <a:lstStyle/>
          <a:p/>
        </p:txBody>
      </p:sp>
      <p:sp>
        <p:nvSpPr>
          <p:cNvPr id="9" name="object 9"/>
          <p:cNvSpPr/>
          <p:nvPr/>
        </p:nvSpPr>
        <p:spPr>
          <a:xfrm>
            <a:off x="2647188" y="5198364"/>
            <a:ext cx="398780" cy="449580"/>
          </a:xfrm>
          <a:custGeom>
            <a:avLst/>
            <a:gdLst/>
            <a:ahLst/>
            <a:cxnLst/>
            <a:rect l="l" t="t" r="r" b="b"/>
            <a:pathLst>
              <a:path w="398780" h="449579">
                <a:moveTo>
                  <a:pt x="0" y="0"/>
                </a:moveTo>
                <a:lnTo>
                  <a:pt x="398272" y="449287"/>
                </a:lnTo>
              </a:path>
            </a:pathLst>
          </a:custGeom>
          <a:ln w="39624">
            <a:solidFill>
              <a:srgbClr val="8952AC"/>
            </a:solidFill>
          </a:ln>
        </p:spPr>
        <p:txBody>
          <a:bodyPr wrap="square" lIns="0" tIns="0" rIns="0" bIns="0" rtlCol="0"/>
          <a:lstStyle/>
          <a:p/>
        </p:txBody>
      </p:sp>
      <p:sp>
        <p:nvSpPr>
          <p:cNvPr id="10" name="object 10"/>
          <p:cNvSpPr/>
          <p:nvPr/>
        </p:nvSpPr>
        <p:spPr>
          <a:xfrm>
            <a:off x="3625596" y="5198364"/>
            <a:ext cx="344805" cy="449580"/>
          </a:xfrm>
          <a:custGeom>
            <a:avLst/>
            <a:gdLst/>
            <a:ahLst/>
            <a:cxnLst/>
            <a:rect l="l" t="t" r="r" b="b"/>
            <a:pathLst>
              <a:path w="344804" h="449579">
                <a:moveTo>
                  <a:pt x="344804" y="0"/>
                </a:moveTo>
                <a:lnTo>
                  <a:pt x="0" y="449287"/>
                </a:lnTo>
              </a:path>
            </a:pathLst>
          </a:custGeom>
          <a:ln w="39624">
            <a:solidFill>
              <a:srgbClr val="8952AC"/>
            </a:solidFill>
          </a:ln>
        </p:spPr>
        <p:txBody>
          <a:bodyPr wrap="square" lIns="0" tIns="0" rIns="0" bIns="0" rtlCol="0"/>
          <a:lstStyle/>
          <a:p/>
        </p:txBody>
      </p:sp>
      <p:sp>
        <p:nvSpPr>
          <p:cNvPr id="11" name="object 11"/>
          <p:cNvSpPr/>
          <p:nvPr/>
        </p:nvSpPr>
        <p:spPr>
          <a:xfrm>
            <a:off x="7208519" y="4501896"/>
            <a:ext cx="817244" cy="817244"/>
          </a:xfrm>
          <a:custGeom>
            <a:avLst/>
            <a:gdLst/>
            <a:ahLst/>
            <a:cxnLst/>
            <a:rect l="l" t="t" r="r" b="b"/>
            <a:pathLst>
              <a:path w="817245" h="817245">
                <a:moveTo>
                  <a:pt x="408431" y="0"/>
                </a:moveTo>
                <a:lnTo>
                  <a:pt x="360803" y="2748"/>
                </a:lnTo>
                <a:lnTo>
                  <a:pt x="314788" y="10787"/>
                </a:lnTo>
                <a:lnTo>
                  <a:pt x="270692" y="23813"/>
                </a:lnTo>
                <a:lnTo>
                  <a:pt x="228822" y="41516"/>
                </a:lnTo>
                <a:lnTo>
                  <a:pt x="189484" y="63592"/>
                </a:lnTo>
                <a:lnTo>
                  <a:pt x="152986" y="89733"/>
                </a:lnTo>
                <a:lnTo>
                  <a:pt x="119634" y="119633"/>
                </a:lnTo>
                <a:lnTo>
                  <a:pt x="89733" y="152986"/>
                </a:lnTo>
                <a:lnTo>
                  <a:pt x="63592" y="189484"/>
                </a:lnTo>
                <a:lnTo>
                  <a:pt x="41516" y="228822"/>
                </a:lnTo>
                <a:lnTo>
                  <a:pt x="23813" y="270692"/>
                </a:lnTo>
                <a:lnTo>
                  <a:pt x="10787" y="314788"/>
                </a:lnTo>
                <a:lnTo>
                  <a:pt x="2748" y="360803"/>
                </a:lnTo>
                <a:lnTo>
                  <a:pt x="0" y="408431"/>
                </a:lnTo>
                <a:lnTo>
                  <a:pt x="2748" y="456060"/>
                </a:lnTo>
                <a:lnTo>
                  <a:pt x="10787" y="502075"/>
                </a:lnTo>
                <a:lnTo>
                  <a:pt x="23813" y="546171"/>
                </a:lnTo>
                <a:lnTo>
                  <a:pt x="41516" y="588041"/>
                </a:lnTo>
                <a:lnTo>
                  <a:pt x="63592" y="627379"/>
                </a:lnTo>
                <a:lnTo>
                  <a:pt x="89733" y="663877"/>
                </a:lnTo>
                <a:lnTo>
                  <a:pt x="119633" y="697229"/>
                </a:lnTo>
                <a:lnTo>
                  <a:pt x="152986" y="727130"/>
                </a:lnTo>
                <a:lnTo>
                  <a:pt x="189484" y="753271"/>
                </a:lnTo>
                <a:lnTo>
                  <a:pt x="228822" y="775347"/>
                </a:lnTo>
                <a:lnTo>
                  <a:pt x="270692" y="793050"/>
                </a:lnTo>
                <a:lnTo>
                  <a:pt x="314788" y="806076"/>
                </a:lnTo>
                <a:lnTo>
                  <a:pt x="360803" y="814115"/>
                </a:lnTo>
                <a:lnTo>
                  <a:pt x="408431" y="816863"/>
                </a:lnTo>
                <a:lnTo>
                  <a:pt x="456060" y="814115"/>
                </a:lnTo>
                <a:lnTo>
                  <a:pt x="502075" y="806076"/>
                </a:lnTo>
                <a:lnTo>
                  <a:pt x="546171" y="793050"/>
                </a:lnTo>
                <a:lnTo>
                  <a:pt x="588041" y="775347"/>
                </a:lnTo>
                <a:lnTo>
                  <a:pt x="627379" y="753271"/>
                </a:lnTo>
                <a:lnTo>
                  <a:pt x="663877" y="727130"/>
                </a:lnTo>
                <a:lnTo>
                  <a:pt x="697229" y="697229"/>
                </a:lnTo>
                <a:lnTo>
                  <a:pt x="727130" y="663877"/>
                </a:lnTo>
                <a:lnTo>
                  <a:pt x="753271" y="627379"/>
                </a:lnTo>
                <a:lnTo>
                  <a:pt x="775347" y="588041"/>
                </a:lnTo>
                <a:lnTo>
                  <a:pt x="793050" y="546171"/>
                </a:lnTo>
                <a:lnTo>
                  <a:pt x="806076" y="502075"/>
                </a:lnTo>
                <a:lnTo>
                  <a:pt x="814115" y="456060"/>
                </a:lnTo>
                <a:lnTo>
                  <a:pt x="816863" y="408431"/>
                </a:lnTo>
                <a:lnTo>
                  <a:pt x="814115" y="360803"/>
                </a:lnTo>
                <a:lnTo>
                  <a:pt x="806076" y="314788"/>
                </a:lnTo>
                <a:lnTo>
                  <a:pt x="793050" y="270692"/>
                </a:lnTo>
                <a:lnTo>
                  <a:pt x="775347" y="228822"/>
                </a:lnTo>
                <a:lnTo>
                  <a:pt x="753271" y="189484"/>
                </a:lnTo>
                <a:lnTo>
                  <a:pt x="727130" y="152986"/>
                </a:lnTo>
                <a:lnTo>
                  <a:pt x="697229" y="119633"/>
                </a:lnTo>
                <a:lnTo>
                  <a:pt x="663877" y="89733"/>
                </a:lnTo>
                <a:lnTo>
                  <a:pt x="627379" y="63592"/>
                </a:lnTo>
                <a:lnTo>
                  <a:pt x="588041" y="41516"/>
                </a:lnTo>
                <a:lnTo>
                  <a:pt x="546171" y="23813"/>
                </a:lnTo>
                <a:lnTo>
                  <a:pt x="502075" y="10787"/>
                </a:lnTo>
                <a:lnTo>
                  <a:pt x="456060" y="2748"/>
                </a:lnTo>
                <a:lnTo>
                  <a:pt x="408431" y="0"/>
                </a:lnTo>
                <a:close/>
              </a:path>
            </a:pathLst>
          </a:custGeom>
          <a:solidFill>
            <a:srgbClr val="AC8752"/>
          </a:solidFill>
        </p:spPr>
        <p:txBody>
          <a:bodyPr wrap="square" lIns="0" tIns="0" rIns="0" bIns="0" rtlCol="0"/>
          <a:lstStyle/>
          <a:p/>
        </p:txBody>
      </p:sp>
      <p:sp>
        <p:nvSpPr>
          <p:cNvPr id="12" name="object 12"/>
          <p:cNvSpPr txBox="1"/>
          <p:nvPr/>
        </p:nvSpPr>
        <p:spPr>
          <a:xfrm>
            <a:off x="7531354" y="4755895"/>
            <a:ext cx="17843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E7DCED"/>
                </a:solidFill>
                <a:latin typeface="Arial"/>
                <a:cs typeface="Arial"/>
              </a:rPr>
              <a:t>A</a:t>
            </a:r>
            <a:endParaRPr sz="1800">
              <a:latin typeface="Arial"/>
              <a:cs typeface="Arial"/>
            </a:endParaRPr>
          </a:p>
        </p:txBody>
      </p:sp>
      <p:sp>
        <p:nvSpPr>
          <p:cNvPr id="13" name="object 13"/>
          <p:cNvSpPr/>
          <p:nvPr/>
        </p:nvSpPr>
        <p:spPr>
          <a:xfrm>
            <a:off x="9107423" y="4501896"/>
            <a:ext cx="820419" cy="817244"/>
          </a:xfrm>
          <a:custGeom>
            <a:avLst/>
            <a:gdLst/>
            <a:ahLst/>
            <a:cxnLst/>
            <a:rect l="l" t="t" r="r" b="b"/>
            <a:pathLst>
              <a:path w="820420" h="817245">
                <a:moveTo>
                  <a:pt x="409955" y="0"/>
                </a:moveTo>
                <a:lnTo>
                  <a:pt x="362141" y="2748"/>
                </a:lnTo>
                <a:lnTo>
                  <a:pt x="315947" y="10787"/>
                </a:lnTo>
                <a:lnTo>
                  <a:pt x="271683" y="23813"/>
                </a:lnTo>
                <a:lnTo>
                  <a:pt x="229655" y="41516"/>
                </a:lnTo>
                <a:lnTo>
                  <a:pt x="190170" y="63592"/>
                </a:lnTo>
                <a:lnTo>
                  <a:pt x="153537" y="89733"/>
                </a:lnTo>
                <a:lnTo>
                  <a:pt x="120062" y="119633"/>
                </a:lnTo>
                <a:lnTo>
                  <a:pt x="90053" y="152986"/>
                </a:lnTo>
                <a:lnTo>
                  <a:pt x="63818" y="189484"/>
                </a:lnTo>
                <a:lnTo>
                  <a:pt x="41663" y="228822"/>
                </a:lnTo>
                <a:lnTo>
                  <a:pt x="23896" y="270692"/>
                </a:lnTo>
                <a:lnTo>
                  <a:pt x="10825" y="314788"/>
                </a:lnTo>
                <a:lnTo>
                  <a:pt x="2757" y="360803"/>
                </a:lnTo>
                <a:lnTo>
                  <a:pt x="0" y="408431"/>
                </a:lnTo>
                <a:lnTo>
                  <a:pt x="2757" y="456060"/>
                </a:lnTo>
                <a:lnTo>
                  <a:pt x="10825" y="502075"/>
                </a:lnTo>
                <a:lnTo>
                  <a:pt x="23896" y="546171"/>
                </a:lnTo>
                <a:lnTo>
                  <a:pt x="41663" y="588041"/>
                </a:lnTo>
                <a:lnTo>
                  <a:pt x="63818" y="627379"/>
                </a:lnTo>
                <a:lnTo>
                  <a:pt x="90053" y="663877"/>
                </a:lnTo>
                <a:lnTo>
                  <a:pt x="120062" y="697229"/>
                </a:lnTo>
                <a:lnTo>
                  <a:pt x="153537" y="727130"/>
                </a:lnTo>
                <a:lnTo>
                  <a:pt x="190170" y="753271"/>
                </a:lnTo>
                <a:lnTo>
                  <a:pt x="229655" y="775347"/>
                </a:lnTo>
                <a:lnTo>
                  <a:pt x="271683" y="793050"/>
                </a:lnTo>
                <a:lnTo>
                  <a:pt x="315947" y="806076"/>
                </a:lnTo>
                <a:lnTo>
                  <a:pt x="362141" y="814115"/>
                </a:lnTo>
                <a:lnTo>
                  <a:pt x="409955" y="816863"/>
                </a:lnTo>
                <a:lnTo>
                  <a:pt x="457770" y="814115"/>
                </a:lnTo>
                <a:lnTo>
                  <a:pt x="503964" y="806076"/>
                </a:lnTo>
                <a:lnTo>
                  <a:pt x="548228" y="793050"/>
                </a:lnTo>
                <a:lnTo>
                  <a:pt x="590256" y="775347"/>
                </a:lnTo>
                <a:lnTo>
                  <a:pt x="629741" y="753271"/>
                </a:lnTo>
                <a:lnTo>
                  <a:pt x="666374" y="727130"/>
                </a:lnTo>
                <a:lnTo>
                  <a:pt x="699849" y="697229"/>
                </a:lnTo>
                <a:lnTo>
                  <a:pt x="729858" y="663877"/>
                </a:lnTo>
                <a:lnTo>
                  <a:pt x="756093" y="627379"/>
                </a:lnTo>
                <a:lnTo>
                  <a:pt x="778248" y="588041"/>
                </a:lnTo>
                <a:lnTo>
                  <a:pt x="796015" y="546171"/>
                </a:lnTo>
                <a:lnTo>
                  <a:pt x="809086" y="502075"/>
                </a:lnTo>
                <a:lnTo>
                  <a:pt x="817154" y="456060"/>
                </a:lnTo>
                <a:lnTo>
                  <a:pt x="819911" y="408431"/>
                </a:lnTo>
                <a:lnTo>
                  <a:pt x="817154" y="360803"/>
                </a:lnTo>
                <a:lnTo>
                  <a:pt x="809086" y="314788"/>
                </a:lnTo>
                <a:lnTo>
                  <a:pt x="796015" y="270692"/>
                </a:lnTo>
                <a:lnTo>
                  <a:pt x="778248" y="228822"/>
                </a:lnTo>
                <a:lnTo>
                  <a:pt x="756093" y="189484"/>
                </a:lnTo>
                <a:lnTo>
                  <a:pt x="729858" y="152986"/>
                </a:lnTo>
                <a:lnTo>
                  <a:pt x="699849" y="119633"/>
                </a:lnTo>
                <a:lnTo>
                  <a:pt x="666374" y="89733"/>
                </a:lnTo>
                <a:lnTo>
                  <a:pt x="629741" y="63592"/>
                </a:lnTo>
                <a:lnTo>
                  <a:pt x="590256" y="41516"/>
                </a:lnTo>
                <a:lnTo>
                  <a:pt x="548228" y="23813"/>
                </a:lnTo>
                <a:lnTo>
                  <a:pt x="503964" y="10787"/>
                </a:lnTo>
                <a:lnTo>
                  <a:pt x="457770" y="2748"/>
                </a:lnTo>
                <a:lnTo>
                  <a:pt x="409955" y="0"/>
                </a:lnTo>
                <a:close/>
              </a:path>
            </a:pathLst>
          </a:custGeom>
          <a:solidFill>
            <a:srgbClr val="AC8752"/>
          </a:solidFill>
        </p:spPr>
        <p:txBody>
          <a:bodyPr wrap="square" lIns="0" tIns="0" rIns="0" bIns="0" rtlCol="0"/>
          <a:lstStyle/>
          <a:p/>
        </p:txBody>
      </p:sp>
      <p:sp>
        <p:nvSpPr>
          <p:cNvPr id="14" name="object 14"/>
          <p:cNvSpPr/>
          <p:nvPr/>
        </p:nvSpPr>
        <p:spPr>
          <a:xfrm>
            <a:off x="8186928" y="5529071"/>
            <a:ext cx="817244" cy="817244"/>
          </a:xfrm>
          <a:custGeom>
            <a:avLst/>
            <a:gdLst/>
            <a:ahLst/>
            <a:cxnLst/>
            <a:rect l="l" t="t" r="r" b="b"/>
            <a:pathLst>
              <a:path w="817245" h="817245">
                <a:moveTo>
                  <a:pt x="408431" y="0"/>
                </a:moveTo>
                <a:lnTo>
                  <a:pt x="360803" y="2747"/>
                </a:lnTo>
                <a:lnTo>
                  <a:pt x="314788" y="10787"/>
                </a:lnTo>
                <a:lnTo>
                  <a:pt x="270692" y="23811"/>
                </a:lnTo>
                <a:lnTo>
                  <a:pt x="228822" y="41514"/>
                </a:lnTo>
                <a:lnTo>
                  <a:pt x="189484" y="63589"/>
                </a:lnTo>
                <a:lnTo>
                  <a:pt x="152986" y="89729"/>
                </a:lnTo>
                <a:lnTo>
                  <a:pt x="119634" y="119629"/>
                </a:lnTo>
                <a:lnTo>
                  <a:pt x="89733" y="152981"/>
                </a:lnTo>
                <a:lnTo>
                  <a:pt x="63592" y="189479"/>
                </a:lnTo>
                <a:lnTo>
                  <a:pt x="41516" y="228816"/>
                </a:lnTo>
                <a:lnTo>
                  <a:pt x="23813" y="270687"/>
                </a:lnTo>
                <a:lnTo>
                  <a:pt x="10787" y="314784"/>
                </a:lnTo>
                <a:lnTo>
                  <a:pt x="2748" y="360801"/>
                </a:lnTo>
                <a:lnTo>
                  <a:pt x="0" y="408431"/>
                </a:lnTo>
                <a:lnTo>
                  <a:pt x="2748" y="456062"/>
                </a:lnTo>
                <a:lnTo>
                  <a:pt x="10787" y="502079"/>
                </a:lnTo>
                <a:lnTo>
                  <a:pt x="23813" y="546176"/>
                </a:lnTo>
                <a:lnTo>
                  <a:pt x="41516" y="588047"/>
                </a:lnTo>
                <a:lnTo>
                  <a:pt x="63592" y="627384"/>
                </a:lnTo>
                <a:lnTo>
                  <a:pt x="89733" y="663882"/>
                </a:lnTo>
                <a:lnTo>
                  <a:pt x="119633" y="697234"/>
                </a:lnTo>
                <a:lnTo>
                  <a:pt x="152986" y="727134"/>
                </a:lnTo>
                <a:lnTo>
                  <a:pt x="189484" y="753274"/>
                </a:lnTo>
                <a:lnTo>
                  <a:pt x="228822" y="775349"/>
                </a:lnTo>
                <a:lnTo>
                  <a:pt x="270692" y="793052"/>
                </a:lnTo>
                <a:lnTo>
                  <a:pt x="314788" y="806076"/>
                </a:lnTo>
                <a:lnTo>
                  <a:pt x="360803" y="814116"/>
                </a:lnTo>
                <a:lnTo>
                  <a:pt x="408431" y="816863"/>
                </a:lnTo>
                <a:lnTo>
                  <a:pt x="456060" y="814116"/>
                </a:lnTo>
                <a:lnTo>
                  <a:pt x="502075" y="806076"/>
                </a:lnTo>
                <a:lnTo>
                  <a:pt x="546171" y="793052"/>
                </a:lnTo>
                <a:lnTo>
                  <a:pt x="588041" y="775349"/>
                </a:lnTo>
                <a:lnTo>
                  <a:pt x="627379" y="753274"/>
                </a:lnTo>
                <a:lnTo>
                  <a:pt x="663877" y="727134"/>
                </a:lnTo>
                <a:lnTo>
                  <a:pt x="697229" y="697234"/>
                </a:lnTo>
                <a:lnTo>
                  <a:pt x="727130" y="663882"/>
                </a:lnTo>
                <a:lnTo>
                  <a:pt x="753271" y="627384"/>
                </a:lnTo>
                <a:lnTo>
                  <a:pt x="775347" y="588047"/>
                </a:lnTo>
                <a:lnTo>
                  <a:pt x="793050" y="546176"/>
                </a:lnTo>
                <a:lnTo>
                  <a:pt x="806076" y="502079"/>
                </a:lnTo>
                <a:lnTo>
                  <a:pt x="814115" y="456062"/>
                </a:lnTo>
                <a:lnTo>
                  <a:pt x="816864" y="408431"/>
                </a:lnTo>
                <a:lnTo>
                  <a:pt x="814115" y="360801"/>
                </a:lnTo>
                <a:lnTo>
                  <a:pt x="806076" y="314784"/>
                </a:lnTo>
                <a:lnTo>
                  <a:pt x="793050" y="270687"/>
                </a:lnTo>
                <a:lnTo>
                  <a:pt x="775347" y="228816"/>
                </a:lnTo>
                <a:lnTo>
                  <a:pt x="753271" y="189479"/>
                </a:lnTo>
                <a:lnTo>
                  <a:pt x="727130" y="152981"/>
                </a:lnTo>
                <a:lnTo>
                  <a:pt x="697229" y="119629"/>
                </a:lnTo>
                <a:lnTo>
                  <a:pt x="663877" y="89729"/>
                </a:lnTo>
                <a:lnTo>
                  <a:pt x="627379" y="63589"/>
                </a:lnTo>
                <a:lnTo>
                  <a:pt x="588041" y="41514"/>
                </a:lnTo>
                <a:lnTo>
                  <a:pt x="546171" y="23811"/>
                </a:lnTo>
                <a:lnTo>
                  <a:pt x="502075" y="10787"/>
                </a:lnTo>
                <a:lnTo>
                  <a:pt x="456060" y="2747"/>
                </a:lnTo>
                <a:lnTo>
                  <a:pt x="408431" y="0"/>
                </a:lnTo>
                <a:close/>
              </a:path>
            </a:pathLst>
          </a:custGeom>
          <a:solidFill>
            <a:srgbClr val="AC8752"/>
          </a:solidFill>
        </p:spPr>
        <p:txBody>
          <a:bodyPr wrap="square" lIns="0" tIns="0" rIns="0" bIns="0" rtlCol="0"/>
          <a:lstStyle/>
          <a:p/>
        </p:txBody>
      </p:sp>
      <p:sp>
        <p:nvSpPr>
          <p:cNvPr id="15" name="object 15"/>
          <p:cNvSpPr/>
          <p:nvPr/>
        </p:nvSpPr>
        <p:spPr>
          <a:xfrm>
            <a:off x="8026907" y="4852415"/>
            <a:ext cx="1082040" cy="119380"/>
          </a:xfrm>
          <a:custGeom>
            <a:avLst/>
            <a:gdLst/>
            <a:ahLst/>
            <a:cxnLst/>
            <a:rect l="l" t="t" r="r" b="b"/>
            <a:pathLst>
              <a:path w="1082040" h="119379">
                <a:moveTo>
                  <a:pt x="963041" y="0"/>
                </a:moveTo>
                <a:lnTo>
                  <a:pt x="963041" y="118871"/>
                </a:lnTo>
                <a:lnTo>
                  <a:pt x="1042289" y="79247"/>
                </a:lnTo>
                <a:lnTo>
                  <a:pt x="982852" y="79247"/>
                </a:lnTo>
                <a:lnTo>
                  <a:pt x="982852" y="39623"/>
                </a:lnTo>
                <a:lnTo>
                  <a:pt x="1042289" y="39623"/>
                </a:lnTo>
                <a:lnTo>
                  <a:pt x="963041" y="0"/>
                </a:lnTo>
                <a:close/>
              </a:path>
              <a:path w="1082040" h="119379">
                <a:moveTo>
                  <a:pt x="963041" y="39623"/>
                </a:moveTo>
                <a:lnTo>
                  <a:pt x="0" y="39623"/>
                </a:lnTo>
                <a:lnTo>
                  <a:pt x="0" y="79247"/>
                </a:lnTo>
                <a:lnTo>
                  <a:pt x="963041" y="79247"/>
                </a:lnTo>
                <a:lnTo>
                  <a:pt x="963041" y="39623"/>
                </a:lnTo>
                <a:close/>
              </a:path>
              <a:path w="1082040" h="119379">
                <a:moveTo>
                  <a:pt x="1042289" y="39623"/>
                </a:moveTo>
                <a:lnTo>
                  <a:pt x="982852" y="39623"/>
                </a:lnTo>
                <a:lnTo>
                  <a:pt x="982852" y="79247"/>
                </a:lnTo>
                <a:lnTo>
                  <a:pt x="1042289" y="79247"/>
                </a:lnTo>
                <a:lnTo>
                  <a:pt x="1081913" y="59435"/>
                </a:lnTo>
                <a:lnTo>
                  <a:pt x="1042289" y="39623"/>
                </a:lnTo>
                <a:close/>
              </a:path>
            </a:pathLst>
          </a:custGeom>
          <a:solidFill>
            <a:srgbClr val="8952AC"/>
          </a:solidFill>
        </p:spPr>
        <p:txBody>
          <a:bodyPr wrap="square" lIns="0" tIns="0" rIns="0" bIns="0" rtlCol="0"/>
          <a:lstStyle/>
          <a:p/>
        </p:txBody>
      </p:sp>
      <p:sp>
        <p:nvSpPr>
          <p:cNvPr id="16" name="object 16"/>
          <p:cNvSpPr/>
          <p:nvPr/>
        </p:nvSpPr>
        <p:spPr>
          <a:xfrm>
            <a:off x="7908035" y="5201411"/>
            <a:ext cx="413384" cy="462915"/>
          </a:xfrm>
          <a:custGeom>
            <a:avLst/>
            <a:gdLst/>
            <a:ahLst/>
            <a:cxnLst/>
            <a:rect l="l" t="t" r="r" b="b"/>
            <a:pathLst>
              <a:path w="413384" h="462914">
                <a:moveTo>
                  <a:pt x="93687" y="75815"/>
                </a:moveTo>
                <a:lnTo>
                  <a:pt x="64075" y="102085"/>
                </a:lnTo>
                <a:lnTo>
                  <a:pt x="383413" y="462432"/>
                </a:lnTo>
                <a:lnTo>
                  <a:pt x="413131" y="436143"/>
                </a:lnTo>
                <a:lnTo>
                  <a:pt x="93687" y="75815"/>
                </a:lnTo>
                <a:close/>
              </a:path>
              <a:path w="413384" h="462914">
                <a:moveTo>
                  <a:pt x="0" y="0"/>
                </a:moveTo>
                <a:lnTo>
                  <a:pt x="34417" y="128397"/>
                </a:lnTo>
                <a:lnTo>
                  <a:pt x="64075" y="102085"/>
                </a:lnTo>
                <a:lnTo>
                  <a:pt x="50927" y="87249"/>
                </a:lnTo>
                <a:lnTo>
                  <a:pt x="80518" y="60959"/>
                </a:lnTo>
                <a:lnTo>
                  <a:pt x="110432" y="60959"/>
                </a:lnTo>
                <a:lnTo>
                  <a:pt x="123317" y="49529"/>
                </a:lnTo>
                <a:lnTo>
                  <a:pt x="0" y="0"/>
                </a:lnTo>
                <a:close/>
              </a:path>
              <a:path w="413384" h="462914">
                <a:moveTo>
                  <a:pt x="80518" y="60959"/>
                </a:moveTo>
                <a:lnTo>
                  <a:pt x="50927" y="87249"/>
                </a:lnTo>
                <a:lnTo>
                  <a:pt x="64075" y="102085"/>
                </a:lnTo>
                <a:lnTo>
                  <a:pt x="93687" y="75815"/>
                </a:lnTo>
                <a:lnTo>
                  <a:pt x="80518" y="60959"/>
                </a:lnTo>
                <a:close/>
              </a:path>
              <a:path w="413384" h="462914">
                <a:moveTo>
                  <a:pt x="110432" y="60959"/>
                </a:moveTo>
                <a:lnTo>
                  <a:pt x="80518" y="60959"/>
                </a:lnTo>
                <a:lnTo>
                  <a:pt x="93687" y="75815"/>
                </a:lnTo>
                <a:lnTo>
                  <a:pt x="110432" y="60959"/>
                </a:lnTo>
                <a:close/>
              </a:path>
            </a:pathLst>
          </a:custGeom>
          <a:solidFill>
            <a:srgbClr val="8952AC"/>
          </a:solidFill>
        </p:spPr>
        <p:txBody>
          <a:bodyPr wrap="square" lIns="0" tIns="0" rIns="0" bIns="0" rtlCol="0"/>
          <a:lstStyle/>
          <a:p/>
        </p:txBody>
      </p:sp>
      <p:sp>
        <p:nvSpPr>
          <p:cNvPr id="17" name="object 17"/>
          <p:cNvSpPr/>
          <p:nvPr/>
        </p:nvSpPr>
        <p:spPr>
          <a:xfrm>
            <a:off x="8886443" y="5189346"/>
            <a:ext cx="360680" cy="461645"/>
          </a:xfrm>
          <a:custGeom>
            <a:avLst/>
            <a:gdLst/>
            <a:ahLst/>
            <a:cxnLst/>
            <a:rect l="l" t="t" r="r" b="b"/>
            <a:pathLst>
              <a:path w="360679" h="461645">
                <a:moveTo>
                  <a:pt x="25273" y="330834"/>
                </a:moveTo>
                <a:lnTo>
                  <a:pt x="0" y="461352"/>
                </a:lnTo>
                <a:lnTo>
                  <a:pt x="119506" y="403237"/>
                </a:lnTo>
                <a:lnTo>
                  <a:pt x="108581" y="394842"/>
                </a:lnTo>
                <a:lnTo>
                  <a:pt x="76073" y="394842"/>
                </a:lnTo>
                <a:lnTo>
                  <a:pt x="44576" y="370712"/>
                </a:lnTo>
                <a:lnTo>
                  <a:pt x="56668" y="354956"/>
                </a:lnTo>
                <a:lnTo>
                  <a:pt x="25273" y="330834"/>
                </a:lnTo>
                <a:close/>
              </a:path>
              <a:path w="360679" h="461645">
                <a:moveTo>
                  <a:pt x="56668" y="354956"/>
                </a:moveTo>
                <a:lnTo>
                  <a:pt x="44576" y="370712"/>
                </a:lnTo>
                <a:lnTo>
                  <a:pt x="76073" y="394842"/>
                </a:lnTo>
                <a:lnTo>
                  <a:pt x="88130" y="379130"/>
                </a:lnTo>
                <a:lnTo>
                  <a:pt x="56668" y="354956"/>
                </a:lnTo>
                <a:close/>
              </a:path>
              <a:path w="360679" h="461645">
                <a:moveTo>
                  <a:pt x="88130" y="379130"/>
                </a:moveTo>
                <a:lnTo>
                  <a:pt x="76073" y="394842"/>
                </a:lnTo>
                <a:lnTo>
                  <a:pt x="108581" y="394842"/>
                </a:lnTo>
                <a:lnTo>
                  <a:pt x="88130" y="379130"/>
                </a:lnTo>
                <a:close/>
              </a:path>
              <a:path w="360679" h="461645">
                <a:moveTo>
                  <a:pt x="329056" y="0"/>
                </a:moveTo>
                <a:lnTo>
                  <a:pt x="56668" y="354956"/>
                </a:lnTo>
                <a:lnTo>
                  <a:pt x="88130" y="379130"/>
                </a:lnTo>
                <a:lnTo>
                  <a:pt x="360552" y="24129"/>
                </a:lnTo>
                <a:lnTo>
                  <a:pt x="329056" y="0"/>
                </a:lnTo>
                <a:close/>
              </a:path>
            </a:pathLst>
          </a:custGeom>
          <a:solidFill>
            <a:srgbClr val="8952AC"/>
          </a:solidFill>
        </p:spPr>
        <p:txBody>
          <a:bodyPr wrap="square" lIns="0" tIns="0" rIns="0" bIns="0" rtlCol="0"/>
          <a:lstStyle/>
          <a:p/>
        </p:txBody>
      </p:sp>
      <p:sp>
        <p:nvSpPr>
          <p:cNvPr id="18" name="object 18"/>
          <p:cNvSpPr txBox="1"/>
          <p:nvPr/>
        </p:nvSpPr>
        <p:spPr>
          <a:xfrm>
            <a:off x="7221981" y="4184141"/>
            <a:ext cx="706755" cy="270510"/>
          </a:xfrm>
          <a:prstGeom prst="rect">
            <a:avLst/>
          </a:prstGeom>
        </p:spPr>
        <p:txBody>
          <a:bodyPr wrap="square" lIns="0" tIns="13335" rIns="0" bIns="0" rtlCol="0" vert="horz">
            <a:spAutoFit/>
          </a:bodyPr>
          <a:lstStyle/>
          <a:p>
            <a:pPr marL="12700">
              <a:lnSpc>
                <a:spcPct val="100000"/>
              </a:lnSpc>
              <a:spcBef>
                <a:spcPts val="105"/>
              </a:spcBef>
            </a:pPr>
            <a:r>
              <a:rPr dirty="0" sz="1600" spc="-5" b="1">
                <a:solidFill>
                  <a:srgbClr val="52AC87"/>
                </a:solidFill>
                <a:latin typeface="Calibri"/>
                <a:cs typeface="Calibri"/>
              </a:rPr>
              <a:t>Figure</a:t>
            </a:r>
            <a:r>
              <a:rPr dirty="0" sz="1600" spc="-85" b="1">
                <a:solidFill>
                  <a:srgbClr val="52AC87"/>
                </a:solidFill>
                <a:latin typeface="Calibri"/>
                <a:cs typeface="Calibri"/>
              </a:rPr>
              <a:t> </a:t>
            </a:r>
            <a:r>
              <a:rPr dirty="0" sz="1600" b="1">
                <a:solidFill>
                  <a:srgbClr val="52AC87"/>
                </a:solidFill>
                <a:latin typeface="Calibri"/>
                <a:cs typeface="Calibri"/>
              </a:rPr>
              <a:t>B</a:t>
            </a:r>
            <a:endParaRPr sz="1600">
              <a:latin typeface="Calibri"/>
              <a:cs typeface="Calibri"/>
            </a:endParaRPr>
          </a:p>
        </p:txBody>
      </p:sp>
      <p:sp>
        <p:nvSpPr>
          <p:cNvPr id="19" name="object 19"/>
          <p:cNvSpPr txBox="1"/>
          <p:nvPr/>
        </p:nvSpPr>
        <p:spPr>
          <a:xfrm>
            <a:off x="7910830" y="5436514"/>
            <a:ext cx="139065" cy="270510"/>
          </a:xfrm>
          <a:prstGeom prst="rect">
            <a:avLst/>
          </a:prstGeom>
        </p:spPr>
        <p:txBody>
          <a:bodyPr wrap="square" lIns="0" tIns="13335" rIns="0" bIns="0" rtlCol="0" vert="horz">
            <a:spAutoFit/>
          </a:bodyPr>
          <a:lstStyle/>
          <a:p>
            <a:pPr marL="12700">
              <a:lnSpc>
                <a:spcPct val="100000"/>
              </a:lnSpc>
              <a:spcBef>
                <a:spcPts val="105"/>
              </a:spcBef>
            </a:pPr>
            <a:r>
              <a:rPr dirty="0" sz="1600" b="1">
                <a:solidFill>
                  <a:srgbClr val="52AC87"/>
                </a:solidFill>
                <a:latin typeface="Arial"/>
                <a:cs typeface="Arial"/>
              </a:rPr>
              <a:t>5</a:t>
            </a:r>
            <a:endParaRPr sz="1600">
              <a:latin typeface="Arial"/>
              <a:cs typeface="Arial"/>
            </a:endParaRPr>
          </a:p>
        </p:txBody>
      </p:sp>
      <p:sp>
        <p:nvSpPr>
          <p:cNvPr id="20" name="object 20"/>
          <p:cNvSpPr txBox="1"/>
          <p:nvPr/>
        </p:nvSpPr>
        <p:spPr>
          <a:xfrm>
            <a:off x="8501888" y="4574870"/>
            <a:ext cx="1108075" cy="1508760"/>
          </a:xfrm>
          <a:prstGeom prst="rect">
            <a:avLst/>
          </a:prstGeom>
        </p:spPr>
        <p:txBody>
          <a:bodyPr wrap="square" lIns="0" tIns="13970" rIns="0" bIns="0" rtlCol="0" vert="horz">
            <a:spAutoFit/>
          </a:bodyPr>
          <a:lstStyle/>
          <a:p>
            <a:pPr marL="34925">
              <a:lnSpc>
                <a:spcPts val="1664"/>
              </a:lnSpc>
              <a:spcBef>
                <a:spcPts val="110"/>
              </a:spcBef>
            </a:pPr>
            <a:r>
              <a:rPr dirty="0" sz="1600" spc="5" b="1">
                <a:solidFill>
                  <a:srgbClr val="52AC87"/>
                </a:solidFill>
                <a:latin typeface="Arial"/>
                <a:cs typeface="Arial"/>
              </a:rPr>
              <a:t>1</a:t>
            </a:r>
            <a:endParaRPr sz="1600">
              <a:latin typeface="Arial"/>
              <a:cs typeface="Arial"/>
            </a:endParaRPr>
          </a:p>
          <a:p>
            <a:pPr algn="r" marR="5080">
              <a:lnSpc>
                <a:spcPts val="1905"/>
              </a:lnSpc>
            </a:pPr>
            <a:r>
              <a:rPr dirty="0" sz="1800">
                <a:solidFill>
                  <a:srgbClr val="FFFFFF"/>
                </a:solidFill>
                <a:latin typeface="Arial"/>
                <a:cs typeface="Arial"/>
              </a:rPr>
              <a:t>B</a:t>
            </a:r>
            <a:endParaRPr sz="1800">
              <a:latin typeface="Arial"/>
              <a:cs typeface="Arial"/>
            </a:endParaRPr>
          </a:p>
          <a:p>
            <a:pPr>
              <a:lnSpc>
                <a:spcPct val="100000"/>
              </a:lnSpc>
              <a:spcBef>
                <a:spcPts val="50"/>
              </a:spcBef>
            </a:pPr>
            <a:endParaRPr sz="2400">
              <a:latin typeface="Times New Roman"/>
              <a:cs typeface="Times New Roman"/>
            </a:endParaRPr>
          </a:p>
          <a:p>
            <a:pPr marL="699770">
              <a:lnSpc>
                <a:spcPct val="100000"/>
              </a:lnSpc>
            </a:pPr>
            <a:r>
              <a:rPr dirty="0" sz="1600" b="1">
                <a:solidFill>
                  <a:srgbClr val="52AC87"/>
                </a:solidFill>
                <a:latin typeface="Arial"/>
                <a:cs typeface="Arial"/>
              </a:rPr>
              <a:t>7</a:t>
            </a:r>
            <a:endParaRPr sz="1600">
              <a:latin typeface="Arial"/>
              <a:cs typeface="Arial"/>
            </a:endParaRPr>
          </a:p>
          <a:p>
            <a:pPr marL="12700">
              <a:lnSpc>
                <a:spcPct val="100000"/>
              </a:lnSpc>
              <a:spcBef>
                <a:spcPts val="1200"/>
              </a:spcBef>
            </a:pPr>
            <a:r>
              <a:rPr dirty="0" sz="1800">
                <a:solidFill>
                  <a:srgbClr val="FFFFFF"/>
                </a:solidFill>
                <a:latin typeface="Arial"/>
                <a:cs typeface="Arial"/>
              </a:rPr>
              <a:t>C</a:t>
            </a:r>
            <a:endParaRPr sz="1800">
              <a:latin typeface="Arial"/>
              <a:cs typeface="Arial"/>
            </a:endParaRPr>
          </a:p>
        </p:txBody>
      </p:sp>
      <p:sp>
        <p:nvSpPr>
          <p:cNvPr id="21" name="object 21"/>
          <p:cNvSpPr/>
          <p:nvPr/>
        </p:nvSpPr>
        <p:spPr>
          <a:xfrm>
            <a:off x="6307835" y="1863851"/>
            <a:ext cx="4356100" cy="2237740"/>
          </a:xfrm>
          <a:custGeom>
            <a:avLst/>
            <a:gdLst/>
            <a:ahLst/>
            <a:cxnLst/>
            <a:rect l="l" t="t" r="r" b="b"/>
            <a:pathLst>
              <a:path w="4356100" h="2237740">
                <a:moveTo>
                  <a:pt x="0" y="372872"/>
                </a:moveTo>
                <a:lnTo>
                  <a:pt x="2906" y="326112"/>
                </a:lnTo>
                <a:lnTo>
                  <a:pt x="11391" y="281082"/>
                </a:lnTo>
                <a:lnTo>
                  <a:pt x="25106" y="238132"/>
                </a:lnTo>
                <a:lnTo>
                  <a:pt x="43700" y="197611"/>
                </a:lnTo>
                <a:lnTo>
                  <a:pt x="66823" y="159870"/>
                </a:lnTo>
                <a:lnTo>
                  <a:pt x="94126" y="125258"/>
                </a:lnTo>
                <a:lnTo>
                  <a:pt x="125258" y="94126"/>
                </a:lnTo>
                <a:lnTo>
                  <a:pt x="159870" y="66823"/>
                </a:lnTo>
                <a:lnTo>
                  <a:pt x="197611" y="43700"/>
                </a:lnTo>
                <a:lnTo>
                  <a:pt x="238132" y="25106"/>
                </a:lnTo>
                <a:lnTo>
                  <a:pt x="281082" y="11391"/>
                </a:lnTo>
                <a:lnTo>
                  <a:pt x="326112" y="2906"/>
                </a:lnTo>
                <a:lnTo>
                  <a:pt x="372871" y="0"/>
                </a:lnTo>
                <a:lnTo>
                  <a:pt x="3982719" y="0"/>
                </a:lnTo>
                <a:lnTo>
                  <a:pt x="4029479" y="2906"/>
                </a:lnTo>
                <a:lnTo>
                  <a:pt x="4074509" y="11391"/>
                </a:lnTo>
                <a:lnTo>
                  <a:pt x="4117459" y="25106"/>
                </a:lnTo>
                <a:lnTo>
                  <a:pt x="4157980" y="43700"/>
                </a:lnTo>
                <a:lnTo>
                  <a:pt x="4195721" y="66823"/>
                </a:lnTo>
                <a:lnTo>
                  <a:pt x="4230333" y="94126"/>
                </a:lnTo>
                <a:lnTo>
                  <a:pt x="4261465" y="125258"/>
                </a:lnTo>
                <a:lnTo>
                  <a:pt x="4288768" y="159870"/>
                </a:lnTo>
                <a:lnTo>
                  <a:pt x="4311891" y="197611"/>
                </a:lnTo>
                <a:lnTo>
                  <a:pt x="4330485" y="238132"/>
                </a:lnTo>
                <a:lnTo>
                  <a:pt x="4344200" y="281082"/>
                </a:lnTo>
                <a:lnTo>
                  <a:pt x="4352685" y="326112"/>
                </a:lnTo>
                <a:lnTo>
                  <a:pt x="4355592" y="372872"/>
                </a:lnTo>
                <a:lnTo>
                  <a:pt x="4355592" y="1864360"/>
                </a:lnTo>
                <a:lnTo>
                  <a:pt x="4352685" y="1911119"/>
                </a:lnTo>
                <a:lnTo>
                  <a:pt x="4344200" y="1956149"/>
                </a:lnTo>
                <a:lnTo>
                  <a:pt x="4330485" y="1999099"/>
                </a:lnTo>
                <a:lnTo>
                  <a:pt x="4311891" y="2039620"/>
                </a:lnTo>
                <a:lnTo>
                  <a:pt x="4288768" y="2077361"/>
                </a:lnTo>
                <a:lnTo>
                  <a:pt x="4261465" y="2111973"/>
                </a:lnTo>
                <a:lnTo>
                  <a:pt x="4230333" y="2143105"/>
                </a:lnTo>
                <a:lnTo>
                  <a:pt x="4195721" y="2170408"/>
                </a:lnTo>
                <a:lnTo>
                  <a:pt x="4157980" y="2193531"/>
                </a:lnTo>
                <a:lnTo>
                  <a:pt x="4117459" y="2212125"/>
                </a:lnTo>
                <a:lnTo>
                  <a:pt x="4074509" y="2225840"/>
                </a:lnTo>
                <a:lnTo>
                  <a:pt x="4029479" y="2234325"/>
                </a:lnTo>
                <a:lnTo>
                  <a:pt x="3982719" y="2237232"/>
                </a:lnTo>
                <a:lnTo>
                  <a:pt x="372871" y="2237232"/>
                </a:lnTo>
                <a:lnTo>
                  <a:pt x="326112" y="2234325"/>
                </a:lnTo>
                <a:lnTo>
                  <a:pt x="281082" y="2225840"/>
                </a:lnTo>
                <a:lnTo>
                  <a:pt x="238132" y="2212125"/>
                </a:lnTo>
                <a:lnTo>
                  <a:pt x="197611" y="2193531"/>
                </a:lnTo>
                <a:lnTo>
                  <a:pt x="159870" y="2170408"/>
                </a:lnTo>
                <a:lnTo>
                  <a:pt x="125258" y="2143105"/>
                </a:lnTo>
                <a:lnTo>
                  <a:pt x="94126" y="2111973"/>
                </a:lnTo>
                <a:lnTo>
                  <a:pt x="66823" y="2077361"/>
                </a:lnTo>
                <a:lnTo>
                  <a:pt x="43700" y="2039620"/>
                </a:lnTo>
                <a:lnTo>
                  <a:pt x="25106" y="1999099"/>
                </a:lnTo>
                <a:lnTo>
                  <a:pt x="11391" y="1956149"/>
                </a:lnTo>
                <a:lnTo>
                  <a:pt x="2906" y="1911119"/>
                </a:lnTo>
                <a:lnTo>
                  <a:pt x="0" y="1864360"/>
                </a:lnTo>
                <a:lnTo>
                  <a:pt x="0" y="372872"/>
                </a:lnTo>
                <a:close/>
              </a:path>
            </a:pathLst>
          </a:custGeom>
          <a:ln w="27432">
            <a:solidFill>
              <a:srgbClr val="8952AC"/>
            </a:solidFill>
          </a:ln>
        </p:spPr>
        <p:txBody>
          <a:bodyPr wrap="square" lIns="0" tIns="0" rIns="0" bIns="0" rtlCol="0"/>
          <a:lstStyle/>
          <a:p/>
        </p:txBody>
      </p:sp>
      <p:sp>
        <p:nvSpPr>
          <p:cNvPr id="22" name="object 22"/>
          <p:cNvSpPr/>
          <p:nvPr/>
        </p:nvSpPr>
        <p:spPr>
          <a:xfrm>
            <a:off x="8281416" y="1652016"/>
            <a:ext cx="405765" cy="426720"/>
          </a:xfrm>
          <a:custGeom>
            <a:avLst/>
            <a:gdLst/>
            <a:ahLst/>
            <a:cxnLst/>
            <a:rect l="l" t="t" r="r" b="b"/>
            <a:pathLst>
              <a:path w="405765" h="426719">
                <a:moveTo>
                  <a:pt x="202691" y="0"/>
                </a:moveTo>
                <a:lnTo>
                  <a:pt x="156234" y="5633"/>
                </a:lnTo>
                <a:lnTo>
                  <a:pt x="113577" y="21682"/>
                </a:lnTo>
                <a:lnTo>
                  <a:pt x="75942" y="46866"/>
                </a:lnTo>
                <a:lnTo>
                  <a:pt x="44547" y="79905"/>
                </a:lnTo>
                <a:lnTo>
                  <a:pt x="20611" y="119520"/>
                </a:lnTo>
                <a:lnTo>
                  <a:pt x="5356" y="164432"/>
                </a:lnTo>
                <a:lnTo>
                  <a:pt x="0" y="213360"/>
                </a:lnTo>
                <a:lnTo>
                  <a:pt x="5356" y="262287"/>
                </a:lnTo>
                <a:lnTo>
                  <a:pt x="20611" y="307199"/>
                </a:lnTo>
                <a:lnTo>
                  <a:pt x="44547" y="346814"/>
                </a:lnTo>
                <a:lnTo>
                  <a:pt x="75942" y="379853"/>
                </a:lnTo>
                <a:lnTo>
                  <a:pt x="113577" y="405037"/>
                </a:lnTo>
                <a:lnTo>
                  <a:pt x="156234" y="421086"/>
                </a:lnTo>
                <a:lnTo>
                  <a:pt x="202691" y="426720"/>
                </a:lnTo>
                <a:lnTo>
                  <a:pt x="249149" y="421086"/>
                </a:lnTo>
                <a:lnTo>
                  <a:pt x="291806" y="405037"/>
                </a:lnTo>
                <a:lnTo>
                  <a:pt x="329441" y="379853"/>
                </a:lnTo>
                <a:lnTo>
                  <a:pt x="360836" y="346814"/>
                </a:lnTo>
                <a:lnTo>
                  <a:pt x="384772" y="307199"/>
                </a:lnTo>
                <a:lnTo>
                  <a:pt x="400027" y="262287"/>
                </a:lnTo>
                <a:lnTo>
                  <a:pt x="405383" y="213360"/>
                </a:lnTo>
                <a:lnTo>
                  <a:pt x="400027" y="164432"/>
                </a:lnTo>
                <a:lnTo>
                  <a:pt x="384772" y="119520"/>
                </a:lnTo>
                <a:lnTo>
                  <a:pt x="360836" y="79905"/>
                </a:lnTo>
                <a:lnTo>
                  <a:pt x="329441" y="46866"/>
                </a:lnTo>
                <a:lnTo>
                  <a:pt x="291806" y="21682"/>
                </a:lnTo>
                <a:lnTo>
                  <a:pt x="249149" y="5633"/>
                </a:lnTo>
                <a:lnTo>
                  <a:pt x="202691" y="0"/>
                </a:lnTo>
                <a:close/>
              </a:path>
            </a:pathLst>
          </a:custGeom>
          <a:solidFill>
            <a:srgbClr val="8952AC"/>
          </a:solidFill>
        </p:spPr>
        <p:txBody>
          <a:bodyPr wrap="square" lIns="0" tIns="0" rIns="0" bIns="0" rtlCol="0"/>
          <a:lstStyle/>
          <a:p/>
        </p:txBody>
      </p:sp>
      <p:sp>
        <p:nvSpPr>
          <p:cNvPr id="23" name="object 23"/>
          <p:cNvSpPr/>
          <p:nvPr/>
        </p:nvSpPr>
        <p:spPr>
          <a:xfrm>
            <a:off x="8281416" y="1652016"/>
            <a:ext cx="405765" cy="426720"/>
          </a:xfrm>
          <a:custGeom>
            <a:avLst/>
            <a:gdLst/>
            <a:ahLst/>
            <a:cxnLst/>
            <a:rect l="l" t="t" r="r" b="b"/>
            <a:pathLst>
              <a:path w="405765" h="426719">
                <a:moveTo>
                  <a:pt x="0" y="213360"/>
                </a:moveTo>
                <a:lnTo>
                  <a:pt x="5356" y="164432"/>
                </a:lnTo>
                <a:lnTo>
                  <a:pt x="20611" y="119520"/>
                </a:lnTo>
                <a:lnTo>
                  <a:pt x="44547" y="79905"/>
                </a:lnTo>
                <a:lnTo>
                  <a:pt x="75942" y="46866"/>
                </a:lnTo>
                <a:lnTo>
                  <a:pt x="113577" y="21682"/>
                </a:lnTo>
                <a:lnTo>
                  <a:pt x="156234" y="5633"/>
                </a:lnTo>
                <a:lnTo>
                  <a:pt x="202691" y="0"/>
                </a:lnTo>
                <a:lnTo>
                  <a:pt x="249149" y="5633"/>
                </a:lnTo>
                <a:lnTo>
                  <a:pt x="291806" y="21682"/>
                </a:lnTo>
                <a:lnTo>
                  <a:pt x="329441" y="46866"/>
                </a:lnTo>
                <a:lnTo>
                  <a:pt x="360836" y="79905"/>
                </a:lnTo>
                <a:lnTo>
                  <a:pt x="384772" y="119520"/>
                </a:lnTo>
                <a:lnTo>
                  <a:pt x="400027" y="164432"/>
                </a:lnTo>
                <a:lnTo>
                  <a:pt x="405383" y="213360"/>
                </a:lnTo>
                <a:lnTo>
                  <a:pt x="400027" y="262287"/>
                </a:lnTo>
                <a:lnTo>
                  <a:pt x="384772" y="307199"/>
                </a:lnTo>
                <a:lnTo>
                  <a:pt x="360836" y="346814"/>
                </a:lnTo>
                <a:lnTo>
                  <a:pt x="329441" y="379853"/>
                </a:lnTo>
                <a:lnTo>
                  <a:pt x="291806" y="405037"/>
                </a:lnTo>
                <a:lnTo>
                  <a:pt x="249149" y="421086"/>
                </a:lnTo>
                <a:lnTo>
                  <a:pt x="202691" y="426720"/>
                </a:lnTo>
                <a:lnTo>
                  <a:pt x="156234" y="421086"/>
                </a:lnTo>
                <a:lnTo>
                  <a:pt x="113577" y="405037"/>
                </a:lnTo>
                <a:lnTo>
                  <a:pt x="75942" y="379853"/>
                </a:lnTo>
                <a:lnTo>
                  <a:pt x="44547" y="346814"/>
                </a:lnTo>
                <a:lnTo>
                  <a:pt x="20611" y="307199"/>
                </a:lnTo>
                <a:lnTo>
                  <a:pt x="5356" y="262287"/>
                </a:lnTo>
                <a:lnTo>
                  <a:pt x="0" y="213360"/>
                </a:lnTo>
                <a:close/>
              </a:path>
            </a:pathLst>
          </a:custGeom>
          <a:ln w="12192">
            <a:solidFill>
              <a:srgbClr val="8952AC"/>
            </a:solidFill>
          </a:ln>
        </p:spPr>
        <p:txBody>
          <a:bodyPr wrap="square" lIns="0" tIns="0" rIns="0" bIns="0" rtlCol="0"/>
          <a:lstStyle/>
          <a:p/>
        </p:txBody>
      </p:sp>
      <p:sp>
        <p:nvSpPr>
          <p:cNvPr id="24" name="object 24"/>
          <p:cNvSpPr txBox="1"/>
          <p:nvPr/>
        </p:nvSpPr>
        <p:spPr>
          <a:xfrm>
            <a:off x="6594729" y="1608946"/>
            <a:ext cx="3751579" cy="2200910"/>
          </a:xfrm>
          <a:prstGeom prst="rect">
            <a:avLst/>
          </a:prstGeom>
        </p:spPr>
        <p:txBody>
          <a:bodyPr wrap="square" lIns="0" tIns="113664" rIns="0" bIns="0" rtlCol="0" vert="horz">
            <a:spAutoFit/>
          </a:bodyPr>
          <a:lstStyle/>
          <a:p>
            <a:pPr algn="ctr" marL="29845">
              <a:lnSpc>
                <a:spcPct val="100000"/>
              </a:lnSpc>
              <a:spcBef>
                <a:spcPts val="894"/>
              </a:spcBef>
            </a:pPr>
            <a:r>
              <a:rPr dirty="0" sz="1800">
                <a:solidFill>
                  <a:srgbClr val="FFFFFF"/>
                </a:solidFill>
                <a:latin typeface="Arial"/>
                <a:cs typeface="Arial"/>
              </a:rPr>
              <a:t>B</a:t>
            </a:r>
            <a:endParaRPr sz="1800">
              <a:latin typeface="Arial"/>
              <a:cs typeface="Arial"/>
            </a:endParaRPr>
          </a:p>
          <a:p>
            <a:pPr algn="ctr" marL="40005" marR="5080" indent="635">
              <a:lnSpc>
                <a:spcPct val="100000"/>
              </a:lnSpc>
              <a:spcBef>
                <a:spcPts val="725"/>
              </a:spcBef>
            </a:pPr>
            <a:r>
              <a:rPr dirty="0" sz="1600" spc="5">
                <a:solidFill>
                  <a:srgbClr val="767070"/>
                </a:solidFill>
                <a:latin typeface="Arial"/>
                <a:cs typeface="Arial"/>
              </a:rPr>
              <a:t>In </a:t>
            </a:r>
            <a:r>
              <a:rPr dirty="0" sz="1600">
                <a:solidFill>
                  <a:srgbClr val="767070"/>
                </a:solidFill>
                <a:latin typeface="Arial"/>
                <a:cs typeface="Arial"/>
              </a:rPr>
              <a:t>a </a:t>
            </a:r>
            <a:r>
              <a:rPr dirty="0" sz="1600" spc="-5">
                <a:solidFill>
                  <a:srgbClr val="767070"/>
                </a:solidFill>
                <a:latin typeface="Arial"/>
                <a:cs typeface="Arial"/>
              </a:rPr>
              <a:t>weighted graph, edges </a:t>
            </a:r>
            <a:r>
              <a:rPr dirty="0" sz="1600">
                <a:solidFill>
                  <a:srgbClr val="767070"/>
                </a:solidFill>
                <a:latin typeface="Arial"/>
                <a:cs typeface="Arial"/>
              </a:rPr>
              <a:t>each </a:t>
            </a:r>
            <a:r>
              <a:rPr dirty="0" sz="1600" spc="-5">
                <a:solidFill>
                  <a:srgbClr val="767070"/>
                </a:solidFill>
                <a:latin typeface="Arial"/>
                <a:cs typeface="Arial"/>
              </a:rPr>
              <a:t>have  </a:t>
            </a:r>
            <a:r>
              <a:rPr dirty="0" sz="1600" spc="10">
                <a:solidFill>
                  <a:srgbClr val="767070"/>
                </a:solidFill>
                <a:latin typeface="Arial"/>
                <a:cs typeface="Arial"/>
              </a:rPr>
              <a:t>some </a:t>
            </a:r>
            <a:r>
              <a:rPr dirty="0" sz="1600" spc="5">
                <a:solidFill>
                  <a:srgbClr val="767070"/>
                </a:solidFill>
                <a:latin typeface="Arial"/>
                <a:cs typeface="Arial"/>
              </a:rPr>
              <a:t>associated </a:t>
            </a:r>
            <a:r>
              <a:rPr dirty="0" sz="1600">
                <a:solidFill>
                  <a:srgbClr val="767070"/>
                </a:solidFill>
                <a:latin typeface="Arial"/>
                <a:cs typeface="Arial"/>
              </a:rPr>
              <a:t>value called the</a:t>
            </a:r>
            <a:r>
              <a:rPr dirty="0" sz="1600" spc="-240">
                <a:solidFill>
                  <a:srgbClr val="767070"/>
                </a:solidFill>
                <a:latin typeface="Arial"/>
                <a:cs typeface="Arial"/>
              </a:rPr>
              <a:t> </a:t>
            </a:r>
            <a:r>
              <a:rPr dirty="0" sz="1600" spc="5" b="1">
                <a:solidFill>
                  <a:srgbClr val="767070"/>
                </a:solidFill>
                <a:latin typeface="Arial"/>
                <a:cs typeface="Arial"/>
              </a:rPr>
              <a:t>weight  </a:t>
            </a:r>
            <a:r>
              <a:rPr dirty="0" sz="1600" spc="-5">
                <a:solidFill>
                  <a:srgbClr val="767070"/>
                </a:solidFill>
                <a:latin typeface="Arial"/>
                <a:cs typeface="Arial"/>
              </a:rPr>
              <a:t>of </a:t>
            </a:r>
            <a:r>
              <a:rPr dirty="0" sz="1600">
                <a:solidFill>
                  <a:srgbClr val="767070"/>
                </a:solidFill>
                <a:latin typeface="Arial"/>
                <a:cs typeface="Arial"/>
              </a:rPr>
              <a:t>the </a:t>
            </a:r>
            <a:r>
              <a:rPr dirty="0" sz="1600" spc="-5">
                <a:solidFill>
                  <a:srgbClr val="767070"/>
                </a:solidFill>
                <a:latin typeface="Arial"/>
                <a:cs typeface="Arial"/>
              </a:rPr>
              <a:t>edge. </a:t>
            </a:r>
            <a:r>
              <a:rPr dirty="0" sz="1600">
                <a:solidFill>
                  <a:srgbClr val="767070"/>
                </a:solidFill>
                <a:latin typeface="Arial"/>
                <a:cs typeface="Arial"/>
              </a:rPr>
              <a:t>Weights </a:t>
            </a:r>
            <a:r>
              <a:rPr dirty="0" sz="1600" spc="-5">
                <a:solidFill>
                  <a:srgbClr val="767070"/>
                </a:solidFill>
                <a:latin typeface="Arial"/>
                <a:cs typeface="Arial"/>
              </a:rPr>
              <a:t>are usually </a:t>
            </a:r>
            <a:r>
              <a:rPr dirty="0" sz="1600" spc="-10">
                <a:solidFill>
                  <a:srgbClr val="767070"/>
                </a:solidFill>
                <a:latin typeface="Arial"/>
                <a:cs typeface="Arial"/>
              </a:rPr>
              <a:t>drawn  </a:t>
            </a:r>
            <a:r>
              <a:rPr dirty="0" sz="1600" spc="-5">
                <a:solidFill>
                  <a:srgbClr val="767070"/>
                </a:solidFill>
                <a:latin typeface="Arial"/>
                <a:cs typeface="Arial"/>
              </a:rPr>
              <a:t>near </a:t>
            </a:r>
            <a:r>
              <a:rPr dirty="0" sz="1600">
                <a:solidFill>
                  <a:srgbClr val="767070"/>
                </a:solidFill>
                <a:latin typeface="Arial"/>
                <a:cs typeface="Arial"/>
              </a:rPr>
              <a:t>the </a:t>
            </a:r>
            <a:r>
              <a:rPr dirty="0" sz="1600" spc="-5">
                <a:solidFill>
                  <a:srgbClr val="767070"/>
                </a:solidFill>
                <a:latin typeface="Arial"/>
                <a:cs typeface="Arial"/>
              </a:rPr>
              <a:t>edge </a:t>
            </a:r>
            <a:r>
              <a:rPr dirty="0" sz="1600">
                <a:solidFill>
                  <a:srgbClr val="767070"/>
                </a:solidFill>
                <a:latin typeface="Arial"/>
                <a:cs typeface="Arial"/>
              </a:rPr>
              <a:t>they </a:t>
            </a:r>
            <a:r>
              <a:rPr dirty="0" sz="1600" spc="-5">
                <a:solidFill>
                  <a:srgbClr val="767070"/>
                </a:solidFill>
                <a:latin typeface="Arial"/>
                <a:cs typeface="Arial"/>
              </a:rPr>
              <a:t>are </a:t>
            </a:r>
            <a:r>
              <a:rPr dirty="0" sz="1600">
                <a:solidFill>
                  <a:srgbClr val="767070"/>
                </a:solidFill>
                <a:latin typeface="Arial"/>
                <a:cs typeface="Arial"/>
              </a:rPr>
              <a:t>associated</a:t>
            </a:r>
            <a:r>
              <a:rPr dirty="0" sz="1600" spc="-125">
                <a:solidFill>
                  <a:srgbClr val="767070"/>
                </a:solidFill>
                <a:latin typeface="Arial"/>
                <a:cs typeface="Arial"/>
              </a:rPr>
              <a:t> </a:t>
            </a:r>
            <a:r>
              <a:rPr dirty="0" sz="1600" spc="-5">
                <a:solidFill>
                  <a:srgbClr val="767070"/>
                </a:solidFill>
                <a:latin typeface="Arial"/>
                <a:cs typeface="Arial"/>
              </a:rPr>
              <a:t>with.</a:t>
            </a:r>
            <a:endParaRPr sz="1600">
              <a:latin typeface="Arial"/>
              <a:cs typeface="Arial"/>
            </a:endParaRPr>
          </a:p>
          <a:p>
            <a:pPr>
              <a:lnSpc>
                <a:spcPct val="100000"/>
              </a:lnSpc>
              <a:spcBef>
                <a:spcPts val="25"/>
              </a:spcBef>
            </a:pPr>
            <a:endParaRPr sz="1650">
              <a:latin typeface="Times New Roman"/>
              <a:cs typeface="Times New Roman"/>
            </a:endParaRPr>
          </a:p>
          <a:p>
            <a:pPr marL="12700" marR="83820">
              <a:lnSpc>
                <a:spcPct val="100000"/>
              </a:lnSpc>
            </a:pPr>
            <a:r>
              <a:rPr dirty="0" sz="1600">
                <a:solidFill>
                  <a:srgbClr val="767070"/>
                </a:solidFill>
                <a:latin typeface="Arial"/>
                <a:cs typeface="Arial"/>
              </a:rPr>
              <a:t>Example: </a:t>
            </a:r>
            <a:r>
              <a:rPr dirty="0" sz="1600" spc="-5">
                <a:solidFill>
                  <a:srgbClr val="767070"/>
                </a:solidFill>
                <a:latin typeface="Arial"/>
                <a:cs typeface="Arial"/>
              </a:rPr>
              <a:t>Roads </a:t>
            </a:r>
            <a:r>
              <a:rPr dirty="0" sz="1600" spc="5">
                <a:solidFill>
                  <a:srgbClr val="767070"/>
                </a:solidFill>
                <a:latin typeface="Arial"/>
                <a:cs typeface="Arial"/>
              </a:rPr>
              <a:t>(some </a:t>
            </a:r>
            <a:r>
              <a:rPr dirty="0" sz="1600" spc="-5">
                <a:solidFill>
                  <a:srgbClr val="767070"/>
                </a:solidFill>
                <a:latin typeface="Arial"/>
                <a:cs typeface="Arial"/>
              </a:rPr>
              <a:t>roads are</a:t>
            </a:r>
            <a:r>
              <a:rPr dirty="0" sz="1600" spc="-114">
                <a:solidFill>
                  <a:srgbClr val="767070"/>
                </a:solidFill>
                <a:latin typeface="Arial"/>
                <a:cs typeface="Arial"/>
              </a:rPr>
              <a:t> </a:t>
            </a:r>
            <a:r>
              <a:rPr dirty="0" sz="1600" spc="-5">
                <a:solidFill>
                  <a:srgbClr val="767070"/>
                </a:solidFill>
                <a:latin typeface="Arial"/>
                <a:cs typeface="Arial"/>
              </a:rPr>
              <a:t>longer  </a:t>
            </a:r>
            <a:r>
              <a:rPr dirty="0" sz="1600">
                <a:solidFill>
                  <a:srgbClr val="767070"/>
                </a:solidFill>
                <a:latin typeface="Arial"/>
                <a:cs typeface="Arial"/>
              </a:rPr>
              <a:t>than </a:t>
            </a:r>
            <a:r>
              <a:rPr dirty="0" sz="1600" spc="-5">
                <a:solidFill>
                  <a:srgbClr val="767070"/>
                </a:solidFill>
                <a:latin typeface="Arial"/>
                <a:cs typeface="Arial"/>
              </a:rPr>
              <a:t>others, </a:t>
            </a:r>
            <a:r>
              <a:rPr dirty="0" sz="1600">
                <a:solidFill>
                  <a:srgbClr val="767070"/>
                </a:solidFill>
                <a:latin typeface="Arial"/>
                <a:cs typeface="Arial"/>
              </a:rPr>
              <a:t>thus </a:t>
            </a:r>
            <a:r>
              <a:rPr dirty="0" sz="1600" spc="-5">
                <a:solidFill>
                  <a:srgbClr val="767070"/>
                </a:solidFill>
                <a:latin typeface="Arial"/>
                <a:cs typeface="Arial"/>
              </a:rPr>
              <a:t>have </a:t>
            </a:r>
            <a:r>
              <a:rPr dirty="0" sz="1600" spc="5">
                <a:solidFill>
                  <a:srgbClr val="767070"/>
                </a:solidFill>
                <a:latin typeface="Arial"/>
                <a:cs typeface="Arial"/>
              </a:rPr>
              <a:t>more</a:t>
            </a:r>
            <a:r>
              <a:rPr dirty="0" sz="1600" spc="-70">
                <a:solidFill>
                  <a:srgbClr val="767070"/>
                </a:solidFill>
                <a:latin typeface="Arial"/>
                <a:cs typeface="Arial"/>
              </a:rPr>
              <a:t> </a:t>
            </a:r>
            <a:r>
              <a:rPr dirty="0" sz="1600" spc="-5">
                <a:solidFill>
                  <a:srgbClr val="767070"/>
                </a:solidFill>
                <a:latin typeface="Arial"/>
                <a:cs typeface="Arial"/>
              </a:rPr>
              <a:t>weight).</a:t>
            </a:r>
            <a:endParaRPr sz="1600">
              <a:latin typeface="Arial"/>
              <a:cs typeface="Arial"/>
            </a:endParaRPr>
          </a:p>
        </p:txBody>
      </p:sp>
      <p:sp>
        <p:nvSpPr>
          <p:cNvPr id="25" name="object 25"/>
          <p:cNvSpPr/>
          <p:nvPr/>
        </p:nvSpPr>
        <p:spPr>
          <a:xfrm>
            <a:off x="1019555" y="1872995"/>
            <a:ext cx="4356100" cy="2231390"/>
          </a:xfrm>
          <a:custGeom>
            <a:avLst/>
            <a:gdLst/>
            <a:ahLst/>
            <a:cxnLst/>
            <a:rect l="l" t="t" r="r" b="b"/>
            <a:pathLst>
              <a:path w="4356100" h="2231390">
                <a:moveTo>
                  <a:pt x="0" y="371855"/>
                </a:moveTo>
                <a:lnTo>
                  <a:pt x="2897" y="325213"/>
                </a:lnTo>
                <a:lnTo>
                  <a:pt x="11356" y="280299"/>
                </a:lnTo>
                <a:lnTo>
                  <a:pt x="25029" y="237461"/>
                </a:lnTo>
                <a:lnTo>
                  <a:pt x="43568" y="197049"/>
                </a:lnTo>
                <a:lnTo>
                  <a:pt x="66623" y="159411"/>
                </a:lnTo>
                <a:lnTo>
                  <a:pt x="93847" y="124896"/>
                </a:lnTo>
                <a:lnTo>
                  <a:pt x="124891" y="93851"/>
                </a:lnTo>
                <a:lnTo>
                  <a:pt x="159406" y="66627"/>
                </a:lnTo>
                <a:lnTo>
                  <a:pt x="197044" y="43571"/>
                </a:lnTo>
                <a:lnTo>
                  <a:pt x="237456" y="25031"/>
                </a:lnTo>
                <a:lnTo>
                  <a:pt x="280294" y="11357"/>
                </a:lnTo>
                <a:lnTo>
                  <a:pt x="325210" y="2897"/>
                </a:lnTo>
                <a:lnTo>
                  <a:pt x="371856" y="0"/>
                </a:lnTo>
                <a:lnTo>
                  <a:pt x="3983735" y="0"/>
                </a:lnTo>
                <a:lnTo>
                  <a:pt x="4030378" y="2897"/>
                </a:lnTo>
                <a:lnTo>
                  <a:pt x="4075292" y="11357"/>
                </a:lnTo>
                <a:lnTo>
                  <a:pt x="4118130" y="25031"/>
                </a:lnTo>
                <a:lnTo>
                  <a:pt x="4158542" y="43571"/>
                </a:lnTo>
                <a:lnTo>
                  <a:pt x="4196180" y="66627"/>
                </a:lnTo>
                <a:lnTo>
                  <a:pt x="4230695" y="93851"/>
                </a:lnTo>
                <a:lnTo>
                  <a:pt x="4261740" y="124896"/>
                </a:lnTo>
                <a:lnTo>
                  <a:pt x="4288964" y="159411"/>
                </a:lnTo>
                <a:lnTo>
                  <a:pt x="4312020" y="197049"/>
                </a:lnTo>
                <a:lnTo>
                  <a:pt x="4330560" y="237461"/>
                </a:lnTo>
                <a:lnTo>
                  <a:pt x="4344234" y="280299"/>
                </a:lnTo>
                <a:lnTo>
                  <a:pt x="4352694" y="325213"/>
                </a:lnTo>
                <a:lnTo>
                  <a:pt x="4355592" y="371855"/>
                </a:lnTo>
                <a:lnTo>
                  <a:pt x="4355592" y="1859279"/>
                </a:lnTo>
                <a:lnTo>
                  <a:pt x="4352694" y="1905922"/>
                </a:lnTo>
                <a:lnTo>
                  <a:pt x="4344234" y="1950836"/>
                </a:lnTo>
                <a:lnTo>
                  <a:pt x="4330560" y="1993674"/>
                </a:lnTo>
                <a:lnTo>
                  <a:pt x="4312020" y="2034086"/>
                </a:lnTo>
                <a:lnTo>
                  <a:pt x="4288964" y="2071724"/>
                </a:lnTo>
                <a:lnTo>
                  <a:pt x="4261740" y="2106239"/>
                </a:lnTo>
                <a:lnTo>
                  <a:pt x="4230695" y="2137284"/>
                </a:lnTo>
                <a:lnTo>
                  <a:pt x="4196180" y="2164508"/>
                </a:lnTo>
                <a:lnTo>
                  <a:pt x="4158542" y="2187564"/>
                </a:lnTo>
                <a:lnTo>
                  <a:pt x="4118130" y="2206104"/>
                </a:lnTo>
                <a:lnTo>
                  <a:pt x="4075292" y="2219778"/>
                </a:lnTo>
                <a:lnTo>
                  <a:pt x="4030378" y="2228238"/>
                </a:lnTo>
                <a:lnTo>
                  <a:pt x="3983735" y="2231135"/>
                </a:lnTo>
                <a:lnTo>
                  <a:pt x="371856" y="2231135"/>
                </a:lnTo>
                <a:lnTo>
                  <a:pt x="325210" y="2228238"/>
                </a:lnTo>
                <a:lnTo>
                  <a:pt x="280294" y="2219778"/>
                </a:lnTo>
                <a:lnTo>
                  <a:pt x="237456" y="2206104"/>
                </a:lnTo>
                <a:lnTo>
                  <a:pt x="197044" y="2187564"/>
                </a:lnTo>
                <a:lnTo>
                  <a:pt x="159406" y="2164508"/>
                </a:lnTo>
                <a:lnTo>
                  <a:pt x="124891" y="2137284"/>
                </a:lnTo>
                <a:lnTo>
                  <a:pt x="93847" y="2106239"/>
                </a:lnTo>
                <a:lnTo>
                  <a:pt x="66623" y="2071724"/>
                </a:lnTo>
                <a:lnTo>
                  <a:pt x="43568" y="2034086"/>
                </a:lnTo>
                <a:lnTo>
                  <a:pt x="25029" y="1993674"/>
                </a:lnTo>
                <a:lnTo>
                  <a:pt x="11356" y="1950836"/>
                </a:lnTo>
                <a:lnTo>
                  <a:pt x="2897" y="1905922"/>
                </a:lnTo>
                <a:lnTo>
                  <a:pt x="0" y="1859279"/>
                </a:lnTo>
                <a:lnTo>
                  <a:pt x="0" y="371855"/>
                </a:lnTo>
                <a:close/>
              </a:path>
            </a:pathLst>
          </a:custGeom>
          <a:ln w="27431">
            <a:solidFill>
              <a:srgbClr val="8952AC"/>
            </a:solidFill>
          </a:ln>
        </p:spPr>
        <p:txBody>
          <a:bodyPr wrap="square" lIns="0" tIns="0" rIns="0" bIns="0" rtlCol="0"/>
          <a:lstStyle/>
          <a:p/>
        </p:txBody>
      </p:sp>
      <p:sp>
        <p:nvSpPr>
          <p:cNvPr id="26" name="object 26"/>
          <p:cNvSpPr/>
          <p:nvPr/>
        </p:nvSpPr>
        <p:spPr>
          <a:xfrm>
            <a:off x="3008376" y="1655064"/>
            <a:ext cx="426720" cy="426720"/>
          </a:xfrm>
          <a:custGeom>
            <a:avLst/>
            <a:gdLst/>
            <a:ahLst/>
            <a:cxnLst/>
            <a:rect l="l" t="t" r="r" b="b"/>
            <a:pathLst>
              <a:path w="426720" h="426719">
                <a:moveTo>
                  <a:pt x="213360" y="0"/>
                </a:moveTo>
                <a:lnTo>
                  <a:pt x="164432" y="5633"/>
                </a:lnTo>
                <a:lnTo>
                  <a:pt x="119520" y="21682"/>
                </a:lnTo>
                <a:lnTo>
                  <a:pt x="79905" y="46866"/>
                </a:lnTo>
                <a:lnTo>
                  <a:pt x="46866" y="79905"/>
                </a:lnTo>
                <a:lnTo>
                  <a:pt x="21682" y="119520"/>
                </a:lnTo>
                <a:lnTo>
                  <a:pt x="5633" y="164432"/>
                </a:lnTo>
                <a:lnTo>
                  <a:pt x="0" y="213360"/>
                </a:lnTo>
                <a:lnTo>
                  <a:pt x="5633" y="262287"/>
                </a:lnTo>
                <a:lnTo>
                  <a:pt x="21682" y="307199"/>
                </a:lnTo>
                <a:lnTo>
                  <a:pt x="46866" y="346814"/>
                </a:lnTo>
                <a:lnTo>
                  <a:pt x="79905" y="379853"/>
                </a:lnTo>
                <a:lnTo>
                  <a:pt x="119520" y="405037"/>
                </a:lnTo>
                <a:lnTo>
                  <a:pt x="164432" y="421086"/>
                </a:lnTo>
                <a:lnTo>
                  <a:pt x="213360" y="426720"/>
                </a:lnTo>
                <a:lnTo>
                  <a:pt x="262287" y="421086"/>
                </a:lnTo>
                <a:lnTo>
                  <a:pt x="307199" y="405037"/>
                </a:lnTo>
                <a:lnTo>
                  <a:pt x="346814" y="379853"/>
                </a:lnTo>
                <a:lnTo>
                  <a:pt x="379853" y="346814"/>
                </a:lnTo>
                <a:lnTo>
                  <a:pt x="405037" y="307199"/>
                </a:lnTo>
                <a:lnTo>
                  <a:pt x="421086" y="262287"/>
                </a:lnTo>
                <a:lnTo>
                  <a:pt x="426720" y="213360"/>
                </a:lnTo>
                <a:lnTo>
                  <a:pt x="421086" y="164432"/>
                </a:lnTo>
                <a:lnTo>
                  <a:pt x="405037" y="119520"/>
                </a:lnTo>
                <a:lnTo>
                  <a:pt x="379853" y="79905"/>
                </a:lnTo>
                <a:lnTo>
                  <a:pt x="346814" y="46866"/>
                </a:lnTo>
                <a:lnTo>
                  <a:pt x="307199" y="21682"/>
                </a:lnTo>
                <a:lnTo>
                  <a:pt x="262287" y="5633"/>
                </a:lnTo>
                <a:lnTo>
                  <a:pt x="213360" y="0"/>
                </a:lnTo>
                <a:close/>
              </a:path>
            </a:pathLst>
          </a:custGeom>
          <a:solidFill>
            <a:srgbClr val="8952AC"/>
          </a:solidFill>
        </p:spPr>
        <p:txBody>
          <a:bodyPr wrap="square" lIns="0" tIns="0" rIns="0" bIns="0" rtlCol="0"/>
          <a:lstStyle/>
          <a:p/>
        </p:txBody>
      </p:sp>
      <p:sp>
        <p:nvSpPr>
          <p:cNvPr id="27" name="object 27"/>
          <p:cNvSpPr/>
          <p:nvPr/>
        </p:nvSpPr>
        <p:spPr>
          <a:xfrm>
            <a:off x="3008376" y="1655064"/>
            <a:ext cx="426720" cy="426720"/>
          </a:xfrm>
          <a:custGeom>
            <a:avLst/>
            <a:gdLst/>
            <a:ahLst/>
            <a:cxnLst/>
            <a:rect l="l" t="t" r="r" b="b"/>
            <a:pathLst>
              <a:path w="426720" h="426719">
                <a:moveTo>
                  <a:pt x="0" y="213360"/>
                </a:moveTo>
                <a:lnTo>
                  <a:pt x="5633" y="164432"/>
                </a:lnTo>
                <a:lnTo>
                  <a:pt x="21682" y="119520"/>
                </a:lnTo>
                <a:lnTo>
                  <a:pt x="46866" y="79905"/>
                </a:lnTo>
                <a:lnTo>
                  <a:pt x="79905" y="46866"/>
                </a:lnTo>
                <a:lnTo>
                  <a:pt x="119520" y="21682"/>
                </a:lnTo>
                <a:lnTo>
                  <a:pt x="164432" y="5633"/>
                </a:lnTo>
                <a:lnTo>
                  <a:pt x="213360" y="0"/>
                </a:lnTo>
                <a:lnTo>
                  <a:pt x="262287" y="5633"/>
                </a:lnTo>
                <a:lnTo>
                  <a:pt x="307199" y="21682"/>
                </a:lnTo>
                <a:lnTo>
                  <a:pt x="346814" y="46866"/>
                </a:lnTo>
                <a:lnTo>
                  <a:pt x="379853" y="79905"/>
                </a:lnTo>
                <a:lnTo>
                  <a:pt x="405037" y="119520"/>
                </a:lnTo>
                <a:lnTo>
                  <a:pt x="421086" y="164432"/>
                </a:lnTo>
                <a:lnTo>
                  <a:pt x="426720" y="213360"/>
                </a:lnTo>
                <a:lnTo>
                  <a:pt x="421086" y="262287"/>
                </a:lnTo>
                <a:lnTo>
                  <a:pt x="405037" y="307199"/>
                </a:lnTo>
                <a:lnTo>
                  <a:pt x="379853" y="346814"/>
                </a:lnTo>
                <a:lnTo>
                  <a:pt x="346814" y="379853"/>
                </a:lnTo>
                <a:lnTo>
                  <a:pt x="307199" y="405037"/>
                </a:lnTo>
                <a:lnTo>
                  <a:pt x="262287" y="421086"/>
                </a:lnTo>
                <a:lnTo>
                  <a:pt x="213360" y="426720"/>
                </a:lnTo>
                <a:lnTo>
                  <a:pt x="164432" y="421086"/>
                </a:lnTo>
                <a:lnTo>
                  <a:pt x="119520" y="405037"/>
                </a:lnTo>
                <a:lnTo>
                  <a:pt x="79905" y="379853"/>
                </a:lnTo>
                <a:lnTo>
                  <a:pt x="46866" y="346814"/>
                </a:lnTo>
                <a:lnTo>
                  <a:pt x="21682" y="307199"/>
                </a:lnTo>
                <a:lnTo>
                  <a:pt x="5633" y="262287"/>
                </a:lnTo>
                <a:lnTo>
                  <a:pt x="0" y="213360"/>
                </a:lnTo>
                <a:close/>
              </a:path>
            </a:pathLst>
          </a:custGeom>
          <a:ln w="12192">
            <a:solidFill>
              <a:srgbClr val="8952AC"/>
            </a:solidFill>
          </a:ln>
        </p:spPr>
        <p:txBody>
          <a:bodyPr wrap="square" lIns="0" tIns="0" rIns="0" bIns="0" rtlCol="0"/>
          <a:lstStyle/>
          <a:p/>
        </p:txBody>
      </p:sp>
      <p:sp>
        <p:nvSpPr>
          <p:cNvPr id="28" name="object 28"/>
          <p:cNvSpPr txBox="1">
            <a:spLocks noGrp="1"/>
          </p:cNvSpPr>
          <p:nvPr>
            <p:ph idx="2" sz="half"/>
          </p:nvPr>
        </p:nvSpPr>
        <p:spPr>
          <a:prstGeom prst="rect"/>
        </p:spPr>
        <p:txBody>
          <a:bodyPr wrap="square" lIns="0" tIns="151765" rIns="0" bIns="0" rtlCol="0" vert="horz">
            <a:spAutoFit/>
          </a:bodyPr>
          <a:lstStyle/>
          <a:p>
            <a:pPr algn="ctr">
              <a:lnSpc>
                <a:spcPct val="100000"/>
              </a:lnSpc>
              <a:spcBef>
                <a:spcPts val="1195"/>
              </a:spcBef>
            </a:pPr>
            <a:r>
              <a:rPr dirty="0"/>
              <a:t>A</a:t>
            </a:r>
          </a:p>
          <a:p>
            <a:pPr algn="ctr" marL="48895" marR="5080" indent="-2540">
              <a:lnSpc>
                <a:spcPct val="100000"/>
              </a:lnSpc>
              <a:spcBef>
                <a:spcPts val="990"/>
              </a:spcBef>
            </a:pPr>
            <a:r>
              <a:rPr dirty="0" sz="1600" spc="5">
                <a:solidFill>
                  <a:srgbClr val="767070"/>
                </a:solidFill>
              </a:rPr>
              <a:t>In </a:t>
            </a:r>
            <a:r>
              <a:rPr dirty="0" sz="1600">
                <a:solidFill>
                  <a:srgbClr val="767070"/>
                </a:solidFill>
              </a:rPr>
              <a:t>an </a:t>
            </a:r>
            <a:r>
              <a:rPr dirty="0" sz="1600" spc="-5">
                <a:solidFill>
                  <a:srgbClr val="767070"/>
                </a:solidFill>
              </a:rPr>
              <a:t>unweighted graph, edges </a:t>
            </a:r>
            <a:r>
              <a:rPr dirty="0" sz="1600">
                <a:solidFill>
                  <a:srgbClr val="767070"/>
                </a:solidFill>
              </a:rPr>
              <a:t>do </a:t>
            </a:r>
            <a:r>
              <a:rPr dirty="0" sz="1600" spc="-5">
                <a:solidFill>
                  <a:srgbClr val="767070"/>
                </a:solidFill>
              </a:rPr>
              <a:t>not  have any </a:t>
            </a:r>
            <a:r>
              <a:rPr dirty="0" sz="1600">
                <a:solidFill>
                  <a:srgbClr val="767070"/>
                </a:solidFill>
              </a:rPr>
              <a:t>specific numeric </a:t>
            </a:r>
            <a:r>
              <a:rPr dirty="0" sz="1600" spc="-5">
                <a:solidFill>
                  <a:srgbClr val="767070"/>
                </a:solidFill>
              </a:rPr>
              <a:t>value relative</a:t>
            </a:r>
            <a:r>
              <a:rPr dirty="0" sz="1600" spc="-114">
                <a:solidFill>
                  <a:srgbClr val="767070"/>
                </a:solidFill>
              </a:rPr>
              <a:t> </a:t>
            </a:r>
            <a:r>
              <a:rPr dirty="0" sz="1600" spc="5">
                <a:solidFill>
                  <a:srgbClr val="767070"/>
                </a:solidFill>
              </a:rPr>
              <a:t>to  </a:t>
            </a:r>
            <a:r>
              <a:rPr dirty="0" sz="1600" spc="-5">
                <a:solidFill>
                  <a:srgbClr val="767070"/>
                </a:solidFill>
              </a:rPr>
              <a:t>other edges </a:t>
            </a:r>
            <a:r>
              <a:rPr dirty="0" sz="1600">
                <a:solidFill>
                  <a:srgbClr val="767070"/>
                </a:solidFill>
              </a:rPr>
              <a:t>in the</a:t>
            </a:r>
            <a:r>
              <a:rPr dirty="0" sz="1600" spc="-30">
                <a:solidFill>
                  <a:srgbClr val="767070"/>
                </a:solidFill>
              </a:rPr>
              <a:t> </a:t>
            </a:r>
            <a:r>
              <a:rPr dirty="0" sz="1600" spc="-5">
                <a:solidFill>
                  <a:srgbClr val="767070"/>
                </a:solidFill>
              </a:rPr>
              <a:t>graph.</a:t>
            </a:r>
            <a:endParaRPr sz="1600"/>
          </a:p>
          <a:p>
            <a:pPr>
              <a:lnSpc>
                <a:spcPct val="100000"/>
              </a:lnSpc>
              <a:spcBef>
                <a:spcPts val="25"/>
              </a:spcBef>
            </a:pPr>
            <a:endParaRPr sz="1650">
              <a:latin typeface="Times New Roman"/>
              <a:cs typeface="Times New Roman"/>
            </a:endParaRPr>
          </a:p>
          <a:p>
            <a:pPr marL="12700" marR="313055">
              <a:lnSpc>
                <a:spcPct val="100000"/>
              </a:lnSpc>
            </a:pPr>
            <a:r>
              <a:rPr dirty="0" sz="1600">
                <a:solidFill>
                  <a:srgbClr val="767070"/>
                </a:solidFill>
              </a:rPr>
              <a:t>Example: </a:t>
            </a:r>
            <a:r>
              <a:rPr dirty="0" sz="1600" spc="-5">
                <a:solidFill>
                  <a:srgbClr val="767070"/>
                </a:solidFill>
              </a:rPr>
              <a:t>Following on </a:t>
            </a:r>
            <a:r>
              <a:rPr dirty="0" sz="1600">
                <a:solidFill>
                  <a:srgbClr val="767070"/>
                </a:solidFill>
              </a:rPr>
              <a:t>Instagram, a  specific </a:t>
            </a:r>
            <a:r>
              <a:rPr dirty="0" sz="1600" spc="-5">
                <a:solidFill>
                  <a:srgbClr val="767070"/>
                </a:solidFill>
              </a:rPr>
              <a:t>follower </a:t>
            </a:r>
            <a:r>
              <a:rPr dirty="0" sz="1600">
                <a:solidFill>
                  <a:srgbClr val="767070"/>
                </a:solidFill>
              </a:rPr>
              <a:t>is </a:t>
            </a:r>
            <a:r>
              <a:rPr dirty="0" sz="1600" spc="-5">
                <a:solidFill>
                  <a:srgbClr val="767070"/>
                </a:solidFill>
              </a:rPr>
              <a:t>not </a:t>
            </a:r>
            <a:r>
              <a:rPr dirty="0" sz="1600">
                <a:solidFill>
                  <a:srgbClr val="767070"/>
                </a:solidFill>
              </a:rPr>
              <a:t>intrinsically</a:t>
            </a:r>
            <a:r>
              <a:rPr dirty="0" sz="1600" spc="-170">
                <a:solidFill>
                  <a:srgbClr val="767070"/>
                </a:solidFill>
              </a:rPr>
              <a:t> </a:t>
            </a:r>
            <a:r>
              <a:rPr dirty="0" sz="1600" spc="5">
                <a:solidFill>
                  <a:srgbClr val="767070"/>
                </a:solidFill>
              </a:rPr>
              <a:t>more  </a:t>
            </a:r>
            <a:r>
              <a:rPr dirty="0" sz="1600" spc="-5">
                <a:solidFill>
                  <a:srgbClr val="767070"/>
                </a:solidFill>
              </a:rPr>
              <a:t>valuable </a:t>
            </a:r>
            <a:r>
              <a:rPr dirty="0" sz="1600">
                <a:solidFill>
                  <a:srgbClr val="767070"/>
                </a:solidFill>
              </a:rPr>
              <a:t>than </a:t>
            </a:r>
            <a:r>
              <a:rPr dirty="0" sz="1600" spc="-5">
                <a:solidFill>
                  <a:srgbClr val="767070"/>
                </a:solidFill>
              </a:rPr>
              <a:t>another</a:t>
            </a:r>
            <a:r>
              <a:rPr dirty="0" sz="1600" spc="-45">
                <a:solidFill>
                  <a:srgbClr val="767070"/>
                </a:solidFill>
              </a:rPr>
              <a:t> </a:t>
            </a:r>
            <a:r>
              <a:rPr dirty="0" sz="1600" spc="-5">
                <a:solidFill>
                  <a:srgbClr val="767070"/>
                </a:solidFill>
              </a:rPr>
              <a:t>one.</a:t>
            </a:r>
            <a:endParaRPr sz="1600"/>
          </a:p>
          <a:p>
            <a:pPr>
              <a:lnSpc>
                <a:spcPct val="100000"/>
              </a:lnSpc>
              <a:spcBef>
                <a:spcPts val="25"/>
              </a:spcBef>
            </a:pPr>
            <a:endParaRPr sz="2450">
              <a:latin typeface="Times New Roman"/>
              <a:cs typeface="Times New Roman"/>
            </a:endParaRPr>
          </a:p>
          <a:p>
            <a:pPr algn="ctr" marR="1805305">
              <a:lnSpc>
                <a:spcPct val="100000"/>
              </a:lnSpc>
              <a:spcBef>
                <a:spcPts val="5"/>
              </a:spcBef>
            </a:pPr>
            <a:r>
              <a:rPr dirty="0" sz="1600" spc="-5" b="1">
                <a:solidFill>
                  <a:srgbClr val="52AC87"/>
                </a:solidFill>
                <a:latin typeface="Calibri"/>
                <a:cs typeface="Calibri"/>
              </a:rPr>
              <a:t>Figure</a:t>
            </a:r>
            <a:r>
              <a:rPr dirty="0" sz="1600" spc="-30" b="1">
                <a:solidFill>
                  <a:srgbClr val="52AC87"/>
                </a:solidFill>
                <a:latin typeface="Calibri"/>
                <a:cs typeface="Calibri"/>
              </a:rPr>
              <a:t> </a:t>
            </a:r>
            <a:r>
              <a:rPr dirty="0" sz="1600" b="1">
                <a:solidFill>
                  <a:srgbClr val="52AC87"/>
                </a:solidFill>
                <a:latin typeface="Calibri"/>
                <a:cs typeface="Calibri"/>
              </a:rPr>
              <a:t>A</a:t>
            </a:r>
            <a:endParaRPr sz="1600">
              <a:latin typeface="Calibri"/>
              <a:cs typeface="Calibri"/>
            </a:endParaRPr>
          </a:p>
          <a:p>
            <a:pPr>
              <a:lnSpc>
                <a:spcPct val="100000"/>
              </a:lnSpc>
            </a:pPr>
            <a:endParaRPr sz="2250">
              <a:latin typeface="Times New Roman"/>
              <a:cs typeface="Times New Roman"/>
            </a:endParaRPr>
          </a:p>
          <a:p>
            <a:pPr algn="ctr" marR="1718310">
              <a:lnSpc>
                <a:spcPct val="100000"/>
              </a:lnSpc>
            </a:pPr>
            <a:r>
              <a:rPr dirty="0">
                <a:solidFill>
                  <a:srgbClr val="E7DCED"/>
                </a:solidFill>
              </a:rPr>
              <a:t>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508508"/>
            <a:ext cx="7927975" cy="738505"/>
          </a:xfrm>
          <a:prstGeom prst="rect"/>
        </p:spPr>
        <p:txBody>
          <a:bodyPr wrap="square" lIns="0" tIns="12700" rIns="0" bIns="0" rtlCol="0" vert="horz">
            <a:spAutoFit/>
          </a:bodyPr>
          <a:lstStyle/>
          <a:p>
            <a:pPr marL="12700">
              <a:lnSpc>
                <a:spcPct val="100000"/>
              </a:lnSpc>
              <a:spcBef>
                <a:spcPts val="100"/>
              </a:spcBef>
            </a:pPr>
            <a:r>
              <a:rPr dirty="0" spc="-25"/>
              <a:t>Prim’s</a:t>
            </a:r>
            <a:r>
              <a:rPr dirty="0" spc="-20"/>
              <a:t> </a:t>
            </a:r>
            <a:r>
              <a:rPr dirty="0" spc="-5"/>
              <a:t>Algorithm</a:t>
            </a:r>
          </a:p>
          <a:p>
            <a:pPr marL="12700">
              <a:lnSpc>
                <a:spcPct val="100000"/>
              </a:lnSpc>
              <a:spcBef>
                <a:spcPts val="90"/>
              </a:spcBef>
            </a:pPr>
            <a:r>
              <a:rPr dirty="0" sz="2200" spc="-10" b="0">
                <a:solidFill>
                  <a:srgbClr val="767070"/>
                </a:solidFill>
                <a:latin typeface="Arial"/>
                <a:cs typeface="Arial"/>
              </a:rPr>
              <a:t>Prim’s </a:t>
            </a:r>
            <a:r>
              <a:rPr dirty="0" sz="2200" spc="-5" b="0">
                <a:solidFill>
                  <a:srgbClr val="767070"/>
                </a:solidFill>
                <a:latin typeface="Arial"/>
                <a:cs typeface="Arial"/>
              </a:rPr>
              <a:t>Algorithm finds a minimum cost spanning tree of a</a:t>
            </a:r>
            <a:r>
              <a:rPr dirty="0" sz="2200" spc="15" b="0">
                <a:solidFill>
                  <a:srgbClr val="767070"/>
                </a:solidFill>
                <a:latin typeface="Arial"/>
                <a:cs typeface="Arial"/>
              </a:rPr>
              <a:t> </a:t>
            </a:r>
            <a:r>
              <a:rPr dirty="0" sz="2200" spc="-10" b="0">
                <a:solidFill>
                  <a:srgbClr val="767070"/>
                </a:solidFill>
                <a:latin typeface="Arial"/>
                <a:cs typeface="Arial"/>
              </a:rPr>
              <a:t>graph.</a:t>
            </a:r>
            <a:endParaRPr sz="2200">
              <a:latin typeface="Arial"/>
              <a:cs typeface="Arial"/>
            </a:endParaRPr>
          </a:p>
        </p:txBody>
      </p:sp>
      <p:sp>
        <p:nvSpPr>
          <p:cNvPr id="3" name="object 3"/>
          <p:cNvSpPr/>
          <p:nvPr/>
        </p:nvSpPr>
        <p:spPr>
          <a:xfrm>
            <a:off x="6217920" y="5286755"/>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19" y="396240"/>
                </a:lnTo>
                <a:lnTo>
                  <a:pt x="243564" y="391007"/>
                </a:lnTo>
                <a:lnTo>
                  <a:pt x="285272" y="376103"/>
                </a:lnTo>
                <a:lnTo>
                  <a:pt x="322057" y="352716"/>
                </a:lnTo>
                <a:lnTo>
                  <a:pt x="352732" y="322035"/>
                </a:lnTo>
                <a:lnTo>
                  <a:pt x="376112" y="285250"/>
                </a:lnTo>
                <a:lnTo>
                  <a:pt x="391010" y="243548"/>
                </a:lnTo>
                <a:lnTo>
                  <a:pt x="396239"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57ED7B"/>
          </a:solidFill>
        </p:spPr>
        <p:txBody>
          <a:bodyPr wrap="square" lIns="0" tIns="0" rIns="0" bIns="0" rtlCol="0"/>
          <a:lstStyle/>
          <a:p/>
        </p:txBody>
      </p:sp>
      <p:sp>
        <p:nvSpPr>
          <p:cNvPr id="4" name="object 4"/>
          <p:cNvSpPr txBox="1"/>
          <p:nvPr/>
        </p:nvSpPr>
        <p:spPr>
          <a:xfrm>
            <a:off x="6322314" y="5282895"/>
            <a:ext cx="16637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𝑠</a:t>
            </a:r>
            <a:endParaRPr sz="2400">
              <a:latin typeface="Cambria Math"/>
              <a:cs typeface="Cambria Math"/>
            </a:endParaRPr>
          </a:p>
        </p:txBody>
      </p:sp>
      <p:sp>
        <p:nvSpPr>
          <p:cNvPr id="5" name="object 5"/>
          <p:cNvSpPr/>
          <p:nvPr/>
        </p:nvSpPr>
        <p:spPr>
          <a:xfrm>
            <a:off x="6557009" y="4301490"/>
            <a:ext cx="1201420" cy="1044575"/>
          </a:xfrm>
          <a:custGeom>
            <a:avLst/>
            <a:gdLst/>
            <a:ahLst/>
            <a:cxnLst/>
            <a:rect l="l" t="t" r="r" b="b"/>
            <a:pathLst>
              <a:path w="1201420" h="1044575">
                <a:moveTo>
                  <a:pt x="1200912" y="0"/>
                </a:moveTo>
                <a:lnTo>
                  <a:pt x="0" y="1044321"/>
                </a:lnTo>
              </a:path>
            </a:pathLst>
          </a:custGeom>
          <a:ln w="38099">
            <a:solidFill>
              <a:srgbClr val="8952AC"/>
            </a:solidFill>
          </a:ln>
        </p:spPr>
        <p:txBody>
          <a:bodyPr wrap="square" lIns="0" tIns="0" rIns="0" bIns="0" rtlCol="0"/>
          <a:lstStyle/>
          <a:p/>
        </p:txBody>
      </p:sp>
      <p:sp>
        <p:nvSpPr>
          <p:cNvPr id="6" name="object 6"/>
          <p:cNvSpPr/>
          <p:nvPr/>
        </p:nvSpPr>
        <p:spPr>
          <a:xfrm>
            <a:off x="6217920" y="3962400"/>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57ED7B"/>
          </a:solidFill>
        </p:spPr>
        <p:txBody>
          <a:bodyPr wrap="square" lIns="0" tIns="0" rIns="0" bIns="0" rtlCol="0"/>
          <a:lstStyle/>
          <a:p/>
        </p:txBody>
      </p:sp>
      <p:sp>
        <p:nvSpPr>
          <p:cNvPr id="7" name="object 7"/>
          <p:cNvSpPr txBox="1"/>
          <p:nvPr/>
        </p:nvSpPr>
        <p:spPr>
          <a:xfrm>
            <a:off x="6303390" y="3957904"/>
            <a:ext cx="2025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𝑑</a:t>
            </a:r>
            <a:endParaRPr sz="2400">
              <a:latin typeface="Cambria Math"/>
              <a:cs typeface="Cambria Math"/>
            </a:endParaRPr>
          </a:p>
        </p:txBody>
      </p:sp>
      <p:sp>
        <p:nvSpPr>
          <p:cNvPr id="8" name="object 8"/>
          <p:cNvSpPr/>
          <p:nvPr/>
        </p:nvSpPr>
        <p:spPr>
          <a:xfrm>
            <a:off x="7699247" y="5286755"/>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20" y="396240"/>
                </a:lnTo>
                <a:lnTo>
                  <a:pt x="243564" y="391007"/>
                </a:lnTo>
                <a:lnTo>
                  <a:pt x="285272" y="376103"/>
                </a:lnTo>
                <a:lnTo>
                  <a:pt x="322057" y="352716"/>
                </a:lnTo>
                <a:lnTo>
                  <a:pt x="352732" y="322035"/>
                </a:lnTo>
                <a:lnTo>
                  <a:pt x="376112" y="285250"/>
                </a:lnTo>
                <a:lnTo>
                  <a:pt x="391010" y="243548"/>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57ED7B"/>
          </a:solidFill>
        </p:spPr>
        <p:txBody>
          <a:bodyPr wrap="square" lIns="0" tIns="0" rIns="0" bIns="0" rtlCol="0"/>
          <a:lstStyle/>
          <a:p/>
        </p:txBody>
      </p:sp>
      <p:sp>
        <p:nvSpPr>
          <p:cNvPr id="9" name="object 9"/>
          <p:cNvSpPr txBox="1"/>
          <p:nvPr/>
        </p:nvSpPr>
        <p:spPr>
          <a:xfrm>
            <a:off x="7781925" y="5282895"/>
            <a:ext cx="21209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𝑔</a:t>
            </a:r>
            <a:endParaRPr sz="2400">
              <a:latin typeface="Cambria Math"/>
              <a:cs typeface="Cambria Math"/>
            </a:endParaRPr>
          </a:p>
        </p:txBody>
      </p:sp>
      <p:sp>
        <p:nvSpPr>
          <p:cNvPr id="10" name="object 10"/>
          <p:cNvSpPr/>
          <p:nvPr/>
        </p:nvSpPr>
        <p:spPr>
          <a:xfrm>
            <a:off x="6217920" y="2638044"/>
            <a:ext cx="396240" cy="396240"/>
          </a:xfrm>
          <a:custGeom>
            <a:avLst/>
            <a:gdLst/>
            <a:ahLst/>
            <a:cxnLst/>
            <a:rect l="l" t="t" r="r" b="b"/>
            <a:pathLst>
              <a:path w="396240"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57ED7B"/>
          </a:solidFill>
        </p:spPr>
        <p:txBody>
          <a:bodyPr wrap="square" lIns="0" tIns="0" rIns="0" bIns="0" rtlCol="0"/>
          <a:lstStyle/>
          <a:p/>
        </p:txBody>
      </p:sp>
      <p:sp>
        <p:nvSpPr>
          <p:cNvPr id="11" name="object 11"/>
          <p:cNvSpPr txBox="1"/>
          <p:nvPr/>
        </p:nvSpPr>
        <p:spPr>
          <a:xfrm>
            <a:off x="6307582" y="2633294"/>
            <a:ext cx="195580"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𝑎</a:t>
            </a:r>
            <a:endParaRPr sz="2400">
              <a:latin typeface="Cambria Math"/>
              <a:cs typeface="Cambria Math"/>
            </a:endParaRPr>
          </a:p>
        </p:txBody>
      </p:sp>
      <p:sp>
        <p:nvSpPr>
          <p:cNvPr id="12" name="object 12"/>
          <p:cNvSpPr/>
          <p:nvPr/>
        </p:nvSpPr>
        <p:spPr>
          <a:xfrm>
            <a:off x="7699247" y="396240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57ED7B"/>
          </a:solidFill>
        </p:spPr>
        <p:txBody>
          <a:bodyPr wrap="square" lIns="0" tIns="0" rIns="0" bIns="0" rtlCol="0"/>
          <a:lstStyle/>
          <a:p/>
        </p:txBody>
      </p:sp>
      <p:sp>
        <p:nvSpPr>
          <p:cNvPr id="13" name="object 13"/>
          <p:cNvSpPr txBox="1"/>
          <p:nvPr/>
        </p:nvSpPr>
        <p:spPr>
          <a:xfrm>
            <a:off x="7798689" y="3957904"/>
            <a:ext cx="1771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𝑒</a:t>
            </a:r>
            <a:endParaRPr sz="2400">
              <a:latin typeface="Cambria Math"/>
              <a:cs typeface="Cambria Math"/>
            </a:endParaRPr>
          </a:p>
        </p:txBody>
      </p:sp>
      <p:sp>
        <p:nvSpPr>
          <p:cNvPr id="14" name="object 14"/>
          <p:cNvSpPr/>
          <p:nvPr/>
        </p:nvSpPr>
        <p:spPr>
          <a:xfrm>
            <a:off x="7696200" y="2638044"/>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57ED7B"/>
          </a:solidFill>
        </p:spPr>
        <p:txBody>
          <a:bodyPr wrap="square" lIns="0" tIns="0" rIns="0" bIns="0" rtlCol="0"/>
          <a:lstStyle/>
          <a:p/>
        </p:txBody>
      </p:sp>
      <p:sp>
        <p:nvSpPr>
          <p:cNvPr id="15" name="object 15"/>
          <p:cNvSpPr txBox="1"/>
          <p:nvPr/>
        </p:nvSpPr>
        <p:spPr>
          <a:xfrm>
            <a:off x="7788402" y="2633294"/>
            <a:ext cx="18986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𝑏</a:t>
            </a:r>
            <a:endParaRPr sz="2400">
              <a:latin typeface="Cambria Math"/>
              <a:cs typeface="Cambria Math"/>
            </a:endParaRPr>
          </a:p>
        </p:txBody>
      </p:sp>
      <p:sp>
        <p:nvSpPr>
          <p:cNvPr id="16" name="object 16"/>
          <p:cNvSpPr/>
          <p:nvPr/>
        </p:nvSpPr>
        <p:spPr>
          <a:xfrm>
            <a:off x="9174480" y="5286755"/>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48"/>
                </a:lnTo>
                <a:lnTo>
                  <a:pt x="20127" y="285250"/>
                </a:lnTo>
                <a:lnTo>
                  <a:pt x="43507" y="322035"/>
                </a:lnTo>
                <a:lnTo>
                  <a:pt x="74182" y="352716"/>
                </a:lnTo>
                <a:lnTo>
                  <a:pt x="110967" y="376103"/>
                </a:lnTo>
                <a:lnTo>
                  <a:pt x="152675" y="391007"/>
                </a:lnTo>
                <a:lnTo>
                  <a:pt x="198120" y="396240"/>
                </a:lnTo>
                <a:lnTo>
                  <a:pt x="243564" y="391007"/>
                </a:lnTo>
                <a:lnTo>
                  <a:pt x="285272" y="376103"/>
                </a:lnTo>
                <a:lnTo>
                  <a:pt x="322057" y="352716"/>
                </a:lnTo>
                <a:lnTo>
                  <a:pt x="352732" y="322035"/>
                </a:lnTo>
                <a:lnTo>
                  <a:pt x="376112" y="285250"/>
                </a:lnTo>
                <a:lnTo>
                  <a:pt x="391010" y="243548"/>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57ED7B"/>
          </a:solidFill>
        </p:spPr>
        <p:txBody>
          <a:bodyPr wrap="square" lIns="0" tIns="0" rIns="0" bIns="0" rtlCol="0"/>
          <a:lstStyle/>
          <a:p/>
        </p:txBody>
      </p:sp>
      <p:sp>
        <p:nvSpPr>
          <p:cNvPr id="17" name="object 17"/>
          <p:cNvSpPr txBox="1"/>
          <p:nvPr/>
        </p:nvSpPr>
        <p:spPr>
          <a:xfrm>
            <a:off x="9265157" y="5282895"/>
            <a:ext cx="19494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ℎ</a:t>
            </a:r>
            <a:endParaRPr sz="2400">
              <a:latin typeface="Cambria Math"/>
              <a:cs typeface="Cambria Math"/>
            </a:endParaRPr>
          </a:p>
        </p:txBody>
      </p:sp>
      <p:sp>
        <p:nvSpPr>
          <p:cNvPr id="18" name="object 18"/>
          <p:cNvSpPr/>
          <p:nvPr/>
        </p:nvSpPr>
        <p:spPr>
          <a:xfrm>
            <a:off x="9174480" y="396240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57ED7B"/>
          </a:solidFill>
        </p:spPr>
        <p:txBody>
          <a:bodyPr wrap="square" lIns="0" tIns="0" rIns="0" bIns="0" rtlCol="0"/>
          <a:lstStyle/>
          <a:p/>
        </p:txBody>
      </p:sp>
      <p:sp>
        <p:nvSpPr>
          <p:cNvPr id="19" name="object 19"/>
          <p:cNvSpPr txBox="1"/>
          <p:nvPr/>
        </p:nvSpPr>
        <p:spPr>
          <a:xfrm>
            <a:off x="9263888" y="3957904"/>
            <a:ext cx="19367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𝑓</a:t>
            </a:r>
            <a:endParaRPr sz="2400">
              <a:latin typeface="Cambria Math"/>
              <a:cs typeface="Cambria Math"/>
            </a:endParaRPr>
          </a:p>
        </p:txBody>
      </p:sp>
      <p:sp>
        <p:nvSpPr>
          <p:cNvPr id="20" name="object 20"/>
          <p:cNvSpPr/>
          <p:nvPr/>
        </p:nvSpPr>
        <p:spPr>
          <a:xfrm>
            <a:off x="9174480" y="2638044"/>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57ED7B"/>
          </a:solidFill>
        </p:spPr>
        <p:txBody>
          <a:bodyPr wrap="square" lIns="0" tIns="0" rIns="0" bIns="0" rtlCol="0"/>
          <a:lstStyle/>
          <a:p/>
        </p:txBody>
      </p:sp>
      <p:sp>
        <p:nvSpPr>
          <p:cNvPr id="21" name="object 21"/>
          <p:cNvSpPr txBox="1"/>
          <p:nvPr/>
        </p:nvSpPr>
        <p:spPr>
          <a:xfrm>
            <a:off x="9277857" y="2633294"/>
            <a:ext cx="165735" cy="391795"/>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𝑐</a:t>
            </a:r>
            <a:endParaRPr sz="2400">
              <a:latin typeface="Cambria Math"/>
              <a:cs typeface="Cambria Math"/>
            </a:endParaRPr>
          </a:p>
        </p:txBody>
      </p:sp>
      <p:sp>
        <p:nvSpPr>
          <p:cNvPr id="22" name="object 22"/>
          <p:cNvSpPr/>
          <p:nvPr/>
        </p:nvSpPr>
        <p:spPr>
          <a:xfrm>
            <a:off x="6614921" y="5485638"/>
            <a:ext cx="1085215" cy="0"/>
          </a:xfrm>
          <a:custGeom>
            <a:avLst/>
            <a:gdLst/>
            <a:ahLst/>
            <a:cxnLst/>
            <a:rect l="l" t="t" r="r" b="b"/>
            <a:pathLst>
              <a:path w="1085215" h="0">
                <a:moveTo>
                  <a:pt x="1084833" y="0"/>
                </a:moveTo>
                <a:lnTo>
                  <a:pt x="0" y="0"/>
                </a:lnTo>
              </a:path>
            </a:pathLst>
          </a:custGeom>
          <a:ln w="38100">
            <a:solidFill>
              <a:srgbClr val="57ED7B"/>
            </a:solidFill>
          </a:ln>
        </p:spPr>
        <p:txBody>
          <a:bodyPr wrap="square" lIns="0" tIns="0" rIns="0" bIns="0" rtlCol="0"/>
          <a:lstStyle/>
          <a:p/>
        </p:txBody>
      </p:sp>
      <p:sp>
        <p:nvSpPr>
          <p:cNvPr id="23" name="object 23"/>
          <p:cNvSpPr/>
          <p:nvPr/>
        </p:nvSpPr>
        <p:spPr>
          <a:xfrm>
            <a:off x="6416802" y="4359402"/>
            <a:ext cx="0" cy="928369"/>
          </a:xfrm>
          <a:custGeom>
            <a:avLst/>
            <a:gdLst/>
            <a:ahLst/>
            <a:cxnLst/>
            <a:rect l="l" t="t" r="r" b="b"/>
            <a:pathLst>
              <a:path w="0" h="928370">
                <a:moveTo>
                  <a:pt x="0" y="0"/>
                </a:moveTo>
                <a:lnTo>
                  <a:pt x="0" y="928370"/>
                </a:lnTo>
              </a:path>
            </a:pathLst>
          </a:custGeom>
          <a:ln w="38100">
            <a:solidFill>
              <a:srgbClr val="57ED7B"/>
            </a:solidFill>
          </a:ln>
        </p:spPr>
        <p:txBody>
          <a:bodyPr wrap="square" lIns="0" tIns="0" rIns="0" bIns="0" rtlCol="0"/>
          <a:lstStyle/>
          <a:p/>
        </p:txBody>
      </p:sp>
      <p:sp>
        <p:nvSpPr>
          <p:cNvPr id="24" name="object 24"/>
          <p:cNvSpPr/>
          <p:nvPr/>
        </p:nvSpPr>
        <p:spPr>
          <a:xfrm>
            <a:off x="6614921" y="4161282"/>
            <a:ext cx="1085215" cy="0"/>
          </a:xfrm>
          <a:custGeom>
            <a:avLst/>
            <a:gdLst/>
            <a:ahLst/>
            <a:cxnLst/>
            <a:rect l="l" t="t" r="r" b="b"/>
            <a:pathLst>
              <a:path w="1085215" h="0">
                <a:moveTo>
                  <a:pt x="1084833" y="0"/>
                </a:moveTo>
                <a:lnTo>
                  <a:pt x="0" y="0"/>
                </a:lnTo>
              </a:path>
            </a:pathLst>
          </a:custGeom>
          <a:ln w="38100">
            <a:solidFill>
              <a:srgbClr val="8952AC"/>
            </a:solidFill>
          </a:ln>
        </p:spPr>
        <p:txBody>
          <a:bodyPr wrap="square" lIns="0" tIns="0" rIns="0" bIns="0" rtlCol="0"/>
          <a:lstStyle/>
          <a:p/>
        </p:txBody>
      </p:sp>
      <p:sp>
        <p:nvSpPr>
          <p:cNvPr id="25" name="object 25"/>
          <p:cNvSpPr/>
          <p:nvPr/>
        </p:nvSpPr>
        <p:spPr>
          <a:xfrm>
            <a:off x="8096250" y="5485638"/>
            <a:ext cx="1078865" cy="0"/>
          </a:xfrm>
          <a:custGeom>
            <a:avLst/>
            <a:gdLst/>
            <a:ahLst/>
            <a:cxnLst/>
            <a:rect l="l" t="t" r="r" b="b"/>
            <a:pathLst>
              <a:path w="1078865" h="0">
                <a:moveTo>
                  <a:pt x="1078738" y="0"/>
                </a:moveTo>
                <a:lnTo>
                  <a:pt x="0" y="0"/>
                </a:lnTo>
              </a:path>
            </a:pathLst>
          </a:custGeom>
          <a:ln w="38100">
            <a:solidFill>
              <a:srgbClr val="8952AC"/>
            </a:solidFill>
          </a:ln>
        </p:spPr>
        <p:txBody>
          <a:bodyPr wrap="square" lIns="0" tIns="0" rIns="0" bIns="0" rtlCol="0"/>
          <a:lstStyle/>
          <a:p/>
        </p:txBody>
      </p:sp>
      <p:sp>
        <p:nvSpPr>
          <p:cNvPr id="26" name="object 26"/>
          <p:cNvSpPr/>
          <p:nvPr/>
        </p:nvSpPr>
        <p:spPr>
          <a:xfrm>
            <a:off x="9373361" y="4359402"/>
            <a:ext cx="0" cy="928369"/>
          </a:xfrm>
          <a:custGeom>
            <a:avLst/>
            <a:gdLst/>
            <a:ahLst/>
            <a:cxnLst/>
            <a:rect l="l" t="t" r="r" b="b"/>
            <a:pathLst>
              <a:path w="0" h="928370">
                <a:moveTo>
                  <a:pt x="0" y="928370"/>
                </a:moveTo>
                <a:lnTo>
                  <a:pt x="0" y="0"/>
                </a:lnTo>
              </a:path>
            </a:pathLst>
          </a:custGeom>
          <a:ln w="38100">
            <a:solidFill>
              <a:srgbClr val="57ED7B"/>
            </a:solidFill>
          </a:ln>
        </p:spPr>
        <p:txBody>
          <a:bodyPr wrap="square" lIns="0" tIns="0" rIns="0" bIns="0" rtlCol="0"/>
          <a:lstStyle/>
          <a:p/>
        </p:txBody>
      </p:sp>
      <p:sp>
        <p:nvSpPr>
          <p:cNvPr id="27" name="object 27"/>
          <p:cNvSpPr/>
          <p:nvPr/>
        </p:nvSpPr>
        <p:spPr>
          <a:xfrm>
            <a:off x="8093202" y="2836926"/>
            <a:ext cx="1082040" cy="0"/>
          </a:xfrm>
          <a:custGeom>
            <a:avLst/>
            <a:gdLst/>
            <a:ahLst/>
            <a:cxnLst/>
            <a:rect l="l" t="t" r="r" b="b"/>
            <a:pathLst>
              <a:path w="1082040" h="0">
                <a:moveTo>
                  <a:pt x="1081786" y="0"/>
                </a:moveTo>
                <a:lnTo>
                  <a:pt x="0" y="0"/>
                </a:lnTo>
              </a:path>
            </a:pathLst>
          </a:custGeom>
          <a:ln w="38100">
            <a:solidFill>
              <a:srgbClr val="57ED7B"/>
            </a:solidFill>
          </a:ln>
        </p:spPr>
        <p:txBody>
          <a:bodyPr wrap="square" lIns="0" tIns="0" rIns="0" bIns="0" rtlCol="0"/>
          <a:lstStyle/>
          <a:p/>
        </p:txBody>
      </p:sp>
      <p:sp>
        <p:nvSpPr>
          <p:cNvPr id="28" name="object 28"/>
          <p:cNvSpPr/>
          <p:nvPr/>
        </p:nvSpPr>
        <p:spPr>
          <a:xfrm>
            <a:off x="6614921" y="2836926"/>
            <a:ext cx="1082040" cy="0"/>
          </a:xfrm>
          <a:custGeom>
            <a:avLst/>
            <a:gdLst/>
            <a:ahLst/>
            <a:cxnLst/>
            <a:rect l="l" t="t" r="r" b="b"/>
            <a:pathLst>
              <a:path w="1082040" h="0">
                <a:moveTo>
                  <a:pt x="0" y="0"/>
                </a:moveTo>
                <a:lnTo>
                  <a:pt x="1081785" y="0"/>
                </a:lnTo>
              </a:path>
            </a:pathLst>
          </a:custGeom>
          <a:ln w="38100">
            <a:solidFill>
              <a:srgbClr val="57ED7B"/>
            </a:solidFill>
          </a:ln>
        </p:spPr>
        <p:txBody>
          <a:bodyPr wrap="square" lIns="0" tIns="0" rIns="0" bIns="0" rtlCol="0"/>
          <a:lstStyle/>
          <a:p/>
        </p:txBody>
      </p:sp>
      <p:sp>
        <p:nvSpPr>
          <p:cNvPr id="29" name="object 29"/>
          <p:cNvSpPr/>
          <p:nvPr/>
        </p:nvSpPr>
        <p:spPr>
          <a:xfrm>
            <a:off x="7895081" y="3035045"/>
            <a:ext cx="3175" cy="928369"/>
          </a:xfrm>
          <a:custGeom>
            <a:avLst/>
            <a:gdLst/>
            <a:ahLst/>
            <a:cxnLst/>
            <a:rect l="l" t="t" r="r" b="b"/>
            <a:pathLst>
              <a:path w="3175" h="928370">
                <a:moveTo>
                  <a:pt x="3048" y="928369"/>
                </a:moveTo>
                <a:lnTo>
                  <a:pt x="0" y="0"/>
                </a:lnTo>
              </a:path>
            </a:pathLst>
          </a:custGeom>
          <a:ln w="38099">
            <a:solidFill>
              <a:srgbClr val="8952AC"/>
            </a:solidFill>
          </a:ln>
        </p:spPr>
        <p:txBody>
          <a:bodyPr wrap="square" lIns="0" tIns="0" rIns="0" bIns="0" rtlCol="0"/>
          <a:lstStyle/>
          <a:p/>
        </p:txBody>
      </p:sp>
      <p:sp>
        <p:nvSpPr>
          <p:cNvPr id="30" name="object 30"/>
          <p:cNvSpPr/>
          <p:nvPr/>
        </p:nvSpPr>
        <p:spPr>
          <a:xfrm>
            <a:off x="6416802" y="3035045"/>
            <a:ext cx="0" cy="928369"/>
          </a:xfrm>
          <a:custGeom>
            <a:avLst/>
            <a:gdLst/>
            <a:ahLst/>
            <a:cxnLst/>
            <a:rect l="l" t="t" r="r" b="b"/>
            <a:pathLst>
              <a:path w="0" h="928370">
                <a:moveTo>
                  <a:pt x="0" y="0"/>
                </a:moveTo>
                <a:lnTo>
                  <a:pt x="0" y="928369"/>
                </a:lnTo>
              </a:path>
            </a:pathLst>
          </a:custGeom>
          <a:ln w="38100">
            <a:solidFill>
              <a:srgbClr val="8952AC"/>
            </a:solidFill>
          </a:ln>
        </p:spPr>
        <p:txBody>
          <a:bodyPr wrap="square" lIns="0" tIns="0" rIns="0" bIns="0" rtlCol="0"/>
          <a:lstStyle/>
          <a:p/>
        </p:txBody>
      </p:sp>
      <p:sp>
        <p:nvSpPr>
          <p:cNvPr id="31" name="object 31"/>
          <p:cNvSpPr/>
          <p:nvPr/>
        </p:nvSpPr>
        <p:spPr>
          <a:xfrm>
            <a:off x="8038338" y="4301490"/>
            <a:ext cx="1195070" cy="1044575"/>
          </a:xfrm>
          <a:custGeom>
            <a:avLst/>
            <a:gdLst/>
            <a:ahLst/>
            <a:cxnLst/>
            <a:rect l="l" t="t" r="r" b="b"/>
            <a:pathLst>
              <a:path w="1195070" h="1044575">
                <a:moveTo>
                  <a:pt x="0" y="1044321"/>
                </a:moveTo>
                <a:lnTo>
                  <a:pt x="1194815" y="0"/>
                </a:lnTo>
              </a:path>
            </a:pathLst>
          </a:custGeom>
          <a:ln w="38100">
            <a:solidFill>
              <a:srgbClr val="57ED7B"/>
            </a:solidFill>
          </a:ln>
        </p:spPr>
        <p:txBody>
          <a:bodyPr wrap="square" lIns="0" tIns="0" rIns="0" bIns="0" rtlCol="0"/>
          <a:lstStyle/>
          <a:p/>
        </p:txBody>
      </p:sp>
      <p:sp>
        <p:nvSpPr>
          <p:cNvPr id="32" name="object 32"/>
          <p:cNvSpPr/>
          <p:nvPr/>
        </p:nvSpPr>
        <p:spPr>
          <a:xfrm>
            <a:off x="6557009" y="2977133"/>
            <a:ext cx="1201420" cy="1044575"/>
          </a:xfrm>
          <a:custGeom>
            <a:avLst/>
            <a:gdLst/>
            <a:ahLst/>
            <a:cxnLst/>
            <a:rect l="l" t="t" r="r" b="b"/>
            <a:pathLst>
              <a:path w="1201420" h="1044575">
                <a:moveTo>
                  <a:pt x="1200912" y="1044320"/>
                </a:moveTo>
                <a:lnTo>
                  <a:pt x="0" y="0"/>
                </a:lnTo>
              </a:path>
            </a:pathLst>
          </a:custGeom>
          <a:ln w="38100">
            <a:solidFill>
              <a:srgbClr val="57ED7B"/>
            </a:solidFill>
          </a:ln>
        </p:spPr>
        <p:txBody>
          <a:bodyPr wrap="square" lIns="0" tIns="0" rIns="0" bIns="0" rtlCol="0"/>
          <a:lstStyle/>
          <a:p/>
        </p:txBody>
      </p:sp>
      <p:sp>
        <p:nvSpPr>
          <p:cNvPr id="33" name="object 33"/>
          <p:cNvSpPr txBox="1"/>
          <p:nvPr/>
        </p:nvSpPr>
        <p:spPr>
          <a:xfrm>
            <a:off x="7291578" y="481533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34" name="object 34"/>
          <p:cNvSpPr txBox="1"/>
          <p:nvPr/>
        </p:nvSpPr>
        <p:spPr>
          <a:xfrm>
            <a:off x="7212838" y="554349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35" name="object 35"/>
          <p:cNvSpPr txBox="1"/>
          <p:nvPr/>
        </p:nvSpPr>
        <p:spPr>
          <a:xfrm>
            <a:off x="6165850" y="468299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36" name="object 36"/>
          <p:cNvSpPr txBox="1"/>
          <p:nvPr/>
        </p:nvSpPr>
        <p:spPr>
          <a:xfrm>
            <a:off x="7063485" y="382468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7" name="object 37"/>
          <p:cNvSpPr txBox="1"/>
          <p:nvPr/>
        </p:nvSpPr>
        <p:spPr>
          <a:xfrm>
            <a:off x="6189726" y="3406266"/>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8</a:t>
            </a:r>
            <a:endParaRPr sz="1600">
              <a:latin typeface="Arial"/>
              <a:cs typeface="Arial"/>
            </a:endParaRPr>
          </a:p>
        </p:txBody>
      </p:sp>
      <p:sp>
        <p:nvSpPr>
          <p:cNvPr id="38" name="object 38"/>
          <p:cNvSpPr txBox="1"/>
          <p:nvPr/>
        </p:nvSpPr>
        <p:spPr>
          <a:xfrm>
            <a:off x="8639047" y="554349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9" name="object 39"/>
          <p:cNvSpPr txBox="1"/>
          <p:nvPr/>
        </p:nvSpPr>
        <p:spPr>
          <a:xfrm>
            <a:off x="8059928" y="488111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0" name="object 40"/>
          <p:cNvSpPr txBox="1"/>
          <p:nvPr/>
        </p:nvSpPr>
        <p:spPr>
          <a:xfrm>
            <a:off x="7341869" y="3406266"/>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41" name="object 41"/>
          <p:cNvSpPr txBox="1"/>
          <p:nvPr/>
        </p:nvSpPr>
        <p:spPr>
          <a:xfrm>
            <a:off x="9483597" y="464616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2" name="object 42"/>
          <p:cNvSpPr txBox="1"/>
          <p:nvPr/>
        </p:nvSpPr>
        <p:spPr>
          <a:xfrm>
            <a:off x="7063485" y="288721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3" name="object 43"/>
          <p:cNvSpPr txBox="1"/>
          <p:nvPr/>
        </p:nvSpPr>
        <p:spPr>
          <a:xfrm>
            <a:off x="7985252" y="3394075"/>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44" name="object 44"/>
          <p:cNvSpPr txBox="1"/>
          <p:nvPr/>
        </p:nvSpPr>
        <p:spPr>
          <a:xfrm>
            <a:off x="1332738" y="3064510"/>
            <a:ext cx="4328795" cy="2037080"/>
          </a:xfrm>
          <a:prstGeom prst="rect">
            <a:avLst/>
          </a:prstGeom>
        </p:spPr>
        <p:txBody>
          <a:bodyPr wrap="square" lIns="0" tIns="12065" rIns="0" bIns="0" rtlCol="0" vert="horz">
            <a:spAutoFit/>
          </a:bodyPr>
          <a:lstStyle/>
          <a:p>
            <a:pPr marL="12700" marR="5080">
              <a:lnSpc>
                <a:spcPct val="100000"/>
              </a:lnSpc>
              <a:spcBef>
                <a:spcPts val="95"/>
              </a:spcBef>
            </a:pPr>
            <a:r>
              <a:rPr dirty="0" sz="2200" spc="-5">
                <a:solidFill>
                  <a:srgbClr val="767070"/>
                </a:solidFill>
                <a:latin typeface="Arial"/>
                <a:cs typeface="Arial"/>
              </a:rPr>
              <a:t>Once all vertices have been added  to the spanning tree. All edges in  the minimum cost spanning tree of  the graph, and the minimum cost  spanning tree itself, have been  found.</a:t>
            </a:r>
            <a:endParaRPr sz="2200">
              <a:latin typeface="Arial"/>
              <a:cs typeface="Arial"/>
            </a:endParaRPr>
          </a:p>
        </p:txBody>
      </p:sp>
      <p:sp>
        <p:nvSpPr>
          <p:cNvPr id="45" name="object 45"/>
          <p:cNvSpPr/>
          <p:nvPr/>
        </p:nvSpPr>
        <p:spPr>
          <a:xfrm>
            <a:off x="8035290" y="2977133"/>
            <a:ext cx="1198245" cy="1044575"/>
          </a:xfrm>
          <a:custGeom>
            <a:avLst/>
            <a:gdLst/>
            <a:ahLst/>
            <a:cxnLst/>
            <a:rect l="l" t="t" r="r" b="b"/>
            <a:pathLst>
              <a:path w="1198245" h="1044575">
                <a:moveTo>
                  <a:pt x="1197863" y="1044320"/>
                </a:moveTo>
                <a:lnTo>
                  <a:pt x="0" y="0"/>
                </a:lnTo>
              </a:path>
            </a:pathLst>
          </a:custGeom>
          <a:ln w="38100">
            <a:solidFill>
              <a:srgbClr val="57ED7B"/>
            </a:solidFill>
          </a:ln>
        </p:spPr>
        <p:txBody>
          <a:bodyPr wrap="square" lIns="0" tIns="0" rIns="0" bIns="0" rtlCol="0"/>
          <a:lstStyle/>
          <a:p/>
        </p:txBody>
      </p:sp>
      <p:sp>
        <p:nvSpPr>
          <p:cNvPr id="46" name="object 46"/>
          <p:cNvSpPr txBox="1"/>
          <p:nvPr/>
        </p:nvSpPr>
        <p:spPr>
          <a:xfrm>
            <a:off x="8586343" y="2933522"/>
            <a:ext cx="142875" cy="269240"/>
          </a:xfrm>
          <a:prstGeom prst="rect">
            <a:avLst/>
          </a:prstGeom>
        </p:spPr>
        <p:txBody>
          <a:bodyPr wrap="square" lIns="0" tIns="12065" rIns="0" bIns="0" rtlCol="0" vert="horz">
            <a:spAutoFit/>
          </a:bodyPr>
          <a:lstStyle/>
          <a:p>
            <a:pPr marL="12700">
              <a:lnSpc>
                <a:spcPct val="100000"/>
              </a:lnSpc>
              <a:spcBef>
                <a:spcPts val="95"/>
              </a:spcBef>
            </a:pPr>
            <a:r>
              <a:rPr dirty="0" sz="1600" spc="-860">
                <a:solidFill>
                  <a:srgbClr val="767070"/>
                </a:solidFill>
                <a:latin typeface="Arial"/>
                <a:cs typeface="Arial"/>
              </a:rPr>
              <a:t>6</a:t>
            </a:r>
            <a:r>
              <a:rPr dirty="0" baseline="1736" sz="2400" spc="-7">
                <a:solidFill>
                  <a:srgbClr val="767070"/>
                </a:solidFill>
                <a:latin typeface="Arial"/>
                <a:cs typeface="Arial"/>
              </a:rPr>
              <a:t>6</a:t>
            </a:r>
            <a:endParaRPr baseline="1736" sz="2400">
              <a:latin typeface="Arial"/>
              <a:cs typeface="Arial"/>
            </a:endParaRPr>
          </a:p>
        </p:txBody>
      </p:sp>
      <p:sp>
        <p:nvSpPr>
          <p:cNvPr id="47" name="object 47"/>
          <p:cNvSpPr txBox="1"/>
          <p:nvPr/>
        </p:nvSpPr>
        <p:spPr>
          <a:xfrm>
            <a:off x="8884666" y="3399535"/>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48" name="object 48"/>
          <p:cNvSpPr/>
          <p:nvPr/>
        </p:nvSpPr>
        <p:spPr>
          <a:xfrm>
            <a:off x="8096250" y="4161282"/>
            <a:ext cx="1078865" cy="0"/>
          </a:xfrm>
          <a:custGeom>
            <a:avLst/>
            <a:gdLst/>
            <a:ahLst/>
            <a:cxnLst/>
            <a:rect l="l" t="t" r="r" b="b"/>
            <a:pathLst>
              <a:path w="1078865" h="0">
                <a:moveTo>
                  <a:pt x="1078738" y="0"/>
                </a:moveTo>
                <a:lnTo>
                  <a:pt x="0" y="0"/>
                </a:lnTo>
              </a:path>
            </a:pathLst>
          </a:custGeom>
          <a:ln w="38100">
            <a:solidFill>
              <a:srgbClr val="8952AC"/>
            </a:solidFill>
          </a:ln>
        </p:spPr>
        <p:txBody>
          <a:bodyPr wrap="square" lIns="0" tIns="0" rIns="0" bIns="0" rtlCol="0"/>
          <a:lstStyle/>
          <a:p/>
        </p:txBody>
      </p:sp>
      <p:sp>
        <p:nvSpPr>
          <p:cNvPr id="49" name="object 49"/>
          <p:cNvSpPr txBox="1"/>
          <p:nvPr/>
        </p:nvSpPr>
        <p:spPr>
          <a:xfrm>
            <a:off x="8358378" y="416034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graphicFrame>
        <p:nvGraphicFramePr>
          <p:cNvPr id="50" name="object 50"/>
          <p:cNvGraphicFramePr>
            <a:graphicFrameLocks noGrp="1"/>
          </p:cNvGraphicFramePr>
          <p:nvPr/>
        </p:nvGraphicFramePr>
        <p:xfrm>
          <a:off x="10034016" y="2523489"/>
          <a:ext cx="1624965" cy="3305175"/>
        </p:xfrm>
        <a:graphic>
          <a:graphicData uri="http://schemas.openxmlformats.org/drawingml/2006/table">
            <a:tbl>
              <a:tblPr firstRow="1" bandRow="1">
                <a:tableStyleId>{2D5ABB26-0587-4C30-8999-92F81FD0307C}</a:tableStyleId>
              </a:tblPr>
              <a:tblGrid>
                <a:gridCol w="535305"/>
                <a:gridCol w="535305"/>
                <a:gridCol w="535304"/>
              </a:tblGrid>
              <a:tr h="365760">
                <a:tc>
                  <a:txBody>
                    <a:bodyPr/>
                    <a:lstStyle/>
                    <a:p>
                      <a:pPr algn="ctr">
                        <a:lnSpc>
                          <a:spcPct val="100000"/>
                        </a:lnSpc>
                        <a:spcBef>
                          <a:spcPts val="254"/>
                        </a:spcBef>
                      </a:pPr>
                      <a:r>
                        <a:rPr dirty="0" sz="1800">
                          <a:latin typeface="Cambria Math"/>
                          <a:cs typeface="Cambria Math"/>
                        </a:rPr>
                        <a:t>𝑠</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latin typeface="Cambria Math"/>
                          <a:cs typeface="Cambria Math"/>
                        </a:rPr>
                        <a:t>0</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635">
                        <a:lnSpc>
                          <a:spcPct val="100000"/>
                        </a:lnSpc>
                        <a:spcBef>
                          <a:spcPts val="254"/>
                        </a:spcBef>
                      </a:pPr>
                      <a:r>
                        <a:rPr dirty="0" sz="1800">
                          <a:latin typeface="Wingdings"/>
                          <a:cs typeface="Wingdings"/>
                        </a:rPr>
                        <a:t></a:t>
                      </a:r>
                      <a:endParaRPr sz="1800">
                        <a:latin typeface="Wingdings"/>
                        <a:cs typeface="Wingdings"/>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latin typeface="Cambria Math"/>
                          <a:cs typeface="Cambria Math"/>
                        </a:rPr>
                        <a:t>𝑎</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latin typeface="Cambria Math"/>
                          <a:cs typeface="Cambria Math"/>
                        </a:rPr>
                        <a:t>3</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635">
                        <a:lnSpc>
                          <a:spcPct val="100000"/>
                        </a:lnSpc>
                        <a:spcBef>
                          <a:spcPts val="254"/>
                        </a:spcBef>
                      </a:pPr>
                      <a:r>
                        <a:rPr dirty="0" sz="1800">
                          <a:latin typeface="Wingdings"/>
                          <a:cs typeface="Wingdings"/>
                        </a:rPr>
                        <a:t></a:t>
                      </a:r>
                      <a:endParaRPr sz="1800">
                        <a:latin typeface="Wingdings"/>
                        <a:cs typeface="Wingdings"/>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4"/>
                        </a:spcBef>
                      </a:pPr>
                      <a:r>
                        <a:rPr dirty="0" sz="1800">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latin typeface="Cambria Math"/>
                          <a:cs typeface="Cambria Math"/>
                        </a:rPr>
                        <a:t>2</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635">
                        <a:lnSpc>
                          <a:spcPct val="100000"/>
                        </a:lnSpc>
                        <a:spcBef>
                          <a:spcPts val="254"/>
                        </a:spcBef>
                      </a:pPr>
                      <a:r>
                        <a:rPr dirty="0" sz="1800">
                          <a:latin typeface="Wingdings"/>
                          <a:cs typeface="Wingdings"/>
                        </a:rPr>
                        <a:t></a:t>
                      </a:r>
                      <a:endParaRPr sz="1800">
                        <a:latin typeface="Wingdings"/>
                        <a:cs typeface="Wingdings"/>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9"/>
                        </a:spcBef>
                      </a:pPr>
                      <a:r>
                        <a:rPr dirty="0" sz="1800">
                          <a:latin typeface="Cambria Math"/>
                          <a:cs typeface="Cambria Math"/>
                        </a:rPr>
                        <a:t>𝑐</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9"/>
                        </a:spcBef>
                      </a:pPr>
                      <a:r>
                        <a:rPr dirty="0" sz="1800">
                          <a:latin typeface="Cambria Math"/>
                          <a:cs typeface="Cambria Math"/>
                        </a:rPr>
                        <a:t>6</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635">
                        <a:lnSpc>
                          <a:spcPct val="100000"/>
                        </a:lnSpc>
                        <a:spcBef>
                          <a:spcPts val="259"/>
                        </a:spcBef>
                      </a:pPr>
                      <a:r>
                        <a:rPr dirty="0" sz="1800">
                          <a:latin typeface="Wingdings"/>
                          <a:cs typeface="Wingdings"/>
                        </a:rPr>
                        <a:t></a:t>
                      </a:r>
                      <a:endParaRPr sz="1800">
                        <a:latin typeface="Wingdings"/>
                        <a:cs typeface="Wingdings"/>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9"/>
                        </a:spcBef>
                      </a:pPr>
                      <a:r>
                        <a:rPr dirty="0" sz="1800">
                          <a:latin typeface="Cambria Math"/>
                          <a:cs typeface="Cambria Math"/>
                        </a:rPr>
                        <a:t>𝑑</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9"/>
                        </a:spcBef>
                      </a:pPr>
                      <a:r>
                        <a:rPr dirty="0" sz="1800">
                          <a:latin typeface="Cambria Math"/>
                          <a:cs typeface="Cambria Math"/>
                        </a:rPr>
                        <a:t>1</a:t>
                      </a:r>
                      <a:endParaRPr sz="1800">
                        <a:latin typeface="Cambria Math"/>
                        <a:cs typeface="Cambria Math"/>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635">
                        <a:lnSpc>
                          <a:spcPct val="100000"/>
                        </a:lnSpc>
                        <a:spcBef>
                          <a:spcPts val="259"/>
                        </a:spcBef>
                      </a:pPr>
                      <a:r>
                        <a:rPr dirty="0" sz="1800">
                          <a:latin typeface="Wingdings"/>
                          <a:cs typeface="Wingdings"/>
                        </a:rPr>
                        <a:t></a:t>
                      </a:r>
                      <a:endParaRPr sz="1800">
                        <a:latin typeface="Wingdings"/>
                        <a:cs typeface="Wingdings"/>
                      </a:endParaRPr>
                    </a:p>
                  </a:txBody>
                  <a:tcPr marL="0" marR="0" marB="0" marT="33019">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latin typeface="Cambria Math"/>
                          <a:cs typeface="Cambria Math"/>
                        </a:rPr>
                        <a:t>4</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635">
                        <a:lnSpc>
                          <a:spcPct val="100000"/>
                        </a:lnSpc>
                        <a:spcBef>
                          <a:spcPts val="254"/>
                        </a:spcBef>
                      </a:pPr>
                      <a:r>
                        <a:rPr dirty="0" sz="1800">
                          <a:latin typeface="Wingdings"/>
                          <a:cs typeface="Wingdings"/>
                        </a:rPr>
                        <a:t></a:t>
                      </a:r>
                      <a:endParaRPr sz="1800">
                        <a:latin typeface="Wingdings"/>
                        <a:cs typeface="Wingdings"/>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algn="ctr">
                        <a:lnSpc>
                          <a:spcPct val="100000"/>
                        </a:lnSpc>
                        <a:spcBef>
                          <a:spcPts val="254"/>
                        </a:spcBef>
                      </a:pPr>
                      <a:r>
                        <a:rPr dirty="0" sz="1800">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latin typeface="Cambria Math"/>
                          <a:cs typeface="Cambria Math"/>
                        </a:rPr>
                        <a:t>3</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635">
                        <a:lnSpc>
                          <a:spcPct val="100000"/>
                        </a:lnSpc>
                        <a:spcBef>
                          <a:spcPts val="254"/>
                        </a:spcBef>
                      </a:pPr>
                      <a:r>
                        <a:rPr dirty="0" sz="1800">
                          <a:latin typeface="Wingdings"/>
                          <a:cs typeface="Wingdings"/>
                        </a:rPr>
                        <a:t></a:t>
                      </a:r>
                      <a:endParaRPr sz="1800">
                        <a:latin typeface="Wingdings"/>
                        <a:cs typeface="Wingdings"/>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59">
                <a:tc>
                  <a:txBody>
                    <a:bodyPr/>
                    <a:lstStyle/>
                    <a:p>
                      <a:pPr algn="ctr">
                        <a:lnSpc>
                          <a:spcPct val="100000"/>
                        </a:lnSpc>
                        <a:spcBef>
                          <a:spcPts val="260"/>
                        </a:spcBef>
                      </a:pPr>
                      <a:r>
                        <a:rPr dirty="0" sz="1800">
                          <a:latin typeface="Cambria Math"/>
                          <a:cs typeface="Cambria Math"/>
                        </a:rPr>
                        <a:t>𝑔</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60"/>
                        </a:spcBef>
                      </a:pPr>
                      <a:r>
                        <a:rPr dirty="0" sz="1800">
                          <a:latin typeface="Cambria Math"/>
                          <a:cs typeface="Cambria Math"/>
                        </a:rPr>
                        <a:t>2</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635">
                        <a:lnSpc>
                          <a:spcPct val="100000"/>
                        </a:lnSpc>
                        <a:spcBef>
                          <a:spcPts val="260"/>
                        </a:spcBef>
                      </a:pPr>
                      <a:r>
                        <a:rPr dirty="0" sz="1800">
                          <a:latin typeface="Wingdings"/>
                          <a:cs typeface="Wingdings"/>
                        </a:rPr>
                        <a:t></a:t>
                      </a:r>
                      <a:endParaRPr sz="1800">
                        <a:latin typeface="Wingdings"/>
                        <a:cs typeface="Wingdings"/>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85">
                <a:tc>
                  <a:txBody>
                    <a:bodyPr/>
                    <a:lstStyle/>
                    <a:p>
                      <a:pPr algn="ctr">
                        <a:lnSpc>
                          <a:spcPct val="100000"/>
                        </a:lnSpc>
                        <a:spcBef>
                          <a:spcPts val="260"/>
                        </a:spcBef>
                      </a:pPr>
                      <a:r>
                        <a:rPr dirty="0" sz="1800">
                          <a:latin typeface="Cambria Math"/>
                          <a:cs typeface="Cambria Math"/>
                        </a:rPr>
                        <a:t>ℎ</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60"/>
                        </a:spcBef>
                      </a:pPr>
                      <a:r>
                        <a:rPr dirty="0" sz="1800">
                          <a:latin typeface="Cambria Math"/>
                          <a:cs typeface="Cambria Math"/>
                        </a:rPr>
                        <a:t>1</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635">
                        <a:lnSpc>
                          <a:spcPct val="100000"/>
                        </a:lnSpc>
                        <a:spcBef>
                          <a:spcPts val="260"/>
                        </a:spcBef>
                      </a:pPr>
                      <a:r>
                        <a:rPr dirty="0" sz="1800">
                          <a:latin typeface="Wingdings"/>
                          <a:cs typeface="Wingdings"/>
                        </a:rPr>
                        <a:t></a:t>
                      </a:r>
                      <a:endParaRPr sz="1800">
                        <a:latin typeface="Wingdings"/>
                        <a:cs typeface="Wingdings"/>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8633" y="508508"/>
            <a:ext cx="9500235" cy="2079625"/>
          </a:xfrm>
          <a:prstGeom prst="rect">
            <a:avLst/>
          </a:prstGeom>
        </p:spPr>
        <p:txBody>
          <a:bodyPr wrap="square" lIns="0" tIns="12700" rIns="0" bIns="0" rtlCol="0" vert="horz">
            <a:spAutoFit/>
          </a:bodyPr>
          <a:lstStyle/>
          <a:p>
            <a:pPr marL="12700">
              <a:lnSpc>
                <a:spcPct val="100000"/>
              </a:lnSpc>
              <a:spcBef>
                <a:spcPts val="100"/>
              </a:spcBef>
            </a:pPr>
            <a:r>
              <a:rPr dirty="0" sz="2400" spc="-25" b="1">
                <a:solidFill>
                  <a:srgbClr val="52AC87"/>
                </a:solidFill>
                <a:latin typeface="Calibri"/>
                <a:cs typeface="Calibri"/>
              </a:rPr>
              <a:t>Prim’s</a:t>
            </a:r>
            <a:r>
              <a:rPr dirty="0" sz="2400" spc="-20" b="1">
                <a:solidFill>
                  <a:srgbClr val="52AC87"/>
                </a:solidFill>
                <a:latin typeface="Calibri"/>
                <a:cs typeface="Calibri"/>
              </a:rPr>
              <a:t> </a:t>
            </a:r>
            <a:r>
              <a:rPr dirty="0" sz="2400" spc="-5" b="1">
                <a:solidFill>
                  <a:srgbClr val="52AC87"/>
                </a:solidFill>
                <a:latin typeface="Calibri"/>
                <a:cs typeface="Calibri"/>
              </a:rPr>
              <a:t>Algorithm</a:t>
            </a:r>
            <a:endParaRPr sz="2400">
              <a:latin typeface="Calibri"/>
              <a:cs typeface="Calibri"/>
            </a:endParaRPr>
          </a:p>
          <a:p>
            <a:pPr marL="12700" marR="5080">
              <a:lnSpc>
                <a:spcPct val="100000"/>
              </a:lnSpc>
              <a:spcBef>
                <a:spcPts val="90"/>
              </a:spcBef>
            </a:pPr>
            <a:r>
              <a:rPr dirty="0" sz="2200" spc="-10">
                <a:solidFill>
                  <a:srgbClr val="767070"/>
                </a:solidFill>
                <a:latin typeface="Arial"/>
                <a:cs typeface="Arial"/>
              </a:rPr>
              <a:t>Prim’s </a:t>
            </a:r>
            <a:r>
              <a:rPr dirty="0" sz="2200" spc="-5">
                <a:solidFill>
                  <a:srgbClr val="767070"/>
                </a:solidFill>
                <a:latin typeface="Arial"/>
                <a:cs typeface="Arial"/>
              </a:rPr>
              <a:t>Algorithm works very similarly to Dijkstra’s Algorithm. In fact, the  </a:t>
            </a:r>
            <a:r>
              <a:rPr dirty="0" sz="2200" spc="-10">
                <a:solidFill>
                  <a:srgbClr val="767070"/>
                </a:solidFill>
                <a:latin typeface="Arial"/>
                <a:cs typeface="Arial"/>
              </a:rPr>
              <a:t>implementation </a:t>
            </a:r>
            <a:r>
              <a:rPr dirty="0" sz="2200" spc="-5">
                <a:solidFill>
                  <a:srgbClr val="767070"/>
                </a:solidFill>
                <a:latin typeface="Arial"/>
                <a:cs typeface="Arial"/>
              </a:rPr>
              <a:t>is the same except we set the “distances” in Dijkstra’s  Algorithm to edge length instead of distance + edge length. This is because  </a:t>
            </a:r>
            <a:r>
              <a:rPr dirty="0" sz="2200" spc="-10">
                <a:solidFill>
                  <a:srgbClr val="767070"/>
                </a:solidFill>
                <a:latin typeface="Arial"/>
                <a:cs typeface="Arial"/>
              </a:rPr>
              <a:t>Prim’s </a:t>
            </a:r>
            <a:r>
              <a:rPr dirty="0" sz="2200" spc="-5">
                <a:solidFill>
                  <a:srgbClr val="767070"/>
                </a:solidFill>
                <a:latin typeface="Arial"/>
                <a:cs typeface="Arial"/>
              </a:rPr>
              <a:t>Algorithm works </a:t>
            </a:r>
            <a:r>
              <a:rPr dirty="0" sz="2200" spc="-10">
                <a:solidFill>
                  <a:srgbClr val="767070"/>
                </a:solidFill>
                <a:latin typeface="Arial"/>
                <a:cs typeface="Arial"/>
              </a:rPr>
              <a:t>with </a:t>
            </a:r>
            <a:r>
              <a:rPr dirty="0" sz="2200" spc="-5">
                <a:solidFill>
                  <a:srgbClr val="767070"/>
                </a:solidFill>
                <a:latin typeface="Arial"/>
                <a:cs typeface="Arial"/>
              </a:rPr>
              <a:t>the same idea – that selecting the next cheapest  vertex and expanding from there will always give an optimal</a:t>
            </a:r>
            <a:r>
              <a:rPr dirty="0" sz="2200" spc="145">
                <a:solidFill>
                  <a:srgbClr val="767070"/>
                </a:solidFill>
                <a:latin typeface="Arial"/>
                <a:cs typeface="Arial"/>
              </a:rPr>
              <a:t> </a:t>
            </a:r>
            <a:r>
              <a:rPr dirty="0" sz="2200" spc="-5">
                <a:solidFill>
                  <a:srgbClr val="767070"/>
                </a:solidFill>
                <a:latin typeface="Arial"/>
                <a:cs typeface="Arial"/>
              </a:rPr>
              <a:t>result.</a:t>
            </a:r>
            <a:endParaRPr sz="2200">
              <a:latin typeface="Arial"/>
              <a:cs typeface="Arial"/>
            </a:endParaRPr>
          </a:p>
        </p:txBody>
      </p:sp>
      <p:sp>
        <p:nvSpPr>
          <p:cNvPr id="3" name="object 3"/>
          <p:cNvSpPr txBox="1"/>
          <p:nvPr/>
        </p:nvSpPr>
        <p:spPr>
          <a:xfrm>
            <a:off x="1208633" y="2898774"/>
            <a:ext cx="9617710" cy="1031240"/>
          </a:xfrm>
          <a:prstGeom prst="rect">
            <a:avLst/>
          </a:prstGeom>
        </p:spPr>
        <p:txBody>
          <a:bodyPr wrap="square" lIns="0" tIns="12065" rIns="0" bIns="0" rtlCol="0" vert="horz">
            <a:spAutoFit/>
          </a:bodyPr>
          <a:lstStyle/>
          <a:p>
            <a:pPr marL="12700" marR="5080">
              <a:lnSpc>
                <a:spcPct val="100000"/>
              </a:lnSpc>
              <a:spcBef>
                <a:spcPts val="95"/>
              </a:spcBef>
            </a:pPr>
            <a:r>
              <a:rPr dirty="0" sz="2200" spc="-10">
                <a:solidFill>
                  <a:srgbClr val="767070"/>
                </a:solidFill>
                <a:latin typeface="Arial"/>
                <a:cs typeface="Arial"/>
              </a:rPr>
              <a:t>Prim’s </a:t>
            </a:r>
            <a:r>
              <a:rPr dirty="0" sz="2200" spc="-5">
                <a:solidFill>
                  <a:srgbClr val="767070"/>
                </a:solidFill>
                <a:latin typeface="Arial"/>
                <a:cs typeface="Arial"/>
              </a:rPr>
              <a:t>Algorithm will still </a:t>
            </a:r>
            <a:r>
              <a:rPr dirty="0" sz="2200" spc="-10">
                <a:solidFill>
                  <a:srgbClr val="767070"/>
                </a:solidFill>
                <a:latin typeface="Arial"/>
                <a:cs typeface="Arial"/>
              </a:rPr>
              <a:t>work </a:t>
            </a:r>
            <a:r>
              <a:rPr dirty="0" sz="2200" spc="-5">
                <a:solidFill>
                  <a:srgbClr val="767070"/>
                </a:solidFill>
                <a:latin typeface="Arial"/>
                <a:cs typeface="Arial"/>
              </a:rPr>
              <a:t>on </a:t>
            </a:r>
            <a:r>
              <a:rPr dirty="0" sz="2200" spc="-10">
                <a:solidFill>
                  <a:srgbClr val="767070"/>
                </a:solidFill>
                <a:latin typeface="Arial"/>
                <a:cs typeface="Arial"/>
              </a:rPr>
              <a:t>graphs with </a:t>
            </a:r>
            <a:r>
              <a:rPr dirty="0" sz="2200" spc="-5">
                <a:solidFill>
                  <a:srgbClr val="767070"/>
                </a:solidFill>
                <a:latin typeface="Arial"/>
                <a:cs typeface="Arial"/>
              </a:rPr>
              <a:t>negative edge weights because,  unlike </a:t>
            </a:r>
            <a:r>
              <a:rPr dirty="0" sz="2200" spc="-10">
                <a:solidFill>
                  <a:srgbClr val="767070"/>
                </a:solidFill>
                <a:latin typeface="Arial"/>
                <a:cs typeface="Arial"/>
              </a:rPr>
              <a:t>Dijkstra’s </a:t>
            </a:r>
            <a:r>
              <a:rPr dirty="0" sz="2200" spc="-5">
                <a:solidFill>
                  <a:srgbClr val="767070"/>
                </a:solidFill>
                <a:latin typeface="Arial"/>
                <a:cs typeface="Arial"/>
              </a:rPr>
              <a:t>Algorithm, </a:t>
            </a:r>
            <a:r>
              <a:rPr dirty="0" sz="2200" spc="-10">
                <a:solidFill>
                  <a:srgbClr val="767070"/>
                </a:solidFill>
                <a:latin typeface="Arial"/>
                <a:cs typeface="Arial"/>
              </a:rPr>
              <a:t>Prim’s </a:t>
            </a:r>
            <a:r>
              <a:rPr dirty="0" sz="2200" spc="-5">
                <a:solidFill>
                  <a:srgbClr val="767070"/>
                </a:solidFill>
                <a:latin typeface="Arial"/>
                <a:cs typeface="Arial"/>
              </a:rPr>
              <a:t>Algorithm only </a:t>
            </a:r>
            <a:r>
              <a:rPr dirty="0" sz="2200" spc="-10">
                <a:solidFill>
                  <a:srgbClr val="767070"/>
                </a:solidFill>
                <a:latin typeface="Arial"/>
                <a:cs typeface="Arial"/>
              </a:rPr>
              <a:t>needs </a:t>
            </a:r>
            <a:r>
              <a:rPr dirty="0" sz="2200" spc="-5">
                <a:solidFill>
                  <a:srgbClr val="767070"/>
                </a:solidFill>
                <a:latin typeface="Arial"/>
                <a:cs typeface="Arial"/>
              </a:rPr>
              <a:t>to take individual  edges, instead of entire paths, into</a:t>
            </a:r>
            <a:r>
              <a:rPr dirty="0" sz="2200" spc="5">
                <a:solidFill>
                  <a:srgbClr val="767070"/>
                </a:solidFill>
                <a:latin typeface="Arial"/>
                <a:cs typeface="Arial"/>
              </a:rPr>
              <a:t> </a:t>
            </a:r>
            <a:r>
              <a:rPr dirty="0" sz="2200" spc="-5">
                <a:solidFill>
                  <a:srgbClr val="767070"/>
                </a:solidFill>
                <a:latin typeface="Arial"/>
                <a:cs typeface="Arial"/>
              </a:rPr>
              <a:t>account.</a:t>
            </a:r>
            <a:endParaRPr sz="2200">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8006" y="611251"/>
            <a:ext cx="1127760" cy="368300"/>
          </a:xfrm>
          <a:custGeom>
            <a:avLst/>
            <a:gdLst/>
            <a:ahLst/>
            <a:cxnLst/>
            <a:rect l="l" t="t" r="r" b="b"/>
            <a:pathLst>
              <a:path w="1127759" h="368300">
                <a:moveTo>
                  <a:pt x="1030472" y="0"/>
                </a:moveTo>
                <a:lnTo>
                  <a:pt x="1026789" y="12191"/>
                </a:lnTo>
                <a:lnTo>
                  <a:pt x="1043695" y="20955"/>
                </a:lnTo>
                <a:lnTo>
                  <a:pt x="1058412" y="33718"/>
                </a:lnTo>
                <a:lnTo>
                  <a:pt x="1081272" y="71247"/>
                </a:lnTo>
                <a:lnTo>
                  <a:pt x="1095162" y="122332"/>
                </a:lnTo>
                <a:lnTo>
                  <a:pt x="1099814" y="184276"/>
                </a:lnTo>
                <a:lnTo>
                  <a:pt x="1098649" y="216542"/>
                </a:lnTo>
                <a:lnTo>
                  <a:pt x="1089366" y="272930"/>
                </a:lnTo>
                <a:lnTo>
                  <a:pt x="1070937" y="317744"/>
                </a:lnTo>
                <a:lnTo>
                  <a:pt x="1043695" y="347219"/>
                </a:lnTo>
                <a:lnTo>
                  <a:pt x="1026789" y="355981"/>
                </a:lnTo>
                <a:lnTo>
                  <a:pt x="1030472" y="368173"/>
                </a:lnTo>
                <a:lnTo>
                  <a:pt x="1071620" y="346265"/>
                </a:lnTo>
                <a:lnTo>
                  <a:pt x="1102100" y="304926"/>
                </a:lnTo>
                <a:lnTo>
                  <a:pt x="1120959" y="249205"/>
                </a:lnTo>
                <a:lnTo>
                  <a:pt x="1127246" y="184150"/>
                </a:lnTo>
                <a:lnTo>
                  <a:pt x="1125674" y="150381"/>
                </a:lnTo>
                <a:lnTo>
                  <a:pt x="1113101" y="89941"/>
                </a:lnTo>
                <a:lnTo>
                  <a:pt x="1088193" y="40147"/>
                </a:lnTo>
                <a:lnTo>
                  <a:pt x="1052379" y="8524"/>
                </a:lnTo>
                <a:lnTo>
                  <a:pt x="1030472" y="0"/>
                </a:lnTo>
                <a:close/>
              </a:path>
              <a:path w="1127759" h="368300">
                <a:moveTo>
                  <a:pt x="96641" y="0"/>
                </a:moveTo>
                <a:lnTo>
                  <a:pt x="55556" y="21907"/>
                </a:lnTo>
                <a:lnTo>
                  <a:pt x="25140" y="63246"/>
                </a:lnTo>
                <a:lnTo>
                  <a:pt x="6280" y="118983"/>
                </a:lnTo>
                <a:lnTo>
                  <a:pt x="0" y="184276"/>
                </a:lnTo>
                <a:lnTo>
                  <a:pt x="1565" y="217844"/>
                </a:lnTo>
                <a:lnTo>
                  <a:pt x="14138" y="278233"/>
                </a:lnTo>
                <a:lnTo>
                  <a:pt x="39026" y="328025"/>
                </a:lnTo>
                <a:lnTo>
                  <a:pt x="74753" y="359648"/>
                </a:lnTo>
                <a:lnTo>
                  <a:pt x="96641" y="368173"/>
                </a:lnTo>
                <a:lnTo>
                  <a:pt x="100451" y="355981"/>
                </a:lnTo>
                <a:lnTo>
                  <a:pt x="83470" y="347219"/>
                </a:lnTo>
                <a:lnTo>
                  <a:pt x="68716" y="334470"/>
                </a:lnTo>
                <a:lnTo>
                  <a:pt x="45841" y="297052"/>
                </a:lnTo>
                <a:lnTo>
                  <a:pt x="31950" y="246094"/>
                </a:lnTo>
                <a:lnTo>
                  <a:pt x="27303" y="184150"/>
                </a:lnTo>
                <a:lnTo>
                  <a:pt x="28463" y="151935"/>
                </a:lnTo>
                <a:lnTo>
                  <a:pt x="37746" y="95444"/>
                </a:lnTo>
                <a:lnTo>
                  <a:pt x="56177" y="50482"/>
                </a:lnTo>
                <a:lnTo>
                  <a:pt x="83470" y="20954"/>
                </a:lnTo>
                <a:lnTo>
                  <a:pt x="100451" y="12191"/>
                </a:lnTo>
                <a:lnTo>
                  <a:pt x="96641" y="0"/>
                </a:lnTo>
                <a:close/>
              </a:path>
            </a:pathLst>
          </a:custGeom>
          <a:solidFill>
            <a:srgbClr val="52AC87"/>
          </a:solidFill>
        </p:spPr>
        <p:txBody>
          <a:bodyPr wrap="square" lIns="0" tIns="0" rIns="0" bIns="0" rtlCol="0"/>
          <a:lstStyle/>
          <a:p/>
        </p:txBody>
      </p:sp>
      <p:sp>
        <p:nvSpPr>
          <p:cNvPr id="3" name="object 3"/>
          <p:cNvSpPr txBox="1">
            <a:spLocks noGrp="1"/>
          </p:cNvSpPr>
          <p:nvPr>
            <p:ph type="title"/>
          </p:nvPr>
        </p:nvSpPr>
        <p:spPr>
          <a:xfrm>
            <a:off x="1208633" y="565150"/>
            <a:ext cx="6912609" cy="391160"/>
          </a:xfrm>
          <a:prstGeom prst="rect"/>
        </p:spPr>
        <p:txBody>
          <a:bodyPr wrap="square" lIns="0" tIns="12700" rIns="0" bIns="0" rtlCol="0" vert="horz">
            <a:spAutoFit/>
          </a:bodyPr>
          <a:lstStyle/>
          <a:p>
            <a:pPr marL="12700">
              <a:lnSpc>
                <a:spcPct val="100000"/>
              </a:lnSpc>
              <a:spcBef>
                <a:spcPts val="100"/>
              </a:spcBef>
              <a:tabLst>
                <a:tab pos="5760085" algn="l"/>
                <a:tab pos="6804025" algn="l"/>
              </a:tabLst>
            </a:pPr>
            <a:r>
              <a:rPr dirty="0" spc="-5"/>
              <a:t>Pr</a:t>
            </a:r>
            <a:r>
              <a:rPr dirty="0" spc="-10"/>
              <a:t>i</a:t>
            </a:r>
            <a:r>
              <a:rPr dirty="0" spc="-5"/>
              <a:t>m</a:t>
            </a:r>
            <a:r>
              <a:rPr dirty="0" spc="-125"/>
              <a:t>’</a:t>
            </a:r>
            <a:r>
              <a:rPr dirty="0"/>
              <a:t>s</a:t>
            </a:r>
            <a:r>
              <a:rPr dirty="0" spc="-15"/>
              <a:t> </a:t>
            </a:r>
            <a:r>
              <a:rPr dirty="0"/>
              <a:t>Al</a:t>
            </a:r>
            <a:r>
              <a:rPr dirty="0" spc="-30"/>
              <a:t>g</a:t>
            </a:r>
            <a:r>
              <a:rPr dirty="0"/>
              <a:t>orit</a:t>
            </a:r>
            <a:r>
              <a:rPr dirty="0" spc="-10"/>
              <a:t>h</a:t>
            </a:r>
            <a:r>
              <a:rPr dirty="0"/>
              <a:t>m</a:t>
            </a:r>
            <a:r>
              <a:rPr dirty="0" spc="-15"/>
              <a:t> </a:t>
            </a:r>
            <a:r>
              <a:rPr dirty="0"/>
              <a:t>S</a:t>
            </a:r>
            <a:r>
              <a:rPr dirty="0" spc="5"/>
              <a:t>a</a:t>
            </a:r>
            <a:r>
              <a:rPr dirty="0" spc="-5"/>
              <a:t>mpl</a:t>
            </a:r>
            <a:r>
              <a:rPr dirty="0"/>
              <a:t>e</a:t>
            </a:r>
            <a:r>
              <a:rPr dirty="0" spc="-5"/>
              <a:t> </a:t>
            </a:r>
            <a:r>
              <a:rPr dirty="0"/>
              <a:t>Imp</a:t>
            </a:r>
            <a:r>
              <a:rPr dirty="0" spc="-10"/>
              <a:t>l</a:t>
            </a:r>
            <a:r>
              <a:rPr dirty="0" spc="-5"/>
              <a:t>e</a:t>
            </a:r>
            <a:r>
              <a:rPr dirty="0" spc="5"/>
              <a:t>m</a:t>
            </a:r>
            <a:r>
              <a:rPr dirty="0" spc="-5"/>
              <a:t>e</a:t>
            </a:r>
            <a:r>
              <a:rPr dirty="0" spc="-25"/>
              <a:t>n</a:t>
            </a:r>
            <a:r>
              <a:rPr dirty="0" spc="-30"/>
              <a:t>t</a:t>
            </a:r>
            <a:r>
              <a:rPr dirty="0" spc="-25"/>
              <a:t>a</a:t>
            </a:r>
            <a:r>
              <a:rPr dirty="0"/>
              <a:t>t</a:t>
            </a:r>
            <a:r>
              <a:rPr dirty="0" spc="-10"/>
              <a:t>i</a:t>
            </a:r>
            <a:r>
              <a:rPr dirty="0"/>
              <a:t>on</a:t>
            </a:r>
            <a:r>
              <a:rPr dirty="0" spc="5"/>
              <a:t> </a:t>
            </a:r>
            <a:r>
              <a:rPr dirty="0" spc="15"/>
              <a:t>(</a:t>
            </a:r>
            <a:r>
              <a:rPr dirty="0" b="0">
                <a:latin typeface="Cambria Math"/>
                <a:cs typeface="Cambria Math"/>
              </a:rPr>
              <a:t>𝑶	𝑽</a:t>
            </a:r>
            <a:r>
              <a:rPr dirty="0" baseline="28571" sz="2625" b="0">
                <a:latin typeface="Cambria Math"/>
                <a:cs typeface="Cambria Math"/>
              </a:rPr>
              <a:t>𝟐</a:t>
            </a:r>
            <a:r>
              <a:rPr dirty="0" baseline="28571" sz="2625" b="0">
                <a:latin typeface="Cambria Math"/>
                <a:cs typeface="Cambria Math"/>
              </a:rPr>
              <a:t> </a:t>
            </a:r>
            <a:r>
              <a:rPr dirty="0" baseline="28571" sz="2625" spc="-209" b="0">
                <a:latin typeface="Cambria Math"/>
                <a:cs typeface="Cambria Math"/>
              </a:rPr>
              <a:t> </a:t>
            </a:r>
            <a:r>
              <a:rPr dirty="0" sz="2400" b="0">
                <a:latin typeface="Cambria Math"/>
                <a:cs typeface="Cambria Math"/>
              </a:rPr>
              <a:t>+</a:t>
            </a:r>
            <a:r>
              <a:rPr dirty="0" sz="2400" spc="5" b="0">
                <a:latin typeface="Cambria Math"/>
                <a:cs typeface="Cambria Math"/>
              </a:rPr>
              <a:t> </a:t>
            </a:r>
            <a:r>
              <a:rPr dirty="0" sz="2400" b="0">
                <a:latin typeface="Cambria Math"/>
                <a:cs typeface="Cambria Math"/>
              </a:rPr>
              <a:t>𝑬	</a:t>
            </a:r>
            <a:r>
              <a:rPr dirty="0" sz="2400"/>
              <a:t>)</a:t>
            </a:r>
            <a:endParaRPr sz="2400">
              <a:latin typeface="Cambria Math"/>
              <a:cs typeface="Cambria Math"/>
            </a:endParaRPr>
          </a:p>
        </p:txBody>
      </p:sp>
      <p:sp>
        <p:nvSpPr>
          <p:cNvPr id="4" name="object 4"/>
          <p:cNvSpPr txBox="1"/>
          <p:nvPr/>
        </p:nvSpPr>
        <p:spPr>
          <a:xfrm>
            <a:off x="433831" y="881634"/>
            <a:ext cx="6230620" cy="5969635"/>
          </a:xfrm>
          <a:prstGeom prst="rect">
            <a:avLst/>
          </a:prstGeom>
        </p:spPr>
        <p:txBody>
          <a:bodyPr wrap="square" lIns="0" tIns="12065" rIns="0" bIns="0" rtlCol="0" vert="horz">
            <a:spAutoFit/>
          </a:bodyPr>
          <a:lstStyle/>
          <a:p>
            <a:pPr marL="12700">
              <a:lnSpc>
                <a:spcPct val="100000"/>
              </a:lnSpc>
              <a:spcBef>
                <a:spcPts val="95"/>
              </a:spcBef>
            </a:pPr>
            <a:r>
              <a:rPr dirty="0" sz="1300" spc="-5">
                <a:solidFill>
                  <a:srgbClr val="767070"/>
                </a:solidFill>
                <a:latin typeface="Courier New"/>
                <a:cs typeface="Courier New"/>
              </a:rPr>
              <a:t>//N </a:t>
            </a:r>
            <a:r>
              <a:rPr dirty="0" sz="1300" spc="-10">
                <a:solidFill>
                  <a:srgbClr val="767070"/>
                </a:solidFill>
                <a:latin typeface="Courier New"/>
                <a:cs typeface="Courier New"/>
              </a:rPr>
              <a:t>is the maximum possible number </a:t>
            </a:r>
            <a:r>
              <a:rPr dirty="0" sz="1300" spc="-5">
                <a:solidFill>
                  <a:srgbClr val="767070"/>
                </a:solidFill>
                <a:latin typeface="Courier New"/>
                <a:cs typeface="Courier New"/>
              </a:rPr>
              <a:t>of </a:t>
            </a:r>
            <a:r>
              <a:rPr dirty="0" sz="1300" spc="-10">
                <a:solidFill>
                  <a:srgbClr val="767070"/>
                </a:solidFill>
                <a:latin typeface="Courier New"/>
                <a:cs typeface="Courier New"/>
              </a:rPr>
              <a:t>vertices in </a:t>
            </a:r>
            <a:r>
              <a:rPr dirty="0" sz="1300" spc="-5">
                <a:solidFill>
                  <a:srgbClr val="767070"/>
                </a:solidFill>
                <a:latin typeface="Courier New"/>
                <a:cs typeface="Courier New"/>
              </a:rPr>
              <a:t>the</a:t>
            </a:r>
            <a:r>
              <a:rPr dirty="0" sz="1300" spc="-30">
                <a:solidFill>
                  <a:srgbClr val="767070"/>
                </a:solidFill>
                <a:latin typeface="Courier New"/>
                <a:cs typeface="Courier New"/>
              </a:rPr>
              <a:t> </a:t>
            </a:r>
            <a:r>
              <a:rPr dirty="0" sz="1300" spc="-10">
                <a:solidFill>
                  <a:srgbClr val="767070"/>
                </a:solidFill>
                <a:latin typeface="Courier New"/>
                <a:cs typeface="Courier New"/>
              </a:rPr>
              <a:t>input.</a:t>
            </a:r>
            <a:endParaRPr sz="1300">
              <a:latin typeface="Courier New"/>
              <a:cs typeface="Courier New"/>
            </a:endParaRPr>
          </a:p>
          <a:p>
            <a:pPr marL="12700">
              <a:lnSpc>
                <a:spcPct val="100000"/>
              </a:lnSpc>
            </a:pPr>
            <a:r>
              <a:rPr dirty="0" sz="1300" spc="-5">
                <a:solidFill>
                  <a:srgbClr val="767070"/>
                </a:solidFill>
                <a:latin typeface="Courier New"/>
                <a:cs typeface="Courier New"/>
              </a:rPr>
              <a:t>//n </a:t>
            </a:r>
            <a:r>
              <a:rPr dirty="0" sz="1300" spc="-10">
                <a:solidFill>
                  <a:srgbClr val="767070"/>
                </a:solidFill>
                <a:latin typeface="Courier New"/>
                <a:cs typeface="Courier New"/>
              </a:rPr>
              <a:t>is the number </a:t>
            </a:r>
            <a:r>
              <a:rPr dirty="0" sz="1300" spc="-5">
                <a:solidFill>
                  <a:srgbClr val="767070"/>
                </a:solidFill>
                <a:latin typeface="Courier New"/>
                <a:cs typeface="Courier New"/>
              </a:rPr>
              <a:t>of </a:t>
            </a:r>
            <a:r>
              <a:rPr dirty="0" sz="1300" spc="-10">
                <a:solidFill>
                  <a:srgbClr val="767070"/>
                </a:solidFill>
                <a:latin typeface="Courier New"/>
                <a:cs typeface="Courier New"/>
              </a:rPr>
              <a:t>vertices </a:t>
            </a:r>
            <a:r>
              <a:rPr dirty="0" sz="1300" spc="-5">
                <a:solidFill>
                  <a:srgbClr val="767070"/>
                </a:solidFill>
                <a:latin typeface="Courier New"/>
                <a:cs typeface="Courier New"/>
              </a:rPr>
              <a:t>for </a:t>
            </a:r>
            <a:r>
              <a:rPr dirty="0" sz="1300" spc="-10">
                <a:solidFill>
                  <a:srgbClr val="767070"/>
                </a:solidFill>
                <a:latin typeface="Courier New"/>
                <a:cs typeface="Courier New"/>
              </a:rPr>
              <a:t>that test</a:t>
            </a:r>
            <a:r>
              <a:rPr dirty="0" sz="1300" spc="-55">
                <a:solidFill>
                  <a:srgbClr val="767070"/>
                </a:solidFill>
                <a:latin typeface="Courier New"/>
                <a:cs typeface="Courier New"/>
              </a:rPr>
              <a:t> </a:t>
            </a:r>
            <a:r>
              <a:rPr dirty="0" sz="1300" spc="-10">
                <a:solidFill>
                  <a:srgbClr val="767070"/>
                </a:solidFill>
                <a:latin typeface="Courier New"/>
                <a:cs typeface="Courier New"/>
              </a:rPr>
              <a:t>case.</a:t>
            </a:r>
            <a:endParaRPr sz="1300">
              <a:latin typeface="Courier New"/>
              <a:cs typeface="Courier New"/>
            </a:endParaRPr>
          </a:p>
          <a:p>
            <a:pPr marL="12700">
              <a:lnSpc>
                <a:spcPct val="100000"/>
              </a:lnSpc>
            </a:pPr>
            <a:r>
              <a:rPr dirty="0" sz="1300" spc="-10">
                <a:solidFill>
                  <a:srgbClr val="767070"/>
                </a:solidFill>
                <a:latin typeface="Courier New"/>
                <a:cs typeface="Courier New"/>
              </a:rPr>
              <a:t>//In this sample, our source vertex </a:t>
            </a:r>
            <a:r>
              <a:rPr dirty="0" sz="1300" spc="-5">
                <a:solidFill>
                  <a:srgbClr val="767070"/>
                </a:solidFill>
                <a:latin typeface="Courier New"/>
                <a:cs typeface="Courier New"/>
              </a:rPr>
              <a:t>is</a:t>
            </a:r>
            <a:r>
              <a:rPr dirty="0" sz="1300" spc="-30">
                <a:solidFill>
                  <a:srgbClr val="767070"/>
                </a:solidFill>
                <a:latin typeface="Courier New"/>
                <a:cs typeface="Courier New"/>
              </a:rPr>
              <a:t> </a:t>
            </a:r>
            <a:r>
              <a:rPr dirty="0" sz="1300" spc="-10">
                <a:solidFill>
                  <a:srgbClr val="767070"/>
                </a:solidFill>
                <a:latin typeface="Courier New"/>
                <a:cs typeface="Courier New"/>
              </a:rPr>
              <a:t>0.</a:t>
            </a:r>
            <a:endParaRPr sz="1300">
              <a:latin typeface="Courier New"/>
              <a:cs typeface="Courier New"/>
            </a:endParaRPr>
          </a:p>
          <a:p>
            <a:pPr marL="12700">
              <a:lnSpc>
                <a:spcPct val="100000"/>
              </a:lnSpc>
            </a:pPr>
            <a:r>
              <a:rPr dirty="0" sz="1300" spc="-10">
                <a:solidFill>
                  <a:srgbClr val="52AC87"/>
                </a:solidFill>
                <a:latin typeface="Courier New"/>
                <a:cs typeface="Courier New"/>
              </a:rPr>
              <a:t>bool </a:t>
            </a:r>
            <a:r>
              <a:rPr dirty="0" sz="1300" spc="-10">
                <a:solidFill>
                  <a:srgbClr val="767070"/>
                </a:solidFill>
                <a:latin typeface="Courier New"/>
                <a:cs typeface="Courier New"/>
              </a:rPr>
              <a:t>vis[N]; </a:t>
            </a:r>
            <a:r>
              <a:rPr dirty="0" sz="1300" spc="-10">
                <a:solidFill>
                  <a:srgbClr val="52AC87"/>
                </a:solidFill>
                <a:latin typeface="Courier New"/>
                <a:cs typeface="Courier New"/>
              </a:rPr>
              <a:t>int </a:t>
            </a:r>
            <a:r>
              <a:rPr dirty="0" sz="1300" spc="-10">
                <a:solidFill>
                  <a:srgbClr val="767070"/>
                </a:solidFill>
                <a:latin typeface="Courier New"/>
                <a:cs typeface="Courier New"/>
              </a:rPr>
              <a:t>cost[N]; vector&lt;</a:t>
            </a:r>
            <a:r>
              <a:rPr dirty="0" sz="1300" spc="-10">
                <a:solidFill>
                  <a:srgbClr val="52AC87"/>
                </a:solidFill>
                <a:latin typeface="Courier New"/>
                <a:cs typeface="Courier New"/>
              </a:rPr>
              <a:t>int</a:t>
            </a:r>
            <a:r>
              <a:rPr dirty="0" sz="1300" spc="-10">
                <a:solidFill>
                  <a:srgbClr val="767070"/>
                </a:solidFill>
                <a:latin typeface="Courier New"/>
                <a:cs typeface="Courier New"/>
              </a:rPr>
              <a:t>&gt; adj[N], adjw[N];</a:t>
            </a:r>
            <a:endParaRPr sz="1300">
              <a:latin typeface="Courier New"/>
              <a:cs typeface="Courier New"/>
            </a:endParaRPr>
          </a:p>
          <a:p>
            <a:pPr>
              <a:lnSpc>
                <a:spcPct val="100000"/>
              </a:lnSpc>
              <a:spcBef>
                <a:spcPts val="10"/>
              </a:spcBef>
            </a:pPr>
            <a:endParaRPr sz="1350">
              <a:latin typeface="Times New Roman"/>
              <a:cs typeface="Times New Roman"/>
            </a:endParaRPr>
          </a:p>
          <a:p>
            <a:pPr marL="12700">
              <a:lnSpc>
                <a:spcPct val="100000"/>
              </a:lnSpc>
            </a:pPr>
            <a:r>
              <a:rPr dirty="0" sz="1300" spc="-5">
                <a:solidFill>
                  <a:srgbClr val="52AC87"/>
                </a:solidFill>
                <a:latin typeface="Courier New"/>
                <a:cs typeface="Courier New"/>
              </a:rPr>
              <a:t>int</a:t>
            </a:r>
            <a:r>
              <a:rPr dirty="0" sz="1300" spc="-15">
                <a:solidFill>
                  <a:srgbClr val="52AC87"/>
                </a:solidFill>
                <a:latin typeface="Courier New"/>
                <a:cs typeface="Courier New"/>
              </a:rPr>
              <a:t> </a:t>
            </a:r>
            <a:r>
              <a:rPr dirty="0" sz="1300" spc="-10">
                <a:solidFill>
                  <a:srgbClr val="8952AC"/>
                </a:solidFill>
                <a:latin typeface="Courier New"/>
                <a:cs typeface="Courier New"/>
              </a:rPr>
              <a:t>main</a:t>
            </a:r>
            <a:r>
              <a:rPr dirty="0" sz="1300" spc="-10">
                <a:solidFill>
                  <a:srgbClr val="767070"/>
                </a:solidFill>
                <a:latin typeface="Courier New"/>
                <a:cs typeface="Courier New"/>
              </a:rPr>
              <a:t>(){</a:t>
            </a:r>
            <a:endParaRPr sz="1300">
              <a:latin typeface="Courier New"/>
              <a:cs typeface="Courier New"/>
            </a:endParaRPr>
          </a:p>
          <a:p>
            <a:pPr marL="407670">
              <a:lnSpc>
                <a:spcPct val="100000"/>
              </a:lnSpc>
            </a:pPr>
            <a:r>
              <a:rPr dirty="0" sz="1300" spc="-10">
                <a:solidFill>
                  <a:srgbClr val="767070"/>
                </a:solidFill>
                <a:latin typeface="Courier New"/>
                <a:cs typeface="Courier New"/>
              </a:rPr>
              <a:t>//read graph into adj,</a:t>
            </a:r>
            <a:r>
              <a:rPr dirty="0" sz="1300" spc="10">
                <a:solidFill>
                  <a:srgbClr val="767070"/>
                </a:solidFill>
                <a:latin typeface="Courier New"/>
                <a:cs typeface="Courier New"/>
              </a:rPr>
              <a:t> </a:t>
            </a:r>
            <a:r>
              <a:rPr dirty="0" sz="1300" spc="-10">
                <a:solidFill>
                  <a:srgbClr val="767070"/>
                </a:solidFill>
                <a:latin typeface="Courier New"/>
                <a:cs typeface="Courier New"/>
              </a:rPr>
              <a:t>adjw</a:t>
            </a:r>
            <a:endParaRPr sz="1300">
              <a:latin typeface="Courier New"/>
              <a:cs typeface="Courier New"/>
            </a:endParaRPr>
          </a:p>
          <a:p>
            <a:pPr marL="407670">
              <a:lnSpc>
                <a:spcPct val="100000"/>
              </a:lnSpc>
            </a:pPr>
            <a:r>
              <a:rPr dirty="0" sz="1300" spc="-10">
                <a:solidFill>
                  <a:srgbClr val="767070"/>
                </a:solidFill>
                <a:latin typeface="Courier New"/>
                <a:cs typeface="Courier New"/>
              </a:rPr>
              <a:t>//set vis[0]..vis[n-1] to</a:t>
            </a:r>
            <a:r>
              <a:rPr dirty="0" sz="1300" spc="-15">
                <a:solidFill>
                  <a:srgbClr val="767070"/>
                </a:solidFill>
                <a:latin typeface="Courier New"/>
                <a:cs typeface="Courier New"/>
              </a:rPr>
              <a:t> </a:t>
            </a:r>
            <a:r>
              <a:rPr dirty="0" sz="1300" spc="-10">
                <a:solidFill>
                  <a:srgbClr val="767070"/>
                </a:solidFill>
                <a:latin typeface="Courier New"/>
                <a:cs typeface="Courier New"/>
              </a:rPr>
              <a:t>false</a:t>
            </a:r>
            <a:endParaRPr sz="1300">
              <a:latin typeface="Courier New"/>
              <a:cs typeface="Courier New"/>
            </a:endParaRPr>
          </a:p>
          <a:p>
            <a:pPr marL="407670" marR="497840">
              <a:lnSpc>
                <a:spcPct val="100000"/>
              </a:lnSpc>
            </a:pPr>
            <a:r>
              <a:rPr dirty="0" sz="1300" spc="-10">
                <a:solidFill>
                  <a:srgbClr val="767070"/>
                </a:solidFill>
                <a:latin typeface="Courier New"/>
                <a:cs typeface="Courier New"/>
              </a:rPr>
              <a:t>//set cost[1]..cost[n-1] to inf </a:t>
            </a:r>
            <a:r>
              <a:rPr dirty="0" sz="1300" spc="-5">
                <a:solidFill>
                  <a:srgbClr val="767070"/>
                </a:solidFill>
                <a:latin typeface="Courier New"/>
                <a:cs typeface="Courier New"/>
              </a:rPr>
              <a:t>or </a:t>
            </a:r>
            <a:r>
              <a:rPr dirty="0" sz="1300" spc="-10">
                <a:solidFill>
                  <a:srgbClr val="767070"/>
                </a:solidFill>
                <a:latin typeface="Courier New"/>
                <a:cs typeface="Courier New"/>
              </a:rPr>
              <a:t>-1 (sentinel value)  cost[0] </a:t>
            </a:r>
            <a:r>
              <a:rPr dirty="0" sz="1300" spc="-5">
                <a:solidFill>
                  <a:srgbClr val="767070"/>
                </a:solidFill>
                <a:latin typeface="Courier New"/>
                <a:cs typeface="Courier New"/>
              </a:rPr>
              <a:t>=</a:t>
            </a:r>
            <a:r>
              <a:rPr dirty="0" sz="1300" spc="-10">
                <a:solidFill>
                  <a:srgbClr val="767070"/>
                </a:solidFill>
                <a:latin typeface="Courier New"/>
                <a:cs typeface="Courier New"/>
              </a:rPr>
              <a:t> 0;</a:t>
            </a:r>
            <a:endParaRPr sz="1300">
              <a:latin typeface="Courier New"/>
              <a:cs typeface="Courier New"/>
            </a:endParaRPr>
          </a:p>
          <a:p>
            <a:pPr marL="407670">
              <a:lnSpc>
                <a:spcPct val="100000"/>
              </a:lnSpc>
            </a:pPr>
            <a:r>
              <a:rPr dirty="0" sz="1300" spc="-10">
                <a:solidFill>
                  <a:srgbClr val="52AC87"/>
                </a:solidFill>
                <a:latin typeface="Courier New"/>
                <a:cs typeface="Courier New"/>
              </a:rPr>
              <a:t>int </a:t>
            </a:r>
            <a:r>
              <a:rPr dirty="0" sz="1300" spc="-10">
                <a:solidFill>
                  <a:srgbClr val="767070"/>
                </a:solidFill>
                <a:latin typeface="Courier New"/>
                <a:cs typeface="Courier New"/>
              </a:rPr>
              <a:t>total </a:t>
            </a:r>
            <a:r>
              <a:rPr dirty="0" sz="1300" spc="-5">
                <a:solidFill>
                  <a:srgbClr val="767070"/>
                </a:solidFill>
                <a:latin typeface="Courier New"/>
                <a:cs typeface="Courier New"/>
              </a:rPr>
              <a:t>=</a:t>
            </a:r>
            <a:r>
              <a:rPr dirty="0" sz="1300" spc="-25">
                <a:solidFill>
                  <a:srgbClr val="767070"/>
                </a:solidFill>
                <a:latin typeface="Courier New"/>
                <a:cs typeface="Courier New"/>
              </a:rPr>
              <a:t> </a:t>
            </a:r>
            <a:r>
              <a:rPr dirty="0" sz="1300" spc="-5">
                <a:solidFill>
                  <a:srgbClr val="767070"/>
                </a:solidFill>
                <a:latin typeface="Courier New"/>
                <a:cs typeface="Courier New"/>
              </a:rPr>
              <a:t>0;</a:t>
            </a:r>
            <a:endParaRPr sz="1300">
              <a:latin typeface="Courier New"/>
              <a:cs typeface="Courier New"/>
            </a:endParaRPr>
          </a:p>
          <a:p>
            <a:pPr marL="407670">
              <a:lnSpc>
                <a:spcPct val="100000"/>
              </a:lnSpc>
            </a:pPr>
            <a:r>
              <a:rPr dirty="0" sz="1300" spc="-10">
                <a:solidFill>
                  <a:srgbClr val="767070"/>
                </a:solidFill>
                <a:latin typeface="Courier New"/>
                <a:cs typeface="Courier New"/>
              </a:rPr>
              <a:t>while(</a:t>
            </a:r>
            <a:r>
              <a:rPr dirty="0" sz="1300" spc="-10">
                <a:solidFill>
                  <a:srgbClr val="52AC87"/>
                </a:solidFill>
                <a:latin typeface="Courier New"/>
                <a:cs typeface="Courier New"/>
              </a:rPr>
              <a:t>true</a:t>
            </a:r>
            <a:r>
              <a:rPr dirty="0" sz="1300" spc="-10">
                <a:solidFill>
                  <a:srgbClr val="767070"/>
                </a:solidFill>
                <a:latin typeface="Courier New"/>
                <a:cs typeface="Courier New"/>
              </a:rPr>
              <a:t>){</a:t>
            </a:r>
            <a:endParaRPr sz="1300">
              <a:latin typeface="Courier New"/>
              <a:cs typeface="Courier New"/>
            </a:endParaRPr>
          </a:p>
          <a:p>
            <a:pPr marL="800735">
              <a:lnSpc>
                <a:spcPct val="100000"/>
              </a:lnSpc>
            </a:pPr>
            <a:r>
              <a:rPr dirty="0" sz="1300" spc="-10">
                <a:solidFill>
                  <a:srgbClr val="52AC87"/>
                </a:solidFill>
                <a:latin typeface="Courier New"/>
                <a:cs typeface="Courier New"/>
              </a:rPr>
              <a:t>int </a:t>
            </a:r>
            <a:r>
              <a:rPr dirty="0" sz="1300" spc="-10">
                <a:solidFill>
                  <a:srgbClr val="767070"/>
                </a:solidFill>
                <a:latin typeface="Courier New"/>
                <a:cs typeface="Courier New"/>
              </a:rPr>
              <a:t>next </a:t>
            </a:r>
            <a:r>
              <a:rPr dirty="0" sz="1300" spc="-5">
                <a:solidFill>
                  <a:srgbClr val="767070"/>
                </a:solidFill>
                <a:latin typeface="Courier New"/>
                <a:cs typeface="Courier New"/>
              </a:rPr>
              <a:t>=</a:t>
            </a:r>
            <a:r>
              <a:rPr dirty="0" sz="1300" spc="5">
                <a:solidFill>
                  <a:srgbClr val="767070"/>
                </a:solidFill>
                <a:latin typeface="Courier New"/>
                <a:cs typeface="Courier New"/>
              </a:rPr>
              <a:t> </a:t>
            </a:r>
            <a:r>
              <a:rPr dirty="0" sz="1300" spc="-10">
                <a:solidFill>
                  <a:srgbClr val="767070"/>
                </a:solidFill>
                <a:latin typeface="Courier New"/>
                <a:cs typeface="Courier New"/>
              </a:rPr>
              <a:t>-1;</a:t>
            </a:r>
            <a:endParaRPr sz="1300">
              <a:latin typeface="Courier New"/>
              <a:cs typeface="Courier New"/>
            </a:endParaRPr>
          </a:p>
          <a:p>
            <a:pPr marL="800735">
              <a:lnSpc>
                <a:spcPct val="100000"/>
              </a:lnSpc>
            </a:pPr>
            <a:r>
              <a:rPr dirty="0" sz="1300" spc="-10">
                <a:solidFill>
                  <a:srgbClr val="767070"/>
                </a:solidFill>
                <a:latin typeface="Courier New"/>
                <a:cs typeface="Courier New"/>
              </a:rPr>
              <a:t>for(</a:t>
            </a:r>
            <a:r>
              <a:rPr dirty="0" sz="1300" spc="-10">
                <a:solidFill>
                  <a:srgbClr val="52AC87"/>
                </a:solidFill>
                <a:latin typeface="Courier New"/>
                <a:cs typeface="Courier New"/>
              </a:rPr>
              <a:t>int </a:t>
            </a:r>
            <a:r>
              <a:rPr dirty="0" sz="1300" spc="-10">
                <a:solidFill>
                  <a:srgbClr val="767070"/>
                </a:solidFill>
                <a:latin typeface="Courier New"/>
                <a:cs typeface="Courier New"/>
              </a:rPr>
              <a:t>i=0; i&lt;n;</a:t>
            </a:r>
            <a:r>
              <a:rPr dirty="0" sz="1300" spc="-15">
                <a:solidFill>
                  <a:srgbClr val="767070"/>
                </a:solidFill>
                <a:latin typeface="Courier New"/>
                <a:cs typeface="Courier New"/>
              </a:rPr>
              <a:t> </a:t>
            </a:r>
            <a:r>
              <a:rPr dirty="0" sz="1300" spc="-10">
                <a:solidFill>
                  <a:srgbClr val="767070"/>
                </a:solidFill>
                <a:latin typeface="Courier New"/>
                <a:cs typeface="Courier New"/>
              </a:rPr>
              <a:t>i++){</a:t>
            </a:r>
            <a:endParaRPr sz="1300">
              <a:latin typeface="Courier New"/>
              <a:cs typeface="Courier New"/>
            </a:endParaRPr>
          </a:p>
          <a:p>
            <a:pPr marL="1195070">
              <a:lnSpc>
                <a:spcPct val="100000"/>
              </a:lnSpc>
            </a:pPr>
            <a:r>
              <a:rPr dirty="0" sz="1300" spc="-10">
                <a:solidFill>
                  <a:srgbClr val="767070"/>
                </a:solidFill>
                <a:latin typeface="Courier New"/>
                <a:cs typeface="Courier New"/>
              </a:rPr>
              <a:t>//add extra check </a:t>
            </a:r>
            <a:r>
              <a:rPr dirty="0" sz="1300" spc="-5">
                <a:solidFill>
                  <a:srgbClr val="767070"/>
                </a:solidFill>
                <a:latin typeface="Courier New"/>
                <a:cs typeface="Courier New"/>
              </a:rPr>
              <a:t>if </a:t>
            </a:r>
            <a:r>
              <a:rPr dirty="0" sz="1300" spc="-10">
                <a:solidFill>
                  <a:srgbClr val="767070"/>
                </a:solidFill>
                <a:latin typeface="Courier New"/>
                <a:cs typeface="Courier New"/>
              </a:rPr>
              <a:t>sentinel is</a:t>
            </a:r>
            <a:r>
              <a:rPr dirty="0" sz="1300" spc="-20">
                <a:solidFill>
                  <a:srgbClr val="767070"/>
                </a:solidFill>
                <a:latin typeface="Courier New"/>
                <a:cs typeface="Courier New"/>
              </a:rPr>
              <a:t> </a:t>
            </a:r>
            <a:r>
              <a:rPr dirty="0" sz="1300" spc="-5">
                <a:solidFill>
                  <a:srgbClr val="767070"/>
                </a:solidFill>
                <a:latin typeface="Courier New"/>
                <a:cs typeface="Courier New"/>
              </a:rPr>
              <a:t>-1</a:t>
            </a:r>
            <a:endParaRPr sz="1300">
              <a:latin typeface="Courier New"/>
              <a:cs typeface="Courier New"/>
            </a:endParaRPr>
          </a:p>
          <a:p>
            <a:pPr marL="1588770" marR="5080" indent="-393700">
              <a:lnSpc>
                <a:spcPct val="100000"/>
              </a:lnSpc>
            </a:pPr>
            <a:r>
              <a:rPr dirty="0" sz="1300" spc="-10">
                <a:solidFill>
                  <a:srgbClr val="767070"/>
                </a:solidFill>
                <a:latin typeface="Courier New"/>
                <a:cs typeface="Courier New"/>
              </a:rPr>
              <a:t>if(!vis[i] </a:t>
            </a:r>
            <a:r>
              <a:rPr dirty="0" sz="1300" spc="-5">
                <a:solidFill>
                  <a:srgbClr val="767070"/>
                </a:solidFill>
                <a:latin typeface="Courier New"/>
                <a:cs typeface="Courier New"/>
              </a:rPr>
              <a:t>&amp;&amp; </a:t>
            </a:r>
            <a:r>
              <a:rPr dirty="0" sz="1300" spc="-10">
                <a:solidFill>
                  <a:srgbClr val="767070"/>
                </a:solidFill>
                <a:latin typeface="Courier New"/>
                <a:cs typeface="Courier New"/>
              </a:rPr>
              <a:t>(next == </a:t>
            </a:r>
            <a:r>
              <a:rPr dirty="0" sz="1300" spc="-5">
                <a:solidFill>
                  <a:srgbClr val="767070"/>
                </a:solidFill>
                <a:latin typeface="Courier New"/>
                <a:cs typeface="Courier New"/>
              </a:rPr>
              <a:t>-1 || </a:t>
            </a:r>
            <a:r>
              <a:rPr dirty="0" sz="1300" spc="-10">
                <a:solidFill>
                  <a:srgbClr val="767070"/>
                </a:solidFill>
                <a:latin typeface="Courier New"/>
                <a:cs typeface="Courier New"/>
              </a:rPr>
              <a:t>cost[i] </a:t>
            </a:r>
            <a:r>
              <a:rPr dirty="0" sz="1300" spc="-5">
                <a:solidFill>
                  <a:srgbClr val="767070"/>
                </a:solidFill>
                <a:latin typeface="Courier New"/>
                <a:cs typeface="Courier New"/>
              </a:rPr>
              <a:t>&lt; </a:t>
            </a:r>
            <a:r>
              <a:rPr dirty="0" sz="1300" spc="-10">
                <a:solidFill>
                  <a:srgbClr val="767070"/>
                </a:solidFill>
                <a:latin typeface="Courier New"/>
                <a:cs typeface="Courier New"/>
              </a:rPr>
              <a:t>cost[next]))  next </a:t>
            </a:r>
            <a:r>
              <a:rPr dirty="0" sz="1300" spc="-5">
                <a:solidFill>
                  <a:srgbClr val="767070"/>
                </a:solidFill>
                <a:latin typeface="Courier New"/>
                <a:cs typeface="Courier New"/>
              </a:rPr>
              <a:t>=</a:t>
            </a:r>
            <a:r>
              <a:rPr dirty="0" sz="1300" spc="-20">
                <a:solidFill>
                  <a:srgbClr val="767070"/>
                </a:solidFill>
                <a:latin typeface="Courier New"/>
                <a:cs typeface="Courier New"/>
              </a:rPr>
              <a:t> </a:t>
            </a:r>
            <a:r>
              <a:rPr dirty="0" sz="1300" spc="-5">
                <a:solidFill>
                  <a:srgbClr val="767070"/>
                </a:solidFill>
                <a:latin typeface="Courier New"/>
                <a:cs typeface="Courier New"/>
              </a:rPr>
              <a:t>i;</a:t>
            </a:r>
            <a:endParaRPr sz="1300">
              <a:latin typeface="Courier New"/>
              <a:cs typeface="Courier New"/>
            </a:endParaRPr>
          </a:p>
          <a:p>
            <a:pPr marL="800735">
              <a:lnSpc>
                <a:spcPct val="100000"/>
              </a:lnSpc>
            </a:pPr>
            <a:r>
              <a:rPr dirty="0" sz="1300" spc="-5">
                <a:solidFill>
                  <a:srgbClr val="767070"/>
                </a:solidFill>
                <a:latin typeface="Courier New"/>
                <a:cs typeface="Courier New"/>
              </a:rPr>
              <a:t>}</a:t>
            </a:r>
            <a:endParaRPr sz="1300">
              <a:latin typeface="Courier New"/>
              <a:cs typeface="Courier New"/>
            </a:endParaRPr>
          </a:p>
          <a:p>
            <a:pPr marL="800735" marR="498475">
              <a:lnSpc>
                <a:spcPct val="100000"/>
              </a:lnSpc>
            </a:pPr>
            <a:r>
              <a:rPr dirty="0" sz="1300" spc="-10">
                <a:solidFill>
                  <a:srgbClr val="767070"/>
                </a:solidFill>
                <a:latin typeface="Courier New"/>
                <a:cs typeface="Courier New"/>
              </a:rPr>
              <a:t>if(next </a:t>
            </a:r>
            <a:r>
              <a:rPr dirty="0" sz="1300" spc="-5">
                <a:solidFill>
                  <a:srgbClr val="767070"/>
                </a:solidFill>
                <a:latin typeface="Courier New"/>
                <a:cs typeface="Courier New"/>
              </a:rPr>
              <a:t>== </a:t>
            </a:r>
            <a:r>
              <a:rPr dirty="0" sz="1300" spc="-10">
                <a:solidFill>
                  <a:srgbClr val="767070"/>
                </a:solidFill>
                <a:latin typeface="Courier New"/>
                <a:cs typeface="Courier New"/>
              </a:rPr>
              <a:t>-1) break; //no more unvisited vertices  vis[next] </a:t>
            </a:r>
            <a:r>
              <a:rPr dirty="0" sz="1300" spc="-5">
                <a:solidFill>
                  <a:srgbClr val="767070"/>
                </a:solidFill>
                <a:latin typeface="Courier New"/>
                <a:cs typeface="Courier New"/>
              </a:rPr>
              <a:t>=</a:t>
            </a:r>
            <a:r>
              <a:rPr dirty="0" sz="1300" spc="-20">
                <a:solidFill>
                  <a:srgbClr val="767070"/>
                </a:solidFill>
                <a:latin typeface="Courier New"/>
                <a:cs typeface="Courier New"/>
              </a:rPr>
              <a:t> </a:t>
            </a:r>
            <a:r>
              <a:rPr dirty="0" sz="1300" spc="-10">
                <a:solidFill>
                  <a:srgbClr val="767070"/>
                </a:solidFill>
                <a:latin typeface="Courier New"/>
                <a:cs typeface="Courier New"/>
              </a:rPr>
              <a:t>true;</a:t>
            </a:r>
            <a:endParaRPr sz="1300">
              <a:latin typeface="Courier New"/>
              <a:cs typeface="Courier New"/>
            </a:endParaRPr>
          </a:p>
          <a:p>
            <a:pPr marL="800735">
              <a:lnSpc>
                <a:spcPct val="100000"/>
              </a:lnSpc>
              <a:spcBef>
                <a:spcPts val="5"/>
              </a:spcBef>
            </a:pPr>
            <a:r>
              <a:rPr dirty="0" sz="1300" spc="-10">
                <a:solidFill>
                  <a:srgbClr val="767070"/>
                </a:solidFill>
                <a:latin typeface="Courier New"/>
                <a:cs typeface="Courier New"/>
              </a:rPr>
              <a:t>total += cost[next];</a:t>
            </a:r>
            <a:endParaRPr sz="1300">
              <a:latin typeface="Courier New"/>
              <a:cs typeface="Courier New"/>
            </a:endParaRPr>
          </a:p>
          <a:p>
            <a:pPr marL="1195070" marR="1680210" indent="-394970">
              <a:lnSpc>
                <a:spcPct val="100000"/>
              </a:lnSpc>
            </a:pPr>
            <a:r>
              <a:rPr dirty="0" sz="1300" spc="-10">
                <a:solidFill>
                  <a:srgbClr val="767070"/>
                </a:solidFill>
                <a:latin typeface="Courier New"/>
                <a:cs typeface="Courier New"/>
              </a:rPr>
              <a:t>for(</a:t>
            </a:r>
            <a:r>
              <a:rPr dirty="0" sz="1300" spc="-10">
                <a:solidFill>
                  <a:srgbClr val="52AC87"/>
                </a:solidFill>
                <a:latin typeface="Courier New"/>
                <a:cs typeface="Courier New"/>
              </a:rPr>
              <a:t>int </a:t>
            </a:r>
            <a:r>
              <a:rPr dirty="0" sz="1300" spc="-10">
                <a:solidFill>
                  <a:srgbClr val="767070"/>
                </a:solidFill>
                <a:latin typeface="Courier New"/>
                <a:cs typeface="Courier New"/>
              </a:rPr>
              <a:t>i=0; i&lt;adj[next].size(); i++){  if(vis[adj[next][i]])</a:t>
            </a:r>
            <a:r>
              <a:rPr dirty="0" sz="1300" spc="-25">
                <a:solidFill>
                  <a:srgbClr val="767070"/>
                </a:solidFill>
                <a:latin typeface="Courier New"/>
                <a:cs typeface="Courier New"/>
              </a:rPr>
              <a:t> </a:t>
            </a:r>
            <a:r>
              <a:rPr dirty="0" sz="1300" spc="-10">
                <a:solidFill>
                  <a:srgbClr val="767070"/>
                </a:solidFill>
                <a:latin typeface="Courier New"/>
                <a:cs typeface="Courier New"/>
              </a:rPr>
              <a:t>continue;</a:t>
            </a:r>
            <a:endParaRPr sz="1300">
              <a:latin typeface="Courier New"/>
              <a:cs typeface="Courier New"/>
            </a:endParaRPr>
          </a:p>
          <a:p>
            <a:pPr marL="1195070" marR="5080">
              <a:lnSpc>
                <a:spcPct val="100000"/>
              </a:lnSpc>
            </a:pPr>
            <a:r>
              <a:rPr dirty="0" sz="1300" spc="-10">
                <a:solidFill>
                  <a:srgbClr val="767070"/>
                </a:solidFill>
                <a:latin typeface="Courier New"/>
                <a:cs typeface="Courier New"/>
              </a:rPr>
              <a:t>// </a:t>
            </a:r>
            <a:r>
              <a:rPr dirty="0" sz="1300" spc="-5">
                <a:solidFill>
                  <a:srgbClr val="767070"/>
                </a:solidFill>
                <a:latin typeface="Courier New"/>
                <a:cs typeface="Courier New"/>
              </a:rPr>
              <a:t>or if </a:t>
            </a:r>
            <a:r>
              <a:rPr dirty="0" sz="1300" spc="-10">
                <a:solidFill>
                  <a:srgbClr val="767070"/>
                </a:solidFill>
                <a:latin typeface="Courier New"/>
                <a:cs typeface="Courier New"/>
              </a:rPr>
              <a:t>cost[adj[next][i]] </a:t>
            </a:r>
            <a:r>
              <a:rPr dirty="0" sz="1300" spc="-5">
                <a:solidFill>
                  <a:srgbClr val="767070"/>
                </a:solidFill>
                <a:latin typeface="Courier New"/>
                <a:cs typeface="Courier New"/>
              </a:rPr>
              <a:t>== -1 if </a:t>
            </a:r>
            <a:r>
              <a:rPr dirty="0" sz="1300" spc="-10">
                <a:solidFill>
                  <a:srgbClr val="767070"/>
                </a:solidFill>
                <a:latin typeface="Courier New"/>
                <a:cs typeface="Courier New"/>
              </a:rPr>
              <a:t>sentinel </a:t>
            </a:r>
            <a:r>
              <a:rPr dirty="0" sz="1300" spc="-5">
                <a:solidFill>
                  <a:srgbClr val="767070"/>
                </a:solidFill>
                <a:latin typeface="Courier New"/>
                <a:cs typeface="Courier New"/>
              </a:rPr>
              <a:t>is -1  </a:t>
            </a:r>
            <a:r>
              <a:rPr dirty="0" sz="1300" spc="-10">
                <a:solidFill>
                  <a:srgbClr val="767070"/>
                </a:solidFill>
                <a:latin typeface="Courier New"/>
                <a:cs typeface="Courier New"/>
              </a:rPr>
              <a:t>if(adjw[next][i] </a:t>
            </a:r>
            <a:r>
              <a:rPr dirty="0" sz="1300" spc="-5">
                <a:solidFill>
                  <a:srgbClr val="767070"/>
                </a:solidFill>
                <a:latin typeface="Courier New"/>
                <a:cs typeface="Courier New"/>
              </a:rPr>
              <a:t>&lt;</a:t>
            </a:r>
            <a:r>
              <a:rPr dirty="0" sz="1300" spc="-25">
                <a:solidFill>
                  <a:srgbClr val="767070"/>
                </a:solidFill>
                <a:latin typeface="Courier New"/>
                <a:cs typeface="Courier New"/>
              </a:rPr>
              <a:t> </a:t>
            </a:r>
            <a:r>
              <a:rPr dirty="0" sz="1300" spc="-10">
                <a:solidFill>
                  <a:srgbClr val="767070"/>
                </a:solidFill>
                <a:latin typeface="Courier New"/>
                <a:cs typeface="Courier New"/>
              </a:rPr>
              <a:t>cost[adj[next][i]]){</a:t>
            </a:r>
            <a:endParaRPr sz="1300">
              <a:latin typeface="Courier New"/>
              <a:cs typeface="Courier New"/>
            </a:endParaRPr>
          </a:p>
          <a:p>
            <a:pPr marL="1588770">
              <a:lnSpc>
                <a:spcPct val="100000"/>
              </a:lnSpc>
            </a:pPr>
            <a:r>
              <a:rPr dirty="0" sz="1300" spc="-10">
                <a:solidFill>
                  <a:srgbClr val="767070"/>
                </a:solidFill>
                <a:latin typeface="Courier New"/>
                <a:cs typeface="Courier New"/>
              </a:rPr>
              <a:t>cost[adj[next][i]] </a:t>
            </a:r>
            <a:r>
              <a:rPr dirty="0" sz="1300" spc="-5">
                <a:solidFill>
                  <a:srgbClr val="767070"/>
                </a:solidFill>
                <a:latin typeface="Courier New"/>
                <a:cs typeface="Courier New"/>
              </a:rPr>
              <a:t>=</a:t>
            </a:r>
            <a:r>
              <a:rPr dirty="0" sz="1300" spc="-40">
                <a:solidFill>
                  <a:srgbClr val="767070"/>
                </a:solidFill>
                <a:latin typeface="Courier New"/>
                <a:cs typeface="Courier New"/>
              </a:rPr>
              <a:t> </a:t>
            </a:r>
            <a:r>
              <a:rPr dirty="0" sz="1300" spc="-10">
                <a:solidFill>
                  <a:srgbClr val="767070"/>
                </a:solidFill>
                <a:latin typeface="Courier New"/>
                <a:cs typeface="Courier New"/>
              </a:rPr>
              <a:t>adjw[next][i];</a:t>
            </a:r>
            <a:endParaRPr sz="1300">
              <a:latin typeface="Courier New"/>
              <a:cs typeface="Courier New"/>
            </a:endParaRPr>
          </a:p>
          <a:p>
            <a:pPr marL="1195070">
              <a:lnSpc>
                <a:spcPct val="100000"/>
              </a:lnSpc>
            </a:pPr>
            <a:r>
              <a:rPr dirty="0" sz="1300" spc="-5">
                <a:solidFill>
                  <a:srgbClr val="767070"/>
                </a:solidFill>
                <a:latin typeface="Courier New"/>
                <a:cs typeface="Courier New"/>
              </a:rPr>
              <a:t>}</a:t>
            </a:r>
            <a:endParaRPr sz="1300">
              <a:latin typeface="Courier New"/>
              <a:cs typeface="Courier New"/>
            </a:endParaRPr>
          </a:p>
          <a:p>
            <a:pPr marL="800735">
              <a:lnSpc>
                <a:spcPct val="100000"/>
              </a:lnSpc>
            </a:pPr>
            <a:r>
              <a:rPr dirty="0" sz="1300" spc="-5">
                <a:solidFill>
                  <a:srgbClr val="767070"/>
                </a:solidFill>
                <a:latin typeface="Courier New"/>
                <a:cs typeface="Courier New"/>
              </a:rPr>
              <a:t>}</a:t>
            </a:r>
            <a:endParaRPr sz="1300">
              <a:latin typeface="Courier New"/>
              <a:cs typeface="Courier New"/>
            </a:endParaRPr>
          </a:p>
          <a:p>
            <a:pPr marL="407670">
              <a:lnSpc>
                <a:spcPct val="100000"/>
              </a:lnSpc>
            </a:pPr>
            <a:r>
              <a:rPr dirty="0" sz="1300" spc="-5">
                <a:solidFill>
                  <a:srgbClr val="767070"/>
                </a:solidFill>
                <a:latin typeface="Courier New"/>
                <a:cs typeface="Courier New"/>
              </a:rPr>
              <a:t>} </a:t>
            </a:r>
            <a:r>
              <a:rPr dirty="0" sz="1300" spc="-10">
                <a:solidFill>
                  <a:srgbClr val="767070"/>
                </a:solidFill>
                <a:latin typeface="Courier New"/>
                <a:cs typeface="Courier New"/>
              </a:rPr>
              <a:t>//total will contain the cost </a:t>
            </a:r>
            <a:r>
              <a:rPr dirty="0" sz="1300" spc="-5">
                <a:solidFill>
                  <a:srgbClr val="767070"/>
                </a:solidFill>
                <a:latin typeface="Courier New"/>
                <a:cs typeface="Courier New"/>
              </a:rPr>
              <a:t>of </a:t>
            </a:r>
            <a:r>
              <a:rPr dirty="0" sz="1300" spc="-10">
                <a:solidFill>
                  <a:srgbClr val="767070"/>
                </a:solidFill>
                <a:latin typeface="Courier New"/>
                <a:cs typeface="Courier New"/>
              </a:rPr>
              <a:t>the</a:t>
            </a:r>
            <a:r>
              <a:rPr dirty="0" sz="1300" spc="-45">
                <a:solidFill>
                  <a:srgbClr val="767070"/>
                </a:solidFill>
                <a:latin typeface="Courier New"/>
                <a:cs typeface="Courier New"/>
              </a:rPr>
              <a:t> </a:t>
            </a:r>
            <a:r>
              <a:rPr dirty="0" sz="1300" spc="-10">
                <a:solidFill>
                  <a:srgbClr val="767070"/>
                </a:solidFill>
                <a:latin typeface="Courier New"/>
                <a:cs typeface="Courier New"/>
              </a:rPr>
              <a:t>MCST</a:t>
            </a:r>
            <a:endParaRPr sz="1300">
              <a:latin typeface="Courier New"/>
              <a:cs typeface="Courier New"/>
            </a:endParaRPr>
          </a:p>
          <a:p>
            <a:pPr marL="12700">
              <a:lnSpc>
                <a:spcPct val="100000"/>
              </a:lnSpc>
            </a:pPr>
            <a:r>
              <a:rPr dirty="0" sz="1300" spc="-5">
                <a:solidFill>
                  <a:srgbClr val="767070"/>
                </a:solidFill>
                <a:latin typeface="Courier New"/>
                <a:cs typeface="Courier New"/>
              </a:rPr>
              <a:t>}</a:t>
            </a:r>
            <a:endParaRPr sz="1300">
              <a:latin typeface="Courier New"/>
              <a:cs typeface="Courier New"/>
            </a:endParaRPr>
          </a:p>
        </p:txBody>
      </p:sp>
      <p:sp>
        <p:nvSpPr>
          <p:cNvPr id="5" name="object 5"/>
          <p:cNvSpPr txBox="1"/>
          <p:nvPr/>
        </p:nvSpPr>
        <p:spPr>
          <a:xfrm>
            <a:off x="6943470" y="973328"/>
            <a:ext cx="5045710" cy="5177155"/>
          </a:xfrm>
          <a:prstGeom prst="rect">
            <a:avLst/>
          </a:prstGeom>
        </p:spPr>
        <p:txBody>
          <a:bodyPr wrap="square" lIns="0" tIns="12065" rIns="0" bIns="0" rtlCol="0" vert="horz">
            <a:spAutoFit/>
          </a:bodyPr>
          <a:lstStyle/>
          <a:p>
            <a:pPr marL="12700">
              <a:lnSpc>
                <a:spcPct val="100000"/>
              </a:lnSpc>
              <a:spcBef>
                <a:spcPts val="95"/>
              </a:spcBef>
            </a:pPr>
            <a:r>
              <a:rPr dirty="0" sz="1300" spc="-10">
                <a:solidFill>
                  <a:srgbClr val="767070"/>
                </a:solidFill>
                <a:latin typeface="Courier New"/>
                <a:cs typeface="Courier New"/>
              </a:rPr>
              <a:t>//For constructing the minimum cost spanning</a:t>
            </a:r>
            <a:r>
              <a:rPr dirty="0" sz="1300" spc="-20">
                <a:solidFill>
                  <a:srgbClr val="767070"/>
                </a:solidFill>
                <a:latin typeface="Courier New"/>
                <a:cs typeface="Courier New"/>
              </a:rPr>
              <a:t> </a:t>
            </a:r>
            <a:r>
              <a:rPr dirty="0" sz="1300" spc="-10">
                <a:solidFill>
                  <a:srgbClr val="767070"/>
                </a:solidFill>
                <a:latin typeface="Courier New"/>
                <a:cs typeface="Courier New"/>
              </a:rPr>
              <a:t>tree</a:t>
            </a:r>
            <a:endParaRPr sz="1300">
              <a:latin typeface="Courier New"/>
              <a:cs typeface="Courier New"/>
            </a:endParaRPr>
          </a:p>
          <a:p>
            <a:pPr marL="12700">
              <a:lnSpc>
                <a:spcPct val="100000"/>
              </a:lnSpc>
            </a:pPr>
            <a:r>
              <a:rPr dirty="0" sz="1300" spc="-10">
                <a:solidFill>
                  <a:srgbClr val="767070"/>
                </a:solidFill>
                <a:latin typeface="Courier New"/>
                <a:cs typeface="Courier New"/>
              </a:rPr>
              <a:t>//itself, </a:t>
            </a:r>
            <a:r>
              <a:rPr dirty="0" sz="1300" spc="-5">
                <a:solidFill>
                  <a:srgbClr val="767070"/>
                </a:solidFill>
                <a:latin typeface="Courier New"/>
                <a:cs typeface="Courier New"/>
              </a:rPr>
              <a:t>we </a:t>
            </a:r>
            <a:r>
              <a:rPr dirty="0" sz="1300" spc="-10">
                <a:solidFill>
                  <a:srgbClr val="767070"/>
                </a:solidFill>
                <a:latin typeface="Courier New"/>
                <a:cs typeface="Courier New"/>
              </a:rPr>
              <a:t>keep track of which edges are used</a:t>
            </a:r>
            <a:r>
              <a:rPr dirty="0" sz="1300" spc="-15">
                <a:solidFill>
                  <a:srgbClr val="767070"/>
                </a:solidFill>
                <a:latin typeface="Courier New"/>
                <a:cs typeface="Courier New"/>
              </a:rPr>
              <a:t> </a:t>
            </a:r>
            <a:r>
              <a:rPr dirty="0" sz="1300" spc="-10">
                <a:solidFill>
                  <a:srgbClr val="767070"/>
                </a:solidFill>
                <a:latin typeface="Courier New"/>
                <a:cs typeface="Courier New"/>
              </a:rPr>
              <a:t>to</a:t>
            </a:r>
            <a:endParaRPr sz="1300">
              <a:latin typeface="Courier New"/>
              <a:cs typeface="Courier New"/>
            </a:endParaRPr>
          </a:p>
          <a:p>
            <a:pPr marL="12700" marR="1282700">
              <a:lnSpc>
                <a:spcPct val="100000"/>
              </a:lnSpc>
            </a:pPr>
            <a:r>
              <a:rPr dirty="0" sz="1300" spc="-10">
                <a:solidFill>
                  <a:srgbClr val="767070"/>
                </a:solidFill>
                <a:latin typeface="Courier New"/>
                <a:cs typeface="Courier New"/>
              </a:rPr>
              <a:t>//add vertices </a:t>
            </a:r>
            <a:r>
              <a:rPr dirty="0" sz="1300" spc="-5">
                <a:solidFill>
                  <a:srgbClr val="767070"/>
                </a:solidFill>
                <a:latin typeface="Courier New"/>
                <a:cs typeface="Courier New"/>
              </a:rPr>
              <a:t>to </a:t>
            </a:r>
            <a:r>
              <a:rPr dirty="0" sz="1300" spc="-10">
                <a:solidFill>
                  <a:srgbClr val="767070"/>
                </a:solidFill>
                <a:latin typeface="Courier New"/>
                <a:cs typeface="Courier New"/>
              </a:rPr>
              <a:t>the MCST.  vector&lt;</a:t>
            </a:r>
            <a:r>
              <a:rPr dirty="0" sz="1300" spc="-10">
                <a:solidFill>
                  <a:srgbClr val="52AC87"/>
                </a:solidFill>
                <a:latin typeface="Courier New"/>
                <a:cs typeface="Courier New"/>
              </a:rPr>
              <a:t>int</a:t>
            </a:r>
            <a:r>
              <a:rPr dirty="0" sz="1300" spc="-10">
                <a:solidFill>
                  <a:srgbClr val="767070"/>
                </a:solidFill>
                <a:latin typeface="Courier New"/>
                <a:cs typeface="Courier New"/>
              </a:rPr>
              <a:t>&gt; adjid[N]; //give edges </a:t>
            </a:r>
            <a:r>
              <a:rPr dirty="0" sz="1300" spc="-5">
                <a:solidFill>
                  <a:srgbClr val="767070"/>
                </a:solidFill>
                <a:latin typeface="Courier New"/>
                <a:cs typeface="Courier New"/>
              </a:rPr>
              <a:t>ids  </a:t>
            </a:r>
            <a:r>
              <a:rPr dirty="0" sz="1300" spc="-5">
                <a:solidFill>
                  <a:srgbClr val="52AC87"/>
                </a:solidFill>
                <a:latin typeface="Courier New"/>
                <a:cs typeface="Courier New"/>
              </a:rPr>
              <a:t>int </a:t>
            </a:r>
            <a:r>
              <a:rPr dirty="0" sz="1300" spc="-10">
                <a:solidFill>
                  <a:srgbClr val="767070"/>
                </a:solidFill>
                <a:latin typeface="Courier New"/>
                <a:cs typeface="Courier New"/>
              </a:rPr>
              <a:t>edge[N]; //id </a:t>
            </a:r>
            <a:r>
              <a:rPr dirty="0" sz="1300" spc="-5">
                <a:solidFill>
                  <a:srgbClr val="767070"/>
                </a:solidFill>
                <a:latin typeface="Courier New"/>
                <a:cs typeface="Courier New"/>
              </a:rPr>
              <a:t>of </a:t>
            </a:r>
            <a:r>
              <a:rPr dirty="0" sz="1300" spc="-10">
                <a:solidFill>
                  <a:srgbClr val="767070"/>
                </a:solidFill>
                <a:latin typeface="Courier New"/>
                <a:cs typeface="Courier New"/>
              </a:rPr>
              <a:t>the edge</a:t>
            </a:r>
            <a:r>
              <a:rPr dirty="0" sz="1300" spc="-50">
                <a:solidFill>
                  <a:srgbClr val="767070"/>
                </a:solidFill>
                <a:latin typeface="Courier New"/>
                <a:cs typeface="Courier New"/>
              </a:rPr>
              <a:t> </a:t>
            </a:r>
            <a:r>
              <a:rPr dirty="0" sz="1300" spc="-10">
                <a:solidFill>
                  <a:srgbClr val="767070"/>
                </a:solidFill>
                <a:latin typeface="Courier New"/>
                <a:cs typeface="Courier New"/>
              </a:rPr>
              <a:t>used</a:t>
            </a:r>
            <a:endParaRPr sz="1300">
              <a:latin typeface="Courier New"/>
              <a:cs typeface="Courier New"/>
            </a:endParaRPr>
          </a:p>
          <a:p>
            <a:pPr>
              <a:lnSpc>
                <a:spcPct val="100000"/>
              </a:lnSpc>
              <a:spcBef>
                <a:spcPts val="10"/>
              </a:spcBef>
            </a:pPr>
            <a:endParaRPr sz="1350">
              <a:latin typeface="Times New Roman"/>
              <a:cs typeface="Times New Roman"/>
            </a:endParaRPr>
          </a:p>
          <a:p>
            <a:pPr marL="12700">
              <a:lnSpc>
                <a:spcPct val="100000"/>
              </a:lnSpc>
            </a:pPr>
            <a:r>
              <a:rPr dirty="0" sz="1300" spc="-10">
                <a:solidFill>
                  <a:srgbClr val="767070"/>
                </a:solidFill>
                <a:latin typeface="Courier New"/>
                <a:cs typeface="Courier New"/>
              </a:rPr>
              <a:t>//This may </a:t>
            </a:r>
            <a:r>
              <a:rPr dirty="0" sz="1300" spc="-5">
                <a:solidFill>
                  <a:srgbClr val="767070"/>
                </a:solidFill>
                <a:latin typeface="Courier New"/>
                <a:cs typeface="Courier New"/>
              </a:rPr>
              <a:t>be </a:t>
            </a:r>
            <a:r>
              <a:rPr dirty="0" sz="1300" spc="-10">
                <a:solidFill>
                  <a:srgbClr val="767070"/>
                </a:solidFill>
                <a:latin typeface="Courier New"/>
                <a:cs typeface="Courier New"/>
              </a:rPr>
              <a:t>implemented many</a:t>
            </a:r>
            <a:r>
              <a:rPr dirty="0" sz="1300" spc="-30">
                <a:solidFill>
                  <a:srgbClr val="767070"/>
                </a:solidFill>
                <a:latin typeface="Courier New"/>
                <a:cs typeface="Courier New"/>
              </a:rPr>
              <a:t> </a:t>
            </a:r>
            <a:r>
              <a:rPr dirty="0" sz="1300" spc="-10">
                <a:solidFill>
                  <a:srgbClr val="767070"/>
                </a:solidFill>
                <a:latin typeface="Courier New"/>
                <a:cs typeface="Courier New"/>
              </a:rPr>
              <a:t>ways.</a:t>
            </a:r>
            <a:endParaRPr sz="1300">
              <a:latin typeface="Courier New"/>
              <a:cs typeface="Courier New"/>
            </a:endParaRPr>
          </a:p>
          <a:p>
            <a:pPr marL="12700">
              <a:lnSpc>
                <a:spcPct val="100000"/>
              </a:lnSpc>
            </a:pPr>
            <a:r>
              <a:rPr dirty="0" sz="1300" spc="-10">
                <a:solidFill>
                  <a:srgbClr val="767070"/>
                </a:solidFill>
                <a:latin typeface="Courier New"/>
                <a:cs typeface="Courier New"/>
              </a:rPr>
              <a:t>//Giving edges </a:t>
            </a:r>
            <a:r>
              <a:rPr dirty="0" sz="1300" spc="-5">
                <a:solidFill>
                  <a:srgbClr val="767070"/>
                </a:solidFill>
                <a:latin typeface="Courier New"/>
                <a:cs typeface="Courier New"/>
              </a:rPr>
              <a:t>ids </a:t>
            </a:r>
            <a:r>
              <a:rPr dirty="0" sz="1300" spc="-10">
                <a:solidFill>
                  <a:srgbClr val="767070"/>
                </a:solidFill>
                <a:latin typeface="Courier New"/>
                <a:cs typeface="Courier New"/>
              </a:rPr>
              <a:t>is just</a:t>
            </a:r>
            <a:r>
              <a:rPr dirty="0" sz="1300" spc="-20">
                <a:solidFill>
                  <a:srgbClr val="767070"/>
                </a:solidFill>
                <a:latin typeface="Courier New"/>
                <a:cs typeface="Courier New"/>
              </a:rPr>
              <a:t> </a:t>
            </a:r>
            <a:r>
              <a:rPr dirty="0" sz="1300" spc="-10">
                <a:solidFill>
                  <a:srgbClr val="767070"/>
                </a:solidFill>
                <a:latin typeface="Courier New"/>
                <a:cs typeface="Courier New"/>
              </a:rPr>
              <a:t>one.</a:t>
            </a:r>
            <a:endParaRPr sz="1300">
              <a:latin typeface="Courier New"/>
              <a:cs typeface="Courier New"/>
            </a:endParaRPr>
          </a:p>
          <a:p>
            <a:pPr>
              <a:lnSpc>
                <a:spcPct val="100000"/>
              </a:lnSpc>
              <a:spcBef>
                <a:spcPts val="5"/>
              </a:spcBef>
            </a:pPr>
            <a:endParaRPr sz="1350">
              <a:latin typeface="Times New Roman"/>
              <a:cs typeface="Times New Roman"/>
            </a:endParaRPr>
          </a:p>
          <a:p>
            <a:pPr marL="12700">
              <a:lnSpc>
                <a:spcPct val="100000"/>
              </a:lnSpc>
            </a:pPr>
            <a:r>
              <a:rPr dirty="0" sz="1300" spc="-10">
                <a:solidFill>
                  <a:srgbClr val="767070"/>
                </a:solidFill>
                <a:latin typeface="Courier New"/>
                <a:cs typeface="Courier New"/>
              </a:rPr>
              <a:t>//set edge[0]..edge[n-1] </a:t>
            </a:r>
            <a:r>
              <a:rPr dirty="0" sz="1300" spc="-5">
                <a:solidFill>
                  <a:srgbClr val="767070"/>
                </a:solidFill>
                <a:latin typeface="Courier New"/>
                <a:cs typeface="Courier New"/>
              </a:rPr>
              <a:t>to</a:t>
            </a:r>
            <a:r>
              <a:rPr dirty="0" sz="1300" spc="-25">
                <a:solidFill>
                  <a:srgbClr val="767070"/>
                </a:solidFill>
                <a:latin typeface="Courier New"/>
                <a:cs typeface="Courier New"/>
              </a:rPr>
              <a:t> </a:t>
            </a:r>
            <a:r>
              <a:rPr dirty="0" sz="1300" spc="-5">
                <a:solidFill>
                  <a:srgbClr val="767070"/>
                </a:solidFill>
                <a:latin typeface="Courier New"/>
                <a:cs typeface="Courier New"/>
              </a:rPr>
              <a:t>-1</a:t>
            </a:r>
            <a:endParaRPr sz="1300">
              <a:latin typeface="Courier New"/>
              <a:cs typeface="Courier New"/>
            </a:endParaRPr>
          </a:p>
          <a:p>
            <a:pPr>
              <a:lnSpc>
                <a:spcPct val="100000"/>
              </a:lnSpc>
              <a:spcBef>
                <a:spcPts val="10"/>
              </a:spcBef>
            </a:pPr>
            <a:endParaRPr sz="1350">
              <a:latin typeface="Times New Roman"/>
              <a:cs typeface="Times New Roman"/>
            </a:endParaRPr>
          </a:p>
          <a:p>
            <a:pPr marL="12700">
              <a:lnSpc>
                <a:spcPct val="100000"/>
              </a:lnSpc>
            </a:pPr>
            <a:r>
              <a:rPr dirty="0" sz="1300" spc="-10">
                <a:solidFill>
                  <a:srgbClr val="767070"/>
                </a:solidFill>
                <a:latin typeface="Courier New"/>
                <a:cs typeface="Courier New"/>
              </a:rPr>
              <a:t>//Whenever </a:t>
            </a:r>
            <a:r>
              <a:rPr dirty="0" sz="1300" spc="-5">
                <a:solidFill>
                  <a:srgbClr val="767070"/>
                </a:solidFill>
                <a:latin typeface="Courier New"/>
                <a:cs typeface="Courier New"/>
              </a:rPr>
              <a:t>we </a:t>
            </a:r>
            <a:r>
              <a:rPr dirty="0" sz="1300" spc="-10">
                <a:solidFill>
                  <a:srgbClr val="767070"/>
                </a:solidFill>
                <a:latin typeface="Courier New"/>
                <a:cs typeface="Courier New"/>
              </a:rPr>
              <a:t>update the cost </a:t>
            </a:r>
            <a:r>
              <a:rPr dirty="0" sz="1300" spc="-5">
                <a:solidFill>
                  <a:srgbClr val="767070"/>
                </a:solidFill>
                <a:latin typeface="Courier New"/>
                <a:cs typeface="Courier New"/>
              </a:rPr>
              <a:t>of a </a:t>
            </a:r>
            <a:r>
              <a:rPr dirty="0" sz="1300" spc="-10">
                <a:solidFill>
                  <a:srgbClr val="767070"/>
                </a:solidFill>
                <a:latin typeface="Courier New"/>
                <a:cs typeface="Courier New"/>
              </a:rPr>
              <a:t>vertex, </a:t>
            </a:r>
            <a:r>
              <a:rPr dirty="0" sz="1300" spc="-5">
                <a:solidFill>
                  <a:srgbClr val="767070"/>
                </a:solidFill>
                <a:latin typeface="Courier New"/>
                <a:cs typeface="Courier New"/>
              </a:rPr>
              <a:t>we</a:t>
            </a:r>
            <a:r>
              <a:rPr dirty="0" sz="1300" spc="-55">
                <a:solidFill>
                  <a:srgbClr val="767070"/>
                </a:solidFill>
                <a:latin typeface="Courier New"/>
                <a:cs typeface="Courier New"/>
              </a:rPr>
              <a:t> </a:t>
            </a:r>
            <a:r>
              <a:rPr dirty="0" sz="1300" spc="-10">
                <a:solidFill>
                  <a:srgbClr val="767070"/>
                </a:solidFill>
                <a:latin typeface="Courier New"/>
                <a:cs typeface="Courier New"/>
              </a:rPr>
              <a:t>use</a:t>
            </a:r>
            <a:endParaRPr sz="1300">
              <a:latin typeface="Courier New"/>
              <a:cs typeface="Courier New"/>
            </a:endParaRPr>
          </a:p>
          <a:p>
            <a:pPr marL="12700" marR="1382395">
              <a:lnSpc>
                <a:spcPct val="100000"/>
              </a:lnSpc>
            </a:pPr>
            <a:r>
              <a:rPr dirty="0" sz="1300" spc="-10">
                <a:solidFill>
                  <a:srgbClr val="767070"/>
                </a:solidFill>
                <a:latin typeface="Courier New"/>
                <a:cs typeface="Courier New"/>
              </a:rPr>
              <a:t>//the edge currently being processed.  cost[adj[next][i]] </a:t>
            </a:r>
            <a:r>
              <a:rPr dirty="0" sz="1300" spc="-5">
                <a:solidFill>
                  <a:srgbClr val="767070"/>
                </a:solidFill>
                <a:latin typeface="Courier New"/>
                <a:cs typeface="Courier New"/>
              </a:rPr>
              <a:t>=</a:t>
            </a:r>
            <a:r>
              <a:rPr dirty="0" sz="1300" spc="-35">
                <a:solidFill>
                  <a:srgbClr val="767070"/>
                </a:solidFill>
                <a:latin typeface="Courier New"/>
                <a:cs typeface="Courier New"/>
              </a:rPr>
              <a:t> </a:t>
            </a:r>
            <a:r>
              <a:rPr dirty="0" sz="1300" spc="-10">
                <a:solidFill>
                  <a:srgbClr val="767070"/>
                </a:solidFill>
                <a:latin typeface="Courier New"/>
                <a:cs typeface="Courier New"/>
              </a:rPr>
              <a:t>adjid[next][i];</a:t>
            </a:r>
            <a:endParaRPr sz="1300">
              <a:latin typeface="Courier New"/>
              <a:cs typeface="Courier New"/>
            </a:endParaRPr>
          </a:p>
          <a:p>
            <a:pPr>
              <a:lnSpc>
                <a:spcPct val="100000"/>
              </a:lnSpc>
              <a:spcBef>
                <a:spcPts val="10"/>
              </a:spcBef>
            </a:pPr>
            <a:endParaRPr sz="1350">
              <a:latin typeface="Times New Roman"/>
              <a:cs typeface="Times New Roman"/>
            </a:endParaRPr>
          </a:p>
          <a:p>
            <a:pPr marL="12700">
              <a:lnSpc>
                <a:spcPct val="100000"/>
              </a:lnSpc>
            </a:pPr>
            <a:r>
              <a:rPr dirty="0" sz="1300" spc="-10">
                <a:solidFill>
                  <a:srgbClr val="767070"/>
                </a:solidFill>
                <a:latin typeface="Courier New"/>
                <a:cs typeface="Courier New"/>
              </a:rPr>
              <a:t>//Reconstruct the minimum cost spanning tree</a:t>
            </a:r>
            <a:r>
              <a:rPr dirty="0" sz="1300" spc="-20">
                <a:solidFill>
                  <a:srgbClr val="767070"/>
                </a:solidFill>
                <a:latin typeface="Courier New"/>
                <a:cs typeface="Courier New"/>
              </a:rPr>
              <a:t> </a:t>
            </a:r>
            <a:r>
              <a:rPr dirty="0" sz="1300" spc="-10">
                <a:solidFill>
                  <a:srgbClr val="767070"/>
                </a:solidFill>
                <a:latin typeface="Courier New"/>
                <a:cs typeface="Courier New"/>
              </a:rPr>
              <a:t>by</a:t>
            </a:r>
            <a:endParaRPr sz="1300">
              <a:latin typeface="Courier New"/>
              <a:cs typeface="Courier New"/>
            </a:endParaRPr>
          </a:p>
          <a:p>
            <a:pPr marL="12700">
              <a:lnSpc>
                <a:spcPct val="100000"/>
              </a:lnSpc>
            </a:pPr>
            <a:r>
              <a:rPr dirty="0" sz="1300" spc="-10">
                <a:solidFill>
                  <a:srgbClr val="767070"/>
                </a:solidFill>
                <a:latin typeface="Courier New"/>
                <a:cs typeface="Courier New"/>
              </a:rPr>
              <a:t>//finding </a:t>
            </a:r>
            <a:r>
              <a:rPr dirty="0" sz="1300" spc="-5">
                <a:solidFill>
                  <a:srgbClr val="767070"/>
                </a:solidFill>
                <a:latin typeface="Courier New"/>
                <a:cs typeface="Courier New"/>
              </a:rPr>
              <a:t>all </a:t>
            </a:r>
            <a:r>
              <a:rPr dirty="0" sz="1300" spc="-10">
                <a:solidFill>
                  <a:srgbClr val="767070"/>
                </a:solidFill>
                <a:latin typeface="Courier New"/>
                <a:cs typeface="Courier New"/>
              </a:rPr>
              <a:t>edges used. Most </a:t>
            </a:r>
            <a:r>
              <a:rPr dirty="0" sz="1300" spc="-5">
                <a:solidFill>
                  <a:srgbClr val="767070"/>
                </a:solidFill>
                <a:latin typeface="Courier New"/>
                <a:cs typeface="Courier New"/>
              </a:rPr>
              <a:t>of </a:t>
            </a:r>
            <a:r>
              <a:rPr dirty="0" sz="1300" spc="-10">
                <a:solidFill>
                  <a:srgbClr val="767070"/>
                </a:solidFill>
                <a:latin typeface="Courier New"/>
                <a:cs typeface="Courier New"/>
              </a:rPr>
              <a:t>the time,</a:t>
            </a:r>
            <a:r>
              <a:rPr dirty="0" sz="1300" spc="-50">
                <a:solidFill>
                  <a:srgbClr val="767070"/>
                </a:solidFill>
                <a:latin typeface="Courier New"/>
                <a:cs typeface="Courier New"/>
              </a:rPr>
              <a:t> </a:t>
            </a:r>
            <a:r>
              <a:rPr dirty="0" sz="1300" spc="-10">
                <a:solidFill>
                  <a:srgbClr val="767070"/>
                </a:solidFill>
                <a:latin typeface="Courier New"/>
                <a:cs typeface="Courier New"/>
              </a:rPr>
              <a:t>the</a:t>
            </a:r>
            <a:endParaRPr sz="1300">
              <a:latin typeface="Courier New"/>
              <a:cs typeface="Courier New"/>
            </a:endParaRPr>
          </a:p>
          <a:p>
            <a:pPr marL="12700">
              <a:lnSpc>
                <a:spcPct val="100000"/>
              </a:lnSpc>
            </a:pPr>
            <a:r>
              <a:rPr dirty="0" sz="1300" spc="-10">
                <a:solidFill>
                  <a:srgbClr val="767070"/>
                </a:solidFill>
                <a:latin typeface="Courier New"/>
                <a:cs typeface="Courier New"/>
              </a:rPr>
              <a:t>//problem will only </a:t>
            </a:r>
            <a:r>
              <a:rPr dirty="0" sz="1300" spc="-5">
                <a:solidFill>
                  <a:srgbClr val="767070"/>
                </a:solidFill>
                <a:latin typeface="Courier New"/>
                <a:cs typeface="Courier New"/>
              </a:rPr>
              <a:t>ask </a:t>
            </a:r>
            <a:r>
              <a:rPr dirty="0" sz="1300" spc="-10">
                <a:solidFill>
                  <a:srgbClr val="767070"/>
                </a:solidFill>
                <a:latin typeface="Courier New"/>
                <a:cs typeface="Courier New"/>
              </a:rPr>
              <a:t>for the ids </a:t>
            </a:r>
            <a:r>
              <a:rPr dirty="0" sz="1300" spc="-5">
                <a:solidFill>
                  <a:srgbClr val="767070"/>
                </a:solidFill>
                <a:latin typeface="Courier New"/>
                <a:cs typeface="Courier New"/>
              </a:rPr>
              <a:t>of </a:t>
            </a:r>
            <a:r>
              <a:rPr dirty="0" sz="1300" spc="-10">
                <a:solidFill>
                  <a:srgbClr val="767070"/>
                </a:solidFill>
                <a:latin typeface="Courier New"/>
                <a:cs typeface="Courier New"/>
              </a:rPr>
              <a:t>the</a:t>
            </a:r>
            <a:r>
              <a:rPr dirty="0" sz="1300" spc="-35">
                <a:solidFill>
                  <a:srgbClr val="767070"/>
                </a:solidFill>
                <a:latin typeface="Courier New"/>
                <a:cs typeface="Courier New"/>
              </a:rPr>
              <a:t> </a:t>
            </a:r>
            <a:r>
              <a:rPr dirty="0" sz="1300" spc="-10">
                <a:solidFill>
                  <a:srgbClr val="767070"/>
                </a:solidFill>
                <a:latin typeface="Courier New"/>
                <a:cs typeface="Courier New"/>
              </a:rPr>
              <a:t>edges</a:t>
            </a:r>
            <a:endParaRPr sz="1300">
              <a:latin typeface="Courier New"/>
              <a:cs typeface="Courier New"/>
            </a:endParaRPr>
          </a:p>
          <a:p>
            <a:pPr marL="12700">
              <a:lnSpc>
                <a:spcPct val="100000"/>
              </a:lnSpc>
            </a:pPr>
            <a:r>
              <a:rPr dirty="0" sz="1300" spc="-10">
                <a:solidFill>
                  <a:srgbClr val="767070"/>
                </a:solidFill>
                <a:latin typeface="Courier New"/>
                <a:cs typeface="Courier New"/>
              </a:rPr>
              <a:t>//used. </a:t>
            </a:r>
            <a:r>
              <a:rPr dirty="0" sz="1300" spc="-5">
                <a:solidFill>
                  <a:srgbClr val="767070"/>
                </a:solidFill>
                <a:latin typeface="Courier New"/>
                <a:cs typeface="Courier New"/>
              </a:rPr>
              <a:t>In </a:t>
            </a:r>
            <a:r>
              <a:rPr dirty="0" sz="1300" spc="-10">
                <a:solidFill>
                  <a:srgbClr val="767070"/>
                </a:solidFill>
                <a:latin typeface="Courier New"/>
                <a:cs typeface="Courier New"/>
              </a:rPr>
              <a:t>this case, we </a:t>
            </a:r>
            <a:r>
              <a:rPr dirty="0" sz="1300" spc="-5">
                <a:solidFill>
                  <a:srgbClr val="767070"/>
                </a:solidFill>
                <a:latin typeface="Courier New"/>
                <a:cs typeface="Courier New"/>
              </a:rPr>
              <a:t>can </a:t>
            </a:r>
            <a:r>
              <a:rPr dirty="0" sz="1300" spc="-10">
                <a:solidFill>
                  <a:srgbClr val="767070"/>
                </a:solidFill>
                <a:latin typeface="Courier New"/>
                <a:cs typeface="Courier New"/>
              </a:rPr>
              <a:t>simply print the</a:t>
            </a:r>
            <a:r>
              <a:rPr dirty="0" sz="1300" spc="-40">
                <a:solidFill>
                  <a:srgbClr val="767070"/>
                </a:solidFill>
                <a:latin typeface="Courier New"/>
                <a:cs typeface="Courier New"/>
              </a:rPr>
              <a:t> </a:t>
            </a:r>
            <a:r>
              <a:rPr dirty="0" sz="1300" spc="-10">
                <a:solidFill>
                  <a:srgbClr val="767070"/>
                </a:solidFill>
                <a:latin typeface="Courier New"/>
                <a:cs typeface="Courier New"/>
              </a:rPr>
              <a:t>ids</a:t>
            </a:r>
            <a:endParaRPr sz="1300">
              <a:latin typeface="Courier New"/>
              <a:cs typeface="Courier New"/>
            </a:endParaRPr>
          </a:p>
          <a:p>
            <a:pPr marL="12700">
              <a:lnSpc>
                <a:spcPct val="100000"/>
              </a:lnSpc>
            </a:pPr>
            <a:r>
              <a:rPr dirty="0" sz="1300" spc="-10">
                <a:solidFill>
                  <a:srgbClr val="767070"/>
                </a:solidFill>
                <a:latin typeface="Courier New"/>
                <a:cs typeface="Courier New"/>
              </a:rPr>
              <a:t>//stored in edge[1]..edge[n-1].</a:t>
            </a:r>
            <a:endParaRPr sz="1300">
              <a:latin typeface="Courier New"/>
              <a:cs typeface="Courier New"/>
            </a:endParaRPr>
          </a:p>
          <a:p>
            <a:pPr>
              <a:lnSpc>
                <a:spcPct val="100000"/>
              </a:lnSpc>
              <a:spcBef>
                <a:spcPts val="10"/>
              </a:spcBef>
            </a:pPr>
            <a:endParaRPr sz="1350">
              <a:latin typeface="Times New Roman"/>
              <a:cs typeface="Times New Roman"/>
            </a:endParaRPr>
          </a:p>
          <a:p>
            <a:pPr marL="12700">
              <a:lnSpc>
                <a:spcPct val="100000"/>
              </a:lnSpc>
            </a:pPr>
            <a:r>
              <a:rPr dirty="0" sz="1300" spc="-10">
                <a:solidFill>
                  <a:srgbClr val="767070"/>
                </a:solidFill>
                <a:latin typeface="Courier New"/>
                <a:cs typeface="Courier New"/>
              </a:rPr>
              <a:t>//Sometimes the problem asks for the actual</a:t>
            </a:r>
            <a:r>
              <a:rPr dirty="0" sz="1300">
                <a:solidFill>
                  <a:srgbClr val="767070"/>
                </a:solidFill>
                <a:latin typeface="Courier New"/>
                <a:cs typeface="Courier New"/>
              </a:rPr>
              <a:t> </a:t>
            </a:r>
            <a:r>
              <a:rPr dirty="0" sz="1300" spc="-10">
                <a:solidFill>
                  <a:srgbClr val="767070"/>
                </a:solidFill>
                <a:latin typeface="Courier New"/>
                <a:cs typeface="Courier New"/>
              </a:rPr>
              <a:t>edges</a:t>
            </a:r>
            <a:endParaRPr sz="1300">
              <a:latin typeface="Courier New"/>
              <a:cs typeface="Courier New"/>
            </a:endParaRPr>
          </a:p>
          <a:p>
            <a:pPr marL="12700">
              <a:lnSpc>
                <a:spcPct val="100000"/>
              </a:lnSpc>
            </a:pPr>
            <a:r>
              <a:rPr dirty="0" sz="1300" spc="-10">
                <a:solidFill>
                  <a:srgbClr val="767070"/>
                </a:solidFill>
                <a:latin typeface="Courier New"/>
                <a:cs typeface="Courier New"/>
              </a:rPr>
              <a:t>//(the vertices and </a:t>
            </a:r>
            <a:r>
              <a:rPr dirty="0" sz="1300" spc="-5">
                <a:solidFill>
                  <a:srgbClr val="767070"/>
                </a:solidFill>
                <a:latin typeface="Courier New"/>
                <a:cs typeface="Courier New"/>
              </a:rPr>
              <a:t>the </a:t>
            </a:r>
            <a:r>
              <a:rPr dirty="0" sz="1300" spc="-10">
                <a:solidFill>
                  <a:srgbClr val="767070"/>
                </a:solidFill>
                <a:latin typeface="Courier New"/>
                <a:cs typeface="Courier New"/>
              </a:rPr>
              <a:t>weight) or</a:t>
            </a:r>
            <a:r>
              <a:rPr dirty="0" sz="1300" spc="-25">
                <a:solidFill>
                  <a:srgbClr val="767070"/>
                </a:solidFill>
                <a:latin typeface="Courier New"/>
                <a:cs typeface="Courier New"/>
              </a:rPr>
              <a:t> </a:t>
            </a:r>
            <a:r>
              <a:rPr dirty="0" sz="1300" spc="-10">
                <a:solidFill>
                  <a:srgbClr val="767070"/>
                </a:solidFill>
                <a:latin typeface="Courier New"/>
                <a:cs typeface="Courier New"/>
              </a:rPr>
              <a:t>other</a:t>
            </a:r>
            <a:endParaRPr sz="1300">
              <a:latin typeface="Courier New"/>
              <a:cs typeface="Courier New"/>
            </a:endParaRPr>
          </a:p>
          <a:p>
            <a:pPr marL="12700">
              <a:lnSpc>
                <a:spcPct val="100000"/>
              </a:lnSpc>
            </a:pPr>
            <a:r>
              <a:rPr dirty="0" sz="1300" spc="-10">
                <a:solidFill>
                  <a:srgbClr val="767070"/>
                </a:solidFill>
                <a:latin typeface="Courier New"/>
                <a:cs typeface="Courier New"/>
              </a:rPr>
              <a:t>//information attached </a:t>
            </a:r>
            <a:r>
              <a:rPr dirty="0" sz="1300" spc="-5">
                <a:solidFill>
                  <a:srgbClr val="767070"/>
                </a:solidFill>
                <a:latin typeface="Courier New"/>
                <a:cs typeface="Courier New"/>
              </a:rPr>
              <a:t>to </a:t>
            </a:r>
            <a:r>
              <a:rPr dirty="0" sz="1300" spc="-10">
                <a:solidFill>
                  <a:srgbClr val="767070"/>
                </a:solidFill>
                <a:latin typeface="Courier New"/>
                <a:cs typeface="Courier New"/>
              </a:rPr>
              <a:t>these edges. In</a:t>
            </a:r>
            <a:r>
              <a:rPr dirty="0" sz="1300" spc="-20">
                <a:solidFill>
                  <a:srgbClr val="767070"/>
                </a:solidFill>
                <a:latin typeface="Courier New"/>
                <a:cs typeface="Courier New"/>
              </a:rPr>
              <a:t> </a:t>
            </a:r>
            <a:r>
              <a:rPr dirty="0" sz="1300" spc="-10">
                <a:solidFill>
                  <a:srgbClr val="767070"/>
                </a:solidFill>
                <a:latin typeface="Courier New"/>
                <a:cs typeface="Courier New"/>
              </a:rPr>
              <a:t>these</a:t>
            </a:r>
            <a:endParaRPr sz="1300">
              <a:latin typeface="Courier New"/>
              <a:cs typeface="Courier New"/>
            </a:endParaRPr>
          </a:p>
          <a:p>
            <a:pPr marL="12700">
              <a:lnSpc>
                <a:spcPct val="100000"/>
              </a:lnSpc>
            </a:pPr>
            <a:r>
              <a:rPr dirty="0" sz="1300" spc="-10">
                <a:solidFill>
                  <a:srgbClr val="767070"/>
                </a:solidFill>
                <a:latin typeface="Courier New"/>
                <a:cs typeface="Courier New"/>
              </a:rPr>
              <a:t>//cases, it could </a:t>
            </a:r>
            <a:r>
              <a:rPr dirty="0" sz="1300" spc="-5">
                <a:solidFill>
                  <a:srgbClr val="767070"/>
                </a:solidFill>
                <a:latin typeface="Courier New"/>
                <a:cs typeface="Courier New"/>
              </a:rPr>
              <a:t>be </a:t>
            </a:r>
            <a:r>
              <a:rPr dirty="0" sz="1300" spc="-10">
                <a:solidFill>
                  <a:srgbClr val="767070"/>
                </a:solidFill>
                <a:latin typeface="Courier New"/>
                <a:cs typeface="Courier New"/>
              </a:rPr>
              <a:t>easier </a:t>
            </a:r>
            <a:r>
              <a:rPr dirty="0" sz="1300" spc="-5">
                <a:solidFill>
                  <a:srgbClr val="767070"/>
                </a:solidFill>
                <a:latin typeface="Courier New"/>
                <a:cs typeface="Courier New"/>
              </a:rPr>
              <a:t>to </a:t>
            </a:r>
            <a:r>
              <a:rPr dirty="0" sz="1300" spc="-10">
                <a:solidFill>
                  <a:srgbClr val="767070"/>
                </a:solidFill>
                <a:latin typeface="Courier New"/>
                <a:cs typeface="Courier New"/>
              </a:rPr>
              <a:t>store the edges</a:t>
            </a:r>
            <a:r>
              <a:rPr dirty="0" sz="1300" spc="-15">
                <a:solidFill>
                  <a:srgbClr val="767070"/>
                </a:solidFill>
                <a:latin typeface="Courier New"/>
                <a:cs typeface="Courier New"/>
              </a:rPr>
              <a:t> </a:t>
            </a:r>
            <a:r>
              <a:rPr dirty="0" sz="1300" spc="-10">
                <a:solidFill>
                  <a:srgbClr val="767070"/>
                </a:solidFill>
                <a:latin typeface="Courier New"/>
                <a:cs typeface="Courier New"/>
              </a:rPr>
              <a:t>in</a:t>
            </a:r>
            <a:endParaRPr sz="1300">
              <a:latin typeface="Courier New"/>
              <a:cs typeface="Courier New"/>
            </a:endParaRPr>
          </a:p>
          <a:p>
            <a:pPr marL="12700">
              <a:lnSpc>
                <a:spcPct val="100000"/>
              </a:lnSpc>
            </a:pPr>
            <a:r>
              <a:rPr dirty="0" sz="1300" spc="-10">
                <a:solidFill>
                  <a:srgbClr val="767070"/>
                </a:solidFill>
                <a:latin typeface="Courier New"/>
                <a:cs typeface="Courier New"/>
              </a:rPr>
              <a:t>//an additional edge list </a:t>
            </a:r>
            <a:r>
              <a:rPr dirty="0" sz="1300" spc="-5">
                <a:solidFill>
                  <a:srgbClr val="767070"/>
                </a:solidFill>
                <a:latin typeface="Courier New"/>
                <a:cs typeface="Courier New"/>
              </a:rPr>
              <a:t>or </a:t>
            </a:r>
            <a:r>
              <a:rPr dirty="0" sz="1300" spc="-10">
                <a:solidFill>
                  <a:srgbClr val="767070"/>
                </a:solidFill>
                <a:latin typeface="Courier New"/>
                <a:cs typeface="Courier New"/>
              </a:rPr>
              <a:t>store them </a:t>
            </a:r>
            <a:r>
              <a:rPr dirty="0" sz="1300" spc="-5">
                <a:solidFill>
                  <a:srgbClr val="767070"/>
                </a:solidFill>
                <a:latin typeface="Courier New"/>
                <a:cs typeface="Courier New"/>
              </a:rPr>
              <a:t>as</a:t>
            </a:r>
            <a:r>
              <a:rPr dirty="0" sz="1300" spc="-30">
                <a:solidFill>
                  <a:srgbClr val="767070"/>
                </a:solidFill>
                <a:latin typeface="Courier New"/>
                <a:cs typeface="Courier New"/>
              </a:rPr>
              <a:t> </a:t>
            </a:r>
            <a:r>
              <a:rPr dirty="0" sz="1300" spc="-10">
                <a:solidFill>
                  <a:srgbClr val="767070"/>
                </a:solidFill>
                <a:latin typeface="Courier New"/>
                <a:cs typeface="Courier New"/>
              </a:rPr>
              <a:t>objects.</a:t>
            </a:r>
            <a:endParaRPr sz="1300">
              <a:latin typeface="Courier New"/>
              <a:cs typeface="Courier New"/>
            </a:endParaRPr>
          </a:p>
        </p:txBody>
      </p:sp>
      <p:sp>
        <p:nvSpPr>
          <p:cNvPr id="6" name="object 6"/>
          <p:cNvSpPr/>
          <p:nvPr/>
        </p:nvSpPr>
        <p:spPr>
          <a:xfrm>
            <a:off x="5869685" y="1791207"/>
            <a:ext cx="995044" cy="114300"/>
          </a:xfrm>
          <a:custGeom>
            <a:avLst/>
            <a:gdLst/>
            <a:ahLst/>
            <a:cxnLst/>
            <a:rect l="l" t="t" r="r" b="b"/>
            <a:pathLst>
              <a:path w="995045" h="114300">
                <a:moveTo>
                  <a:pt x="113411" y="0"/>
                </a:moveTo>
                <a:lnTo>
                  <a:pt x="0" y="58800"/>
                </a:lnTo>
                <a:lnTo>
                  <a:pt x="115062" y="114300"/>
                </a:lnTo>
                <a:lnTo>
                  <a:pt x="114515" y="76453"/>
                </a:lnTo>
                <a:lnTo>
                  <a:pt x="95503" y="76453"/>
                </a:lnTo>
                <a:lnTo>
                  <a:pt x="94996" y="38353"/>
                </a:lnTo>
                <a:lnTo>
                  <a:pt x="113961" y="38080"/>
                </a:lnTo>
                <a:lnTo>
                  <a:pt x="113411" y="0"/>
                </a:lnTo>
                <a:close/>
              </a:path>
              <a:path w="995045" h="114300">
                <a:moveTo>
                  <a:pt x="113961" y="38080"/>
                </a:moveTo>
                <a:lnTo>
                  <a:pt x="94996" y="38353"/>
                </a:lnTo>
                <a:lnTo>
                  <a:pt x="95503" y="76453"/>
                </a:lnTo>
                <a:lnTo>
                  <a:pt x="114511" y="76180"/>
                </a:lnTo>
                <a:lnTo>
                  <a:pt x="113961" y="38080"/>
                </a:lnTo>
                <a:close/>
              </a:path>
              <a:path w="995045" h="114300">
                <a:moveTo>
                  <a:pt x="114511" y="76180"/>
                </a:moveTo>
                <a:lnTo>
                  <a:pt x="95503" y="76453"/>
                </a:lnTo>
                <a:lnTo>
                  <a:pt x="114515" y="76453"/>
                </a:lnTo>
                <a:lnTo>
                  <a:pt x="114511" y="76180"/>
                </a:lnTo>
                <a:close/>
              </a:path>
              <a:path w="995045" h="114300">
                <a:moveTo>
                  <a:pt x="994156" y="25400"/>
                </a:moveTo>
                <a:lnTo>
                  <a:pt x="113961" y="38080"/>
                </a:lnTo>
                <a:lnTo>
                  <a:pt x="114511" y="76180"/>
                </a:lnTo>
                <a:lnTo>
                  <a:pt x="994790" y="63500"/>
                </a:lnTo>
                <a:lnTo>
                  <a:pt x="994156" y="25400"/>
                </a:lnTo>
                <a:close/>
              </a:path>
            </a:pathLst>
          </a:custGeom>
          <a:solidFill>
            <a:srgbClr val="52AC87"/>
          </a:solidFill>
        </p:spPr>
        <p:txBody>
          <a:bodyPr wrap="square" lIns="0" tIns="0" rIns="0" bIns="0" rtlCol="0"/>
          <a:lstStyle/>
          <a:p/>
        </p:txBody>
      </p:sp>
      <p:sp>
        <p:nvSpPr>
          <p:cNvPr id="7" name="object 7"/>
          <p:cNvSpPr/>
          <p:nvPr/>
        </p:nvSpPr>
        <p:spPr>
          <a:xfrm>
            <a:off x="5869685" y="2769616"/>
            <a:ext cx="995044" cy="114300"/>
          </a:xfrm>
          <a:custGeom>
            <a:avLst/>
            <a:gdLst/>
            <a:ahLst/>
            <a:cxnLst/>
            <a:rect l="l" t="t" r="r" b="b"/>
            <a:pathLst>
              <a:path w="995045" h="114300">
                <a:moveTo>
                  <a:pt x="113411" y="0"/>
                </a:moveTo>
                <a:lnTo>
                  <a:pt x="0" y="58800"/>
                </a:lnTo>
                <a:lnTo>
                  <a:pt x="115062" y="114300"/>
                </a:lnTo>
                <a:lnTo>
                  <a:pt x="114515" y="76454"/>
                </a:lnTo>
                <a:lnTo>
                  <a:pt x="95503" y="76454"/>
                </a:lnTo>
                <a:lnTo>
                  <a:pt x="94996" y="38354"/>
                </a:lnTo>
                <a:lnTo>
                  <a:pt x="113961" y="38080"/>
                </a:lnTo>
                <a:lnTo>
                  <a:pt x="113411" y="0"/>
                </a:lnTo>
                <a:close/>
              </a:path>
              <a:path w="995045" h="114300">
                <a:moveTo>
                  <a:pt x="113961" y="38080"/>
                </a:moveTo>
                <a:lnTo>
                  <a:pt x="94996" y="38354"/>
                </a:lnTo>
                <a:lnTo>
                  <a:pt x="95503" y="76454"/>
                </a:lnTo>
                <a:lnTo>
                  <a:pt x="114511" y="76180"/>
                </a:lnTo>
                <a:lnTo>
                  <a:pt x="113961" y="38080"/>
                </a:lnTo>
                <a:close/>
              </a:path>
              <a:path w="995045" h="114300">
                <a:moveTo>
                  <a:pt x="114511" y="76180"/>
                </a:moveTo>
                <a:lnTo>
                  <a:pt x="95503" y="76454"/>
                </a:lnTo>
                <a:lnTo>
                  <a:pt x="114515" y="76454"/>
                </a:lnTo>
                <a:lnTo>
                  <a:pt x="114511" y="76180"/>
                </a:lnTo>
                <a:close/>
              </a:path>
              <a:path w="995045" h="114300">
                <a:moveTo>
                  <a:pt x="994156" y="25400"/>
                </a:moveTo>
                <a:lnTo>
                  <a:pt x="113961" y="38080"/>
                </a:lnTo>
                <a:lnTo>
                  <a:pt x="114511" y="76180"/>
                </a:lnTo>
                <a:lnTo>
                  <a:pt x="994790" y="63500"/>
                </a:lnTo>
                <a:lnTo>
                  <a:pt x="994156" y="25400"/>
                </a:lnTo>
                <a:close/>
              </a:path>
            </a:pathLst>
          </a:custGeom>
          <a:solidFill>
            <a:srgbClr val="52AC87"/>
          </a:solidFill>
        </p:spPr>
        <p:txBody>
          <a:bodyPr wrap="square" lIns="0" tIns="0" rIns="0" bIns="0" rtlCol="0"/>
          <a:lstStyle/>
          <a:p/>
        </p:txBody>
      </p:sp>
      <p:sp>
        <p:nvSpPr>
          <p:cNvPr id="8" name="object 8"/>
          <p:cNvSpPr/>
          <p:nvPr/>
        </p:nvSpPr>
        <p:spPr>
          <a:xfrm>
            <a:off x="5977890" y="3778758"/>
            <a:ext cx="899794" cy="2331085"/>
          </a:xfrm>
          <a:custGeom>
            <a:avLst/>
            <a:gdLst/>
            <a:ahLst/>
            <a:cxnLst/>
            <a:rect l="l" t="t" r="r" b="b"/>
            <a:pathLst>
              <a:path w="899795" h="2331085">
                <a:moveTo>
                  <a:pt x="109855" y="2216873"/>
                </a:moveTo>
                <a:lnTo>
                  <a:pt x="0" y="2282228"/>
                </a:lnTo>
                <a:lnTo>
                  <a:pt x="118110" y="2330869"/>
                </a:lnTo>
                <a:lnTo>
                  <a:pt x="115463" y="2294318"/>
                </a:lnTo>
                <a:lnTo>
                  <a:pt x="94996" y="2294318"/>
                </a:lnTo>
                <a:lnTo>
                  <a:pt x="94996" y="2256218"/>
                </a:lnTo>
                <a:lnTo>
                  <a:pt x="112701" y="2256186"/>
                </a:lnTo>
                <a:lnTo>
                  <a:pt x="109855" y="2216873"/>
                </a:lnTo>
                <a:close/>
              </a:path>
              <a:path w="899795" h="2331085">
                <a:moveTo>
                  <a:pt x="112701" y="2256186"/>
                </a:moveTo>
                <a:lnTo>
                  <a:pt x="94996" y="2256218"/>
                </a:lnTo>
                <a:lnTo>
                  <a:pt x="94996" y="2294318"/>
                </a:lnTo>
                <a:lnTo>
                  <a:pt x="115460" y="2294282"/>
                </a:lnTo>
                <a:lnTo>
                  <a:pt x="112701" y="2256186"/>
                </a:lnTo>
                <a:close/>
              </a:path>
              <a:path w="899795" h="2331085">
                <a:moveTo>
                  <a:pt x="115460" y="2294282"/>
                </a:moveTo>
                <a:lnTo>
                  <a:pt x="94996" y="2294318"/>
                </a:lnTo>
                <a:lnTo>
                  <a:pt x="115463" y="2294318"/>
                </a:lnTo>
                <a:close/>
              </a:path>
              <a:path w="899795" h="2331085">
                <a:moveTo>
                  <a:pt x="861187" y="2254855"/>
                </a:moveTo>
                <a:lnTo>
                  <a:pt x="112701" y="2256186"/>
                </a:lnTo>
                <a:lnTo>
                  <a:pt x="115460" y="2294282"/>
                </a:lnTo>
                <a:lnTo>
                  <a:pt x="880363" y="2292921"/>
                </a:lnTo>
                <a:lnTo>
                  <a:pt x="887714" y="2291418"/>
                </a:lnTo>
                <a:lnTo>
                  <a:pt x="893730" y="2287335"/>
                </a:lnTo>
                <a:lnTo>
                  <a:pt x="897794" y="2281282"/>
                </a:lnTo>
                <a:lnTo>
                  <a:pt x="899287" y="2273871"/>
                </a:lnTo>
                <a:lnTo>
                  <a:pt x="861187" y="2273871"/>
                </a:lnTo>
                <a:lnTo>
                  <a:pt x="861187" y="2254855"/>
                </a:lnTo>
                <a:close/>
              </a:path>
              <a:path w="899795" h="2331085">
                <a:moveTo>
                  <a:pt x="880237" y="2254821"/>
                </a:moveTo>
                <a:lnTo>
                  <a:pt x="861187" y="2254855"/>
                </a:lnTo>
                <a:lnTo>
                  <a:pt x="861187" y="2273871"/>
                </a:lnTo>
                <a:lnTo>
                  <a:pt x="880237" y="2254821"/>
                </a:lnTo>
                <a:close/>
              </a:path>
              <a:path w="899795" h="2331085">
                <a:moveTo>
                  <a:pt x="899287" y="2254821"/>
                </a:moveTo>
                <a:lnTo>
                  <a:pt x="880237" y="2254821"/>
                </a:lnTo>
                <a:lnTo>
                  <a:pt x="861187" y="2273871"/>
                </a:lnTo>
                <a:lnTo>
                  <a:pt x="899287" y="2273871"/>
                </a:lnTo>
                <a:lnTo>
                  <a:pt x="899287" y="2254821"/>
                </a:lnTo>
                <a:close/>
              </a:path>
              <a:path w="899795" h="2331085">
                <a:moveTo>
                  <a:pt x="899287" y="0"/>
                </a:moveTo>
                <a:lnTo>
                  <a:pt x="861187" y="0"/>
                </a:lnTo>
                <a:lnTo>
                  <a:pt x="861187" y="2254855"/>
                </a:lnTo>
                <a:lnTo>
                  <a:pt x="899287" y="2254821"/>
                </a:lnTo>
                <a:lnTo>
                  <a:pt x="899287" y="0"/>
                </a:lnTo>
                <a:close/>
              </a:path>
            </a:pathLst>
          </a:custGeom>
          <a:solidFill>
            <a:srgbClr val="52AC87"/>
          </a:solidFill>
        </p:spPr>
        <p:txBody>
          <a:bodyPr wrap="square" lIns="0" tIns="0" rIns="0" bIns="0" rtlCol="0"/>
          <a:lstStyle/>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8000" y="627761"/>
            <a:ext cx="1656714" cy="282575"/>
          </a:xfrm>
          <a:custGeom>
            <a:avLst/>
            <a:gdLst/>
            <a:ahLst/>
            <a:cxnLst/>
            <a:rect l="l" t="t" r="r" b="b"/>
            <a:pathLst>
              <a:path w="1656715" h="282575">
                <a:moveTo>
                  <a:pt x="1566291" y="0"/>
                </a:moveTo>
                <a:lnTo>
                  <a:pt x="1562227" y="11429"/>
                </a:lnTo>
                <a:lnTo>
                  <a:pt x="1578590" y="18522"/>
                </a:lnTo>
                <a:lnTo>
                  <a:pt x="1592643" y="28352"/>
                </a:lnTo>
                <a:lnTo>
                  <a:pt x="1621176" y="73852"/>
                </a:lnTo>
                <a:lnTo>
                  <a:pt x="1629507" y="115623"/>
                </a:lnTo>
                <a:lnTo>
                  <a:pt x="1630552" y="139700"/>
                </a:lnTo>
                <a:lnTo>
                  <a:pt x="1629505" y="164633"/>
                </a:lnTo>
                <a:lnTo>
                  <a:pt x="1621123" y="207547"/>
                </a:lnTo>
                <a:lnTo>
                  <a:pt x="1592643" y="253841"/>
                </a:lnTo>
                <a:lnTo>
                  <a:pt x="1562734" y="270890"/>
                </a:lnTo>
                <a:lnTo>
                  <a:pt x="1566291" y="282321"/>
                </a:lnTo>
                <a:lnTo>
                  <a:pt x="1604787" y="264239"/>
                </a:lnTo>
                <a:lnTo>
                  <a:pt x="1633093" y="232917"/>
                </a:lnTo>
                <a:lnTo>
                  <a:pt x="1650523" y="191119"/>
                </a:lnTo>
                <a:lnTo>
                  <a:pt x="1656333" y="141224"/>
                </a:lnTo>
                <a:lnTo>
                  <a:pt x="1654879" y="115341"/>
                </a:lnTo>
                <a:lnTo>
                  <a:pt x="1643207" y="69482"/>
                </a:lnTo>
                <a:lnTo>
                  <a:pt x="1620083" y="32146"/>
                </a:lnTo>
                <a:lnTo>
                  <a:pt x="1586745" y="7381"/>
                </a:lnTo>
                <a:lnTo>
                  <a:pt x="1566291" y="0"/>
                </a:lnTo>
                <a:close/>
              </a:path>
              <a:path w="1656715" h="282575">
                <a:moveTo>
                  <a:pt x="89916" y="0"/>
                </a:moveTo>
                <a:lnTo>
                  <a:pt x="51530" y="18097"/>
                </a:lnTo>
                <a:lnTo>
                  <a:pt x="23241" y="49529"/>
                </a:lnTo>
                <a:lnTo>
                  <a:pt x="5810" y="91424"/>
                </a:lnTo>
                <a:lnTo>
                  <a:pt x="0" y="141224"/>
                </a:lnTo>
                <a:lnTo>
                  <a:pt x="1432" y="167177"/>
                </a:lnTo>
                <a:lnTo>
                  <a:pt x="12965" y="213036"/>
                </a:lnTo>
                <a:lnTo>
                  <a:pt x="36016" y="250227"/>
                </a:lnTo>
                <a:lnTo>
                  <a:pt x="69441" y="274941"/>
                </a:lnTo>
                <a:lnTo>
                  <a:pt x="89916" y="282321"/>
                </a:lnTo>
                <a:lnTo>
                  <a:pt x="93599" y="270890"/>
                </a:lnTo>
                <a:lnTo>
                  <a:pt x="77475" y="263771"/>
                </a:lnTo>
                <a:lnTo>
                  <a:pt x="63579" y="253841"/>
                </a:lnTo>
                <a:lnTo>
                  <a:pt x="35083" y="207547"/>
                </a:lnTo>
                <a:lnTo>
                  <a:pt x="26701" y="164633"/>
                </a:lnTo>
                <a:lnTo>
                  <a:pt x="25653" y="139700"/>
                </a:lnTo>
                <a:lnTo>
                  <a:pt x="26701" y="115623"/>
                </a:lnTo>
                <a:lnTo>
                  <a:pt x="35083" y="73852"/>
                </a:lnTo>
                <a:lnTo>
                  <a:pt x="63674" y="28352"/>
                </a:lnTo>
                <a:lnTo>
                  <a:pt x="93979" y="11429"/>
                </a:lnTo>
                <a:lnTo>
                  <a:pt x="89916" y="0"/>
                </a:lnTo>
                <a:close/>
              </a:path>
            </a:pathLst>
          </a:custGeom>
          <a:solidFill>
            <a:srgbClr val="52AC87"/>
          </a:solidFill>
        </p:spPr>
        <p:txBody>
          <a:bodyPr wrap="square" lIns="0" tIns="0" rIns="0" bIns="0" rtlCol="0"/>
          <a:lstStyle/>
          <a:p/>
        </p:txBody>
      </p:sp>
      <p:sp>
        <p:nvSpPr>
          <p:cNvPr id="3" name="object 3"/>
          <p:cNvSpPr txBox="1">
            <a:spLocks noGrp="1"/>
          </p:cNvSpPr>
          <p:nvPr>
            <p:ph type="title"/>
          </p:nvPr>
        </p:nvSpPr>
        <p:spPr>
          <a:xfrm>
            <a:off x="1208633" y="537717"/>
            <a:ext cx="7442834" cy="391160"/>
          </a:xfrm>
          <a:prstGeom prst="rect"/>
        </p:spPr>
        <p:txBody>
          <a:bodyPr wrap="square" lIns="0" tIns="12700" rIns="0" bIns="0" rtlCol="0" vert="horz">
            <a:spAutoFit/>
          </a:bodyPr>
          <a:lstStyle/>
          <a:p>
            <a:pPr marL="12700">
              <a:lnSpc>
                <a:spcPct val="100000"/>
              </a:lnSpc>
              <a:spcBef>
                <a:spcPts val="100"/>
              </a:spcBef>
              <a:tabLst>
                <a:tab pos="5749290" algn="l"/>
                <a:tab pos="7334250" algn="l"/>
              </a:tabLst>
            </a:pPr>
            <a:r>
              <a:rPr dirty="0" spc="-5"/>
              <a:t>Pr</a:t>
            </a:r>
            <a:r>
              <a:rPr dirty="0" spc="-10"/>
              <a:t>i</a:t>
            </a:r>
            <a:r>
              <a:rPr dirty="0" spc="-5"/>
              <a:t>m</a:t>
            </a:r>
            <a:r>
              <a:rPr dirty="0" spc="-125"/>
              <a:t>’</a:t>
            </a:r>
            <a:r>
              <a:rPr dirty="0"/>
              <a:t>s</a:t>
            </a:r>
            <a:r>
              <a:rPr dirty="0" spc="-15"/>
              <a:t> </a:t>
            </a:r>
            <a:r>
              <a:rPr dirty="0"/>
              <a:t>Al</a:t>
            </a:r>
            <a:r>
              <a:rPr dirty="0" spc="-30"/>
              <a:t>g</a:t>
            </a:r>
            <a:r>
              <a:rPr dirty="0"/>
              <a:t>orit</a:t>
            </a:r>
            <a:r>
              <a:rPr dirty="0" spc="-10"/>
              <a:t>h</a:t>
            </a:r>
            <a:r>
              <a:rPr dirty="0"/>
              <a:t>m</a:t>
            </a:r>
            <a:r>
              <a:rPr dirty="0" spc="-15"/>
              <a:t> </a:t>
            </a:r>
            <a:r>
              <a:rPr dirty="0"/>
              <a:t>S</a:t>
            </a:r>
            <a:r>
              <a:rPr dirty="0" spc="5"/>
              <a:t>a</a:t>
            </a:r>
            <a:r>
              <a:rPr dirty="0" spc="-5"/>
              <a:t>mpl</a:t>
            </a:r>
            <a:r>
              <a:rPr dirty="0"/>
              <a:t>e</a:t>
            </a:r>
            <a:r>
              <a:rPr dirty="0" spc="-5"/>
              <a:t> </a:t>
            </a:r>
            <a:r>
              <a:rPr dirty="0"/>
              <a:t>Imp</a:t>
            </a:r>
            <a:r>
              <a:rPr dirty="0" spc="-10"/>
              <a:t>l</a:t>
            </a:r>
            <a:r>
              <a:rPr dirty="0" spc="-5"/>
              <a:t>e</a:t>
            </a:r>
            <a:r>
              <a:rPr dirty="0" spc="5"/>
              <a:t>m</a:t>
            </a:r>
            <a:r>
              <a:rPr dirty="0" spc="-5"/>
              <a:t>e</a:t>
            </a:r>
            <a:r>
              <a:rPr dirty="0" spc="-25"/>
              <a:t>n</a:t>
            </a:r>
            <a:r>
              <a:rPr dirty="0" spc="-30"/>
              <a:t>t</a:t>
            </a:r>
            <a:r>
              <a:rPr dirty="0" spc="-25"/>
              <a:t>a</a:t>
            </a:r>
            <a:r>
              <a:rPr dirty="0"/>
              <a:t>t</a:t>
            </a:r>
            <a:r>
              <a:rPr dirty="0" spc="-10"/>
              <a:t>i</a:t>
            </a:r>
            <a:r>
              <a:rPr dirty="0"/>
              <a:t>on</a:t>
            </a:r>
            <a:r>
              <a:rPr dirty="0" spc="5"/>
              <a:t> </a:t>
            </a:r>
            <a:r>
              <a:rPr dirty="0" spc="15"/>
              <a:t>(</a:t>
            </a:r>
            <a:r>
              <a:rPr dirty="0" b="0">
                <a:latin typeface="Cambria Math"/>
                <a:cs typeface="Cambria Math"/>
              </a:rPr>
              <a:t>𝑶	𝑽</a:t>
            </a:r>
            <a:r>
              <a:rPr dirty="0" spc="-120" b="0">
                <a:latin typeface="Cambria Math"/>
                <a:cs typeface="Cambria Math"/>
              </a:rPr>
              <a:t> </a:t>
            </a:r>
            <a:r>
              <a:rPr dirty="0" spc="-5" b="0">
                <a:latin typeface="Cambria Math"/>
                <a:cs typeface="Cambria Math"/>
              </a:rPr>
              <a:t>lo</a:t>
            </a:r>
            <a:r>
              <a:rPr dirty="0" b="0">
                <a:latin typeface="Cambria Math"/>
                <a:cs typeface="Cambria Math"/>
              </a:rPr>
              <a:t>g</a:t>
            </a:r>
            <a:r>
              <a:rPr dirty="0" spc="-130" b="0">
                <a:latin typeface="Cambria Math"/>
                <a:cs typeface="Cambria Math"/>
              </a:rPr>
              <a:t> </a:t>
            </a:r>
            <a:r>
              <a:rPr dirty="0" b="0">
                <a:latin typeface="Cambria Math"/>
                <a:cs typeface="Cambria Math"/>
              </a:rPr>
              <a:t>𝑬</a:t>
            </a:r>
            <a:r>
              <a:rPr dirty="0" spc="5" b="0">
                <a:latin typeface="Cambria Math"/>
                <a:cs typeface="Cambria Math"/>
              </a:rPr>
              <a:t> </a:t>
            </a:r>
            <a:r>
              <a:rPr dirty="0" b="0">
                <a:latin typeface="Cambria Math"/>
                <a:cs typeface="Cambria Math"/>
              </a:rPr>
              <a:t>+</a:t>
            </a:r>
            <a:r>
              <a:rPr dirty="0" spc="-10" b="0">
                <a:latin typeface="Cambria Math"/>
                <a:cs typeface="Cambria Math"/>
              </a:rPr>
              <a:t> </a:t>
            </a:r>
            <a:r>
              <a:rPr dirty="0" b="0">
                <a:latin typeface="Cambria Math"/>
                <a:cs typeface="Cambria Math"/>
              </a:rPr>
              <a:t>𝑬	</a:t>
            </a:r>
            <a:r>
              <a:rPr dirty="0"/>
              <a:t>)</a:t>
            </a:r>
          </a:p>
        </p:txBody>
      </p:sp>
      <p:sp>
        <p:nvSpPr>
          <p:cNvPr id="4" name="object 4"/>
          <p:cNvSpPr txBox="1"/>
          <p:nvPr/>
        </p:nvSpPr>
        <p:spPr>
          <a:xfrm>
            <a:off x="1208633" y="912622"/>
            <a:ext cx="10165715" cy="5543550"/>
          </a:xfrm>
          <a:prstGeom prst="rect">
            <a:avLst/>
          </a:prstGeom>
        </p:spPr>
        <p:txBody>
          <a:bodyPr wrap="square" lIns="0" tIns="12065" rIns="0" bIns="0" rtlCol="0" vert="horz">
            <a:spAutoFit/>
          </a:bodyPr>
          <a:lstStyle/>
          <a:p>
            <a:pPr marL="12700" marR="757555">
              <a:lnSpc>
                <a:spcPct val="100000"/>
              </a:lnSpc>
              <a:spcBef>
                <a:spcPts val="95"/>
              </a:spcBef>
            </a:pPr>
            <a:r>
              <a:rPr dirty="0" sz="2200" spc="-5">
                <a:solidFill>
                  <a:srgbClr val="767070"/>
                </a:solidFill>
                <a:latin typeface="Arial"/>
                <a:cs typeface="Arial"/>
              </a:rPr>
              <a:t>Like </a:t>
            </a:r>
            <a:r>
              <a:rPr dirty="0" sz="2200" spc="-10">
                <a:solidFill>
                  <a:srgbClr val="767070"/>
                </a:solidFill>
                <a:latin typeface="Arial"/>
                <a:cs typeface="Arial"/>
              </a:rPr>
              <a:t>Dijkstra’s </a:t>
            </a:r>
            <a:r>
              <a:rPr dirty="0" sz="2200" spc="-5">
                <a:solidFill>
                  <a:srgbClr val="767070"/>
                </a:solidFill>
                <a:latin typeface="Arial"/>
                <a:cs typeface="Arial"/>
              </a:rPr>
              <a:t>Algorithm, </a:t>
            </a:r>
            <a:r>
              <a:rPr dirty="0" sz="2200" spc="-10">
                <a:solidFill>
                  <a:srgbClr val="767070"/>
                </a:solidFill>
                <a:latin typeface="Arial"/>
                <a:cs typeface="Arial"/>
              </a:rPr>
              <a:t>Prim’s </a:t>
            </a:r>
            <a:r>
              <a:rPr dirty="0" sz="2200" spc="-5">
                <a:solidFill>
                  <a:srgbClr val="767070"/>
                </a:solidFill>
                <a:latin typeface="Arial"/>
                <a:cs typeface="Arial"/>
              </a:rPr>
              <a:t>Algorithm can be sped up by using a priority  queue to find the next cheapest vertex to</a:t>
            </a:r>
            <a:r>
              <a:rPr dirty="0" sz="2200" spc="55">
                <a:solidFill>
                  <a:srgbClr val="767070"/>
                </a:solidFill>
                <a:latin typeface="Arial"/>
                <a:cs typeface="Arial"/>
              </a:rPr>
              <a:t> </a:t>
            </a:r>
            <a:r>
              <a:rPr dirty="0" sz="2200" spc="-5">
                <a:solidFill>
                  <a:srgbClr val="767070"/>
                </a:solidFill>
                <a:latin typeface="Arial"/>
                <a:cs typeface="Arial"/>
              </a:rPr>
              <a:t>add.</a:t>
            </a:r>
            <a:endParaRPr sz="2200">
              <a:latin typeface="Arial"/>
              <a:cs typeface="Arial"/>
            </a:endParaRPr>
          </a:p>
          <a:p>
            <a:pPr marL="12700" marR="5418455">
              <a:lnSpc>
                <a:spcPct val="100000"/>
              </a:lnSpc>
              <a:spcBef>
                <a:spcPts val="725"/>
              </a:spcBef>
            </a:pPr>
            <a:r>
              <a:rPr dirty="0" sz="1300" spc="-10">
                <a:solidFill>
                  <a:srgbClr val="767070"/>
                </a:solidFill>
                <a:latin typeface="Courier New"/>
                <a:cs typeface="Courier New"/>
              </a:rPr>
              <a:t>//define </a:t>
            </a:r>
            <a:r>
              <a:rPr dirty="0" sz="1300" spc="-5">
                <a:solidFill>
                  <a:srgbClr val="767070"/>
                </a:solidFill>
                <a:latin typeface="Courier New"/>
                <a:cs typeface="Courier New"/>
              </a:rPr>
              <a:t>a </a:t>
            </a:r>
            <a:r>
              <a:rPr dirty="0" sz="1300" spc="-10">
                <a:solidFill>
                  <a:srgbClr val="767070"/>
                </a:solidFill>
                <a:latin typeface="Courier New"/>
                <a:cs typeface="Courier New"/>
              </a:rPr>
              <a:t>new comparator for </a:t>
            </a:r>
            <a:r>
              <a:rPr dirty="0" sz="1300" spc="-5">
                <a:solidFill>
                  <a:srgbClr val="767070"/>
                </a:solidFill>
                <a:latin typeface="Courier New"/>
                <a:cs typeface="Courier New"/>
              </a:rPr>
              <a:t>the </a:t>
            </a:r>
            <a:r>
              <a:rPr dirty="0" sz="1300" spc="-10">
                <a:solidFill>
                  <a:srgbClr val="767070"/>
                </a:solidFill>
                <a:latin typeface="Courier New"/>
                <a:cs typeface="Courier New"/>
              </a:rPr>
              <a:t>priority queue  </a:t>
            </a:r>
            <a:r>
              <a:rPr dirty="0" sz="1300" spc="-10">
                <a:solidFill>
                  <a:srgbClr val="52AC87"/>
                </a:solidFill>
                <a:latin typeface="Courier New"/>
                <a:cs typeface="Courier New"/>
              </a:rPr>
              <a:t>struct</a:t>
            </a:r>
            <a:r>
              <a:rPr dirty="0" sz="1300">
                <a:solidFill>
                  <a:srgbClr val="52AC87"/>
                </a:solidFill>
                <a:latin typeface="Courier New"/>
                <a:cs typeface="Courier New"/>
              </a:rPr>
              <a:t> </a:t>
            </a:r>
            <a:r>
              <a:rPr dirty="0" sz="1300" spc="-10">
                <a:solidFill>
                  <a:srgbClr val="767070"/>
                </a:solidFill>
                <a:latin typeface="Courier New"/>
                <a:cs typeface="Courier New"/>
              </a:rPr>
              <a:t>cmp{</a:t>
            </a:r>
            <a:endParaRPr sz="1300">
              <a:latin typeface="Courier New"/>
              <a:cs typeface="Courier New"/>
            </a:endParaRPr>
          </a:p>
          <a:p>
            <a:pPr marL="407670">
              <a:lnSpc>
                <a:spcPct val="100000"/>
              </a:lnSpc>
            </a:pPr>
            <a:r>
              <a:rPr dirty="0" sz="1300" spc="-10">
                <a:solidFill>
                  <a:srgbClr val="52AC87"/>
                </a:solidFill>
                <a:latin typeface="Courier New"/>
                <a:cs typeface="Courier New"/>
              </a:rPr>
              <a:t>bool </a:t>
            </a:r>
            <a:r>
              <a:rPr dirty="0" sz="1300" spc="-10">
                <a:solidFill>
                  <a:srgbClr val="767070"/>
                </a:solidFill>
                <a:latin typeface="Courier New"/>
                <a:cs typeface="Courier New"/>
              </a:rPr>
              <a:t>operator()(</a:t>
            </a:r>
            <a:r>
              <a:rPr dirty="0" sz="1300" spc="-10">
                <a:solidFill>
                  <a:srgbClr val="52AC87"/>
                </a:solidFill>
                <a:latin typeface="Courier New"/>
                <a:cs typeface="Courier New"/>
              </a:rPr>
              <a:t>int </a:t>
            </a:r>
            <a:r>
              <a:rPr dirty="0" sz="1300" spc="-10">
                <a:solidFill>
                  <a:srgbClr val="767070"/>
                </a:solidFill>
                <a:latin typeface="Courier New"/>
                <a:cs typeface="Courier New"/>
              </a:rPr>
              <a:t>a, </a:t>
            </a:r>
            <a:r>
              <a:rPr dirty="0" sz="1300" spc="-10">
                <a:solidFill>
                  <a:srgbClr val="52AC87"/>
                </a:solidFill>
                <a:latin typeface="Courier New"/>
                <a:cs typeface="Courier New"/>
              </a:rPr>
              <a:t>int</a:t>
            </a:r>
            <a:r>
              <a:rPr dirty="0" sz="1300" spc="-5">
                <a:solidFill>
                  <a:srgbClr val="52AC87"/>
                </a:solidFill>
                <a:latin typeface="Courier New"/>
                <a:cs typeface="Courier New"/>
              </a:rPr>
              <a:t> </a:t>
            </a:r>
            <a:r>
              <a:rPr dirty="0" sz="1300" spc="-10">
                <a:solidFill>
                  <a:srgbClr val="767070"/>
                </a:solidFill>
                <a:latin typeface="Courier New"/>
                <a:cs typeface="Courier New"/>
              </a:rPr>
              <a:t>b){</a:t>
            </a:r>
            <a:endParaRPr sz="1300">
              <a:latin typeface="Courier New"/>
              <a:cs typeface="Courier New"/>
            </a:endParaRPr>
          </a:p>
          <a:p>
            <a:pPr marL="800735">
              <a:lnSpc>
                <a:spcPct val="100000"/>
              </a:lnSpc>
            </a:pPr>
            <a:r>
              <a:rPr dirty="0" sz="1300" spc="-10">
                <a:solidFill>
                  <a:srgbClr val="767070"/>
                </a:solidFill>
                <a:latin typeface="Courier New"/>
                <a:cs typeface="Courier New"/>
              </a:rPr>
              <a:t>return cost[a] </a:t>
            </a:r>
            <a:r>
              <a:rPr dirty="0" sz="1300" spc="-5">
                <a:solidFill>
                  <a:srgbClr val="767070"/>
                </a:solidFill>
                <a:latin typeface="Courier New"/>
                <a:cs typeface="Courier New"/>
              </a:rPr>
              <a:t>&gt; </a:t>
            </a:r>
            <a:r>
              <a:rPr dirty="0" sz="1300" spc="-10">
                <a:solidFill>
                  <a:srgbClr val="767070"/>
                </a:solidFill>
                <a:latin typeface="Courier New"/>
                <a:cs typeface="Courier New"/>
              </a:rPr>
              <a:t>cost[b]; //get </a:t>
            </a:r>
            <a:r>
              <a:rPr dirty="0" sz="1300" spc="-5">
                <a:solidFill>
                  <a:srgbClr val="767070"/>
                </a:solidFill>
                <a:latin typeface="Courier New"/>
                <a:cs typeface="Courier New"/>
              </a:rPr>
              <a:t>the </a:t>
            </a:r>
            <a:r>
              <a:rPr dirty="0" sz="1300" spc="-10">
                <a:solidFill>
                  <a:srgbClr val="767070"/>
                </a:solidFill>
                <a:latin typeface="Courier New"/>
                <a:cs typeface="Courier New"/>
              </a:rPr>
              <a:t>smallest cost</a:t>
            </a:r>
            <a:r>
              <a:rPr dirty="0" sz="1300" spc="-45">
                <a:solidFill>
                  <a:srgbClr val="767070"/>
                </a:solidFill>
                <a:latin typeface="Courier New"/>
                <a:cs typeface="Courier New"/>
              </a:rPr>
              <a:t> </a:t>
            </a:r>
            <a:r>
              <a:rPr dirty="0" sz="1300" spc="-10">
                <a:solidFill>
                  <a:srgbClr val="767070"/>
                </a:solidFill>
                <a:latin typeface="Courier New"/>
                <a:cs typeface="Courier New"/>
              </a:rPr>
              <a:t>first</a:t>
            </a:r>
            <a:endParaRPr sz="1300">
              <a:latin typeface="Courier New"/>
              <a:cs typeface="Courier New"/>
            </a:endParaRPr>
          </a:p>
          <a:p>
            <a:pPr marL="407670">
              <a:lnSpc>
                <a:spcPct val="100000"/>
              </a:lnSpc>
            </a:pPr>
            <a:r>
              <a:rPr dirty="0" sz="1300" spc="-5">
                <a:solidFill>
                  <a:srgbClr val="767070"/>
                </a:solidFill>
                <a:latin typeface="Courier New"/>
                <a:cs typeface="Courier New"/>
              </a:rPr>
              <a:t>}</a:t>
            </a:r>
            <a:endParaRPr sz="1300">
              <a:latin typeface="Courier New"/>
              <a:cs typeface="Courier New"/>
            </a:endParaRPr>
          </a:p>
          <a:p>
            <a:pPr marL="12700">
              <a:lnSpc>
                <a:spcPct val="100000"/>
              </a:lnSpc>
            </a:pPr>
            <a:r>
              <a:rPr dirty="0" sz="1300" spc="-5">
                <a:solidFill>
                  <a:srgbClr val="767070"/>
                </a:solidFill>
                <a:latin typeface="Courier New"/>
                <a:cs typeface="Courier New"/>
              </a:rPr>
              <a:t>};</a:t>
            </a:r>
            <a:endParaRPr sz="1300">
              <a:latin typeface="Courier New"/>
              <a:cs typeface="Courier New"/>
            </a:endParaRPr>
          </a:p>
          <a:p>
            <a:pPr>
              <a:lnSpc>
                <a:spcPct val="100000"/>
              </a:lnSpc>
              <a:spcBef>
                <a:spcPts val="5"/>
              </a:spcBef>
            </a:pPr>
            <a:endParaRPr sz="1350">
              <a:latin typeface="Times New Roman"/>
              <a:cs typeface="Times New Roman"/>
            </a:endParaRPr>
          </a:p>
          <a:p>
            <a:pPr marL="12700" marR="5713730">
              <a:lnSpc>
                <a:spcPct val="100000"/>
              </a:lnSpc>
            </a:pPr>
            <a:r>
              <a:rPr dirty="0" sz="1300" spc="-10">
                <a:solidFill>
                  <a:srgbClr val="767070"/>
                </a:solidFill>
                <a:latin typeface="Courier New"/>
                <a:cs typeface="Courier New"/>
              </a:rPr>
              <a:t>//after setting all </a:t>
            </a:r>
            <a:r>
              <a:rPr dirty="0" sz="1300" spc="-5">
                <a:solidFill>
                  <a:srgbClr val="767070"/>
                </a:solidFill>
                <a:latin typeface="Courier New"/>
                <a:cs typeface="Courier New"/>
              </a:rPr>
              <a:t>the </a:t>
            </a:r>
            <a:r>
              <a:rPr dirty="0" sz="1300" spc="-10">
                <a:solidFill>
                  <a:srgbClr val="767070"/>
                </a:solidFill>
                <a:latin typeface="Courier New"/>
                <a:cs typeface="Courier New"/>
              </a:rPr>
              <a:t>starting values  priority_queue&lt;int, vector&lt;int&gt;, cmp&gt; pq;  pq.push(0); //we start with the source</a:t>
            </a:r>
            <a:r>
              <a:rPr dirty="0" sz="1300">
                <a:solidFill>
                  <a:srgbClr val="767070"/>
                </a:solidFill>
                <a:latin typeface="Courier New"/>
                <a:cs typeface="Courier New"/>
              </a:rPr>
              <a:t> </a:t>
            </a:r>
            <a:r>
              <a:rPr dirty="0" sz="1300" spc="-10">
                <a:solidFill>
                  <a:srgbClr val="767070"/>
                </a:solidFill>
                <a:latin typeface="Courier New"/>
                <a:cs typeface="Courier New"/>
              </a:rPr>
              <a:t>vertex</a:t>
            </a:r>
            <a:endParaRPr sz="1300">
              <a:latin typeface="Courier New"/>
              <a:cs typeface="Courier New"/>
            </a:endParaRPr>
          </a:p>
          <a:p>
            <a:pPr marL="407670" marR="5080" indent="-395605">
              <a:lnSpc>
                <a:spcPct val="100000"/>
              </a:lnSpc>
              <a:spcBef>
                <a:spcPts val="5"/>
              </a:spcBef>
            </a:pPr>
            <a:r>
              <a:rPr dirty="0" sz="1300" spc="-10">
                <a:solidFill>
                  <a:srgbClr val="767070"/>
                </a:solidFill>
                <a:latin typeface="Courier New"/>
                <a:cs typeface="Courier New"/>
              </a:rPr>
              <a:t>while(pq.size() </a:t>
            </a:r>
            <a:r>
              <a:rPr dirty="0" sz="1300" spc="-5">
                <a:solidFill>
                  <a:srgbClr val="767070"/>
                </a:solidFill>
                <a:latin typeface="Courier New"/>
                <a:cs typeface="Courier New"/>
              </a:rPr>
              <a:t>&gt; </a:t>
            </a:r>
            <a:r>
              <a:rPr dirty="0" sz="1300" spc="-10">
                <a:solidFill>
                  <a:srgbClr val="767070"/>
                </a:solidFill>
                <a:latin typeface="Courier New"/>
                <a:cs typeface="Courier New"/>
              </a:rPr>
              <a:t>0){ //instead of while(true), </a:t>
            </a:r>
            <a:r>
              <a:rPr dirty="0" sz="1300" spc="-5">
                <a:solidFill>
                  <a:srgbClr val="767070"/>
                </a:solidFill>
                <a:latin typeface="Courier New"/>
                <a:cs typeface="Courier New"/>
              </a:rPr>
              <a:t>we </a:t>
            </a:r>
            <a:r>
              <a:rPr dirty="0" sz="1300" spc="-10">
                <a:solidFill>
                  <a:srgbClr val="767070"/>
                </a:solidFill>
                <a:latin typeface="Courier New"/>
                <a:cs typeface="Courier New"/>
              </a:rPr>
              <a:t>only need </a:t>
            </a:r>
            <a:r>
              <a:rPr dirty="0" sz="1300" spc="-5">
                <a:solidFill>
                  <a:srgbClr val="767070"/>
                </a:solidFill>
                <a:latin typeface="Courier New"/>
                <a:cs typeface="Courier New"/>
              </a:rPr>
              <a:t>to </a:t>
            </a:r>
            <a:r>
              <a:rPr dirty="0" sz="1300" spc="-10">
                <a:solidFill>
                  <a:srgbClr val="767070"/>
                </a:solidFill>
                <a:latin typeface="Courier New"/>
                <a:cs typeface="Courier New"/>
              </a:rPr>
              <a:t>check </a:t>
            </a:r>
            <a:r>
              <a:rPr dirty="0" sz="1300" spc="-5">
                <a:solidFill>
                  <a:srgbClr val="767070"/>
                </a:solidFill>
                <a:latin typeface="Courier New"/>
                <a:cs typeface="Courier New"/>
              </a:rPr>
              <a:t>if </a:t>
            </a:r>
            <a:r>
              <a:rPr dirty="0" sz="1300" spc="-10">
                <a:solidFill>
                  <a:srgbClr val="767070"/>
                </a:solidFill>
                <a:latin typeface="Courier New"/>
                <a:cs typeface="Courier New"/>
              </a:rPr>
              <a:t>the priority queue is nonempty  </a:t>
            </a:r>
            <a:r>
              <a:rPr dirty="0" sz="1300" spc="-10">
                <a:solidFill>
                  <a:srgbClr val="52AC87"/>
                </a:solidFill>
                <a:latin typeface="Courier New"/>
                <a:cs typeface="Courier New"/>
              </a:rPr>
              <a:t>int </a:t>
            </a:r>
            <a:r>
              <a:rPr dirty="0" sz="1300" spc="-10">
                <a:solidFill>
                  <a:srgbClr val="767070"/>
                </a:solidFill>
                <a:latin typeface="Courier New"/>
                <a:cs typeface="Courier New"/>
              </a:rPr>
              <a:t>next </a:t>
            </a:r>
            <a:r>
              <a:rPr dirty="0" sz="1300" spc="-5">
                <a:solidFill>
                  <a:srgbClr val="767070"/>
                </a:solidFill>
                <a:latin typeface="Courier New"/>
                <a:cs typeface="Courier New"/>
              </a:rPr>
              <a:t>= </a:t>
            </a:r>
            <a:r>
              <a:rPr dirty="0" sz="1300" spc="-10">
                <a:solidFill>
                  <a:srgbClr val="767070"/>
                </a:solidFill>
                <a:latin typeface="Courier New"/>
                <a:cs typeface="Courier New"/>
              </a:rPr>
              <a:t>pq.top(); pq.pop(); //instead </a:t>
            </a:r>
            <a:r>
              <a:rPr dirty="0" sz="1300" spc="-5">
                <a:solidFill>
                  <a:srgbClr val="767070"/>
                </a:solidFill>
                <a:latin typeface="Courier New"/>
                <a:cs typeface="Courier New"/>
              </a:rPr>
              <a:t>of </a:t>
            </a:r>
            <a:r>
              <a:rPr dirty="0" sz="1300" spc="-10">
                <a:solidFill>
                  <a:srgbClr val="767070"/>
                </a:solidFill>
                <a:latin typeface="Courier New"/>
                <a:cs typeface="Courier New"/>
              </a:rPr>
              <a:t>searching, we can just get </a:t>
            </a:r>
            <a:r>
              <a:rPr dirty="0" sz="1300" spc="-5">
                <a:solidFill>
                  <a:srgbClr val="767070"/>
                </a:solidFill>
                <a:latin typeface="Courier New"/>
                <a:cs typeface="Courier New"/>
              </a:rPr>
              <a:t>the </a:t>
            </a:r>
            <a:r>
              <a:rPr dirty="0" sz="1300" spc="-10">
                <a:solidFill>
                  <a:srgbClr val="767070"/>
                </a:solidFill>
                <a:latin typeface="Courier New"/>
                <a:cs typeface="Courier New"/>
              </a:rPr>
              <a:t>next element in </a:t>
            </a:r>
            <a:r>
              <a:rPr dirty="0" sz="1300" spc="-5">
                <a:solidFill>
                  <a:srgbClr val="767070"/>
                </a:solidFill>
                <a:latin typeface="Courier New"/>
                <a:cs typeface="Courier New"/>
              </a:rPr>
              <a:t>pq  </a:t>
            </a:r>
            <a:r>
              <a:rPr dirty="0" sz="1300" spc="-10">
                <a:solidFill>
                  <a:srgbClr val="767070"/>
                </a:solidFill>
                <a:latin typeface="Courier New"/>
                <a:cs typeface="Courier New"/>
              </a:rPr>
              <a:t>if(vis[next]) continue; //the same vertices will appear multiple</a:t>
            </a:r>
            <a:r>
              <a:rPr dirty="0" sz="1300" spc="-20">
                <a:solidFill>
                  <a:srgbClr val="767070"/>
                </a:solidFill>
                <a:latin typeface="Courier New"/>
                <a:cs typeface="Courier New"/>
              </a:rPr>
              <a:t> </a:t>
            </a:r>
            <a:r>
              <a:rPr dirty="0" sz="1300" spc="-10">
                <a:solidFill>
                  <a:srgbClr val="767070"/>
                </a:solidFill>
                <a:latin typeface="Courier New"/>
                <a:cs typeface="Courier New"/>
              </a:rPr>
              <a:t>times</a:t>
            </a:r>
            <a:endParaRPr sz="1300">
              <a:latin typeface="Courier New"/>
              <a:cs typeface="Courier New"/>
            </a:endParaRPr>
          </a:p>
          <a:p>
            <a:pPr marL="407670">
              <a:lnSpc>
                <a:spcPct val="100000"/>
              </a:lnSpc>
            </a:pPr>
            <a:r>
              <a:rPr dirty="0" sz="1300" spc="-10">
                <a:solidFill>
                  <a:srgbClr val="767070"/>
                </a:solidFill>
                <a:latin typeface="Courier New"/>
                <a:cs typeface="Courier New"/>
              </a:rPr>
              <a:t>vis[next] </a:t>
            </a:r>
            <a:r>
              <a:rPr dirty="0" sz="1300" spc="-5">
                <a:solidFill>
                  <a:srgbClr val="767070"/>
                </a:solidFill>
                <a:latin typeface="Courier New"/>
                <a:cs typeface="Courier New"/>
              </a:rPr>
              <a:t>=</a:t>
            </a:r>
            <a:r>
              <a:rPr dirty="0" sz="1300" spc="-25">
                <a:solidFill>
                  <a:srgbClr val="767070"/>
                </a:solidFill>
                <a:latin typeface="Courier New"/>
                <a:cs typeface="Courier New"/>
              </a:rPr>
              <a:t> </a:t>
            </a:r>
            <a:r>
              <a:rPr dirty="0" sz="1300" spc="-10">
                <a:solidFill>
                  <a:srgbClr val="767070"/>
                </a:solidFill>
                <a:latin typeface="Courier New"/>
                <a:cs typeface="Courier New"/>
              </a:rPr>
              <a:t>true;</a:t>
            </a:r>
            <a:endParaRPr sz="1300">
              <a:latin typeface="Courier New"/>
              <a:cs typeface="Courier New"/>
            </a:endParaRPr>
          </a:p>
          <a:p>
            <a:pPr>
              <a:lnSpc>
                <a:spcPct val="100000"/>
              </a:lnSpc>
              <a:spcBef>
                <a:spcPts val="5"/>
              </a:spcBef>
            </a:pPr>
            <a:endParaRPr sz="1350">
              <a:latin typeface="Times New Roman"/>
              <a:cs typeface="Times New Roman"/>
            </a:endParaRPr>
          </a:p>
          <a:p>
            <a:pPr marL="407670">
              <a:lnSpc>
                <a:spcPct val="100000"/>
              </a:lnSpc>
              <a:spcBef>
                <a:spcPts val="5"/>
              </a:spcBef>
            </a:pPr>
            <a:r>
              <a:rPr dirty="0" sz="1300" spc="-10">
                <a:solidFill>
                  <a:srgbClr val="767070"/>
                </a:solidFill>
                <a:latin typeface="Courier New"/>
                <a:cs typeface="Courier New"/>
              </a:rPr>
              <a:t>//process as before but push the new vertices into </a:t>
            </a:r>
            <a:r>
              <a:rPr dirty="0" sz="1300" spc="-5">
                <a:solidFill>
                  <a:srgbClr val="767070"/>
                </a:solidFill>
                <a:latin typeface="Courier New"/>
                <a:cs typeface="Courier New"/>
              </a:rPr>
              <a:t>the </a:t>
            </a:r>
            <a:r>
              <a:rPr dirty="0" sz="1300" spc="-10">
                <a:solidFill>
                  <a:srgbClr val="767070"/>
                </a:solidFill>
                <a:latin typeface="Courier New"/>
                <a:cs typeface="Courier New"/>
              </a:rPr>
              <a:t>priority</a:t>
            </a:r>
            <a:r>
              <a:rPr dirty="0" sz="1300" spc="-45">
                <a:solidFill>
                  <a:srgbClr val="767070"/>
                </a:solidFill>
                <a:latin typeface="Courier New"/>
                <a:cs typeface="Courier New"/>
              </a:rPr>
              <a:t> </a:t>
            </a:r>
            <a:r>
              <a:rPr dirty="0" sz="1300" spc="-10">
                <a:solidFill>
                  <a:srgbClr val="767070"/>
                </a:solidFill>
                <a:latin typeface="Courier New"/>
                <a:cs typeface="Courier New"/>
              </a:rPr>
              <a:t>queue</a:t>
            </a:r>
            <a:endParaRPr sz="1300">
              <a:latin typeface="Courier New"/>
              <a:cs typeface="Courier New"/>
            </a:endParaRPr>
          </a:p>
          <a:p>
            <a:pPr marL="800735" marR="5516245" indent="-393700">
              <a:lnSpc>
                <a:spcPct val="100000"/>
              </a:lnSpc>
            </a:pPr>
            <a:r>
              <a:rPr dirty="0" sz="1300" spc="-10">
                <a:solidFill>
                  <a:srgbClr val="767070"/>
                </a:solidFill>
                <a:latin typeface="Courier New"/>
                <a:cs typeface="Courier New"/>
              </a:rPr>
              <a:t>for(</a:t>
            </a:r>
            <a:r>
              <a:rPr dirty="0" sz="1300" spc="-10">
                <a:solidFill>
                  <a:srgbClr val="52AC87"/>
                </a:solidFill>
                <a:latin typeface="Courier New"/>
                <a:cs typeface="Courier New"/>
              </a:rPr>
              <a:t>int </a:t>
            </a:r>
            <a:r>
              <a:rPr dirty="0" sz="1300" spc="-10">
                <a:solidFill>
                  <a:srgbClr val="767070"/>
                </a:solidFill>
                <a:latin typeface="Courier New"/>
                <a:cs typeface="Courier New"/>
              </a:rPr>
              <a:t>i=0; i&lt;adj[next].size(); i++){  if(vis[adj[next][i]]) continue;  if(adjw[next][i] </a:t>
            </a:r>
            <a:r>
              <a:rPr dirty="0" sz="1300" spc="-5">
                <a:solidFill>
                  <a:srgbClr val="767070"/>
                </a:solidFill>
                <a:latin typeface="Courier New"/>
                <a:cs typeface="Courier New"/>
              </a:rPr>
              <a:t>&lt;</a:t>
            </a:r>
            <a:r>
              <a:rPr dirty="0" sz="1300" spc="-30">
                <a:solidFill>
                  <a:srgbClr val="767070"/>
                </a:solidFill>
                <a:latin typeface="Courier New"/>
                <a:cs typeface="Courier New"/>
              </a:rPr>
              <a:t> </a:t>
            </a:r>
            <a:r>
              <a:rPr dirty="0" sz="1300" spc="-10">
                <a:solidFill>
                  <a:srgbClr val="767070"/>
                </a:solidFill>
                <a:latin typeface="Courier New"/>
                <a:cs typeface="Courier New"/>
              </a:rPr>
              <a:t>cost[adj[next][i]]){</a:t>
            </a:r>
            <a:endParaRPr sz="1300">
              <a:latin typeface="Courier New"/>
              <a:cs typeface="Courier New"/>
            </a:endParaRPr>
          </a:p>
          <a:p>
            <a:pPr marL="1195070">
              <a:lnSpc>
                <a:spcPct val="100000"/>
              </a:lnSpc>
            </a:pPr>
            <a:r>
              <a:rPr dirty="0" sz="1300" spc="-10">
                <a:solidFill>
                  <a:srgbClr val="767070"/>
                </a:solidFill>
                <a:latin typeface="Courier New"/>
                <a:cs typeface="Courier New"/>
              </a:rPr>
              <a:t>cost[adj[next][i]] </a:t>
            </a:r>
            <a:r>
              <a:rPr dirty="0" sz="1300" spc="-5">
                <a:solidFill>
                  <a:srgbClr val="767070"/>
                </a:solidFill>
                <a:latin typeface="Courier New"/>
                <a:cs typeface="Courier New"/>
              </a:rPr>
              <a:t>=</a:t>
            </a:r>
            <a:r>
              <a:rPr dirty="0" sz="1300" spc="-35">
                <a:solidFill>
                  <a:srgbClr val="767070"/>
                </a:solidFill>
                <a:latin typeface="Courier New"/>
                <a:cs typeface="Courier New"/>
              </a:rPr>
              <a:t> </a:t>
            </a:r>
            <a:r>
              <a:rPr dirty="0" sz="1300" spc="-10">
                <a:solidFill>
                  <a:srgbClr val="767070"/>
                </a:solidFill>
                <a:latin typeface="Courier New"/>
                <a:cs typeface="Courier New"/>
              </a:rPr>
              <a:t>adjw[next][i];</a:t>
            </a:r>
            <a:endParaRPr sz="1300">
              <a:latin typeface="Courier New"/>
              <a:cs typeface="Courier New"/>
            </a:endParaRPr>
          </a:p>
          <a:p>
            <a:pPr marL="1195070">
              <a:lnSpc>
                <a:spcPct val="100000"/>
              </a:lnSpc>
            </a:pPr>
            <a:r>
              <a:rPr dirty="0" sz="1300" spc="-10">
                <a:solidFill>
                  <a:srgbClr val="767070"/>
                </a:solidFill>
                <a:latin typeface="Courier New"/>
                <a:cs typeface="Courier New"/>
              </a:rPr>
              <a:t>pq.push(adj[next][i]);</a:t>
            </a:r>
            <a:endParaRPr sz="1300">
              <a:latin typeface="Courier New"/>
              <a:cs typeface="Courier New"/>
            </a:endParaRPr>
          </a:p>
          <a:p>
            <a:pPr marL="800735">
              <a:lnSpc>
                <a:spcPct val="100000"/>
              </a:lnSpc>
            </a:pPr>
            <a:r>
              <a:rPr dirty="0" sz="1300" spc="-5">
                <a:solidFill>
                  <a:srgbClr val="767070"/>
                </a:solidFill>
                <a:latin typeface="Courier New"/>
                <a:cs typeface="Courier New"/>
              </a:rPr>
              <a:t>}</a:t>
            </a:r>
            <a:endParaRPr sz="1300">
              <a:latin typeface="Courier New"/>
              <a:cs typeface="Courier New"/>
            </a:endParaRPr>
          </a:p>
          <a:p>
            <a:pPr marL="407670">
              <a:lnSpc>
                <a:spcPct val="100000"/>
              </a:lnSpc>
            </a:pPr>
            <a:r>
              <a:rPr dirty="0" sz="1300" spc="-5">
                <a:solidFill>
                  <a:srgbClr val="767070"/>
                </a:solidFill>
                <a:latin typeface="Courier New"/>
                <a:cs typeface="Courier New"/>
              </a:rPr>
              <a:t>}</a:t>
            </a:r>
            <a:endParaRPr sz="1300">
              <a:latin typeface="Courier New"/>
              <a:cs typeface="Courier New"/>
            </a:endParaRPr>
          </a:p>
          <a:p>
            <a:pPr marL="12700">
              <a:lnSpc>
                <a:spcPct val="100000"/>
              </a:lnSpc>
            </a:pPr>
            <a:r>
              <a:rPr dirty="0" sz="1300" spc="-5">
                <a:solidFill>
                  <a:srgbClr val="767070"/>
                </a:solidFill>
                <a:latin typeface="Courier New"/>
                <a:cs typeface="Courier New"/>
              </a:rPr>
              <a:t>}</a:t>
            </a:r>
            <a:endParaRPr sz="1300">
              <a:latin typeface="Courier New"/>
              <a:cs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12700">
              <a:lnSpc>
                <a:spcPct val="100000"/>
              </a:lnSpc>
              <a:spcBef>
                <a:spcPts val="100"/>
              </a:spcBef>
            </a:pPr>
            <a:r>
              <a:rPr dirty="0" spc="-25"/>
              <a:t>Kruskal’s</a:t>
            </a:r>
            <a:r>
              <a:rPr dirty="0" spc="-60"/>
              <a:t> </a:t>
            </a:r>
            <a:r>
              <a:rPr dirty="0" spc="-5"/>
              <a:t>Algorithm</a:t>
            </a:r>
          </a:p>
        </p:txBody>
      </p:sp>
      <p:sp>
        <p:nvSpPr>
          <p:cNvPr id="3" name="object 3"/>
          <p:cNvSpPr/>
          <p:nvPr/>
        </p:nvSpPr>
        <p:spPr>
          <a:xfrm>
            <a:off x="2886138" y="2515107"/>
            <a:ext cx="0" cy="231775"/>
          </a:xfrm>
          <a:custGeom>
            <a:avLst/>
            <a:gdLst/>
            <a:ahLst/>
            <a:cxnLst/>
            <a:rect l="l" t="t" r="r" b="b"/>
            <a:pathLst>
              <a:path w="0" h="231775">
                <a:moveTo>
                  <a:pt x="0" y="0"/>
                </a:moveTo>
                <a:lnTo>
                  <a:pt x="0" y="231266"/>
                </a:lnTo>
              </a:path>
            </a:pathLst>
          </a:custGeom>
          <a:ln w="19176">
            <a:solidFill>
              <a:srgbClr val="767070"/>
            </a:solidFill>
          </a:ln>
        </p:spPr>
        <p:txBody>
          <a:bodyPr wrap="square" lIns="0" tIns="0" rIns="0" bIns="0" rtlCol="0"/>
          <a:lstStyle/>
          <a:p/>
        </p:txBody>
      </p:sp>
      <p:sp>
        <p:nvSpPr>
          <p:cNvPr id="4" name="object 4"/>
          <p:cNvSpPr/>
          <p:nvPr/>
        </p:nvSpPr>
        <p:spPr>
          <a:xfrm>
            <a:off x="2659062" y="2515107"/>
            <a:ext cx="0" cy="231775"/>
          </a:xfrm>
          <a:custGeom>
            <a:avLst/>
            <a:gdLst/>
            <a:ahLst/>
            <a:cxnLst/>
            <a:rect l="l" t="t" r="r" b="b"/>
            <a:pathLst>
              <a:path w="0" h="231775">
                <a:moveTo>
                  <a:pt x="0" y="0"/>
                </a:moveTo>
                <a:lnTo>
                  <a:pt x="0" y="231266"/>
                </a:lnTo>
              </a:path>
            </a:pathLst>
          </a:custGeom>
          <a:ln w="19176">
            <a:solidFill>
              <a:srgbClr val="767070"/>
            </a:solidFill>
          </a:ln>
        </p:spPr>
        <p:txBody>
          <a:bodyPr wrap="square" lIns="0" tIns="0" rIns="0" bIns="0" rtlCol="0"/>
          <a:lstStyle/>
          <a:p/>
        </p:txBody>
      </p:sp>
      <p:sp>
        <p:nvSpPr>
          <p:cNvPr id="5" name="object 5"/>
          <p:cNvSpPr txBox="1"/>
          <p:nvPr/>
        </p:nvSpPr>
        <p:spPr>
          <a:xfrm>
            <a:off x="1208633" y="912621"/>
            <a:ext cx="9590405" cy="1855470"/>
          </a:xfrm>
          <a:prstGeom prst="rect">
            <a:avLst/>
          </a:prstGeom>
        </p:spPr>
        <p:txBody>
          <a:bodyPr wrap="square" lIns="0" tIns="13335" rIns="0" bIns="0" rtlCol="0" vert="horz">
            <a:spAutoFit/>
          </a:bodyPr>
          <a:lstStyle/>
          <a:p>
            <a:pPr marL="12700" marR="5080">
              <a:lnSpc>
                <a:spcPct val="100000"/>
              </a:lnSpc>
              <a:spcBef>
                <a:spcPts val="105"/>
              </a:spcBef>
              <a:tabLst>
                <a:tab pos="1490980" algn="l"/>
                <a:tab pos="1772920" algn="l"/>
              </a:tabLst>
            </a:pPr>
            <a:r>
              <a:rPr dirty="0" sz="2000" spc="-5">
                <a:solidFill>
                  <a:srgbClr val="767070"/>
                </a:solidFill>
                <a:latin typeface="Arial"/>
                <a:cs typeface="Arial"/>
              </a:rPr>
              <a:t>Kruskal’s </a:t>
            </a:r>
            <a:r>
              <a:rPr dirty="0" sz="2000">
                <a:solidFill>
                  <a:srgbClr val="767070"/>
                </a:solidFill>
                <a:latin typeface="Arial"/>
                <a:cs typeface="Arial"/>
              </a:rPr>
              <a:t>Algorithm is another method for finding </a:t>
            </a:r>
            <a:r>
              <a:rPr dirty="0" sz="2000" spc="-5">
                <a:solidFill>
                  <a:srgbClr val="767070"/>
                </a:solidFill>
                <a:latin typeface="Arial"/>
                <a:cs typeface="Arial"/>
              </a:rPr>
              <a:t>the </a:t>
            </a:r>
            <a:r>
              <a:rPr dirty="0" sz="2000">
                <a:solidFill>
                  <a:srgbClr val="767070"/>
                </a:solidFill>
                <a:latin typeface="Arial"/>
                <a:cs typeface="Arial"/>
              </a:rPr>
              <a:t>minimum cost spanning tree  given a graph. The concept is simple: we start with </a:t>
            </a:r>
            <a:r>
              <a:rPr dirty="0" sz="2000" spc="-5">
                <a:solidFill>
                  <a:srgbClr val="767070"/>
                </a:solidFill>
                <a:latin typeface="Arial"/>
                <a:cs typeface="Arial"/>
              </a:rPr>
              <a:t>the </a:t>
            </a:r>
            <a:r>
              <a:rPr dirty="0" sz="2000">
                <a:solidFill>
                  <a:srgbClr val="767070"/>
                </a:solidFill>
                <a:latin typeface="Arial"/>
                <a:cs typeface="Arial"/>
              </a:rPr>
              <a:t>the same input graph, but  without any of the edges. </a:t>
            </a:r>
            <a:r>
              <a:rPr dirty="0" sz="2000" spc="-15">
                <a:solidFill>
                  <a:srgbClr val="767070"/>
                </a:solidFill>
                <a:latin typeface="Arial"/>
                <a:cs typeface="Arial"/>
              </a:rPr>
              <a:t>We </a:t>
            </a:r>
            <a:r>
              <a:rPr dirty="0" sz="2000">
                <a:solidFill>
                  <a:srgbClr val="767070"/>
                </a:solidFill>
                <a:latin typeface="Arial"/>
                <a:cs typeface="Arial"/>
              </a:rPr>
              <a:t>go through each of the edges, starting with the one</a:t>
            </a:r>
            <a:r>
              <a:rPr dirty="0" sz="2000" spc="-290">
                <a:solidFill>
                  <a:srgbClr val="767070"/>
                </a:solidFill>
                <a:latin typeface="Arial"/>
                <a:cs typeface="Arial"/>
              </a:rPr>
              <a:t> </a:t>
            </a:r>
            <a:r>
              <a:rPr dirty="0" sz="2000">
                <a:solidFill>
                  <a:srgbClr val="767070"/>
                </a:solidFill>
                <a:latin typeface="Arial"/>
                <a:cs typeface="Arial"/>
              </a:rPr>
              <a:t>with  least weight. If adding the edge to the graph forms a cycle, we disregard it, otherwise  we add it to our </a:t>
            </a:r>
            <a:r>
              <a:rPr dirty="0" sz="2000" spc="-45">
                <a:solidFill>
                  <a:srgbClr val="767070"/>
                </a:solidFill>
                <a:latin typeface="Arial"/>
                <a:cs typeface="Arial"/>
              </a:rPr>
              <a:t>MCST. </a:t>
            </a:r>
            <a:r>
              <a:rPr dirty="0" sz="2000" spc="-15">
                <a:solidFill>
                  <a:srgbClr val="767070"/>
                </a:solidFill>
                <a:latin typeface="Arial"/>
                <a:cs typeface="Arial"/>
              </a:rPr>
              <a:t>We </a:t>
            </a:r>
            <a:r>
              <a:rPr dirty="0" sz="2000">
                <a:solidFill>
                  <a:srgbClr val="767070"/>
                </a:solidFill>
                <a:latin typeface="Arial"/>
                <a:cs typeface="Arial"/>
              </a:rPr>
              <a:t>do </a:t>
            </a:r>
            <a:r>
              <a:rPr dirty="0" sz="2000" spc="-5">
                <a:solidFill>
                  <a:srgbClr val="767070"/>
                </a:solidFill>
                <a:latin typeface="Arial"/>
                <a:cs typeface="Arial"/>
              </a:rPr>
              <a:t>this </a:t>
            </a:r>
            <a:r>
              <a:rPr dirty="0" sz="2000">
                <a:solidFill>
                  <a:srgbClr val="767070"/>
                </a:solidFill>
                <a:latin typeface="Arial"/>
                <a:cs typeface="Arial"/>
              </a:rPr>
              <a:t>until we have gone through all </a:t>
            </a:r>
            <a:r>
              <a:rPr dirty="0" sz="2000" spc="-5">
                <a:solidFill>
                  <a:srgbClr val="767070"/>
                </a:solidFill>
                <a:latin typeface="Arial"/>
                <a:cs typeface="Arial"/>
              </a:rPr>
              <a:t>the </a:t>
            </a:r>
            <a:r>
              <a:rPr dirty="0" sz="2000">
                <a:solidFill>
                  <a:srgbClr val="767070"/>
                </a:solidFill>
                <a:latin typeface="Arial"/>
                <a:cs typeface="Arial"/>
              </a:rPr>
              <a:t>edges or we  have</a:t>
            </a:r>
            <a:r>
              <a:rPr dirty="0" sz="2000" spc="-15">
                <a:solidFill>
                  <a:srgbClr val="767070"/>
                </a:solidFill>
                <a:latin typeface="Arial"/>
                <a:cs typeface="Arial"/>
              </a:rPr>
              <a:t> </a:t>
            </a:r>
            <a:r>
              <a:rPr dirty="0" sz="2000">
                <a:solidFill>
                  <a:srgbClr val="767070"/>
                </a:solidFill>
                <a:latin typeface="Arial"/>
                <a:cs typeface="Arial"/>
              </a:rPr>
              <a:t>added	</a:t>
            </a:r>
            <a:r>
              <a:rPr dirty="0" sz="2000">
                <a:solidFill>
                  <a:srgbClr val="767070"/>
                </a:solidFill>
                <a:latin typeface="Cambria Math"/>
                <a:cs typeface="Cambria Math"/>
              </a:rPr>
              <a:t>𝑣	− 1 </a:t>
            </a:r>
            <a:r>
              <a:rPr dirty="0" sz="2000">
                <a:solidFill>
                  <a:srgbClr val="767070"/>
                </a:solidFill>
                <a:latin typeface="Arial"/>
                <a:cs typeface="Arial"/>
              </a:rPr>
              <a:t>edges to our graph, forming the</a:t>
            </a:r>
            <a:r>
              <a:rPr dirty="0" sz="2000" spc="-20">
                <a:solidFill>
                  <a:srgbClr val="767070"/>
                </a:solidFill>
                <a:latin typeface="Arial"/>
                <a:cs typeface="Arial"/>
              </a:rPr>
              <a:t> </a:t>
            </a:r>
            <a:r>
              <a:rPr dirty="0" sz="2000" spc="-45">
                <a:solidFill>
                  <a:srgbClr val="767070"/>
                </a:solidFill>
                <a:latin typeface="Arial"/>
                <a:cs typeface="Arial"/>
              </a:rPr>
              <a:t>MCST.</a:t>
            </a:r>
            <a:endParaRPr sz="2000">
              <a:latin typeface="Arial"/>
              <a:cs typeface="Arial"/>
            </a:endParaRPr>
          </a:p>
        </p:txBody>
      </p:sp>
      <p:sp>
        <p:nvSpPr>
          <p:cNvPr id="6" name="object 6"/>
          <p:cNvSpPr/>
          <p:nvPr/>
        </p:nvSpPr>
        <p:spPr>
          <a:xfrm>
            <a:off x="1207008" y="5657088"/>
            <a:ext cx="396240" cy="394970"/>
          </a:xfrm>
          <a:custGeom>
            <a:avLst/>
            <a:gdLst/>
            <a:ahLst/>
            <a:cxnLst/>
            <a:rect l="l" t="t" r="r" b="b"/>
            <a:pathLst>
              <a:path w="396240" h="394970">
                <a:moveTo>
                  <a:pt x="198119" y="0"/>
                </a:moveTo>
                <a:lnTo>
                  <a:pt x="152675" y="5212"/>
                </a:lnTo>
                <a:lnTo>
                  <a:pt x="110967" y="20058"/>
                </a:lnTo>
                <a:lnTo>
                  <a:pt x="74182" y="43355"/>
                </a:lnTo>
                <a:lnTo>
                  <a:pt x="43507" y="73917"/>
                </a:lnTo>
                <a:lnTo>
                  <a:pt x="20127" y="110562"/>
                </a:lnTo>
                <a:lnTo>
                  <a:pt x="5229" y="152103"/>
                </a:lnTo>
                <a:lnTo>
                  <a:pt x="0" y="197358"/>
                </a:lnTo>
                <a:lnTo>
                  <a:pt x="5229" y="242608"/>
                </a:lnTo>
                <a:lnTo>
                  <a:pt x="20127" y="284148"/>
                </a:lnTo>
                <a:lnTo>
                  <a:pt x="43507" y="320792"/>
                </a:lnTo>
                <a:lnTo>
                  <a:pt x="74182" y="351356"/>
                </a:lnTo>
                <a:lnTo>
                  <a:pt x="110967" y="374655"/>
                </a:lnTo>
                <a:lnTo>
                  <a:pt x="152675" y="389503"/>
                </a:lnTo>
                <a:lnTo>
                  <a:pt x="198119" y="394716"/>
                </a:lnTo>
                <a:lnTo>
                  <a:pt x="243564" y="389503"/>
                </a:lnTo>
                <a:lnTo>
                  <a:pt x="285272" y="374655"/>
                </a:lnTo>
                <a:lnTo>
                  <a:pt x="322057" y="351356"/>
                </a:lnTo>
                <a:lnTo>
                  <a:pt x="352732" y="320792"/>
                </a:lnTo>
                <a:lnTo>
                  <a:pt x="376112" y="284148"/>
                </a:lnTo>
                <a:lnTo>
                  <a:pt x="391010" y="242608"/>
                </a:lnTo>
                <a:lnTo>
                  <a:pt x="396239" y="197358"/>
                </a:lnTo>
                <a:lnTo>
                  <a:pt x="391010" y="152103"/>
                </a:lnTo>
                <a:lnTo>
                  <a:pt x="376112" y="110562"/>
                </a:lnTo>
                <a:lnTo>
                  <a:pt x="352732" y="73917"/>
                </a:lnTo>
                <a:lnTo>
                  <a:pt x="322057" y="43355"/>
                </a:lnTo>
                <a:lnTo>
                  <a:pt x="285272" y="20058"/>
                </a:lnTo>
                <a:lnTo>
                  <a:pt x="243564" y="5212"/>
                </a:lnTo>
                <a:lnTo>
                  <a:pt x="198119" y="0"/>
                </a:lnTo>
                <a:close/>
              </a:path>
            </a:pathLst>
          </a:custGeom>
          <a:solidFill>
            <a:srgbClr val="AC8752"/>
          </a:solidFill>
        </p:spPr>
        <p:txBody>
          <a:bodyPr wrap="square" lIns="0" tIns="0" rIns="0" bIns="0" rtlCol="0"/>
          <a:lstStyle/>
          <a:p/>
        </p:txBody>
      </p:sp>
      <p:sp>
        <p:nvSpPr>
          <p:cNvPr id="7" name="object 7"/>
          <p:cNvSpPr txBox="1"/>
          <p:nvPr/>
        </p:nvSpPr>
        <p:spPr>
          <a:xfrm>
            <a:off x="1309877" y="5652617"/>
            <a:ext cx="16637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𝑠</a:t>
            </a:r>
            <a:endParaRPr sz="2400">
              <a:latin typeface="Cambria Math"/>
              <a:cs typeface="Cambria Math"/>
            </a:endParaRPr>
          </a:p>
        </p:txBody>
      </p:sp>
      <p:sp>
        <p:nvSpPr>
          <p:cNvPr id="8" name="object 8"/>
          <p:cNvSpPr/>
          <p:nvPr/>
        </p:nvSpPr>
        <p:spPr>
          <a:xfrm>
            <a:off x="1546097" y="4670297"/>
            <a:ext cx="1201420" cy="1044575"/>
          </a:xfrm>
          <a:custGeom>
            <a:avLst/>
            <a:gdLst/>
            <a:ahLst/>
            <a:cxnLst/>
            <a:rect l="l" t="t" r="r" b="b"/>
            <a:pathLst>
              <a:path w="1201420" h="1044575">
                <a:moveTo>
                  <a:pt x="1200912" y="0"/>
                </a:moveTo>
                <a:lnTo>
                  <a:pt x="0" y="1044359"/>
                </a:lnTo>
              </a:path>
            </a:pathLst>
          </a:custGeom>
          <a:ln w="38100">
            <a:solidFill>
              <a:srgbClr val="8952AC"/>
            </a:solidFill>
          </a:ln>
        </p:spPr>
        <p:txBody>
          <a:bodyPr wrap="square" lIns="0" tIns="0" rIns="0" bIns="0" rtlCol="0"/>
          <a:lstStyle/>
          <a:p/>
        </p:txBody>
      </p:sp>
      <p:sp>
        <p:nvSpPr>
          <p:cNvPr id="9" name="object 9"/>
          <p:cNvSpPr/>
          <p:nvPr/>
        </p:nvSpPr>
        <p:spPr>
          <a:xfrm>
            <a:off x="1207008" y="4332732"/>
            <a:ext cx="396240" cy="394970"/>
          </a:xfrm>
          <a:custGeom>
            <a:avLst/>
            <a:gdLst/>
            <a:ahLst/>
            <a:cxnLst/>
            <a:rect l="l" t="t" r="r" b="b"/>
            <a:pathLst>
              <a:path w="396240" h="394970">
                <a:moveTo>
                  <a:pt x="198119" y="0"/>
                </a:moveTo>
                <a:lnTo>
                  <a:pt x="152675" y="5214"/>
                </a:lnTo>
                <a:lnTo>
                  <a:pt x="110967" y="20065"/>
                </a:lnTo>
                <a:lnTo>
                  <a:pt x="74182" y="43367"/>
                </a:lnTo>
                <a:lnTo>
                  <a:pt x="43507" y="73933"/>
                </a:lnTo>
                <a:lnTo>
                  <a:pt x="20127" y="110578"/>
                </a:lnTo>
                <a:lnTo>
                  <a:pt x="5229" y="152115"/>
                </a:lnTo>
                <a:lnTo>
                  <a:pt x="0" y="197358"/>
                </a:lnTo>
                <a:lnTo>
                  <a:pt x="5229" y="242600"/>
                </a:lnTo>
                <a:lnTo>
                  <a:pt x="20127" y="284137"/>
                </a:lnTo>
                <a:lnTo>
                  <a:pt x="43507" y="320782"/>
                </a:lnTo>
                <a:lnTo>
                  <a:pt x="74182" y="351348"/>
                </a:lnTo>
                <a:lnTo>
                  <a:pt x="110967" y="374650"/>
                </a:lnTo>
                <a:lnTo>
                  <a:pt x="152675" y="389501"/>
                </a:lnTo>
                <a:lnTo>
                  <a:pt x="198119" y="394716"/>
                </a:lnTo>
                <a:lnTo>
                  <a:pt x="243564" y="389501"/>
                </a:lnTo>
                <a:lnTo>
                  <a:pt x="285272" y="374650"/>
                </a:lnTo>
                <a:lnTo>
                  <a:pt x="322057" y="351348"/>
                </a:lnTo>
                <a:lnTo>
                  <a:pt x="352732" y="320782"/>
                </a:lnTo>
                <a:lnTo>
                  <a:pt x="376112" y="284137"/>
                </a:lnTo>
                <a:lnTo>
                  <a:pt x="391010" y="242600"/>
                </a:lnTo>
                <a:lnTo>
                  <a:pt x="396239" y="197358"/>
                </a:lnTo>
                <a:lnTo>
                  <a:pt x="391010" y="152115"/>
                </a:lnTo>
                <a:lnTo>
                  <a:pt x="376112" y="110578"/>
                </a:lnTo>
                <a:lnTo>
                  <a:pt x="352732" y="73933"/>
                </a:lnTo>
                <a:lnTo>
                  <a:pt x="322057" y="43367"/>
                </a:lnTo>
                <a:lnTo>
                  <a:pt x="285272" y="20065"/>
                </a:lnTo>
                <a:lnTo>
                  <a:pt x="243564" y="5214"/>
                </a:lnTo>
                <a:lnTo>
                  <a:pt x="198119" y="0"/>
                </a:lnTo>
                <a:close/>
              </a:path>
            </a:pathLst>
          </a:custGeom>
          <a:solidFill>
            <a:srgbClr val="AC8752"/>
          </a:solidFill>
        </p:spPr>
        <p:txBody>
          <a:bodyPr wrap="square" lIns="0" tIns="0" rIns="0" bIns="0" rtlCol="0"/>
          <a:lstStyle/>
          <a:p/>
        </p:txBody>
      </p:sp>
      <p:sp>
        <p:nvSpPr>
          <p:cNvPr id="10" name="object 10"/>
          <p:cNvSpPr txBox="1"/>
          <p:nvPr/>
        </p:nvSpPr>
        <p:spPr>
          <a:xfrm>
            <a:off x="1290574" y="4327905"/>
            <a:ext cx="2025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𝑑</a:t>
            </a:r>
            <a:endParaRPr sz="2400">
              <a:latin typeface="Cambria Math"/>
              <a:cs typeface="Cambria Math"/>
            </a:endParaRPr>
          </a:p>
        </p:txBody>
      </p:sp>
      <p:sp>
        <p:nvSpPr>
          <p:cNvPr id="11" name="object 11"/>
          <p:cNvSpPr/>
          <p:nvPr/>
        </p:nvSpPr>
        <p:spPr>
          <a:xfrm>
            <a:off x="2686811" y="5657088"/>
            <a:ext cx="396240" cy="394970"/>
          </a:xfrm>
          <a:custGeom>
            <a:avLst/>
            <a:gdLst/>
            <a:ahLst/>
            <a:cxnLst/>
            <a:rect l="l" t="t" r="r" b="b"/>
            <a:pathLst>
              <a:path w="396239" h="394970">
                <a:moveTo>
                  <a:pt x="198119" y="0"/>
                </a:moveTo>
                <a:lnTo>
                  <a:pt x="152675" y="5212"/>
                </a:lnTo>
                <a:lnTo>
                  <a:pt x="110967" y="20058"/>
                </a:lnTo>
                <a:lnTo>
                  <a:pt x="74182" y="43355"/>
                </a:lnTo>
                <a:lnTo>
                  <a:pt x="43507" y="73917"/>
                </a:lnTo>
                <a:lnTo>
                  <a:pt x="20127" y="110562"/>
                </a:lnTo>
                <a:lnTo>
                  <a:pt x="5229" y="152103"/>
                </a:lnTo>
                <a:lnTo>
                  <a:pt x="0" y="197358"/>
                </a:lnTo>
                <a:lnTo>
                  <a:pt x="5229" y="242608"/>
                </a:lnTo>
                <a:lnTo>
                  <a:pt x="20127" y="284148"/>
                </a:lnTo>
                <a:lnTo>
                  <a:pt x="43507" y="320792"/>
                </a:lnTo>
                <a:lnTo>
                  <a:pt x="74182" y="351356"/>
                </a:lnTo>
                <a:lnTo>
                  <a:pt x="110967" y="374655"/>
                </a:lnTo>
                <a:lnTo>
                  <a:pt x="152675" y="389503"/>
                </a:lnTo>
                <a:lnTo>
                  <a:pt x="198119" y="394716"/>
                </a:lnTo>
                <a:lnTo>
                  <a:pt x="243564" y="389503"/>
                </a:lnTo>
                <a:lnTo>
                  <a:pt x="285272" y="374655"/>
                </a:lnTo>
                <a:lnTo>
                  <a:pt x="322057" y="351356"/>
                </a:lnTo>
                <a:lnTo>
                  <a:pt x="352732" y="320792"/>
                </a:lnTo>
                <a:lnTo>
                  <a:pt x="376112" y="284148"/>
                </a:lnTo>
                <a:lnTo>
                  <a:pt x="391010" y="242608"/>
                </a:lnTo>
                <a:lnTo>
                  <a:pt x="396239" y="197358"/>
                </a:lnTo>
                <a:lnTo>
                  <a:pt x="391010" y="152103"/>
                </a:lnTo>
                <a:lnTo>
                  <a:pt x="376112" y="110562"/>
                </a:lnTo>
                <a:lnTo>
                  <a:pt x="352732" y="73917"/>
                </a:lnTo>
                <a:lnTo>
                  <a:pt x="322057" y="43355"/>
                </a:lnTo>
                <a:lnTo>
                  <a:pt x="285272" y="20058"/>
                </a:lnTo>
                <a:lnTo>
                  <a:pt x="243564" y="5212"/>
                </a:lnTo>
                <a:lnTo>
                  <a:pt x="198119" y="0"/>
                </a:lnTo>
                <a:close/>
              </a:path>
            </a:pathLst>
          </a:custGeom>
          <a:solidFill>
            <a:srgbClr val="AC8752"/>
          </a:solidFill>
        </p:spPr>
        <p:txBody>
          <a:bodyPr wrap="square" lIns="0" tIns="0" rIns="0" bIns="0" rtlCol="0"/>
          <a:lstStyle/>
          <a:p/>
        </p:txBody>
      </p:sp>
      <p:sp>
        <p:nvSpPr>
          <p:cNvPr id="12" name="object 12"/>
          <p:cNvSpPr txBox="1"/>
          <p:nvPr/>
        </p:nvSpPr>
        <p:spPr>
          <a:xfrm>
            <a:off x="2769489" y="5652617"/>
            <a:ext cx="21209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𝑔</a:t>
            </a:r>
            <a:endParaRPr sz="2400">
              <a:latin typeface="Cambria Math"/>
              <a:cs typeface="Cambria Math"/>
            </a:endParaRPr>
          </a:p>
        </p:txBody>
      </p:sp>
      <p:sp>
        <p:nvSpPr>
          <p:cNvPr id="13" name="object 13"/>
          <p:cNvSpPr/>
          <p:nvPr/>
        </p:nvSpPr>
        <p:spPr>
          <a:xfrm>
            <a:off x="1207008" y="3008376"/>
            <a:ext cx="396240" cy="394970"/>
          </a:xfrm>
          <a:custGeom>
            <a:avLst/>
            <a:gdLst/>
            <a:ahLst/>
            <a:cxnLst/>
            <a:rect l="l" t="t" r="r" b="b"/>
            <a:pathLst>
              <a:path w="396240" h="394970">
                <a:moveTo>
                  <a:pt x="198119" y="0"/>
                </a:moveTo>
                <a:lnTo>
                  <a:pt x="152675" y="5214"/>
                </a:lnTo>
                <a:lnTo>
                  <a:pt x="110967" y="20065"/>
                </a:lnTo>
                <a:lnTo>
                  <a:pt x="74182" y="43367"/>
                </a:lnTo>
                <a:lnTo>
                  <a:pt x="43507" y="73933"/>
                </a:lnTo>
                <a:lnTo>
                  <a:pt x="20127" y="110578"/>
                </a:lnTo>
                <a:lnTo>
                  <a:pt x="5229" y="152115"/>
                </a:lnTo>
                <a:lnTo>
                  <a:pt x="0" y="197358"/>
                </a:lnTo>
                <a:lnTo>
                  <a:pt x="5229" y="242600"/>
                </a:lnTo>
                <a:lnTo>
                  <a:pt x="20127" y="284137"/>
                </a:lnTo>
                <a:lnTo>
                  <a:pt x="43507" y="320782"/>
                </a:lnTo>
                <a:lnTo>
                  <a:pt x="74182" y="351348"/>
                </a:lnTo>
                <a:lnTo>
                  <a:pt x="110967" y="374650"/>
                </a:lnTo>
                <a:lnTo>
                  <a:pt x="152675" y="389501"/>
                </a:lnTo>
                <a:lnTo>
                  <a:pt x="198119" y="394715"/>
                </a:lnTo>
                <a:lnTo>
                  <a:pt x="243564" y="389501"/>
                </a:lnTo>
                <a:lnTo>
                  <a:pt x="285272" y="374650"/>
                </a:lnTo>
                <a:lnTo>
                  <a:pt x="322057" y="351348"/>
                </a:lnTo>
                <a:lnTo>
                  <a:pt x="352732" y="320782"/>
                </a:lnTo>
                <a:lnTo>
                  <a:pt x="376112" y="284137"/>
                </a:lnTo>
                <a:lnTo>
                  <a:pt x="391010" y="242600"/>
                </a:lnTo>
                <a:lnTo>
                  <a:pt x="396239" y="197358"/>
                </a:lnTo>
                <a:lnTo>
                  <a:pt x="391010" y="152115"/>
                </a:lnTo>
                <a:lnTo>
                  <a:pt x="376112" y="110578"/>
                </a:lnTo>
                <a:lnTo>
                  <a:pt x="352732" y="73933"/>
                </a:lnTo>
                <a:lnTo>
                  <a:pt x="322057" y="43367"/>
                </a:lnTo>
                <a:lnTo>
                  <a:pt x="285272" y="20065"/>
                </a:lnTo>
                <a:lnTo>
                  <a:pt x="243564" y="5214"/>
                </a:lnTo>
                <a:lnTo>
                  <a:pt x="198119" y="0"/>
                </a:lnTo>
                <a:close/>
              </a:path>
            </a:pathLst>
          </a:custGeom>
          <a:solidFill>
            <a:srgbClr val="AC8752"/>
          </a:solidFill>
        </p:spPr>
        <p:txBody>
          <a:bodyPr wrap="square" lIns="0" tIns="0" rIns="0" bIns="0" rtlCol="0"/>
          <a:lstStyle/>
          <a:p/>
        </p:txBody>
      </p:sp>
      <p:sp>
        <p:nvSpPr>
          <p:cNvPr id="14" name="object 14"/>
          <p:cNvSpPr/>
          <p:nvPr/>
        </p:nvSpPr>
        <p:spPr>
          <a:xfrm>
            <a:off x="2686811" y="4332732"/>
            <a:ext cx="396240" cy="394970"/>
          </a:xfrm>
          <a:custGeom>
            <a:avLst/>
            <a:gdLst/>
            <a:ahLst/>
            <a:cxnLst/>
            <a:rect l="l" t="t" r="r" b="b"/>
            <a:pathLst>
              <a:path w="396239" h="394970">
                <a:moveTo>
                  <a:pt x="198119" y="0"/>
                </a:moveTo>
                <a:lnTo>
                  <a:pt x="152675" y="5214"/>
                </a:lnTo>
                <a:lnTo>
                  <a:pt x="110967" y="20065"/>
                </a:lnTo>
                <a:lnTo>
                  <a:pt x="74182" y="43367"/>
                </a:lnTo>
                <a:lnTo>
                  <a:pt x="43507" y="73933"/>
                </a:lnTo>
                <a:lnTo>
                  <a:pt x="20127" y="110578"/>
                </a:lnTo>
                <a:lnTo>
                  <a:pt x="5229" y="152115"/>
                </a:lnTo>
                <a:lnTo>
                  <a:pt x="0" y="197358"/>
                </a:lnTo>
                <a:lnTo>
                  <a:pt x="5229" y="242600"/>
                </a:lnTo>
                <a:lnTo>
                  <a:pt x="20127" y="284137"/>
                </a:lnTo>
                <a:lnTo>
                  <a:pt x="43507" y="320782"/>
                </a:lnTo>
                <a:lnTo>
                  <a:pt x="74182" y="351348"/>
                </a:lnTo>
                <a:lnTo>
                  <a:pt x="110967" y="374650"/>
                </a:lnTo>
                <a:lnTo>
                  <a:pt x="152675" y="389501"/>
                </a:lnTo>
                <a:lnTo>
                  <a:pt x="198119" y="394716"/>
                </a:lnTo>
                <a:lnTo>
                  <a:pt x="243564" y="389501"/>
                </a:lnTo>
                <a:lnTo>
                  <a:pt x="285272" y="374650"/>
                </a:lnTo>
                <a:lnTo>
                  <a:pt x="322057" y="351348"/>
                </a:lnTo>
                <a:lnTo>
                  <a:pt x="352732" y="320782"/>
                </a:lnTo>
                <a:lnTo>
                  <a:pt x="376112" y="284137"/>
                </a:lnTo>
                <a:lnTo>
                  <a:pt x="391010" y="242600"/>
                </a:lnTo>
                <a:lnTo>
                  <a:pt x="396239" y="197358"/>
                </a:lnTo>
                <a:lnTo>
                  <a:pt x="391010" y="152115"/>
                </a:lnTo>
                <a:lnTo>
                  <a:pt x="376112" y="110578"/>
                </a:lnTo>
                <a:lnTo>
                  <a:pt x="352732" y="73933"/>
                </a:lnTo>
                <a:lnTo>
                  <a:pt x="322057" y="43367"/>
                </a:lnTo>
                <a:lnTo>
                  <a:pt x="285272" y="20065"/>
                </a:lnTo>
                <a:lnTo>
                  <a:pt x="243564" y="5214"/>
                </a:lnTo>
                <a:lnTo>
                  <a:pt x="198119" y="0"/>
                </a:lnTo>
                <a:close/>
              </a:path>
            </a:pathLst>
          </a:custGeom>
          <a:solidFill>
            <a:srgbClr val="AC8752"/>
          </a:solidFill>
        </p:spPr>
        <p:txBody>
          <a:bodyPr wrap="square" lIns="0" tIns="0" rIns="0" bIns="0" rtlCol="0"/>
          <a:lstStyle/>
          <a:p/>
        </p:txBody>
      </p:sp>
      <p:sp>
        <p:nvSpPr>
          <p:cNvPr id="15" name="object 15"/>
          <p:cNvSpPr txBox="1"/>
          <p:nvPr/>
        </p:nvSpPr>
        <p:spPr>
          <a:xfrm>
            <a:off x="2786252" y="4327905"/>
            <a:ext cx="1771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𝑒</a:t>
            </a:r>
            <a:endParaRPr sz="2400">
              <a:latin typeface="Cambria Math"/>
              <a:cs typeface="Cambria Math"/>
            </a:endParaRPr>
          </a:p>
        </p:txBody>
      </p:sp>
      <p:sp>
        <p:nvSpPr>
          <p:cNvPr id="16" name="object 16"/>
          <p:cNvSpPr/>
          <p:nvPr/>
        </p:nvSpPr>
        <p:spPr>
          <a:xfrm>
            <a:off x="2683764" y="3008376"/>
            <a:ext cx="396240" cy="394970"/>
          </a:xfrm>
          <a:custGeom>
            <a:avLst/>
            <a:gdLst/>
            <a:ahLst/>
            <a:cxnLst/>
            <a:rect l="l" t="t" r="r" b="b"/>
            <a:pathLst>
              <a:path w="396239" h="394970">
                <a:moveTo>
                  <a:pt x="198119" y="0"/>
                </a:moveTo>
                <a:lnTo>
                  <a:pt x="152675" y="5214"/>
                </a:lnTo>
                <a:lnTo>
                  <a:pt x="110967" y="20065"/>
                </a:lnTo>
                <a:lnTo>
                  <a:pt x="74182" y="43367"/>
                </a:lnTo>
                <a:lnTo>
                  <a:pt x="43507" y="73933"/>
                </a:lnTo>
                <a:lnTo>
                  <a:pt x="20127" y="110578"/>
                </a:lnTo>
                <a:lnTo>
                  <a:pt x="5229" y="152115"/>
                </a:lnTo>
                <a:lnTo>
                  <a:pt x="0" y="197358"/>
                </a:lnTo>
                <a:lnTo>
                  <a:pt x="5229" y="242600"/>
                </a:lnTo>
                <a:lnTo>
                  <a:pt x="20127" y="284137"/>
                </a:lnTo>
                <a:lnTo>
                  <a:pt x="43507" y="320782"/>
                </a:lnTo>
                <a:lnTo>
                  <a:pt x="74182" y="351348"/>
                </a:lnTo>
                <a:lnTo>
                  <a:pt x="110967" y="374650"/>
                </a:lnTo>
                <a:lnTo>
                  <a:pt x="152675" y="389501"/>
                </a:lnTo>
                <a:lnTo>
                  <a:pt x="198119" y="394715"/>
                </a:lnTo>
                <a:lnTo>
                  <a:pt x="243564" y="389501"/>
                </a:lnTo>
                <a:lnTo>
                  <a:pt x="285272" y="374650"/>
                </a:lnTo>
                <a:lnTo>
                  <a:pt x="322057" y="351348"/>
                </a:lnTo>
                <a:lnTo>
                  <a:pt x="352732" y="320782"/>
                </a:lnTo>
                <a:lnTo>
                  <a:pt x="376112" y="284137"/>
                </a:lnTo>
                <a:lnTo>
                  <a:pt x="391010" y="242600"/>
                </a:lnTo>
                <a:lnTo>
                  <a:pt x="396240" y="197358"/>
                </a:lnTo>
                <a:lnTo>
                  <a:pt x="391010" y="152115"/>
                </a:lnTo>
                <a:lnTo>
                  <a:pt x="376112" y="110578"/>
                </a:lnTo>
                <a:lnTo>
                  <a:pt x="352732" y="73933"/>
                </a:lnTo>
                <a:lnTo>
                  <a:pt x="322057" y="43367"/>
                </a:lnTo>
                <a:lnTo>
                  <a:pt x="285272" y="20065"/>
                </a:lnTo>
                <a:lnTo>
                  <a:pt x="243564" y="5214"/>
                </a:lnTo>
                <a:lnTo>
                  <a:pt x="198119" y="0"/>
                </a:lnTo>
                <a:close/>
              </a:path>
            </a:pathLst>
          </a:custGeom>
          <a:solidFill>
            <a:srgbClr val="AC8752"/>
          </a:solidFill>
        </p:spPr>
        <p:txBody>
          <a:bodyPr wrap="square" lIns="0" tIns="0" rIns="0" bIns="0" rtlCol="0"/>
          <a:lstStyle/>
          <a:p/>
        </p:txBody>
      </p:sp>
      <p:sp>
        <p:nvSpPr>
          <p:cNvPr id="17" name="object 17"/>
          <p:cNvSpPr/>
          <p:nvPr/>
        </p:nvSpPr>
        <p:spPr>
          <a:xfrm>
            <a:off x="4162044" y="5657088"/>
            <a:ext cx="396240" cy="394970"/>
          </a:xfrm>
          <a:custGeom>
            <a:avLst/>
            <a:gdLst/>
            <a:ahLst/>
            <a:cxnLst/>
            <a:rect l="l" t="t" r="r" b="b"/>
            <a:pathLst>
              <a:path w="396239" h="394970">
                <a:moveTo>
                  <a:pt x="198119" y="0"/>
                </a:moveTo>
                <a:lnTo>
                  <a:pt x="152675" y="5212"/>
                </a:lnTo>
                <a:lnTo>
                  <a:pt x="110967" y="20058"/>
                </a:lnTo>
                <a:lnTo>
                  <a:pt x="74182" y="43355"/>
                </a:lnTo>
                <a:lnTo>
                  <a:pt x="43507" y="73917"/>
                </a:lnTo>
                <a:lnTo>
                  <a:pt x="20127" y="110562"/>
                </a:lnTo>
                <a:lnTo>
                  <a:pt x="5229" y="152103"/>
                </a:lnTo>
                <a:lnTo>
                  <a:pt x="0" y="197358"/>
                </a:lnTo>
                <a:lnTo>
                  <a:pt x="5229" y="242608"/>
                </a:lnTo>
                <a:lnTo>
                  <a:pt x="20127" y="284148"/>
                </a:lnTo>
                <a:lnTo>
                  <a:pt x="43507" y="320792"/>
                </a:lnTo>
                <a:lnTo>
                  <a:pt x="74182" y="351356"/>
                </a:lnTo>
                <a:lnTo>
                  <a:pt x="110967" y="374655"/>
                </a:lnTo>
                <a:lnTo>
                  <a:pt x="152675" y="389503"/>
                </a:lnTo>
                <a:lnTo>
                  <a:pt x="198119" y="394716"/>
                </a:lnTo>
                <a:lnTo>
                  <a:pt x="243564" y="389503"/>
                </a:lnTo>
                <a:lnTo>
                  <a:pt x="285272" y="374655"/>
                </a:lnTo>
                <a:lnTo>
                  <a:pt x="322057" y="351356"/>
                </a:lnTo>
                <a:lnTo>
                  <a:pt x="352732" y="320792"/>
                </a:lnTo>
                <a:lnTo>
                  <a:pt x="376112" y="284148"/>
                </a:lnTo>
                <a:lnTo>
                  <a:pt x="391010" y="242608"/>
                </a:lnTo>
                <a:lnTo>
                  <a:pt x="396239" y="197358"/>
                </a:lnTo>
                <a:lnTo>
                  <a:pt x="391010" y="152103"/>
                </a:lnTo>
                <a:lnTo>
                  <a:pt x="376112" y="110562"/>
                </a:lnTo>
                <a:lnTo>
                  <a:pt x="352732" y="73917"/>
                </a:lnTo>
                <a:lnTo>
                  <a:pt x="322057" y="43355"/>
                </a:lnTo>
                <a:lnTo>
                  <a:pt x="285272" y="20058"/>
                </a:lnTo>
                <a:lnTo>
                  <a:pt x="243564" y="5212"/>
                </a:lnTo>
                <a:lnTo>
                  <a:pt x="198119" y="0"/>
                </a:lnTo>
                <a:close/>
              </a:path>
            </a:pathLst>
          </a:custGeom>
          <a:solidFill>
            <a:srgbClr val="AC8752"/>
          </a:solidFill>
        </p:spPr>
        <p:txBody>
          <a:bodyPr wrap="square" lIns="0" tIns="0" rIns="0" bIns="0" rtlCol="0"/>
          <a:lstStyle/>
          <a:p/>
        </p:txBody>
      </p:sp>
      <p:sp>
        <p:nvSpPr>
          <p:cNvPr id="18" name="object 18"/>
          <p:cNvSpPr txBox="1"/>
          <p:nvPr/>
        </p:nvSpPr>
        <p:spPr>
          <a:xfrm>
            <a:off x="4252721" y="5652617"/>
            <a:ext cx="19494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ℎ</a:t>
            </a:r>
            <a:endParaRPr sz="2400">
              <a:latin typeface="Cambria Math"/>
              <a:cs typeface="Cambria Math"/>
            </a:endParaRPr>
          </a:p>
        </p:txBody>
      </p:sp>
      <p:sp>
        <p:nvSpPr>
          <p:cNvPr id="19" name="object 19"/>
          <p:cNvSpPr/>
          <p:nvPr/>
        </p:nvSpPr>
        <p:spPr>
          <a:xfrm>
            <a:off x="4162044" y="4332732"/>
            <a:ext cx="396240" cy="394970"/>
          </a:xfrm>
          <a:custGeom>
            <a:avLst/>
            <a:gdLst/>
            <a:ahLst/>
            <a:cxnLst/>
            <a:rect l="l" t="t" r="r" b="b"/>
            <a:pathLst>
              <a:path w="396239" h="394970">
                <a:moveTo>
                  <a:pt x="198119" y="0"/>
                </a:moveTo>
                <a:lnTo>
                  <a:pt x="152675" y="5214"/>
                </a:lnTo>
                <a:lnTo>
                  <a:pt x="110967" y="20065"/>
                </a:lnTo>
                <a:lnTo>
                  <a:pt x="74182" y="43367"/>
                </a:lnTo>
                <a:lnTo>
                  <a:pt x="43507" y="73933"/>
                </a:lnTo>
                <a:lnTo>
                  <a:pt x="20127" y="110578"/>
                </a:lnTo>
                <a:lnTo>
                  <a:pt x="5229" y="152115"/>
                </a:lnTo>
                <a:lnTo>
                  <a:pt x="0" y="197358"/>
                </a:lnTo>
                <a:lnTo>
                  <a:pt x="5229" y="242600"/>
                </a:lnTo>
                <a:lnTo>
                  <a:pt x="20127" y="284137"/>
                </a:lnTo>
                <a:lnTo>
                  <a:pt x="43507" y="320782"/>
                </a:lnTo>
                <a:lnTo>
                  <a:pt x="74182" y="351348"/>
                </a:lnTo>
                <a:lnTo>
                  <a:pt x="110967" y="374650"/>
                </a:lnTo>
                <a:lnTo>
                  <a:pt x="152675" y="389501"/>
                </a:lnTo>
                <a:lnTo>
                  <a:pt x="198119" y="394716"/>
                </a:lnTo>
                <a:lnTo>
                  <a:pt x="243564" y="389501"/>
                </a:lnTo>
                <a:lnTo>
                  <a:pt x="285272" y="374650"/>
                </a:lnTo>
                <a:lnTo>
                  <a:pt x="322057" y="351348"/>
                </a:lnTo>
                <a:lnTo>
                  <a:pt x="352732" y="320782"/>
                </a:lnTo>
                <a:lnTo>
                  <a:pt x="376112" y="284137"/>
                </a:lnTo>
                <a:lnTo>
                  <a:pt x="391010" y="242600"/>
                </a:lnTo>
                <a:lnTo>
                  <a:pt x="396239" y="197358"/>
                </a:lnTo>
                <a:lnTo>
                  <a:pt x="391010" y="152115"/>
                </a:lnTo>
                <a:lnTo>
                  <a:pt x="376112" y="110578"/>
                </a:lnTo>
                <a:lnTo>
                  <a:pt x="352732" y="73933"/>
                </a:lnTo>
                <a:lnTo>
                  <a:pt x="322057" y="43367"/>
                </a:lnTo>
                <a:lnTo>
                  <a:pt x="285272" y="20065"/>
                </a:lnTo>
                <a:lnTo>
                  <a:pt x="243564" y="5214"/>
                </a:lnTo>
                <a:lnTo>
                  <a:pt x="198119" y="0"/>
                </a:lnTo>
                <a:close/>
              </a:path>
            </a:pathLst>
          </a:custGeom>
          <a:solidFill>
            <a:srgbClr val="AC8752"/>
          </a:solidFill>
        </p:spPr>
        <p:txBody>
          <a:bodyPr wrap="square" lIns="0" tIns="0" rIns="0" bIns="0" rtlCol="0"/>
          <a:lstStyle/>
          <a:p/>
        </p:txBody>
      </p:sp>
      <p:sp>
        <p:nvSpPr>
          <p:cNvPr id="20" name="object 20"/>
          <p:cNvSpPr txBox="1"/>
          <p:nvPr/>
        </p:nvSpPr>
        <p:spPr>
          <a:xfrm>
            <a:off x="4251452" y="4327905"/>
            <a:ext cx="19304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𝑓</a:t>
            </a:r>
            <a:endParaRPr sz="2400">
              <a:latin typeface="Cambria Math"/>
              <a:cs typeface="Cambria Math"/>
            </a:endParaRPr>
          </a:p>
        </p:txBody>
      </p:sp>
      <p:sp>
        <p:nvSpPr>
          <p:cNvPr id="21" name="object 21"/>
          <p:cNvSpPr/>
          <p:nvPr/>
        </p:nvSpPr>
        <p:spPr>
          <a:xfrm>
            <a:off x="4162044" y="3008376"/>
            <a:ext cx="396240" cy="394970"/>
          </a:xfrm>
          <a:custGeom>
            <a:avLst/>
            <a:gdLst/>
            <a:ahLst/>
            <a:cxnLst/>
            <a:rect l="l" t="t" r="r" b="b"/>
            <a:pathLst>
              <a:path w="396239" h="394970">
                <a:moveTo>
                  <a:pt x="198119" y="0"/>
                </a:moveTo>
                <a:lnTo>
                  <a:pt x="152675" y="5214"/>
                </a:lnTo>
                <a:lnTo>
                  <a:pt x="110967" y="20065"/>
                </a:lnTo>
                <a:lnTo>
                  <a:pt x="74182" y="43367"/>
                </a:lnTo>
                <a:lnTo>
                  <a:pt x="43507" y="73933"/>
                </a:lnTo>
                <a:lnTo>
                  <a:pt x="20127" y="110578"/>
                </a:lnTo>
                <a:lnTo>
                  <a:pt x="5229" y="152115"/>
                </a:lnTo>
                <a:lnTo>
                  <a:pt x="0" y="197358"/>
                </a:lnTo>
                <a:lnTo>
                  <a:pt x="5229" y="242600"/>
                </a:lnTo>
                <a:lnTo>
                  <a:pt x="20127" y="284137"/>
                </a:lnTo>
                <a:lnTo>
                  <a:pt x="43507" y="320782"/>
                </a:lnTo>
                <a:lnTo>
                  <a:pt x="74182" y="351348"/>
                </a:lnTo>
                <a:lnTo>
                  <a:pt x="110967" y="374650"/>
                </a:lnTo>
                <a:lnTo>
                  <a:pt x="152675" y="389501"/>
                </a:lnTo>
                <a:lnTo>
                  <a:pt x="198119" y="394715"/>
                </a:lnTo>
                <a:lnTo>
                  <a:pt x="243564" y="389501"/>
                </a:lnTo>
                <a:lnTo>
                  <a:pt x="285272" y="374650"/>
                </a:lnTo>
                <a:lnTo>
                  <a:pt x="322057" y="351348"/>
                </a:lnTo>
                <a:lnTo>
                  <a:pt x="352732" y="320782"/>
                </a:lnTo>
                <a:lnTo>
                  <a:pt x="376112" y="284137"/>
                </a:lnTo>
                <a:lnTo>
                  <a:pt x="391010" y="242600"/>
                </a:lnTo>
                <a:lnTo>
                  <a:pt x="396239" y="197358"/>
                </a:lnTo>
                <a:lnTo>
                  <a:pt x="391010" y="152115"/>
                </a:lnTo>
                <a:lnTo>
                  <a:pt x="376112" y="110578"/>
                </a:lnTo>
                <a:lnTo>
                  <a:pt x="352732" y="73933"/>
                </a:lnTo>
                <a:lnTo>
                  <a:pt x="322057" y="43367"/>
                </a:lnTo>
                <a:lnTo>
                  <a:pt x="285272" y="20065"/>
                </a:lnTo>
                <a:lnTo>
                  <a:pt x="243564" y="5214"/>
                </a:lnTo>
                <a:lnTo>
                  <a:pt x="198119" y="0"/>
                </a:lnTo>
                <a:close/>
              </a:path>
            </a:pathLst>
          </a:custGeom>
          <a:solidFill>
            <a:srgbClr val="AC8752"/>
          </a:solidFill>
        </p:spPr>
        <p:txBody>
          <a:bodyPr wrap="square" lIns="0" tIns="0" rIns="0" bIns="0" rtlCol="0"/>
          <a:lstStyle/>
          <a:p/>
        </p:txBody>
      </p:sp>
      <p:sp>
        <p:nvSpPr>
          <p:cNvPr id="22" name="object 22"/>
          <p:cNvSpPr/>
          <p:nvPr/>
        </p:nvSpPr>
        <p:spPr>
          <a:xfrm>
            <a:off x="1604010" y="5855970"/>
            <a:ext cx="1085215" cy="0"/>
          </a:xfrm>
          <a:custGeom>
            <a:avLst/>
            <a:gdLst/>
            <a:ahLst/>
            <a:cxnLst/>
            <a:rect l="l" t="t" r="r" b="b"/>
            <a:pathLst>
              <a:path w="1085214" h="0">
                <a:moveTo>
                  <a:pt x="1084834" y="0"/>
                </a:moveTo>
                <a:lnTo>
                  <a:pt x="0" y="0"/>
                </a:lnTo>
              </a:path>
            </a:pathLst>
          </a:custGeom>
          <a:ln w="38100">
            <a:solidFill>
              <a:srgbClr val="8952AC"/>
            </a:solidFill>
          </a:ln>
        </p:spPr>
        <p:txBody>
          <a:bodyPr wrap="square" lIns="0" tIns="0" rIns="0" bIns="0" rtlCol="0"/>
          <a:lstStyle/>
          <a:p/>
        </p:txBody>
      </p:sp>
      <p:sp>
        <p:nvSpPr>
          <p:cNvPr id="23" name="object 23"/>
          <p:cNvSpPr/>
          <p:nvPr/>
        </p:nvSpPr>
        <p:spPr>
          <a:xfrm>
            <a:off x="1405889" y="4728209"/>
            <a:ext cx="0" cy="928369"/>
          </a:xfrm>
          <a:custGeom>
            <a:avLst/>
            <a:gdLst/>
            <a:ahLst/>
            <a:cxnLst/>
            <a:rect l="l" t="t" r="r" b="b"/>
            <a:pathLst>
              <a:path w="0" h="928370">
                <a:moveTo>
                  <a:pt x="0" y="0"/>
                </a:moveTo>
                <a:lnTo>
                  <a:pt x="0" y="928369"/>
                </a:lnTo>
              </a:path>
            </a:pathLst>
          </a:custGeom>
          <a:ln w="38100">
            <a:solidFill>
              <a:srgbClr val="8952AC"/>
            </a:solidFill>
          </a:ln>
        </p:spPr>
        <p:txBody>
          <a:bodyPr wrap="square" lIns="0" tIns="0" rIns="0" bIns="0" rtlCol="0"/>
          <a:lstStyle/>
          <a:p/>
        </p:txBody>
      </p:sp>
      <p:sp>
        <p:nvSpPr>
          <p:cNvPr id="24" name="object 24"/>
          <p:cNvSpPr/>
          <p:nvPr/>
        </p:nvSpPr>
        <p:spPr>
          <a:xfrm>
            <a:off x="1604010" y="4531614"/>
            <a:ext cx="1085215" cy="0"/>
          </a:xfrm>
          <a:custGeom>
            <a:avLst/>
            <a:gdLst/>
            <a:ahLst/>
            <a:cxnLst/>
            <a:rect l="l" t="t" r="r" b="b"/>
            <a:pathLst>
              <a:path w="1085214" h="0">
                <a:moveTo>
                  <a:pt x="1084834" y="0"/>
                </a:moveTo>
                <a:lnTo>
                  <a:pt x="0" y="0"/>
                </a:lnTo>
              </a:path>
            </a:pathLst>
          </a:custGeom>
          <a:ln w="38100">
            <a:solidFill>
              <a:srgbClr val="8952AC"/>
            </a:solidFill>
          </a:ln>
        </p:spPr>
        <p:txBody>
          <a:bodyPr wrap="square" lIns="0" tIns="0" rIns="0" bIns="0" rtlCol="0"/>
          <a:lstStyle/>
          <a:p/>
        </p:txBody>
      </p:sp>
      <p:sp>
        <p:nvSpPr>
          <p:cNvPr id="25" name="object 25"/>
          <p:cNvSpPr/>
          <p:nvPr/>
        </p:nvSpPr>
        <p:spPr>
          <a:xfrm>
            <a:off x="3083814" y="5855970"/>
            <a:ext cx="1078865" cy="0"/>
          </a:xfrm>
          <a:custGeom>
            <a:avLst/>
            <a:gdLst/>
            <a:ahLst/>
            <a:cxnLst/>
            <a:rect l="l" t="t" r="r" b="b"/>
            <a:pathLst>
              <a:path w="1078864" h="0">
                <a:moveTo>
                  <a:pt x="1078738" y="0"/>
                </a:moveTo>
                <a:lnTo>
                  <a:pt x="0" y="0"/>
                </a:lnTo>
              </a:path>
            </a:pathLst>
          </a:custGeom>
          <a:ln w="38100">
            <a:solidFill>
              <a:srgbClr val="8952AC"/>
            </a:solidFill>
          </a:ln>
        </p:spPr>
        <p:txBody>
          <a:bodyPr wrap="square" lIns="0" tIns="0" rIns="0" bIns="0" rtlCol="0"/>
          <a:lstStyle/>
          <a:p/>
        </p:txBody>
      </p:sp>
      <p:sp>
        <p:nvSpPr>
          <p:cNvPr id="26" name="object 26"/>
          <p:cNvSpPr/>
          <p:nvPr/>
        </p:nvSpPr>
        <p:spPr>
          <a:xfrm>
            <a:off x="4360926" y="4728209"/>
            <a:ext cx="0" cy="928369"/>
          </a:xfrm>
          <a:custGeom>
            <a:avLst/>
            <a:gdLst/>
            <a:ahLst/>
            <a:cxnLst/>
            <a:rect l="l" t="t" r="r" b="b"/>
            <a:pathLst>
              <a:path w="0" h="928370">
                <a:moveTo>
                  <a:pt x="0" y="928369"/>
                </a:moveTo>
                <a:lnTo>
                  <a:pt x="0" y="0"/>
                </a:lnTo>
              </a:path>
            </a:pathLst>
          </a:custGeom>
          <a:ln w="38100">
            <a:solidFill>
              <a:srgbClr val="8952AC"/>
            </a:solidFill>
          </a:ln>
        </p:spPr>
        <p:txBody>
          <a:bodyPr wrap="square" lIns="0" tIns="0" rIns="0" bIns="0" rtlCol="0"/>
          <a:lstStyle/>
          <a:p/>
        </p:txBody>
      </p:sp>
      <p:sp>
        <p:nvSpPr>
          <p:cNvPr id="27" name="object 27"/>
          <p:cNvSpPr/>
          <p:nvPr/>
        </p:nvSpPr>
        <p:spPr>
          <a:xfrm>
            <a:off x="3080766" y="3207257"/>
            <a:ext cx="1082040" cy="0"/>
          </a:xfrm>
          <a:custGeom>
            <a:avLst/>
            <a:gdLst/>
            <a:ahLst/>
            <a:cxnLst/>
            <a:rect l="l" t="t" r="r" b="b"/>
            <a:pathLst>
              <a:path w="1082039" h="0">
                <a:moveTo>
                  <a:pt x="1081785" y="0"/>
                </a:moveTo>
                <a:lnTo>
                  <a:pt x="0" y="0"/>
                </a:lnTo>
              </a:path>
            </a:pathLst>
          </a:custGeom>
          <a:ln w="38100">
            <a:solidFill>
              <a:srgbClr val="8952AC"/>
            </a:solidFill>
          </a:ln>
        </p:spPr>
        <p:txBody>
          <a:bodyPr wrap="square" lIns="0" tIns="0" rIns="0" bIns="0" rtlCol="0"/>
          <a:lstStyle/>
          <a:p/>
        </p:txBody>
      </p:sp>
      <p:sp>
        <p:nvSpPr>
          <p:cNvPr id="28" name="object 28"/>
          <p:cNvSpPr/>
          <p:nvPr/>
        </p:nvSpPr>
        <p:spPr>
          <a:xfrm>
            <a:off x="1604010" y="3207257"/>
            <a:ext cx="1082040" cy="0"/>
          </a:xfrm>
          <a:custGeom>
            <a:avLst/>
            <a:gdLst/>
            <a:ahLst/>
            <a:cxnLst/>
            <a:rect l="l" t="t" r="r" b="b"/>
            <a:pathLst>
              <a:path w="1082039" h="0">
                <a:moveTo>
                  <a:pt x="0" y="0"/>
                </a:moveTo>
                <a:lnTo>
                  <a:pt x="1081786" y="0"/>
                </a:lnTo>
              </a:path>
            </a:pathLst>
          </a:custGeom>
          <a:ln w="38100">
            <a:solidFill>
              <a:srgbClr val="8952AC"/>
            </a:solidFill>
          </a:ln>
        </p:spPr>
        <p:txBody>
          <a:bodyPr wrap="square" lIns="0" tIns="0" rIns="0" bIns="0" rtlCol="0"/>
          <a:lstStyle/>
          <a:p/>
        </p:txBody>
      </p:sp>
      <p:sp>
        <p:nvSpPr>
          <p:cNvPr id="29" name="object 29"/>
          <p:cNvSpPr/>
          <p:nvPr/>
        </p:nvSpPr>
        <p:spPr>
          <a:xfrm>
            <a:off x="2882645" y="3403853"/>
            <a:ext cx="3175" cy="928369"/>
          </a:xfrm>
          <a:custGeom>
            <a:avLst/>
            <a:gdLst/>
            <a:ahLst/>
            <a:cxnLst/>
            <a:rect l="l" t="t" r="r" b="b"/>
            <a:pathLst>
              <a:path w="3175" h="928370">
                <a:moveTo>
                  <a:pt x="3048" y="928370"/>
                </a:moveTo>
                <a:lnTo>
                  <a:pt x="0" y="0"/>
                </a:lnTo>
              </a:path>
            </a:pathLst>
          </a:custGeom>
          <a:ln w="38099">
            <a:solidFill>
              <a:srgbClr val="8952AC"/>
            </a:solidFill>
          </a:ln>
        </p:spPr>
        <p:txBody>
          <a:bodyPr wrap="square" lIns="0" tIns="0" rIns="0" bIns="0" rtlCol="0"/>
          <a:lstStyle/>
          <a:p/>
        </p:txBody>
      </p:sp>
      <p:sp>
        <p:nvSpPr>
          <p:cNvPr id="30" name="object 30"/>
          <p:cNvSpPr/>
          <p:nvPr/>
        </p:nvSpPr>
        <p:spPr>
          <a:xfrm>
            <a:off x="1405889" y="3403853"/>
            <a:ext cx="0" cy="928369"/>
          </a:xfrm>
          <a:custGeom>
            <a:avLst/>
            <a:gdLst/>
            <a:ahLst/>
            <a:cxnLst/>
            <a:rect l="l" t="t" r="r" b="b"/>
            <a:pathLst>
              <a:path w="0" h="928370">
                <a:moveTo>
                  <a:pt x="0" y="0"/>
                </a:moveTo>
                <a:lnTo>
                  <a:pt x="0" y="928370"/>
                </a:lnTo>
              </a:path>
            </a:pathLst>
          </a:custGeom>
          <a:ln w="38100">
            <a:solidFill>
              <a:srgbClr val="8952AC"/>
            </a:solidFill>
          </a:ln>
        </p:spPr>
        <p:txBody>
          <a:bodyPr wrap="square" lIns="0" tIns="0" rIns="0" bIns="0" rtlCol="0"/>
          <a:lstStyle/>
          <a:p/>
        </p:txBody>
      </p:sp>
      <p:sp>
        <p:nvSpPr>
          <p:cNvPr id="31" name="object 31"/>
          <p:cNvSpPr/>
          <p:nvPr/>
        </p:nvSpPr>
        <p:spPr>
          <a:xfrm>
            <a:off x="3025901" y="4670297"/>
            <a:ext cx="1195070" cy="1044575"/>
          </a:xfrm>
          <a:custGeom>
            <a:avLst/>
            <a:gdLst/>
            <a:ahLst/>
            <a:cxnLst/>
            <a:rect l="l" t="t" r="r" b="b"/>
            <a:pathLst>
              <a:path w="1195070" h="1044575">
                <a:moveTo>
                  <a:pt x="0" y="1044359"/>
                </a:moveTo>
                <a:lnTo>
                  <a:pt x="1194815" y="0"/>
                </a:lnTo>
              </a:path>
            </a:pathLst>
          </a:custGeom>
          <a:ln w="38100">
            <a:solidFill>
              <a:srgbClr val="8952AC"/>
            </a:solidFill>
          </a:ln>
        </p:spPr>
        <p:txBody>
          <a:bodyPr wrap="square" lIns="0" tIns="0" rIns="0" bIns="0" rtlCol="0"/>
          <a:lstStyle/>
          <a:p/>
        </p:txBody>
      </p:sp>
      <p:sp>
        <p:nvSpPr>
          <p:cNvPr id="32" name="object 32"/>
          <p:cNvSpPr/>
          <p:nvPr/>
        </p:nvSpPr>
        <p:spPr>
          <a:xfrm>
            <a:off x="1546097" y="3345941"/>
            <a:ext cx="1201420" cy="1044575"/>
          </a:xfrm>
          <a:custGeom>
            <a:avLst/>
            <a:gdLst/>
            <a:ahLst/>
            <a:cxnLst/>
            <a:rect l="l" t="t" r="r" b="b"/>
            <a:pathLst>
              <a:path w="1201420" h="1044575">
                <a:moveTo>
                  <a:pt x="1200912" y="1044321"/>
                </a:moveTo>
                <a:lnTo>
                  <a:pt x="0" y="0"/>
                </a:lnTo>
              </a:path>
            </a:pathLst>
          </a:custGeom>
          <a:ln w="38100">
            <a:solidFill>
              <a:srgbClr val="8952AC"/>
            </a:solidFill>
          </a:ln>
        </p:spPr>
        <p:txBody>
          <a:bodyPr wrap="square" lIns="0" tIns="0" rIns="0" bIns="0" rtlCol="0"/>
          <a:lstStyle/>
          <a:p/>
        </p:txBody>
      </p:sp>
      <p:sp>
        <p:nvSpPr>
          <p:cNvPr id="33" name="object 33"/>
          <p:cNvSpPr txBox="1"/>
          <p:nvPr/>
        </p:nvSpPr>
        <p:spPr>
          <a:xfrm>
            <a:off x="2279142" y="5184470"/>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34" name="object 34"/>
          <p:cNvSpPr txBox="1"/>
          <p:nvPr/>
        </p:nvSpPr>
        <p:spPr>
          <a:xfrm>
            <a:off x="2200148" y="5912916"/>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35" name="object 35"/>
          <p:cNvSpPr txBox="1"/>
          <p:nvPr/>
        </p:nvSpPr>
        <p:spPr>
          <a:xfrm>
            <a:off x="1153160" y="5052440"/>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36" name="object 36"/>
          <p:cNvSpPr txBox="1"/>
          <p:nvPr/>
        </p:nvSpPr>
        <p:spPr>
          <a:xfrm>
            <a:off x="2051050" y="419480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7" name="object 37"/>
          <p:cNvSpPr txBox="1"/>
          <p:nvPr/>
        </p:nvSpPr>
        <p:spPr>
          <a:xfrm>
            <a:off x="1176934" y="3775964"/>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8</a:t>
            </a:r>
            <a:endParaRPr sz="1600">
              <a:latin typeface="Arial"/>
              <a:cs typeface="Arial"/>
            </a:endParaRPr>
          </a:p>
        </p:txBody>
      </p:sp>
      <p:sp>
        <p:nvSpPr>
          <p:cNvPr id="38" name="object 38"/>
          <p:cNvSpPr txBox="1"/>
          <p:nvPr/>
        </p:nvSpPr>
        <p:spPr>
          <a:xfrm>
            <a:off x="3626611" y="5912916"/>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9" name="object 39"/>
          <p:cNvSpPr txBox="1"/>
          <p:nvPr/>
        </p:nvSpPr>
        <p:spPr>
          <a:xfrm>
            <a:off x="3047238" y="5250560"/>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0" name="object 40"/>
          <p:cNvSpPr txBox="1"/>
          <p:nvPr/>
        </p:nvSpPr>
        <p:spPr>
          <a:xfrm>
            <a:off x="4470908" y="5015610"/>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1" name="object 41"/>
          <p:cNvSpPr txBox="1"/>
          <p:nvPr/>
        </p:nvSpPr>
        <p:spPr>
          <a:xfrm>
            <a:off x="2329052" y="3775964"/>
            <a:ext cx="782320" cy="269240"/>
          </a:xfrm>
          <a:prstGeom prst="rect">
            <a:avLst/>
          </a:prstGeom>
        </p:spPr>
        <p:txBody>
          <a:bodyPr wrap="square" lIns="0" tIns="12065" rIns="0" bIns="0" rtlCol="0" vert="horz">
            <a:spAutoFit/>
          </a:bodyPr>
          <a:lstStyle/>
          <a:p>
            <a:pPr marL="12700">
              <a:lnSpc>
                <a:spcPct val="100000"/>
              </a:lnSpc>
              <a:spcBef>
                <a:spcPts val="95"/>
              </a:spcBef>
              <a:tabLst>
                <a:tab pos="655955" algn="l"/>
              </a:tabLst>
            </a:pPr>
            <a:r>
              <a:rPr dirty="0" sz="1600" spc="-5">
                <a:solidFill>
                  <a:srgbClr val="767070"/>
                </a:solidFill>
                <a:latin typeface="Arial"/>
                <a:cs typeface="Arial"/>
              </a:rPr>
              <a:t>2</a:t>
            </a:r>
            <a:r>
              <a:rPr dirty="0" sz="1600" spc="-5">
                <a:solidFill>
                  <a:srgbClr val="767070"/>
                </a:solidFill>
                <a:latin typeface="Arial"/>
                <a:cs typeface="Arial"/>
              </a:rPr>
              <a:t>	</a:t>
            </a:r>
            <a:r>
              <a:rPr dirty="0" baseline="3472" sz="2400" spc="-7">
                <a:solidFill>
                  <a:srgbClr val="767070"/>
                </a:solidFill>
                <a:latin typeface="Arial"/>
                <a:cs typeface="Arial"/>
              </a:rPr>
              <a:t>4</a:t>
            </a:r>
            <a:endParaRPr baseline="3472" sz="2400">
              <a:latin typeface="Arial"/>
              <a:cs typeface="Arial"/>
            </a:endParaRPr>
          </a:p>
        </p:txBody>
      </p:sp>
      <p:sp>
        <p:nvSpPr>
          <p:cNvPr id="42" name="object 42"/>
          <p:cNvSpPr/>
          <p:nvPr/>
        </p:nvSpPr>
        <p:spPr>
          <a:xfrm>
            <a:off x="3022854" y="3345941"/>
            <a:ext cx="1198245" cy="1044575"/>
          </a:xfrm>
          <a:custGeom>
            <a:avLst/>
            <a:gdLst/>
            <a:ahLst/>
            <a:cxnLst/>
            <a:rect l="l" t="t" r="r" b="b"/>
            <a:pathLst>
              <a:path w="1198245" h="1044575">
                <a:moveTo>
                  <a:pt x="1197863" y="1044321"/>
                </a:moveTo>
                <a:lnTo>
                  <a:pt x="0" y="0"/>
                </a:lnTo>
              </a:path>
            </a:pathLst>
          </a:custGeom>
          <a:ln w="38100">
            <a:solidFill>
              <a:srgbClr val="8952AC"/>
            </a:solidFill>
          </a:ln>
        </p:spPr>
        <p:txBody>
          <a:bodyPr wrap="square" lIns="0" tIns="0" rIns="0" bIns="0" rtlCol="0"/>
          <a:lstStyle/>
          <a:p/>
        </p:txBody>
      </p:sp>
      <p:sp>
        <p:nvSpPr>
          <p:cNvPr id="43" name="object 43"/>
          <p:cNvSpPr txBox="1"/>
          <p:nvPr/>
        </p:nvSpPr>
        <p:spPr>
          <a:xfrm>
            <a:off x="3872229" y="3768978"/>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44" name="object 44"/>
          <p:cNvSpPr/>
          <p:nvPr/>
        </p:nvSpPr>
        <p:spPr>
          <a:xfrm>
            <a:off x="3083814" y="4531614"/>
            <a:ext cx="1078865" cy="0"/>
          </a:xfrm>
          <a:custGeom>
            <a:avLst/>
            <a:gdLst/>
            <a:ahLst/>
            <a:cxnLst/>
            <a:rect l="l" t="t" r="r" b="b"/>
            <a:pathLst>
              <a:path w="1078864" h="0">
                <a:moveTo>
                  <a:pt x="1078738" y="0"/>
                </a:moveTo>
                <a:lnTo>
                  <a:pt x="0" y="0"/>
                </a:lnTo>
              </a:path>
            </a:pathLst>
          </a:custGeom>
          <a:ln w="38100">
            <a:solidFill>
              <a:srgbClr val="8952AC"/>
            </a:solidFill>
          </a:ln>
        </p:spPr>
        <p:txBody>
          <a:bodyPr wrap="square" lIns="0" tIns="0" rIns="0" bIns="0" rtlCol="0"/>
          <a:lstStyle/>
          <a:p/>
        </p:txBody>
      </p:sp>
      <p:sp>
        <p:nvSpPr>
          <p:cNvPr id="45" name="object 45"/>
          <p:cNvSpPr txBox="1"/>
          <p:nvPr/>
        </p:nvSpPr>
        <p:spPr>
          <a:xfrm>
            <a:off x="3345941" y="4530344"/>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46" name="object 46"/>
          <p:cNvSpPr/>
          <p:nvPr/>
        </p:nvSpPr>
        <p:spPr>
          <a:xfrm>
            <a:off x="5422391" y="5657088"/>
            <a:ext cx="396240" cy="394970"/>
          </a:xfrm>
          <a:custGeom>
            <a:avLst/>
            <a:gdLst/>
            <a:ahLst/>
            <a:cxnLst/>
            <a:rect l="l" t="t" r="r" b="b"/>
            <a:pathLst>
              <a:path w="396239" h="394970">
                <a:moveTo>
                  <a:pt x="198120" y="0"/>
                </a:moveTo>
                <a:lnTo>
                  <a:pt x="152675" y="5212"/>
                </a:lnTo>
                <a:lnTo>
                  <a:pt x="110967" y="20058"/>
                </a:lnTo>
                <a:lnTo>
                  <a:pt x="74182" y="43355"/>
                </a:lnTo>
                <a:lnTo>
                  <a:pt x="43507" y="73917"/>
                </a:lnTo>
                <a:lnTo>
                  <a:pt x="20127" y="110562"/>
                </a:lnTo>
                <a:lnTo>
                  <a:pt x="5229" y="152103"/>
                </a:lnTo>
                <a:lnTo>
                  <a:pt x="0" y="197358"/>
                </a:lnTo>
                <a:lnTo>
                  <a:pt x="5229" y="242608"/>
                </a:lnTo>
                <a:lnTo>
                  <a:pt x="20127" y="284148"/>
                </a:lnTo>
                <a:lnTo>
                  <a:pt x="43507" y="320792"/>
                </a:lnTo>
                <a:lnTo>
                  <a:pt x="74182" y="351356"/>
                </a:lnTo>
                <a:lnTo>
                  <a:pt x="110967" y="374655"/>
                </a:lnTo>
                <a:lnTo>
                  <a:pt x="152675" y="389503"/>
                </a:lnTo>
                <a:lnTo>
                  <a:pt x="198120" y="394716"/>
                </a:lnTo>
                <a:lnTo>
                  <a:pt x="243564" y="389503"/>
                </a:lnTo>
                <a:lnTo>
                  <a:pt x="285272" y="374655"/>
                </a:lnTo>
                <a:lnTo>
                  <a:pt x="322057" y="351356"/>
                </a:lnTo>
                <a:lnTo>
                  <a:pt x="352732" y="320792"/>
                </a:lnTo>
                <a:lnTo>
                  <a:pt x="376112" y="284148"/>
                </a:lnTo>
                <a:lnTo>
                  <a:pt x="391010" y="242608"/>
                </a:lnTo>
                <a:lnTo>
                  <a:pt x="396240" y="197358"/>
                </a:lnTo>
                <a:lnTo>
                  <a:pt x="391010" y="152103"/>
                </a:lnTo>
                <a:lnTo>
                  <a:pt x="376112" y="110562"/>
                </a:lnTo>
                <a:lnTo>
                  <a:pt x="352732" y="73917"/>
                </a:lnTo>
                <a:lnTo>
                  <a:pt x="322057" y="43355"/>
                </a:lnTo>
                <a:lnTo>
                  <a:pt x="285272" y="20058"/>
                </a:lnTo>
                <a:lnTo>
                  <a:pt x="243564" y="5212"/>
                </a:lnTo>
                <a:lnTo>
                  <a:pt x="198120" y="0"/>
                </a:lnTo>
                <a:close/>
              </a:path>
            </a:pathLst>
          </a:custGeom>
          <a:solidFill>
            <a:srgbClr val="AC8752"/>
          </a:solidFill>
        </p:spPr>
        <p:txBody>
          <a:bodyPr wrap="square" lIns="0" tIns="0" rIns="0" bIns="0" rtlCol="0"/>
          <a:lstStyle/>
          <a:p/>
        </p:txBody>
      </p:sp>
      <p:sp>
        <p:nvSpPr>
          <p:cNvPr id="47" name="object 47"/>
          <p:cNvSpPr txBox="1"/>
          <p:nvPr/>
        </p:nvSpPr>
        <p:spPr>
          <a:xfrm>
            <a:off x="5526151" y="5652617"/>
            <a:ext cx="16637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𝑠</a:t>
            </a:r>
            <a:endParaRPr sz="2400">
              <a:latin typeface="Cambria Math"/>
              <a:cs typeface="Cambria Math"/>
            </a:endParaRPr>
          </a:p>
        </p:txBody>
      </p:sp>
      <p:sp>
        <p:nvSpPr>
          <p:cNvPr id="48" name="object 48"/>
          <p:cNvSpPr/>
          <p:nvPr/>
        </p:nvSpPr>
        <p:spPr>
          <a:xfrm>
            <a:off x="5761482" y="4670297"/>
            <a:ext cx="1201420" cy="1044575"/>
          </a:xfrm>
          <a:custGeom>
            <a:avLst/>
            <a:gdLst/>
            <a:ahLst/>
            <a:cxnLst/>
            <a:rect l="l" t="t" r="r" b="b"/>
            <a:pathLst>
              <a:path w="1201420" h="1044575">
                <a:moveTo>
                  <a:pt x="1200912" y="0"/>
                </a:moveTo>
                <a:lnTo>
                  <a:pt x="0" y="1044359"/>
                </a:lnTo>
              </a:path>
            </a:pathLst>
          </a:custGeom>
          <a:ln w="38100">
            <a:solidFill>
              <a:srgbClr val="8952AC"/>
            </a:solidFill>
            <a:prstDash val="dash"/>
          </a:ln>
        </p:spPr>
        <p:txBody>
          <a:bodyPr wrap="square" lIns="0" tIns="0" rIns="0" bIns="0" rtlCol="0"/>
          <a:lstStyle/>
          <a:p/>
        </p:txBody>
      </p:sp>
      <p:sp>
        <p:nvSpPr>
          <p:cNvPr id="49" name="object 49"/>
          <p:cNvSpPr/>
          <p:nvPr/>
        </p:nvSpPr>
        <p:spPr>
          <a:xfrm>
            <a:off x="5422391" y="4332732"/>
            <a:ext cx="396240" cy="394970"/>
          </a:xfrm>
          <a:custGeom>
            <a:avLst/>
            <a:gdLst/>
            <a:ahLst/>
            <a:cxnLst/>
            <a:rect l="l" t="t" r="r" b="b"/>
            <a:pathLst>
              <a:path w="396239" h="394970">
                <a:moveTo>
                  <a:pt x="198120" y="0"/>
                </a:moveTo>
                <a:lnTo>
                  <a:pt x="152675" y="5214"/>
                </a:lnTo>
                <a:lnTo>
                  <a:pt x="110967" y="20065"/>
                </a:lnTo>
                <a:lnTo>
                  <a:pt x="74182" y="43367"/>
                </a:lnTo>
                <a:lnTo>
                  <a:pt x="43507" y="73933"/>
                </a:lnTo>
                <a:lnTo>
                  <a:pt x="20127" y="110578"/>
                </a:lnTo>
                <a:lnTo>
                  <a:pt x="5229" y="152115"/>
                </a:lnTo>
                <a:lnTo>
                  <a:pt x="0" y="197358"/>
                </a:lnTo>
                <a:lnTo>
                  <a:pt x="5229" y="242600"/>
                </a:lnTo>
                <a:lnTo>
                  <a:pt x="20127" y="284137"/>
                </a:lnTo>
                <a:lnTo>
                  <a:pt x="43507" y="320782"/>
                </a:lnTo>
                <a:lnTo>
                  <a:pt x="74182" y="351348"/>
                </a:lnTo>
                <a:lnTo>
                  <a:pt x="110967" y="374650"/>
                </a:lnTo>
                <a:lnTo>
                  <a:pt x="152675" y="389501"/>
                </a:lnTo>
                <a:lnTo>
                  <a:pt x="198120" y="394716"/>
                </a:lnTo>
                <a:lnTo>
                  <a:pt x="243564" y="389501"/>
                </a:lnTo>
                <a:lnTo>
                  <a:pt x="285272" y="374650"/>
                </a:lnTo>
                <a:lnTo>
                  <a:pt x="322057" y="351348"/>
                </a:lnTo>
                <a:lnTo>
                  <a:pt x="352732" y="320782"/>
                </a:lnTo>
                <a:lnTo>
                  <a:pt x="376112" y="284137"/>
                </a:lnTo>
                <a:lnTo>
                  <a:pt x="391010" y="242600"/>
                </a:lnTo>
                <a:lnTo>
                  <a:pt x="396240" y="197358"/>
                </a:lnTo>
                <a:lnTo>
                  <a:pt x="391010" y="152115"/>
                </a:lnTo>
                <a:lnTo>
                  <a:pt x="376112" y="110578"/>
                </a:lnTo>
                <a:lnTo>
                  <a:pt x="352732" y="73933"/>
                </a:lnTo>
                <a:lnTo>
                  <a:pt x="322057" y="43367"/>
                </a:lnTo>
                <a:lnTo>
                  <a:pt x="285272" y="20065"/>
                </a:lnTo>
                <a:lnTo>
                  <a:pt x="243564" y="5214"/>
                </a:lnTo>
                <a:lnTo>
                  <a:pt x="198120" y="0"/>
                </a:lnTo>
                <a:close/>
              </a:path>
            </a:pathLst>
          </a:custGeom>
          <a:solidFill>
            <a:srgbClr val="AC8752"/>
          </a:solidFill>
        </p:spPr>
        <p:txBody>
          <a:bodyPr wrap="square" lIns="0" tIns="0" rIns="0" bIns="0" rtlCol="0"/>
          <a:lstStyle/>
          <a:p/>
        </p:txBody>
      </p:sp>
      <p:sp>
        <p:nvSpPr>
          <p:cNvPr id="50" name="object 50"/>
          <p:cNvSpPr/>
          <p:nvPr/>
        </p:nvSpPr>
        <p:spPr>
          <a:xfrm>
            <a:off x="6903719" y="5657088"/>
            <a:ext cx="396240" cy="394970"/>
          </a:xfrm>
          <a:custGeom>
            <a:avLst/>
            <a:gdLst/>
            <a:ahLst/>
            <a:cxnLst/>
            <a:rect l="l" t="t" r="r" b="b"/>
            <a:pathLst>
              <a:path w="396240" h="394970">
                <a:moveTo>
                  <a:pt x="198120" y="0"/>
                </a:moveTo>
                <a:lnTo>
                  <a:pt x="152675" y="5212"/>
                </a:lnTo>
                <a:lnTo>
                  <a:pt x="110967" y="20058"/>
                </a:lnTo>
                <a:lnTo>
                  <a:pt x="74182" y="43355"/>
                </a:lnTo>
                <a:lnTo>
                  <a:pt x="43507" y="73917"/>
                </a:lnTo>
                <a:lnTo>
                  <a:pt x="20127" y="110562"/>
                </a:lnTo>
                <a:lnTo>
                  <a:pt x="5229" y="152103"/>
                </a:lnTo>
                <a:lnTo>
                  <a:pt x="0" y="197358"/>
                </a:lnTo>
                <a:lnTo>
                  <a:pt x="5229" y="242608"/>
                </a:lnTo>
                <a:lnTo>
                  <a:pt x="20127" y="284148"/>
                </a:lnTo>
                <a:lnTo>
                  <a:pt x="43507" y="320792"/>
                </a:lnTo>
                <a:lnTo>
                  <a:pt x="74182" y="351356"/>
                </a:lnTo>
                <a:lnTo>
                  <a:pt x="110967" y="374655"/>
                </a:lnTo>
                <a:lnTo>
                  <a:pt x="152675" y="389503"/>
                </a:lnTo>
                <a:lnTo>
                  <a:pt x="198120" y="394716"/>
                </a:lnTo>
                <a:lnTo>
                  <a:pt x="243564" y="389503"/>
                </a:lnTo>
                <a:lnTo>
                  <a:pt x="285272" y="374655"/>
                </a:lnTo>
                <a:lnTo>
                  <a:pt x="322057" y="351356"/>
                </a:lnTo>
                <a:lnTo>
                  <a:pt x="352732" y="320792"/>
                </a:lnTo>
                <a:lnTo>
                  <a:pt x="376112" y="284148"/>
                </a:lnTo>
                <a:lnTo>
                  <a:pt x="391010" y="242608"/>
                </a:lnTo>
                <a:lnTo>
                  <a:pt x="396239" y="197358"/>
                </a:lnTo>
                <a:lnTo>
                  <a:pt x="391010" y="152103"/>
                </a:lnTo>
                <a:lnTo>
                  <a:pt x="376112" y="110562"/>
                </a:lnTo>
                <a:lnTo>
                  <a:pt x="352732" y="73917"/>
                </a:lnTo>
                <a:lnTo>
                  <a:pt x="322057" y="43355"/>
                </a:lnTo>
                <a:lnTo>
                  <a:pt x="285272" y="20058"/>
                </a:lnTo>
                <a:lnTo>
                  <a:pt x="243564" y="5212"/>
                </a:lnTo>
                <a:lnTo>
                  <a:pt x="198120" y="0"/>
                </a:lnTo>
                <a:close/>
              </a:path>
            </a:pathLst>
          </a:custGeom>
          <a:solidFill>
            <a:srgbClr val="AC8752"/>
          </a:solidFill>
        </p:spPr>
        <p:txBody>
          <a:bodyPr wrap="square" lIns="0" tIns="0" rIns="0" bIns="0" rtlCol="0"/>
          <a:lstStyle/>
          <a:p/>
        </p:txBody>
      </p:sp>
      <p:sp>
        <p:nvSpPr>
          <p:cNvPr id="51" name="object 51"/>
          <p:cNvSpPr txBox="1"/>
          <p:nvPr/>
        </p:nvSpPr>
        <p:spPr>
          <a:xfrm>
            <a:off x="6985507" y="5652617"/>
            <a:ext cx="21209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𝑔</a:t>
            </a:r>
            <a:endParaRPr sz="2400">
              <a:latin typeface="Cambria Math"/>
              <a:cs typeface="Cambria Math"/>
            </a:endParaRPr>
          </a:p>
        </p:txBody>
      </p:sp>
      <p:sp>
        <p:nvSpPr>
          <p:cNvPr id="52" name="object 52"/>
          <p:cNvSpPr/>
          <p:nvPr/>
        </p:nvSpPr>
        <p:spPr>
          <a:xfrm>
            <a:off x="5422391" y="3008376"/>
            <a:ext cx="396240" cy="394970"/>
          </a:xfrm>
          <a:custGeom>
            <a:avLst/>
            <a:gdLst/>
            <a:ahLst/>
            <a:cxnLst/>
            <a:rect l="l" t="t" r="r" b="b"/>
            <a:pathLst>
              <a:path w="396239" h="394970">
                <a:moveTo>
                  <a:pt x="198120" y="0"/>
                </a:moveTo>
                <a:lnTo>
                  <a:pt x="152675" y="5214"/>
                </a:lnTo>
                <a:lnTo>
                  <a:pt x="110967" y="20065"/>
                </a:lnTo>
                <a:lnTo>
                  <a:pt x="74182" y="43367"/>
                </a:lnTo>
                <a:lnTo>
                  <a:pt x="43507" y="73933"/>
                </a:lnTo>
                <a:lnTo>
                  <a:pt x="20127" y="110578"/>
                </a:lnTo>
                <a:lnTo>
                  <a:pt x="5229" y="152115"/>
                </a:lnTo>
                <a:lnTo>
                  <a:pt x="0" y="197358"/>
                </a:lnTo>
                <a:lnTo>
                  <a:pt x="5229" y="242600"/>
                </a:lnTo>
                <a:lnTo>
                  <a:pt x="20127" y="284137"/>
                </a:lnTo>
                <a:lnTo>
                  <a:pt x="43507" y="320782"/>
                </a:lnTo>
                <a:lnTo>
                  <a:pt x="74182" y="351348"/>
                </a:lnTo>
                <a:lnTo>
                  <a:pt x="110967" y="374650"/>
                </a:lnTo>
                <a:lnTo>
                  <a:pt x="152675" y="389501"/>
                </a:lnTo>
                <a:lnTo>
                  <a:pt x="198120" y="394715"/>
                </a:lnTo>
                <a:lnTo>
                  <a:pt x="243564" y="389501"/>
                </a:lnTo>
                <a:lnTo>
                  <a:pt x="285272" y="374650"/>
                </a:lnTo>
                <a:lnTo>
                  <a:pt x="322057" y="351348"/>
                </a:lnTo>
                <a:lnTo>
                  <a:pt x="352732" y="320782"/>
                </a:lnTo>
                <a:lnTo>
                  <a:pt x="376112" y="284137"/>
                </a:lnTo>
                <a:lnTo>
                  <a:pt x="391010" y="242600"/>
                </a:lnTo>
                <a:lnTo>
                  <a:pt x="396240" y="197358"/>
                </a:lnTo>
                <a:lnTo>
                  <a:pt x="391010" y="152115"/>
                </a:lnTo>
                <a:lnTo>
                  <a:pt x="376112" y="110578"/>
                </a:lnTo>
                <a:lnTo>
                  <a:pt x="352732" y="73933"/>
                </a:lnTo>
                <a:lnTo>
                  <a:pt x="322057" y="43367"/>
                </a:lnTo>
                <a:lnTo>
                  <a:pt x="285272" y="20065"/>
                </a:lnTo>
                <a:lnTo>
                  <a:pt x="243564" y="5214"/>
                </a:lnTo>
                <a:lnTo>
                  <a:pt x="198120" y="0"/>
                </a:lnTo>
                <a:close/>
              </a:path>
            </a:pathLst>
          </a:custGeom>
          <a:solidFill>
            <a:srgbClr val="AC8752"/>
          </a:solidFill>
        </p:spPr>
        <p:txBody>
          <a:bodyPr wrap="square" lIns="0" tIns="0" rIns="0" bIns="0" rtlCol="0"/>
          <a:lstStyle/>
          <a:p/>
        </p:txBody>
      </p:sp>
      <p:sp>
        <p:nvSpPr>
          <p:cNvPr id="53" name="object 53"/>
          <p:cNvSpPr/>
          <p:nvPr/>
        </p:nvSpPr>
        <p:spPr>
          <a:xfrm>
            <a:off x="6903719" y="4332732"/>
            <a:ext cx="396240" cy="394970"/>
          </a:xfrm>
          <a:custGeom>
            <a:avLst/>
            <a:gdLst/>
            <a:ahLst/>
            <a:cxnLst/>
            <a:rect l="l" t="t" r="r" b="b"/>
            <a:pathLst>
              <a:path w="396240" h="394970">
                <a:moveTo>
                  <a:pt x="198120" y="0"/>
                </a:moveTo>
                <a:lnTo>
                  <a:pt x="152675" y="5214"/>
                </a:lnTo>
                <a:lnTo>
                  <a:pt x="110967" y="20065"/>
                </a:lnTo>
                <a:lnTo>
                  <a:pt x="74182" y="43367"/>
                </a:lnTo>
                <a:lnTo>
                  <a:pt x="43507" y="73933"/>
                </a:lnTo>
                <a:lnTo>
                  <a:pt x="20127" y="110578"/>
                </a:lnTo>
                <a:lnTo>
                  <a:pt x="5229" y="152115"/>
                </a:lnTo>
                <a:lnTo>
                  <a:pt x="0" y="197358"/>
                </a:lnTo>
                <a:lnTo>
                  <a:pt x="5229" y="242600"/>
                </a:lnTo>
                <a:lnTo>
                  <a:pt x="20127" y="284137"/>
                </a:lnTo>
                <a:lnTo>
                  <a:pt x="43507" y="320782"/>
                </a:lnTo>
                <a:lnTo>
                  <a:pt x="74182" y="351348"/>
                </a:lnTo>
                <a:lnTo>
                  <a:pt x="110967" y="374650"/>
                </a:lnTo>
                <a:lnTo>
                  <a:pt x="152675" y="389501"/>
                </a:lnTo>
                <a:lnTo>
                  <a:pt x="198120" y="394716"/>
                </a:lnTo>
                <a:lnTo>
                  <a:pt x="243564" y="389501"/>
                </a:lnTo>
                <a:lnTo>
                  <a:pt x="285272" y="374650"/>
                </a:lnTo>
                <a:lnTo>
                  <a:pt x="322057" y="351348"/>
                </a:lnTo>
                <a:lnTo>
                  <a:pt x="352732" y="320782"/>
                </a:lnTo>
                <a:lnTo>
                  <a:pt x="376112" y="284137"/>
                </a:lnTo>
                <a:lnTo>
                  <a:pt x="391010" y="242600"/>
                </a:lnTo>
                <a:lnTo>
                  <a:pt x="396239" y="197358"/>
                </a:lnTo>
                <a:lnTo>
                  <a:pt x="391010" y="152115"/>
                </a:lnTo>
                <a:lnTo>
                  <a:pt x="376112" y="110578"/>
                </a:lnTo>
                <a:lnTo>
                  <a:pt x="352732" y="73933"/>
                </a:lnTo>
                <a:lnTo>
                  <a:pt x="322057" y="43367"/>
                </a:lnTo>
                <a:lnTo>
                  <a:pt x="285272" y="20065"/>
                </a:lnTo>
                <a:lnTo>
                  <a:pt x="243564" y="5214"/>
                </a:lnTo>
                <a:lnTo>
                  <a:pt x="198120" y="0"/>
                </a:lnTo>
                <a:close/>
              </a:path>
            </a:pathLst>
          </a:custGeom>
          <a:solidFill>
            <a:srgbClr val="AC8752"/>
          </a:solidFill>
        </p:spPr>
        <p:txBody>
          <a:bodyPr wrap="square" lIns="0" tIns="0" rIns="0" bIns="0" rtlCol="0"/>
          <a:lstStyle/>
          <a:p/>
        </p:txBody>
      </p:sp>
      <p:sp>
        <p:nvSpPr>
          <p:cNvPr id="54" name="object 54"/>
          <p:cNvSpPr txBox="1"/>
          <p:nvPr/>
        </p:nvSpPr>
        <p:spPr>
          <a:xfrm>
            <a:off x="5506973" y="4327905"/>
            <a:ext cx="1671955" cy="391160"/>
          </a:xfrm>
          <a:prstGeom prst="rect">
            <a:avLst/>
          </a:prstGeom>
        </p:spPr>
        <p:txBody>
          <a:bodyPr wrap="square" lIns="0" tIns="12700" rIns="0" bIns="0" rtlCol="0" vert="horz">
            <a:spAutoFit/>
          </a:bodyPr>
          <a:lstStyle/>
          <a:p>
            <a:pPr marL="12700">
              <a:lnSpc>
                <a:spcPct val="100000"/>
              </a:lnSpc>
              <a:spcBef>
                <a:spcPts val="100"/>
              </a:spcBef>
              <a:tabLst>
                <a:tab pos="1507490" algn="l"/>
              </a:tabLst>
            </a:pPr>
            <a:r>
              <a:rPr dirty="0" sz="2400">
                <a:solidFill>
                  <a:srgbClr val="E7DCED"/>
                </a:solidFill>
                <a:latin typeface="Cambria Math"/>
                <a:cs typeface="Cambria Math"/>
              </a:rPr>
              <a:t>𝑑	𝑒</a:t>
            </a:r>
            <a:endParaRPr sz="2400">
              <a:latin typeface="Cambria Math"/>
              <a:cs typeface="Cambria Math"/>
            </a:endParaRPr>
          </a:p>
        </p:txBody>
      </p:sp>
      <p:sp>
        <p:nvSpPr>
          <p:cNvPr id="55" name="object 55"/>
          <p:cNvSpPr/>
          <p:nvPr/>
        </p:nvSpPr>
        <p:spPr>
          <a:xfrm>
            <a:off x="6900671" y="3008376"/>
            <a:ext cx="396240" cy="394970"/>
          </a:xfrm>
          <a:custGeom>
            <a:avLst/>
            <a:gdLst/>
            <a:ahLst/>
            <a:cxnLst/>
            <a:rect l="l" t="t" r="r" b="b"/>
            <a:pathLst>
              <a:path w="396240" h="394970">
                <a:moveTo>
                  <a:pt x="198120" y="0"/>
                </a:moveTo>
                <a:lnTo>
                  <a:pt x="152675" y="5214"/>
                </a:lnTo>
                <a:lnTo>
                  <a:pt x="110967" y="20065"/>
                </a:lnTo>
                <a:lnTo>
                  <a:pt x="74182" y="43367"/>
                </a:lnTo>
                <a:lnTo>
                  <a:pt x="43507" y="73933"/>
                </a:lnTo>
                <a:lnTo>
                  <a:pt x="20127" y="110578"/>
                </a:lnTo>
                <a:lnTo>
                  <a:pt x="5229" y="152115"/>
                </a:lnTo>
                <a:lnTo>
                  <a:pt x="0" y="197358"/>
                </a:lnTo>
                <a:lnTo>
                  <a:pt x="5229" y="242600"/>
                </a:lnTo>
                <a:lnTo>
                  <a:pt x="20127" y="284137"/>
                </a:lnTo>
                <a:lnTo>
                  <a:pt x="43507" y="320782"/>
                </a:lnTo>
                <a:lnTo>
                  <a:pt x="74182" y="351348"/>
                </a:lnTo>
                <a:lnTo>
                  <a:pt x="110967" y="374650"/>
                </a:lnTo>
                <a:lnTo>
                  <a:pt x="152675" y="389501"/>
                </a:lnTo>
                <a:lnTo>
                  <a:pt x="198120" y="394715"/>
                </a:lnTo>
                <a:lnTo>
                  <a:pt x="243564" y="389501"/>
                </a:lnTo>
                <a:lnTo>
                  <a:pt x="285272" y="374650"/>
                </a:lnTo>
                <a:lnTo>
                  <a:pt x="322057" y="351348"/>
                </a:lnTo>
                <a:lnTo>
                  <a:pt x="352732" y="320782"/>
                </a:lnTo>
                <a:lnTo>
                  <a:pt x="376112" y="284137"/>
                </a:lnTo>
                <a:lnTo>
                  <a:pt x="391010" y="242600"/>
                </a:lnTo>
                <a:lnTo>
                  <a:pt x="396239" y="197358"/>
                </a:lnTo>
                <a:lnTo>
                  <a:pt x="391010" y="152115"/>
                </a:lnTo>
                <a:lnTo>
                  <a:pt x="376112" y="110578"/>
                </a:lnTo>
                <a:lnTo>
                  <a:pt x="352732" y="73933"/>
                </a:lnTo>
                <a:lnTo>
                  <a:pt x="322057" y="43367"/>
                </a:lnTo>
                <a:lnTo>
                  <a:pt x="285272" y="20065"/>
                </a:lnTo>
                <a:lnTo>
                  <a:pt x="243564" y="5214"/>
                </a:lnTo>
                <a:lnTo>
                  <a:pt x="198120" y="0"/>
                </a:lnTo>
                <a:close/>
              </a:path>
            </a:pathLst>
          </a:custGeom>
          <a:solidFill>
            <a:srgbClr val="AC8752"/>
          </a:solidFill>
        </p:spPr>
        <p:txBody>
          <a:bodyPr wrap="square" lIns="0" tIns="0" rIns="0" bIns="0" rtlCol="0"/>
          <a:lstStyle/>
          <a:p/>
        </p:txBody>
      </p:sp>
      <p:sp>
        <p:nvSpPr>
          <p:cNvPr id="56" name="object 56"/>
          <p:cNvSpPr/>
          <p:nvPr/>
        </p:nvSpPr>
        <p:spPr>
          <a:xfrm>
            <a:off x="8377428" y="5657088"/>
            <a:ext cx="396240" cy="394970"/>
          </a:xfrm>
          <a:custGeom>
            <a:avLst/>
            <a:gdLst/>
            <a:ahLst/>
            <a:cxnLst/>
            <a:rect l="l" t="t" r="r" b="b"/>
            <a:pathLst>
              <a:path w="396240" h="394970">
                <a:moveTo>
                  <a:pt x="198120" y="0"/>
                </a:moveTo>
                <a:lnTo>
                  <a:pt x="152675" y="5212"/>
                </a:lnTo>
                <a:lnTo>
                  <a:pt x="110967" y="20058"/>
                </a:lnTo>
                <a:lnTo>
                  <a:pt x="74182" y="43355"/>
                </a:lnTo>
                <a:lnTo>
                  <a:pt x="43507" y="73917"/>
                </a:lnTo>
                <a:lnTo>
                  <a:pt x="20127" y="110562"/>
                </a:lnTo>
                <a:lnTo>
                  <a:pt x="5229" y="152103"/>
                </a:lnTo>
                <a:lnTo>
                  <a:pt x="0" y="197358"/>
                </a:lnTo>
                <a:lnTo>
                  <a:pt x="5229" y="242608"/>
                </a:lnTo>
                <a:lnTo>
                  <a:pt x="20127" y="284148"/>
                </a:lnTo>
                <a:lnTo>
                  <a:pt x="43507" y="320792"/>
                </a:lnTo>
                <a:lnTo>
                  <a:pt x="74182" y="351356"/>
                </a:lnTo>
                <a:lnTo>
                  <a:pt x="110967" y="374655"/>
                </a:lnTo>
                <a:lnTo>
                  <a:pt x="152675" y="389503"/>
                </a:lnTo>
                <a:lnTo>
                  <a:pt x="198120" y="394716"/>
                </a:lnTo>
                <a:lnTo>
                  <a:pt x="243564" y="389503"/>
                </a:lnTo>
                <a:lnTo>
                  <a:pt x="285272" y="374655"/>
                </a:lnTo>
                <a:lnTo>
                  <a:pt x="322057" y="351356"/>
                </a:lnTo>
                <a:lnTo>
                  <a:pt x="352732" y="320792"/>
                </a:lnTo>
                <a:lnTo>
                  <a:pt x="376112" y="284148"/>
                </a:lnTo>
                <a:lnTo>
                  <a:pt x="391010" y="242608"/>
                </a:lnTo>
                <a:lnTo>
                  <a:pt x="396240" y="197358"/>
                </a:lnTo>
                <a:lnTo>
                  <a:pt x="391010" y="152103"/>
                </a:lnTo>
                <a:lnTo>
                  <a:pt x="376112" y="110562"/>
                </a:lnTo>
                <a:lnTo>
                  <a:pt x="352732" y="73917"/>
                </a:lnTo>
                <a:lnTo>
                  <a:pt x="322057" y="43355"/>
                </a:lnTo>
                <a:lnTo>
                  <a:pt x="285272" y="20058"/>
                </a:lnTo>
                <a:lnTo>
                  <a:pt x="243564" y="5212"/>
                </a:lnTo>
                <a:lnTo>
                  <a:pt x="198120" y="0"/>
                </a:lnTo>
                <a:close/>
              </a:path>
            </a:pathLst>
          </a:custGeom>
          <a:solidFill>
            <a:srgbClr val="AC8752"/>
          </a:solidFill>
        </p:spPr>
        <p:txBody>
          <a:bodyPr wrap="square" lIns="0" tIns="0" rIns="0" bIns="0" rtlCol="0"/>
          <a:lstStyle/>
          <a:p/>
        </p:txBody>
      </p:sp>
      <p:sp>
        <p:nvSpPr>
          <p:cNvPr id="57" name="object 57"/>
          <p:cNvSpPr txBox="1"/>
          <p:nvPr/>
        </p:nvSpPr>
        <p:spPr>
          <a:xfrm>
            <a:off x="8468614" y="5652617"/>
            <a:ext cx="19494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ℎ</a:t>
            </a:r>
            <a:endParaRPr sz="2400">
              <a:latin typeface="Cambria Math"/>
              <a:cs typeface="Cambria Math"/>
            </a:endParaRPr>
          </a:p>
        </p:txBody>
      </p:sp>
      <p:sp>
        <p:nvSpPr>
          <p:cNvPr id="58" name="object 58"/>
          <p:cNvSpPr/>
          <p:nvPr/>
        </p:nvSpPr>
        <p:spPr>
          <a:xfrm>
            <a:off x="8377428" y="4332732"/>
            <a:ext cx="396240" cy="394970"/>
          </a:xfrm>
          <a:custGeom>
            <a:avLst/>
            <a:gdLst/>
            <a:ahLst/>
            <a:cxnLst/>
            <a:rect l="l" t="t" r="r" b="b"/>
            <a:pathLst>
              <a:path w="396240" h="394970">
                <a:moveTo>
                  <a:pt x="198120" y="0"/>
                </a:moveTo>
                <a:lnTo>
                  <a:pt x="152675" y="5214"/>
                </a:lnTo>
                <a:lnTo>
                  <a:pt x="110967" y="20065"/>
                </a:lnTo>
                <a:lnTo>
                  <a:pt x="74182" y="43367"/>
                </a:lnTo>
                <a:lnTo>
                  <a:pt x="43507" y="73933"/>
                </a:lnTo>
                <a:lnTo>
                  <a:pt x="20127" y="110578"/>
                </a:lnTo>
                <a:lnTo>
                  <a:pt x="5229" y="152115"/>
                </a:lnTo>
                <a:lnTo>
                  <a:pt x="0" y="197358"/>
                </a:lnTo>
                <a:lnTo>
                  <a:pt x="5229" y="242600"/>
                </a:lnTo>
                <a:lnTo>
                  <a:pt x="20127" y="284137"/>
                </a:lnTo>
                <a:lnTo>
                  <a:pt x="43507" y="320782"/>
                </a:lnTo>
                <a:lnTo>
                  <a:pt x="74182" y="351348"/>
                </a:lnTo>
                <a:lnTo>
                  <a:pt x="110967" y="374650"/>
                </a:lnTo>
                <a:lnTo>
                  <a:pt x="152675" y="389501"/>
                </a:lnTo>
                <a:lnTo>
                  <a:pt x="198120" y="394716"/>
                </a:lnTo>
                <a:lnTo>
                  <a:pt x="243564" y="389501"/>
                </a:lnTo>
                <a:lnTo>
                  <a:pt x="285272" y="374650"/>
                </a:lnTo>
                <a:lnTo>
                  <a:pt x="322057" y="351348"/>
                </a:lnTo>
                <a:lnTo>
                  <a:pt x="352732" y="320782"/>
                </a:lnTo>
                <a:lnTo>
                  <a:pt x="376112" y="284137"/>
                </a:lnTo>
                <a:lnTo>
                  <a:pt x="391010" y="242600"/>
                </a:lnTo>
                <a:lnTo>
                  <a:pt x="396240" y="197358"/>
                </a:lnTo>
                <a:lnTo>
                  <a:pt x="391010" y="152115"/>
                </a:lnTo>
                <a:lnTo>
                  <a:pt x="376112" y="110578"/>
                </a:lnTo>
                <a:lnTo>
                  <a:pt x="352732" y="73933"/>
                </a:lnTo>
                <a:lnTo>
                  <a:pt x="322057" y="43367"/>
                </a:lnTo>
                <a:lnTo>
                  <a:pt x="285272" y="20065"/>
                </a:lnTo>
                <a:lnTo>
                  <a:pt x="243564" y="5214"/>
                </a:lnTo>
                <a:lnTo>
                  <a:pt x="198120" y="0"/>
                </a:lnTo>
                <a:close/>
              </a:path>
            </a:pathLst>
          </a:custGeom>
          <a:solidFill>
            <a:srgbClr val="AC8752"/>
          </a:solidFill>
        </p:spPr>
        <p:txBody>
          <a:bodyPr wrap="square" lIns="0" tIns="0" rIns="0" bIns="0" rtlCol="0"/>
          <a:lstStyle/>
          <a:p/>
        </p:txBody>
      </p:sp>
      <p:sp>
        <p:nvSpPr>
          <p:cNvPr id="59" name="object 59"/>
          <p:cNvSpPr txBox="1"/>
          <p:nvPr/>
        </p:nvSpPr>
        <p:spPr>
          <a:xfrm>
            <a:off x="8467725" y="4327905"/>
            <a:ext cx="19304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𝑓</a:t>
            </a:r>
            <a:endParaRPr sz="2400">
              <a:latin typeface="Cambria Math"/>
              <a:cs typeface="Cambria Math"/>
            </a:endParaRPr>
          </a:p>
        </p:txBody>
      </p:sp>
      <p:sp>
        <p:nvSpPr>
          <p:cNvPr id="60" name="object 60"/>
          <p:cNvSpPr/>
          <p:nvPr/>
        </p:nvSpPr>
        <p:spPr>
          <a:xfrm>
            <a:off x="8377428" y="3008376"/>
            <a:ext cx="396240" cy="394970"/>
          </a:xfrm>
          <a:custGeom>
            <a:avLst/>
            <a:gdLst/>
            <a:ahLst/>
            <a:cxnLst/>
            <a:rect l="l" t="t" r="r" b="b"/>
            <a:pathLst>
              <a:path w="396240" h="394970">
                <a:moveTo>
                  <a:pt x="198120" y="0"/>
                </a:moveTo>
                <a:lnTo>
                  <a:pt x="152675" y="5214"/>
                </a:lnTo>
                <a:lnTo>
                  <a:pt x="110967" y="20065"/>
                </a:lnTo>
                <a:lnTo>
                  <a:pt x="74182" y="43367"/>
                </a:lnTo>
                <a:lnTo>
                  <a:pt x="43507" y="73933"/>
                </a:lnTo>
                <a:lnTo>
                  <a:pt x="20127" y="110578"/>
                </a:lnTo>
                <a:lnTo>
                  <a:pt x="5229" y="152115"/>
                </a:lnTo>
                <a:lnTo>
                  <a:pt x="0" y="197358"/>
                </a:lnTo>
                <a:lnTo>
                  <a:pt x="5229" y="242600"/>
                </a:lnTo>
                <a:lnTo>
                  <a:pt x="20127" y="284137"/>
                </a:lnTo>
                <a:lnTo>
                  <a:pt x="43507" y="320782"/>
                </a:lnTo>
                <a:lnTo>
                  <a:pt x="74182" y="351348"/>
                </a:lnTo>
                <a:lnTo>
                  <a:pt x="110967" y="374650"/>
                </a:lnTo>
                <a:lnTo>
                  <a:pt x="152675" y="389501"/>
                </a:lnTo>
                <a:lnTo>
                  <a:pt x="198120" y="394715"/>
                </a:lnTo>
                <a:lnTo>
                  <a:pt x="243564" y="389501"/>
                </a:lnTo>
                <a:lnTo>
                  <a:pt x="285272" y="374650"/>
                </a:lnTo>
                <a:lnTo>
                  <a:pt x="322057" y="351348"/>
                </a:lnTo>
                <a:lnTo>
                  <a:pt x="352732" y="320782"/>
                </a:lnTo>
                <a:lnTo>
                  <a:pt x="376112" y="284137"/>
                </a:lnTo>
                <a:lnTo>
                  <a:pt x="391010" y="242600"/>
                </a:lnTo>
                <a:lnTo>
                  <a:pt x="396240" y="197358"/>
                </a:lnTo>
                <a:lnTo>
                  <a:pt x="391010" y="152115"/>
                </a:lnTo>
                <a:lnTo>
                  <a:pt x="376112" y="110578"/>
                </a:lnTo>
                <a:lnTo>
                  <a:pt x="352732" y="73933"/>
                </a:lnTo>
                <a:lnTo>
                  <a:pt x="322057" y="43367"/>
                </a:lnTo>
                <a:lnTo>
                  <a:pt x="285272" y="20065"/>
                </a:lnTo>
                <a:lnTo>
                  <a:pt x="243564" y="5214"/>
                </a:lnTo>
                <a:lnTo>
                  <a:pt x="198120" y="0"/>
                </a:lnTo>
                <a:close/>
              </a:path>
            </a:pathLst>
          </a:custGeom>
          <a:solidFill>
            <a:srgbClr val="AC8752"/>
          </a:solidFill>
        </p:spPr>
        <p:txBody>
          <a:bodyPr wrap="square" lIns="0" tIns="0" rIns="0" bIns="0" rtlCol="0"/>
          <a:lstStyle/>
          <a:p/>
        </p:txBody>
      </p:sp>
      <p:sp>
        <p:nvSpPr>
          <p:cNvPr id="61" name="object 61"/>
          <p:cNvSpPr txBox="1"/>
          <p:nvPr/>
        </p:nvSpPr>
        <p:spPr>
          <a:xfrm>
            <a:off x="1294891" y="3003296"/>
            <a:ext cx="7352665" cy="391160"/>
          </a:xfrm>
          <a:prstGeom prst="rect">
            <a:avLst/>
          </a:prstGeom>
        </p:spPr>
        <p:txBody>
          <a:bodyPr wrap="square" lIns="0" tIns="12700" rIns="0" bIns="0" rtlCol="0" vert="horz">
            <a:spAutoFit/>
          </a:bodyPr>
          <a:lstStyle/>
          <a:p>
            <a:pPr marL="12700">
              <a:lnSpc>
                <a:spcPct val="100000"/>
              </a:lnSpc>
              <a:spcBef>
                <a:spcPts val="100"/>
              </a:spcBef>
              <a:tabLst>
                <a:tab pos="1493520" algn="l"/>
                <a:tab pos="2982595" algn="l"/>
                <a:tab pos="4228465" algn="l"/>
                <a:tab pos="5709920" algn="l"/>
                <a:tab pos="7198995" algn="l"/>
              </a:tabLst>
            </a:pPr>
            <a:r>
              <a:rPr dirty="0" sz="2400">
                <a:solidFill>
                  <a:srgbClr val="E7DCED"/>
                </a:solidFill>
                <a:latin typeface="Cambria Math"/>
                <a:cs typeface="Cambria Math"/>
              </a:rPr>
              <a:t>𝑎	𝑏	𝑐	𝑎	𝑏	𝑐</a:t>
            </a:r>
            <a:endParaRPr sz="2400">
              <a:latin typeface="Cambria Math"/>
              <a:cs typeface="Cambria Math"/>
            </a:endParaRPr>
          </a:p>
        </p:txBody>
      </p:sp>
      <p:sp>
        <p:nvSpPr>
          <p:cNvPr id="62" name="object 62"/>
          <p:cNvSpPr/>
          <p:nvPr/>
        </p:nvSpPr>
        <p:spPr>
          <a:xfrm>
            <a:off x="5819394" y="5855970"/>
            <a:ext cx="1085215" cy="0"/>
          </a:xfrm>
          <a:custGeom>
            <a:avLst/>
            <a:gdLst/>
            <a:ahLst/>
            <a:cxnLst/>
            <a:rect l="l" t="t" r="r" b="b"/>
            <a:pathLst>
              <a:path w="1085215" h="0">
                <a:moveTo>
                  <a:pt x="1084833" y="0"/>
                </a:moveTo>
                <a:lnTo>
                  <a:pt x="0" y="0"/>
                </a:lnTo>
              </a:path>
            </a:pathLst>
          </a:custGeom>
          <a:ln w="38100">
            <a:solidFill>
              <a:srgbClr val="8952AC"/>
            </a:solidFill>
            <a:prstDash val="dash"/>
          </a:ln>
        </p:spPr>
        <p:txBody>
          <a:bodyPr wrap="square" lIns="0" tIns="0" rIns="0" bIns="0" rtlCol="0"/>
          <a:lstStyle/>
          <a:p/>
        </p:txBody>
      </p:sp>
      <p:sp>
        <p:nvSpPr>
          <p:cNvPr id="63" name="object 63"/>
          <p:cNvSpPr/>
          <p:nvPr/>
        </p:nvSpPr>
        <p:spPr>
          <a:xfrm>
            <a:off x="5621273" y="4728209"/>
            <a:ext cx="0" cy="928369"/>
          </a:xfrm>
          <a:custGeom>
            <a:avLst/>
            <a:gdLst/>
            <a:ahLst/>
            <a:cxnLst/>
            <a:rect l="l" t="t" r="r" b="b"/>
            <a:pathLst>
              <a:path w="0" h="928370">
                <a:moveTo>
                  <a:pt x="0" y="0"/>
                </a:moveTo>
                <a:lnTo>
                  <a:pt x="0" y="928369"/>
                </a:lnTo>
              </a:path>
            </a:pathLst>
          </a:custGeom>
          <a:ln w="38100">
            <a:solidFill>
              <a:srgbClr val="8952AC"/>
            </a:solidFill>
            <a:prstDash val="dash"/>
          </a:ln>
        </p:spPr>
        <p:txBody>
          <a:bodyPr wrap="square" lIns="0" tIns="0" rIns="0" bIns="0" rtlCol="0"/>
          <a:lstStyle/>
          <a:p/>
        </p:txBody>
      </p:sp>
      <p:sp>
        <p:nvSpPr>
          <p:cNvPr id="64" name="object 64"/>
          <p:cNvSpPr/>
          <p:nvPr/>
        </p:nvSpPr>
        <p:spPr>
          <a:xfrm>
            <a:off x="5819394" y="4531614"/>
            <a:ext cx="1085215" cy="0"/>
          </a:xfrm>
          <a:custGeom>
            <a:avLst/>
            <a:gdLst/>
            <a:ahLst/>
            <a:cxnLst/>
            <a:rect l="l" t="t" r="r" b="b"/>
            <a:pathLst>
              <a:path w="1085215" h="0">
                <a:moveTo>
                  <a:pt x="1084833" y="0"/>
                </a:moveTo>
                <a:lnTo>
                  <a:pt x="0" y="0"/>
                </a:lnTo>
              </a:path>
            </a:pathLst>
          </a:custGeom>
          <a:ln w="38100">
            <a:solidFill>
              <a:srgbClr val="8952AC"/>
            </a:solidFill>
            <a:prstDash val="dash"/>
          </a:ln>
        </p:spPr>
        <p:txBody>
          <a:bodyPr wrap="square" lIns="0" tIns="0" rIns="0" bIns="0" rtlCol="0"/>
          <a:lstStyle/>
          <a:p/>
        </p:txBody>
      </p:sp>
      <p:sp>
        <p:nvSpPr>
          <p:cNvPr id="65" name="object 65"/>
          <p:cNvSpPr/>
          <p:nvPr/>
        </p:nvSpPr>
        <p:spPr>
          <a:xfrm>
            <a:off x="7300721" y="5855970"/>
            <a:ext cx="1078865" cy="0"/>
          </a:xfrm>
          <a:custGeom>
            <a:avLst/>
            <a:gdLst/>
            <a:ahLst/>
            <a:cxnLst/>
            <a:rect l="l" t="t" r="r" b="b"/>
            <a:pathLst>
              <a:path w="1078865" h="0">
                <a:moveTo>
                  <a:pt x="1078737" y="0"/>
                </a:moveTo>
                <a:lnTo>
                  <a:pt x="0" y="0"/>
                </a:lnTo>
              </a:path>
            </a:pathLst>
          </a:custGeom>
          <a:ln w="38100">
            <a:solidFill>
              <a:srgbClr val="8952AC"/>
            </a:solidFill>
            <a:prstDash val="dash"/>
          </a:ln>
        </p:spPr>
        <p:txBody>
          <a:bodyPr wrap="square" lIns="0" tIns="0" rIns="0" bIns="0" rtlCol="0"/>
          <a:lstStyle/>
          <a:p/>
        </p:txBody>
      </p:sp>
      <p:sp>
        <p:nvSpPr>
          <p:cNvPr id="66" name="object 66"/>
          <p:cNvSpPr/>
          <p:nvPr/>
        </p:nvSpPr>
        <p:spPr>
          <a:xfrm>
            <a:off x="8576309" y="4728209"/>
            <a:ext cx="0" cy="928369"/>
          </a:xfrm>
          <a:custGeom>
            <a:avLst/>
            <a:gdLst/>
            <a:ahLst/>
            <a:cxnLst/>
            <a:rect l="l" t="t" r="r" b="b"/>
            <a:pathLst>
              <a:path w="0" h="928370">
                <a:moveTo>
                  <a:pt x="0" y="928369"/>
                </a:moveTo>
                <a:lnTo>
                  <a:pt x="0" y="0"/>
                </a:lnTo>
              </a:path>
            </a:pathLst>
          </a:custGeom>
          <a:ln w="38100">
            <a:solidFill>
              <a:srgbClr val="8952AC"/>
            </a:solidFill>
            <a:prstDash val="dash"/>
          </a:ln>
        </p:spPr>
        <p:txBody>
          <a:bodyPr wrap="square" lIns="0" tIns="0" rIns="0" bIns="0" rtlCol="0"/>
          <a:lstStyle/>
          <a:p/>
        </p:txBody>
      </p:sp>
      <p:sp>
        <p:nvSpPr>
          <p:cNvPr id="67" name="object 67"/>
          <p:cNvSpPr/>
          <p:nvPr/>
        </p:nvSpPr>
        <p:spPr>
          <a:xfrm>
            <a:off x="7297673" y="3207257"/>
            <a:ext cx="1082040" cy="0"/>
          </a:xfrm>
          <a:custGeom>
            <a:avLst/>
            <a:gdLst/>
            <a:ahLst/>
            <a:cxnLst/>
            <a:rect l="l" t="t" r="r" b="b"/>
            <a:pathLst>
              <a:path w="1082040" h="0">
                <a:moveTo>
                  <a:pt x="1081785" y="0"/>
                </a:moveTo>
                <a:lnTo>
                  <a:pt x="0" y="0"/>
                </a:lnTo>
              </a:path>
            </a:pathLst>
          </a:custGeom>
          <a:ln w="38100">
            <a:solidFill>
              <a:srgbClr val="8952AC"/>
            </a:solidFill>
            <a:prstDash val="dash"/>
          </a:ln>
        </p:spPr>
        <p:txBody>
          <a:bodyPr wrap="square" lIns="0" tIns="0" rIns="0" bIns="0" rtlCol="0"/>
          <a:lstStyle/>
          <a:p/>
        </p:txBody>
      </p:sp>
      <p:sp>
        <p:nvSpPr>
          <p:cNvPr id="68" name="object 68"/>
          <p:cNvSpPr/>
          <p:nvPr/>
        </p:nvSpPr>
        <p:spPr>
          <a:xfrm>
            <a:off x="5819394" y="3207257"/>
            <a:ext cx="1082040" cy="0"/>
          </a:xfrm>
          <a:custGeom>
            <a:avLst/>
            <a:gdLst/>
            <a:ahLst/>
            <a:cxnLst/>
            <a:rect l="l" t="t" r="r" b="b"/>
            <a:pathLst>
              <a:path w="1082040" h="0">
                <a:moveTo>
                  <a:pt x="0" y="0"/>
                </a:moveTo>
                <a:lnTo>
                  <a:pt x="1081785" y="0"/>
                </a:lnTo>
              </a:path>
            </a:pathLst>
          </a:custGeom>
          <a:ln w="38100">
            <a:solidFill>
              <a:srgbClr val="8952AC"/>
            </a:solidFill>
            <a:prstDash val="dash"/>
          </a:ln>
        </p:spPr>
        <p:txBody>
          <a:bodyPr wrap="square" lIns="0" tIns="0" rIns="0" bIns="0" rtlCol="0"/>
          <a:lstStyle/>
          <a:p/>
        </p:txBody>
      </p:sp>
      <p:sp>
        <p:nvSpPr>
          <p:cNvPr id="69" name="object 69"/>
          <p:cNvSpPr/>
          <p:nvPr/>
        </p:nvSpPr>
        <p:spPr>
          <a:xfrm>
            <a:off x="7099554" y="3403853"/>
            <a:ext cx="3175" cy="928369"/>
          </a:xfrm>
          <a:custGeom>
            <a:avLst/>
            <a:gdLst/>
            <a:ahLst/>
            <a:cxnLst/>
            <a:rect l="l" t="t" r="r" b="b"/>
            <a:pathLst>
              <a:path w="3175" h="928370">
                <a:moveTo>
                  <a:pt x="3048" y="928370"/>
                </a:moveTo>
                <a:lnTo>
                  <a:pt x="0" y="0"/>
                </a:lnTo>
              </a:path>
            </a:pathLst>
          </a:custGeom>
          <a:ln w="38099">
            <a:solidFill>
              <a:srgbClr val="8952AC"/>
            </a:solidFill>
            <a:prstDash val="dash"/>
          </a:ln>
        </p:spPr>
        <p:txBody>
          <a:bodyPr wrap="square" lIns="0" tIns="0" rIns="0" bIns="0" rtlCol="0"/>
          <a:lstStyle/>
          <a:p/>
        </p:txBody>
      </p:sp>
      <p:sp>
        <p:nvSpPr>
          <p:cNvPr id="70" name="object 70"/>
          <p:cNvSpPr/>
          <p:nvPr/>
        </p:nvSpPr>
        <p:spPr>
          <a:xfrm>
            <a:off x="5621273" y="3403853"/>
            <a:ext cx="0" cy="928369"/>
          </a:xfrm>
          <a:custGeom>
            <a:avLst/>
            <a:gdLst/>
            <a:ahLst/>
            <a:cxnLst/>
            <a:rect l="l" t="t" r="r" b="b"/>
            <a:pathLst>
              <a:path w="0" h="928370">
                <a:moveTo>
                  <a:pt x="0" y="0"/>
                </a:moveTo>
                <a:lnTo>
                  <a:pt x="0" y="928370"/>
                </a:lnTo>
              </a:path>
            </a:pathLst>
          </a:custGeom>
          <a:ln w="38100">
            <a:solidFill>
              <a:srgbClr val="8952AC"/>
            </a:solidFill>
            <a:prstDash val="dash"/>
          </a:ln>
        </p:spPr>
        <p:txBody>
          <a:bodyPr wrap="square" lIns="0" tIns="0" rIns="0" bIns="0" rtlCol="0"/>
          <a:lstStyle/>
          <a:p/>
        </p:txBody>
      </p:sp>
      <p:sp>
        <p:nvSpPr>
          <p:cNvPr id="71" name="object 71"/>
          <p:cNvSpPr/>
          <p:nvPr/>
        </p:nvSpPr>
        <p:spPr>
          <a:xfrm>
            <a:off x="7242809" y="4670297"/>
            <a:ext cx="1195070" cy="1044575"/>
          </a:xfrm>
          <a:custGeom>
            <a:avLst/>
            <a:gdLst/>
            <a:ahLst/>
            <a:cxnLst/>
            <a:rect l="l" t="t" r="r" b="b"/>
            <a:pathLst>
              <a:path w="1195070" h="1044575">
                <a:moveTo>
                  <a:pt x="0" y="1044359"/>
                </a:moveTo>
                <a:lnTo>
                  <a:pt x="1194816" y="0"/>
                </a:lnTo>
              </a:path>
            </a:pathLst>
          </a:custGeom>
          <a:ln w="38100">
            <a:solidFill>
              <a:srgbClr val="8952AC"/>
            </a:solidFill>
            <a:prstDash val="dash"/>
          </a:ln>
        </p:spPr>
        <p:txBody>
          <a:bodyPr wrap="square" lIns="0" tIns="0" rIns="0" bIns="0" rtlCol="0"/>
          <a:lstStyle/>
          <a:p/>
        </p:txBody>
      </p:sp>
      <p:sp>
        <p:nvSpPr>
          <p:cNvPr id="72" name="object 72"/>
          <p:cNvSpPr/>
          <p:nvPr/>
        </p:nvSpPr>
        <p:spPr>
          <a:xfrm>
            <a:off x="5761482" y="3345941"/>
            <a:ext cx="1201420" cy="1044575"/>
          </a:xfrm>
          <a:custGeom>
            <a:avLst/>
            <a:gdLst/>
            <a:ahLst/>
            <a:cxnLst/>
            <a:rect l="l" t="t" r="r" b="b"/>
            <a:pathLst>
              <a:path w="1201420" h="1044575">
                <a:moveTo>
                  <a:pt x="1200912" y="1044321"/>
                </a:moveTo>
                <a:lnTo>
                  <a:pt x="0" y="0"/>
                </a:lnTo>
              </a:path>
            </a:pathLst>
          </a:custGeom>
          <a:ln w="38100">
            <a:solidFill>
              <a:srgbClr val="8952AC"/>
            </a:solidFill>
            <a:prstDash val="dash"/>
          </a:ln>
        </p:spPr>
        <p:txBody>
          <a:bodyPr wrap="square" lIns="0" tIns="0" rIns="0" bIns="0" rtlCol="0"/>
          <a:lstStyle/>
          <a:p/>
        </p:txBody>
      </p:sp>
      <p:sp>
        <p:nvSpPr>
          <p:cNvPr id="73" name="object 73"/>
          <p:cNvSpPr txBox="1"/>
          <p:nvPr/>
        </p:nvSpPr>
        <p:spPr>
          <a:xfrm>
            <a:off x="6495034" y="5184470"/>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74" name="object 74"/>
          <p:cNvSpPr txBox="1"/>
          <p:nvPr/>
        </p:nvSpPr>
        <p:spPr>
          <a:xfrm>
            <a:off x="6416421" y="5912916"/>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75" name="object 75"/>
          <p:cNvSpPr txBox="1"/>
          <p:nvPr/>
        </p:nvSpPr>
        <p:spPr>
          <a:xfrm>
            <a:off x="5369433" y="5052440"/>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76" name="object 76"/>
          <p:cNvSpPr txBox="1"/>
          <p:nvPr/>
        </p:nvSpPr>
        <p:spPr>
          <a:xfrm>
            <a:off x="6267069" y="4194809"/>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77" name="object 77"/>
          <p:cNvSpPr txBox="1"/>
          <p:nvPr/>
        </p:nvSpPr>
        <p:spPr>
          <a:xfrm>
            <a:off x="7842631" y="5912916"/>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78" name="object 78"/>
          <p:cNvSpPr txBox="1"/>
          <p:nvPr/>
        </p:nvSpPr>
        <p:spPr>
          <a:xfrm>
            <a:off x="7263510" y="5250560"/>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79" name="object 79"/>
          <p:cNvSpPr txBox="1"/>
          <p:nvPr/>
        </p:nvSpPr>
        <p:spPr>
          <a:xfrm>
            <a:off x="8687181" y="5015610"/>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80" name="object 80"/>
          <p:cNvSpPr txBox="1"/>
          <p:nvPr/>
        </p:nvSpPr>
        <p:spPr>
          <a:xfrm>
            <a:off x="2051050" y="3256229"/>
            <a:ext cx="4354830" cy="269240"/>
          </a:xfrm>
          <a:prstGeom prst="rect">
            <a:avLst/>
          </a:prstGeom>
        </p:spPr>
        <p:txBody>
          <a:bodyPr wrap="square" lIns="0" tIns="12065" rIns="0" bIns="0" rtlCol="0" vert="horz">
            <a:spAutoFit/>
          </a:bodyPr>
          <a:lstStyle/>
          <a:p>
            <a:pPr marL="12700">
              <a:lnSpc>
                <a:spcPct val="100000"/>
              </a:lnSpc>
              <a:spcBef>
                <a:spcPts val="95"/>
              </a:spcBef>
              <a:tabLst>
                <a:tab pos="4228465" algn="l"/>
              </a:tabLst>
            </a:pPr>
            <a:r>
              <a:rPr dirty="0" sz="1600" spc="-5">
                <a:solidFill>
                  <a:srgbClr val="767070"/>
                </a:solidFill>
                <a:latin typeface="Arial"/>
                <a:cs typeface="Arial"/>
              </a:rPr>
              <a:t>3</a:t>
            </a:r>
            <a:r>
              <a:rPr dirty="0" sz="1600" spc="-5">
                <a:solidFill>
                  <a:srgbClr val="767070"/>
                </a:solidFill>
                <a:latin typeface="Arial"/>
                <a:cs typeface="Arial"/>
              </a:rPr>
              <a:t>	</a:t>
            </a:r>
            <a:r>
              <a:rPr dirty="0" sz="1600" spc="-5">
                <a:solidFill>
                  <a:srgbClr val="767070"/>
                </a:solidFill>
                <a:latin typeface="Arial"/>
                <a:cs typeface="Arial"/>
              </a:rPr>
              <a:t>3</a:t>
            </a:r>
            <a:endParaRPr sz="1600">
              <a:latin typeface="Arial"/>
              <a:cs typeface="Arial"/>
            </a:endParaRPr>
          </a:p>
        </p:txBody>
      </p:sp>
      <p:sp>
        <p:nvSpPr>
          <p:cNvPr id="81" name="object 81"/>
          <p:cNvSpPr txBox="1"/>
          <p:nvPr/>
        </p:nvSpPr>
        <p:spPr>
          <a:xfrm>
            <a:off x="5393182" y="3775964"/>
            <a:ext cx="1934210" cy="269240"/>
          </a:xfrm>
          <a:prstGeom prst="rect">
            <a:avLst/>
          </a:prstGeom>
        </p:spPr>
        <p:txBody>
          <a:bodyPr wrap="square" lIns="0" tIns="12065" rIns="0" bIns="0" rtlCol="0" vert="horz">
            <a:spAutoFit/>
          </a:bodyPr>
          <a:lstStyle/>
          <a:p>
            <a:pPr marL="12700">
              <a:lnSpc>
                <a:spcPct val="100000"/>
              </a:lnSpc>
              <a:spcBef>
                <a:spcPts val="95"/>
              </a:spcBef>
              <a:tabLst>
                <a:tab pos="1164590" algn="l"/>
                <a:tab pos="1808480" algn="l"/>
              </a:tabLst>
            </a:pPr>
            <a:r>
              <a:rPr dirty="0" sz="1600" spc="-5">
                <a:solidFill>
                  <a:srgbClr val="767070"/>
                </a:solidFill>
                <a:latin typeface="Arial"/>
                <a:cs typeface="Arial"/>
              </a:rPr>
              <a:t>8</a:t>
            </a:r>
            <a:r>
              <a:rPr dirty="0" sz="1600" spc="-5">
                <a:solidFill>
                  <a:srgbClr val="767070"/>
                </a:solidFill>
                <a:latin typeface="Arial"/>
                <a:cs typeface="Arial"/>
              </a:rPr>
              <a:t>	</a:t>
            </a:r>
            <a:r>
              <a:rPr dirty="0" sz="1600" spc="-5">
                <a:solidFill>
                  <a:srgbClr val="767070"/>
                </a:solidFill>
                <a:latin typeface="Arial"/>
                <a:cs typeface="Arial"/>
              </a:rPr>
              <a:t>2</a:t>
            </a:r>
            <a:r>
              <a:rPr dirty="0" sz="1600" spc="-5">
                <a:solidFill>
                  <a:srgbClr val="767070"/>
                </a:solidFill>
                <a:latin typeface="Arial"/>
                <a:cs typeface="Arial"/>
              </a:rPr>
              <a:t>	</a:t>
            </a:r>
            <a:r>
              <a:rPr dirty="0" baseline="3472" sz="2400" spc="-7">
                <a:solidFill>
                  <a:srgbClr val="767070"/>
                </a:solidFill>
                <a:latin typeface="Arial"/>
                <a:cs typeface="Arial"/>
              </a:rPr>
              <a:t>4</a:t>
            </a:r>
            <a:endParaRPr baseline="3472" sz="2400">
              <a:latin typeface="Arial"/>
              <a:cs typeface="Arial"/>
            </a:endParaRPr>
          </a:p>
        </p:txBody>
      </p:sp>
      <p:sp>
        <p:nvSpPr>
          <p:cNvPr id="82" name="object 82"/>
          <p:cNvSpPr/>
          <p:nvPr/>
        </p:nvSpPr>
        <p:spPr>
          <a:xfrm>
            <a:off x="7239761" y="3345941"/>
            <a:ext cx="1198245" cy="1044575"/>
          </a:xfrm>
          <a:custGeom>
            <a:avLst/>
            <a:gdLst/>
            <a:ahLst/>
            <a:cxnLst/>
            <a:rect l="l" t="t" r="r" b="b"/>
            <a:pathLst>
              <a:path w="1198245" h="1044575">
                <a:moveTo>
                  <a:pt x="1197864" y="1044321"/>
                </a:moveTo>
                <a:lnTo>
                  <a:pt x="0" y="0"/>
                </a:lnTo>
              </a:path>
            </a:pathLst>
          </a:custGeom>
          <a:ln w="38100">
            <a:solidFill>
              <a:srgbClr val="8952AC"/>
            </a:solidFill>
            <a:prstDash val="dash"/>
          </a:ln>
        </p:spPr>
        <p:txBody>
          <a:bodyPr wrap="square" lIns="0" tIns="0" rIns="0" bIns="0" rtlCol="0"/>
          <a:lstStyle/>
          <a:p/>
        </p:txBody>
      </p:sp>
      <p:sp>
        <p:nvSpPr>
          <p:cNvPr id="83" name="object 83"/>
          <p:cNvSpPr txBox="1"/>
          <p:nvPr/>
        </p:nvSpPr>
        <p:spPr>
          <a:xfrm>
            <a:off x="3573907" y="3303270"/>
            <a:ext cx="4354195" cy="269240"/>
          </a:xfrm>
          <a:prstGeom prst="rect">
            <a:avLst/>
          </a:prstGeom>
        </p:spPr>
        <p:txBody>
          <a:bodyPr wrap="square" lIns="0" tIns="12065" rIns="0" bIns="0" rtlCol="0" vert="horz">
            <a:spAutoFit/>
          </a:bodyPr>
          <a:lstStyle/>
          <a:p>
            <a:pPr marL="12700">
              <a:lnSpc>
                <a:spcPct val="100000"/>
              </a:lnSpc>
              <a:spcBef>
                <a:spcPts val="95"/>
              </a:spcBef>
              <a:tabLst>
                <a:tab pos="4228465" algn="l"/>
              </a:tabLst>
            </a:pPr>
            <a:r>
              <a:rPr dirty="0" sz="1600" spc="-5" b="1">
                <a:solidFill>
                  <a:srgbClr val="767070"/>
                </a:solidFill>
                <a:latin typeface="Arial"/>
                <a:cs typeface="Arial"/>
              </a:rPr>
              <a:t>6</a:t>
            </a:r>
            <a:r>
              <a:rPr dirty="0" sz="1600" spc="-5" b="1">
                <a:solidFill>
                  <a:srgbClr val="767070"/>
                </a:solidFill>
                <a:latin typeface="Arial"/>
                <a:cs typeface="Arial"/>
              </a:rPr>
              <a:t>	</a:t>
            </a:r>
            <a:r>
              <a:rPr dirty="0" sz="1600" spc="-5" b="1">
                <a:solidFill>
                  <a:srgbClr val="767070"/>
                </a:solidFill>
                <a:latin typeface="Arial"/>
                <a:cs typeface="Arial"/>
              </a:rPr>
              <a:t>6</a:t>
            </a:r>
            <a:endParaRPr sz="1600">
              <a:latin typeface="Arial"/>
              <a:cs typeface="Arial"/>
            </a:endParaRPr>
          </a:p>
        </p:txBody>
      </p:sp>
      <p:sp>
        <p:nvSpPr>
          <p:cNvPr id="84" name="object 84"/>
          <p:cNvSpPr txBox="1"/>
          <p:nvPr/>
        </p:nvSpPr>
        <p:spPr>
          <a:xfrm>
            <a:off x="8088630" y="3768978"/>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85" name="object 85"/>
          <p:cNvSpPr/>
          <p:nvPr/>
        </p:nvSpPr>
        <p:spPr>
          <a:xfrm>
            <a:off x="7300721" y="4531614"/>
            <a:ext cx="1078865" cy="0"/>
          </a:xfrm>
          <a:custGeom>
            <a:avLst/>
            <a:gdLst/>
            <a:ahLst/>
            <a:cxnLst/>
            <a:rect l="l" t="t" r="r" b="b"/>
            <a:pathLst>
              <a:path w="1078865" h="0">
                <a:moveTo>
                  <a:pt x="1078737" y="0"/>
                </a:moveTo>
                <a:lnTo>
                  <a:pt x="0" y="0"/>
                </a:lnTo>
              </a:path>
            </a:pathLst>
          </a:custGeom>
          <a:ln w="38100">
            <a:solidFill>
              <a:srgbClr val="8952AC"/>
            </a:solidFill>
            <a:prstDash val="dash"/>
          </a:ln>
        </p:spPr>
        <p:txBody>
          <a:bodyPr wrap="square" lIns="0" tIns="0" rIns="0" bIns="0" rtlCol="0"/>
          <a:lstStyle/>
          <a:p/>
        </p:txBody>
      </p:sp>
      <p:sp>
        <p:nvSpPr>
          <p:cNvPr id="86" name="object 86"/>
          <p:cNvSpPr txBox="1"/>
          <p:nvPr/>
        </p:nvSpPr>
        <p:spPr>
          <a:xfrm>
            <a:off x="7561833" y="4530344"/>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87" name="object 87"/>
          <p:cNvSpPr/>
          <p:nvPr/>
        </p:nvSpPr>
        <p:spPr>
          <a:xfrm>
            <a:off x="4691634" y="4474464"/>
            <a:ext cx="600075" cy="114300"/>
          </a:xfrm>
          <a:custGeom>
            <a:avLst/>
            <a:gdLst/>
            <a:ahLst/>
            <a:cxnLst/>
            <a:rect l="l" t="t" r="r" b="b"/>
            <a:pathLst>
              <a:path w="600075" h="114300">
                <a:moveTo>
                  <a:pt x="485520" y="0"/>
                </a:moveTo>
                <a:lnTo>
                  <a:pt x="485520" y="114300"/>
                </a:lnTo>
                <a:lnTo>
                  <a:pt x="561720" y="76200"/>
                </a:lnTo>
                <a:lnTo>
                  <a:pt x="504570" y="76200"/>
                </a:lnTo>
                <a:lnTo>
                  <a:pt x="504570" y="38100"/>
                </a:lnTo>
                <a:lnTo>
                  <a:pt x="561720" y="38100"/>
                </a:lnTo>
                <a:lnTo>
                  <a:pt x="485520" y="0"/>
                </a:lnTo>
                <a:close/>
              </a:path>
              <a:path w="600075" h="114300">
                <a:moveTo>
                  <a:pt x="485520" y="38100"/>
                </a:moveTo>
                <a:lnTo>
                  <a:pt x="0" y="38100"/>
                </a:lnTo>
                <a:lnTo>
                  <a:pt x="0" y="76200"/>
                </a:lnTo>
                <a:lnTo>
                  <a:pt x="485520" y="76200"/>
                </a:lnTo>
                <a:lnTo>
                  <a:pt x="485520" y="38100"/>
                </a:lnTo>
                <a:close/>
              </a:path>
              <a:path w="600075" h="114300">
                <a:moveTo>
                  <a:pt x="561720" y="38100"/>
                </a:moveTo>
                <a:lnTo>
                  <a:pt x="504570" y="38100"/>
                </a:lnTo>
                <a:lnTo>
                  <a:pt x="504570" y="76200"/>
                </a:lnTo>
                <a:lnTo>
                  <a:pt x="561720" y="76200"/>
                </a:lnTo>
                <a:lnTo>
                  <a:pt x="599820" y="57150"/>
                </a:lnTo>
                <a:lnTo>
                  <a:pt x="561720" y="38100"/>
                </a:lnTo>
                <a:close/>
              </a:path>
            </a:pathLst>
          </a:custGeom>
          <a:solidFill>
            <a:srgbClr val="52AC87"/>
          </a:solidFill>
        </p:spPr>
        <p:txBody>
          <a:bodyPr wrap="square" lIns="0" tIns="0" rIns="0" bIns="0" rtlCol="0"/>
          <a:lstStyle/>
          <a:p/>
        </p:txBody>
      </p:sp>
      <p:sp>
        <p:nvSpPr>
          <p:cNvPr id="88" name="object 88"/>
          <p:cNvSpPr/>
          <p:nvPr/>
        </p:nvSpPr>
        <p:spPr>
          <a:xfrm>
            <a:off x="9127997" y="3295650"/>
            <a:ext cx="465455" cy="0"/>
          </a:xfrm>
          <a:custGeom>
            <a:avLst/>
            <a:gdLst/>
            <a:ahLst/>
            <a:cxnLst/>
            <a:rect l="l" t="t" r="r" b="b"/>
            <a:pathLst>
              <a:path w="465454" h="0">
                <a:moveTo>
                  <a:pt x="0" y="0"/>
                </a:moveTo>
                <a:lnTo>
                  <a:pt x="465074" y="0"/>
                </a:lnTo>
              </a:path>
            </a:pathLst>
          </a:custGeom>
          <a:ln w="38100">
            <a:solidFill>
              <a:srgbClr val="8952AC"/>
            </a:solidFill>
            <a:prstDash val="dash"/>
          </a:ln>
        </p:spPr>
        <p:txBody>
          <a:bodyPr wrap="square" lIns="0" tIns="0" rIns="0" bIns="0" rtlCol="0"/>
          <a:lstStyle/>
          <a:p/>
        </p:txBody>
      </p:sp>
      <p:sp>
        <p:nvSpPr>
          <p:cNvPr id="89" name="object 89"/>
          <p:cNvSpPr/>
          <p:nvPr/>
        </p:nvSpPr>
        <p:spPr>
          <a:xfrm>
            <a:off x="9127997" y="3536441"/>
            <a:ext cx="465455" cy="0"/>
          </a:xfrm>
          <a:custGeom>
            <a:avLst/>
            <a:gdLst/>
            <a:ahLst/>
            <a:cxnLst/>
            <a:rect l="l" t="t" r="r" b="b"/>
            <a:pathLst>
              <a:path w="465454" h="0">
                <a:moveTo>
                  <a:pt x="0" y="0"/>
                </a:moveTo>
                <a:lnTo>
                  <a:pt x="465074" y="0"/>
                </a:lnTo>
              </a:path>
            </a:pathLst>
          </a:custGeom>
          <a:ln w="38100">
            <a:solidFill>
              <a:srgbClr val="767070"/>
            </a:solidFill>
            <a:prstDash val="dash"/>
          </a:ln>
        </p:spPr>
        <p:txBody>
          <a:bodyPr wrap="square" lIns="0" tIns="0" rIns="0" bIns="0" rtlCol="0"/>
          <a:lstStyle/>
          <a:p/>
        </p:txBody>
      </p:sp>
      <p:sp>
        <p:nvSpPr>
          <p:cNvPr id="90" name="object 90"/>
          <p:cNvSpPr/>
          <p:nvPr/>
        </p:nvSpPr>
        <p:spPr>
          <a:xfrm>
            <a:off x="9127997" y="4014978"/>
            <a:ext cx="465455" cy="0"/>
          </a:xfrm>
          <a:custGeom>
            <a:avLst/>
            <a:gdLst/>
            <a:ahLst/>
            <a:cxnLst/>
            <a:rect l="l" t="t" r="r" b="b"/>
            <a:pathLst>
              <a:path w="465454" h="0">
                <a:moveTo>
                  <a:pt x="0" y="0"/>
                </a:moveTo>
                <a:lnTo>
                  <a:pt x="465074" y="0"/>
                </a:lnTo>
              </a:path>
            </a:pathLst>
          </a:custGeom>
          <a:ln w="38100">
            <a:solidFill>
              <a:srgbClr val="57ED7B"/>
            </a:solidFill>
          </a:ln>
        </p:spPr>
        <p:txBody>
          <a:bodyPr wrap="square" lIns="0" tIns="0" rIns="0" bIns="0" rtlCol="0"/>
          <a:lstStyle/>
          <a:p/>
        </p:txBody>
      </p:sp>
      <p:sp>
        <p:nvSpPr>
          <p:cNvPr id="91" name="object 91"/>
          <p:cNvSpPr/>
          <p:nvPr/>
        </p:nvSpPr>
        <p:spPr>
          <a:xfrm>
            <a:off x="9127997" y="3769614"/>
            <a:ext cx="465455" cy="0"/>
          </a:xfrm>
          <a:custGeom>
            <a:avLst/>
            <a:gdLst/>
            <a:ahLst/>
            <a:cxnLst/>
            <a:rect l="l" t="t" r="r" b="b"/>
            <a:pathLst>
              <a:path w="465454" h="0">
                <a:moveTo>
                  <a:pt x="0" y="0"/>
                </a:moveTo>
                <a:lnTo>
                  <a:pt x="465074" y="0"/>
                </a:lnTo>
              </a:path>
            </a:pathLst>
          </a:custGeom>
          <a:ln w="38100">
            <a:solidFill>
              <a:srgbClr val="C00000"/>
            </a:solidFill>
            <a:prstDash val="dash"/>
          </a:ln>
        </p:spPr>
        <p:txBody>
          <a:bodyPr wrap="square" lIns="0" tIns="0" rIns="0" bIns="0" rtlCol="0"/>
          <a:lstStyle/>
          <a:p/>
        </p:txBody>
      </p:sp>
      <p:sp>
        <p:nvSpPr>
          <p:cNvPr id="92" name="object 92"/>
          <p:cNvSpPr txBox="1"/>
          <p:nvPr/>
        </p:nvSpPr>
        <p:spPr>
          <a:xfrm>
            <a:off x="9671684" y="3123691"/>
            <a:ext cx="1320800" cy="989965"/>
          </a:xfrm>
          <a:prstGeom prst="rect">
            <a:avLst/>
          </a:prstGeom>
        </p:spPr>
        <p:txBody>
          <a:bodyPr wrap="square" lIns="0" tIns="8255" rIns="0" bIns="0" rtlCol="0" vert="horz">
            <a:spAutoFit/>
          </a:bodyPr>
          <a:lstStyle/>
          <a:p>
            <a:pPr marL="12700" marR="5080">
              <a:lnSpc>
                <a:spcPct val="132400"/>
              </a:lnSpc>
              <a:spcBef>
                <a:spcPts val="65"/>
              </a:spcBef>
            </a:pPr>
            <a:r>
              <a:rPr dirty="0" sz="1200" spc="-5">
                <a:solidFill>
                  <a:srgbClr val="767070"/>
                </a:solidFill>
                <a:latin typeface="Arial"/>
                <a:cs typeface="Arial"/>
              </a:rPr>
              <a:t>Unexamined Edge  Disregarded Edge  </a:t>
            </a:r>
            <a:r>
              <a:rPr dirty="0" sz="1200">
                <a:solidFill>
                  <a:srgbClr val="767070"/>
                </a:solidFill>
                <a:latin typeface="Arial"/>
                <a:cs typeface="Arial"/>
              </a:rPr>
              <a:t>Under</a:t>
            </a:r>
            <a:r>
              <a:rPr dirty="0" sz="1200" spc="-70">
                <a:solidFill>
                  <a:srgbClr val="767070"/>
                </a:solidFill>
                <a:latin typeface="Arial"/>
                <a:cs typeface="Arial"/>
              </a:rPr>
              <a:t> </a:t>
            </a:r>
            <a:r>
              <a:rPr dirty="0" sz="1200" spc="-5">
                <a:solidFill>
                  <a:srgbClr val="767070"/>
                </a:solidFill>
                <a:latin typeface="Arial"/>
                <a:cs typeface="Arial"/>
              </a:rPr>
              <a:t>Examination  MCST</a:t>
            </a:r>
            <a:r>
              <a:rPr dirty="0" sz="1200" spc="-25">
                <a:solidFill>
                  <a:srgbClr val="767070"/>
                </a:solidFill>
                <a:latin typeface="Arial"/>
                <a:cs typeface="Arial"/>
              </a:rPr>
              <a:t> </a:t>
            </a:r>
            <a:r>
              <a:rPr dirty="0" sz="1200" spc="-5">
                <a:solidFill>
                  <a:srgbClr val="767070"/>
                </a:solidFill>
                <a:latin typeface="Arial"/>
                <a:cs typeface="Arial"/>
              </a:rPr>
              <a:t>Edge</a:t>
            </a:r>
            <a:endParaRPr sz="120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534670"/>
            <a:ext cx="2468245" cy="391160"/>
          </a:xfrm>
          <a:prstGeom prst="rect"/>
        </p:spPr>
        <p:txBody>
          <a:bodyPr wrap="square" lIns="0" tIns="12700" rIns="0" bIns="0" rtlCol="0" vert="horz">
            <a:spAutoFit/>
          </a:bodyPr>
          <a:lstStyle/>
          <a:p>
            <a:pPr marL="12700">
              <a:lnSpc>
                <a:spcPct val="100000"/>
              </a:lnSpc>
              <a:spcBef>
                <a:spcPts val="100"/>
              </a:spcBef>
            </a:pPr>
            <a:r>
              <a:rPr dirty="0" spc="-25"/>
              <a:t>Kruskal’s</a:t>
            </a:r>
            <a:r>
              <a:rPr dirty="0" spc="-60"/>
              <a:t> </a:t>
            </a:r>
            <a:r>
              <a:rPr dirty="0" spc="-5"/>
              <a:t>Algorithm</a:t>
            </a:r>
          </a:p>
        </p:txBody>
      </p:sp>
      <p:sp>
        <p:nvSpPr>
          <p:cNvPr id="3" name="object 3"/>
          <p:cNvSpPr/>
          <p:nvPr/>
        </p:nvSpPr>
        <p:spPr>
          <a:xfrm>
            <a:off x="917447" y="4081271"/>
            <a:ext cx="396240" cy="396240"/>
          </a:xfrm>
          <a:custGeom>
            <a:avLst/>
            <a:gdLst/>
            <a:ahLst/>
            <a:cxnLst/>
            <a:rect l="l" t="t" r="r" b="b"/>
            <a:pathLst>
              <a:path w="396240" h="396239">
                <a:moveTo>
                  <a:pt x="198120" y="0"/>
                </a:moveTo>
                <a:lnTo>
                  <a:pt x="152691" y="5229"/>
                </a:lnTo>
                <a:lnTo>
                  <a:pt x="110989" y="20127"/>
                </a:lnTo>
                <a:lnTo>
                  <a:pt x="74204" y="43507"/>
                </a:lnTo>
                <a:lnTo>
                  <a:pt x="43523" y="74182"/>
                </a:lnTo>
                <a:lnTo>
                  <a:pt x="20136" y="110967"/>
                </a:lnTo>
                <a:lnTo>
                  <a:pt x="5232" y="152675"/>
                </a:lnTo>
                <a:lnTo>
                  <a:pt x="0" y="198119"/>
                </a:lnTo>
                <a:lnTo>
                  <a:pt x="5232" y="243564"/>
                </a:lnTo>
                <a:lnTo>
                  <a:pt x="20136" y="285272"/>
                </a:lnTo>
                <a:lnTo>
                  <a:pt x="43523" y="322057"/>
                </a:lnTo>
                <a:lnTo>
                  <a:pt x="74204" y="352732"/>
                </a:lnTo>
                <a:lnTo>
                  <a:pt x="110989" y="376112"/>
                </a:lnTo>
                <a:lnTo>
                  <a:pt x="152691" y="391010"/>
                </a:lnTo>
                <a:lnTo>
                  <a:pt x="198120" y="396239"/>
                </a:lnTo>
                <a:lnTo>
                  <a:pt x="243548" y="391010"/>
                </a:lnTo>
                <a:lnTo>
                  <a:pt x="285250" y="376112"/>
                </a:lnTo>
                <a:lnTo>
                  <a:pt x="322035" y="352732"/>
                </a:lnTo>
                <a:lnTo>
                  <a:pt x="352716" y="322057"/>
                </a:lnTo>
                <a:lnTo>
                  <a:pt x="376103" y="285272"/>
                </a:lnTo>
                <a:lnTo>
                  <a:pt x="391007" y="243564"/>
                </a:lnTo>
                <a:lnTo>
                  <a:pt x="396240" y="198119"/>
                </a:lnTo>
                <a:lnTo>
                  <a:pt x="391007" y="152675"/>
                </a:lnTo>
                <a:lnTo>
                  <a:pt x="376103" y="110967"/>
                </a:lnTo>
                <a:lnTo>
                  <a:pt x="352716" y="74182"/>
                </a:lnTo>
                <a:lnTo>
                  <a:pt x="322035" y="43507"/>
                </a:lnTo>
                <a:lnTo>
                  <a:pt x="285250" y="20127"/>
                </a:lnTo>
                <a:lnTo>
                  <a:pt x="243548" y="5229"/>
                </a:lnTo>
                <a:lnTo>
                  <a:pt x="198120" y="0"/>
                </a:lnTo>
                <a:close/>
              </a:path>
            </a:pathLst>
          </a:custGeom>
          <a:solidFill>
            <a:srgbClr val="AC8752"/>
          </a:solidFill>
        </p:spPr>
        <p:txBody>
          <a:bodyPr wrap="square" lIns="0" tIns="0" rIns="0" bIns="0" rtlCol="0"/>
          <a:lstStyle/>
          <a:p/>
        </p:txBody>
      </p:sp>
      <p:sp>
        <p:nvSpPr>
          <p:cNvPr id="4" name="object 4"/>
          <p:cNvSpPr txBox="1"/>
          <p:nvPr/>
        </p:nvSpPr>
        <p:spPr>
          <a:xfrm>
            <a:off x="1021181" y="4077461"/>
            <a:ext cx="16637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𝑠</a:t>
            </a:r>
            <a:endParaRPr sz="2400">
              <a:latin typeface="Cambria Math"/>
              <a:cs typeface="Cambria Math"/>
            </a:endParaRPr>
          </a:p>
        </p:txBody>
      </p:sp>
      <p:sp>
        <p:nvSpPr>
          <p:cNvPr id="5" name="object 5"/>
          <p:cNvSpPr/>
          <p:nvPr/>
        </p:nvSpPr>
        <p:spPr>
          <a:xfrm>
            <a:off x="1256538" y="3096005"/>
            <a:ext cx="1201420" cy="1044575"/>
          </a:xfrm>
          <a:custGeom>
            <a:avLst/>
            <a:gdLst/>
            <a:ahLst/>
            <a:cxnLst/>
            <a:rect l="l" t="t" r="r" b="b"/>
            <a:pathLst>
              <a:path w="1201420" h="1044575">
                <a:moveTo>
                  <a:pt x="1200912" y="0"/>
                </a:moveTo>
                <a:lnTo>
                  <a:pt x="0" y="1044321"/>
                </a:lnTo>
              </a:path>
            </a:pathLst>
          </a:custGeom>
          <a:ln w="38100">
            <a:solidFill>
              <a:srgbClr val="8952AC"/>
            </a:solidFill>
            <a:prstDash val="dash"/>
          </a:ln>
        </p:spPr>
        <p:txBody>
          <a:bodyPr wrap="square" lIns="0" tIns="0" rIns="0" bIns="0" rtlCol="0"/>
          <a:lstStyle/>
          <a:p/>
        </p:txBody>
      </p:sp>
      <p:sp>
        <p:nvSpPr>
          <p:cNvPr id="6" name="object 6"/>
          <p:cNvSpPr/>
          <p:nvPr/>
        </p:nvSpPr>
        <p:spPr>
          <a:xfrm>
            <a:off x="917447" y="2756916"/>
            <a:ext cx="396240" cy="396240"/>
          </a:xfrm>
          <a:custGeom>
            <a:avLst/>
            <a:gdLst/>
            <a:ahLst/>
            <a:cxnLst/>
            <a:rect l="l" t="t" r="r" b="b"/>
            <a:pathLst>
              <a:path w="396240" h="396239">
                <a:moveTo>
                  <a:pt x="198120" y="0"/>
                </a:moveTo>
                <a:lnTo>
                  <a:pt x="152691" y="5229"/>
                </a:lnTo>
                <a:lnTo>
                  <a:pt x="110989" y="20127"/>
                </a:lnTo>
                <a:lnTo>
                  <a:pt x="74204" y="43507"/>
                </a:lnTo>
                <a:lnTo>
                  <a:pt x="43523" y="74182"/>
                </a:lnTo>
                <a:lnTo>
                  <a:pt x="20136" y="110967"/>
                </a:lnTo>
                <a:lnTo>
                  <a:pt x="5232" y="152675"/>
                </a:lnTo>
                <a:lnTo>
                  <a:pt x="0" y="198120"/>
                </a:lnTo>
                <a:lnTo>
                  <a:pt x="5232" y="243564"/>
                </a:lnTo>
                <a:lnTo>
                  <a:pt x="20136" y="285272"/>
                </a:lnTo>
                <a:lnTo>
                  <a:pt x="43523" y="322057"/>
                </a:lnTo>
                <a:lnTo>
                  <a:pt x="74204" y="352732"/>
                </a:lnTo>
                <a:lnTo>
                  <a:pt x="110989" y="376112"/>
                </a:lnTo>
                <a:lnTo>
                  <a:pt x="152691" y="391010"/>
                </a:lnTo>
                <a:lnTo>
                  <a:pt x="198120" y="396239"/>
                </a:lnTo>
                <a:lnTo>
                  <a:pt x="243548" y="391010"/>
                </a:lnTo>
                <a:lnTo>
                  <a:pt x="285250" y="376112"/>
                </a:lnTo>
                <a:lnTo>
                  <a:pt x="322035" y="352732"/>
                </a:lnTo>
                <a:lnTo>
                  <a:pt x="352716" y="322057"/>
                </a:lnTo>
                <a:lnTo>
                  <a:pt x="376103" y="285272"/>
                </a:lnTo>
                <a:lnTo>
                  <a:pt x="391007" y="243564"/>
                </a:lnTo>
                <a:lnTo>
                  <a:pt x="396240" y="198120"/>
                </a:lnTo>
                <a:lnTo>
                  <a:pt x="391007" y="152675"/>
                </a:lnTo>
                <a:lnTo>
                  <a:pt x="376103" y="110967"/>
                </a:lnTo>
                <a:lnTo>
                  <a:pt x="352716" y="74182"/>
                </a:lnTo>
                <a:lnTo>
                  <a:pt x="322035" y="43507"/>
                </a:lnTo>
                <a:lnTo>
                  <a:pt x="285250" y="20127"/>
                </a:lnTo>
                <a:lnTo>
                  <a:pt x="243548" y="5229"/>
                </a:lnTo>
                <a:lnTo>
                  <a:pt x="198120" y="0"/>
                </a:lnTo>
                <a:close/>
              </a:path>
            </a:pathLst>
          </a:custGeom>
          <a:solidFill>
            <a:srgbClr val="AC8752"/>
          </a:solidFill>
        </p:spPr>
        <p:txBody>
          <a:bodyPr wrap="square" lIns="0" tIns="0" rIns="0" bIns="0" rtlCol="0"/>
          <a:lstStyle/>
          <a:p/>
        </p:txBody>
      </p:sp>
      <p:sp>
        <p:nvSpPr>
          <p:cNvPr id="7" name="object 7"/>
          <p:cNvSpPr txBox="1"/>
          <p:nvPr/>
        </p:nvSpPr>
        <p:spPr>
          <a:xfrm>
            <a:off x="1001979" y="2752725"/>
            <a:ext cx="2025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𝑑</a:t>
            </a:r>
            <a:endParaRPr sz="2400">
              <a:latin typeface="Cambria Math"/>
              <a:cs typeface="Cambria Math"/>
            </a:endParaRPr>
          </a:p>
        </p:txBody>
      </p:sp>
      <p:sp>
        <p:nvSpPr>
          <p:cNvPr id="8" name="object 8"/>
          <p:cNvSpPr/>
          <p:nvPr/>
        </p:nvSpPr>
        <p:spPr>
          <a:xfrm>
            <a:off x="2398776" y="4081271"/>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9" name="object 9"/>
          <p:cNvSpPr txBox="1"/>
          <p:nvPr/>
        </p:nvSpPr>
        <p:spPr>
          <a:xfrm>
            <a:off x="2480817" y="4077461"/>
            <a:ext cx="21209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𝑔</a:t>
            </a:r>
            <a:endParaRPr sz="2400">
              <a:latin typeface="Cambria Math"/>
              <a:cs typeface="Cambria Math"/>
            </a:endParaRPr>
          </a:p>
        </p:txBody>
      </p:sp>
      <p:sp>
        <p:nvSpPr>
          <p:cNvPr id="10" name="object 10"/>
          <p:cNvSpPr/>
          <p:nvPr/>
        </p:nvSpPr>
        <p:spPr>
          <a:xfrm>
            <a:off x="917447" y="1432560"/>
            <a:ext cx="396240" cy="396240"/>
          </a:xfrm>
          <a:custGeom>
            <a:avLst/>
            <a:gdLst/>
            <a:ahLst/>
            <a:cxnLst/>
            <a:rect l="l" t="t" r="r" b="b"/>
            <a:pathLst>
              <a:path w="396240" h="396239">
                <a:moveTo>
                  <a:pt x="198120" y="0"/>
                </a:moveTo>
                <a:lnTo>
                  <a:pt x="152691" y="5229"/>
                </a:lnTo>
                <a:lnTo>
                  <a:pt x="110989" y="20127"/>
                </a:lnTo>
                <a:lnTo>
                  <a:pt x="74204" y="43507"/>
                </a:lnTo>
                <a:lnTo>
                  <a:pt x="43523" y="74182"/>
                </a:lnTo>
                <a:lnTo>
                  <a:pt x="20136" y="110967"/>
                </a:lnTo>
                <a:lnTo>
                  <a:pt x="5232" y="152675"/>
                </a:lnTo>
                <a:lnTo>
                  <a:pt x="0" y="198119"/>
                </a:lnTo>
                <a:lnTo>
                  <a:pt x="5232" y="243564"/>
                </a:lnTo>
                <a:lnTo>
                  <a:pt x="20136" y="285272"/>
                </a:lnTo>
                <a:lnTo>
                  <a:pt x="43523" y="322057"/>
                </a:lnTo>
                <a:lnTo>
                  <a:pt x="74204" y="352732"/>
                </a:lnTo>
                <a:lnTo>
                  <a:pt x="110989" y="376112"/>
                </a:lnTo>
                <a:lnTo>
                  <a:pt x="152691" y="391010"/>
                </a:lnTo>
                <a:lnTo>
                  <a:pt x="198120" y="396239"/>
                </a:lnTo>
                <a:lnTo>
                  <a:pt x="243548" y="391010"/>
                </a:lnTo>
                <a:lnTo>
                  <a:pt x="285250" y="376112"/>
                </a:lnTo>
                <a:lnTo>
                  <a:pt x="322035" y="352732"/>
                </a:lnTo>
                <a:lnTo>
                  <a:pt x="352716" y="322057"/>
                </a:lnTo>
                <a:lnTo>
                  <a:pt x="376103" y="285272"/>
                </a:lnTo>
                <a:lnTo>
                  <a:pt x="391007" y="243564"/>
                </a:lnTo>
                <a:lnTo>
                  <a:pt x="396240" y="198119"/>
                </a:lnTo>
                <a:lnTo>
                  <a:pt x="391007" y="152675"/>
                </a:lnTo>
                <a:lnTo>
                  <a:pt x="376103" y="110967"/>
                </a:lnTo>
                <a:lnTo>
                  <a:pt x="352716" y="74182"/>
                </a:lnTo>
                <a:lnTo>
                  <a:pt x="322035" y="43507"/>
                </a:lnTo>
                <a:lnTo>
                  <a:pt x="285250" y="20127"/>
                </a:lnTo>
                <a:lnTo>
                  <a:pt x="243548" y="5229"/>
                </a:lnTo>
                <a:lnTo>
                  <a:pt x="198120" y="0"/>
                </a:lnTo>
                <a:close/>
              </a:path>
            </a:pathLst>
          </a:custGeom>
          <a:solidFill>
            <a:srgbClr val="AC8752"/>
          </a:solidFill>
        </p:spPr>
        <p:txBody>
          <a:bodyPr wrap="square" lIns="0" tIns="0" rIns="0" bIns="0" rtlCol="0"/>
          <a:lstStyle/>
          <a:p/>
        </p:txBody>
      </p:sp>
      <p:sp>
        <p:nvSpPr>
          <p:cNvPr id="11" name="object 11"/>
          <p:cNvSpPr txBox="1"/>
          <p:nvPr/>
        </p:nvSpPr>
        <p:spPr>
          <a:xfrm>
            <a:off x="1006551" y="1428115"/>
            <a:ext cx="19558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𝑎</a:t>
            </a:r>
            <a:endParaRPr sz="2400">
              <a:latin typeface="Cambria Math"/>
              <a:cs typeface="Cambria Math"/>
            </a:endParaRPr>
          </a:p>
        </p:txBody>
      </p:sp>
      <p:sp>
        <p:nvSpPr>
          <p:cNvPr id="12" name="object 12"/>
          <p:cNvSpPr/>
          <p:nvPr/>
        </p:nvSpPr>
        <p:spPr>
          <a:xfrm>
            <a:off x="2398776" y="2756916"/>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20"/>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40"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3" name="object 13"/>
          <p:cNvSpPr txBox="1"/>
          <p:nvPr/>
        </p:nvSpPr>
        <p:spPr>
          <a:xfrm>
            <a:off x="2497582" y="2752725"/>
            <a:ext cx="1771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𝑒</a:t>
            </a:r>
            <a:endParaRPr sz="2400">
              <a:latin typeface="Cambria Math"/>
              <a:cs typeface="Cambria Math"/>
            </a:endParaRPr>
          </a:p>
        </p:txBody>
      </p:sp>
      <p:sp>
        <p:nvSpPr>
          <p:cNvPr id="14" name="object 14"/>
          <p:cNvSpPr/>
          <p:nvPr/>
        </p:nvSpPr>
        <p:spPr>
          <a:xfrm>
            <a:off x="2395727" y="1432560"/>
            <a:ext cx="396240" cy="396240"/>
          </a:xfrm>
          <a:custGeom>
            <a:avLst/>
            <a:gdLst/>
            <a:ahLst/>
            <a:cxnLst/>
            <a:rect l="l" t="t" r="r" b="b"/>
            <a:pathLst>
              <a:path w="396239"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5" name="object 15"/>
          <p:cNvSpPr txBox="1"/>
          <p:nvPr/>
        </p:nvSpPr>
        <p:spPr>
          <a:xfrm>
            <a:off x="2487295" y="1428115"/>
            <a:ext cx="1898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𝑏</a:t>
            </a:r>
            <a:endParaRPr sz="2400">
              <a:latin typeface="Cambria Math"/>
              <a:cs typeface="Cambria Math"/>
            </a:endParaRPr>
          </a:p>
        </p:txBody>
      </p:sp>
      <p:sp>
        <p:nvSpPr>
          <p:cNvPr id="16" name="object 16"/>
          <p:cNvSpPr/>
          <p:nvPr/>
        </p:nvSpPr>
        <p:spPr>
          <a:xfrm>
            <a:off x="3874008" y="4081271"/>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7" name="object 17"/>
          <p:cNvSpPr txBox="1"/>
          <p:nvPr/>
        </p:nvSpPr>
        <p:spPr>
          <a:xfrm>
            <a:off x="3964051" y="4077461"/>
            <a:ext cx="19494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ℎ</a:t>
            </a:r>
            <a:endParaRPr sz="2400">
              <a:latin typeface="Cambria Math"/>
              <a:cs typeface="Cambria Math"/>
            </a:endParaRPr>
          </a:p>
        </p:txBody>
      </p:sp>
      <p:sp>
        <p:nvSpPr>
          <p:cNvPr id="18" name="object 18"/>
          <p:cNvSpPr/>
          <p:nvPr/>
        </p:nvSpPr>
        <p:spPr>
          <a:xfrm>
            <a:off x="3874008" y="2756916"/>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20"/>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9" name="object 19"/>
          <p:cNvSpPr txBox="1"/>
          <p:nvPr/>
        </p:nvSpPr>
        <p:spPr>
          <a:xfrm>
            <a:off x="3962780" y="2752725"/>
            <a:ext cx="19304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𝑓</a:t>
            </a:r>
            <a:endParaRPr sz="2400">
              <a:latin typeface="Cambria Math"/>
              <a:cs typeface="Cambria Math"/>
            </a:endParaRPr>
          </a:p>
        </p:txBody>
      </p:sp>
      <p:sp>
        <p:nvSpPr>
          <p:cNvPr id="20" name="object 20"/>
          <p:cNvSpPr/>
          <p:nvPr/>
        </p:nvSpPr>
        <p:spPr>
          <a:xfrm>
            <a:off x="3874008" y="1432560"/>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21" name="object 21"/>
          <p:cNvSpPr txBox="1"/>
          <p:nvPr/>
        </p:nvSpPr>
        <p:spPr>
          <a:xfrm>
            <a:off x="3976878" y="1428115"/>
            <a:ext cx="16573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𝑐</a:t>
            </a:r>
            <a:endParaRPr sz="2400">
              <a:latin typeface="Cambria Math"/>
              <a:cs typeface="Cambria Math"/>
            </a:endParaRPr>
          </a:p>
        </p:txBody>
      </p:sp>
      <p:sp>
        <p:nvSpPr>
          <p:cNvPr id="22" name="object 22"/>
          <p:cNvSpPr/>
          <p:nvPr/>
        </p:nvSpPr>
        <p:spPr>
          <a:xfrm>
            <a:off x="1314450" y="4280153"/>
            <a:ext cx="1085215" cy="0"/>
          </a:xfrm>
          <a:custGeom>
            <a:avLst/>
            <a:gdLst/>
            <a:ahLst/>
            <a:cxnLst/>
            <a:rect l="l" t="t" r="r" b="b"/>
            <a:pathLst>
              <a:path w="1085214" h="0">
                <a:moveTo>
                  <a:pt x="1084833" y="0"/>
                </a:moveTo>
                <a:lnTo>
                  <a:pt x="0" y="0"/>
                </a:lnTo>
              </a:path>
            </a:pathLst>
          </a:custGeom>
          <a:ln w="38100">
            <a:solidFill>
              <a:srgbClr val="8952AC"/>
            </a:solidFill>
            <a:prstDash val="dash"/>
          </a:ln>
        </p:spPr>
        <p:txBody>
          <a:bodyPr wrap="square" lIns="0" tIns="0" rIns="0" bIns="0" rtlCol="0"/>
          <a:lstStyle/>
          <a:p/>
        </p:txBody>
      </p:sp>
      <p:sp>
        <p:nvSpPr>
          <p:cNvPr id="23" name="object 23"/>
          <p:cNvSpPr/>
          <p:nvPr/>
        </p:nvSpPr>
        <p:spPr>
          <a:xfrm>
            <a:off x="1116330" y="3153917"/>
            <a:ext cx="0" cy="928369"/>
          </a:xfrm>
          <a:custGeom>
            <a:avLst/>
            <a:gdLst/>
            <a:ahLst/>
            <a:cxnLst/>
            <a:rect l="l" t="t" r="r" b="b"/>
            <a:pathLst>
              <a:path w="0" h="928370">
                <a:moveTo>
                  <a:pt x="0" y="0"/>
                </a:moveTo>
                <a:lnTo>
                  <a:pt x="0" y="928370"/>
                </a:lnTo>
              </a:path>
            </a:pathLst>
          </a:custGeom>
          <a:ln w="38100">
            <a:solidFill>
              <a:srgbClr val="C00000"/>
            </a:solidFill>
            <a:prstDash val="dash"/>
          </a:ln>
        </p:spPr>
        <p:txBody>
          <a:bodyPr wrap="square" lIns="0" tIns="0" rIns="0" bIns="0" rtlCol="0"/>
          <a:lstStyle/>
          <a:p/>
        </p:txBody>
      </p:sp>
      <p:sp>
        <p:nvSpPr>
          <p:cNvPr id="24" name="object 24"/>
          <p:cNvSpPr/>
          <p:nvPr/>
        </p:nvSpPr>
        <p:spPr>
          <a:xfrm>
            <a:off x="1314450" y="2955798"/>
            <a:ext cx="1085215" cy="0"/>
          </a:xfrm>
          <a:custGeom>
            <a:avLst/>
            <a:gdLst/>
            <a:ahLst/>
            <a:cxnLst/>
            <a:rect l="l" t="t" r="r" b="b"/>
            <a:pathLst>
              <a:path w="1085214" h="0">
                <a:moveTo>
                  <a:pt x="1084833" y="0"/>
                </a:moveTo>
                <a:lnTo>
                  <a:pt x="0" y="0"/>
                </a:lnTo>
              </a:path>
            </a:pathLst>
          </a:custGeom>
          <a:ln w="38100">
            <a:solidFill>
              <a:srgbClr val="8952AC"/>
            </a:solidFill>
            <a:prstDash val="dash"/>
          </a:ln>
        </p:spPr>
        <p:txBody>
          <a:bodyPr wrap="square" lIns="0" tIns="0" rIns="0" bIns="0" rtlCol="0"/>
          <a:lstStyle/>
          <a:p/>
        </p:txBody>
      </p:sp>
      <p:sp>
        <p:nvSpPr>
          <p:cNvPr id="25" name="object 25"/>
          <p:cNvSpPr/>
          <p:nvPr/>
        </p:nvSpPr>
        <p:spPr>
          <a:xfrm>
            <a:off x="2795777" y="4280153"/>
            <a:ext cx="1078865" cy="0"/>
          </a:xfrm>
          <a:custGeom>
            <a:avLst/>
            <a:gdLst/>
            <a:ahLst/>
            <a:cxnLst/>
            <a:rect l="l" t="t" r="r" b="b"/>
            <a:pathLst>
              <a:path w="1078864" h="0">
                <a:moveTo>
                  <a:pt x="1078738" y="0"/>
                </a:moveTo>
                <a:lnTo>
                  <a:pt x="0" y="0"/>
                </a:lnTo>
              </a:path>
            </a:pathLst>
          </a:custGeom>
          <a:ln w="38100">
            <a:solidFill>
              <a:srgbClr val="8952AC"/>
            </a:solidFill>
            <a:prstDash val="dash"/>
          </a:ln>
        </p:spPr>
        <p:txBody>
          <a:bodyPr wrap="square" lIns="0" tIns="0" rIns="0" bIns="0" rtlCol="0"/>
          <a:lstStyle/>
          <a:p/>
        </p:txBody>
      </p:sp>
      <p:sp>
        <p:nvSpPr>
          <p:cNvPr id="26" name="object 26"/>
          <p:cNvSpPr/>
          <p:nvPr/>
        </p:nvSpPr>
        <p:spPr>
          <a:xfrm>
            <a:off x="4072890" y="3153917"/>
            <a:ext cx="0" cy="928369"/>
          </a:xfrm>
          <a:custGeom>
            <a:avLst/>
            <a:gdLst/>
            <a:ahLst/>
            <a:cxnLst/>
            <a:rect l="l" t="t" r="r" b="b"/>
            <a:pathLst>
              <a:path w="0" h="928370">
                <a:moveTo>
                  <a:pt x="0" y="928370"/>
                </a:moveTo>
                <a:lnTo>
                  <a:pt x="0" y="0"/>
                </a:lnTo>
              </a:path>
            </a:pathLst>
          </a:custGeom>
          <a:ln w="38100">
            <a:solidFill>
              <a:srgbClr val="C00000"/>
            </a:solidFill>
            <a:prstDash val="dash"/>
          </a:ln>
        </p:spPr>
        <p:txBody>
          <a:bodyPr wrap="square" lIns="0" tIns="0" rIns="0" bIns="0" rtlCol="0"/>
          <a:lstStyle/>
          <a:p/>
        </p:txBody>
      </p:sp>
      <p:sp>
        <p:nvSpPr>
          <p:cNvPr id="27" name="object 27"/>
          <p:cNvSpPr/>
          <p:nvPr/>
        </p:nvSpPr>
        <p:spPr>
          <a:xfrm>
            <a:off x="2792729" y="1631442"/>
            <a:ext cx="1082040" cy="0"/>
          </a:xfrm>
          <a:custGeom>
            <a:avLst/>
            <a:gdLst/>
            <a:ahLst/>
            <a:cxnLst/>
            <a:rect l="l" t="t" r="r" b="b"/>
            <a:pathLst>
              <a:path w="1082039" h="0">
                <a:moveTo>
                  <a:pt x="1081785" y="0"/>
                </a:moveTo>
                <a:lnTo>
                  <a:pt x="0" y="0"/>
                </a:lnTo>
              </a:path>
            </a:pathLst>
          </a:custGeom>
          <a:ln w="38100">
            <a:solidFill>
              <a:srgbClr val="8952AC"/>
            </a:solidFill>
            <a:prstDash val="dash"/>
          </a:ln>
        </p:spPr>
        <p:txBody>
          <a:bodyPr wrap="square" lIns="0" tIns="0" rIns="0" bIns="0" rtlCol="0"/>
          <a:lstStyle/>
          <a:p/>
        </p:txBody>
      </p:sp>
      <p:sp>
        <p:nvSpPr>
          <p:cNvPr id="28" name="object 28"/>
          <p:cNvSpPr/>
          <p:nvPr/>
        </p:nvSpPr>
        <p:spPr>
          <a:xfrm>
            <a:off x="1314450" y="1631442"/>
            <a:ext cx="1082040" cy="0"/>
          </a:xfrm>
          <a:custGeom>
            <a:avLst/>
            <a:gdLst/>
            <a:ahLst/>
            <a:cxnLst/>
            <a:rect l="l" t="t" r="r" b="b"/>
            <a:pathLst>
              <a:path w="1082039" h="0">
                <a:moveTo>
                  <a:pt x="0" y="0"/>
                </a:moveTo>
                <a:lnTo>
                  <a:pt x="1081786" y="0"/>
                </a:lnTo>
              </a:path>
            </a:pathLst>
          </a:custGeom>
          <a:ln w="38100">
            <a:solidFill>
              <a:srgbClr val="8952AC"/>
            </a:solidFill>
            <a:prstDash val="dash"/>
          </a:ln>
        </p:spPr>
        <p:txBody>
          <a:bodyPr wrap="square" lIns="0" tIns="0" rIns="0" bIns="0" rtlCol="0"/>
          <a:lstStyle/>
          <a:p/>
        </p:txBody>
      </p:sp>
      <p:sp>
        <p:nvSpPr>
          <p:cNvPr id="29" name="object 29"/>
          <p:cNvSpPr/>
          <p:nvPr/>
        </p:nvSpPr>
        <p:spPr>
          <a:xfrm>
            <a:off x="2594610" y="1829561"/>
            <a:ext cx="3175" cy="928369"/>
          </a:xfrm>
          <a:custGeom>
            <a:avLst/>
            <a:gdLst/>
            <a:ahLst/>
            <a:cxnLst/>
            <a:rect l="l" t="t" r="r" b="b"/>
            <a:pathLst>
              <a:path w="3175" h="928369">
                <a:moveTo>
                  <a:pt x="3047" y="928370"/>
                </a:moveTo>
                <a:lnTo>
                  <a:pt x="0" y="0"/>
                </a:lnTo>
              </a:path>
            </a:pathLst>
          </a:custGeom>
          <a:ln w="38099">
            <a:solidFill>
              <a:srgbClr val="8952AC"/>
            </a:solidFill>
            <a:prstDash val="dash"/>
          </a:ln>
        </p:spPr>
        <p:txBody>
          <a:bodyPr wrap="square" lIns="0" tIns="0" rIns="0" bIns="0" rtlCol="0"/>
          <a:lstStyle/>
          <a:p/>
        </p:txBody>
      </p:sp>
      <p:sp>
        <p:nvSpPr>
          <p:cNvPr id="30" name="object 30"/>
          <p:cNvSpPr/>
          <p:nvPr/>
        </p:nvSpPr>
        <p:spPr>
          <a:xfrm>
            <a:off x="1116330" y="1829561"/>
            <a:ext cx="0" cy="928369"/>
          </a:xfrm>
          <a:custGeom>
            <a:avLst/>
            <a:gdLst/>
            <a:ahLst/>
            <a:cxnLst/>
            <a:rect l="l" t="t" r="r" b="b"/>
            <a:pathLst>
              <a:path w="0" h="928369">
                <a:moveTo>
                  <a:pt x="0" y="0"/>
                </a:moveTo>
                <a:lnTo>
                  <a:pt x="0" y="928370"/>
                </a:lnTo>
              </a:path>
            </a:pathLst>
          </a:custGeom>
          <a:ln w="38100">
            <a:solidFill>
              <a:srgbClr val="8952AC"/>
            </a:solidFill>
            <a:prstDash val="dash"/>
          </a:ln>
        </p:spPr>
        <p:txBody>
          <a:bodyPr wrap="square" lIns="0" tIns="0" rIns="0" bIns="0" rtlCol="0"/>
          <a:lstStyle/>
          <a:p/>
        </p:txBody>
      </p:sp>
      <p:sp>
        <p:nvSpPr>
          <p:cNvPr id="31" name="object 31"/>
          <p:cNvSpPr/>
          <p:nvPr/>
        </p:nvSpPr>
        <p:spPr>
          <a:xfrm>
            <a:off x="2737866" y="3096005"/>
            <a:ext cx="1195070" cy="1044575"/>
          </a:xfrm>
          <a:custGeom>
            <a:avLst/>
            <a:gdLst/>
            <a:ahLst/>
            <a:cxnLst/>
            <a:rect l="l" t="t" r="r" b="b"/>
            <a:pathLst>
              <a:path w="1195070" h="1044575">
                <a:moveTo>
                  <a:pt x="0" y="1044321"/>
                </a:moveTo>
                <a:lnTo>
                  <a:pt x="1194816" y="0"/>
                </a:lnTo>
              </a:path>
            </a:pathLst>
          </a:custGeom>
          <a:ln w="38100">
            <a:solidFill>
              <a:srgbClr val="8952AC"/>
            </a:solidFill>
            <a:prstDash val="dash"/>
          </a:ln>
        </p:spPr>
        <p:txBody>
          <a:bodyPr wrap="square" lIns="0" tIns="0" rIns="0" bIns="0" rtlCol="0"/>
          <a:lstStyle/>
          <a:p/>
        </p:txBody>
      </p:sp>
      <p:sp>
        <p:nvSpPr>
          <p:cNvPr id="32" name="object 32"/>
          <p:cNvSpPr/>
          <p:nvPr/>
        </p:nvSpPr>
        <p:spPr>
          <a:xfrm>
            <a:off x="1256538" y="1771650"/>
            <a:ext cx="1201420" cy="1044575"/>
          </a:xfrm>
          <a:custGeom>
            <a:avLst/>
            <a:gdLst/>
            <a:ahLst/>
            <a:cxnLst/>
            <a:rect l="l" t="t" r="r" b="b"/>
            <a:pathLst>
              <a:path w="1201420" h="1044575">
                <a:moveTo>
                  <a:pt x="1200912" y="1044321"/>
                </a:moveTo>
                <a:lnTo>
                  <a:pt x="0" y="0"/>
                </a:lnTo>
              </a:path>
            </a:pathLst>
          </a:custGeom>
          <a:ln w="38100">
            <a:solidFill>
              <a:srgbClr val="8952AC"/>
            </a:solidFill>
            <a:prstDash val="dash"/>
          </a:ln>
        </p:spPr>
        <p:txBody>
          <a:bodyPr wrap="square" lIns="0" tIns="0" rIns="0" bIns="0" rtlCol="0"/>
          <a:lstStyle/>
          <a:p/>
        </p:txBody>
      </p:sp>
      <p:sp>
        <p:nvSpPr>
          <p:cNvPr id="33" name="object 33"/>
          <p:cNvSpPr txBox="1"/>
          <p:nvPr/>
        </p:nvSpPr>
        <p:spPr>
          <a:xfrm>
            <a:off x="1990470" y="360984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34" name="object 34"/>
          <p:cNvSpPr txBox="1"/>
          <p:nvPr/>
        </p:nvSpPr>
        <p:spPr>
          <a:xfrm>
            <a:off x="1911857" y="4337380"/>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35" name="object 35"/>
          <p:cNvSpPr txBox="1"/>
          <p:nvPr/>
        </p:nvSpPr>
        <p:spPr>
          <a:xfrm>
            <a:off x="864819" y="3477514"/>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36" name="object 36"/>
          <p:cNvSpPr txBox="1"/>
          <p:nvPr/>
        </p:nvSpPr>
        <p:spPr>
          <a:xfrm>
            <a:off x="1762505" y="261950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7" name="object 37"/>
          <p:cNvSpPr txBox="1"/>
          <p:nvPr/>
        </p:nvSpPr>
        <p:spPr>
          <a:xfrm>
            <a:off x="888593" y="220078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8</a:t>
            </a:r>
            <a:endParaRPr sz="1600">
              <a:latin typeface="Arial"/>
              <a:cs typeface="Arial"/>
            </a:endParaRPr>
          </a:p>
        </p:txBody>
      </p:sp>
      <p:sp>
        <p:nvSpPr>
          <p:cNvPr id="38" name="object 38"/>
          <p:cNvSpPr txBox="1"/>
          <p:nvPr/>
        </p:nvSpPr>
        <p:spPr>
          <a:xfrm>
            <a:off x="3337940" y="4337380"/>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9" name="object 39"/>
          <p:cNvSpPr txBox="1"/>
          <p:nvPr/>
        </p:nvSpPr>
        <p:spPr>
          <a:xfrm>
            <a:off x="2758820" y="3675075"/>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0" name="object 40"/>
          <p:cNvSpPr txBox="1"/>
          <p:nvPr/>
        </p:nvSpPr>
        <p:spPr>
          <a:xfrm>
            <a:off x="2040763" y="220078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41" name="object 41"/>
          <p:cNvSpPr txBox="1"/>
          <p:nvPr/>
        </p:nvSpPr>
        <p:spPr>
          <a:xfrm>
            <a:off x="4182617" y="3440684"/>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2" name="object 42"/>
          <p:cNvSpPr txBox="1"/>
          <p:nvPr/>
        </p:nvSpPr>
        <p:spPr>
          <a:xfrm>
            <a:off x="1762505" y="168173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3" name="object 43"/>
          <p:cNvSpPr txBox="1"/>
          <p:nvPr/>
        </p:nvSpPr>
        <p:spPr>
          <a:xfrm>
            <a:off x="2684145" y="218859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44" name="object 44"/>
          <p:cNvSpPr/>
          <p:nvPr/>
        </p:nvSpPr>
        <p:spPr>
          <a:xfrm>
            <a:off x="2734817" y="1771650"/>
            <a:ext cx="1198245" cy="1044575"/>
          </a:xfrm>
          <a:custGeom>
            <a:avLst/>
            <a:gdLst/>
            <a:ahLst/>
            <a:cxnLst/>
            <a:rect l="l" t="t" r="r" b="b"/>
            <a:pathLst>
              <a:path w="1198245" h="1044575">
                <a:moveTo>
                  <a:pt x="1197864" y="1044321"/>
                </a:moveTo>
                <a:lnTo>
                  <a:pt x="0" y="0"/>
                </a:lnTo>
              </a:path>
            </a:pathLst>
          </a:custGeom>
          <a:ln w="38099">
            <a:solidFill>
              <a:srgbClr val="8952AC"/>
            </a:solidFill>
            <a:prstDash val="dash"/>
          </a:ln>
        </p:spPr>
        <p:txBody>
          <a:bodyPr wrap="square" lIns="0" tIns="0" rIns="0" bIns="0" rtlCol="0"/>
          <a:lstStyle/>
          <a:p/>
        </p:txBody>
      </p:sp>
      <p:sp>
        <p:nvSpPr>
          <p:cNvPr id="45" name="object 45"/>
          <p:cNvSpPr txBox="1"/>
          <p:nvPr/>
        </p:nvSpPr>
        <p:spPr>
          <a:xfrm>
            <a:off x="3285235" y="172834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b="1">
                <a:solidFill>
                  <a:srgbClr val="767070"/>
                </a:solidFill>
                <a:latin typeface="Arial"/>
                <a:cs typeface="Arial"/>
              </a:rPr>
              <a:t>6</a:t>
            </a:r>
            <a:endParaRPr sz="1600">
              <a:latin typeface="Arial"/>
              <a:cs typeface="Arial"/>
            </a:endParaRPr>
          </a:p>
        </p:txBody>
      </p:sp>
      <p:sp>
        <p:nvSpPr>
          <p:cNvPr id="46" name="object 46"/>
          <p:cNvSpPr txBox="1"/>
          <p:nvPr/>
        </p:nvSpPr>
        <p:spPr>
          <a:xfrm>
            <a:off x="3583685" y="219349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47" name="object 47"/>
          <p:cNvSpPr/>
          <p:nvPr/>
        </p:nvSpPr>
        <p:spPr>
          <a:xfrm>
            <a:off x="2795777" y="2955798"/>
            <a:ext cx="1078865" cy="0"/>
          </a:xfrm>
          <a:custGeom>
            <a:avLst/>
            <a:gdLst/>
            <a:ahLst/>
            <a:cxnLst/>
            <a:rect l="l" t="t" r="r" b="b"/>
            <a:pathLst>
              <a:path w="1078864" h="0">
                <a:moveTo>
                  <a:pt x="1078738" y="0"/>
                </a:moveTo>
                <a:lnTo>
                  <a:pt x="0" y="0"/>
                </a:lnTo>
              </a:path>
            </a:pathLst>
          </a:custGeom>
          <a:ln w="38100">
            <a:solidFill>
              <a:srgbClr val="8952AC"/>
            </a:solidFill>
            <a:prstDash val="dash"/>
          </a:ln>
        </p:spPr>
        <p:txBody>
          <a:bodyPr wrap="square" lIns="0" tIns="0" rIns="0" bIns="0" rtlCol="0"/>
          <a:lstStyle/>
          <a:p/>
        </p:txBody>
      </p:sp>
      <p:sp>
        <p:nvSpPr>
          <p:cNvPr id="48" name="object 48"/>
          <p:cNvSpPr txBox="1"/>
          <p:nvPr/>
        </p:nvSpPr>
        <p:spPr>
          <a:xfrm>
            <a:off x="3057270" y="295516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graphicFrame>
        <p:nvGraphicFramePr>
          <p:cNvPr id="49" name="object 49"/>
          <p:cNvGraphicFramePr>
            <a:graphicFrameLocks noGrp="1"/>
          </p:cNvGraphicFramePr>
          <p:nvPr/>
        </p:nvGraphicFramePr>
        <p:xfrm>
          <a:off x="4726178" y="854583"/>
          <a:ext cx="2831465" cy="5452110"/>
        </p:xfrm>
        <a:graphic>
          <a:graphicData uri="http://schemas.openxmlformats.org/drawingml/2006/table">
            <a:tbl>
              <a:tblPr firstRow="1" bandRow="1">
                <a:tableStyleId>{2D5ABB26-0587-4C30-8999-92F81FD0307C}</a:tableStyleId>
              </a:tblPr>
              <a:tblGrid>
                <a:gridCol w="937260"/>
                <a:gridCol w="937260"/>
                <a:gridCol w="937259"/>
              </a:tblGrid>
              <a:tr h="318769">
                <a:tc>
                  <a:txBody>
                    <a:bodyPr/>
                    <a:lstStyle/>
                    <a:p>
                      <a:pPr marL="91440">
                        <a:lnSpc>
                          <a:spcPct val="100000"/>
                        </a:lnSpc>
                        <a:spcBef>
                          <a:spcPts val="315"/>
                        </a:spcBef>
                      </a:pPr>
                      <a:r>
                        <a:rPr dirty="0" sz="1400" spc="-15">
                          <a:latin typeface="Arial"/>
                          <a:cs typeface="Arial"/>
                        </a:rPr>
                        <a:t>Vertex</a:t>
                      </a:r>
                      <a:r>
                        <a:rPr dirty="0" sz="1400" spc="-125">
                          <a:latin typeface="Arial"/>
                          <a:cs typeface="Arial"/>
                        </a:rPr>
                        <a:t> </a:t>
                      </a:r>
                      <a:r>
                        <a:rPr dirty="0" sz="1400">
                          <a:latin typeface="Arial"/>
                          <a:cs typeface="Arial"/>
                        </a:rPr>
                        <a:t>A</a:t>
                      </a:r>
                      <a:endParaRPr sz="14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R="74295">
                        <a:lnSpc>
                          <a:spcPct val="100000"/>
                        </a:lnSpc>
                        <a:spcBef>
                          <a:spcPts val="315"/>
                        </a:spcBef>
                      </a:pPr>
                      <a:r>
                        <a:rPr dirty="0" sz="1400" spc="-15">
                          <a:latin typeface="Arial"/>
                          <a:cs typeface="Arial"/>
                        </a:rPr>
                        <a:t>Vertex</a:t>
                      </a:r>
                      <a:r>
                        <a:rPr dirty="0" sz="1400" spc="-65">
                          <a:latin typeface="Arial"/>
                          <a:cs typeface="Arial"/>
                        </a:rPr>
                        <a:t> </a:t>
                      </a:r>
                      <a:r>
                        <a:rPr dirty="0" sz="1400">
                          <a:latin typeface="Arial"/>
                          <a:cs typeface="Arial"/>
                        </a:rPr>
                        <a:t>B</a:t>
                      </a:r>
                      <a:endParaRPr sz="14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315"/>
                        </a:spcBef>
                      </a:pPr>
                      <a:r>
                        <a:rPr dirty="0" sz="1400">
                          <a:latin typeface="Arial"/>
                          <a:cs typeface="Arial"/>
                        </a:rPr>
                        <a:t>Weight</a:t>
                      </a:r>
                      <a:endParaRPr sz="14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0"/>
                        </a:spcBef>
                      </a:pPr>
                      <a:r>
                        <a:rPr dirty="0" sz="1800">
                          <a:solidFill>
                            <a:srgbClr val="C00000"/>
                          </a:solidFill>
                          <a:latin typeface="Cambria Math"/>
                          <a:cs typeface="Cambria Math"/>
                        </a:rPr>
                        <a:t>𝑓</a:t>
                      </a:r>
                      <a:endParaRPr sz="1800">
                        <a:latin typeface="Cambria Math"/>
                        <a:cs typeface="Cambria Math"/>
                      </a:endParaRPr>
                    </a:p>
                  </a:txBody>
                  <a:tcPr marL="0" marR="0" marB="0" marT="317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0"/>
                        </a:spcBef>
                      </a:pPr>
                      <a:r>
                        <a:rPr dirty="0" sz="1800">
                          <a:solidFill>
                            <a:srgbClr val="C00000"/>
                          </a:solidFill>
                          <a:latin typeface="Cambria Math"/>
                          <a:cs typeface="Cambria Math"/>
                        </a:rPr>
                        <a:t>ℎ</a:t>
                      </a:r>
                      <a:endParaRPr sz="1800">
                        <a:latin typeface="Cambria Math"/>
                        <a:cs typeface="Cambria Math"/>
                      </a:endParaRPr>
                    </a:p>
                  </a:txBody>
                  <a:tcPr marL="0" marR="0" marB="0" marT="317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0"/>
                        </a:spcBef>
                      </a:pPr>
                      <a:r>
                        <a:rPr dirty="0" sz="1800">
                          <a:solidFill>
                            <a:srgbClr val="C00000"/>
                          </a:solidFill>
                          <a:latin typeface="Arial"/>
                          <a:cs typeface="Arial"/>
                        </a:rPr>
                        <a:t>1</a:t>
                      </a:r>
                      <a:endParaRPr sz="1800">
                        <a:latin typeface="Arial"/>
                        <a:cs typeface="Arial"/>
                      </a:endParaRPr>
                    </a:p>
                  </a:txBody>
                  <a:tcPr marL="0" marR="0" marB="0" marT="3937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algn="ctr">
                        <a:lnSpc>
                          <a:spcPct val="100000"/>
                        </a:lnSpc>
                        <a:spcBef>
                          <a:spcPts val="250"/>
                        </a:spcBef>
                      </a:pPr>
                      <a:r>
                        <a:rPr dirty="0" sz="1800">
                          <a:solidFill>
                            <a:srgbClr val="C00000"/>
                          </a:solidFill>
                          <a:latin typeface="Cambria Math"/>
                          <a:cs typeface="Cambria Math"/>
                        </a:rPr>
                        <a:t>𝑑</a:t>
                      </a:r>
                      <a:endParaRPr sz="1800">
                        <a:latin typeface="Cambria Math"/>
                        <a:cs typeface="Cambria Math"/>
                      </a:endParaRPr>
                    </a:p>
                  </a:txBody>
                  <a:tcPr marL="0" marR="0" marB="0" marT="317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0"/>
                        </a:spcBef>
                      </a:pPr>
                      <a:r>
                        <a:rPr dirty="0" sz="1800">
                          <a:solidFill>
                            <a:srgbClr val="C00000"/>
                          </a:solidFill>
                          <a:latin typeface="Cambria Math"/>
                          <a:cs typeface="Cambria Math"/>
                        </a:rPr>
                        <a:t>𝑠</a:t>
                      </a:r>
                      <a:endParaRPr sz="1800">
                        <a:latin typeface="Cambria Math"/>
                        <a:cs typeface="Cambria Math"/>
                      </a:endParaRPr>
                    </a:p>
                  </a:txBody>
                  <a:tcPr marL="0" marR="0" marB="0" marT="317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3175">
                        <a:lnSpc>
                          <a:spcPct val="100000"/>
                        </a:lnSpc>
                        <a:spcBef>
                          <a:spcPts val="310"/>
                        </a:spcBef>
                      </a:pPr>
                      <a:r>
                        <a:rPr dirty="0" sz="1800">
                          <a:solidFill>
                            <a:srgbClr val="C00000"/>
                          </a:solidFill>
                          <a:latin typeface="Arial"/>
                          <a:cs typeface="Arial"/>
                        </a:rPr>
                        <a:t>1</a:t>
                      </a:r>
                      <a:endParaRPr sz="1800">
                        <a:latin typeface="Arial"/>
                        <a:cs typeface="Arial"/>
                      </a:endParaRPr>
                    </a:p>
                  </a:txBody>
                  <a:tcPr marL="0" marR="0" marB="0" marT="3937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5"/>
                        </a:spcBef>
                      </a:pPr>
                      <a:r>
                        <a:rPr dirty="0" sz="1800">
                          <a:latin typeface="Arial"/>
                          <a:cs typeface="Arial"/>
                        </a:rPr>
                        <a:t>2</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4"/>
                        </a:spcBef>
                      </a:pPr>
                      <a:r>
                        <a:rPr dirty="0" sz="1800">
                          <a:latin typeface="Cambria Math"/>
                          <a:cs typeface="Cambria Math"/>
                        </a:rPr>
                        <a:t>𝑎</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15"/>
                        </a:spcBef>
                      </a:pPr>
                      <a:r>
                        <a:rPr dirty="0" sz="1800">
                          <a:latin typeface="Arial"/>
                          <a:cs typeface="Arial"/>
                        </a:rPr>
                        <a:t>2</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latin typeface="Cambria Math"/>
                          <a:cs typeface="Cambria Math"/>
                        </a:rPr>
                        <a:t>𝑠</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latin typeface="Cambria Math"/>
                          <a:cs typeface="Cambria Math"/>
                        </a:rPr>
                        <a:t>𝑔</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5"/>
                        </a:spcBef>
                      </a:pPr>
                      <a:r>
                        <a:rPr dirty="0" sz="1800">
                          <a:latin typeface="Arial"/>
                          <a:cs typeface="Arial"/>
                        </a:rPr>
                        <a:t>2</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algn="ctr">
                        <a:lnSpc>
                          <a:spcPct val="100000"/>
                        </a:lnSpc>
                        <a:spcBef>
                          <a:spcPts val="254"/>
                        </a:spcBef>
                      </a:pPr>
                      <a:r>
                        <a:rPr dirty="0" sz="1800">
                          <a:latin typeface="Cambria Math"/>
                          <a:cs typeface="Cambria Math"/>
                        </a:rPr>
                        <a:t>𝑎</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3175">
                        <a:lnSpc>
                          <a:spcPct val="100000"/>
                        </a:lnSpc>
                        <a:spcBef>
                          <a:spcPts val="315"/>
                        </a:spcBef>
                      </a:pPr>
                      <a:r>
                        <a:rPr dirty="0" sz="1800">
                          <a:latin typeface="Arial"/>
                          <a:cs typeface="Arial"/>
                        </a:rPr>
                        <a:t>3</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latin typeface="Cambria Math"/>
                          <a:cs typeface="Cambria Math"/>
                        </a:rPr>
                        <a:t>𝑔</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5"/>
                        </a:spcBef>
                      </a:pPr>
                      <a:r>
                        <a:rPr dirty="0" sz="1800">
                          <a:latin typeface="Arial"/>
                          <a:cs typeface="Arial"/>
                        </a:rPr>
                        <a:t>3</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4"/>
                        </a:spcBef>
                      </a:pPr>
                      <a:r>
                        <a:rPr dirty="0" sz="1800">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15"/>
                        </a:spcBef>
                      </a:pPr>
                      <a:r>
                        <a:rPr dirty="0" sz="1800">
                          <a:latin typeface="Arial"/>
                          <a:cs typeface="Arial"/>
                        </a:rPr>
                        <a:t>4</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latin typeface="Cambria Math"/>
                          <a:cs typeface="Cambria Math"/>
                        </a:rPr>
                        <a:t>𝑠</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5"/>
                        </a:spcBef>
                      </a:pPr>
                      <a:r>
                        <a:rPr dirty="0" sz="1800">
                          <a:latin typeface="Arial"/>
                          <a:cs typeface="Arial"/>
                        </a:rPr>
                        <a:t>4</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4"/>
                        </a:spcBef>
                      </a:pPr>
                      <a:r>
                        <a:rPr dirty="0" sz="1800">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15"/>
                        </a:spcBef>
                      </a:pPr>
                      <a:r>
                        <a:rPr dirty="0" sz="1800">
                          <a:latin typeface="Arial"/>
                          <a:cs typeface="Arial"/>
                        </a:rPr>
                        <a:t>4</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60"/>
                        </a:spcBef>
                      </a:pPr>
                      <a:r>
                        <a:rPr dirty="0" sz="1800">
                          <a:latin typeface="Cambria Math"/>
                          <a:cs typeface="Cambria Math"/>
                        </a:rPr>
                        <a:t>𝑑</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60"/>
                        </a:spcBef>
                      </a:pPr>
                      <a:r>
                        <a:rPr dirty="0" sz="1800">
                          <a:latin typeface="Cambria Math"/>
                          <a:cs typeface="Cambria Math"/>
                        </a:rPr>
                        <a:t>𝑒</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20"/>
                        </a:spcBef>
                      </a:pPr>
                      <a:r>
                        <a:rPr dirty="0" sz="1800">
                          <a:latin typeface="Arial"/>
                          <a:cs typeface="Arial"/>
                        </a:rPr>
                        <a:t>5</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60"/>
                        </a:spcBef>
                      </a:pPr>
                      <a:r>
                        <a:rPr dirty="0" sz="1800">
                          <a:latin typeface="Cambria Math"/>
                          <a:cs typeface="Cambria Math"/>
                        </a:rPr>
                        <a:t>𝑔</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60"/>
                        </a:spcBef>
                      </a:pPr>
                      <a:r>
                        <a:rPr dirty="0" sz="1800">
                          <a:latin typeface="Cambria Math"/>
                          <a:cs typeface="Cambria Math"/>
                        </a:rPr>
                        <a:t>ℎ</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20"/>
                        </a:spcBef>
                      </a:pPr>
                      <a:r>
                        <a:rPr dirty="0" sz="1800">
                          <a:latin typeface="Arial"/>
                          <a:cs typeface="Arial"/>
                        </a:rPr>
                        <a:t>5</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696">
                <a:tc>
                  <a:txBody>
                    <a:bodyPr/>
                    <a:lstStyle/>
                    <a:p>
                      <a:pPr algn="ctr">
                        <a:lnSpc>
                          <a:spcPct val="100000"/>
                        </a:lnSpc>
                        <a:spcBef>
                          <a:spcPts val="260"/>
                        </a:spcBef>
                      </a:pPr>
                      <a:r>
                        <a:rPr dirty="0" sz="1800">
                          <a:latin typeface="Cambria Math"/>
                          <a:cs typeface="Cambria Math"/>
                        </a:rPr>
                        <a:t>𝑏</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60"/>
                        </a:spcBef>
                      </a:pPr>
                      <a:r>
                        <a:rPr dirty="0" sz="1800">
                          <a:latin typeface="Cambria Math"/>
                          <a:cs typeface="Cambria Math"/>
                        </a:rPr>
                        <a:t>𝑐</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20"/>
                        </a:spcBef>
                      </a:pPr>
                      <a:r>
                        <a:rPr dirty="0" sz="1800">
                          <a:latin typeface="Arial"/>
                          <a:cs typeface="Arial"/>
                        </a:rPr>
                        <a:t>6</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algn="ctr">
                        <a:lnSpc>
                          <a:spcPct val="100000"/>
                        </a:lnSpc>
                        <a:spcBef>
                          <a:spcPts val="260"/>
                        </a:spcBef>
                      </a:pPr>
                      <a:r>
                        <a:rPr dirty="0" sz="1800">
                          <a:latin typeface="Cambria Math"/>
                          <a:cs typeface="Cambria Math"/>
                        </a:rPr>
                        <a:t>𝑎</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60"/>
                        </a:spcBef>
                      </a:pPr>
                      <a:r>
                        <a:rPr dirty="0" sz="1800">
                          <a:latin typeface="Cambria Math"/>
                          <a:cs typeface="Cambria Math"/>
                        </a:rPr>
                        <a:t>𝑑</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20"/>
                        </a:spcBef>
                      </a:pPr>
                      <a:r>
                        <a:rPr dirty="0" sz="1800">
                          <a:latin typeface="Arial"/>
                          <a:cs typeface="Arial"/>
                        </a:rPr>
                        <a:t>8</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bl>
          </a:graphicData>
        </a:graphic>
      </p:graphicFrame>
      <p:sp>
        <p:nvSpPr>
          <p:cNvPr id="50" name="object 50"/>
          <p:cNvSpPr txBox="1"/>
          <p:nvPr/>
        </p:nvSpPr>
        <p:spPr>
          <a:xfrm>
            <a:off x="7754239" y="890142"/>
            <a:ext cx="3705225" cy="2494915"/>
          </a:xfrm>
          <a:prstGeom prst="rect">
            <a:avLst/>
          </a:prstGeom>
        </p:spPr>
        <p:txBody>
          <a:bodyPr wrap="square" lIns="0" tIns="12700" rIns="0" bIns="0" rtlCol="0" vert="horz">
            <a:spAutoFit/>
          </a:bodyPr>
          <a:lstStyle/>
          <a:p>
            <a:pPr marL="12700" marR="5080">
              <a:lnSpc>
                <a:spcPct val="100000"/>
              </a:lnSpc>
              <a:spcBef>
                <a:spcPts val="100"/>
              </a:spcBef>
              <a:tabLst>
                <a:tab pos="723265" algn="l"/>
              </a:tabLst>
            </a:pPr>
            <a:r>
              <a:rPr dirty="0" sz="1800">
                <a:solidFill>
                  <a:srgbClr val="767070"/>
                </a:solidFill>
                <a:latin typeface="Arial"/>
                <a:cs typeface="Arial"/>
              </a:rPr>
              <a:t>First, </a:t>
            </a:r>
            <a:r>
              <a:rPr dirty="0" sz="1800" spc="-5">
                <a:solidFill>
                  <a:srgbClr val="767070"/>
                </a:solidFill>
                <a:latin typeface="Arial"/>
                <a:cs typeface="Arial"/>
              </a:rPr>
              <a:t>edges are sorted in ascending  </a:t>
            </a:r>
            <a:r>
              <a:rPr dirty="0" sz="1800" spc="-20">
                <a:solidFill>
                  <a:srgbClr val="767070"/>
                </a:solidFill>
                <a:latin typeface="Arial"/>
                <a:cs typeface="Arial"/>
              </a:rPr>
              <a:t>order.	</a:t>
            </a:r>
            <a:r>
              <a:rPr dirty="0" sz="1800" spc="-5">
                <a:solidFill>
                  <a:srgbClr val="767070"/>
                </a:solidFill>
                <a:latin typeface="Arial"/>
                <a:cs typeface="Arial"/>
              </a:rPr>
              <a:t>Implementation </a:t>
            </a:r>
            <a:r>
              <a:rPr dirty="0" sz="1800" spc="-15">
                <a:solidFill>
                  <a:srgbClr val="767070"/>
                </a:solidFill>
                <a:latin typeface="Arial"/>
                <a:cs typeface="Arial"/>
              </a:rPr>
              <a:t>wise, </a:t>
            </a:r>
            <a:r>
              <a:rPr dirty="0" sz="1800">
                <a:solidFill>
                  <a:srgbClr val="767070"/>
                </a:solidFill>
                <a:latin typeface="Arial"/>
                <a:cs typeface="Arial"/>
              </a:rPr>
              <a:t>this  </a:t>
            </a:r>
            <a:r>
              <a:rPr dirty="0" sz="1800" spc="-5">
                <a:solidFill>
                  <a:srgbClr val="767070"/>
                </a:solidFill>
                <a:latin typeface="Arial"/>
                <a:cs typeface="Arial"/>
              </a:rPr>
              <a:t>sorting </a:t>
            </a:r>
            <a:r>
              <a:rPr dirty="0" sz="1800">
                <a:solidFill>
                  <a:srgbClr val="767070"/>
                </a:solidFill>
                <a:latin typeface="Arial"/>
                <a:cs typeface="Arial"/>
              </a:rPr>
              <a:t>is </a:t>
            </a:r>
            <a:r>
              <a:rPr dirty="0" sz="1800" spc="-5">
                <a:solidFill>
                  <a:srgbClr val="767070"/>
                </a:solidFill>
                <a:latin typeface="Arial"/>
                <a:cs typeface="Arial"/>
              </a:rPr>
              <a:t>usually </a:t>
            </a:r>
            <a:r>
              <a:rPr dirty="0" sz="1800" spc="-10">
                <a:solidFill>
                  <a:srgbClr val="767070"/>
                </a:solidFill>
                <a:latin typeface="Arial"/>
                <a:cs typeface="Arial"/>
              </a:rPr>
              <a:t>done </a:t>
            </a:r>
            <a:r>
              <a:rPr dirty="0" sz="1800" spc="-5">
                <a:solidFill>
                  <a:srgbClr val="767070"/>
                </a:solidFill>
                <a:latin typeface="Arial"/>
                <a:cs typeface="Arial"/>
              </a:rPr>
              <a:t>implicitly by  placing all edges in </a:t>
            </a:r>
            <a:r>
              <a:rPr dirty="0" sz="1800">
                <a:solidFill>
                  <a:srgbClr val="767070"/>
                </a:solidFill>
                <a:latin typeface="Arial"/>
                <a:cs typeface="Arial"/>
              </a:rPr>
              <a:t>the </a:t>
            </a:r>
            <a:r>
              <a:rPr dirty="0" sz="1800" spc="-5">
                <a:solidFill>
                  <a:srgbClr val="767070"/>
                </a:solidFill>
                <a:latin typeface="Arial"/>
                <a:cs typeface="Arial"/>
              </a:rPr>
              <a:t>graph in a  priority queue. </a:t>
            </a:r>
            <a:r>
              <a:rPr dirty="0" sz="1800" spc="-20">
                <a:solidFill>
                  <a:srgbClr val="767070"/>
                </a:solidFill>
                <a:latin typeface="Arial"/>
                <a:cs typeface="Arial"/>
              </a:rPr>
              <a:t>We </a:t>
            </a:r>
            <a:r>
              <a:rPr dirty="0" sz="1800" spc="-5">
                <a:solidFill>
                  <a:srgbClr val="767070"/>
                </a:solidFill>
                <a:latin typeface="Arial"/>
                <a:cs typeface="Arial"/>
              </a:rPr>
              <a:t>then </a:t>
            </a:r>
            <a:r>
              <a:rPr dirty="0" sz="1800" spc="-10">
                <a:solidFill>
                  <a:srgbClr val="767070"/>
                </a:solidFill>
                <a:latin typeface="Arial"/>
                <a:cs typeface="Arial"/>
              </a:rPr>
              <a:t>poll </a:t>
            </a:r>
            <a:r>
              <a:rPr dirty="0" sz="1800">
                <a:solidFill>
                  <a:srgbClr val="767070"/>
                </a:solidFill>
                <a:latin typeface="Arial"/>
                <a:cs typeface="Arial"/>
              </a:rPr>
              <a:t>from the  </a:t>
            </a:r>
            <a:r>
              <a:rPr dirty="0" sz="1800" spc="-5">
                <a:solidFill>
                  <a:srgbClr val="767070"/>
                </a:solidFill>
                <a:latin typeface="Arial"/>
                <a:cs typeface="Arial"/>
              </a:rPr>
              <a:t>queue each </a:t>
            </a:r>
            <a:r>
              <a:rPr dirty="0" sz="1800">
                <a:solidFill>
                  <a:srgbClr val="767070"/>
                </a:solidFill>
                <a:latin typeface="Arial"/>
                <a:cs typeface="Arial"/>
              </a:rPr>
              <a:t>time </a:t>
            </a:r>
            <a:r>
              <a:rPr dirty="0" sz="1800" spc="-25">
                <a:solidFill>
                  <a:srgbClr val="767070"/>
                </a:solidFill>
                <a:latin typeface="Arial"/>
                <a:cs typeface="Arial"/>
              </a:rPr>
              <a:t>we </a:t>
            </a:r>
            <a:r>
              <a:rPr dirty="0" sz="1800" spc="-5">
                <a:solidFill>
                  <a:srgbClr val="767070"/>
                </a:solidFill>
                <a:latin typeface="Arial"/>
                <a:cs typeface="Arial"/>
              </a:rPr>
              <a:t>examine a new  edge, guaranteeing that </a:t>
            </a:r>
            <a:r>
              <a:rPr dirty="0" sz="1800" spc="-25">
                <a:solidFill>
                  <a:srgbClr val="767070"/>
                </a:solidFill>
                <a:latin typeface="Arial"/>
                <a:cs typeface="Arial"/>
              </a:rPr>
              <a:t>we </a:t>
            </a:r>
            <a:r>
              <a:rPr dirty="0" sz="1800" spc="-5">
                <a:solidFill>
                  <a:srgbClr val="767070"/>
                </a:solidFill>
                <a:latin typeface="Arial"/>
                <a:cs typeface="Arial"/>
              </a:rPr>
              <a:t>go  through edges </a:t>
            </a:r>
            <a:r>
              <a:rPr dirty="0" sz="1800" spc="-15">
                <a:solidFill>
                  <a:srgbClr val="767070"/>
                </a:solidFill>
                <a:latin typeface="Arial"/>
                <a:cs typeface="Arial"/>
              </a:rPr>
              <a:t>with </a:t>
            </a:r>
            <a:r>
              <a:rPr dirty="0" sz="1800">
                <a:solidFill>
                  <a:srgbClr val="767070"/>
                </a:solidFill>
                <a:latin typeface="Arial"/>
                <a:cs typeface="Arial"/>
              </a:rPr>
              <a:t>the </a:t>
            </a:r>
            <a:r>
              <a:rPr dirty="0" sz="1800" spc="-10">
                <a:solidFill>
                  <a:srgbClr val="767070"/>
                </a:solidFill>
                <a:latin typeface="Arial"/>
                <a:cs typeface="Arial"/>
              </a:rPr>
              <a:t>lowest  </a:t>
            </a:r>
            <a:r>
              <a:rPr dirty="0" sz="1800" spc="-15">
                <a:solidFill>
                  <a:srgbClr val="767070"/>
                </a:solidFill>
                <a:latin typeface="Arial"/>
                <a:cs typeface="Arial"/>
              </a:rPr>
              <a:t>weight</a:t>
            </a:r>
            <a:r>
              <a:rPr dirty="0" sz="1800" spc="45">
                <a:solidFill>
                  <a:srgbClr val="767070"/>
                </a:solidFill>
                <a:latin typeface="Arial"/>
                <a:cs typeface="Arial"/>
              </a:rPr>
              <a:t> </a:t>
            </a:r>
            <a:r>
              <a:rPr dirty="0" sz="1800">
                <a:solidFill>
                  <a:srgbClr val="767070"/>
                </a:solidFill>
                <a:latin typeface="Arial"/>
                <a:cs typeface="Arial"/>
              </a:rPr>
              <a:t>first.</a:t>
            </a:r>
            <a:endParaRPr sz="1800">
              <a:latin typeface="Arial"/>
              <a:cs typeface="Arial"/>
            </a:endParaRPr>
          </a:p>
        </p:txBody>
      </p:sp>
      <p:sp>
        <p:nvSpPr>
          <p:cNvPr id="51" name="object 51"/>
          <p:cNvSpPr txBox="1"/>
          <p:nvPr/>
        </p:nvSpPr>
        <p:spPr>
          <a:xfrm>
            <a:off x="7754239" y="3633978"/>
            <a:ext cx="3631565" cy="1123315"/>
          </a:xfrm>
          <a:prstGeom prst="rect">
            <a:avLst/>
          </a:prstGeom>
        </p:spPr>
        <p:txBody>
          <a:bodyPr wrap="square" lIns="0" tIns="12700" rIns="0" bIns="0" rtlCol="0" vert="horz">
            <a:spAutoFit/>
          </a:bodyPr>
          <a:lstStyle/>
          <a:p>
            <a:pPr marL="12700" marR="5080">
              <a:lnSpc>
                <a:spcPct val="100000"/>
              </a:lnSpc>
              <a:spcBef>
                <a:spcPts val="100"/>
              </a:spcBef>
            </a:pPr>
            <a:r>
              <a:rPr dirty="0" sz="1800">
                <a:solidFill>
                  <a:srgbClr val="767070"/>
                </a:solidFill>
                <a:latin typeface="Arial"/>
                <a:cs typeface="Arial"/>
              </a:rPr>
              <a:t>The </a:t>
            </a:r>
            <a:r>
              <a:rPr dirty="0" sz="1800" spc="-5">
                <a:solidFill>
                  <a:srgbClr val="767070"/>
                </a:solidFill>
                <a:latin typeface="Arial"/>
                <a:cs typeface="Arial"/>
              </a:rPr>
              <a:t>edges </a:t>
            </a:r>
            <a:r>
              <a:rPr dirty="0" sz="1800" spc="-15">
                <a:solidFill>
                  <a:srgbClr val="767070"/>
                </a:solidFill>
                <a:latin typeface="Arial"/>
                <a:cs typeface="Arial"/>
              </a:rPr>
              <a:t>with </a:t>
            </a:r>
            <a:r>
              <a:rPr dirty="0" sz="1800">
                <a:solidFill>
                  <a:srgbClr val="767070"/>
                </a:solidFill>
                <a:latin typeface="Arial"/>
                <a:cs typeface="Arial"/>
              </a:rPr>
              <a:t>the </a:t>
            </a:r>
            <a:r>
              <a:rPr dirty="0" sz="1800" spc="-10">
                <a:solidFill>
                  <a:srgbClr val="767070"/>
                </a:solidFill>
                <a:latin typeface="Arial"/>
                <a:cs typeface="Arial"/>
              </a:rPr>
              <a:t>lowest </a:t>
            </a:r>
            <a:r>
              <a:rPr dirty="0" sz="1800" spc="-15">
                <a:solidFill>
                  <a:srgbClr val="767070"/>
                </a:solidFill>
                <a:latin typeface="Arial"/>
                <a:cs typeface="Arial"/>
              </a:rPr>
              <a:t>weight </a:t>
            </a:r>
            <a:r>
              <a:rPr dirty="0" sz="1800" spc="-5">
                <a:solidFill>
                  <a:srgbClr val="767070"/>
                </a:solidFill>
                <a:latin typeface="Arial"/>
                <a:cs typeface="Arial"/>
              </a:rPr>
              <a:t>in  the graph are </a:t>
            </a:r>
            <a:r>
              <a:rPr dirty="0" sz="1800" spc="15">
                <a:solidFill>
                  <a:srgbClr val="767070"/>
                </a:solidFill>
                <a:latin typeface="Cambria Math"/>
                <a:cs typeface="Cambria Math"/>
              </a:rPr>
              <a:t>{𝑓, ℎ} </a:t>
            </a:r>
            <a:r>
              <a:rPr dirty="0" sz="1800" spc="-5">
                <a:solidFill>
                  <a:srgbClr val="767070"/>
                </a:solidFill>
                <a:latin typeface="Arial"/>
                <a:cs typeface="Arial"/>
              </a:rPr>
              <a:t>and </a:t>
            </a:r>
            <a:r>
              <a:rPr dirty="0" sz="1800" spc="20">
                <a:solidFill>
                  <a:srgbClr val="767070"/>
                </a:solidFill>
                <a:latin typeface="Cambria Math"/>
                <a:cs typeface="Cambria Math"/>
              </a:rPr>
              <a:t>{𝑑,</a:t>
            </a:r>
            <a:r>
              <a:rPr dirty="0" sz="1800" spc="-105">
                <a:solidFill>
                  <a:srgbClr val="767070"/>
                </a:solidFill>
                <a:latin typeface="Cambria Math"/>
                <a:cs typeface="Cambria Math"/>
              </a:rPr>
              <a:t> </a:t>
            </a:r>
            <a:r>
              <a:rPr dirty="0" sz="1800" spc="10">
                <a:solidFill>
                  <a:srgbClr val="767070"/>
                </a:solidFill>
                <a:latin typeface="Cambria Math"/>
                <a:cs typeface="Cambria Math"/>
              </a:rPr>
              <a:t>𝑠}</a:t>
            </a:r>
            <a:r>
              <a:rPr dirty="0" sz="1800" spc="10">
                <a:solidFill>
                  <a:srgbClr val="767070"/>
                </a:solidFill>
                <a:latin typeface="Arial"/>
                <a:cs typeface="Arial"/>
              </a:rPr>
              <a:t>.</a:t>
            </a:r>
            <a:endParaRPr sz="1800">
              <a:latin typeface="Arial"/>
              <a:cs typeface="Arial"/>
            </a:endParaRPr>
          </a:p>
          <a:p>
            <a:pPr marL="12700">
              <a:lnSpc>
                <a:spcPct val="100000"/>
              </a:lnSpc>
            </a:pPr>
            <a:r>
              <a:rPr dirty="0" sz="1800" spc="-5">
                <a:solidFill>
                  <a:srgbClr val="767070"/>
                </a:solidFill>
                <a:latin typeface="Arial"/>
                <a:cs typeface="Arial"/>
              </a:rPr>
              <a:t>Neither </a:t>
            </a:r>
            <a:r>
              <a:rPr dirty="0" sz="1800">
                <a:solidFill>
                  <a:srgbClr val="767070"/>
                </a:solidFill>
                <a:latin typeface="Arial"/>
                <a:cs typeface="Arial"/>
              </a:rPr>
              <a:t>of </a:t>
            </a:r>
            <a:r>
              <a:rPr dirty="0" sz="1800" spc="-5">
                <a:solidFill>
                  <a:srgbClr val="767070"/>
                </a:solidFill>
                <a:latin typeface="Arial"/>
                <a:cs typeface="Arial"/>
              </a:rPr>
              <a:t>these edges </a:t>
            </a:r>
            <a:r>
              <a:rPr dirty="0" sz="1800">
                <a:solidFill>
                  <a:srgbClr val="767070"/>
                </a:solidFill>
                <a:latin typeface="Arial"/>
                <a:cs typeface="Arial"/>
              </a:rPr>
              <a:t>form </a:t>
            </a:r>
            <a:r>
              <a:rPr dirty="0" sz="1800" spc="-5">
                <a:solidFill>
                  <a:srgbClr val="767070"/>
                </a:solidFill>
                <a:latin typeface="Arial"/>
                <a:cs typeface="Arial"/>
              </a:rPr>
              <a:t>a</a:t>
            </a:r>
            <a:r>
              <a:rPr dirty="0" sz="1800" spc="-10">
                <a:solidFill>
                  <a:srgbClr val="767070"/>
                </a:solidFill>
                <a:latin typeface="Arial"/>
                <a:cs typeface="Arial"/>
              </a:rPr>
              <a:t> cycle</a:t>
            </a:r>
            <a:endParaRPr sz="1800">
              <a:latin typeface="Arial"/>
              <a:cs typeface="Arial"/>
            </a:endParaRPr>
          </a:p>
          <a:p>
            <a:pPr marL="12700">
              <a:lnSpc>
                <a:spcPct val="100000"/>
              </a:lnSpc>
            </a:pPr>
            <a:r>
              <a:rPr dirty="0" sz="1800" spc="-20">
                <a:solidFill>
                  <a:srgbClr val="767070"/>
                </a:solidFill>
                <a:latin typeface="Arial"/>
                <a:cs typeface="Arial"/>
              </a:rPr>
              <a:t>when </a:t>
            </a:r>
            <a:r>
              <a:rPr dirty="0" sz="1800" spc="-10">
                <a:solidFill>
                  <a:srgbClr val="767070"/>
                </a:solidFill>
                <a:latin typeface="Arial"/>
                <a:cs typeface="Arial"/>
              </a:rPr>
              <a:t>added </a:t>
            </a:r>
            <a:r>
              <a:rPr dirty="0" sz="1800">
                <a:solidFill>
                  <a:srgbClr val="767070"/>
                </a:solidFill>
                <a:latin typeface="Arial"/>
                <a:cs typeface="Arial"/>
              </a:rPr>
              <a:t>to </a:t>
            </a:r>
            <a:r>
              <a:rPr dirty="0" sz="1800" spc="-10">
                <a:solidFill>
                  <a:srgbClr val="767070"/>
                </a:solidFill>
                <a:latin typeface="Arial"/>
                <a:cs typeface="Arial"/>
              </a:rPr>
              <a:t>our</a:t>
            </a:r>
            <a:r>
              <a:rPr dirty="0" sz="1800" spc="65">
                <a:solidFill>
                  <a:srgbClr val="767070"/>
                </a:solidFill>
                <a:latin typeface="Arial"/>
                <a:cs typeface="Arial"/>
              </a:rPr>
              <a:t> </a:t>
            </a:r>
            <a:r>
              <a:rPr dirty="0" sz="1800" spc="-5">
                <a:solidFill>
                  <a:srgbClr val="767070"/>
                </a:solidFill>
                <a:latin typeface="Arial"/>
                <a:cs typeface="Arial"/>
              </a:rPr>
              <a:t>graph.</a:t>
            </a:r>
            <a:endParaRPr sz="1800">
              <a:latin typeface="Arial"/>
              <a:cs typeface="Arial"/>
            </a:endParaRPr>
          </a:p>
        </p:txBody>
      </p:sp>
      <p:sp>
        <p:nvSpPr>
          <p:cNvPr id="52" name="object 52"/>
          <p:cNvSpPr/>
          <p:nvPr/>
        </p:nvSpPr>
        <p:spPr>
          <a:xfrm>
            <a:off x="1168146" y="4997958"/>
            <a:ext cx="465455" cy="0"/>
          </a:xfrm>
          <a:custGeom>
            <a:avLst/>
            <a:gdLst/>
            <a:ahLst/>
            <a:cxnLst/>
            <a:rect l="l" t="t" r="r" b="b"/>
            <a:pathLst>
              <a:path w="465455" h="0">
                <a:moveTo>
                  <a:pt x="0" y="0"/>
                </a:moveTo>
                <a:lnTo>
                  <a:pt x="465073" y="0"/>
                </a:lnTo>
              </a:path>
            </a:pathLst>
          </a:custGeom>
          <a:ln w="38100">
            <a:solidFill>
              <a:srgbClr val="8952AC"/>
            </a:solidFill>
            <a:prstDash val="dash"/>
          </a:ln>
        </p:spPr>
        <p:txBody>
          <a:bodyPr wrap="square" lIns="0" tIns="0" rIns="0" bIns="0" rtlCol="0"/>
          <a:lstStyle/>
          <a:p/>
        </p:txBody>
      </p:sp>
      <p:sp>
        <p:nvSpPr>
          <p:cNvPr id="53" name="object 53"/>
          <p:cNvSpPr/>
          <p:nvPr/>
        </p:nvSpPr>
        <p:spPr>
          <a:xfrm>
            <a:off x="1168146" y="5238750"/>
            <a:ext cx="465455" cy="0"/>
          </a:xfrm>
          <a:custGeom>
            <a:avLst/>
            <a:gdLst/>
            <a:ahLst/>
            <a:cxnLst/>
            <a:rect l="l" t="t" r="r" b="b"/>
            <a:pathLst>
              <a:path w="465455" h="0">
                <a:moveTo>
                  <a:pt x="0" y="0"/>
                </a:moveTo>
                <a:lnTo>
                  <a:pt x="465073" y="0"/>
                </a:lnTo>
              </a:path>
            </a:pathLst>
          </a:custGeom>
          <a:ln w="38100">
            <a:solidFill>
              <a:srgbClr val="767070"/>
            </a:solidFill>
            <a:prstDash val="dash"/>
          </a:ln>
        </p:spPr>
        <p:txBody>
          <a:bodyPr wrap="square" lIns="0" tIns="0" rIns="0" bIns="0" rtlCol="0"/>
          <a:lstStyle/>
          <a:p/>
        </p:txBody>
      </p:sp>
      <p:sp>
        <p:nvSpPr>
          <p:cNvPr id="54" name="object 54"/>
          <p:cNvSpPr/>
          <p:nvPr/>
        </p:nvSpPr>
        <p:spPr>
          <a:xfrm>
            <a:off x="1168146" y="5717285"/>
            <a:ext cx="465455" cy="0"/>
          </a:xfrm>
          <a:custGeom>
            <a:avLst/>
            <a:gdLst/>
            <a:ahLst/>
            <a:cxnLst/>
            <a:rect l="l" t="t" r="r" b="b"/>
            <a:pathLst>
              <a:path w="465455" h="0">
                <a:moveTo>
                  <a:pt x="0" y="0"/>
                </a:moveTo>
                <a:lnTo>
                  <a:pt x="465073" y="0"/>
                </a:lnTo>
              </a:path>
            </a:pathLst>
          </a:custGeom>
          <a:ln w="38100">
            <a:solidFill>
              <a:srgbClr val="57ED7B"/>
            </a:solidFill>
          </a:ln>
        </p:spPr>
        <p:txBody>
          <a:bodyPr wrap="square" lIns="0" tIns="0" rIns="0" bIns="0" rtlCol="0"/>
          <a:lstStyle/>
          <a:p/>
        </p:txBody>
      </p:sp>
      <p:sp>
        <p:nvSpPr>
          <p:cNvPr id="55" name="object 55"/>
          <p:cNvSpPr/>
          <p:nvPr/>
        </p:nvSpPr>
        <p:spPr>
          <a:xfrm>
            <a:off x="1168146" y="5471921"/>
            <a:ext cx="465455" cy="0"/>
          </a:xfrm>
          <a:custGeom>
            <a:avLst/>
            <a:gdLst/>
            <a:ahLst/>
            <a:cxnLst/>
            <a:rect l="l" t="t" r="r" b="b"/>
            <a:pathLst>
              <a:path w="465455" h="0">
                <a:moveTo>
                  <a:pt x="0" y="0"/>
                </a:moveTo>
                <a:lnTo>
                  <a:pt x="465073" y="0"/>
                </a:lnTo>
              </a:path>
            </a:pathLst>
          </a:custGeom>
          <a:ln w="38100">
            <a:solidFill>
              <a:srgbClr val="C00000"/>
            </a:solidFill>
            <a:prstDash val="dash"/>
          </a:ln>
        </p:spPr>
        <p:txBody>
          <a:bodyPr wrap="square" lIns="0" tIns="0" rIns="0" bIns="0" rtlCol="0"/>
          <a:lstStyle/>
          <a:p/>
        </p:txBody>
      </p:sp>
      <p:sp>
        <p:nvSpPr>
          <p:cNvPr id="56" name="object 56"/>
          <p:cNvSpPr txBox="1"/>
          <p:nvPr/>
        </p:nvSpPr>
        <p:spPr>
          <a:xfrm>
            <a:off x="1712214" y="4826889"/>
            <a:ext cx="1320800" cy="989330"/>
          </a:xfrm>
          <a:prstGeom prst="rect">
            <a:avLst/>
          </a:prstGeom>
        </p:spPr>
        <p:txBody>
          <a:bodyPr wrap="square" lIns="0" tIns="8255" rIns="0" bIns="0" rtlCol="0" vert="horz">
            <a:spAutoFit/>
          </a:bodyPr>
          <a:lstStyle/>
          <a:p>
            <a:pPr marL="12700" marR="5080">
              <a:lnSpc>
                <a:spcPct val="132300"/>
              </a:lnSpc>
              <a:spcBef>
                <a:spcPts val="65"/>
              </a:spcBef>
            </a:pPr>
            <a:r>
              <a:rPr dirty="0" sz="1200" spc="-5">
                <a:solidFill>
                  <a:srgbClr val="767070"/>
                </a:solidFill>
                <a:latin typeface="Arial"/>
                <a:cs typeface="Arial"/>
              </a:rPr>
              <a:t>Unexamined Edge  Disregarded Edge  </a:t>
            </a:r>
            <a:r>
              <a:rPr dirty="0" sz="1200">
                <a:solidFill>
                  <a:srgbClr val="767070"/>
                </a:solidFill>
                <a:latin typeface="Arial"/>
                <a:cs typeface="Arial"/>
              </a:rPr>
              <a:t>Under</a:t>
            </a:r>
            <a:r>
              <a:rPr dirty="0" sz="1200" spc="-70">
                <a:solidFill>
                  <a:srgbClr val="767070"/>
                </a:solidFill>
                <a:latin typeface="Arial"/>
                <a:cs typeface="Arial"/>
              </a:rPr>
              <a:t> </a:t>
            </a:r>
            <a:r>
              <a:rPr dirty="0" sz="1200" spc="-5">
                <a:solidFill>
                  <a:srgbClr val="767070"/>
                </a:solidFill>
                <a:latin typeface="Arial"/>
                <a:cs typeface="Arial"/>
              </a:rPr>
              <a:t>Examination  MCST</a:t>
            </a:r>
            <a:r>
              <a:rPr dirty="0" sz="1200" spc="-25">
                <a:solidFill>
                  <a:srgbClr val="767070"/>
                </a:solidFill>
                <a:latin typeface="Arial"/>
                <a:cs typeface="Arial"/>
              </a:rPr>
              <a:t> </a:t>
            </a:r>
            <a:r>
              <a:rPr dirty="0" sz="1200" spc="-5">
                <a:solidFill>
                  <a:srgbClr val="767070"/>
                </a:solidFill>
                <a:latin typeface="Arial"/>
                <a:cs typeface="Arial"/>
              </a:rPr>
              <a:t>Edge</a:t>
            </a:r>
            <a:endParaRPr sz="1200">
              <a:latin typeface="Arial"/>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534670"/>
            <a:ext cx="2468245" cy="391160"/>
          </a:xfrm>
          <a:prstGeom prst="rect"/>
        </p:spPr>
        <p:txBody>
          <a:bodyPr wrap="square" lIns="0" tIns="12700" rIns="0" bIns="0" rtlCol="0" vert="horz">
            <a:spAutoFit/>
          </a:bodyPr>
          <a:lstStyle/>
          <a:p>
            <a:pPr marL="12700">
              <a:lnSpc>
                <a:spcPct val="100000"/>
              </a:lnSpc>
              <a:spcBef>
                <a:spcPts val="100"/>
              </a:spcBef>
            </a:pPr>
            <a:r>
              <a:rPr dirty="0" spc="-25"/>
              <a:t>Kruskal’s</a:t>
            </a:r>
            <a:r>
              <a:rPr dirty="0" spc="-60"/>
              <a:t> </a:t>
            </a:r>
            <a:r>
              <a:rPr dirty="0" spc="-5"/>
              <a:t>Algorithm</a:t>
            </a:r>
          </a:p>
        </p:txBody>
      </p:sp>
      <p:sp>
        <p:nvSpPr>
          <p:cNvPr id="3" name="object 3"/>
          <p:cNvSpPr/>
          <p:nvPr/>
        </p:nvSpPr>
        <p:spPr>
          <a:xfrm>
            <a:off x="917447" y="4081271"/>
            <a:ext cx="396240" cy="396240"/>
          </a:xfrm>
          <a:custGeom>
            <a:avLst/>
            <a:gdLst/>
            <a:ahLst/>
            <a:cxnLst/>
            <a:rect l="l" t="t" r="r" b="b"/>
            <a:pathLst>
              <a:path w="396240" h="396239">
                <a:moveTo>
                  <a:pt x="198120" y="0"/>
                </a:moveTo>
                <a:lnTo>
                  <a:pt x="152691" y="5229"/>
                </a:lnTo>
                <a:lnTo>
                  <a:pt x="110989" y="20127"/>
                </a:lnTo>
                <a:lnTo>
                  <a:pt x="74204" y="43507"/>
                </a:lnTo>
                <a:lnTo>
                  <a:pt x="43523" y="74182"/>
                </a:lnTo>
                <a:lnTo>
                  <a:pt x="20136" y="110967"/>
                </a:lnTo>
                <a:lnTo>
                  <a:pt x="5232" y="152675"/>
                </a:lnTo>
                <a:lnTo>
                  <a:pt x="0" y="198119"/>
                </a:lnTo>
                <a:lnTo>
                  <a:pt x="5232" y="243564"/>
                </a:lnTo>
                <a:lnTo>
                  <a:pt x="20136" y="285272"/>
                </a:lnTo>
                <a:lnTo>
                  <a:pt x="43523" y="322057"/>
                </a:lnTo>
                <a:lnTo>
                  <a:pt x="74204" y="352732"/>
                </a:lnTo>
                <a:lnTo>
                  <a:pt x="110989" y="376112"/>
                </a:lnTo>
                <a:lnTo>
                  <a:pt x="152691" y="391010"/>
                </a:lnTo>
                <a:lnTo>
                  <a:pt x="198120" y="396239"/>
                </a:lnTo>
                <a:lnTo>
                  <a:pt x="243548" y="391010"/>
                </a:lnTo>
                <a:lnTo>
                  <a:pt x="285250" y="376112"/>
                </a:lnTo>
                <a:lnTo>
                  <a:pt x="322035" y="352732"/>
                </a:lnTo>
                <a:lnTo>
                  <a:pt x="352716" y="322057"/>
                </a:lnTo>
                <a:lnTo>
                  <a:pt x="376103" y="285272"/>
                </a:lnTo>
                <a:lnTo>
                  <a:pt x="391007" y="243564"/>
                </a:lnTo>
                <a:lnTo>
                  <a:pt x="396240" y="198119"/>
                </a:lnTo>
                <a:lnTo>
                  <a:pt x="391007" y="152675"/>
                </a:lnTo>
                <a:lnTo>
                  <a:pt x="376103" y="110967"/>
                </a:lnTo>
                <a:lnTo>
                  <a:pt x="352716" y="74182"/>
                </a:lnTo>
                <a:lnTo>
                  <a:pt x="322035" y="43507"/>
                </a:lnTo>
                <a:lnTo>
                  <a:pt x="285250" y="20127"/>
                </a:lnTo>
                <a:lnTo>
                  <a:pt x="243548" y="5229"/>
                </a:lnTo>
                <a:lnTo>
                  <a:pt x="198120" y="0"/>
                </a:lnTo>
                <a:close/>
              </a:path>
            </a:pathLst>
          </a:custGeom>
          <a:solidFill>
            <a:srgbClr val="AC8752"/>
          </a:solidFill>
        </p:spPr>
        <p:txBody>
          <a:bodyPr wrap="square" lIns="0" tIns="0" rIns="0" bIns="0" rtlCol="0"/>
          <a:lstStyle/>
          <a:p/>
        </p:txBody>
      </p:sp>
      <p:sp>
        <p:nvSpPr>
          <p:cNvPr id="4" name="object 4"/>
          <p:cNvSpPr txBox="1"/>
          <p:nvPr/>
        </p:nvSpPr>
        <p:spPr>
          <a:xfrm>
            <a:off x="1021181" y="4077461"/>
            <a:ext cx="16637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𝑠</a:t>
            </a:r>
            <a:endParaRPr sz="2400">
              <a:latin typeface="Cambria Math"/>
              <a:cs typeface="Cambria Math"/>
            </a:endParaRPr>
          </a:p>
        </p:txBody>
      </p:sp>
      <p:sp>
        <p:nvSpPr>
          <p:cNvPr id="5" name="object 5"/>
          <p:cNvSpPr/>
          <p:nvPr/>
        </p:nvSpPr>
        <p:spPr>
          <a:xfrm>
            <a:off x="1256538" y="3096005"/>
            <a:ext cx="1201420" cy="1044575"/>
          </a:xfrm>
          <a:custGeom>
            <a:avLst/>
            <a:gdLst/>
            <a:ahLst/>
            <a:cxnLst/>
            <a:rect l="l" t="t" r="r" b="b"/>
            <a:pathLst>
              <a:path w="1201420" h="1044575">
                <a:moveTo>
                  <a:pt x="1200912" y="0"/>
                </a:moveTo>
                <a:lnTo>
                  <a:pt x="0" y="1044321"/>
                </a:lnTo>
              </a:path>
            </a:pathLst>
          </a:custGeom>
          <a:ln w="38100">
            <a:solidFill>
              <a:srgbClr val="8952AC"/>
            </a:solidFill>
            <a:prstDash val="dash"/>
          </a:ln>
        </p:spPr>
        <p:txBody>
          <a:bodyPr wrap="square" lIns="0" tIns="0" rIns="0" bIns="0" rtlCol="0"/>
          <a:lstStyle/>
          <a:p/>
        </p:txBody>
      </p:sp>
      <p:sp>
        <p:nvSpPr>
          <p:cNvPr id="6" name="object 6"/>
          <p:cNvSpPr/>
          <p:nvPr/>
        </p:nvSpPr>
        <p:spPr>
          <a:xfrm>
            <a:off x="917447" y="2756916"/>
            <a:ext cx="396240" cy="396240"/>
          </a:xfrm>
          <a:custGeom>
            <a:avLst/>
            <a:gdLst/>
            <a:ahLst/>
            <a:cxnLst/>
            <a:rect l="l" t="t" r="r" b="b"/>
            <a:pathLst>
              <a:path w="396240" h="396239">
                <a:moveTo>
                  <a:pt x="198120" y="0"/>
                </a:moveTo>
                <a:lnTo>
                  <a:pt x="152691" y="5229"/>
                </a:lnTo>
                <a:lnTo>
                  <a:pt x="110989" y="20127"/>
                </a:lnTo>
                <a:lnTo>
                  <a:pt x="74204" y="43507"/>
                </a:lnTo>
                <a:lnTo>
                  <a:pt x="43523" y="74182"/>
                </a:lnTo>
                <a:lnTo>
                  <a:pt x="20136" y="110967"/>
                </a:lnTo>
                <a:lnTo>
                  <a:pt x="5232" y="152675"/>
                </a:lnTo>
                <a:lnTo>
                  <a:pt x="0" y="198120"/>
                </a:lnTo>
                <a:lnTo>
                  <a:pt x="5232" y="243564"/>
                </a:lnTo>
                <a:lnTo>
                  <a:pt x="20136" y="285272"/>
                </a:lnTo>
                <a:lnTo>
                  <a:pt x="43523" y="322057"/>
                </a:lnTo>
                <a:lnTo>
                  <a:pt x="74204" y="352732"/>
                </a:lnTo>
                <a:lnTo>
                  <a:pt x="110989" y="376112"/>
                </a:lnTo>
                <a:lnTo>
                  <a:pt x="152691" y="391010"/>
                </a:lnTo>
                <a:lnTo>
                  <a:pt x="198120" y="396239"/>
                </a:lnTo>
                <a:lnTo>
                  <a:pt x="243548" y="391010"/>
                </a:lnTo>
                <a:lnTo>
                  <a:pt x="285250" y="376112"/>
                </a:lnTo>
                <a:lnTo>
                  <a:pt x="322035" y="352732"/>
                </a:lnTo>
                <a:lnTo>
                  <a:pt x="352716" y="322057"/>
                </a:lnTo>
                <a:lnTo>
                  <a:pt x="376103" y="285272"/>
                </a:lnTo>
                <a:lnTo>
                  <a:pt x="391007" y="243564"/>
                </a:lnTo>
                <a:lnTo>
                  <a:pt x="396240" y="198120"/>
                </a:lnTo>
                <a:lnTo>
                  <a:pt x="391007" y="152675"/>
                </a:lnTo>
                <a:lnTo>
                  <a:pt x="376103" y="110967"/>
                </a:lnTo>
                <a:lnTo>
                  <a:pt x="352716" y="74182"/>
                </a:lnTo>
                <a:lnTo>
                  <a:pt x="322035" y="43507"/>
                </a:lnTo>
                <a:lnTo>
                  <a:pt x="285250" y="20127"/>
                </a:lnTo>
                <a:lnTo>
                  <a:pt x="243548" y="5229"/>
                </a:lnTo>
                <a:lnTo>
                  <a:pt x="198120" y="0"/>
                </a:lnTo>
                <a:close/>
              </a:path>
            </a:pathLst>
          </a:custGeom>
          <a:solidFill>
            <a:srgbClr val="AC8752"/>
          </a:solidFill>
        </p:spPr>
        <p:txBody>
          <a:bodyPr wrap="square" lIns="0" tIns="0" rIns="0" bIns="0" rtlCol="0"/>
          <a:lstStyle/>
          <a:p/>
        </p:txBody>
      </p:sp>
      <p:sp>
        <p:nvSpPr>
          <p:cNvPr id="7" name="object 7"/>
          <p:cNvSpPr txBox="1"/>
          <p:nvPr/>
        </p:nvSpPr>
        <p:spPr>
          <a:xfrm>
            <a:off x="1001979" y="2752725"/>
            <a:ext cx="2025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𝑑</a:t>
            </a:r>
            <a:endParaRPr sz="2400">
              <a:latin typeface="Cambria Math"/>
              <a:cs typeface="Cambria Math"/>
            </a:endParaRPr>
          </a:p>
        </p:txBody>
      </p:sp>
      <p:sp>
        <p:nvSpPr>
          <p:cNvPr id="8" name="object 8"/>
          <p:cNvSpPr/>
          <p:nvPr/>
        </p:nvSpPr>
        <p:spPr>
          <a:xfrm>
            <a:off x="2398776" y="4081271"/>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9" name="object 9"/>
          <p:cNvSpPr txBox="1"/>
          <p:nvPr/>
        </p:nvSpPr>
        <p:spPr>
          <a:xfrm>
            <a:off x="2480817" y="4077461"/>
            <a:ext cx="21209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𝑔</a:t>
            </a:r>
            <a:endParaRPr sz="2400">
              <a:latin typeface="Cambria Math"/>
              <a:cs typeface="Cambria Math"/>
            </a:endParaRPr>
          </a:p>
        </p:txBody>
      </p:sp>
      <p:sp>
        <p:nvSpPr>
          <p:cNvPr id="10" name="object 10"/>
          <p:cNvSpPr/>
          <p:nvPr/>
        </p:nvSpPr>
        <p:spPr>
          <a:xfrm>
            <a:off x="917447" y="1432560"/>
            <a:ext cx="396240" cy="396240"/>
          </a:xfrm>
          <a:custGeom>
            <a:avLst/>
            <a:gdLst/>
            <a:ahLst/>
            <a:cxnLst/>
            <a:rect l="l" t="t" r="r" b="b"/>
            <a:pathLst>
              <a:path w="396240" h="396239">
                <a:moveTo>
                  <a:pt x="198120" y="0"/>
                </a:moveTo>
                <a:lnTo>
                  <a:pt x="152691" y="5229"/>
                </a:lnTo>
                <a:lnTo>
                  <a:pt x="110989" y="20127"/>
                </a:lnTo>
                <a:lnTo>
                  <a:pt x="74204" y="43507"/>
                </a:lnTo>
                <a:lnTo>
                  <a:pt x="43523" y="74182"/>
                </a:lnTo>
                <a:lnTo>
                  <a:pt x="20136" y="110967"/>
                </a:lnTo>
                <a:lnTo>
                  <a:pt x="5232" y="152675"/>
                </a:lnTo>
                <a:lnTo>
                  <a:pt x="0" y="198119"/>
                </a:lnTo>
                <a:lnTo>
                  <a:pt x="5232" y="243564"/>
                </a:lnTo>
                <a:lnTo>
                  <a:pt x="20136" y="285272"/>
                </a:lnTo>
                <a:lnTo>
                  <a:pt x="43523" y="322057"/>
                </a:lnTo>
                <a:lnTo>
                  <a:pt x="74204" y="352732"/>
                </a:lnTo>
                <a:lnTo>
                  <a:pt x="110989" y="376112"/>
                </a:lnTo>
                <a:lnTo>
                  <a:pt x="152691" y="391010"/>
                </a:lnTo>
                <a:lnTo>
                  <a:pt x="198120" y="396239"/>
                </a:lnTo>
                <a:lnTo>
                  <a:pt x="243548" y="391010"/>
                </a:lnTo>
                <a:lnTo>
                  <a:pt x="285250" y="376112"/>
                </a:lnTo>
                <a:lnTo>
                  <a:pt x="322035" y="352732"/>
                </a:lnTo>
                <a:lnTo>
                  <a:pt x="352716" y="322057"/>
                </a:lnTo>
                <a:lnTo>
                  <a:pt x="376103" y="285272"/>
                </a:lnTo>
                <a:lnTo>
                  <a:pt x="391007" y="243564"/>
                </a:lnTo>
                <a:lnTo>
                  <a:pt x="396240" y="198119"/>
                </a:lnTo>
                <a:lnTo>
                  <a:pt x="391007" y="152675"/>
                </a:lnTo>
                <a:lnTo>
                  <a:pt x="376103" y="110967"/>
                </a:lnTo>
                <a:lnTo>
                  <a:pt x="352716" y="74182"/>
                </a:lnTo>
                <a:lnTo>
                  <a:pt x="322035" y="43507"/>
                </a:lnTo>
                <a:lnTo>
                  <a:pt x="285250" y="20127"/>
                </a:lnTo>
                <a:lnTo>
                  <a:pt x="243548" y="5229"/>
                </a:lnTo>
                <a:lnTo>
                  <a:pt x="198120" y="0"/>
                </a:lnTo>
                <a:close/>
              </a:path>
            </a:pathLst>
          </a:custGeom>
          <a:solidFill>
            <a:srgbClr val="AC8752"/>
          </a:solidFill>
        </p:spPr>
        <p:txBody>
          <a:bodyPr wrap="square" lIns="0" tIns="0" rIns="0" bIns="0" rtlCol="0"/>
          <a:lstStyle/>
          <a:p/>
        </p:txBody>
      </p:sp>
      <p:sp>
        <p:nvSpPr>
          <p:cNvPr id="11" name="object 11"/>
          <p:cNvSpPr txBox="1"/>
          <p:nvPr/>
        </p:nvSpPr>
        <p:spPr>
          <a:xfrm>
            <a:off x="1006551" y="1428115"/>
            <a:ext cx="19558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𝑎</a:t>
            </a:r>
            <a:endParaRPr sz="2400">
              <a:latin typeface="Cambria Math"/>
              <a:cs typeface="Cambria Math"/>
            </a:endParaRPr>
          </a:p>
        </p:txBody>
      </p:sp>
      <p:sp>
        <p:nvSpPr>
          <p:cNvPr id="12" name="object 12"/>
          <p:cNvSpPr/>
          <p:nvPr/>
        </p:nvSpPr>
        <p:spPr>
          <a:xfrm>
            <a:off x="2398776" y="2756916"/>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20"/>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40"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3" name="object 13"/>
          <p:cNvSpPr txBox="1"/>
          <p:nvPr/>
        </p:nvSpPr>
        <p:spPr>
          <a:xfrm>
            <a:off x="2497582" y="2752725"/>
            <a:ext cx="1771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𝑒</a:t>
            </a:r>
            <a:endParaRPr sz="2400">
              <a:latin typeface="Cambria Math"/>
              <a:cs typeface="Cambria Math"/>
            </a:endParaRPr>
          </a:p>
        </p:txBody>
      </p:sp>
      <p:sp>
        <p:nvSpPr>
          <p:cNvPr id="14" name="object 14"/>
          <p:cNvSpPr/>
          <p:nvPr/>
        </p:nvSpPr>
        <p:spPr>
          <a:xfrm>
            <a:off x="2395727" y="1432560"/>
            <a:ext cx="396240" cy="396240"/>
          </a:xfrm>
          <a:custGeom>
            <a:avLst/>
            <a:gdLst/>
            <a:ahLst/>
            <a:cxnLst/>
            <a:rect l="l" t="t" r="r" b="b"/>
            <a:pathLst>
              <a:path w="396239"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5" name="object 15"/>
          <p:cNvSpPr txBox="1"/>
          <p:nvPr/>
        </p:nvSpPr>
        <p:spPr>
          <a:xfrm>
            <a:off x="2487295" y="1428115"/>
            <a:ext cx="1898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𝑏</a:t>
            </a:r>
            <a:endParaRPr sz="2400">
              <a:latin typeface="Cambria Math"/>
              <a:cs typeface="Cambria Math"/>
            </a:endParaRPr>
          </a:p>
        </p:txBody>
      </p:sp>
      <p:sp>
        <p:nvSpPr>
          <p:cNvPr id="16" name="object 16"/>
          <p:cNvSpPr/>
          <p:nvPr/>
        </p:nvSpPr>
        <p:spPr>
          <a:xfrm>
            <a:off x="3874008" y="4081271"/>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7" name="object 17"/>
          <p:cNvSpPr txBox="1"/>
          <p:nvPr/>
        </p:nvSpPr>
        <p:spPr>
          <a:xfrm>
            <a:off x="3964051" y="4077461"/>
            <a:ext cx="19494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ℎ</a:t>
            </a:r>
            <a:endParaRPr sz="2400">
              <a:latin typeface="Cambria Math"/>
              <a:cs typeface="Cambria Math"/>
            </a:endParaRPr>
          </a:p>
        </p:txBody>
      </p:sp>
      <p:sp>
        <p:nvSpPr>
          <p:cNvPr id="18" name="object 18"/>
          <p:cNvSpPr/>
          <p:nvPr/>
        </p:nvSpPr>
        <p:spPr>
          <a:xfrm>
            <a:off x="3874008" y="2756916"/>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20"/>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9" name="object 19"/>
          <p:cNvSpPr txBox="1"/>
          <p:nvPr/>
        </p:nvSpPr>
        <p:spPr>
          <a:xfrm>
            <a:off x="3962780" y="2752725"/>
            <a:ext cx="19304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𝑓</a:t>
            </a:r>
            <a:endParaRPr sz="2400">
              <a:latin typeface="Cambria Math"/>
              <a:cs typeface="Cambria Math"/>
            </a:endParaRPr>
          </a:p>
        </p:txBody>
      </p:sp>
      <p:sp>
        <p:nvSpPr>
          <p:cNvPr id="20" name="object 20"/>
          <p:cNvSpPr/>
          <p:nvPr/>
        </p:nvSpPr>
        <p:spPr>
          <a:xfrm>
            <a:off x="3874008" y="1432560"/>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21" name="object 21"/>
          <p:cNvSpPr txBox="1"/>
          <p:nvPr/>
        </p:nvSpPr>
        <p:spPr>
          <a:xfrm>
            <a:off x="3976878" y="1428115"/>
            <a:ext cx="16573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𝑐</a:t>
            </a:r>
            <a:endParaRPr sz="2400">
              <a:latin typeface="Cambria Math"/>
              <a:cs typeface="Cambria Math"/>
            </a:endParaRPr>
          </a:p>
        </p:txBody>
      </p:sp>
      <p:sp>
        <p:nvSpPr>
          <p:cNvPr id="22" name="object 22"/>
          <p:cNvSpPr/>
          <p:nvPr/>
        </p:nvSpPr>
        <p:spPr>
          <a:xfrm>
            <a:off x="1314450" y="4280153"/>
            <a:ext cx="1085215" cy="0"/>
          </a:xfrm>
          <a:custGeom>
            <a:avLst/>
            <a:gdLst/>
            <a:ahLst/>
            <a:cxnLst/>
            <a:rect l="l" t="t" r="r" b="b"/>
            <a:pathLst>
              <a:path w="1085214" h="0">
                <a:moveTo>
                  <a:pt x="1084833" y="0"/>
                </a:moveTo>
                <a:lnTo>
                  <a:pt x="0" y="0"/>
                </a:lnTo>
              </a:path>
            </a:pathLst>
          </a:custGeom>
          <a:ln w="38100">
            <a:solidFill>
              <a:srgbClr val="C00000"/>
            </a:solidFill>
            <a:prstDash val="dash"/>
          </a:ln>
        </p:spPr>
        <p:txBody>
          <a:bodyPr wrap="square" lIns="0" tIns="0" rIns="0" bIns="0" rtlCol="0"/>
          <a:lstStyle/>
          <a:p/>
        </p:txBody>
      </p:sp>
      <p:sp>
        <p:nvSpPr>
          <p:cNvPr id="23" name="object 23"/>
          <p:cNvSpPr/>
          <p:nvPr/>
        </p:nvSpPr>
        <p:spPr>
          <a:xfrm>
            <a:off x="1116330" y="3153917"/>
            <a:ext cx="0" cy="928369"/>
          </a:xfrm>
          <a:custGeom>
            <a:avLst/>
            <a:gdLst/>
            <a:ahLst/>
            <a:cxnLst/>
            <a:rect l="l" t="t" r="r" b="b"/>
            <a:pathLst>
              <a:path w="0" h="928370">
                <a:moveTo>
                  <a:pt x="0" y="0"/>
                </a:moveTo>
                <a:lnTo>
                  <a:pt x="0" y="928370"/>
                </a:lnTo>
              </a:path>
            </a:pathLst>
          </a:custGeom>
          <a:ln w="38100">
            <a:solidFill>
              <a:srgbClr val="57ED7B"/>
            </a:solidFill>
          </a:ln>
        </p:spPr>
        <p:txBody>
          <a:bodyPr wrap="square" lIns="0" tIns="0" rIns="0" bIns="0" rtlCol="0"/>
          <a:lstStyle/>
          <a:p/>
        </p:txBody>
      </p:sp>
      <p:sp>
        <p:nvSpPr>
          <p:cNvPr id="24" name="object 24"/>
          <p:cNvSpPr/>
          <p:nvPr/>
        </p:nvSpPr>
        <p:spPr>
          <a:xfrm>
            <a:off x="1314450" y="2955798"/>
            <a:ext cx="1085215" cy="0"/>
          </a:xfrm>
          <a:custGeom>
            <a:avLst/>
            <a:gdLst/>
            <a:ahLst/>
            <a:cxnLst/>
            <a:rect l="l" t="t" r="r" b="b"/>
            <a:pathLst>
              <a:path w="1085214" h="0">
                <a:moveTo>
                  <a:pt x="1084833" y="0"/>
                </a:moveTo>
                <a:lnTo>
                  <a:pt x="0" y="0"/>
                </a:lnTo>
              </a:path>
            </a:pathLst>
          </a:custGeom>
          <a:ln w="38100">
            <a:solidFill>
              <a:srgbClr val="8952AC"/>
            </a:solidFill>
            <a:prstDash val="dash"/>
          </a:ln>
        </p:spPr>
        <p:txBody>
          <a:bodyPr wrap="square" lIns="0" tIns="0" rIns="0" bIns="0" rtlCol="0"/>
          <a:lstStyle/>
          <a:p/>
        </p:txBody>
      </p:sp>
      <p:sp>
        <p:nvSpPr>
          <p:cNvPr id="25" name="object 25"/>
          <p:cNvSpPr/>
          <p:nvPr/>
        </p:nvSpPr>
        <p:spPr>
          <a:xfrm>
            <a:off x="2795777" y="4280153"/>
            <a:ext cx="1078865" cy="0"/>
          </a:xfrm>
          <a:custGeom>
            <a:avLst/>
            <a:gdLst/>
            <a:ahLst/>
            <a:cxnLst/>
            <a:rect l="l" t="t" r="r" b="b"/>
            <a:pathLst>
              <a:path w="1078864" h="0">
                <a:moveTo>
                  <a:pt x="1078738" y="0"/>
                </a:moveTo>
                <a:lnTo>
                  <a:pt x="0" y="0"/>
                </a:lnTo>
              </a:path>
            </a:pathLst>
          </a:custGeom>
          <a:ln w="38100">
            <a:solidFill>
              <a:srgbClr val="8952AC"/>
            </a:solidFill>
            <a:prstDash val="dash"/>
          </a:ln>
        </p:spPr>
        <p:txBody>
          <a:bodyPr wrap="square" lIns="0" tIns="0" rIns="0" bIns="0" rtlCol="0"/>
          <a:lstStyle/>
          <a:p/>
        </p:txBody>
      </p:sp>
      <p:sp>
        <p:nvSpPr>
          <p:cNvPr id="26" name="object 26"/>
          <p:cNvSpPr/>
          <p:nvPr/>
        </p:nvSpPr>
        <p:spPr>
          <a:xfrm>
            <a:off x="4072890" y="3153917"/>
            <a:ext cx="0" cy="928369"/>
          </a:xfrm>
          <a:custGeom>
            <a:avLst/>
            <a:gdLst/>
            <a:ahLst/>
            <a:cxnLst/>
            <a:rect l="l" t="t" r="r" b="b"/>
            <a:pathLst>
              <a:path w="0" h="928370">
                <a:moveTo>
                  <a:pt x="0" y="928370"/>
                </a:moveTo>
                <a:lnTo>
                  <a:pt x="0" y="0"/>
                </a:lnTo>
              </a:path>
            </a:pathLst>
          </a:custGeom>
          <a:ln w="38100">
            <a:solidFill>
              <a:srgbClr val="57ED7B"/>
            </a:solidFill>
          </a:ln>
        </p:spPr>
        <p:txBody>
          <a:bodyPr wrap="square" lIns="0" tIns="0" rIns="0" bIns="0" rtlCol="0"/>
          <a:lstStyle/>
          <a:p/>
        </p:txBody>
      </p:sp>
      <p:sp>
        <p:nvSpPr>
          <p:cNvPr id="27" name="object 27"/>
          <p:cNvSpPr/>
          <p:nvPr/>
        </p:nvSpPr>
        <p:spPr>
          <a:xfrm>
            <a:off x="2792729" y="1631442"/>
            <a:ext cx="1082040" cy="0"/>
          </a:xfrm>
          <a:custGeom>
            <a:avLst/>
            <a:gdLst/>
            <a:ahLst/>
            <a:cxnLst/>
            <a:rect l="l" t="t" r="r" b="b"/>
            <a:pathLst>
              <a:path w="1082039" h="0">
                <a:moveTo>
                  <a:pt x="1081785" y="0"/>
                </a:moveTo>
                <a:lnTo>
                  <a:pt x="0" y="0"/>
                </a:lnTo>
              </a:path>
            </a:pathLst>
          </a:custGeom>
          <a:ln w="38100">
            <a:solidFill>
              <a:srgbClr val="8952AC"/>
            </a:solidFill>
            <a:prstDash val="dash"/>
          </a:ln>
        </p:spPr>
        <p:txBody>
          <a:bodyPr wrap="square" lIns="0" tIns="0" rIns="0" bIns="0" rtlCol="0"/>
          <a:lstStyle/>
          <a:p/>
        </p:txBody>
      </p:sp>
      <p:sp>
        <p:nvSpPr>
          <p:cNvPr id="28" name="object 28"/>
          <p:cNvSpPr/>
          <p:nvPr/>
        </p:nvSpPr>
        <p:spPr>
          <a:xfrm>
            <a:off x="1314450" y="1631442"/>
            <a:ext cx="1082040" cy="0"/>
          </a:xfrm>
          <a:custGeom>
            <a:avLst/>
            <a:gdLst/>
            <a:ahLst/>
            <a:cxnLst/>
            <a:rect l="l" t="t" r="r" b="b"/>
            <a:pathLst>
              <a:path w="1082039" h="0">
                <a:moveTo>
                  <a:pt x="0" y="0"/>
                </a:moveTo>
                <a:lnTo>
                  <a:pt x="1081786" y="0"/>
                </a:lnTo>
              </a:path>
            </a:pathLst>
          </a:custGeom>
          <a:ln w="38100">
            <a:solidFill>
              <a:srgbClr val="8952AC"/>
            </a:solidFill>
            <a:prstDash val="dash"/>
          </a:ln>
        </p:spPr>
        <p:txBody>
          <a:bodyPr wrap="square" lIns="0" tIns="0" rIns="0" bIns="0" rtlCol="0"/>
          <a:lstStyle/>
          <a:p/>
        </p:txBody>
      </p:sp>
      <p:sp>
        <p:nvSpPr>
          <p:cNvPr id="29" name="object 29"/>
          <p:cNvSpPr/>
          <p:nvPr/>
        </p:nvSpPr>
        <p:spPr>
          <a:xfrm>
            <a:off x="2594610" y="1829561"/>
            <a:ext cx="3175" cy="928369"/>
          </a:xfrm>
          <a:custGeom>
            <a:avLst/>
            <a:gdLst/>
            <a:ahLst/>
            <a:cxnLst/>
            <a:rect l="l" t="t" r="r" b="b"/>
            <a:pathLst>
              <a:path w="3175" h="928369">
                <a:moveTo>
                  <a:pt x="3047" y="928370"/>
                </a:moveTo>
                <a:lnTo>
                  <a:pt x="0" y="0"/>
                </a:lnTo>
              </a:path>
            </a:pathLst>
          </a:custGeom>
          <a:ln w="38099">
            <a:solidFill>
              <a:srgbClr val="8952AC"/>
            </a:solidFill>
            <a:prstDash val="dash"/>
          </a:ln>
        </p:spPr>
        <p:txBody>
          <a:bodyPr wrap="square" lIns="0" tIns="0" rIns="0" bIns="0" rtlCol="0"/>
          <a:lstStyle/>
          <a:p/>
        </p:txBody>
      </p:sp>
      <p:sp>
        <p:nvSpPr>
          <p:cNvPr id="30" name="object 30"/>
          <p:cNvSpPr/>
          <p:nvPr/>
        </p:nvSpPr>
        <p:spPr>
          <a:xfrm>
            <a:off x="1116330" y="1829561"/>
            <a:ext cx="0" cy="928369"/>
          </a:xfrm>
          <a:custGeom>
            <a:avLst/>
            <a:gdLst/>
            <a:ahLst/>
            <a:cxnLst/>
            <a:rect l="l" t="t" r="r" b="b"/>
            <a:pathLst>
              <a:path w="0" h="928369">
                <a:moveTo>
                  <a:pt x="0" y="0"/>
                </a:moveTo>
                <a:lnTo>
                  <a:pt x="0" y="928370"/>
                </a:lnTo>
              </a:path>
            </a:pathLst>
          </a:custGeom>
          <a:ln w="38100">
            <a:solidFill>
              <a:srgbClr val="8952AC"/>
            </a:solidFill>
            <a:prstDash val="dash"/>
          </a:ln>
        </p:spPr>
        <p:txBody>
          <a:bodyPr wrap="square" lIns="0" tIns="0" rIns="0" bIns="0" rtlCol="0"/>
          <a:lstStyle/>
          <a:p/>
        </p:txBody>
      </p:sp>
      <p:sp>
        <p:nvSpPr>
          <p:cNvPr id="31" name="object 31"/>
          <p:cNvSpPr/>
          <p:nvPr/>
        </p:nvSpPr>
        <p:spPr>
          <a:xfrm>
            <a:off x="2737866" y="3096005"/>
            <a:ext cx="1195070" cy="1044575"/>
          </a:xfrm>
          <a:custGeom>
            <a:avLst/>
            <a:gdLst/>
            <a:ahLst/>
            <a:cxnLst/>
            <a:rect l="l" t="t" r="r" b="b"/>
            <a:pathLst>
              <a:path w="1195070" h="1044575">
                <a:moveTo>
                  <a:pt x="0" y="1044321"/>
                </a:moveTo>
                <a:lnTo>
                  <a:pt x="1194816" y="0"/>
                </a:lnTo>
              </a:path>
            </a:pathLst>
          </a:custGeom>
          <a:ln w="38100">
            <a:solidFill>
              <a:srgbClr val="8952AC"/>
            </a:solidFill>
            <a:prstDash val="dash"/>
          </a:ln>
        </p:spPr>
        <p:txBody>
          <a:bodyPr wrap="square" lIns="0" tIns="0" rIns="0" bIns="0" rtlCol="0"/>
          <a:lstStyle/>
          <a:p/>
        </p:txBody>
      </p:sp>
      <p:sp>
        <p:nvSpPr>
          <p:cNvPr id="32" name="object 32"/>
          <p:cNvSpPr/>
          <p:nvPr/>
        </p:nvSpPr>
        <p:spPr>
          <a:xfrm>
            <a:off x="1256538" y="1771650"/>
            <a:ext cx="1201420" cy="1044575"/>
          </a:xfrm>
          <a:custGeom>
            <a:avLst/>
            <a:gdLst/>
            <a:ahLst/>
            <a:cxnLst/>
            <a:rect l="l" t="t" r="r" b="b"/>
            <a:pathLst>
              <a:path w="1201420" h="1044575">
                <a:moveTo>
                  <a:pt x="1200912" y="1044321"/>
                </a:moveTo>
                <a:lnTo>
                  <a:pt x="0" y="0"/>
                </a:lnTo>
              </a:path>
            </a:pathLst>
          </a:custGeom>
          <a:ln w="38100">
            <a:solidFill>
              <a:srgbClr val="C00000"/>
            </a:solidFill>
            <a:prstDash val="dash"/>
          </a:ln>
        </p:spPr>
        <p:txBody>
          <a:bodyPr wrap="square" lIns="0" tIns="0" rIns="0" bIns="0" rtlCol="0"/>
          <a:lstStyle/>
          <a:p/>
        </p:txBody>
      </p:sp>
      <p:sp>
        <p:nvSpPr>
          <p:cNvPr id="33" name="object 33"/>
          <p:cNvSpPr txBox="1"/>
          <p:nvPr/>
        </p:nvSpPr>
        <p:spPr>
          <a:xfrm>
            <a:off x="1990470" y="360984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34" name="object 34"/>
          <p:cNvSpPr txBox="1"/>
          <p:nvPr/>
        </p:nvSpPr>
        <p:spPr>
          <a:xfrm>
            <a:off x="1911857" y="4337380"/>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35" name="object 35"/>
          <p:cNvSpPr txBox="1"/>
          <p:nvPr/>
        </p:nvSpPr>
        <p:spPr>
          <a:xfrm>
            <a:off x="864819" y="3477514"/>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36" name="object 36"/>
          <p:cNvSpPr txBox="1"/>
          <p:nvPr/>
        </p:nvSpPr>
        <p:spPr>
          <a:xfrm>
            <a:off x="1762505" y="261950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7" name="object 37"/>
          <p:cNvSpPr txBox="1"/>
          <p:nvPr/>
        </p:nvSpPr>
        <p:spPr>
          <a:xfrm>
            <a:off x="888593" y="220078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8</a:t>
            </a:r>
            <a:endParaRPr sz="1600">
              <a:latin typeface="Arial"/>
              <a:cs typeface="Arial"/>
            </a:endParaRPr>
          </a:p>
        </p:txBody>
      </p:sp>
      <p:sp>
        <p:nvSpPr>
          <p:cNvPr id="38" name="object 38"/>
          <p:cNvSpPr txBox="1"/>
          <p:nvPr/>
        </p:nvSpPr>
        <p:spPr>
          <a:xfrm>
            <a:off x="3337940" y="4337380"/>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9" name="object 39"/>
          <p:cNvSpPr txBox="1"/>
          <p:nvPr/>
        </p:nvSpPr>
        <p:spPr>
          <a:xfrm>
            <a:off x="2758820" y="3675075"/>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0" name="object 40"/>
          <p:cNvSpPr txBox="1"/>
          <p:nvPr/>
        </p:nvSpPr>
        <p:spPr>
          <a:xfrm>
            <a:off x="2040763" y="220078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41" name="object 41"/>
          <p:cNvSpPr txBox="1"/>
          <p:nvPr/>
        </p:nvSpPr>
        <p:spPr>
          <a:xfrm>
            <a:off x="4182617" y="3440684"/>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2" name="object 42"/>
          <p:cNvSpPr txBox="1"/>
          <p:nvPr/>
        </p:nvSpPr>
        <p:spPr>
          <a:xfrm>
            <a:off x="1762505" y="168173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3" name="object 43"/>
          <p:cNvSpPr txBox="1"/>
          <p:nvPr/>
        </p:nvSpPr>
        <p:spPr>
          <a:xfrm>
            <a:off x="2684145" y="218859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44" name="object 44"/>
          <p:cNvSpPr/>
          <p:nvPr/>
        </p:nvSpPr>
        <p:spPr>
          <a:xfrm>
            <a:off x="2734817" y="1771650"/>
            <a:ext cx="1198245" cy="1044575"/>
          </a:xfrm>
          <a:custGeom>
            <a:avLst/>
            <a:gdLst/>
            <a:ahLst/>
            <a:cxnLst/>
            <a:rect l="l" t="t" r="r" b="b"/>
            <a:pathLst>
              <a:path w="1198245" h="1044575">
                <a:moveTo>
                  <a:pt x="1197864" y="1044321"/>
                </a:moveTo>
                <a:lnTo>
                  <a:pt x="0" y="0"/>
                </a:lnTo>
              </a:path>
            </a:pathLst>
          </a:custGeom>
          <a:ln w="38099">
            <a:solidFill>
              <a:srgbClr val="C00000"/>
            </a:solidFill>
            <a:prstDash val="dash"/>
          </a:ln>
        </p:spPr>
        <p:txBody>
          <a:bodyPr wrap="square" lIns="0" tIns="0" rIns="0" bIns="0" rtlCol="0"/>
          <a:lstStyle/>
          <a:p/>
        </p:txBody>
      </p:sp>
      <p:sp>
        <p:nvSpPr>
          <p:cNvPr id="45" name="object 45"/>
          <p:cNvSpPr txBox="1"/>
          <p:nvPr/>
        </p:nvSpPr>
        <p:spPr>
          <a:xfrm>
            <a:off x="3285235" y="172834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b="1">
                <a:solidFill>
                  <a:srgbClr val="767070"/>
                </a:solidFill>
                <a:latin typeface="Arial"/>
                <a:cs typeface="Arial"/>
              </a:rPr>
              <a:t>6</a:t>
            </a:r>
            <a:endParaRPr sz="1600">
              <a:latin typeface="Arial"/>
              <a:cs typeface="Arial"/>
            </a:endParaRPr>
          </a:p>
        </p:txBody>
      </p:sp>
      <p:sp>
        <p:nvSpPr>
          <p:cNvPr id="46" name="object 46"/>
          <p:cNvSpPr txBox="1"/>
          <p:nvPr/>
        </p:nvSpPr>
        <p:spPr>
          <a:xfrm>
            <a:off x="3583685" y="219349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47" name="object 47"/>
          <p:cNvSpPr/>
          <p:nvPr/>
        </p:nvSpPr>
        <p:spPr>
          <a:xfrm>
            <a:off x="2795777" y="2955798"/>
            <a:ext cx="1078865" cy="0"/>
          </a:xfrm>
          <a:custGeom>
            <a:avLst/>
            <a:gdLst/>
            <a:ahLst/>
            <a:cxnLst/>
            <a:rect l="l" t="t" r="r" b="b"/>
            <a:pathLst>
              <a:path w="1078864" h="0">
                <a:moveTo>
                  <a:pt x="1078738" y="0"/>
                </a:moveTo>
                <a:lnTo>
                  <a:pt x="0" y="0"/>
                </a:lnTo>
              </a:path>
            </a:pathLst>
          </a:custGeom>
          <a:ln w="38100">
            <a:solidFill>
              <a:srgbClr val="8952AC"/>
            </a:solidFill>
            <a:prstDash val="dash"/>
          </a:ln>
        </p:spPr>
        <p:txBody>
          <a:bodyPr wrap="square" lIns="0" tIns="0" rIns="0" bIns="0" rtlCol="0"/>
          <a:lstStyle/>
          <a:p/>
        </p:txBody>
      </p:sp>
      <p:sp>
        <p:nvSpPr>
          <p:cNvPr id="48" name="object 48"/>
          <p:cNvSpPr txBox="1"/>
          <p:nvPr/>
        </p:nvSpPr>
        <p:spPr>
          <a:xfrm>
            <a:off x="3057270" y="295516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graphicFrame>
        <p:nvGraphicFramePr>
          <p:cNvPr id="49" name="object 49"/>
          <p:cNvGraphicFramePr>
            <a:graphicFrameLocks noGrp="1"/>
          </p:cNvGraphicFramePr>
          <p:nvPr/>
        </p:nvGraphicFramePr>
        <p:xfrm>
          <a:off x="4726178" y="854583"/>
          <a:ext cx="2831465" cy="5452110"/>
        </p:xfrm>
        <a:graphic>
          <a:graphicData uri="http://schemas.openxmlformats.org/drawingml/2006/table">
            <a:tbl>
              <a:tblPr firstRow="1" bandRow="1">
                <a:tableStyleId>{2D5ABB26-0587-4C30-8999-92F81FD0307C}</a:tableStyleId>
              </a:tblPr>
              <a:tblGrid>
                <a:gridCol w="937260"/>
                <a:gridCol w="937260"/>
                <a:gridCol w="937259"/>
              </a:tblGrid>
              <a:tr h="318769">
                <a:tc>
                  <a:txBody>
                    <a:bodyPr/>
                    <a:lstStyle/>
                    <a:p>
                      <a:pPr marL="91440">
                        <a:lnSpc>
                          <a:spcPct val="100000"/>
                        </a:lnSpc>
                        <a:spcBef>
                          <a:spcPts val="315"/>
                        </a:spcBef>
                      </a:pPr>
                      <a:r>
                        <a:rPr dirty="0" sz="1400" spc="-15">
                          <a:latin typeface="Arial"/>
                          <a:cs typeface="Arial"/>
                        </a:rPr>
                        <a:t>Vertex</a:t>
                      </a:r>
                      <a:r>
                        <a:rPr dirty="0" sz="1400" spc="-125">
                          <a:latin typeface="Arial"/>
                          <a:cs typeface="Arial"/>
                        </a:rPr>
                        <a:t> </a:t>
                      </a:r>
                      <a:r>
                        <a:rPr dirty="0" sz="1400">
                          <a:latin typeface="Arial"/>
                          <a:cs typeface="Arial"/>
                        </a:rPr>
                        <a:t>A</a:t>
                      </a:r>
                      <a:endParaRPr sz="14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R="74295">
                        <a:lnSpc>
                          <a:spcPct val="100000"/>
                        </a:lnSpc>
                        <a:spcBef>
                          <a:spcPts val="315"/>
                        </a:spcBef>
                      </a:pPr>
                      <a:r>
                        <a:rPr dirty="0" sz="1400" spc="-15">
                          <a:latin typeface="Arial"/>
                          <a:cs typeface="Arial"/>
                        </a:rPr>
                        <a:t>Vertex</a:t>
                      </a:r>
                      <a:r>
                        <a:rPr dirty="0" sz="1400" spc="-65">
                          <a:latin typeface="Arial"/>
                          <a:cs typeface="Arial"/>
                        </a:rPr>
                        <a:t> </a:t>
                      </a:r>
                      <a:r>
                        <a:rPr dirty="0" sz="1400">
                          <a:latin typeface="Arial"/>
                          <a:cs typeface="Arial"/>
                        </a:rPr>
                        <a:t>B</a:t>
                      </a:r>
                      <a:endParaRPr sz="14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315"/>
                        </a:spcBef>
                      </a:pPr>
                      <a:r>
                        <a:rPr dirty="0" sz="1400">
                          <a:latin typeface="Arial"/>
                          <a:cs typeface="Arial"/>
                        </a:rPr>
                        <a:t>Weight</a:t>
                      </a:r>
                      <a:endParaRPr sz="14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0"/>
                        </a:spcBef>
                      </a:pPr>
                      <a:r>
                        <a:rPr dirty="0" sz="1800">
                          <a:solidFill>
                            <a:srgbClr val="57ED7B"/>
                          </a:solidFill>
                          <a:latin typeface="Cambria Math"/>
                          <a:cs typeface="Cambria Math"/>
                        </a:rPr>
                        <a:t>𝑓</a:t>
                      </a:r>
                      <a:endParaRPr sz="1800">
                        <a:latin typeface="Cambria Math"/>
                        <a:cs typeface="Cambria Math"/>
                      </a:endParaRPr>
                    </a:p>
                  </a:txBody>
                  <a:tcPr marL="0" marR="0" marB="0" marT="317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0"/>
                        </a:spcBef>
                      </a:pPr>
                      <a:r>
                        <a:rPr dirty="0" sz="1800">
                          <a:solidFill>
                            <a:srgbClr val="57ED7B"/>
                          </a:solidFill>
                          <a:latin typeface="Cambria Math"/>
                          <a:cs typeface="Cambria Math"/>
                        </a:rPr>
                        <a:t>ℎ</a:t>
                      </a:r>
                      <a:endParaRPr sz="1800">
                        <a:latin typeface="Cambria Math"/>
                        <a:cs typeface="Cambria Math"/>
                      </a:endParaRPr>
                    </a:p>
                  </a:txBody>
                  <a:tcPr marL="0" marR="0" marB="0" marT="317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0"/>
                        </a:spcBef>
                      </a:pPr>
                      <a:r>
                        <a:rPr dirty="0" sz="1800">
                          <a:solidFill>
                            <a:srgbClr val="57ED7B"/>
                          </a:solidFill>
                          <a:latin typeface="Arial"/>
                          <a:cs typeface="Arial"/>
                        </a:rPr>
                        <a:t>1</a:t>
                      </a:r>
                      <a:endParaRPr sz="1800">
                        <a:latin typeface="Arial"/>
                        <a:cs typeface="Arial"/>
                      </a:endParaRPr>
                    </a:p>
                  </a:txBody>
                  <a:tcPr marL="0" marR="0" marB="0" marT="3937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algn="ctr">
                        <a:lnSpc>
                          <a:spcPct val="100000"/>
                        </a:lnSpc>
                        <a:spcBef>
                          <a:spcPts val="250"/>
                        </a:spcBef>
                      </a:pPr>
                      <a:r>
                        <a:rPr dirty="0" sz="1800">
                          <a:solidFill>
                            <a:srgbClr val="57ED7B"/>
                          </a:solidFill>
                          <a:latin typeface="Cambria Math"/>
                          <a:cs typeface="Cambria Math"/>
                        </a:rPr>
                        <a:t>𝑑</a:t>
                      </a:r>
                      <a:endParaRPr sz="1800">
                        <a:latin typeface="Cambria Math"/>
                        <a:cs typeface="Cambria Math"/>
                      </a:endParaRPr>
                    </a:p>
                  </a:txBody>
                  <a:tcPr marL="0" marR="0" marB="0" marT="317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0"/>
                        </a:spcBef>
                      </a:pPr>
                      <a:r>
                        <a:rPr dirty="0" sz="1800">
                          <a:solidFill>
                            <a:srgbClr val="57ED7B"/>
                          </a:solidFill>
                          <a:latin typeface="Cambria Math"/>
                          <a:cs typeface="Cambria Math"/>
                        </a:rPr>
                        <a:t>𝑠</a:t>
                      </a:r>
                      <a:endParaRPr sz="1800">
                        <a:latin typeface="Cambria Math"/>
                        <a:cs typeface="Cambria Math"/>
                      </a:endParaRPr>
                    </a:p>
                  </a:txBody>
                  <a:tcPr marL="0" marR="0" marB="0" marT="317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3175">
                        <a:lnSpc>
                          <a:spcPct val="100000"/>
                        </a:lnSpc>
                        <a:spcBef>
                          <a:spcPts val="310"/>
                        </a:spcBef>
                      </a:pPr>
                      <a:r>
                        <a:rPr dirty="0" sz="1800">
                          <a:solidFill>
                            <a:srgbClr val="57ED7B"/>
                          </a:solidFill>
                          <a:latin typeface="Arial"/>
                          <a:cs typeface="Arial"/>
                        </a:rPr>
                        <a:t>1</a:t>
                      </a:r>
                      <a:endParaRPr sz="1800">
                        <a:latin typeface="Arial"/>
                        <a:cs typeface="Arial"/>
                      </a:endParaRPr>
                    </a:p>
                  </a:txBody>
                  <a:tcPr marL="0" marR="0" marB="0" marT="3937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solidFill>
                            <a:srgbClr val="C00000"/>
                          </a:solidFill>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solidFill>
                            <a:srgbClr val="C00000"/>
                          </a:solidFill>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5"/>
                        </a:spcBef>
                      </a:pPr>
                      <a:r>
                        <a:rPr dirty="0" sz="1800">
                          <a:solidFill>
                            <a:srgbClr val="C00000"/>
                          </a:solidFill>
                          <a:latin typeface="Arial"/>
                          <a:cs typeface="Arial"/>
                        </a:rPr>
                        <a:t>2</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4"/>
                        </a:spcBef>
                      </a:pPr>
                      <a:r>
                        <a:rPr dirty="0" sz="1800">
                          <a:solidFill>
                            <a:srgbClr val="C00000"/>
                          </a:solidFill>
                          <a:latin typeface="Cambria Math"/>
                          <a:cs typeface="Cambria Math"/>
                        </a:rPr>
                        <a:t>𝑎</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solidFill>
                            <a:srgbClr val="C00000"/>
                          </a:solidFill>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15"/>
                        </a:spcBef>
                      </a:pPr>
                      <a:r>
                        <a:rPr dirty="0" sz="1800">
                          <a:solidFill>
                            <a:srgbClr val="C00000"/>
                          </a:solidFill>
                          <a:latin typeface="Arial"/>
                          <a:cs typeface="Arial"/>
                        </a:rPr>
                        <a:t>2</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solidFill>
                            <a:srgbClr val="C00000"/>
                          </a:solidFill>
                          <a:latin typeface="Cambria Math"/>
                          <a:cs typeface="Cambria Math"/>
                        </a:rPr>
                        <a:t>𝑠</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solidFill>
                            <a:srgbClr val="C00000"/>
                          </a:solidFill>
                          <a:latin typeface="Cambria Math"/>
                          <a:cs typeface="Cambria Math"/>
                        </a:rPr>
                        <a:t>𝑔</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5"/>
                        </a:spcBef>
                      </a:pPr>
                      <a:r>
                        <a:rPr dirty="0" sz="1800">
                          <a:solidFill>
                            <a:srgbClr val="C00000"/>
                          </a:solidFill>
                          <a:latin typeface="Arial"/>
                          <a:cs typeface="Arial"/>
                        </a:rPr>
                        <a:t>2</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algn="ctr">
                        <a:lnSpc>
                          <a:spcPct val="100000"/>
                        </a:lnSpc>
                        <a:spcBef>
                          <a:spcPts val="254"/>
                        </a:spcBef>
                      </a:pPr>
                      <a:r>
                        <a:rPr dirty="0" sz="1800">
                          <a:latin typeface="Cambria Math"/>
                          <a:cs typeface="Cambria Math"/>
                        </a:rPr>
                        <a:t>𝑎</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3175">
                        <a:lnSpc>
                          <a:spcPct val="100000"/>
                        </a:lnSpc>
                        <a:spcBef>
                          <a:spcPts val="315"/>
                        </a:spcBef>
                      </a:pPr>
                      <a:r>
                        <a:rPr dirty="0" sz="1800">
                          <a:latin typeface="Arial"/>
                          <a:cs typeface="Arial"/>
                        </a:rPr>
                        <a:t>3</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latin typeface="Cambria Math"/>
                          <a:cs typeface="Cambria Math"/>
                        </a:rPr>
                        <a:t>𝑔</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5"/>
                        </a:spcBef>
                      </a:pPr>
                      <a:r>
                        <a:rPr dirty="0" sz="1800">
                          <a:latin typeface="Arial"/>
                          <a:cs typeface="Arial"/>
                        </a:rPr>
                        <a:t>3</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4"/>
                        </a:spcBef>
                      </a:pPr>
                      <a:r>
                        <a:rPr dirty="0" sz="1800">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15"/>
                        </a:spcBef>
                      </a:pPr>
                      <a:r>
                        <a:rPr dirty="0" sz="1800">
                          <a:latin typeface="Arial"/>
                          <a:cs typeface="Arial"/>
                        </a:rPr>
                        <a:t>4</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latin typeface="Cambria Math"/>
                          <a:cs typeface="Cambria Math"/>
                        </a:rPr>
                        <a:t>𝑠</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5"/>
                        </a:spcBef>
                      </a:pPr>
                      <a:r>
                        <a:rPr dirty="0" sz="1800">
                          <a:latin typeface="Arial"/>
                          <a:cs typeface="Arial"/>
                        </a:rPr>
                        <a:t>4</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4"/>
                        </a:spcBef>
                      </a:pPr>
                      <a:r>
                        <a:rPr dirty="0" sz="1800">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15"/>
                        </a:spcBef>
                      </a:pPr>
                      <a:r>
                        <a:rPr dirty="0" sz="1800">
                          <a:latin typeface="Arial"/>
                          <a:cs typeface="Arial"/>
                        </a:rPr>
                        <a:t>4</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60"/>
                        </a:spcBef>
                      </a:pPr>
                      <a:r>
                        <a:rPr dirty="0" sz="1800">
                          <a:latin typeface="Cambria Math"/>
                          <a:cs typeface="Cambria Math"/>
                        </a:rPr>
                        <a:t>𝑑</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60"/>
                        </a:spcBef>
                      </a:pPr>
                      <a:r>
                        <a:rPr dirty="0" sz="1800">
                          <a:latin typeface="Cambria Math"/>
                          <a:cs typeface="Cambria Math"/>
                        </a:rPr>
                        <a:t>𝑒</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20"/>
                        </a:spcBef>
                      </a:pPr>
                      <a:r>
                        <a:rPr dirty="0" sz="1800">
                          <a:latin typeface="Arial"/>
                          <a:cs typeface="Arial"/>
                        </a:rPr>
                        <a:t>5</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60"/>
                        </a:spcBef>
                      </a:pPr>
                      <a:r>
                        <a:rPr dirty="0" sz="1800">
                          <a:latin typeface="Cambria Math"/>
                          <a:cs typeface="Cambria Math"/>
                        </a:rPr>
                        <a:t>𝑔</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60"/>
                        </a:spcBef>
                      </a:pPr>
                      <a:r>
                        <a:rPr dirty="0" sz="1800">
                          <a:latin typeface="Cambria Math"/>
                          <a:cs typeface="Cambria Math"/>
                        </a:rPr>
                        <a:t>ℎ</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20"/>
                        </a:spcBef>
                      </a:pPr>
                      <a:r>
                        <a:rPr dirty="0" sz="1800">
                          <a:latin typeface="Arial"/>
                          <a:cs typeface="Arial"/>
                        </a:rPr>
                        <a:t>5</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696">
                <a:tc>
                  <a:txBody>
                    <a:bodyPr/>
                    <a:lstStyle/>
                    <a:p>
                      <a:pPr algn="ctr">
                        <a:lnSpc>
                          <a:spcPct val="100000"/>
                        </a:lnSpc>
                        <a:spcBef>
                          <a:spcPts val="260"/>
                        </a:spcBef>
                      </a:pPr>
                      <a:r>
                        <a:rPr dirty="0" sz="1800">
                          <a:latin typeface="Cambria Math"/>
                          <a:cs typeface="Cambria Math"/>
                        </a:rPr>
                        <a:t>𝑏</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60"/>
                        </a:spcBef>
                      </a:pPr>
                      <a:r>
                        <a:rPr dirty="0" sz="1800">
                          <a:latin typeface="Cambria Math"/>
                          <a:cs typeface="Cambria Math"/>
                        </a:rPr>
                        <a:t>𝑐</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20"/>
                        </a:spcBef>
                      </a:pPr>
                      <a:r>
                        <a:rPr dirty="0" sz="1800">
                          <a:latin typeface="Arial"/>
                          <a:cs typeface="Arial"/>
                        </a:rPr>
                        <a:t>6</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algn="ctr">
                        <a:lnSpc>
                          <a:spcPct val="100000"/>
                        </a:lnSpc>
                        <a:spcBef>
                          <a:spcPts val="260"/>
                        </a:spcBef>
                      </a:pPr>
                      <a:r>
                        <a:rPr dirty="0" sz="1800">
                          <a:latin typeface="Cambria Math"/>
                          <a:cs typeface="Cambria Math"/>
                        </a:rPr>
                        <a:t>𝑎</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60"/>
                        </a:spcBef>
                      </a:pPr>
                      <a:r>
                        <a:rPr dirty="0" sz="1800">
                          <a:latin typeface="Cambria Math"/>
                          <a:cs typeface="Cambria Math"/>
                        </a:rPr>
                        <a:t>𝑑</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20"/>
                        </a:spcBef>
                      </a:pPr>
                      <a:r>
                        <a:rPr dirty="0" sz="1800">
                          <a:latin typeface="Arial"/>
                          <a:cs typeface="Arial"/>
                        </a:rPr>
                        <a:t>8</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bl>
          </a:graphicData>
        </a:graphic>
      </p:graphicFrame>
      <p:sp>
        <p:nvSpPr>
          <p:cNvPr id="50" name="object 50"/>
          <p:cNvSpPr txBox="1"/>
          <p:nvPr/>
        </p:nvSpPr>
        <p:spPr>
          <a:xfrm>
            <a:off x="7754239" y="890142"/>
            <a:ext cx="3618229" cy="1397635"/>
          </a:xfrm>
          <a:prstGeom prst="rect">
            <a:avLst/>
          </a:prstGeom>
        </p:spPr>
        <p:txBody>
          <a:bodyPr wrap="square" lIns="0" tIns="12700" rIns="0" bIns="0" rtlCol="0" vert="horz">
            <a:spAutoFit/>
          </a:bodyPr>
          <a:lstStyle/>
          <a:p>
            <a:pPr marL="12700" marR="5080">
              <a:lnSpc>
                <a:spcPct val="100000"/>
              </a:lnSpc>
              <a:spcBef>
                <a:spcPts val="100"/>
              </a:spcBef>
            </a:pPr>
            <a:r>
              <a:rPr dirty="0" sz="1800" spc="-20">
                <a:solidFill>
                  <a:srgbClr val="767070"/>
                </a:solidFill>
                <a:latin typeface="Arial"/>
                <a:cs typeface="Arial"/>
              </a:rPr>
              <a:t>We </a:t>
            </a:r>
            <a:r>
              <a:rPr dirty="0" sz="1800" spc="-5">
                <a:solidFill>
                  <a:srgbClr val="767070"/>
                </a:solidFill>
                <a:latin typeface="Arial"/>
                <a:cs typeface="Arial"/>
              </a:rPr>
              <a:t>then proceed </a:t>
            </a:r>
            <a:r>
              <a:rPr dirty="0" sz="1800">
                <a:solidFill>
                  <a:srgbClr val="767070"/>
                </a:solidFill>
                <a:latin typeface="Arial"/>
                <a:cs typeface="Arial"/>
              </a:rPr>
              <a:t>to </a:t>
            </a:r>
            <a:r>
              <a:rPr dirty="0" sz="1800" spc="-5">
                <a:solidFill>
                  <a:srgbClr val="767070"/>
                </a:solidFill>
                <a:latin typeface="Arial"/>
                <a:cs typeface="Arial"/>
              </a:rPr>
              <a:t>examine more  edges. </a:t>
            </a:r>
            <a:r>
              <a:rPr dirty="0" sz="1800" spc="10">
                <a:solidFill>
                  <a:srgbClr val="767070"/>
                </a:solidFill>
                <a:latin typeface="Cambria Math"/>
                <a:cs typeface="Cambria Math"/>
              </a:rPr>
              <a:t>{𝑏, </a:t>
            </a:r>
            <a:r>
              <a:rPr dirty="0" sz="1800" spc="15">
                <a:solidFill>
                  <a:srgbClr val="767070"/>
                </a:solidFill>
                <a:latin typeface="Cambria Math"/>
                <a:cs typeface="Cambria Math"/>
              </a:rPr>
              <a:t>𝑓}</a:t>
            </a:r>
            <a:r>
              <a:rPr dirty="0" sz="1800" spc="15">
                <a:solidFill>
                  <a:srgbClr val="767070"/>
                </a:solidFill>
                <a:latin typeface="Arial"/>
                <a:cs typeface="Arial"/>
              </a:rPr>
              <a:t>, </a:t>
            </a:r>
            <a:r>
              <a:rPr dirty="0" sz="1800" spc="10">
                <a:solidFill>
                  <a:srgbClr val="767070"/>
                </a:solidFill>
                <a:latin typeface="Cambria Math"/>
                <a:cs typeface="Cambria Math"/>
              </a:rPr>
              <a:t>{𝑎, </a:t>
            </a:r>
            <a:r>
              <a:rPr dirty="0" sz="1800" spc="15">
                <a:solidFill>
                  <a:srgbClr val="767070"/>
                </a:solidFill>
                <a:latin typeface="Cambria Math"/>
                <a:cs typeface="Cambria Math"/>
              </a:rPr>
              <a:t>𝑒} </a:t>
            </a:r>
            <a:r>
              <a:rPr dirty="0" sz="1800" spc="-5">
                <a:solidFill>
                  <a:srgbClr val="767070"/>
                </a:solidFill>
                <a:latin typeface="Arial"/>
                <a:cs typeface="Arial"/>
              </a:rPr>
              <a:t>and </a:t>
            </a:r>
            <a:r>
              <a:rPr dirty="0" sz="1800" spc="10">
                <a:solidFill>
                  <a:srgbClr val="767070"/>
                </a:solidFill>
                <a:latin typeface="Cambria Math"/>
                <a:cs typeface="Cambria Math"/>
              </a:rPr>
              <a:t>{𝑠, 𝑔} </a:t>
            </a:r>
            <a:r>
              <a:rPr dirty="0" sz="1800" spc="-5">
                <a:solidFill>
                  <a:srgbClr val="767070"/>
                </a:solidFill>
                <a:latin typeface="Arial"/>
                <a:cs typeface="Arial"/>
              </a:rPr>
              <a:t>all  have </a:t>
            </a:r>
            <a:r>
              <a:rPr dirty="0" sz="1800">
                <a:solidFill>
                  <a:srgbClr val="767070"/>
                </a:solidFill>
                <a:latin typeface="Arial"/>
                <a:cs typeface="Arial"/>
              </a:rPr>
              <a:t>a </a:t>
            </a:r>
            <a:r>
              <a:rPr dirty="0" sz="1800" spc="-15">
                <a:solidFill>
                  <a:srgbClr val="767070"/>
                </a:solidFill>
                <a:latin typeface="Arial"/>
                <a:cs typeface="Arial"/>
              </a:rPr>
              <a:t>weight </a:t>
            </a:r>
            <a:r>
              <a:rPr dirty="0" sz="1800" spc="-5">
                <a:solidFill>
                  <a:srgbClr val="767070"/>
                </a:solidFill>
                <a:latin typeface="Arial"/>
                <a:cs typeface="Arial"/>
              </a:rPr>
              <a:t>of 2. </a:t>
            </a:r>
            <a:r>
              <a:rPr dirty="0" sz="1800" spc="-10">
                <a:solidFill>
                  <a:srgbClr val="767070"/>
                </a:solidFill>
                <a:latin typeface="Arial"/>
                <a:cs typeface="Arial"/>
              </a:rPr>
              <a:t>None </a:t>
            </a:r>
            <a:r>
              <a:rPr dirty="0" sz="1800" spc="-5">
                <a:solidFill>
                  <a:srgbClr val="767070"/>
                </a:solidFill>
                <a:latin typeface="Arial"/>
                <a:cs typeface="Arial"/>
              </a:rPr>
              <a:t>of these  edges produce a </a:t>
            </a:r>
            <a:r>
              <a:rPr dirty="0" sz="1800" spc="-10">
                <a:solidFill>
                  <a:srgbClr val="767070"/>
                </a:solidFill>
                <a:latin typeface="Arial"/>
                <a:cs typeface="Arial"/>
              </a:rPr>
              <a:t>cycle </a:t>
            </a:r>
            <a:r>
              <a:rPr dirty="0" sz="1800" spc="-15">
                <a:solidFill>
                  <a:srgbClr val="767070"/>
                </a:solidFill>
                <a:latin typeface="Arial"/>
                <a:cs typeface="Arial"/>
              </a:rPr>
              <a:t>when </a:t>
            </a:r>
            <a:r>
              <a:rPr dirty="0" sz="1800" spc="-5">
                <a:solidFill>
                  <a:srgbClr val="767070"/>
                </a:solidFill>
                <a:latin typeface="Arial"/>
                <a:cs typeface="Arial"/>
              </a:rPr>
              <a:t>added  </a:t>
            </a:r>
            <a:r>
              <a:rPr dirty="0" sz="1800">
                <a:solidFill>
                  <a:srgbClr val="767070"/>
                </a:solidFill>
                <a:latin typeface="Arial"/>
                <a:cs typeface="Arial"/>
              </a:rPr>
              <a:t>to </a:t>
            </a:r>
            <a:r>
              <a:rPr dirty="0" sz="1800" spc="-5">
                <a:solidFill>
                  <a:srgbClr val="767070"/>
                </a:solidFill>
                <a:latin typeface="Arial"/>
                <a:cs typeface="Arial"/>
              </a:rPr>
              <a:t>the</a:t>
            </a:r>
            <a:r>
              <a:rPr dirty="0" sz="1800" spc="-15">
                <a:solidFill>
                  <a:srgbClr val="767070"/>
                </a:solidFill>
                <a:latin typeface="Arial"/>
                <a:cs typeface="Arial"/>
              </a:rPr>
              <a:t> </a:t>
            </a:r>
            <a:r>
              <a:rPr dirty="0" sz="1800" spc="-5">
                <a:solidFill>
                  <a:srgbClr val="767070"/>
                </a:solidFill>
                <a:latin typeface="Arial"/>
                <a:cs typeface="Arial"/>
              </a:rPr>
              <a:t>graph.</a:t>
            </a:r>
            <a:endParaRPr sz="1800">
              <a:latin typeface="Arial"/>
              <a:cs typeface="Arial"/>
            </a:endParaRPr>
          </a:p>
        </p:txBody>
      </p:sp>
      <p:sp>
        <p:nvSpPr>
          <p:cNvPr id="51" name="object 51"/>
          <p:cNvSpPr/>
          <p:nvPr/>
        </p:nvSpPr>
        <p:spPr>
          <a:xfrm>
            <a:off x="1168146" y="4997958"/>
            <a:ext cx="465455" cy="0"/>
          </a:xfrm>
          <a:custGeom>
            <a:avLst/>
            <a:gdLst/>
            <a:ahLst/>
            <a:cxnLst/>
            <a:rect l="l" t="t" r="r" b="b"/>
            <a:pathLst>
              <a:path w="465455" h="0">
                <a:moveTo>
                  <a:pt x="0" y="0"/>
                </a:moveTo>
                <a:lnTo>
                  <a:pt x="465073" y="0"/>
                </a:lnTo>
              </a:path>
            </a:pathLst>
          </a:custGeom>
          <a:ln w="38100">
            <a:solidFill>
              <a:srgbClr val="8952AC"/>
            </a:solidFill>
            <a:prstDash val="dash"/>
          </a:ln>
        </p:spPr>
        <p:txBody>
          <a:bodyPr wrap="square" lIns="0" tIns="0" rIns="0" bIns="0" rtlCol="0"/>
          <a:lstStyle/>
          <a:p/>
        </p:txBody>
      </p:sp>
      <p:sp>
        <p:nvSpPr>
          <p:cNvPr id="52" name="object 52"/>
          <p:cNvSpPr/>
          <p:nvPr/>
        </p:nvSpPr>
        <p:spPr>
          <a:xfrm>
            <a:off x="1168146" y="5238750"/>
            <a:ext cx="465455" cy="0"/>
          </a:xfrm>
          <a:custGeom>
            <a:avLst/>
            <a:gdLst/>
            <a:ahLst/>
            <a:cxnLst/>
            <a:rect l="l" t="t" r="r" b="b"/>
            <a:pathLst>
              <a:path w="465455" h="0">
                <a:moveTo>
                  <a:pt x="0" y="0"/>
                </a:moveTo>
                <a:lnTo>
                  <a:pt x="465073" y="0"/>
                </a:lnTo>
              </a:path>
            </a:pathLst>
          </a:custGeom>
          <a:ln w="38100">
            <a:solidFill>
              <a:srgbClr val="767070"/>
            </a:solidFill>
            <a:prstDash val="dash"/>
          </a:ln>
        </p:spPr>
        <p:txBody>
          <a:bodyPr wrap="square" lIns="0" tIns="0" rIns="0" bIns="0" rtlCol="0"/>
          <a:lstStyle/>
          <a:p/>
        </p:txBody>
      </p:sp>
      <p:sp>
        <p:nvSpPr>
          <p:cNvPr id="53" name="object 53"/>
          <p:cNvSpPr/>
          <p:nvPr/>
        </p:nvSpPr>
        <p:spPr>
          <a:xfrm>
            <a:off x="1168146" y="5717285"/>
            <a:ext cx="465455" cy="0"/>
          </a:xfrm>
          <a:custGeom>
            <a:avLst/>
            <a:gdLst/>
            <a:ahLst/>
            <a:cxnLst/>
            <a:rect l="l" t="t" r="r" b="b"/>
            <a:pathLst>
              <a:path w="465455" h="0">
                <a:moveTo>
                  <a:pt x="0" y="0"/>
                </a:moveTo>
                <a:lnTo>
                  <a:pt x="465073" y="0"/>
                </a:lnTo>
              </a:path>
            </a:pathLst>
          </a:custGeom>
          <a:ln w="38100">
            <a:solidFill>
              <a:srgbClr val="57ED7B"/>
            </a:solidFill>
          </a:ln>
        </p:spPr>
        <p:txBody>
          <a:bodyPr wrap="square" lIns="0" tIns="0" rIns="0" bIns="0" rtlCol="0"/>
          <a:lstStyle/>
          <a:p/>
        </p:txBody>
      </p:sp>
      <p:sp>
        <p:nvSpPr>
          <p:cNvPr id="54" name="object 54"/>
          <p:cNvSpPr/>
          <p:nvPr/>
        </p:nvSpPr>
        <p:spPr>
          <a:xfrm>
            <a:off x="1168146" y="5471921"/>
            <a:ext cx="465455" cy="0"/>
          </a:xfrm>
          <a:custGeom>
            <a:avLst/>
            <a:gdLst/>
            <a:ahLst/>
            <a:cxnLst/>
            <a:rect l="l" t="t" r="r" b="b"/>
            <a:pathLst>
              <a:path w="465455" h="0">
                <a:moveTo>
                  <a:pt x="0" y="0"/>
                </a:moveTo>
                <a:lnTo>
                  <a:pt x="465073" y="0"/>
                </a:lnTo>
              </a:path>
            </a:pathLst>
          </a:custGeom>
          <a:ln w="38100">
            <a:solidFill>
              <a:srgbClr val="C00000"/>
            </a:solidFill>
            <a:prstDash val="dash"/>
          </a:ln>
        </p:spPr>
        <p:txBody>
          <a:bodyPr wrap="square" lIns="0" tIns="0" rIns="0" bIns="0" rtlCol="0"/>
          <a:lstStyle/>
          <a:p/>
        </p:txBody>
      </p:sp>
      <p:sp>
        <p:nvSpPr>
          <p:cNvPr id="55" name="object 55"/>
          <p:cNvSpPr txBox="1"/>
          <p:nvPr/>
        </p:nvSpPr>
        <p:spPr>
          <a:xfrm>
            <a:off x="1712214" y="4826889"/>
            <a:ext cx="1320800" cy="989330"/>
          </a:xfrm>
          <a:prstGeom prst="rect">
            <a:avLst/>
          </a:prstGeom>
        </p:spPr>
        <p:txBody>
          <a:bodyPr wrap="square" lIns="0" tIns="8255" rIns="0" bIns="0" rtlCol="0" vert="horz">
            <a:spAutoFit/>
          </a:bodyPr>
          <a:lstStyle/>
          <a:p>
            <a:pPr marL="12700" marR="5080">
              <a:lnSpc>
                <a:spcPct val="132300"/>
              </a:lnSpc>
              <a:spcBef>
                <a:spcPts val="65"/>
              </a:spcBef>
            </a:pPr>
            <a:r>
              <a:rPr dirty="0" sz="1200" spc="-5">
                <a:solidFill>
                  <a:srgbClr val="767070"/>
                </a:solidFill>
                <a:latin typeface="Arial"/>
                <a:cs typeface="Arial"/>
              </a:rPr>
              <a:t>Unexamined Edge  Disregarded Edge  </a:t>
            </a:r>
            <a:r>
              <a:rPr dirty="0" sz="1200">
                <a:solidFill>
                  <a:srgbClr val="767070"/>
                </a:solidFill>
                <a:latin typeface="Arial"/>
                <a:cs typeface="Arial"/>
              </a:rPr>
              <a:t>Under</a:t>
            </a:r>
            <a:r>
              <a:rPr dirty="0" sz="1200" spc="-70">
                <a:solidFill>
                  <a:srgbClr val="767070"/>
                </a:solidFill>
                <a:latin typeface="Arial"/>
                <a:cs typeface="Arial"/>
              </a:rPr>
              <a:t> </a:t>
            </a:r>
            <a:r>
              <a:rPr dirty="0" sz="1200" spc="-5">
                <a:solidFill>
                  <a:srgbClr val="767070"/>
                </a:solidFill>
                <a:latin typeface="Arial"/>
                <a:cs typeface="Arial"/>
              </a:rPr>
              <a:t>Examination  MCST</a:t>
            </a:r>
            <a:r>
              <a:rPr dirty="0" sz="1200" spc="-25">
                <a:solidFill>
                  <a:srgbClr val="767070"/>
                </a:solidFill>
                <a:latin typeface="Arial"/>
                <a:cs typeface="Arial"/>
              </a:rPr>
              <a:t> </a:t>
            </a:r>
            <a:r>
              <a:rPr dirty="0" sz="1200" spc="-5">
                <a:solidFill>
                  <a:srgbClr val="767070"/>
                </a:solidFill>
                <a:latin typeface="Arial"/>
                <a:cs typeface="Arial"/>
              </a:rPr>
              <a:t>Edge</a:t>
            </a:r>
            <a:endParaRPr sz="120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534670"/>
            <a:ext cx="2468245" cy="391160"/>
          </a:xfrm>
          <a:prstGeom prst="rect"/>
        </p:spPr>
        <p:txBody>
          <a:bodyPr wrap="square" lIns="0" tIns="12700" rIns="0" bIns="0" rtlCol="0" vert="horz">
            <a:spAutoFit/>
          </a:bodyPr>
          <a:lstStyle/>
          <a:p>
            <a:pPr marL="12700">
              <a:lnSpc>
                <a:spcPct val="100000"/>
              </a:lnSpc>
              <a:spcBef>
                <a:spcPts val="100"/>
              </a:spcBef>
            </a:pPr>
            <a:r>
              <a:rPr dirty="0" spc="-25"/>
              <a:t>Kruskal’s</a:t>
            </a:r>
            <a:r>
              <a:rPr dirty="0" spc="-60"/>
              <a:t> </a:t>
            </a:r>
            <a:r>
              <a:rPr dirty="0" spc="-5"/>
              <a:t>Algorithm</a:t>
            </a:r>
          </a:p>
        </p:txBody>
      </p:sp>
      <p:sp>
        <p:nvSpPr>
          <p:cNvPr id="3" name="object 3"/>
          <p:cNvSpPr/>
          <p:nvPr/>
        </p:nvSpPr>
        <p:spPr>
          <a:xfrm>
            <a:off x="917447" y="4081271"/>
            <a:ext cx="396240" cy="396240"/>
          </a:xfrm>
          <a:custGeom>
            <a:avLst/>
            <a:gdLst/>
            <a:ahLst/>
            <a:cxnLst/>
            <a:rect l="l" t="t" r="r" b="b"/>
            <a:pathLst>
              <a:path w="396240" h="396239">
                <a:moveTo>
                  <a:pt x="198120" y="0"/>
                </a:moveTo>
                <a:lnTo>
                  <a:pt x="152691" y="5229"/>
                </a:lnTo>
                <a:lnTo>
                  <a:pt x="110989" y="20127"/>
                </a:lnTo>
                <a:lnTo>
                  <a:pt x="74204" y="43507"/>
                </a:lnTo>
                <a:lnTo>
                  <a:pt x="43523" y="74182"/>
                </a:lnTo>
                <a:lnTo>
                  <a:pt x="20136" y="110967"/>
                </a:lnTo>
                <a:lnTo>
                  <a:pt x="5232" y="152675"/>
                </a:lnTo>
                <a:lnTo>
                  <a:pt x="0" y="198119"/>
                </a:lnTo>
                <a:lnTo>
                  <a:pt x="5232" y="243564"/>
                </a:lnTo>
                <a:lnTo>
                  <a:pt x="20136" y="285272"/>
                </a:lnTo>
                <a:lnTo>
                  <a:pt x="43523" y="322057"/>
                </a:lnTo>
                <a:lnTo>
                  <a:pt x="74204" y="352732"/>
                </a:lnTo>
                <a:lnTo>
                  <a:pt x="110989" y="376112"/>
                </a:lnTo>
                <a:lnTo>
                  <a:pt x="152691" y="391010"/>
                </a:lnTo>
                <a:lnTo>
                  <a:pt x="198120" y="396239"/>
                </a:lnTo>
                <a:lnTo>
                  <a:pt x="243548" y="391010"/>
                </a:lnTo>
                <a:lnTo>
                  <a:pt x="285250" y="376112"/>
                </a:lnTo>
                <a:lnTo>
                  <a:pt x="322035" y="352732"/>
                </a:lnTo>
                <a:lnTo>
                  <a:pt x="352716" y="322057"/>
                </a:lnTo>
                <a:lnTo>
                  <a:pt x="376103" y="285272"/>
                </a:lnTo>
                <a:lnTo>
                  <a:pt x="391007" y="243564"/>
                </a:lnTo>
                <a:lnTo>
                  <a:pt x="396240" y="198119"/>
                </a:lnTo>
                <a:lnTo>
                  <a:pt x="391007" y="152675"/>
                </a:lnTo>
                <a:lnTo>
                  <a:pt x="376103" y="110967"/>
                </a:lnTo>
                <a:lnTo>
                  <a:pt x="352716" y="74182"/>
                </a:lnTo>
                <a:lnTo>
                  <a:pt x="322035" y="43507"/>
                </a:lnTo>
                <a:lnTo>
                  <a:pt x="285250" y="20127"/>
                </a:lnTo>
                <a:lnTo>
                  <a:pt x="243548" y="5229"/>
                </a:lnTo>
                <a:lnTo>
                  <a:pt x="198120" y="0"/>
                </a:lnTo>
                <a:close/>
              </a:path>
            </a:pathLst>
          </a:custGeom>
          <a:solidFill>
            <a:srgbClr val="AC8752"/>
          </a:solidFill>
        </p:spPr>
        <p:txBody>
          <a:bodyPr wrap="square" lIns="0" tIns="0" rIns="0" bIns="0" rtlCol="0"/>
          <a:lstStyle/>
          <a:p/>
        </p:txBody>
      </p:sp>
      <p:sp>
        <p:nvSpPr>
          <p:cNvPr id="4" name="object 4"/>
          <p:cNvSpPr txBox="1"/>
          <p:nvPr/>
        </p:nvSpPr>
        <p:spPr>
          <a:xfrm>
            <a:off x="1021181" y="4077461"/>
            <a:ext cx="16637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𝑠</a:t>
            </a:r>
            <a:endParaRPr sz="2400">
              <a:latin typeface="Cambria Math"/>
              <a:cs typeface="Cambria Math"/>
            </a:endParaRPr>
          </a:p>
        </p:txBody>
      </p:sp>
      <p:sp>
        <p:nvSpPr>
          <p:cNvPr id="5" name="object 5"/>
          <p:cNvSpPr/>
          <p:nvPr/>
        </p:nvSpPr>
        <p:spPr>
          <a:xfrm>
            <a:off x="1256538" y="3096005"/>
            <a:ext cx="1201420" cy="1044575"/>
          </a:xfrm>
          <a:custGeom>
            <a:avLst/>
            <a:gdLst/>
            <a:ahLst/>
            <a:cxnLst/>
            <a:rect l="l" t="t" r="r" b="b"/>
            <a:pathLst>
              <a:path w="1201420" h="1044575">
                <a:moveTo>
                  <a:pt x="1200912" y="0"/>
                </a:moveTo>
                <a:lnTo>
                  <a:pt x="0" y="1044321"/>
                </a:lnTo>
              </a:path>
            </a:pathLst>
          </a:custGeom>
          <a:ln w="38100">
            <a:solidFill>
              <a:srgbClr val="8952AC"/>
            </a:solidFill>
            <a:prstDash val="dash"/>
          </a:ln>
        </p:spPr>
        <p:txBody>
          <a:bodyPr wrap="square" lIns="0" tIns="0" rIns="0" bIns="0" rtlCol="0"/>
          <a:lstStyle/>
          <a:p/>
        </p:txBody>
      </p:sp>
      <p:sp>
        <p:nvSpPr>
          <p:cNvPr id="6" name="object 6"/>
          <p:cNvSpPr/>
          <p:nvPr/>
        </p:nvSpPr>
        <p:spPr>
          <a:xfrm>
            <a:off x="917447" y="2756916"/>
            <a:ext cx="396240" cy="396240"/>
          </a:xfrm>
          <a:custGeom>
            <a:avLst/>
            <a:gdLst/>
            <a:ahLst/>
            <a:cxnLst/>
            <a:rect l="l" t="t" r="r" b="b"/>
            <a:pathLst>
              <a:path w="396240" h="396239">
                <a:moveTo>
                  <a:pt x="198120" y="0"/>
                </a:moveTo>
                <a:lnTo>
                  <a:pt x="152691" y="5229"/>
                </a:lnTo>
                <a:lnTo>
                  <a:pt x="110989" y="20127"/>
                </a:lnTo>
                <a:lnTo>
                  <a:pt x="74204" y="43507"/>
                </a:lnTo>
                <a:lnTo>
                  <a:pt x="43523" y="74182"/>
                </a:lnTo>
                <a:lnTo>
                  <a:pt x="20136" y="110967"/>
                </a:lnTo>
                <a:lnTo>
                  <a:pt x="5232" y="152675"/>
                </a:lnTo>
                <a:lnTo>
                  <a:pt x="0" y="198120"/>
                </a:lnTo>
                <a:lnTo>
                  <a:pt x="5232" y="243564"/>
                </a:lnTo>
                <a:lnTo>
                  <a:pt x="20136" y="285272"/>
                </a:lnTo>
                <a:lnTo>
                  <a:pt x="43523" y="322057"/>
                </a:lnTo>
                <a:lnTo>
                  <a:pt x="74204" y="352732"/>
                </a:lnTo>
                <a:lnTo>
                  <a:pt x="110989" y="376112"/>
                </a:lnTo>
                <a:lnTo>
                  <a:pt x="152691" y="391010"/>
                </a:lnTo>
                <a:lnTo>
                  <a:pt x="198120" y="396239"/>
                </a:lnTo>
                <a:lnTo>
                  <a:pt x="243548" y="391010"/>
                </a:lnTo>
                <a:lnTo>
                  <a:pt x="285250" y="376112"/>
                </a:lnTo>
                <a:lnTo>
                  <a:pt x="322035" y="352732"/>
                </a:lnTo>
                <a:lnTo>
                  <a:pt x="352716" y="322057"/>
                </a:lnTo>
                <a:lnTo>
                  <a:pt x="376103" y="285272"/>
                </a:lnTo>
                <a:lnTo>
                  <a:pt x="391007" y="243564"/>
                </a:lnTo>
                <a:lnTo>
                  <a:pt x="396240" y="198120"/>
                </a:lnTo>
                <a:lnTo>
                  <a:pt x="391007" y="152675"/>
                </a:lnTo>
                <a:lnTo>
                  <a:pt x="376103" y="110967"/>
                </a:lnTo>
                <a:lnTo>
                  <a:pt x="352716" y="74182"/>
                </a:lnTo>
                <a:lnTo>
                  <a:pt x="322035" y="43507"/>
                </a:lnTo>
                <a:lnTo>
                  <a:pt x="285250" y="20127"/>
                </a:lnTo>
                <a:lnTo>
                  <a:pt x="243548" y="5229"/>
                </a:lnTo>
                <a:lnTo>
                  <a:pt x="198120" y="0"/>
                </a:lnTo>
                <a:close/>
              </a:path>
            </a:pathLst>
          </a:custGeom>
          <a:solidFill>
            <a:srgbClr val="AC8752"/>
          </a:solidFill>
        </p:spPr>
        <p:txBody>
          <a:bodyPr wrap="square" lIns="0" tIns="0" rIns="0" bIns="0" rtlCol="0"/>
          <a:lstStyle/>
          <a:p/>
        </p:txBody>
      </p:sp>
      <p:sp>
        <p:nvSpPr>
          <p:cNvPr id="7" name="object 7"/>
          <p:cNvSpPr txBox="1"/>
          <p:nvPr/>
        </p:nvSpPr>
        <p:spPr>
          <a:xfrm>
            <a:off x="1001979" y="2752725"/>
            <a:ext cx="2025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𝑑</a:t>
            </a:r>
            <a:endParaRPr sz="2400">
              <a:latin typeface="Cambria Math"/>
              <a:cs typeface="Cambria Math"/>
            </a:endParaRPr>
          </a:p>
        </p:txBody>
      </p:sp>
      <p:sp>
        <p:nvSpPr>
          <p:cNvPr id="8" name="object 8"/>
          <p:cNvSpPr/>
          <p:nvPr/>
        </p:nvSpPr>
        <p:spPr>
          <a:xfrm>
            <a:off x="2398776" y="4081271"/>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9" name="object 9"/>
          <p:cNvSpPr txBox="1"/>
          <p:nvPr/>
        </p:nvSpPr>
        <p:spPr>
          <a:xfrm>
            <a:off x="2480817" y="4077461"/>
            <a:ext cx="21209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𝑔</a:t>
            </a:r>
            <a:endParaRPr sz="2400">
              <a:latin typeface="Cambria Math"/>
              <a:cs typeface="Cambria Math"/>
            </a:endParaRPr>
          </a:p>
        </p:txBody>
      </p:sp>
      <p:sp>
        <p:nvSpPr>
          <p:cNvPr id="10" name="object 10"/>
          <p:cNvSpPr/>
          <p:nvPr/>
        </p:nvSpPr>
        <p:spPr>
          <a:xfrm>
            <a:off x="917447" y="1432560"/>
            <a:ext cx="396240" cy="396240"/>
          </a:xfrm>
          <a:custGeom>
            <a:avLst/>
            <a:gdLst/>
            <a:ahLst/>
            <a:cxnLst/>
            <a:rect l="l" t="t" r="r" b="b"/>
            <a:pathLst>
              <a:path w="396240" h="396239">
                <a:moveTo>
                  <a:pt x="198120" y="0"/>
                </a:moveTo>
                <a:lnTo>
                  <a:pt x="152691" y="5229"/>
                </a:lnTo>
                <a:lnTo>
                  <a:pt x="110989" y="20127"/>
                </a:lnTo>
                <a:lnTo>
                  <a:pt x="74204" y="43507"/>
                </a:lnTo>
                <a:lnTo>
                  <a:pt x="43523" y="74182"/>
                </a:lnTo>
                <a:lnTo>
                  <a:pt x="20136" y="110967"/>
                </a:lnTo>
                <a:lnTo>
                  <a:pt x="5232" y="152675"/>
                </a:lnTo>
                <a:lnTo>
                  <a:pt x="0" y="198119"/>
                </a:lnTo>
                <a:lnTo>
                  <a:pt x="5232" y="243564"/>
                </a:lnTo>
                <a:lnTo>
                  <a:pt x="20136" y="285272"/>
                </a:lnTo>
                <a:lnTo>
                  <a:pt x="43523" y="322057"/>
                </a:lnTo>
                <a:lnTo>
                  <a:pt x="74204" y="352732"/>
                </a:lnTo>
                <a:lnTo>
                  <a:pt x="110989" y="376112"/>
                </a:lnTo>
                <a:lnTo>
                  <a:pt x="152691" y="391010"/>
                </a:lnTo>
                <a:lnTo>
                  <a:pt x="198120" y="396239"/>
                </a:lnTo>
                <a:lnTo>
                  <a:pt x="243548" y="391010"/>
                </a:lnTo>
                <a:lnTo>
                  <a:pt x="285250" y="376112"/>
                </a:lnTo>
                <a:lnTo>
                  <a:pt x="322035" y="352732"/>
                </a:lnTo>
                <a:lnTo>
                  <a:pt x="352716" y="322057"/>
                </a:lnTo>
                <a:lnTo>
                  <a:pt x="376103" y="285272"/>
                </a:lnTo>
                <a:lnTo>
                  <a:pt x="391007" y="243564"/>
                </a:lnTo>
                <a:lnTo>
                  <a:pt x="396240" y="198119"/>
                </a:lnTo>
                <a:lnTo>
                  <a:pt x="391007" y="152675"/>
                </a:lnTo>
                <a:lnTo>
                  <a:pt x="376103" y="110967"/>
                </a:lnTo>
                <a:lnTo>
                  <a:pt x="352716" y="74182"/>
                </a:lnTo>
                <a:lnTo>
                  <a:pt x="322035" y="43507"/>
                </a:lnTo>
                <a:lnTo>
                  <a:pt x="285250" y="20127"/>
                </a:lnTo>
                <a:lnTo>
                  <a:pt x="243548" y="5229"/>
                </a:lnTo>
                <a:lnTo>
                  <a:pt x="198120" y="0"/>
                </a:lnTo>
                <a:close/>
              </a:path>
            </a:pathLst>
          </a:custGeom>
          <a:solidFill>
            <a:srgbClr val="AC8752"/>
          </a:solidFill>
        </p:spPr>
        <p:txBody>
          <a:bodyPr wrap="square" lIns="0" tIns="0" rIns="0" bIns="0" rtlCol="0"/>
          <a:lstStyle/>
          <a:p/>
        </p:txBody>
      </p:sp>
      <p:sp>
        <p:nvSpPr>
          <p:cNvPr id="11" name="object 11"/>
          <p:cNvSpPr txBox="1"/>
          <p:nvPr/>
        </p:nvSpPr>
        <p:spPr>
          <a:xfrm>
            <a:off x="1006551" y="1428115"/>
            <a:ext cx="19558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𝑎</a:t>
            </a:r>
            <a:endParaRPr sz="2400">
              <a:latin typeface="Cambria Math"/>
              <a:cs typeface="Cambria Math"/>
            </a:endParaRPr>
          </a:p>
        </p:txBody>
      </p:sp>
      <p:sp>
        <p:nvSpPr>
          <p:cNvPr id="12" name="object 12"/>
          <p:cNvSpPr/>
          <p:nvPr/>
        </p:nvSpPr>
        <p:spPr>
          <a:xfrm>
            <a:off x="2398776" y="2756916"/>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20"/>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40"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3" name="object 13"/>
          <p:cNvSpPr txBox="1"/>
          <p:nvPr/>
        </p:nvSpPr>
        <p:spPr>
          <a:xfrm>
            <a:off x="2497582" y="2752725"/>
            <a:ext cx="1771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𝑒</a:t>
            </a:r>
            <a:endParaRPr sz="2400">
              <a:latin typeface="Cambria Math"/>
              <a:cs typeface="Cambria Math"/>
            </a:endParaRPr>
          </a:p>
        </p:txBody>
      </p:sp>
      <p:sp>
        <p:nvSpPr>
          <p:cNvPr id="14" name="object 14"/>
          <p:cNvSpPr/>
          <p:nvPr/>
        </p:nvSpPr>
        <p:spPr>
          <a:xfrm>
            <a:off x="2395727" y="1432560"/>
            <a:ext cx="396240" cy="396240"/>
          </a:xfrm>
          <a:custGeom>
            <a:avLst/>
            <a:gdLst/>
            <a:ahLst/>
            <a:cxnLst/>
            <a:rect l="l" t="t" r="r" b="b"/>
            <a:pathLst>
              <a:path w="396239"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5" name="object 15"/>
          <p:cNvSpPr txBox="1"/>
          <p:nvPr/>
        </p:nvSpPr>
        <p:spPr>
          <a:xfrm>
            <a:off x="2487295" y="1428115"/>
            <a:ext cx="1898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𝑏</a:t>
            </a:r>
            <a:endParaRPr sz="2400">
              <a:latin typeface="Cambria Math"/>
              <a:cs typeface="Cambria Math"/>
            </a:endParaRPr>
          </a:p>
        </p:txBody>
      </p:sp>
      <p:sp>
        <p:nvSpPr>
          <p:cNvPr id="16" name="object 16"/>
          <p:cNvSpPr/>
          <p:nvPr/>
        </p:nvSpPr>
        <p:spPr>
          <a:xfrm>
            <a:off x="3874008" y="4081271"/>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7" name="object 17"/>
          <p:cNvSpPr txBox="1"/>
          <p:nvPr/>
        </p:nvSpPr>
        <p:spPr>
          <a:xfrm>
            <a:off x="3964051" y="4077461"/>
            <a:ext cx="19494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ℎ</a:t>
            </a:r>
            <a:endParaRPr sz="2400">
              <a:latin typeface="Cambria Math"/>
              <a:cs typeface="Cambria Math"/>
            </a:endParaRPr>
          </a:p>
        </p:txBody>
      </p:sp>
      <p:sp>
        <p:nvSpPr>
          <p:cNvPr id="18" name="object 18"/>
          <p:cNvSpPr/>
          <p:nvPr/>
        </p:nvSpPr>
        <p:spPr>
          <a:xfrm>
            <a:off x="3874008" y="2756916"/>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20"/>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9" name="object 19"/>
          <p:cNvSpPr txBox="1"/>
          <p:nvPr/>
        </p:nvSpPr>
        <p:spPr>
          <a:xfrm>
            <a:off x="3962780" y="2752725"/>
            <a:ext cx="19304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𝑓</a:t>
            </a:r>
            <a:endParaRPr sz="2400">
              <a:latin typeface="Cambria Math"/>
              <a:cs typeface="Cambria Math"/>
            </a:endParaRPr>
          </a:p>
        </p:txBody>
      </p:sp>
      <p:sp>
        <p:nvSpPr>
          <p:cNvPr id="20" name="object 20"/>
          <p:cNvSpPr/>
          <p:nvPr/>
        </p:nvSpPr>
        <p:spPr>
          <a:xfrm>
            <a:off x="3874008" y="1432560"/>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21" name="object 21"/>
          <p:cNvSpPr txBox="1"/>
          <p:nvPr/>
        </p:nvSpPr>
        <p:spPr>
          <a:xfrm>
            <a:off x="3976878" y="1428115"/>
            <a:ext cx="16573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𝑐</a:t>
            </a:r>
            <a:endParaRPr sz="2400">
              <a:latin typeface="Cambria Math"/>
              <a:cs typeface="Cambria Math"/>
            </a:endParaRPr>
          </a:p>
        </p:txBody>
      </p:sp>
      <p:sp>
        <p:nvSpPr>
          <p:cNvPr id="22" name="object 22"/>
          <p:cNvSpPr/>
          <p:nvPr/>
        </p:nvSpPr>
        <p:spPr>
          <a:xfrm>
            <a:off x="1314450" y="4280153"/>
            <a:ext cx="1085215" cy="0"/>
          </a:xfrm>
          <a:custGeom>
            <a:avLst/>
            <a:gdLst/>
            <a:ahLst/>
            <a:cxnLst/>
            <a:rect l="l" t="t" r="r" b="b"/>
            <a:pathLst>
              <a:path w="1085214" h="0">
                <a:moveTo>
                  <a:pt x="1084833" y="0"/>
                </a:moveTo>
                <a:lnTo>
                  <a:pt x="0" y="0"/>
                </a:lnTo>
              </a:path>
            </a:pathLst>
          </a:custGeom>
          <a:ln w="38100">
            <a:solidFill>
              <a:srgbClr val="57ED7B"/>
            </a:solidFill>
          </a:ln>
        </p:spPr>
        <p:txBody>
          <a:bodyPr wrap="square" lIns="0" tIns="0" rIns="0" bIns="0" rtlCol="0"/>
          <a:lstStyle/>
          <a:p/>
        </p:txBody>
      </p:sp>
      <p:sp>
        <p:nvSpPr>
          <p:cNvPr id="23" name="object 23"/>
          <p:cNvSpPr/>
          <p:nvPr/>
        </p:nvSpPr>
        <p:spPr>
          <a:xfrm>
            <a:off x="1116330" y="3153917"/>
            <a:ext cx="0" cy="928369"/>
          </a:xfrm>
          <a:custGeom>
            <a:avLst/>
            <a:gdLst/>
            <a:ahLst/>
            <a:cxnLst/>
            <a:rect l="l" t="t" r="r" b="b"/>
            <a:pathLst>
              <a:path w="0" h="928370">
                <a:moveTo>
                  <a:pt x="0" y="0"/>
                </a:moveTo>
                <a:lnTo>
                  <a:pt x="0" y="928370"/>
                </a:lnTo>
              </a:path>
            </a:pathLst>
          </a:custGeom>
          <a:ln w="38100">
            <a:solidFill>
              <a:srgbClr val="57ED7B"/>
            </a:solidFill>
          </a:ln>
        </p:spPr>
        <p:txBody>
          <a:bodyPr wrap="square" lIns="0" tIns="0" rIns="0" bIns="0" rtlCol="0"/>
          <a:lstStyle/>
          <a:p/>
        </p:txBody>
      </p:sp>
      <p:sp>
        <p:nvSpPr>
          <p:cNvPr id="24" name="object 24"/>
          <p:cNvSpPr/>
          <p:nvPr/>
        </p:nvSpPr>
        <p:spPr>
          <a:xfrm>
            <a:off x="1314450" y="2955798"/>
            <a:ext cx="1085215" cy="0"/>
          </a:xfrm>
          <a:custGeom>
            <a:avLst/>
            <a:gdLst/>
            <a:ahLst/>
            <a:cxnLst/>
            <a:rect l="l" t="t" r="r" b="b"/>
            <a:pathLst>
              <a:path w="1085214" h="0">
                <a:moveTo>
                  <a:pt x="1084833" y="0"/>
                </a:moveTo>
                <a:lnTo>
                  <a:pt x="0" y="0"/>
                </a:lnTo>
              </a:path>
            </a:pathLst>
          </a:custGeom>
          <a:ln w="38100">
            <a:solidFill>
              <a:srgbClr val="8952AC"/>
            </a:solidFill>
            <a:prstDash val="dash"/>
          </a:ln>
        </p:spPr>
        <p:txBody>
          <a:bodyPr wrap="square" lIns="0" tIns="0" rIns="0" bIns="0" rtlCol="0"/>
          <a:lstStyle/>
          <a:p/>
        </p:txBody>
      </p:sp>
      <p:sp>
        <p:nvSpPr>
          <p:cNvPr id="25" name="object 25"/>
          <p:cNvSpPr/>
          <p:nvPr/>
        </p:nvSpPr>
        <p:spPr>
          <a:xfrm>
            <a:off x="2795777" y="4280153"/>
            <a:ext cx="1078865" cy="0"/>
          </a:xfrm>
          <a:custGeom>
            <a:avLst/>
            <a:gdLst/>
            <a:ahLst/>
            <a:cxnLst/>
            <a:rect l="l" t="t" r="r" b="b"/>
            <a:pathLst>
              <a:path w="1078864" h="0">
                <a:moveTo>
                  <a:pt x="1078738" y="0"/>
                </a:moveTo>
                <a:lnTo>
                  <a:pt x="0" y="0"/>
                </a:lnTo>
              </a:path>
            </a:pathLst>
          </a:custGeom>
          <a:ln w="38100">
            <a:solidFill>
              <a:srgbClr val="8952AC"/>
            </a:solidFill>
            <a:prstDash val="dash"/>
          </a:ln>
        </p:spPr>
        <p:txBody>
          <a:bodyPr wrap="square" lIns="0" tIns="0" rIns="0" bIns="0" rtlCol="0"/>
          <a:lstStyle/>
          <a:p/>
        </p:txBody>
      </p:sp>
      <p:sp>
        <p:nvSpPr>
          <p:cNvPr id="26" name="object 26"/>
          <p:cNvSpPr/>
          <p:nvPr/>
        </p:nvSpPr>
        <p:spPr>
          <a:xfrm>
            <a:off x="4072890" y="3153917"/>
            <a:ext cx="0" cy="928369"/>
          </a:xfrm>
          <a:custGeom>
            <a:avLst/>
            <a:gdLst/>
            <a:ahLst/>
            <a:cxnLst/>
            <a:rect l="l" t="t" r="r" b="b"/>
            <a:pathLst>
              <a:path w="0" h="928370">
                <a:moveTo>
                  <a:pt x="0" y="928370"/>
                </a:moveTo>
                <a:lnTo>
                  <a:pt x="0" y="0"/>
                </a:lnTo>
              </a:path>
            </a:pathLst>
          </a:custGeom>
          <a:ln w="38100">
            <a:solidFill>
              <a:srgbClr val="57ED7B"/>
            </a:solidFill>
          </a:ln>
        </p:spPr>
        <p:txBody>
          <a:bodyPr wrap="square" lIns="0" tIns="0" rIns="0" bIns="0" rtlCol="0"/>
          <a:lstStyle/>
          <a:p/>
        </p:txBody>
      </p:sp>
      <p:sp>
        <p:nvSpPr>
          <p:cNvPr id="27" name="object 27"/>
          <p:cNvSpPr/>
          <p:nvPr/>
        </p:nvSpPr>
        <p:spPr>
          <a:xfrm>
            <a:off x="2792729" y="1631442"/>
            <a:ext cx="1082040" cy="0"/>
          </a:xfrm>
          <a:custGeom>
            <a:avLst/>
            <a:gdLst/>
            <a:ahLst/>
            <a:cxnLst/>
            <a:rect l="l" t="t" r="r" b="b"/>
            <a:pathLst>
              <a:path w="1082039" h="0">
                <a:moveTo>
                  <a:pt x="1081785" y="0"/>
                </a:moveTo>
                <a:lnTo>
                  <a:pt x="0" y="0"/>
                </a:lnTo>
              </a:path>
            </a:pathLst>
          </a:custGeom>
          <a:ln w="38100">
            <a:solidFill>
              <a:srgbClr val="8952AC"/>
            </a:solidFill>
            <a:prstDash val="dash"/>
          </a:ln>
        </p:spPr>
        <p:txBody>
          <a:bodyPr wrap="square" lIns="0" tIns="0" rIns="0" bIns="0" rtlCol="0"/>
          <a:lstStyle/>
          <a:p/>
        </p:txBody>
      </p:sp>
      <p:sp>
        <p:nvSpPr>
          <p:cNvPr id="28" name="object 28"/>
          <p:cNvSpPr/>
          <p:nvPr/>
        </p:nvSpPr>
        <p:spPr>
          <a:xfrm>
            <a:off x="1314450" y="1631442"/>
            <a:ext cx="1082040" cy="0"/>
          </a:xfrm>
          <a:custGeom>
            <a:avLst/>
            <a:gdLst/>
            <a:ahLst/>
            <a:cxnLst/>
            <a:rect l="l" t="t" r="r" b="b"/>
            <a:pathLst>
              <a:path w="1082039" h="0">
                <a:moveTo>
                  <a:pt x="0" y="0"/>
                </a:moveTo>
                <a:lnTo>
                  <a:pt x="1081786" y="0"/>
                </a:lnTo>
              </a:path>
            </a:pathLst>
          </a:custGeom>
          <a:ln w="38100">
            <a:solidFill>
              <a:srgbClr val="C00000"/>
            </a:solidFill>
            <a:prstDash val="dash"/>
          </a:ln>
        </p:spPr>
        <p:txBody>
          <a:bodyPr wrap="square" lIns="0" tIns="0" rIns="0" bIns="0" rtlCol="0"/>
          <a:lstStyle/>
          <a:p/>
        </p:txBody>
      </p:sp>
      <p:sp>
        <p:nvSpPr>
          <p:cNvPr id="29" name="object 29"/>
          <p:cNvSpPr/>
          <p:nvPr/>
        </p:nvSpPr>
        <p:spPr>
          <a:xfrm>
            <a:off x="2594610" y="1829561"/>
            <a:ext cx="3175" cy="928369"/>
          </a:xfrm>
          <a:custGeom>
            <a:avLst/>
            <a:gdLst/>
            <a:ahLst/>
            <a:cxnLst/>
            <a:rect l="l" t="t" r="r" b="b"/>
            <a:pathLst>
              <a:path w="3175" h="928369">
                <a:moveTo>
                  <a:pt x="3047" y="928370"/>
                </a:moveTo>
                <a:lnTo>
                  <a:pt x="0" y="0"/>
                </a:lnTo>
              </a:path>
            </a:pathLst>
          </a:custGeom>
          <a:ln w="38099">
            <a:solidFill>
              <a:srgbClr val="8952AC"/>
            </a:solidFill>
            <a:prstDash val="dash"/>
          </a:ln>
        </p:spPr>
        <p:txBody>
          <a:bodyPr wrap="square" lIns="0" tIns="0" rIns="0" bIns="0" rtlCol="0"/>
          <a:lstStyle/>
          <a:p/>
        </p:txBody>
      </p:sp>
      <p:sp>
        <p:nvSpPr>
          <p:cNvPr id="30" name="object 30"/>
          <p:cNvSpPr/>
          <p:nvPr/>
        </p:nvSpPr>
        <p:spPr>
          <a:xfrm>
            <a:off x="1116330" y="1829561"/>
            <a:ext cx="0" cy="928369"/>
          </a:xfrm>
          <a:custGeom>
            <a:avLst/>
            <a:gdLst/>
            <a:ahLst/>
            <a:cxnLst/>
            <a:rect l="l" t="t" r="r" b="b"/>
            <a:pathLst>
              <a:path w="0" h="928369">
                <a:moveTo>
                  <a:pt x="0" y="0"/>
                </a:moveTo>
                <a:lnTo>
                  <a:pt x="0" y="928370"/>
                </a:lnTo>
              </a:path>
            </a:pathLst>
          </a:custGeom>
          <a:ln w="38100">
            <a:solidFill>
              <a:srgbClr val="8952AC"/>
            </a:solidFill>
            <a:prstDash val="dash"/>
          </a:ln>
        </p:spPr>
        <p:txBody>
          <a:bodyPr wrap="square" lIns="0" tIns="0" rIns="0" bIns="0" rtlCol="0"/>
          <a:lstStyle/>
          <a:p/>
        </p:txBody>
      </p:sp>
      <p:sp>
        <p:nvSpPr>
          <p:cNvPr id="31" name="object 31"/>
          <p:cNvSpPr/>
          <p:nvPr/>
        </p:nvSpPr>
        <p:spPr>
          <a:xfrm>
            <a:off x="2737866" y="3096005"/>
            <a:ext cx="1195070" cy="1044575"/>
          </a:xfrm>
          <a:custGeom>
            <a:avLst/>
            <a:gdLst/>
            <a:ahLst/>
            <a:cxnLst/>
            <a:rect l="l" t="t" r="r" b="b"/>
            <a:pathLst>
              <a:path w="1195070" h="1044575">
                <a:moveTo>
                  <a:pt x="0" y="1044321"/>
                </a:moveTo>
                <a:lnTo>
                  <a:pt x="1194816" y="0"/>
                </a:lnTo>
              </a:path>
            </a:pathLst>
          </a:custGeom>
          <a:ln w="38100">
            <a:solidFill>
              <a:srgbClr val="C00000"/>
            </a:solidFill>
            <a:prstDash val="dash"/>
          </a:ln>
        </p:spPr>
        <p:txBody>
          <a:bodyPr wrap="square" lIns="0" tIns="0" rIns="0" bIns="0" rtlCol="0"/>
          <a:lstStyle/>
          <a:p/>
        </p:txBody>
      </p:sp>
      <p:sp>
        <p:nvSpPr>
          <p:cNvPr id="32" name="object 32"/>
          <p:cNvSpPr/>
          <p:nvPr/>
        </p:nvSpPr>
        <p:spPr>
          <a:xfrm>
            <a:off x="1256538" y="1771650"/>
            <a:ext cx="1201420" cy="1044575"/>
          </a:xfrm>
          <a:custGeom>
            <a:avLst/>
            <a:gdLst/>
            <a:ahLst/>
            <a:cxnLst/>
            <a:rect l="l" t="t" r="r" b="b"/>
            <a:pathLst>
              <a:path w="1201420" h="1044575">
                <a:moveTo>
                  <a:pt x="1200912" y="1044321"/>
                </a:moveTo>
                <a:lnTo>
                  <a:pt x="0" y="0"/>
                </a:lnTo>
              </a:path>
            </a:pathLst>
          </a:custGeom>
          <a:ln w="38100">
            <a:solidFill>
              <a:srgbClr val="57ED7B"/>
            </a:solidFill>
          </a:ln>
        </p:spPr>
        <p:txBody>
          <a:bodyPr wrap="square" lIns="0" tIns="0" rIns="0" bIns="0" rtlCol="0"/>
          <a:lstStyle/>
          <a:p/>
        </p:txBody>
      </p:sp>
      <p:sp>
        <p:nvSpPr>
          <p:cNvPr id="33" name="object 33"/>
          <p:cNvSpPr txBox="1"/>
          <p:nvPr/>
        </p:nvSpPr>
        <p:spPr>
          <a:xfrm>
            <a:off x="1990470" y="360984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34" name="object 34"/>
          <p:cNvSpPr txBox="1"/>
          <p:nvPr/>
        </p:nvSpPr>
        <p:spPr>
          <a:xfrm>
            <a:off x="1911857" y="4337380"/>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35" name="object 35"/>
          <p:cNvSpPr txBox="1"/>
          <p:nvPr/>
        </p:nvSpPr>
        <p:spPr>
          <a:xfrm>
            <a:off x="864819" y="3477514"/>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36" name="object 36"/>
          <p:cNvSpPr txBox="1"/>
          <p:nvPr/>
        </p:nvSpPr>
        <p:spPr>
          <a:xfrm>
            <a:off x="1762505" y="261950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7" name="object 37"/>
          <p:cNvSpPr txBox="1"/>
          <p:nvPr/>
        </p:nvSpPr>
        <p:spPr>
          <a:xfrm>
            <a:off x="888593" y="220078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8</a:t>
            </a:r>
            <a:endParaRPr sz="1600">
              <a:latin typeface="Arial"/>
              <a:cs typeface="Arial"/>
            </a:endParaRPr>
          </a:p>
        </p:txBody>
      </p:sp>
      <p:sp>
        <p:nvSpPr>
          <p:cNvPr id="38" name="object 38"/>
          <p:cNvSpPr txBox="1"/>
          <p:nvPr/>
        </p:nvSpPr>
        <p:spPr>
          <a:xfrm>
            <a:off x="3337940" y="4337380"/>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9" name="object 39"/>
          <p:cNvSpPr txBox="1"/>
          <p:nvPr/>
        </p:nvSpPr>
        <p:spPr>
          <a:xfrm>
            <a:off x="2758820" y="3675075"/>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0" name="object 40"/>
          <p:cNvSpPr txBox="1"/>
          <p:nvPr/>
        </p:nvSpPr>
        <p:spPr>
          <a:xfrm>
            <a:off x="2040763" y="220078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41" name="object 41"/>
          <p:cNvSpPr txBox="1"/>
          <p:nvPr/>
        </p:nvSpPr>
        <p:spPr>
          <a:xfrm>
            <a:off x="4182617" y="3440684"/>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2" name="object 42"/>
          <p:cNvSpPr txBox="1"/>
          <p:nvPr/>
        </p:nvSpPr>
        <p:spPr>
          <a:xfrm>
            <a:off x="1762505" y="168173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3" name="object 43"/>
          <p:cNvSpPr txBox="1"/>
          <p:nvPr/>
        </p:nvSpPr>
        <p:spPr>
          <a:xfrm>
            <a:off x="2684145" y="218859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44" name="object 44"/>
          <p:cNvSpPr/>
          <p:nvPr/>
        </p:nvSpPr>
        <p:spPr>
          <a:xfrm>
            <a:off x="2734817" y="1771650"/>
            <a:ext cx="1198245" cy="1044575"/>
          </a:xfrm>
          <a:custGeom>
            <a:avLst/>
            <a:gdLst/>
            <a:ahLst/>
            <a:cxnLst/>
            <a:rect l="l" t="t" r="r" b="b"/>
            <a:pathLst>
              <a:path w="1198245" h="1044575">
                <a:moveTo>
                  <a:pt x="1197864" y="1044321"/>
                </a:moveTo>
                <a:lnTo>
                  <a:pt x="0" y="0"/>
                </a:lnTo>
              </a:path>
            </a:pathLst>
          </a:custGeom>
          <a:ln w="38099">
            <a:solidFill>
              <a:srgbClr val="57ED7B"/>
            </a:solidFill>
          </a:ln>
        </p:spPr>
        <p:txBody>
          <a:bodyPr wrap="square" lIns="0" tIns="0" rIns="0" bIns="0" rtlCol="0"/>
          <a:lstStyle/>
          <a:p/>
        </p:txBody>
      </p:sp>
      <p:sp>
        <p:nvSpPr>
          <p:cNvPr id="45" name="object 45"/>
          <p:cNvSpPr txBox="1"/>
          <p:nvPr/>
        </p:nvSpPr>
        <p:spPr>
          <a:xfrm>
            <a:off x="3285235" y="172834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b="1">
                <a:solidFill>
                  <a:srgbClr val="767070"/>
                </a:solidFill>
                <a:latin typeface="Arial"/>
                <a:cs typeface="Arial"/>
              </a:rPr>
              <a:t>6</a:t>
            </a:r>
            <a:endParaRPr sz="1600">
              <a:latin typeface="Arial"/>
              <a:cs typeface="Arial"/>
            </a:endParaRPr>
          </a:p>
        </p:txBody>
      </p:sp>
      <p:sp>
        <p:nvSpPr>
          <p:cNvPr id="46" name="object 46"/>
          <p:cNvSpPr txBox="1"/>
          <p:nvPr/>
        </p:nvSpPr>
        <p:spPr>
          <a:xfrm>
            <a:off x="3583685" y="219349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47" name="object 47"/>
          <p:cNvSpPr/>
          <p:nvPr/>
        </p:nvSpPr>
        <p:spPr>
          <a:xfrm>
            <a:off x="2795777" y="2955798"/>
            <a:ext cx="1078865" cy="0"/>
          </a:xfrm>
          <a:custGeom>
            <a:avLst/>
            <a:gdLst/>
            <a:ahLst/>
            <a:cxnLst/>
            <a:rect l="l" t="t" r="r" b="b"/>
            <a:pathLst>
              <a:path w="1078864" h="0">
                <a:moveTo>
                  <a:pt x="1078738" y="0"/>
                </a:moveTo>
                <a:lnTo>
                  <a:pt x="0" y="0"/>
                </a:lnTo>
              </a:path>
            </a:pathLst>
          </a:custGeom>
          <a:ln w="38100">
            <a:solidFill>
              <a:srgbClr val="8952AC"/>
            </a:solidFill>
            <a:prstDash val="dash"/>
          </a:ln>
        </p:spPr>
        <p:txBody>
          <a:bodyPr wrap="square" lIns="0" tIns="0" rIns="0" bIns="0" rtlCol="0"/>
          <a:lstStyle/>
          <a:p/>
        </p:txBody>
      </p:sp>
      <p:sp>
        <p:nvSpPr>
          <p:cNvPr id="48" name="object 48"/>
          <p:cNvSpPr txBox="1"/>
          <p:nvPr/>
        </p:nvSpPr>
        <p:spPr>
          <a:xfrm>
            <a:off x="3057270" y="295516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graphicFrame>
        <p:nvGraphicFramePr>
          <p:cNvPr id="49" name="object 49"/>
          <p:cNvGraphicFramePr>
            <a:graphicFrameLocks noGrp="1"/>
          </p:cNvGraphicFramePr>
          <p:nvPr/>
        </p:nvGraphicFramePr>
        <p:xfrm>
          <a:off x="4726178" y="854583"/>
          <a:ext cx="2831465" cy="5452110"/>
        </p:xfrm>
        <a:graphic>
          <a:graphicData uri="http://schemas.openxmlformats.org/drawingml/2006/table">
            <a:tbl>
              <a:tblPr firstRow="1" bandRow="1">
                <a:tableStyleId>{2D5ABB26-0587-4C30-8999-92F81FD0307C}</a:tableStyleId>
              </a:tblPr>
              <a:tblGrid>
                <a:gridCol w="937260"/>
                <a:gridCol w="937260"/>
                <a:gridCol w="937259"/>
              </a:tblGrid>
              <a:tr h="318769">
                <a:tc>
                  <a:txBody>
                    <a:bodyPr/>
                    <a:lstStyle/>
                    <a:p>
                      <a:pPr marL="91440">
                        <a:lnSpc>
                          <a:spcPct val="100000"/>
                        </a:lnSpc>
                        <a:spcBef>
                          <a:spcPts val="315"/>
                        </a:spcBef>
                      </a:pPr>
                      <a:r>
                        <a:rPr dirty="0" sz="1400" spc="-15">
                          <a:latin typeface="Arial"/>
                          <a:cs typeface="Arial"/>
                        </a:rPr>
                        <a:t>Vertex</a:t>
                      </a:r>
                      <a:r>
                        <a:rPr dirty="0" sz="1400" spc="-125">
                          <a:latin typeface="Arial"/>
                          <a:cs typeface="Arial"/>
                        </a:rPr>
                        <a:t> </a:t>
                      </a:r>
                      <a:r>
                        <a:rPr dirty="0" sz="1400">
                          <a:latin typeface="Arial"/>
                          <a:cs typeface="Arial"/>
                        </a:rPr>
                        <a:t>A</a:t>
                      </a:r>
                      <a:endParaRPr sz="14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R="74295">
                        <a:lnSpc>
                          <a:spcPct val="100000"/>
                        </a:lnSpc>
                        <a:spcBef>
                          <a:spcPts val="315"/>
                        </a:spcBef>
                      </a:pPr>
                      <a:r>
                        <a:rPr dirty="0" sz="1400" spc="-15">
                          <a:latin typeface="Arial"/>
                          <a:cs typeface="Arial"/>
                        </a:rPr>
                        <a:t>Vertex</a:t>
                      </a:r>
                      <a:r>
                        <a:rPr dirty="0" sz="1400" spc="-65">
                          <a:latin typeface="Arial"/>
                          <a:cs typeface="Arial"/>
                        </a:rPr>
                        <a:t> </a:t>
                      </a:r>
                      <a:r>
                        <a:rPr dirty="0" sz="1400">
                          <a:latin typeface="Arial"/>
                          <a:cs typeface="Arial"/>
                        </a:rPr>
                        <a:t>B</a:t>
                      </a:r>
                      <a:endParaRPr sz="14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315"/>
                        </a:spcBef>
                      </a:pPr>
                      <a:r>
                        <a:rPr dirty="0" sz="1400">
                          <a:latin typeface="Arial"/>
                          <a:cs typeface="Arial"/>
                        </a:rPr>
                        <a:t>Weight</a:t>
                      </a:r>
                      <a:endParaRPr sz="14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0"/>
                        </a:spcBef>
                      </a:pPr>
                      <a:r>
                        <a:rPr dirty="0" sz="1800">
                          <a:solidFill>
                            <a:srgbClr val="57ED7B"/>
                          </a:solidFill>
                          <a:latin typeface="Cambria Math"/>
                          <a:cs typeface="Cambria Math"/>
                        </a:rPr>
                        <a:t>𝑓</a:t>
                      </a:r>
                      <a:endParaRPr sz="1800">
                        <a:latin typeface="Cambria Math"/>
                        <a:cs typeface="Cambria Math"/>
                      </a:endParaRPr>
                    </a:p>
                  </a:txBody>
                  <a:tcPr marL="0" marR="0" marB="0" marT="317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0"/>
                        </a:spcBef>
                      </a:pPr>
                      <a:r>
                        <a:rPr dirty="0" sz="1800">
                          <a:solidFill>
                            <a:srgbClr val="57ED7B"/>
                          </a:solidFill>
                          <a:latin typeface="Cambria Math"/>
                          <a:cs typeface="Cambria Math"/>
                        </a:rPr>
                        <a:t>ℎ</a:t>
                      </a:r>
                      <a:endParaRPr sz="1800">
                        <a:latin typeface="Cambria Math"/>
                        <a:cs typeface="Cambria Math"/>
                      </a:endParaRPr>
                    </a:p>
                  </a:txBody>
                  <a:tcPr marL="0" marR="0" marB="0" marT="317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0"/>
                        </a:spcBef>
                      </a:pPr>
                      <a:r>
                        <a:rPr dirty="0" sz="1800">
                          <a:solidFill>
                            <a:srgbClr val="57ED7B"/>
                          </a:solidFill>
                          <a:latin typeface="Arial"/>
                          <a:cs typeface="Arial"/>
                        </a:rPr>
                        <a:t>1</a:t>
                      </a:r>
                      <a:endParaRPr sz="1800">
                        <a:latin typeface="Arial"/>
                        <a:cs typeface="Arial"/>
                      </a:endParaRPr>
                    </a:p>
                  </a:txBody>
                  <a:tcPr marL="0" marR="0" marB="0" marT="3937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algn="ctr">
                        <a:lnSpc>
                          <a:spcPct val="100000"/>
                        </a:lnSpc>
                        <a:spcBef>
                          <a:spcPts val="250"/>
                        </a:spcBef>
                      </a:pPr>
                      <a:r>
                        <a:rPr dirty="0" sz="1800">
                          <a:solidFill>
                            <a:srgbClr val="57ED7B"/>
                          </a:solidFill>
                          <a:latin typeface="Cambria Math"/>
                          <a:cs typeface="Cambria Math"/>
                        </a:rPr>
                        <a:t>𝑑</a:t>
                      </a:r>
                      <a:endParaRPr sz="1800">
                        <a:latin typeface="Cambria Math"/>
                        <a:cs typeface="Cambria Math"/>
                      </a:endParaRPr>
                    </a:p>
                  </a:txBody>
                  <a:tcPr marL="0" marR="0" marB="0" marT="317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0"/>
                        </a:spcBef>
                      </a:pPr>
                      <a:r>
                        <a:rPr dirty="0" sz="1800">
                          <a:solidFill>
                            <a:srgbClr val="57ED7B"/>
                          </a:solidFill>
                          <a:latin typeface="Cambria Math"/>
                          <a:cs typeface="Cambria Math"/>
                        </a:rPr>
                        <a:t>𝑠</a:t>
                      </a:r>
                      <a:endParaRPr sz="1800">
                        <a:latin typeface="Cambria Math"/>
                        <a:cs typeface="Cambria Math"/>
                      </a:endParaRPr>
                    </a:p>
                  </a:txBody>
                  <a:tcPr marL="0" marR="0" marB="0" marT="317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3175">
                        <a:lnSpc>
                          <a:spcPct val="100000"/>
                        </a:lnSpc>
                        <a:spcBef>
                          <a:spcPts val="310"/>
                        </a:spcBef>
                      </a:pPr>
                      <a:r>
                        <a:rPr dirty="0" sz="1800">
                          <a:solidFill>
                            <a:srgbClr val="57ED7B"/>
                          </a:solidFill>
                          <a:latin typeface="Arial"/>
                          <a:cs typeface="Arial"/>
                        </a:rPr>
                        <a:t>1</a:t>
                      </a:r>
                      <a:endParaRPr sz="1800">
                        <a:latin typeface="Arial"/>
                        <a:cs typeface="Arial"/>
                      </a:endParaRPr>
                    </a:p>
                  </a:txBody>
                  <a:tcPr marL="0" marR="0" marB="0" marT="3937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solidFill>
                            <a:srgbClr val="57ED7B"/>
                          </a:solidFill>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solidFill>
                            <a:srgbClr val="57ED7B"/>
                          </a:solidFill>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5"/>
                        </a:spcBef>
                      </a:pPr>
                      <a:r>
                        <a:rPr dirty="0" sz="1800">
                          <a:solidFill>
                            <a:srgbClr val="57ED7B"/>
                          </a:solidFill>
                          <a:latin typeface="Arial"/>
                          <a:cs typeface="Arial"/>
                        </a:rPr>
                        <a:t>2</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4"/>
                        </a:spcBef>
                      </a:pPr>
                      <a:r>
                        <a:rPr dirty="0" sz="1800">
                          <a:solidFill>
                            <a:srgbClr val="57ED7B"/>
                          </a:solidFill>
                          <a:latin typeface="Cambria Math"/>
                          <a:cs typeface="Cambria Math"/>
                        </a:rPr>
                        <a:t>𝑎</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solidFill>
                            <a:srgbClr val="57ED7B"/>
                          </a:solidFill>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15"/>
                        </a:spcBef>
                      </a:pPr>
                      <a:r>
                        <a:rPr dirty="0" sz="1800">
                          <a:solidFill>
                            <a:srgbClr val="57ED7B"/>
                          </a:solidFill>
                          <a:latin typeface="Arial"/>
                          <a:cs typeface="Arial"/>
                        </a:rPr>
                        <a:t>2</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solidFill>
                            <a:srgbClr val="57ED7B"/>
                          </a:solidFill>
                          <a:latin typeface="Cambria Math"/>
                          <a:cs typeface="Cambria Math"/>
                        </a:rPr>
                        <a:t>𝑠</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solidFill>
                            <a:srgbClr val="57ED7B"/>
                          </a:solidFill>
                          <a:latin typeface="Cambria Math"/>
                          <a:cs typeface="Cambria Math"/>
                        </a:rPr>
                        <a:t>𝑔</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5"/>
                        </a:spcBef>
                      </a:pPr>
                      <a:r>
                        <a:rPr dirty="0" sz="1800">
                          <a:solidFill>
                            <a:srgbClr val="57ED7B"/>
                          </a:solidFill>
                          <a:latin typeface="Arial"/>
                          <a:cs typeface="Arial"/>
                        </a:rPr>
                        <a:t>2</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algn="ctr">
                        <a:lnSpc>
                          <a:spcPct val="100000"/>
                        </a:lnSpc>
                        <a:spcBef>
                          <a:spcPts val="254"/>
                        </a:spcBef>
                      </a:pPr>
                      <a:r>
                        <a:rPr dirty="0" sz="1800">
                          <a:solidFill>
                            <a:srgbClr val="C00000"/>
                          </a:solidFill>
                          <a:latin typeface="Cambria Math"/>
                          <a:cs typeface="Cambria Math"/>
                        </a:rPr>
                        <a:t>𝑎</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solidFill>
                            <a:srgbClr val="C00000"/>
                          </a:solidFill>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3175">
                        <a:lnSpc>
                          <a:spcPct val="100000"/>
                        </a:lnSpc>
                        <a:spcBef>
                          <a:spcPts val="315"/>
                        </a:spcBef>
                      </a:pPr>
                      <a:r>
                        <a:rPr dirty="0" sz="1800">
                          <a:solidFill>
                            <a:srgbClr val="C00000"/>
                          </a:solidFill>
                          <a:latin typeface="Arial"/>
                          <a:cs typeface="Arial"/>
                        </a:rPr>
                        <a:t>3</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solidFill>
                            <a:srgbClr val="C00000"/>
                          </a:solidFill>
                          <a:latin typeface="Cambria Math"/>
                          <a:cs typeface="Cambria Math"/>
                        </a:rPr>
                        <a:t>𝑔</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solidFill>
                            <a:srgbClr val="C00000"/>
                          </a:solidFill>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5"/>
                        </a:spcBef>
                      </a:pPr>
                      <a:r>
                        <a:rPr dirty="0" sz="1800">
                          <a:solidFill>
                            <a:srgbClr val="C00000"/>
                          </a:solidFill>
                          <a:latin typeface="Arial"/>
                          <a:cs typeface="Arial"/>
                        </a:rPr>
                        <a:t>3</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4"/>
                        </a:spcBef>
                      </a:pPr>
                      <a:r>
                        <a:rPr dirty="0" sz="1800">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15"/>
                        </a:spcBef>
                      </a:pPr>
                      <a:r>
                        <a:rPr dirty="0" sz="1800">
                          <a:latin typeface="Arial"/>
                          <a:cs typeface="Arial"/>
                        </a:rPr>
                        <a:t>4</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latin typeface="Cambria Math"/>
                          <a:cs typeface="Cambria Math"/>
                        </a:rPr>
                        <a:t>𝑠</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5"/>
                        </a:spcBef>
                      </a:pPr>
                      <a:r>
                        <a:rPr dirty="0" sz="1800">
                          <a:latin typeface="Arial"/>
                          <a:cs typeface="Arial"/>
                        </a:rPr>
                        <a:t>4</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4"/>
                        </a:spcBef>
                      </a:pPr>
                      <a:r>
                        <a:rPr dirty="0" sz="1800">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15"/>
                        </a:spcBef>
                      </a:pPr>
                      <a:r>
                        <a:rPr dirty="0" sz="1800">
                          <a:latin typeface="Arial"/>
                          <a:cs typeface="Arial"/>
                        </a:rPr>
                        <a:t>4</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60"/>
                        </a:spcBef>
                      </a:pPr>
                      <a:r>
                        <a:rPr dirty="0" sz="1800">
                          <a:latin typeface="Cambria Math"/>
                          <a:cs typeface="Cambria Math"/>
                        </a:rPr>
                        <a:t>𝑑</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60"/>
                        </a:spcBef>
                      </a:pPr>
                      <a:r>
                        <a:rPr dirty="0" sz="1800">
                          <a:latin typeface="Cambria Math"/>
                          <a:cs typeface="Cambria Math"/>
                        </a:rPr>
                        <a:t>𝑒</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20"/>
                        </a:spcBef>
                      </a:pPr>
                      <a:r>
                        <a:rPr dirty="0" sz="1800">
                          <a:latin typeface="Arial"/>
                          <a:cs typeface="Arial"/>
                        </a:rPr>
                        <a:t>5</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60"/>
                        </a:spcBef>
                      </a:pPr>
                      <a:r>
                        <a:rPr dirty="0" sz="1800">
                          <a:latin typeface="Cambria Math"/>
                          <a:cs typeface="Cambria Math"/>
                        </a:rPr>
                        <a:t>𝑔</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60"/>
                        </a:spcBef>
                      </a:pPr>
                      <a:r>
                        <a:rPr dirty="0" sz="1800">
                          <a:latin typeface="Cambria Math"/>
                          <a:cs typeface="Cambria Math"/>
                        </a:rPr>
                        <a:t>ℎ</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20"/>
                        </a:spcBef>
                      </a:pPr>
                      <a:r>
                        <a:rPr dirty="0" sz="1800">
                          <a:latin typeface="Arial"/>
                          <a:cs typeface="Arial"/>
                        </a:rPr>
                        <a:t>5</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696">
                <a:tc>
                  <a:txBody>
                    <a:bodyPr/>
                    <a:lstStyle/>
                    <a:p>
                      <a:pPr algn="ctr">
                        <a:lnSpc>
                          <a:spcPct val="100000"/>
                        </a:lnSpc>
                        <a:spcBef>
                          <a:spcPts val="260"/>
                        </a:spcBef>
                      </a:pPr>
                      <a:r>
                        <a:rPr dirty="0" sz="1800">
                          <a:latin typeface="Cambria Math"/>
                          <a:cs typeface="Cambria Math"/>
                        </a:rPr>
                        <a:t>𝑏</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60"/>
                        </a:spcBef>
                      </a:pPr>
                      <a:r>
                        <a:rPr dirty="0" sz="1800">
                          <a:latin typeface="Cambria Math"/>
                          <a:cs typeface="Cambria Math"/>
                        </a:rPr>
                        <a:t>𝑐</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20"/>
                        </a:spcBef>
                      </a:pPr>
                      <a:r>
                        <a:rPr dirty="0" sz="1800">
                          <a:latin typeface="Arial"/>
                          <a:cs typeface="Arial"/>
                        </a:rPr>
                        <a:t>6</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algn="ctr">
                        <a:lnSpc>
                          <a:spcPct val="100000"/>
                        </a:lnSpc>
                        <a:spcBef>
                          <a:spcPts val="260"/>
                        </a:spcBef>
                      </a:pPr>
                      <a:r>
                        <a:rPr dirty="0" sz="1800">
                          <a:latin typeface="Cambria Math"/>
                          <a:cs typeface="Cambria Math"/>
                        </a:rPr>
                        <a:t>𝑎</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60"/>
                        </a:spcBef>
                      </a:pPr>
                      <a:r>
                        <a:rPr dirty="0" sz="1800">
                          <a:latin typeface="Cambria Math"/>
                          <a:cs typeface="Cambria Math"/>
                        </a:rPr>
                        <a:t>𝑑</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20"/>
                        </a:spcBef>
                      </a:pPr>
                      <a:r>
                        <a:rPr dirty="0" sz="1800">
                          <a:latin typeface="Arial"/>
                          <a:cs typeface="Arial"/>
                        </a:rPr>
                        <a:t>8</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bl>
          </a:graphicData>
        </a:graphic>
      </p:graphicFrame>
      <p:sp>
        <p:nvSpPr>
          <p:cNvPr id="50" name="object 50"/>
          <p:cNvSpPr txBox="1"/>
          <p:nvPr/>
        </p:nvSpPr>
        <p:spPr>
          <a:xfrm>
            <a:off x="7754239" y="890142"/>
            <a:ext cx="3695700" cy="1397635"/>
          </a:xfrm>
          <a:prstGeom prst="rect">
            <a:avLst/>
          </a:prstGeom>
        </p:spPr>
        <p:txBody>
          <a:bodyPr wrap="square" lIns="0" tIns="12700" rIns="0" bIns="0" rtlCol="0" vert="horz">
            <a:spAutoFit/>
          </a:bodyPr>
          <a:lstStyle/>
          <a:p>
            <a:pPr marL="12700" marR="5080">
              <a:lnSpc>
                <a:spcPct val="100000"/>
              </a:lnSpc>
              <a:spcBef>
                <a:spcPts val="100"/>
              </a:spcBef>
            </a:pPr>
            <a:r>
              <a:rPr dirty="0" sz="1800" spc="10">
                <a:solidFill>
                  <a:srgbClr val="767070"/>
                </a:solidFill>
                <a:latin typeface="Cambria Math"/>
                <a:cs typeface="Cambria Math"/>
              </a:rPr>
              <a:t>{𝑎, </a:t>
            </a:r>
            <a:r>
              <a:rPr dirty="0" sz="1800" spc="15">
                <a:solidFill>
                  <a:srgbClr val="767070"/>
                </a:solidFill>
                <a:latin typeface="Cambria Math"/>
                <a:cs typeface="Cambria Math"/>
              </a:rPr>
              <a:t>𝑏} </a:t>
            </a:r>
            <a:r>
              <a:rPr dirty="0" sz="1800" spc="-5">
                <a:solidFill>
                  <a:srgbClr val="767070"/>
                </a:solidFill>
                <a:latin typeface="Arial"/>
                <a:cs typeface="Arial"/>
              </a:rPr>
              <a:t>and </a:t>
            </a:r>
            <a:r>
              <a:rPr dirty="0" sz="1800" spc="5">
                <a:solidFill>
                  <a:srgbClr val="767070"/>
                </a:solidFill>
                <a:latin typeface="Cambria Math"/>
                <a:cs typeface="Cambria Math"/>
              </a:rPr>
              <a:t>{𝑔, </a:t>
            </a:r>
            <a:r>
              <a:rPr dirty="0" sz="1800" spc="20">
                <a:solidFill>
                  <a:srgbClr val="767070"/>
                </a:solidFill>
                <a:latin typeface="Cambria Math"/>
                <a:cs typeface="Cambria Math"/>
              </a:rPr>
              <a:t>𝑓} </a:t>
            </a:r>
            <a:r>
              <a:rPr dirty="0" sz="1800" spc="-5">
                <a:solidFill>
                  <a:srgbClr val="767070"/>
                </a:solidFill>
                <a:latin typeface="Arial"/>
                <a:cs typeface="Arial"/>
              </a:rPr>
              <a:t>both have a </a:t>
            </a:r>
            <a:r>
              <a:rPr dirty="0" sz="1800" spc="-15">
                <a:solidFill>
                  <a:srgbClr val="767070"/>
                </a:solidFill>
                <a:latin typeface="Arial"/>
                <a:cs typeface="Arial"/>
              </a:rPr>
              <a:t>weight  </a:t>
            </a:r>
            <a:r>
              <a:rPr dirty="0" sz="1800">
                <a:solidFill>
                  <a:srgbClr val="767070"/>
                </a:solidFill>
                <a:latin typeface="Arial"/>
                <a:cs typeface="Arial"/>
              </a:rPr>
              <a:t>of 3. </a:t>
            </a:r>
            <a:r>
              <a:rPr dirty="0" sz="1800" spc="-5">
                <a:solidFill>
                  <a:srgbClr val="767070"/>
                </a:solidFill>
                <a:latin typeface="Arial"/>
                <a:cs typeface="Arial"/>
              </a:rPr>
              <a:t>Adding both these edges </a:t>
            </a:r>
            <a:r>
              <a:rPr dirty="0" sz="1800">
                <a:solidFill>
                  <a:srgbClr val="767070"/>
                </a:solidFill>
                <a:latin typeface="Arial"/>
                <a:cs typeface="Arial"/>
              </a:rPr>
              <a:t>to </a:t>
            </a:r>
            <a:r>
              <a:rPr dirty="0" sz="1800" spc="-5">
                <a:solidFill>
                  <a:srgbClr val="767070"/>
                </a:solidFill>
                <a:latin typeface="Arial"/>
                <a:cs typeface="Arial"/>
              </a:rPr>
              <a:t>the  </a:t>
            </a:r>
            <a:r>
              <a:rPr dirty="0" sz="1800" spc="-10">
                <a:solidFill>
                  <a:srgbClr val="767070"/>
                </a:solidFill>
                <a:latin typeface="Arial"/>
                <a:cs typeface="Arial"/>
              </a:rPr>
              <a:t>graph, </a:t>
            </a:r>
            <a:r>
              <a:rPr dirty="0" sz="1800" spc="-5">
                <a:solidFill>
                  <a:srgbClr val="767070"/>
                </a:solidFill>
                <a:latin typeface="Arial"/>
                <a:cs typeface="Arial"/>
              </a:rPr>
              <a:t>there </a:t>
            </a:r>
            <a:r>
              <a:rPr dirty="0" sz="1800">
                <a:solidFill>
                  <a:srgbClr val="767070"/>
                </a:solidFill>
                <a:latin typeface="Arial"/>
                <a:cs typeface="Arial"/>
              </a:rPr>
              <a:t>are still </a:t>
            </a:r>
            <a:r>
              <a:rPr dirty="0" sz="1800" spc="-5">
                <a:solidFill>
                  <a:srgbClr val="767070"/>
                </a:solidFill>
                <a:latin typeface="Arial"/>
                <a:cs typeface="Arial"/>
              </a:rPr>
              <a:t>no </a:t>
            </a:r>
            <a:r>
              <a:rPr dirty="0" sz="1800" spc="-10">
                <a:solidFill>
                  <a:srgbClr val="767070"/>
                </a:solidFill>
                <a:latin typeface="Arial"/>
                <a:cs typeface="Arial"/>
              </a:rPr>
              <a:t>cycles  </a:t>
            </a:r>
            <a:r>
              <a:rPr dirty="0" sz="1800" spc="-5">
                <a:solidFill>
                  <a:srgbClr val="767070"/>
                </a:solidFill>
                <a:latin typeface="Arial"/>
                <a:cs typeface="Arial"/>
              </a:rPr>
              <a:t>formed, so they are part </a:t>
            </a:r>
            <a:r>
              <a:rPr dirty="0" sz="1800">
                <a:solidFill>
                  <a:srgbClr val="767070"/>
                </a:solidFill>
                <a:latin typeface="Arial"/>
                <a:cs typeface="Arial"/>
              </a:rPr>
              <a:t>of </a:t>
            </a:r>
            <a:r>
              <a:rPr dirty="0" sz="1800" spc="-5">
                <a:solidFill>
                  <a:srgbClr val="767070"/>
                </a:solidFill>
                <a:latin typeface="Arial"/>
                <a:cs typeface="Arial"/>
              </a:rPr>
              <a:t>our  </a:t>
            </a:r>
            <a:r>
              <a:rPr dirty="0" sz="1800">
                <a:solidFill>
                  <a:srgbClr val="767070"/>
                </a:solidFill>
                <a:latin typeface="Arial"/>
                <a:cs typeface="Arial"/>
              </a:rPr>
              <a:t>MCST.</a:t>
            </a:r>
            <a:endParaRPr sz="1800">
              <a:latin typeface="Arial"/>
              <a:cs typeface="Arial"/>
            </a:endParaRPr>
          </a:p>
        </p:txBody>
      </p:sp>
      <p:sp>
        <p:nvSpPr>
          <p:cNvPr id="51" name="object 51"/>
          <p:cNvSpPr/>
          <p:nvPr/>
        </p:nvSpPr>
        <p:spPr>
          <a:xfrm>
            <a:off x="1168146" y="4997958"/>
            <a:ext cx="465455" cy="0"/>
          </a:xfrm>
          <a:custGeom>
            <a:avLst/>
            <a:gdLst/>
            <a:ahLst/>
            <a:cxnLst/>
            <a:rect l="l" t="t" r="r" b="b"/>
            <a:pathLst>
              <a:path w="465455" h="0">
                <a:moveTo>
                  <a:pt x="0" y="0"/>
                </a:moveTo>
                <a:lnTo>
                  <a:pt x="465073" y="0"/>
                </a:lnTo>
              </a:path>
            </a:pathLst>
          </a:custGeom>
          <a:ln w="38100">
            <a:solidFill>
              <a:srgbClr val="8952AC"/>
            </a:solidFill>
            <a:prstDash val="dash"/>
          </a:ln>
        </p:spPr>
        <p:txBody>
          <a:bodyPr wrap="square" lIns="0" tIns="0" rIns="0" bIns="0" rtlCol="0"/>
          <a:lstStyle/>
          <a:p/>
        </p:txBody>
      </p:sp>
      <p:sp>
        <p:nvSpPr>
          <p:cNvPr id="52" name="object 52"/>
          <p:cNvSpPr/>
          <p:nvPr/>
        </p:nvSpPr>
        <p:spPr>
          <a:xfrm>
            <a:off x="1168146" y="5238750"/>
            <a:ext cx="465455" cy="0"/>
          </a:xfrm>
          <a:custGeom>
            <a:avLst/>
            <a:gdLst/>
            <a:ahLst/>
            <a:cxnLst/>
            <a:rect l="l" t="t" r="r" b="b"/>
            <a:pathLst>
              <a:path w="465455" h="0">
                <a:moveTo>
                  <a:pt x="0" y="0"/>
                </a:moveTo>
                <a:lnTo>
                  <a:pt x="465073" y="0"/>
                </a:lnTo>
              </a:path>
            </a:pathLst>
          </a:custGeom>
          <a:ln w="38100">
            <a:solidFill>
              <a:srgbClr val="767070"/>
            </a:solidFill>
            <a:prstDash val="dash"/>
          </a:ln>
        </p:spPr>
        <p:txBody>
          <a:bodyPr wrap="square" lIns="0" tIns="0" rIns="0" bIns="0" rtlCol="0"/>
          <a:lstStyle/>
          <a:p/>
        </p:txBody>
      </p:sp>
      <p:sp>
        <p:nvSpPr>
          <p:cNvPr id="53" name="object 53"/>
          <p:cNvSpPr/>
          <p:nvPr/>
        </p:nvSpPr>
        <p:spPr>
          <a:xfrm>
            <a:off x="1168146" y="5717285"/>
            <a:ext cx="465455" cy="0"/>
          </a:xfrm>
          <a:custGeom>
            <a:avLst/>
            <a:gdLst/>
            <a:ahLst/>
            <a:cxnLst/>
            <a:rect l="l" t="t" r="r" b="b"/>
            <a:pathLst>
              <a:path w="465455" h="0">
                <a:moveTo>
                  <a:pt x="0" y="0"/>
                </a:moveTo>
                <a:lnTo>
                  <a:pt x="465073" y="0"/>
                </a:lnTo>
              </a:path>
            </a:pathLst>
          </a:custGeom>
          <a:ln w="38100">
            <a:solidFill>
              <a:srgbClr val="57ED7B"/>
            </a:solidFill>
          </a:ln>
        </p:spPr>
        <p:txBody>
          <a:bodyPr wrap="square" lIns="0" tIns="0" rIns="0" bIns="0" rtlCol="0"/>
          <a:lstStyle/>
          <a:p/>
        </p:txBody>
      </p:sp>
      <p:sp>
        <p:nvSpPr>
          <p:cNvPr id="54" name="object 54"/>
          <p:cNvSpPr/>
          <p:nvPr/>
        </p:nvSpPr>
        <p:spPr>
          <a:xfrm>
            <a:off x="1168146" y="5471921"/>
            <a:ext cx="465455" cy="0"/>
          </a:xfrm>
          <a:custGeom>
            <a:avLst/>
            <a:gdLst/>
            <a:ahLst/>
            <a:cxnLst/>
            <a:rect l="l" t="t" r="r" b="b"/>
            <a:pathLst>
              <a:path w="465455" h="0">
                <a:moveTo>
                  <a:pt x="0" y="0"/>
                </a:moveTo>
                <a:lnTo>
                  <a:pt x="465073" y="0"/>
                </a:lnTo>
              </a:path>
            </a:pathLst>
          </a:custGeom>
          <a:ln w="38100">
            <a:solidFill>
              <a:srgbClr val="C00000"/>
            </a:solidFill>
            <a:prstDash val="dash"/>
          </a:ln>
        </p:spPr>
        <p:txBody>
          <a:bodyPr wrap="square" lIns="0" tIns="0" rIns="0" bIns="0" rtlCol="0"/>
          <a:lstStyle/>
          <a:p/>
        </p:txBody>
      </p:sp>
      <p:sp>
        <p:nvSpPr>
          <p:cNvPr id="55" name="object 55"/>
          <p:cNvSpPr txBox="1"/>
          <p:nvPr/>
        </p:nvSpPr>
        <p:spPr>
          <a:xfrm>
            <a:off x="1712214" y="4826889"/>
            <a:ext cx="1320800" cy="989330"/>
          </a:xfrm>
          <a:prstGeom prst="rect">
            <a:avLst/>
          </a:prstGeom>
        </p:spPr>
        <p:txBody>
          <a:bodyPr wrap="square" lIns="0" tIns="8255" rIns="0" bIns="0" rtlCol="0" vert="horz">
            <a:spAutoFit/>
          </a:bodyPr>
          <a:lstStyle/>
          <a:p>
            <a:pPr marL="12700" marR="5080">
              <a:lnSpc>
                <a:spcPct val="132300"/>
              </a:lnSpc>
              <a:spcBef>
                <a:spcPts val="65"/>
              </a:spcBef>
            </a:pPr>
            <a:r>
              <a:rPr dirty="0" sz="1200" spc="-5">
                <a:solidFill>
                  <a:srgbClr val="767070"/>
                </a:solidFill>
                <a:latin typeface="Arial"/>
                <a:cs typeface="Arial"/>
              </a:rPr>
              <a:t>Unexamined Edge  Disregarded Edge  </a:t>
            </a:r>
            <a:r>
              <a:rPr dirty="0" sz="1200">
                <a:solidFill>
                  <a:srgbClr val="767070"/>
                </a:solidFill>
                <a:latin typeface="Arial"/>
                <a:cs typeface="Arial"/>
              </a:rPr>
              <a:t>Under</a:t>
            </a:r>
            <a:r>
              <a:rPr dirty="0" sz="1200" spc="-70">
                <a:solidFill>
                  <a:srgbClr val="767070"/>
                </a:solidFill>
                <a:latin typeface="Arial"/>
                <a:cs typeface="Arial"/>
              </a:rPr>
              <a:t> </a:t>
            </a:r>
            <a:r>
              <a:rPr dirty="0" sz="1200" spc="-5">
                <a:solidFill>
                  <a:srgbClr val="767070"/>
                </a:solidFill>
                <a:latin typeface="Arial"/>
                <a:cs typeface="Arial"/>
              </a:rPr>
              <a:t>Examination  MCST</a:t>
            </a:r>
            <a:r>
              <a:rPr dirty="0" sz="1200" spc="-10">
                <a:solidFill>
                  <a:srgbClr val="767070"/>
                </a:solidFill>
                <a:latin typeface="Arial"/>
                <a:cs typeface="Arial"/>
              </a:rPr>
              <a:t> </a:t>
            </a:r>
            <a:r>
              <a:rPr dirty="0" sz="1200" spc="-5">
                <a:solidFill>
                  <a:srgbClr val="767070"/>
                </a:solidFill>
                <a:latin typeface="Arial"/>
                <a:cs typeface="Arial"/>
              </a:rPr>
              <a:t>Edge</a:t>
            </a:r>
            <a:endParaRPr sz="1200">
              <a:latin typeface="Arial"/>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534670"/>
            <a:ext cx="2468245" cy="391160"/>
          </a:xfrm>
          <a:prstGeom prst="rect"/>
        </p:spPr>
        <p:txBody>
          <a:bodyPr wrap="square" lIns="0" tIns="12700" rIns="0" bIns="0" rtlCol="0" vert="horz">
            <a:spAutoFit/>
          </a:bodyPr>
          <a:lstStyle/>
          <a:p>
            <a:pPr marL="12700">
              <a:lnSpc>
                <a:spcPct val="100000"/>
              </a:lnSpc>
              <a:spcBef>
                <a:spcPts val="100"/>
              </a:spcBef>
            </a:pPr>
            <a:r>
              <a:rPr dirty="0" spc="-25"/>
              <a:t>Kruskal’s</a:t>
            </a:r>
            <a:r>
              <a:rPr dirty="0" spc="-60"/>
              <a:t> </a:t>
            </a:r>
            <a:r>
              <a:rPr dirty="0" spc="-5"/>
              <a:t>Algorithm</a:t>
            </a:r>
          </a:p>
        </p:txBody>
      </p:sp>
      <p:sp>
        <p:nvSpPr>
          <p:cNvPr id="3" name="object 3"/>
          <p:cNvSpPr/>
          <p:nvPr/>
        </p:nvSpPr>
        <p:spPr>
          <a:xfrm>
            <a:off x="917447" y="4081271"/>
            <a:ext cx="396240" cy="396240"/>
          </a:xfrm>
          <a:custGeom>
            <a:avLst/>
            <a:gdLst/>
            <a:ahLst/>
            <a:cxnLst/>
            <a:rect l="l" t="t" r="r" b="b"/>
            <a:pathLst>
              <a:path w="396240" h="396239">
                <a:moveTo>
                  <a:pt x="198120" y="0"/>
                </a:moveTo>
                <a:lnTo>
                  <a:pt x="152691" y="5229"/>
                </a:lnTo>
                <a:lnTo>
                  <a:pt x="110989" y="20127"/>
                </a:lnTo>
                <a:lnTo>
                  <a:pt x="74204" y="43507"/>
                </a:lnTo>
                <a:lnTo>
                  <a:pt x="43523" y="74182"/>
                </a:lnTo>
                <a:lnTo>
                  <a:pt x="20136" y="110967"/>
                </a:lnTo>
                <a:lnTo>
                  <a:pt x="5232" y="152675"/>
                </a:lnTo>
                <a:lnTo>
                  <a:pt x="0" y="198119"/>
                </a:lnTo>
                <a:lnTo>
                  <a:pt x="5232" y="243564"/>
                </a:lnTo>
                <a:lnTo>
                  <a:pt x="20136" y="285272"/>
                </a:lnTo>
                <a:lnTo>
                  <a:pt x="43523" y="322057"/>
                </a:lnTo>
                <a:lnTo>
                  <a:pt x="74204" y="352732"/>
                </a:lnTo>
                <a:lnTo>
                  <a:pt x="110989" y="376112"/>
                </a:lnTo>
                <a:lnTo>
                  <a:pt x="152691" y="391010"/>
                </a:lnTo>
                <a:lnTo>
                  <a:pt x="198120" y="396239"/>
                </a:lnTo>
                <a:lnTo>
                  <a:pt x="243548" y="391010"/>
                </a:lnTo>
                <a:lnTo>
                  <a:pt x="285250" y="376112"/>
                </a:lnTo>
                <a:lnTo>
                  <a:pt x="322035" y="352732"/>
                </a:lnTo>
                <a:lnTo>
                  <a:pt x="352716" y="322057"/>
                </a:lnTo>
                <a:lnTo>
                  <a:pt x="376103" y="285272"/>
                </a:lnTo>
                <a:lnTo>
                  <a:pt x="391007" y="243564"/>
                </a:lnTo>
                <a:lnTo>
                  <a:pt x="396240" y="198119"/>
                </a:lnTo>
                <a:lnTo>
                  <a:pt x="391007" y="152675"/>
                </a:lnTo>
                <a:lnTo>
                  <a:pt x="376103" y="110967"/>
                </a:lnTo>
                <a:lnTo>
                  <a:pt x="352716" y="74182"/>
                </a:lnTo>
                <a:lnTo>
                  <a:pt x="322035" y="43507"/>
                </a:lnTo>
                <a:lnTo>
                  <a:pt x="285250" y="20127"/>
                </a:lnTo>
                <a:lnTo>
                  <a:pt x="243548" y="5229"/>
                </a:lnTo>
                <a:lnTo>
                  <a:pt x="198120" y="0"/>
                </a:lnTo>
                <a:close/>
              </a:path>
            </a:pathLst>
          </a:custGeom>
          <a:solidFill>
            <a:srgbClr val="AC8752"/>
          </a:solidFill>
        </p:spPr>
        <p:txBody>
          <a:bodyPr wrap="square" lIns="0" tIns="0" rIns="0" bIns="0" rtlCol="0"/>
          <a:lstStyle/>
          <a:p/>
        </p:txBody>
      </p:sp>
      <p:sp>
        <p:nvSpPr>
          <p:cNvPr id="4" name="object 4"/>
          <p:cNvSpPr txBox="1"/>
          <p:nvPr/>
        </p:nvSpPr>
        <p:spPr>
          <a:xfrm>
            <a:off x="1021181" y="4077461"/>
            <a:ext cx="16637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𝑠</a:t>
            </a:r>
            <a:endParaRPr sz="2400">
              <a:latin typeface="Cambria Math"/>
              <a:cs typeface="Cambria Math"/>
            </a:endParaRPr>
          </a:p>
        </p:txBody>
      </p:sp>
      <p:sp>
        <p:nvSpPr>
          <p:cNvPr id="5" name="object 5"/>
          <p:cNvSpPr/>
          <p:nvPr/>
        </p:nvSpPr>
        <p:spPr>
          <a:xfrm>
            <a:off x="1256538" y="3096005"/>
            <a:ext cx="1201420" cy="1044575"/>
          </a:xfrm>
          <a:custGeom>
            <a:avLst/>
            <a:gdLst/>
            <a:ahLst/>
            <a:cxnLst/>
            <a:rect l="l" t="t" r="r" b="b"/>
            <a:pathLst>
              <a:path w="1201420" h="1044575">
                <a:moveTo>
                  <a:pt x="1200912" y="0"/>
                </a:moveTo>
                <a:lnTo>
                  <a:pt x="0" y="1044321"/>
                </a:lnTo>
              </a:path>
            </a:pathLst>
          </a:custGeom>
          <a:ln w="38100">
            <a:solidFill>
              <a:srgbClr val="C00000"/>
            </a:solidFill>
            <a:prstDash val="dash"/>
          </a:ln>
        </p:spPr>
        <p:txBody>
          <a:bodyPr wrap="square" lIns="0" tIns="0" rIns="0" bIns="0" rtlCol="0"/>
          <a:lstStyle/>
          <a:p/>
        </p:txBody>
      </p:sp>
      <p:sp>
        <p:nvSpPr>
          <p:cNvPr id="6" name="object 6"/>
          <p:cNvSpPr/>
          <p:nvPr/>
        </p:nvSpPr>
        <p:spPr>
          <a:xfrm>
            <a:off x="917447" y="2756916"/>
            <a:ext cx="396240" cy="396240"/>
          </a:xfrm>
          <a:custGeom>
            <a:avLst/>
            <a:gdLst/>
            <a:ahLst/>
            <a:cxnLst/>
            <a:rect l="l" t="t" r="r" b="b"/>
            <a:pathLst>
              <a:path w="396240" h="396239">
                <a:moveTo>
                  <a:pt x="198120" y="0"/>
                </a:moveTo>
                <a:lnTo>
                  <a:pt x="152691" y="5229"/>
                </a:lnTo>
                <a:lnTo>
                  <a:pt x="110989" y="20127"/>
                </a:lnTo>
                <a:lnTo>
                  <a:pt x="74204" y="43507"/>
                </a:lnTo>
                <a:lnTo>
                  <a:pt x="43523" y="74182"/>
                </a:lnTo>
                <a:lnTo>
                  <a:pt x="20136" y="110967"/>
                </a:lnTo>
                <a:lnTo>
                  <a:pt x="5232" y="152675"/>
                </a:lnTo>
                <a:lnTo>
                  <a:pt x="0" y="198120"/>
                </a:lnTo>
                <a:lnTo>
                  <a:pt x="5232" y="243564"/>
                </a:lnTo>
                <a:lnTo>
                  <a:pt x="20136" y="285272"/>
                </a:lnTo>
                <a:lnTo>
                  <a:pt x="43523" y="322057"/>
                </a:lnTo>
                <a:lnTo>
                  <a:pt x="74204" y="352732"/>
                </a:lnTo>
                <a:lnTo>
                  <a:pt x="110989" y="376112"/>
                </a:lnTo>
                <a:lnTo>
                  <a:pt x="152691" y="391010"/>
                </a:lnTo>
                <a:lnTo>
                  <a:pt x="198120" y="396239"/>
                </a:lnTo>
                <a:lnTo>
                  <a:pt x="243548" y="391010"/>
                </a:lnTo>
                <a:lnTo>
                  <a:pt x="285250" y="376112"/>
                </a:lnTo>
                <a:lnTo>
                  <a:pt x="322035" y="352732"/>
                </a:lnTo>
                <a:lnTo>
                  <a:pt x="352716" y="322057"/>
                </a:lnTo>
                <a:lnTo>
                  <a:pt x="376103" y="285272"/>
                </a:lnTo>
                <a:lnTo>
                  <a:pt x="391007" y="243564"/>
                </a:lnTo>
                <a:lnTo>
                  <a:pt x="396240" y="198120"/>
                </a:lnTo>
                <a:lnTo>
                  <a:pt x="391007" y="152675"/>
                </a:lnTo>
                <a:lnTo>
                  <a:pt x="376103" y="110967"/>
                </a:lnTo>
                <a:lnTo>
                  <a:pt x="352716" y="74182"/>
                </a:lnTo>
                <a:lnTo>
                  <a:pt x="322035" y="43507"/>
                </a:lnTo>
                <a:lnTo>
                  <a:pt x="285250" y="20127"/>
                </a:lnTo>
                <a:lnTo>
                  <a:pt x="243548" y="5229"/>
                </a:lnTo>
                <a:lnTo>
                  <a:pt x="198120" y="0"/>
                </a:lnTo>
                <a:close/>
              </a:path>
            </a:pathLst>
          </a:custGeom>
          <a:solidFill>
            <a:srgbClr val="AC8752"/>
          </a:solidFill>
        </p:spPr>
        <p:txBody>
          <a:bodyPr wrap="square" lIns="0" tIns="0" rIns="0" bIns="0" rtlCol="0"/>
          <a:lstStyle/>
          <a:p/>
        </p:txBody>
      </p:sp>
      <p:sp>
        <p:nvSpPr>
          <p:cNvPr id="7" name="object 7"/>
          <p:cNvSpPr txBox="1"/>
          <p:nvPr/>
        </p:nvSpPr>
        <p:spPr>
          <a:xfrm>
            <a:off x="1001979" y="2752725"/>
            <a:ext cx="2025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𝑑</a:t>
            </a:r>
            <a:endParaRPr sz="2400">
              <a:latin typeface="Cambria Math"/>
              <a:cs typeface="Cambria Math"/>
            </a:endParaRPr>
          </a:p>
        </p:txBody>
      </p:sp>
      <p:sp>
        <p:nvSpPr>
          <p:cNvPr id="8" name="object 8"/>
          <p:cNvSpPr/>
          <p:nvPr/>
        </p:nvSpPr>
        <p:spPr>
          <a:xfrm>
            <a:off x="2398776" y="4081271"/>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9" name="object 9"/>
          <p:cNvSpPr txBox="1"/>
          <p:nvPr/>
        </p:nvSpPr>
        <p:spPr>
          <a:xfrm>
            <a:off x="2480817" y="4077461"/>
            <a:ext cx="21209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𝑔</a:t>
            </a:r>
            <a:endParaRPr sz="2400">
              <a:latin typeface="Cambria Math"/>
              <a:cs typeface="Cambria Math"/>
            </a:endParaRPr>
          </a:p>
        </p:txBody>
      </p:sp>
      <p:sp>
        <p:nvSpPr>
          <p:cNvPr id="10" name="object 10"/>
          <p:cNvSpPr/>
          <p:nvPr/>
        </p:nvSpPr>
        <p:spPr>
          <a:xfrm>
            <a:off x="917447" y="1432560"/>
            <a:ext cx="396240" cy="396240"/>
          </a:xfrm>
          <a:custGeom>
            <a:avLst/>
            <a:gdLst/>
            <a:ahLst/>
            <a:cxnLst/>
            <a:rect l="l" t="t" r="r" b="b"/>
            <a:pathLst>
              <a:path w="396240" h="396239">
                <a:moveTo>
                  <a:pt x="198120" y="0"/>
                </a:moveTo>
                <a:lnTo>
                  <a:pt x="152691" y="5229"/>
                </a:lnTo>
                <a:lnTo>
                  <a:pt x="110989" y="20127"/>
                </a:lnTo>
                <a:lnTo>
                  <a:pt x="74204" y="43507"/>
                </a:lnTo>
                <a:lnTo>
                  <a:pt x="43523" y="74182"/>
                </a:lnTo>
                <a:lnTo>
                  <a:pt x="20136" y="110967"/>
                </a:lnTo>
                <a:lnTo>
                  <a:pt x="5232" y="152675"/>
                </a:lnTo>
                <a:lnTo>
                  <a:pt x="0" y="198119"/>
                </a:lnTo>
                <a:lnTo>
                  <a:pt x="5232" y="243564"/>
                </a:lnTo>
                <a:lnTo>
                  <a:pt x="20136" y="285272"/>
                </a:lnTo>
                <a:lnTo>
                  <a:pt x="43523" y="322057"/>
                </a:lnTo>
                <a:lnTo>
                  <a:pt x="74204" y="352732"/>
                </a:lnTo>
                <a:lnTo>
                  <a:pt x="110989" y="376112"/>
                </a:lnTo>
                <a:lnTo>
                  <a:pt x="152691" y="391010"/>
                </a:lnTo>
                <a:lnTo>
                  <a:pt x="198120" y="396239"/>
                </a:lnTo>
                <a:lnTo>
                  <a:pt x="243548" y="391010"/>
                </a:lnTo>
                <a:lnTo>
                  <a:pt x="285250" y="376112"/>
                </a:lnTo>
                <a:lnTo>
                  <a:pt x="322035" y="352732"/>
                </a:lnTo>
                <a:lnTo>
                  <a:pt x="352716" y="322057"/>
                </a:lnTo>
                <a:lnTo>
                  <a:pt x="376103" y="285272"/>
                </a:lnTo>
                <a:lnTo>
                  <a:pt x="391007" y="243564"/>
                </a:lnTo>
                <a:lnTo>
                  <a:pt x="396240" y="198119"/>
                </a:lnTo>
                <a:lnTo>
                  <a:pt x="391007" y="152675"/>
                </a:lnTo>
                <a:lnTo>
                  <a:pt x="376103" y="110967"/>
                </a:lnTo>
                <a:lnTo>
                  <a:pt x="352716" y="74182"/>
                </a:lnTo>
                <a:lnTo>
                  <a:pt x="322035" y="43507"/>
                </a:lnTo>
                <a:lnTo>
                  <a:pt x="285250" y="20127"/>
                </a:lnTo>
                <a:lnTo>
                  <a:pt x="243548" y="5229"/>
                </a:lnTo>
                <a:lnTo>
                  <a:pt x="198120" y="0"/>
                </a:lnTo>
                <a:close/>
              </a:path>
            </a:pathLst>
          </a:custGeom>
          <a:solidFill>
            <a:srgbClr val="AC8752"/>
          </a:solidFill>
        </p:spPr>
        <p:txBody>
          <a:bodyPr wrap="square" lIns="0" tIns="0" rIns="0" bIns="0" rtlCol="0"/>
          <a:lstStyle/>
          <a:p/>
        </p:txBody>
      </p:sp>
      <p:sp>
        <p:nvSpPr>
          <p:cNvPr id="11" name="object 11"/>
          <p:cNvSpPr/>
          <p:nvPr/>
        </p:nvSpPr>
        <p:spPr>
          <a:xfrm>
            <a:off x="2398776" y="2756916"/>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20"/>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40"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2" name="object 12"/>
          <p:cNvSpPr txBox="1"/>
          <p:nvPr/>
        </p:nvSpPr>
        <p:spPr>
          <a:xfrm>
            <a:off x="2497582" y="2752725"/>
            <a:ext cx="1771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𝑒</a:t>
            </a:r>
            <a:endParaRPr sz="2400">
              <a:latin typeface="Cambria Math"/>
              <a:cs typeface="Cambria Math"/>
            </a:endParaRPr>
          </a:p>
        </p:txBody>
      </p:sp>
      <p:sp>
        <p:nvSpPr>
          <p:cNvPr id="13" name="object 13"/>
          <p:cNvSpPr/>
          <p:nvPr/>
        </p:nvSpPr>
        <p:spPr>
          <a:xfrm>
            <a:off x="2395727" y="1432560"/>
            <a:ext cx="396240" cy="396240"/>
          </a:xfrm>
          <a:custGeom>
            <a:avLst/>
            <a:gdLst/>
            <a:ahLst/>
            <a:cxnLst/>
            <a:rect l="l" t="t" r="r" b="b"/>
            <a:pathLst>
              <a:path w="396239"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4" name="object 14"/>
          <p:cNvSpPr txBox="1"/>
          <p:nvPr/>
        </p:nvSpPr>
        <p:spPr>
          <a:xfrm>
            <a:off x="1006551" y="1428115"/>
            <a:ext cx="1670685" cy="391160"/>
          </a:xfrm>
          <a:prstGeom prst="rect">
            <a:avLst/>
          </a:prstGeom>
        </p:spPr>
        <p:txBody>
          <a:bodyPr wrap="square" lIns="0" tIns="12700" rIns="0" bIns="0" rtlCol="0" vert="horz">
            <a:spAutoFit/>
          </a:bodyPr>
          <a:lstStyle/>
          <a:p>
            <a:pPr marL="12700">
              <a:lnSpc>
                <a:spcPct val="100000"/>
              </a:lnSpc>
              <a:spcBef>
                <a:spcPts val="100"/>
              </a:spcBef>
              <a:tabLst>
                <a:tab pos="1492885" algn="l"/>
              </a:tabLst>
            </a:pPr>
            <a:r>
              <a:rPr dirty="0" sz="2400">
                <a:solidFill>
                  <a:srgbClr val="E7DCED"/>
                </a:solidFill>
                <a:latin typeface="Cambria Math"/>
                <a:cs typeface="Cambria Math"/>
              </a:rPr>
              <a:t>𝑎	𝑏</a:t>
            </a:r>
            <a:endParaRPr sz="2400">
              <a:latin typeface="Cambria Math"/>
              <a:cs typeface="Cambria Math"/>
            </a:endParaRPr>
          </a:p>
        </p:txBody>
      </p:sp>
      <p:sp>
        <p:nvSpPr>
          <p:cNvPr id="15" name="object 15"/>
          <p:cNvSpPr/>
          <p:nvPr/>
        </p:nvSpPr>
        <p:spPr>
          <a:xfrm>
            <a:off x="3874008" y="4081271"/>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6" name="object 16"/>
          <p:cNvSpPr txBox="1"/>
          <p:nvPr/>
        </p:nvSpPr>
        <p:spPr>
          <a:xfrm>
            <a:off x="3964051" y="4077461"/>
            <a:ext cx="19494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ℎ</a:t>
            </a:r>
            <a:endParaRPr sz="2400">
              <a:latin typeface="Cambria Math"/>
              <a:cs typeface="Cambria Math"/>
            </a:endParaRPr>
          </a:p>
        </p:txBody>
      </p:sp>
      <p:sp>
        <p:nvSpPr>
          <p:cNvPr id="17" name="object 17"/>
          <p:cNvSpPr/>
          <p:nvPr/>
        </p:nvSpPr>
        <p:spPr>
          <a:xfrm>
            <a:off x="3874008" y="2756916"/>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20"/>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8" name="object 18"/>
          <p:cNvSpPr txBox="1"/>
          <p:nvPr/>
        </p:nvSpPr>
        <p:spPr>
          <a:xfrm>
            <a:off x="3962780" y="2752725"/>
            <a:ext cx="19304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𝑓</a:t>
            </a:r>
            <a:endParaRPr sz="2400">
              <a:latin typeface="Cambria Math"/>
              <a:cs typeface="Cambria Math"/>
            </a:endParaRPr>
          </a:p>
        </p:txBody>
      </p:sp>
      <p:sp>
        <p:nvSpPr>
          <p:cNvPr id="19" name="object 19"/>
          <p:cNvSpPr/>
          <p:nvPr/>
        </p:nvSpPr>
        <p:spPr>
          <a:xfrm>
            <a:off x="3874008" y="1432560"/>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20" name="object 20"/>
          <p:cNvSpPr txBox="1"/>
          <p:nvPr/>
        </p:nvSpPr>
        <p:spPr>
          <a:xfrm>
            <a:off x="3976878" y="1428115"/>
            <a:ext cx="16573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𝑐</a:t>
            </a:r>
            <a:endParaRPr sz="2400">
              <a:latin typeface="Cambria Math"/>
              <a:cs typeface="Cambria Math"/>
            </a:endParaRPr>
          </a:p>
        </p:txBody>
      </p:sp>
      <p:sp>
        <p:nvSpPr>
          <p:cNvPr id="21" name="object 21"/>
          <p:cNvSpPr/>
          <p:nvPr/>
        </p:nvSpPr>
        <p:spPr>
          <a:xfrm>
            <a:off x="1314450" y="4280153"/>
            <a:ext cx="1085215" cy="0"/>
          </a:xfrm>
          <a:custGeom>
            <a:avLst/>
            <a:gdLst/>
            <a:ahLst/>
            <a:cxnLst/>
            <a:rect l="l" t="t" r="r" b="b"/>
            <a:pathLst>
              <a:path w="1085214" h="0">
                <a:moveTo>
                  <a:pt x="1084833" y="0"/>
                </a:moveTo>
                <a:lnTo>
                  <a:pt x="0" y="0"/>
                </a:lnTo>
              </a:path>
            </a:pathLst>
          </a:custGeom>
          <a:ln w="38100">
            <a:solidFill>
              <a:srgbClr val="57ED7B"/>
            </a:solidFill>
          </a:ln>
        </p:spPr>
        <p:txBody>
          <a:bodyPr wrap="square" lIns="0" tIns="0" rIns="0" bIns="0" rtlCol="0"/>
          <a:lstStyle/>
          <a:p/>
        </p:txBody>
      </p:sp>
      <p:sp>
        <p:nvSpPr>
          <p:cNvPr id="22" name="object 22"/>
          <p:cNvSpPr/>
          <p:nvPr/>
        </p:nvSpPr>
        <p:spPr>
          <a:xfrm>
            <a:off x="1116330" y="3153917"/>
            <a:ext cx="0" cy="928369"/>
          </a:xfrm>
          <a:custGeom>
            <a:avLst/>
            <a:gdLst/>
            <a:ahLst/>
            <a:cxnLst/>
            <a:rect l="l" t="t" r="r" b="b"/>
            <a:pathLst>
              <a:path w="0" h="928370">
                <a:moveTo>
                  <a:pt x="0" y="0"/>
                </a:moveTo>
                <a:lnTo>
                  <a:pt x="0" y="928370"/>
                </a:lnTo>
              </a:path>
            </a:pathLst>
          </a:custGeom>
          <a:ln w="38100">
            <a:solidFill>
              <a:srgbClr val="57ED7B"/>
            </a:solidFill>
          </a:ln>
        </p:spPr>
        <p:txBody>
          <a:bodyPr wrap="square" lIns="0" tIns="0" rIns="0" bIns="0" rtlCol="0"/>
          <a:lstStyle/>
          <a:p/>
        </p:txBody>
      </p:sp>
      <p:sp>
        <p:nvSpPr>
          <p:cNvPr id="23" name="object 23"/>
          <p:cNvSpPr/>
          <p:nvPr/>
        </p:nvSpPr>
        <p:spPr>
          <a:xfrm>
            <a:off x="1314450" y="2955798"/>
            <a:ext cx="1085215" cy="0"/>
          </a:xfrm>
          <a:custGeom>
            <a:avLst/>
            <a:gdLst/>
            <a:ahLst/>
            <a:cxnLst/>
            <a:rect l="l" t="t" r="r" b="b"/>
            <a:pathLst>
              <a:path w="1085214" h="0">
                <a:moveTo>
                  <a:pt x="1084833" y="0"/>
                </a:moveTo>
                <a:lnTo>
                  <a:pt x="0" y="0"/>
                </a:lnTo>
              </a:path>
            </a:pathLst>
          </a:custGeom>
          <a:ln w="38100">
            <a:solidFill>
              <a:srgbClr val="8952AC"/>
            </a:solidFill>
            <a:prstDash val="dash"/>
          </a:ln>
        </p:spPr>
        <p:txBody>
          <a:bodyPr wrap="square" lIns="0" tIns="0" rIns="0" bIns="0" rtlCol="0"/>
          <a:lstStyle/>
          <a:p/>
        </p:txBody>
      </p:sp>
      <p:sp>
        <p:nvSpPr>
          <p:cNvPr id="24" name="object 24"/>
          <p:cNvSpPr/>
          <p:nvPr/>
        </p:nvSpPr>
        <p:spPr>
          <a:xfrm>
            <a:off x="2795777" y="4280153"/>
            <a:ext cx="1078865" cy="0"/>
          </a:xfrm>
          <a:custGeom>
            <a:avLst/>
            <a:gdLst/>
            <a:ahLst/>
            <a:cxnLst/>
            <a:rect l="l" t="t" r="r" b="b"/>
            <a:pathLst>
              <a:path w="1078864" h="0">
                <a:moveTo>
                  <a:pt x="1078738" y="0"/>
                </a:moveTo>
                <a:lnTo>
                  <a:pt x="0" y="0"/>
                </a:lnTo>
              </a:path>
            </a:pathLst>
          </a:custGeom>
          <a:ln w="38100">
            <a:solidFill>
              <a:srgbClr val="8952AC"/>
            </a:solidFill>
            <a:prstDash val="dash"/>
          </a:ln>
        </p:spPr>
        <p:txBody>
          <a:bodyPr wrap="square" lIns="0" tIns="0" rIns="0" bIns="0" rtlCol="0"/>
          <a:lstStyle/>
          <a:p/>
        </p:txBody>
      </p:sp>
      <p:sp>
        <p:nvSpPr>
          <p:cNvPr id="25" name="object 25"/>
          <p:cNvSpPr/>
          <p:nvPr/>
        </p:nvSpPr>
        <p:spPr>
          <a:xfrm>
            <a:off x="4072890" y="3153917"/>
            <a:ext cx="0" cy="928369"/>
          </a:xfrm>
          <a:custGeom>
            <a:avLst/>
            <a:gdLst/>
            <a:ahLst/>
            <a:cxnLst/>
            <a:rect l="l" t="t" r="r" b="b"/>
            <a:pathLst>
              <a:path w="0" h="928370">
                <a:moveTo>
                  <a:pt x="0" y="928370"/>
                </a:moveTo>
                <a:lnTo>
                  <a:pt x="0" y="0"/>
                </a:lnTo>
              </a:path>
            </a:pathLst>
          </a:custGeom>
          <a:ln w="38100">
            <a:solidFill>
              <a:srgbClr val="57ED7B"/>
            </a:solidFill>
          </a:ln>
        </p:spPr>
        <p:txBody>
          <a:bodyPr wrap="square" lIns="0" tIns="0" rIns="0" bIns="0" rtlCol="0"/>
          <a:lstStyle/>
          <a:p/>
        </p:txBody>
      </p:sp>
      <p:sp>
        <p:nvSpPr>
          <p:cNvPr id="26" name="object 26"/>
          <p:cNvSpPr/>
          <p:nvPr/>
        </p:nvSpPr>
        <p:spPr>
          <a:xfrm>
            <a:off x="2792729" y="1631442"/>
            <a:ext cx="1082040" cy="0"/>
          </a:xfrm>
          <a:custGeom>
            <a:avLst/>
            <a:gdLst/>
            <a:ahLst/>
            <a:cxnLst/>
            <a:rect l="l" t="t" r="r" b="b"/>
            <a:pathLst>
              <a:path w="1082039" h="0">
                <a:moveTo>
                  <a:pt x="1081785" y="0"/>
                </a:moveTo>
                <a:lnTo>
                  <a:pt x="0" y="0"/>
                </a:lnTo>
              </a:path>
            </a:pathLst>
          </a:custGeom>
          <a:ln w="38100">
            <a:solidFill>
              <a:srgbClr val="8952AC"/>
            </a:solidFill>
            <a:prstDash val="dash"/>
          </a:ln>
        </p:spPr>
        <p:txBody>
          <a:bodyPr wrap="square" lIns="0" tIns="0" rIns="0" bIns="0" rtlCol="0"/>
          <a:lstStyle/>
          <a:p/>
        </p:txBody>
      </p:sp>
      <p:sp>
        <p:nvSpPr>
          <p:cNvPr id="27" name="object 27"/>
          <p:cNvSpPr/>
          <p:nvPr/>
        </p:nvSpPr>
        <p:spPr>
          <a:xfrm>
            <a:off x="1314450" y="1631442"/>
            <a:ext cx="1082040" cy="0"/>
          </a:xfrm>
          <a:custGeom>
            <a:avLst/>
            <a:gdLst/>
            <a:ahLst/>
            <a:cxnLst/>
            <a:rect l="l" t="t" r="r" b="b"/>
            <a:pathLst>
              <a:path w="1082039" h="0">
                <a:moveTo>
                  <a:pt x="0" y="0"/>
                </a:moveTo>
                <a:lnTo>
                  <a:pt x="1081786" y="0"/>
                </a:lnTo>
              </a:path>
            </a:pathLst>
          </a:custGeom>
          <a:ln w="38100">
            <a:solidFill>
              <a:srgbClr val="57ED7B"/>
            </a:solidFill>
          </a:ln>
        </p:spPr>
        <p:txBody>
          <a:bodyPr wrap="square" lIns="0" tIns="0" rIns="0" bIns="0" rtlCol="0"/>
          <a:lstStyle/>
          <a:p/>
        </p:txBody>
      </p:sp>
      <p:sp>
        <p:nvSpPr>
          <p:cNvPr id="28" name="object 28"/>
          <p:cNvSpPr/>
          <p:nvPr/>
        </p:nvSpPr>
        <p:spPr>
          <a:xfrm>
            <a:off x="2594610" y="1829561"/>
            <a:ext cx="3175" cy="928369"/>
          </a:xfrm>
          <a:custGeom>
            <a:avLst/>
            <a:gdLst/>
            <a:ahLst/>
            <a:cxnLst/>
            <a:rect l="l" t="t" r="r" b="b"/>
            <a:pathLst>
              <a:path w="3175" h="928369">
                <a:moveTo>
                  <a:pt x="3047" y="928370"/>
                </a:moveTo>
                <a:lnTo>
                  <a:pt x="0" y="0"/>
                </a:lnTo>
              </a:path>
            </a:pathLst>
          </a:custGeom>
          <a:ln w="38099">
            <a:solidFill>
              <a:srgbClr val="C00000"/>
            </a:solidFill>
            <a:prstDash val="dash"/>
          </a:ln>
        </p:spPr>
        <p:txBody>
          <a:bodyPr wrap="square" lIns="0" tIns="0" rIns="0" bIns="0" rtlCol="0"/>
          <a:lstStyle/>
          <a:p/>
        </p:txBody>
      </p:sp>
      <p:sp>
        <p:nvSpPr>
          <p:cNvPr id="29" name="object 29"/>
          <p:cNvSpPr/>
          <p:nvPr/>
        </p:nvSpPr>
        <p:spPr>
          <a:xfrm>
            <a:off x="1116330" y="1829561"/>
            <a:ext cx="0" cy="928369"/>
          </a:xfrm>
          <a:custGeom>
            <a:avLst/>
            <a:gdLst/>
            <a:ahLst/>
            <a:cxnLst/>
            <a:rect l="l" t="t" r="r" b="b"/>
            <a:pathLst>
              <a:path w="0" h="928369">
                <a:moveTo>
                  <a:pt x="0" y="0"/>
                </a:moveTo>
                <a:lnTo>
                  <a:pt x="0" y="928370"/>
                </a:lnTo>
              </a:path>
            </a:pathLst>
          </a:custGeom>
          <a:ln w="38100">
            <a:solidFill>
              <a:srgbClr val="8952AC"/>
            </a:solidFill>
            <a:prstDash val="dash"/>
          </a:ln>
        </p:spPr>
        <p:txBody>
          <a:bodyPr wrap="square" lIns="0" tIns="0" rIns="0" bIns="0" rtlCol="0"/>
          <a:lstStyle/>
          <a:p/>
        </p:txBody>
      </p:sp>
      <p:sp>
        <p:nvSpPr>
          <p:cNvPr id="30" name="object 30"/>
          <p:cNvSpPr/>
          <p:nvPr/>
        </p:nvSpPr>
        <p:spPr>
          <a:xfrm>
            <a:off x="2737866" y="3096005"/>
            <a:ext cx="1195070" cy="1044575"/>
          </a:xfrm>
          <a:custGeom>
            <a:avLst/>
            <a:gdLst/>
            <a:ahLst/>
            <a:cxnLst/>
            <a:rect l="l" t="t" r="r" b="b"/>
            <a:pathLst>
              <a:path w="1195070" h="1044575">
                <a:moveTo>
                  <a:pt x="0" y="1044321"/>
                </a:moveTo>
                <a:lnTo>
                  <a:pt x="1194816" y="0"/>
                </a:lnTo>
              </a:path>
            </a:pathLst>
          </a:custGeom>
          <a:ln w="38100">
            <a:solidFill>
              <a:srgbClr val="57ED7B"/>
            </a:solidFill>
          </a:ln>
        </p:spPr>
        <p:txBody>
          <a:bodyPr wrap="square" lIns="0" tIns="0" rIns="0" bIns="0" rtlCol="0"/>
          <a:lstStyle/>
          <a:p/>
        </p:txBody>
      </p:sp>
      <p:sp>
        <p:nvSpPr>
          <p:cNvPr id="31" name="object 31"/>
          <p:cNvSpPr/>
          <p:nvPr/>
        </p:nvSpPr>
        <p:spPr>
          <a:xfrm>
            <a:off x="1256538" y="1771650"/>
            <a:ext cx="1201420" cy="1044575"/>
          </a:xfrm>
          <a:custGeom>
            <a:avLst/>
            <a:gdLst/>
            <a:ahLst/>
            <a:cxnLst/>
            <a:rect l="l" t="t" r="r" b="b"/>
            <a:pathLst>
              <a:path w="1201420" h="1044575">
                <a:moveTo>
                  <a:pt x="1200912" y="1044321"/>
                </a:moveTo>
                <a:lnTo>
                  <a:pt x="0" y="0"/>
                </a:lnTo>
              </a:path>
            </a:pathLst>
          </a:custGeom>
          <a:ln w="38100">
            <a:solidFill>
              <a:srgbClr val="57ED7B"/>
            </a:solidFill>
          </a:ln>
        </p:spPr>
        <p:txBody>
          <a:bodyPr wrap="square" lIns="0" tIns="0" rIns="0" bIns="0" rtlCol="0"/>
          <a:lstStyle/>
          <a:p/>
        </p:txBody>
      </p:sp>
      <p:sp>
        <p:nvSpPr>
          <p:cNvPr id="32" name="object 32"/>
          <p:cNvSpPr txBox="1"/>
          <p:nvPr/>
        </p:nvSpPr>
        <p:spPr>
          <a:xfrm>
            <a:off x="1990470" y="360984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33" name="object 33"/>
          <p:cNvSpPr txBox="1"/>
          <p:nvPr/>
        </p:nvSpPr>
        <p:spPr>
          <a:xfrm>
            <a:off x="1911857" y="4337380"/>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34" name="object 34"/>
          <p:cNvSpPr txBox="1"/>
          <p:nvPr/>
        </p:nvSpPr>
        <p:spPr>
          <a:xfrm>
            <a:off x="864819" y="3477514"/>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35" name="object 35"/>
          <p:cNvSpPr txBox="1"/>
          <p:nvPr/>
        </p:nvSpPr>
        <p:spPr>
          <a:xfrm>
            <a:off x="1762505" y="261950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6" name="object 36"/>
          <p:cNvSpPr txBox="1"/>
          <p:nvPr/>
        </p:nvSpPr>
        <p:spPr>
          <a:xfrm>
            <a:off x="888593" y="220078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8</a:t>
            </a:r>
            <a:endParaRPr sz="1600">
              <a:latin typeface="Arial"/>
              <a:cs typeface="Arial"/>
            </a:endParaRPr>
          </a:p>
        </p:txBody>
      </p:sp>
      <p:sp>
        <p:nvSpPr>
          <p:cNvPr id="37" name="object 37"/>
          <p:cNvSpPr txBox="1"/>
          <p:nvPr/>
        </p:nvSpPr>
        <p:spPr>
          <a:xfrm>
            <a:off x="3337940" y="4337380"/>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8" name="object 38"/>
          <p:cNvSpPr txBox="1"/>
          <p:nvPr/>
        </p:nvSpPr>
        <p:spPr>
          <a:xfrm>
            <a:off x="2758820" y="3675075"/>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39" name="object 39"/>
          <p:cNvSpPr txBox="1"/>
          <p:nvPr/>
        </p:nvSpPr>
        <p:spPr>
          <a:xfrm>
            <a:off x="2040763" y="220078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40" name="object 40"/>
          <p:cNvSpPr txBox="1"/>
          <p:nvPr/>
        </p:nvSpPr>
        <p:spPr>
          <a:xfrm>
            <a:off x="4182617" y="3440684"/>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1" name="object 41"/>
          <p:cNvSpPr txBox="1"/>
          <p:nvPr/>
        </p:nvSpPr>
        <p:spPr>
          <a:xfrm>
            <a:off x="1762505" y="168173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2" name="object 42"/>
          <p:cNvSpPr txBox="1"/>
          <p:nvPr/>
        </p:nvSpPr>
        <p:spPr>
          <a:xfrm>
            <a:off x="2684145" y="218859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43" name="object 43"/>
          <p:cNvSpPr/>
          <p:nvPr/>
        </p:nvSpPr>
        <p:spPr>
          <a:xfrm>
            <a:off x="2734817" y="1771650"/>
            <a:ext cx="1198245" cy="1044575"/>
          </a:xfrm>
          <a:custGeom>
            <a:avLst/>
            <a:gdLst/>
            <a:ahLst/>
            <a:cxnLst/>
            <a:rect l="l" t="t" r="r" b="b"/>
            <a:pathLst>
              <a:path w="1198245" h="1044575">
                <a:moveTo>
                  <a:pt x="1197864" y="1044321"/>
                </a:moveTo>
                <a:lnTo>
                  <a:pt x="0" y="0"/>
                </a:lnTo>
              </a:path>
            </a:pathLst>
          </a:custGeom>
          <a:ln w="38099">
            <a:solidFill>
              <a:srgbClr val="57ED7B"/>
            </a:solidFill>
          </a:ln>
        </p:spPr>
        <p:txBody>
          <a:bodyPr wrap="square" lIns="0" tIns="0" rIns="0" bIns="0" rtlCol="0"/>
          <a:lstStyle/>
          <a:p/>
        </p:txBody>
      </p:sp>
      <p:sp>
        <p:nvSpPr>
          <p:cNvPr id="44" name="object 44"/>
          <p:cNvSpPr txBox="1"/>
          <p:nvPr/>
        </p:nvSpPr>
        <p:spPr>
          <a:xfrm>
            <a:off x="3285235" y="172834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b="1">
                <a:solidFill>
                  <a:srgbClr val="767070"/>
                </a:solidFill>
                <a:latin typeface="Arial"/>
                <a:cs typeface="Arial"/>
              </a:rPr>
              <a:t>6</a:t>
            </a:r>
            <a:endParaRPr sz="1600">
              <a:latin typeface="Arial"/>
              <a:cs typeface="Arial"/>
            </a:endParaRPr>
          </a:p>
        </p:txBody>
      </p:sp>
      <p:sp>
        <p:nvSpPr>
          <p:cNvPr id="45" name="object 45"/>
          <p:cNvSpPr txBox="1"/>
          <p:nvPr/>
        </p:nvSpPr>
        <p:spPr>
          <a:xfrm>
            <a:off x="3583685" y="219349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46" name="object 46"/>
          <p:cNvSpPr/>
          <p:nvPr/>
        </p:nvSpPr>
        <p:spPr>
          <a:xfrm>
            <a:off x="2795777" y="2955798"/>
            <a:ext cx="1078865" cy="0"/>
          </a:xfrm>
          <a:custGeom>
            <a:avLst/>
            <a:gdLst/>
            <a:ahLst/>
            <a:cxnLst/>
            <a:rect l="l" t="t" r="r" b="b"/>
            <a:pathLst>
              <a:path w="1078864" h="0">
                <a:moveTo>
                  <a:pt x="1078738" y="0"/>
                </a:moveTo>
                <a:lnTo>
                  <a:pt x="0" y="0"/>
                </a:lnTo>
              </a:path>
            </a:pathLst>
          </a:custGeom>
          <a:ln w="38100">
            <a:solidFill>
              <a:srgbClr val="C00000"/>
            </a:solidFill>
            <a:prstDash val="dash"/>
          </a:ln>
        </p:spPr>
        <p:txBody>
          <a:bodyPr wrap="square" lIns="0" tIns="0" rIns="0" bIns="0" rtlCol="0"/>
          <a:lstStyle/>
          <a:p/>
        </p:txBody>
      </p:sp>
      <p:sp>
        <p:nvSpPr>
          <p:cNvPr id="47" name="object 47"/>
          <p:cNvSpPr txBox="1"/>
          <p:nvPr/>
        </p:nvSpPr>
        <p:spPr>
          <a:xfrm>
            <a:off x="3057270" y="295516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graphicFrame>
        <p:nvGraphicFramePr>
          <p:cNvPr id="48" name="object 48"/>
          <p:cNvGraphicFramePr>
            <a:graphicFrameLocks noGrp="1"/>
          </p:cNvGraphicFramePr>
          <p:nvPr/>
        </p:nvGraphicFramePr>
        <p:xfrm>
          <a:off x="4726178" y="854583"/>
          <a:ext cx="2831465" cy="5452110"/>
        </p:xfrm>
        <a:graphic>
          <a:graphicData uri="http://schemas.openxmlformats.org/drawingml/2006/table">
            <a:tbl>
              <a:tblPr firstRow="1" bandRow="1">
                <a:tableStyleId>{2D5ABB26-0587-4C30-8999-92F81FD0307C}</a:tableStyleId>
              </a:tblPr>
              <a:tblGrid>
                <a:gridCol w="937260"/>
                <a:gridCol w="937260"/>
                <a:gridCol w="937259"/>
              </a:tblGrid>
              <a:tr h="318769">
                <a:tc>
                  <a:txBody>
                    <a:bodyPr/>
                    <a:lstStyle/>
                    <a:p>
                      <a:pPr marL="91440">
                        <a:lnSpc>
                          <a:spcPct val="100000"/>
                        </a:lnSpc>
                        <a:spcBef>
                          <a:spcPts val="315"/>
                        </a:spcBef>
                      </a:pPr>
                      <a:r>
                        <a:rPr dirty="0" sz="1400" spc="-15">
                          <a:latin typeface="Arial"/>
                          <a:cs typeface="Arial"/>
                        </a:rPr>
                        <a:t>Vertex</a:t>
                      </a:r>
                      <a:r>
                        <a:rPr dirty="0" sz="1400" spc="-125">
                          <a:latin typeface="Arial"/>
                          <a:cs typeface="Arial"/>
                        </a:rPr>
                        <a:t> </a:t>
                      </a:r>
                      <a:r>
                        <a:rPr dirty="0" sz="1400">
                          <a:latin typeface="Arial"/>
                          <a:cs typeface="Arial"/>
                        </a:rPr>
                        <a:t>A</a:t>
                      </a:r>
                      <a:endParaRPr sz="14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R="74295">
                        <a:lnSpc>
                          <a:spcPct val="100000"/>
                        </a:lnSpc>
                        <a:spcBef>
                          <a:spcPts val="315"/>
                        </a:spcBef>
                      </a:pPr>
                      <a:r>
                        <a:rPr dirty="0" sz="1400" spc="-15">
                          <a:latin typeface="Arial"/>
                          <a:cs typeface="Arial"/>
                        </a:rPr>
                        <a:t>Vertex</a:t>
                      </a:r>
                      <a:r>
                        <a:rPr dirty="0" sz="1400" spc="-65">
                          <a:latin typeface="Arial"/>
                          <a:cs typeface="Arial"/>
                        </a:rPr>
                        <a:t> </a:t>
                      </a:r>
                      <a:r>
                        <a:rPr dirty="0" sz="1400">
                          <a:latin typeface="Arial"/>
                          <a:cs typeface="Arial"/>
                        </a:rPr>
                        <a:t>B</a:t>
                      </a:r>
                      <a:endParaRPr sz="14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315"/>
                        </a:spcBef>
                      </a:pPr>
                      <a:r>
                        <a:rPr dirty="0" sz="1400">
                          <a:latin typeface="Arial"/>
                          <a:cs typeface="Arial"/>
                        </a:rPr>
                        <a:t>Weight</a:t>
                      </a:r>
                      <a:endParaRPr sz="14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0"/>
                        </a:spcBef>
                      </a:pPr>
                      <a:r>
                        <a:rPr dirty="0" sz="1800">
                          <a:solidFill>
                            <a:srgbClr val="57ED7B"/>
                          </a:solidFill>
                          <a:latin typeface="Cambria Math"/>
                          <a:cs typeface="Cambria Math"/>
                        </a:rPr>
                        <a:t>𝑓</a:t>
                      </a:r>
                      <a:endParaRPr sz="1800">
                        <a:latin typeface="Cambria Math"/>
                        <a:cs typeface="Cambria Math"/>
                      </a:endParaRPr>
                    </a:p>
                  </a:txBody>
                  <a:tcPr marL="0" marR="0" marB="0" marT="317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0"/>
                        </a:spcBef>
                      </a:pPr>
                      <a:r>
                        <a:rPr dirty="0" sz="1800">
                          <a:solidFill>
                            <a:srgbClr val="57ED7B"/>
                          </a:solidFill>
                          <a:latin typeface="Cambria Math"/>
                          <a:cs typeface="Cambria Math"/>
                        </a:rPr>
                        <a:t>ℎ</a:t>
                      </a:r>
                      <a:endParaRPr sz="1800">
                        <a:latin typeface="Cambria Math"/>
                        <a:cs typeface="Cambria Math"/>
                      </a:endParaRPr>
                    </a:p>
                  </a:txBody>
                  <a:tcPr marL="0" marR="0" marB="0" marT="317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0"/>
                        </a:spcBef>
                      </a:pPr>
                      <a:r>
                        <a:rPr dirty="0" sz="1800">
                          <a:solidFill>
                            <a:srgbClr val="57ED7B"/>
                          </a:solidFill>
                          <a:latin typeface="Arial"/>
                          <a:cs typeface="Arial"/>
                        </a:rPr>
                        <a:t>1</a:t>
                      </a:r>
                      <a:endParaRPr sz="1800">
                        <a:latin typeface="Arial"/>
                        <a:cs typeface="Arial"/>
                      </a:endParaRPr>
                    </a:p>
                  </a:txBody>
                  <a:tcPr marL="0" marR="0" marB="0" marT="3937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algn="ctr">
                        <a:lnSpc>
                          <a:spcPct val="100000"/>
                        </a:lnSpc>
                        <a:spcBef>
                          <a:spcPts val="250"/>
                        </a:spcBef>
                      </a:pPr>
                      <a:r>
                        <a:rPr dirty="0" sz="1800">
                          <a:solidFill>
                            <a:srgbClr val="57ED7B"/>
                          </a:solidFill>
                          <a:latin typeface="Cambria Math"/>
                          <a:cs typeface="Cambria Math"/>
                        </a:rPr>
                        <a:t>𝑑</a:t>
                      </a:r>
                      <a:endParaRPr sz="1800">
                        <a:latin typeface="Cambria Math"/>
                        <a:cs typeface="Cambria Math"/>
                      </a:endParaRPr>
                    </a:p>
                  </a:txBody>
                  <a:tcPr marL="0" marR="0" marB="0" marT="317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0"/>
                        </a:spcBef>
                      </a:pPr>
                      <a:r>
                        <a:rPr dirty="0" sz="1800">
                          <a:solidFill>
                            <a:srgbClr val="57ED7B"/>
                          </a:solidFill>
                          <a:latin typeface="Cambria Math"/>
                          <a:cs typeface="Cambria Math"/>
                        </a:rPr>
                        <a:t>𝑠</a:t>
                      </a:r>
                      <a:endParaRPr sz="1800">
                        <a:latin typeface="Cambria Math"/>
                        <a:cs typeface="Cambria Math"/>
                      </a:endParaRPr>
                    </a:p>
                  </a:txBody>
                  <a:tcPr marL="0" marR="0" marB="0" marT="317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3175">
                        <a:lnSpc>
                          <a:spcPct val="100000"/>
                        </a:lnSpc>
                        <a:spcBef>
                          <a:spcPts val="310"/>
                        </a:spcBef>
                      </a:pPr>
                      <a:r>
                        <a:rPr dirty="0" sz="1800">
                          <a:solidFill>
                            <a:srgbClr val="57ED7B"/>
                          </a:solidFill>
                          <a:latin typeface="Arial"/>
                          <a:cs typeface="Arial"/>
                        </a:rPr>
                        <a:t>1</a:t>
                      </a:r>
                      <a:endParaRPr sz="1800">
                        <a:latin typeface="Arial"/>
                        <a:cs typeface="Arial"/>
                      </a:endParaRPr>
                    </a:p>
                  </a:txBody>
                  <a:tcPr marL="0" marR="0" marB="0" marT="3937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solidFill>
                            <a:srgbClr val="57ED7B"/>
                          </a:solidFill>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solidFill>
                            <a:srgbClr val="57ED7B"/>
                          </a:solidFill>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5"/>
                        </a:spcBef>
                      </a:pPr>
                      <a:r>
                        <a:rPr dirty="0" sz="1800">
                          <a:solidFill>
                            <a:srgbClr val="57ED7B"/>
                          </a:solidFill>
                          <a:latin typeface="Arial"/>
                          <a:cs typeface="Arial"/>
                        </a:rPr>
                        <a:t>2</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4"/>
                        </a:spcBef>
                      </a:pPr>
                      <a:r>
                        <a:rPr dirty="0" sz="1800">
                          <a:solidFill>
                            <a:srgbClr val="57ED7B"/>
                          </a:solidFill>
                          <a:latin typeface="Cambria Math"/>
                          <a:cs typeface="Cambria Math"/>
                        </a:rPr>
                        <a:t>𝑎</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solidFill>
                            <a:srgbClr val="57ED7B"/>
                          </a:solidFill>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15"/>
                        </a:spcBef>
                      </a:pPr>
                      <a:r>
                        <a:rPr dirty="0" sz="1800">
                          <a:solidFill>
                            <a:srgbClr val="57ED7B"/>
                          </a:solidFill>
                          <a:latin typeface="Arial"/>
                          <a:cs typeface="Arial"/>
                        </a:rPr>
                        <a:t>2</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solidFill>
                            <a:srgbClr val="57ED7B"/>
                          </a:solidFill>
                          <a:latin typeface="Cambria Math"/>
                          <a:cs typeface="Cambria Math"/>
                        </a:rPr>
                        <a:t>𝑠</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solidFill>
                            <a:srgbClr val="57ED7B"/>
                          </a:solidFill>
                          <a:latin typeface="Cambria Math"/>
                          <a:cs typeface="Cambria Math"/>
                        </a:rPr>
                        <a:t>𝑔</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5"/>
                        </a:spcBef>
                      </a:pPr>
                      <a:r>
                        <a:rPr dirty="0" sz="1800">
                          <a:solidFill>
                            <a:srgbClr val="57ED7B"/>
                          </a:solidFill>
                          <a:latin typeface="Arial"/>
                          <a:cs typeface="Arial"/>
                        </a:rPr>
                        <a:t>2</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algn="ctr">
                        <a:lnSpc>
                          <a:spcPct val="100000"/>
                        </a:lnSpc>
                        <a:spcBef>
                          <a:spcPts val="254"/>
                        </a:spcBef>
                      </a:pPr>
                      <a:r>
                        <a:rPr dirty="0" sz="1800">
                          <a:solidFill>
                            <a:srgbClr val="57ED7B"/>
                          </a:solidFill>
                          <a:latin typeface="Cambria Math"/>
                          <a:cs typeface="Cambria Math"/>
                        </a:rPr>
                        <a:t>𝑎</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solidFill>
                            <a:srgbClr val="57ED7B"/>
                          </a:solidFill>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3175">
                        <a:lnSpc>
                          <a:spcPct val="100000"/>
                        </a:lnSpc>
                        <a:spcBef>
                          <a:spcPts val="315"/>
                        </a:spcBef>
                      </a:pPr>
                      <a:r>
                        <a:rPr dirty="0" sz="1800">
                          <a:solidFill>
                            <a:srgbClr val="57ED7B"/>
                          </a:solidFill>
                          <a:latin typeface="Arial"/>
                          <a:cs typeface="Arial"/>
                        </a:rPr>
                        <a:t>3</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solidFill>
                            <a:srgbClr val="57ED7B"/>
                          </a:solidFill>
                          <a:latin typeface="Cambria Math"/>
                          <a:cs typeface="Cambria Math"/>
                        </a:rPr>
                        <a:t>𝑔</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solidFill>
                            <a:srgbClr val="57ED7B"/>
                          </a:solidFill>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5"/>
                        </a:spcBef>
                      </a:pPr>
                      <a:r>
                        <a:rPr dirty="0" sz="1800">
                          <a:solidFill>
                            <a:srgbClr val="57ED7B"/>
                          </a:solidFill>
                          <a:latin typeface="Arial"/>
                          <a:cs typeface="Arial"/>
                        </a:rPr>
                        <a:t>3</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4"/>
                        </a:spcBef>
                      </a:pPr>
                      <a:r>
                        <a:rPr dirty="0" sz="1800">
                          <a:solidFill>
                            <a:srgbClr val="C00000"/>
                          </a:solidFill>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solidFill>
                            <a:srgbClr val="C00000"/>
                          </a:solidFill>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15"/>
                        </a:spcBef>
                      </a:pPr>
                      <a:r>
                        <a:rPr dirty="0" sz="1800">
                          <a:solidFill>
                            <a:srgbClr val="C00000"/>
                          </a:solidFill>
                          <a:latin typeface="Arial"/>
                          <a:cs typeface="Arial"/>
                        </a:rPr>
                        <a:t>4</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solidFill>
                            <a:srgbClr val="C00000"/>
                          </a:solidFill>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solidFill>
                            <a:srgbClr val="C00000"/>
                          </a:solidFill>
                          <a:latin typeface="Cambria Math"/>
                          <a:cs typeface="Cambria Math"/>
                        </a:rPr>
                        <a:t>𝑠</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5"/>
                        </a:spcBef>
                      </a:pPr>
                      <a:r>
                        <a:rPr dirty="0" sz="1800">
                          <a:solidFill>
                            <a:srgbClr val="C00000"/>
                          </a:solidFill>
                          <a:latin typeface="Arial"/>
                          <a:cs typeface="Arial"/>
                        </a:rPr>
                        <a:t>4</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4"/>
                        </a:spcBef>
                      </a:pPr>
                      <a:r>
                        <a:rPr dirty="0" sz="1800">
                          <a:solidFill>
                            <a:srgbClr val="C00000"/>
                          </a:solidFill>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solidFill>
                            <a:srgbClr val="C00000"/>
                          </a:solidFill>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15"/>
                        </a:spcBef>
                      </a:pPr>
                      <a:r>
                        <a:rPr dirty="0" sz="1800">
                          <a:solidFill>
                            <a:srgbClr val="C00000"/>
                          </a:solidFill>
                          <a:latin typeface="Arial"/>
                          <a:cs typeface="Arial"/>
                        </a:rPr>
                        <a:t>4</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60"/>
                        </a:spcBef>
                      </a:pPr>
                      <a:r>
                        <a:rPr dirty="0" sz="1800">
                          <a:latin typeface="Cambria Math"/>
                          <a:cs typeface="Cambria Math"/>
                        </a:rPr>
                        <a:t>𝑑</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60"/>
                        </a:spcBef>
                      </a:pPr>
                      <a:r>
                        <a:rPr dirty="0" sz="1800">
                          <a:latin typeface="Cambria Math"/>
                          <a:cs typeface="Cambria Math"/>
                        </a:rPr>
                        <a:t>𝑒</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20"/>
                        </a:spcBef>
                      </a:pPr>
                      <a:r>
                        <a:rPr dirty="0" sz="1800">
                          <a:latin typeface="Arial"/>
                          <a:cs typeface="Arial"/>
                        </a:rPr>
                        <a:t>5</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60"/>
                        </a:spcBef>
                      </a:pPr>
                      <a:r>
                        <a:rPr dirty="0" sz="1800">
                          <a:latin typeface="Cambria Math"/>
                          <a:cs typeface="Cambria Math"/>
                        </a:rPr>
                        <a:t>𝑔</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60"/>
                        </a:spcBef>
                      </a:pPr>
                      <a:r>
                        <a:rPr dirty="0" sz="1800">
                          <a:latin typeface="Cambria Math"/>
                          <a:cs typeface="Cambria Math"/>
                        </a:rPr>
                        <a:t>ℎ</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20"/>
                        </a:spcBef>
                      </a:pPr>
                      <a:r>
                        <a:rPr dirty="0" sz="1800">
                          <a:latin typeface="Arial"/>
                          <a:cs typeface="Arial"/>
                        </a:rPr>
                        <a:t>5</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696">
                <a:tc>
                  <a:txBody>
                    <a:bodyPr/>
                    <a:lstStyle/>
                    <a:p>
                      <a:pPr algn="ctr">
                        <a:lnSpc>
                          <a:spcPct val="100000"/>
                        </a:lnSpc>
                        <a:spcBef>
                          <a:spcPts val="260"/>
                        </a:spcBef>
                      </a:pPr>
                      <a:r>
                        <a:rPr dirty="0" sz="1800">
                          <a:latin typeface="Cambria Math"/>
                          <a:cs typeface="Cambria Math"/>
                        </a:rPr>
                        <a:t>𝑏</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60"/>
                        </a:spcBef>
                      </a:pPr>
                      <a:r>
                        <a:rPr dirty="0" sz="1800">
                          <a:latin typeface="Cambria Math"/>
                          <a:cs typeface="Cambria Math"/>
                        </a:rPr>
                        <a:t>𝑐</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20"/>
                        </a:spcBef>
                      </a:pPr>
                      <a:r>
                        <a:rPr dirty="0" sz="1800">
                          <a:latin typeface="Arial"/>
                          <a:cs typeface="Arial"/>
                        </a:rPr>
                        <a:t>6</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algn="ctr">
                        <a:lnSpc>
                          <a:spcPct val="100000"/>
                        </a:lnSpc>
                        <a:spcBef>
                          <a:spcPts val="260"/>
                        </a:spcBef>
                      </a:pPr>
                      <a:r>
                        <a:rPr dirty="0" sz="1800">
                          <a:latin typeface="Cambria Math"/>
                          <a:cs typeface="Cambria Math"/>
                        </a:rPr>
                        <a:t>𝑎</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60"/>
                        </a:spcBef>
                      </a:pPr>
                      <a:r>
                        <a:rPr dirty="0" sz="1800">
                          <a:latin typeface="Cambria Math"/>
                          <a:cs typeface="Cambria Math"/>
                        </a:rPr>
                        <a:t>𝑑</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20"/>
                        </a:spcBef>
                      </a:pPr>
                      <a:r>
                        <a:rPr dirty="0" sz="1800">
                          <a:latin typeface="Arial"/>
                          <a:cs typeface="Arial"/>
                        </a:rPr>
                        <a:t>8</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bl>
          </a:graphicData>
        </a:graphic>
      </p:graphicFrame>
      <p:sp>
        <p:nvSpPr>
          <p:cNvPr id="49" name="object 49"/>
          <p:cNvSpPr/>
          <p:nvPr/>
        </p:nvSpPr>
        <p:spPr>
          <a:xfrm>
            <a:off x="7776718" y="958850"/>
            <a:ext cx="491490" cy="213360"/>
          </a:xfrm>
          <a:custGeom>
            <a:avLst/>
            <a:gdLst/>
            <a:ahLst/>
            <a:cxnLst/>
            <a:rect l="l" t="t" r="r" b="b"/>
            <a:pathLst>
              <a:path w="491490" h="213359">
                <a:moveTo>
                  <a:pt x="422655" y="0"/>
                </a:moveTo>
                <a:lnTo>
                  <a:pt x="419734" y="0"/>
                </a:lnTo>
                <a:lnTo>
                  <a:pt x="419734" y="8382"/>
                </a:lnTo>
                <a:lnTo>
                  <a:pt x="421385" y="8382"/>
                </a:lnTo>
                <a:lnTo>
                  <a:pt x="429051" y="8907"/>
                </a:lnTo>
                <a:lnTo>
                  <a:pt x="455929" y="44703"/>
                </a:lnTo>
                <a:lnTo>
                  <a:pt x="455929" y="49911"/>
                </a:lnTo>
                <a:lnTo>
                  <a:pt x="455167" y="56387"/>
                </a:lnTo>
                <a:lnTo>
                  <a:pt x="452120" y="71627"/>
                </a:lnTo>
                <a:lnTo>
                  <a:pt x="451484" y="77088"/>
                </a:lnTo>
                <a:lnTo>
                  <a:pt x="451484" y="86740"/>
                </a:lnTo>
                <a:lnTo>
                  <a:pt x="453262" y="91948"/>
                </a:lnTo>
                <a:lnTo>
                  <a:pt x="456946" y="96012"/>
                </a:lnTo>
                <a:lnTo>
                  <a:pt x="460755" y="100075"/>
                </a:lnTo>
                <a:lnTo>
                  <a:pt x="465200" y="102997"/>
                </a:lnTo>
                <a:lnTo>
                  <a:pt x="470280" y="105028"/>
                </a:lnTo>
                <a:lnTo>
                  <a:pt x="470280" y="106934"/>
                </a:lnTo>
                <a:lnTo>
                  <a:pt x="451484" y="125222"/>
                </a:lnTo>
                <a:lnTo>
                  <a:pt x="451484" y="134874"/>
                </a:lnTo>
                <a:lnTo>
                  <a:pt x="452120" y="140335"/>
                </a:lnTo>
                <a:lnTo>
                  <a:pt x="455167" y="155575"/>
                </a:lnTo>
                <a:lnTo>
                  <a:pt x="455929" y="162051"/>
                </a:lnTo>
                <a:lnTo>
                  <a:pt x="455929" y="167259"/>
                </a:lnTo>
                <a:lnTo>
                  <a:pt x="455358" y="176617"/>
                </a:lnTo>
                <a:lnTo>
                  <a:pt x="421385" y="204342"/>
                </a:lnTo>
                <a:lnTo>
                  <a:pt x="419734" y="204342"/>
                </a:lnTo>
                <a:lnTo>
                  <a:pt x="419734" y="212851"/>
                </a:lnTo>
                <a:lnTo>
                  <a:pt x="422655" y="212851"/>
                </a:lnTo>
                <a:lnTo>
                  <a:pt x="434895" y="211895"/>
                </a:lnTo>
                <a:lnTo>
                  <a:pt x="471614" y="186150"/>
                </a:lnTo>
                <a:lnTo>
                  <a:pt x="474852" y="165226"/>
                </a:lnTo>
                <a:lnTo>
                  <a:pt x="474852" y="159130"/>
                </a:lnTo>
                <a:lnTo>
                  <a:pt x="473963" y="152019"/>
                </a:lnTo>
                <a:lnTo>
                  <a:pt x="472185" y="144145"/>
                </a:lnTo>
                <a:lnTo>
                  <a:pt x="470534" y="136271"/>
                </a:lnTo>
                <a:lnTo>
                  <a:pt x="469646" y="130937"/>
                </a:lnTo>
                <a:lnTo>
                  <a:pt x="469646" y="123189"/>
                </a:lnTo>
                <a:lnTo>
                  <a:pt x="471424" y="118999"/>
                </a:lnTo>
                <a:lnTo>
                  <a:pt x="478408" y="112522"/>
                </a:lnTo>
                <a:lnTo>
                  <a:pt x="483742" y="110744"/>
                </a:lnTo>
                <a:lnTo>
                  <a:pt x="490981" y="110616"/>
                </a:lnTo>
                <a:lnTo>
                  <a:pt x="490981" y="101346"/>
                </a:lnTo>
                <a:lnTo>
                  <a:pt x="483742" y="101219"/>
                </a:lnTo>
                <a:lnTo>
                  <a:pt x="478408" y="99440"/>
                </a:lnTo>
                <a:lnTo>
                  <a:pt x="471424" y="92963"/>
                </a:lnTo>
                <a:lnTo>
                  <a:pt x="469646" y="88773"/>
                </a:lnTo>
                <a:lnTo>
                  <a:pt x="469646" y="81025"/>
                </a:lnTo>
                <a:lnTo>
                  <a:pt x="470534" y="75691"/>
                </a:lnTo>
                <a:lnTo>
                  <a:pt x="472185" y="67817"/>
                </a:lnTo>
                <a:lnTo>
                  <a:pt x="473963" y="59944"/>
                </a:lnTo>
                <a:lnTo>
                  <a:pt x="474852" y="52832"/>
                </a:lnTo>
                <a:lnTo>
                  <a:pt x="474852" y="46736"/>
                </a:lnTo>
                <a:lnTo>
                  <a:pt x="474043" y="35851"/>
                </a:lnTo>
                <a:lnTo>
                  <a:pt x="445515" y="3159"/>
                </a:lnTo>
                <a:lnTo>
                  <a:pt x="434895" y="883"/>
                </a:lnTo>
                <a:lnTo>
                  <a:pt x="422655" y="0"/>
                </a:lnTo>
                <a:close/>
              </a:path>
              <a:path w="491490" h="213359">
                <a:moveTo>
                  <a:pt x="71120" y="0"/>
                </a:moveTo>
                <a:lnTo>
                  <a:pt x="68325" y="0"/>
                </a:lnTo>
                <a:lnTo>
                  <a:pt x="56014" y="883"/>
                </a:lnTo>
                <a:lnTo>
                  <a:pt x="19256" y="26416"/>
                </a:lnTo>
                <a:lnTo>
                  <a:pt x="16001" y="46609"/>
                </a:lnTo>
                <a:lnTo>
                  <a:pt x="16001" y="52832"/>
                </a:lnTo>
                <a:lnTo>
                  <a:pt x="16890" y="59816"/>
                </a:lnTo>
                <a:lnTo>
                  <a:pt x="20447" y="75564"/>
                </a:lnTo>
                <a:lnTo>
                  <a:pt x="21335" y="80899"/>
                </a:lnTo>
                <a:lnTo>
                  <a:pt x="21335" y="88646"/>
                </a:lnTo>
                <a:lnTo>
                  <a:pt x="19557" y="92837"/>
                </a:lnTo>
                <a:lnTo>
                  <a:pt x="16001" y="96138"/>
                </a:lnTo>
                <a:lnTo>
                  <a:pt x="12446" y="99313"/>
                </a:lnTo>
                <a:lnTo>
                  <a:pt x="7111" y="101091"/>
                </a:lnTo>
                <a:lnTo>
                  <a:pt x="0" y="101346"/>
                </a:lnTo>
                <a:lnTo>
                  <a:pt x="0" y="110489"/>
                </a:lnTo>
                <a:lnTo>
                  <a:pt x="7111" y="110616"/>
                </a:lnTo>
                <a:lnTo>
                  <a:pt x="12446" y="112395"/>
                </a:lnTo>
                <a:lnTo>
                  <a:pt x="16001" y="115697"/>
                </a:lnTo>
                <a:lnTo>
                  <a:pt x="19557" y="118872"/>
                </a:lnTo>
                <a:lnTo>
                  <a:pt x="21335" y="123062"/>
                </a:lnTo>
                <a:lnTo>
                  <a:pt x="21335" y="130937"/>
                </a:lnTo>
                <a:lnTo>
                  <a:pt x="20447" y="136144"/>
                </a:lnTo>
                <a:lnTo>
                  <a:pt x="16890" y="151891"/>
                </a:lnTo>
                <a:lnTo>
                  <a:pt x="16001" y="159003"/>
                </a:lnTo>
                <a:lnTo>
                  <a:pt x="16001" y="165100"/>
                </a:lnTo>
                <a:lnTo>
                  <a:pt x="16813" y="176408"/>
                </a:lnTo>
                <a:lnTo>
                  <a:pt x="45370" y="209581"/>
                </a:lnTo>
                <a:lnTo>
                  <a:pt x="68325" y="212851"/>
                </a:lnTo>
                <a:lnTo>
                  <a:pt x="71120" y="212851"/>
                </a:lnTo>
                <a:lnTo>
                  <a:pt x="71120" y="204342"/>
                </a:lnTo>
                <a:lnTo>
                  <a:pt x="69468" y="204342"/>
                </a:lnTo>
                <a:lnTo>
                  <a:pt x="61823" y="203817"/>
                </a:lnTo>
                <a:lnTo>
                  <a:pt x="35051" y="167132"/>
                </a:lnTo>
                <a:lnTo>
                  <a:pt x="35051" y="161925"/>
                </a:lnTo>
                <a:lnTo>
                  <a:pt x="35686" y="155448"/>
                </a:lnTo>
                <a:lnTo>
                  <a:pt x="38734" y="140208"/>
                </a:lnTo>
                <a:lnTo>
                  <a:pt x="39497" y="134747"/>
                </a:lnTo>
                <a:lnTo>
                  <a:pt x="39497" y="125095"/>
                </a:lnTo>
                <a:lnTo>
                  <a:pt x="37591" y="119887"/>
                </a:lnTo>
                <a:lnTo>
                  <a:pt x="30225" y="111760"/>
                </a:lnTo>
                <a:lnTo>
                  <a:pt x="25780" y="108838"/>
                </a:lnTo>
                <a:lnTo>
                  <a:pt x="20574" y="106934"/>
                </a:lnTo>
                <a:lnTo>
                  <a:pt x="20574" y="104901"/>
                </a:lnTo>
                <a:lnTo>
                  <a:pt x="25780" y="102997"/>
                </a:lnTo>
                <a:lnTo>
                  <a:pt x="30225" y="99949"/>
                </a:lnTo>
                <a:lnTo>
                  <a:pt x="37591" y="91821"/>
                </a:lnTo>
                <a:lnTo>
                  <a:pt x="39497" y="86613"/>
                </a:lnTo>
                <a:lnTo>
                  <a:pt x="39497" y="77088"/>
                </a:lnTo>
                <a:lnTo>
                  <a:pt x="38734" y="71627"/>
                </a:lnTo>
                <a:lnTo>
                  <a:pt x="35686" y="56261"/>
                </a:lnTo>
                <a:lnTo>
                  <a:pt x="35051" y="49784"/>
                </a:lnTo>
                <a:lnTo>
                  <a:pt x="35051" y="44576"/>
                </a:lnTo>
                <a:lnTo>
                  <a:pt x="35623" y="35625"/>
                </a:lnTo>
                <a:lnTo>
                  <a:pt x="69468" y="8382"/>
                </a:lnTo>
                <a:lnTo>
                  <a:pt x="71120" y="8382"/>
                </a:lnTo>
                <a:lnTo>
                  <a:pt x="71120" y="0"/>
                </a:lnTo>
                <a:close/>
              </a:path>
            </a:pathLst>
          </a:custGeom>
          <a:solidFill>
            <a:srgbClr val="767070"/>
          </a:solidFill>
        </p:spPr>
        <p:txBody>
          <a:bodyPr wrap="square" lIns="0" tIns="0" rIns="0" bIns="0" rtlCol="0"/>
          <a:lstStyle/>
          <a:p/>
        </p:txBody>
      </p:sp>
      <p:sp>
        <p:nvSpPr>
          <p:cNvPr id="50" name="object 50"/>
          <p:cNvSpPr/>
          <p:nvPr/>
        </p:nvSpPr>
        <p:spPr>
          <a:xfrm>
            <a:off x="9745726" y="2330450"/>
            <a:ext cx="489584" cy="213360"/>
          </a:xfrm>
          <a:custGeom>
            <a:avLst/>
            <a:gdLst/>
            <a:ahLst/>
            <a:cxnLst/>
            <a:rect l="l" t="t" r="r" b="b"/>
            <a:pathLst>
              <a:path w="489584" h="213360">
                <a:moveTo>
                  <a:pt x="421131" y="0"/>
                </a:moveTo>
                <a:lnTo>
                  <a:pt x="418210" y="0"/>
                </a:lnTo>
                <a:lnTo>
                  <a:pt x="418210" y="8382"/>
                </a:lnTo>
                <a:lnTo>
                  <a:pt x="419862" y="8382"/>
                </a:lnTo>
                <a:lnTo>
                  <a:pt x="427527" y="8907"/>
                </a:lnTo>
                <a:lnTo>
                  <a:pt x="454405" y="44703"/>
                </a:lnTo>
                <a:lnTo>
                  <a:pt x="454405" y="49911"/>
                </a:lnTo>
                <a:lnTo>
                  <a:pt x="453644" y="56387"/>
                </a:lnTo>
                <a:lnTo>
                  <a:pt x="450596" y="71627"/>
                </a:lnTo>
                <a:lnTo>
                  <a:pt x="449960" y="77088"/>
                </a:lnTo>
                <a:lnTo>
                  <a:pt x="449960" y="86740"/>
                </a:lnTo>
                <a:lnTo>
                  <a:pt x="451739" y="91948"/>
                </a:lnTo>
                <a:lnTo>
                  <a:pt x="455422" y="96012"/>
                </a:lnTo>
                <a:lnTo>
                  <a:pt x="459231" y="100075"/>
                </a:lnTo>
                <a:lnTo>
                  <a:pt x="463676" y="102997"/>
                </a:lnTo>
                <a:lnTo>
                  <a:pt x="468756" y="105028"/>
                </a:lnTo>
                <a:lnTo>
                  <a:pt x="468756" y="106934"/>
                </a:lnTo>
                <a:lnTo>
                  <a:pt x="449960" y="125222"/>
                </a:lnTo>
                <a:lnTo>
                  <a:pt x="449960" y="134874"/>
                </a:lnTo>
                <a:lnTo>
                  <a:pt x="450596" y="140335"/>
                </a:lnTo>
                <a:lnTo>
                  <a:pt x="453644" y="155575"/>
                </a:lnTo>
                <a:lnTo>
                  <a:pt x="454405" y="162051"/>
                </a:lnTo>
                <a:lnTo>
                  <a:pt x="454405" y="167259"/>
                </a:lnTo>
                <a:lnTo>
                  <a:pt x="453834" y="176617"/>
                </a:lnTo>
                <a:lnTo>
                  <a:pt x="419862" y="204342"/>
                </a:lnTo>
                <a:lnTo>
                  <a:pt x="418210" y="204342"/>
                </a:lnTo>
                <a:lnTo>
                  <a:pt x="418210" y="212851"/>
                </a:lnTo>
                <a:lnTo>
                  <a:pt x="421131" y="212851"/>
                </a:lnTo>
                <a:lnTo>
                  <a:pt x="433371" y="211895"/>
                </a:lnTo>
                <a:lnTo>
                  <a:pt x="470090" y="186150"/>
                </a:lnTo>
                <a:lnTo>
                  <a:pt x="473328" y="165226"/>
                </a:lnTo>
                <a:lnTo>
                  <a:pt x="473328" y="159130"/>
                </a:lnTo>
                <a:lnTo>
                  <a:pt x="472440" y="152019"/>
                </a:lnTo>
                <a:lnTo>
                  <a:pt x="470662" y="144145"/>
                </a:lnTo>
                <a:lnTo>
                  <a:pt x="469010" y="136271"/>
                </a:lnTo>
                <a:lnTo>
                  <a:pt x="468122" y="130937"/>
                </a:lnTo>
                <a:lnTo>
                  <a:pt x="468122" y="123189"/>
                </a:lnTo>
                <a:lnTo>
                  <a:pt x="469900" y="118999"/>
                </a:lnTo>
                <a:lnTo>
                  <a:pt x="476884" y="112522"/>
                </a:lnTo>
                <a:lnTo>
                  <a:pt x="482219" y="110744"/>
                </a:lnTo>
                <a:lnTo>
                  <a:pt x="489457" y="110616"/>
                </a:lnTo>
                <a:lnTo>
                  <a:pt x="489457" y="101346"/>
                </a:lnTo>
                <a:lnTo>
                  <a:pt x="482219" y="101219"/>
                </a:lnTo>
                <a:lnTo>
                  <a:pt x="476884" y="99440"/>
                </a:lnTo>
                <a:lnTo>
                  <a:pt x="469900" y="92963"/>
                </a:lnTo>
                <a:lnTo>
                  <a:pt x="468122" y="88773"/>
                </a:lnTo>
                <a:lnTo>
                  <a:pt x="468122" y="81025"/>
                </a:lnTo>
                <a:lnTo>
                  <a:pt x="469010" y="75691"/>
                </a:lnTo>
                <a:lnTo>
                  <a:pt x="470662" y="67817"/>
                </a:lnTo>
                <a:lnTo>
                  <a:pt x="472440" y="59944"/>
                </a:lnTo>
                <a:lnTo>
                  <a:pt x="473328" y="52832"/>
                </a:lnTo>
                <a:lnTo>
                  <a:pt x="473328" y="46736"/>
                </a:lnTo>
                <a:lnTo>
                  <a:pt x="472519" y="35851"/>
                </a:lnTo>
                <a:lnTo>
                  <a:pt x="443992" y="3159"/>
                </a:lnTo>
                <a:lnTo>
                  <a:pt x="433371" y="883"/>
                </a:lnTo>
                <a:lnTo>
                  <a:pt x="421131" y="0"/>
                </a:lnTo>
                <a:close/>
              </a:path>
              <a:path w="489584" h="213360">
                <a:moveTo>
                  <a:pt x="71120" y="0"/>
                </a:moveTo>
                <a:lnTo>
                  <a:pt x="68325" y="0"/>
                </a:lnTo>
                <a:lnTo>
                  <a:pt x="56014" y="883"/>
                </a:lnTo>
                <a:lnTo>
                  <a:pt x="19256" y="26416"/>
                </a:lnTo>
                <a:lnTo>
                  <a:pt x="16001" y="46609"/>
                </a:lnTo>
                <a:lnTo>
                  <a:pt x="16001" y="52832"/>
                </a:lnTo>
                <a:lnTo>
                  <a:pt x="16891" y="59816"/>
                </a:lnTo>
                <a:lnTo>
                  <a:pt x="20447" y="75564"/>
                </a:lnTo>
                <a:lnTo>
                  <a:pt x="21335" y="80899"/>
                </a:lnTo>
                <a:lnTo>
                  <a:pt x="21335" y="88646"/>
                </a:lnTo>
                <a:lnTo>
                  <a:pt x="19557" y="92837"/>
                </a:lnTo>
                <a:lnTo>
                  <a:pt x="16001" y="96138"/>
                </a:lnTo>
                <a:lnTo>
                  <a:pt x="12446" y="99313"/>
                </a:lnTo>
                <a:lnTo>
                  <a:pt x="7112" y="101091"/>
                </a:lnTo>
                <a:lnTo>
                  <a:pt x="0" y="101346"/>
                </a:lnTo>
                <a:lnTo>
                  <a:pt x="0" y="110489"/>
                </a:lnTo>
                <a:lnTo>
                  <a:pt x="7112" y="110616"/>
                </a:lnTo>
                <a:lnTo>
                  <a:pt x="12446" y="112395"/>
                </a:lnTo>
                <a:lnTo>
                  <a:pt x="16001" y="115697"/>
                </a:lnTo>
                <a:lnTo>
                  <a:pt x="19557" y="118872"/>
                </a:lnTo>
                <a:lnTo>
                  <a:pt x="21335" y="123062"/>
                </a:lnTo>
                <a:lnTo>
                  <a:pt x="21335" y="130937"/>
                </a:lnTo>
                <a:lnTo>
                  <a:pt x="20447" y="136144"/>
                </a:lnTo>
                <a:lnTo>
                  <a:pt x="16891" y="151891"/>
                </a:lnTo>
                <a:lnTo>
                  <a:pt x="16001" y="159003"/>
                </a:lnTo>
                <a:lnTo>
                  <a:pt x="16001" y="165100"/>
                </a:lnTo>
                <a:lnTo>
                  <a:pt x="16813" y="176408"/>
                </a:lnTo>
                <a:lnTo>
                  <a:pt x="45370" y="209581"/>
                </a:lnTo>
                <a:lnTo>
                  <a:pt x="68325" y="212851"/>
                </a:lnTo>
                <a:lnTo>
                  <a:pt x="71120" y="212851"/>
                </a:lnTo>
                <a:lnTo>
                  <a:pt x="71120" y="204342"/>
                </a:lnTo>
                <a:lnTo>
                  <a:pt x="69469" y="204342"/>
                </a:lnTo>
                <a:lnTo>
                  <a:pt x="61823" y="203817"/>
                </a:lnTo>
                <a:lnTo>
                  <a:pt x="35051" y="167132"/>
                </a:lnTo>
                <a:lnTo>
                  <a:pt x="35051" y="161925"/>
                </a:lnTo>
                <a:lnTo>
                  <a:pt x="35687" y="155448"/>
                </a:lnTo>
                <a:lnTo>
                  <a:pt x="38734" y="140208"/>
                </a:lnTo>
                <a:lnTo>
                  <a:pt x="39497" y="134747"/>
                </a:lnTo>
                <a:lnTo>
                  <a:pt x="39497" y="125095"/>
                </a:lnTo>
                <a:lnTo>
                  <a:pt x="37592" y="119887"/>
                </a:lnTo>
                <a:lnTo>
                  <a:pt x="30225" y="111760"/>
                </a:lnTo>
                <a:lnTo>
                  <a:pt x="25780" y="108838"/>
                </a:lnTo>
                <a:lnTo>
                  <a:pt x="20574" y="106934"/>
                </a:lnTo>
                <a:lnTo>
                  <a:pt x="20574" y="104901"/>
                </a:lnTo>
                <a:lnTo>
                  <a:pt x="25780" y="102997"/>
                </a:lnTo>
                <a:lnTo>
                  <a:pt x="30225" y="99949"/>
                </a:lnTo>
                <a:lnTo>
                  <a:pt x="37592" y="91821"/>
                </a:lnTo>
                <a:lnTo>
                  <a:pt x="39497" y="86613"/>
                </a:lnTo>
                <a:lnTo>
                  <a:pt x="39497" y="77088"/>
                </a:lnTo>
                <a:lnTo>
                  <a:pt x="38734" y="71627"/>
                </a:lnTo>
                <a:lnTo>
                  <a:pt x="35687" y="56261"/>
                </a:lnTo>
                <a:lnTo>
                  <a:pt x="35051" y="49784"/>
                </a:lnTo>
                <a:lnTo>
                  <a:pt x="35051" y="44576"/>
                </a:lnTo>
                <a:lnTo>
                  <a:pt x="35623" y="35625"/>
                </a:lnTo>
                <a:lnTo>
                  <a:pt x="69469" y="8382"/>
                </a:lnTo>
                <a:lnTo>
                  <a:pt x="71120" y="8382"/>
                </a:lnTo>
                <a:lnTo>
                  <a:pt x="71120" y="0"/>
                </a:lnTo>
                <a:close/>
              </a:path>
            </a:pathLst>
          </a:custGeom>
          <a:solidFill>
            <a:srgbClr val="767070"/>
          </a:solidFill>
        </p:spPr>
        <p:txBody>
          <a:bodyPr wrap="square" lIns="0" tIns="0" rIns="0" bIns="0" rtlCol="0"/>
          <a:lstStyle/>
          <a:p/>
        </p:txBody>
      </p:sp>
      <p:sp>
        <p:nvSpPr>
          <p:cNvPr id="51" name="object 51"/>
          <p:cNvSpPr txBox="1"/>
          <p:nvPr/>
        </p:nvSpPr>
        <p:spPr>
          <a:xfrm>
            <a:off x="7754239" y="890142"/>
            <a:ext cx="3601085" cy="3043555"/>
          </a:xfrm>
          <a:prstGeom prst="rect">
            <a:avLst/>
          </a:prstGeom>
        </p:spPr>
        <p:txBody>
          <a:bodyPr wrap="square" lIns="0" tIns="12700" rIns="0" bIns="0" rtlCol="0" vert="horz">
            <a:spAutoFit/>
          </a:bodyPr>
          <a:lstStyle/>
          <a:p>
            <a:pPr marL="12700" marR="5080" indent="88265">
              <a:lnSpc>
                <a:spcPct val="100000"/>
              </a:lnSpc>
              <a:spcBef>
                <a:spcPts val="100"/>
              </a:spcBef>
            </a:pPr>
            <a:r>
              <a:rPr dirty="0" sz="1800" spc="15">
                <a:solidFill>
                  <a:srgbClr val="767070"/>
                </a:solidFill>
                <a:latin typeface="Cambria Math"/>
                <a:cs typeface="Cambria Math"/>
              </a:rPr>
              <a:t>𝑒, </a:t>
            </a:r>
            <a:r>
              <a:rPr dirty="0" sz="1800">
                <a:solidFill>
                  <a:srgbClr val="767070"/>
                </a:solidFill>
                <a:latin typeface="Cambria Math"/>
                <a:cs typeface="Cambria Math"/>
              </a:rPr>
              <a:t>𝑓 </a:t>
            </a:r>
            <a:r>
              <a:rPr dirty="0" sz="1800">
                <a:solidFill>
                  <a:srgbClr val="767070"/>
                </a:solidFill>
                <a:latin typeface="Arial"/>
                <a:cs typeface="Arial"/>
              </a:rPr>
              <a:t>, </a:t>
            </a:r>
            <a:r>
              <a:rPr dirty="0" sz="1800" spc="5">
                <a:solidFill>
                  <a:srgbClr val="767070"/>
                </a:solidFill>
                <a:latin typeface="Cambria Math"/>
                <a:cs typeface="Cambria Math"/>
              </a:rPr>
              <a:t>{𝑒, </a:t>
            </a:r>
            <a:r>
              <a:rPr dirty="0" sz="1800" spc="15">
                <a:solidFill>
                  <a:srgbClr val="767070"/>
                </a:solidFill>
                <a:latin typeface="Cambria Math"/>
                <a:cs typeface="Cambria Math"/>
              </a:rPr>
              <a:t>𝑠} </a:t>
            </a:r>
            <a:r>
              <a:rPr dirty="0" sz="1800" spc="-5">
                <a:solidFill>
                  <a:srgbClr val="767070"/>
                </a:solidFill>
                <a:latin typeface="Arial"/>
                <a:cs typeface="Arial"/>
              </a:rPr>
              <a:t>and </a:t>
            </a:r>
            <a:r>
              <a:rPr dirty="0" sz="1800" spc="10">
                <a:solidFill>
                  <a:srgbClr val="767070"/>
                </a:solidFill>
                <a:latin typeface="Cambria Math"/>
                <a:cs typeface="Cambria Math"/>
              </a:rPr>
              <a:t>{𝑏, </a:t>
            </a:r>
            <a:r>
              <a:rPr dirty="0" sz="1800" spc="15">
                <a:solidFill>
                  <a:srgbClr val="767070"/>
                </a:solidFill>
                <a:latin typeface="Cambria Math"/>
                <a:cs typeface="Cambria Math"/>
              </a:rPr>
              <a:t>𝑒} </a:t>
            </a:r>
            <a:r>
              <a:rPr dirty="0" sz="1800" spc="-5">
                <a:solidFill>
                  <a:srgbClr val="767070"/>
                </a:solidFill>
                <a:latin typeface="Arial"/>
                <a:cs typeface="Arial"/>
              </a:rPr>
              <a:t>all have  </a:t>
            </a:r>
            <a:r>
              <a:rPr dirty="0" sz="1800" spc="-10">
                <a:solidFill>
                  <a:srgbClr val="767070"/>
                </a:solidFill>
                <a:latin typeface="Arial"/>
                <a:cs typeface="Arial"/>
              </a:rPr>
              <a:t>weights </a:t>
            </a:r>
            <a:r>
              <a:rPr dirty="0" sz="1800">
                <a:solidFill>
                  <a:srgbClr val="767070"/>
                </a:solidFill>
                <a:latin typeface="Arial"/>
                <a:cs typeface="Arial"/>
              </a:rPr>
              <a:t>of 4. We first </a:t>
            </a:r>
            <a:r>
              <a:rPr dirty="0" sz="1800" spc="-5">
                <a:solidFill>
                  <a:srgbClr val="767070"/>
                </a:solidFill>
                <a:latin typeface="Arial"/>
                <a:cs typeface="Arial"/>
              </a:rPr>
              <a:t>look </a:t>
            </a:r>
            <a:r>
              <a:rPr dirty="0" sz="1800">
                <a:solidFill>
                  <a:srgbClr val="767070"/>
                </a:solidFill>
                <a:latin typeface="Arial"/>
                <a:cs typeface="Arial"/>
              </a:rPr>
              <a:t>at </a:t>
            </a:r>
            <a:r>
              <a:rPr dirty="0" sz="1800" spc="-5">
                <a:solidFill>
                  <a:srgbClr val="767070"/>
                </a:solidFill>
                <a:latin typeface="Arial"/>
                <a:cs typeface="Arial"/>
              </a:rPr>
              <a:t>the  </a:t>
            </a:r>
            <a:r>
              <a:rPr dirty="0" sz="1800" spc="-10">
                <a:solidFill>
                  <a:srgbClr val="767070"/>
                </a:solidFill>
                <a:latin typeface="Arial"/>
                <a:cs typeface="Arial"/>
              </a:rPr>
              <a:t>edge </a:t>
            </a:r>
            <a:r>
              <a:rPr dirty="0" sz="1800" spc="10">
                <a:solidFill>
                  <a:srgbClr val="767070"/>
                </a:solidFill>
                <a:latin typeface="Cambria Math"/>
                <a:cs typeface="Cambria Math"/>
              </a:rPr>
              <a:t>{𝑒, </a:t>
            </a:r>
            <a:r>
              <a:rPr dirty="0" sz="1800" spc="15">
                <a:solidFill>
                  <a:srgbClr val="767070"/>
                </a:solidFill>
                <a:latin typeface="Cambria Math"/>
                <a:cs typeface="Cambria Math"/>
              </a:rPr>
              <a:t>𝑓}</a:t>
            </a:r>
            <a:r>
              <a:rPr dirty="0" sz="1800" spc="15">
                <a:solidFill>
                  <a:srgbClr val="767070"/>
                </a:solidFill>
                <a:latin typeface="Arial"/>
                <a:cs typeface="Arial"/>
              </a:rPr>
              <a:t>. </a:t>
            </a:r>
            <a:r>
              <a:rPr dirty="0" sz="1800" spc="-5">
                <a:solidFill>
                  <a:srgbClr val="767070"/>
                </a:solidFill>
                <a:latin typeface="Arial"/>
                <a:cs typeface="Arial"/>
              </a:rPr>
              <a:t>Notice that </a:t>
            </a:r>
            <a:r>
              <a:rPr dirty="0" sz="1800">
                <a:solidFill>
                  <a:srgbClr val="767070"/>
                </a:solidFill>
                <a:latin typeface="Arial"/>
                <a:cs typeface="Arial"/>
              </a:rPr>
              <a:t>if </a:t>
            </a:r>
            <a:r>
              <a:rPr dirty="0" sz="1800" spc="-25">
                <a:solidFill>
                  <a:srgbClr val="767070"/>
                </a:solidFill>
                <a:latin typeface="Arial"/>
                <a:cs typeface="Arial"/>
              </a:rPr>
              <a:t>we </a:t>
            </a:r>
            <a:r>
              <a:rPr dirty="0" sz="1800" spc="-10">
                <a:solidFill>
                  <a:srgbClr val="767070"/>
                </a:solidFill>
                <a:latin typeface="Arial"/>
                <a:cs typeface="Arial"/>
              </a:rPr>
              <a:t>add </a:t>
            </a:r>
            <a:r>
              <a:rPr dirty="0" sz="1800">
                <a:solidFill>
                  <a:srgbClr val="767070"/>
                </a:solidFill>
                <a:latin typeface="Arial"/>
                <a:cs typeface="Arial"/>
              </a:rPr>
              <a:t>it  to </a:t>
            </a:r>
            <a:r>
              <a:rPr dirty="0" sz="1800" spc="-5">
                <a:solidFill>
                  <a:srgbClr val="767070"/>
                </a:solidFill>
                <a:latin typeface="Arial"/>
                <a:cs typeface="Arial"/>
              </a:rPr>
              <a:t>the graph, </a:t>
            </a:r>
            <a:r>
              <a:rPr dirty="0" sz="1800" spc="-25">
                <a:solidFill>
                  <a:srgbClr val="767070"/>
                </a:solidFill>
                <a:latin typeface="Arial"/>
                <a:cs typeface="Arial"/>
              </a:rPr>
              <a:t>we </a:t>
            </a:r>
            <a:r>
              <a:rPr dirty="0" sz="1800">
                <a:solidFill>
                  <a:srgbClr val="767070"/>
                </a:solidFill>
                <a:latin typeface="Arial"/>
                <a:cs typeface="Arial"/>
              </a:rPr>
              <a:t>form the </a:t>
            </a:r>
            <a:r>
              <a:rPr dirty="0" sz="1800" spc="-5">
                <a:solidFill>
                  <a:srgbClr val="767070"/>
                </a:solidFill>
                <a:latin typeface="Arial"/>
                <a:cs typeface="Arial"/>
              </a:rPr>
              <a:t>cycle </a:t>
            </a:r>
            <a:r>
              <a:rPr dirty="0" sz="1800">
                <a:solidFill>
                  <a:srgbClr val="767070"/>
                </a:solidFill>
                <a:latin typeface="Cambria Math"/>
                <a:cs typeface="Cambria Math"/>
              </a:rPr>
              <a:t>𝑎</a:t>
            </a:r>
            <a:r>
              <a:rPr dirty="0" sz="1800" spc="170">
                <a:solidFill>
                  <a:srgbClr val="767070"/>
                </a:solidFill>
                <a:latin typeface="Cambria Math"/>
                <a:cs typeface="Cambria Math"/>
              </a:rPr>
              <a:t> </a:t>
            </a:r>
            <a:r>
              <a:rPr dirty="0" sz="1800">
                <a:solidFill>
                  <a:srgbClr val="767070"/>
                </a:solidFill>
                <a:latin typeface="Cambria Math"/>
                <a:cs typeface="Cambria Math"/>
              </a:rPr>
              <a:t>→</a:t>
            </a:r>
            <a:endParaRPr sz="1800">
              <a:latin typeface="Cambria Math"/>
              <a:cs typeface="Cambria Math"/>
            </a:endParaRPr>
          </a:p>
          <a:p>
            <a:pPr marL="12700" marR="385445">
              <a:lnSpc>
                <a:spcPct val="100000"/>
              </a:lnSpc>
              <a:tabLst>
                <a:tab pos="2070100" algn="l"/>
              </a:tabLst>
            </a:pPr>
            <a:r>
              <a:rPr dirty="0" sz="1800">
                <a:solidFill>
                  <a:srgbClr val="767070"/>
                </a:solidFill>
                <a:latin typeface="Cambria Math"/>
                <a:cs typeface="Cambria Math"/>
              </a:rPr>
              <a:t>𝑒 → 𝑓 → 𝑏 → </a:t>
            </a:r>
            <a:r>
              <a:rPr dirty="0" sz="1800" spc="20">
                <a:solidFill>
                  <a:srgbClr val="767070"/>
                </a:solidFill>
                <a:latin typeface="Cambria Math"/>
                <a:cs typeface="Cambria Math"/>
              </a:rPr>
              <a:t>𝑎</a:t>
            </a:r>
            <a:r>
              <a:rPr dirty="0" sz="1800" spc="20">
                <a:solidFill>
                  <a:srgbClr val="767070"/>
                </a:solidFill>
                <a:latin typeface="Arial"/>
                <a:cs typeface="Arial"/>
              </a:rPr>
              <a:t>. </a:t>
            </a:r>
            <a:r>
              <a:rPr dirty="0" sz="1800" spc="-5">
                <a:solidFill>
                  <a:srgbClr val="767070"/>
                </a:solidFill>
                <a:latin typeface="Arial"/>
                <a:cs typeface="Arial"/>
              </a:rPr>
              <a:t>Thus </a:t>
            </a:r>
            <a:r>
              <a:rPr dirty="0" sz="1800" spc="-25">
                <a:solidFill>
                  <a:srgbClr val="767070"/>
                </a:solidFill>
                <a:latin typeface="Arial"/>
                <a:cs typeface="Arial"/>
              </a:rPr>
              <a:t>we </a:t>
            </a:r>
            <a:r>
              <a:rPr dirty="0" sz="1800" spc="-5">
                <a:solidFill>
                  <a:srgbClr val="767070"/>
                </a:solidFill>
                <a:latin typeface="Arial"/>
                <a:cs typeface="Arial"/>
              </a:rPr>
              <a:t>should  disregard</a:t>
            </a:r>
            <a:r>
              <a:rPr dirty="0" sz="1800" spc="20">
                <a:solidFill>
                  <a:srgbClr val="767070"/>
                </a:solidFill>
                <a:latin typeface="Arial"/>
                <a:cs typeface="Arial"/>
              </a:rPr>
              <a:t> </a:t>
            </a:r>
            <a:r>
              <a:rPr dirty="0" sz="1800">
                <a:solidFill>
                  <a:srgbClr val="767070"/>
                </a:solidFill>
                <a:latin typeface="Arial"/>
                <a:cs typeface="Arial"/>
              </a:rPr>
              <a:t>the</a:t>
            </a:r>
            <a:r>
              <a:rPr dirty="0" sz="1800" spc="-5">
                <a:solidFill>
                  <a:srgbClr val="767070"/>
                </a:solidFill>
                <a:latin typeface="Arial"/>
                <a:cs typeface="Arial"/>
              </a:rPr>
              <a:t> edge	</a:t>
            </a:r>
            <a:r>
              <a:rPr dirty="0" sz="1800" spc="15">
                <a:solidFill>
                  <a:srgbClr val="767070"/>
                </a:solidFill>
                <a:latin typeface="Cambria Math"/>
                <a:cs typeface="Cambria Math"/>
              </a:rPr>
              <a:t>𝑒, </a:t>
            </a:r>
            <a:r>
              <a:rPr dirty="0" sz="1800">
                <a:solidFill>
                  <a:srgbClr val="767070"/>
                </a:solidFill>
                <a:latin typeface="Cambria Math"/>
                <a:cs typeface="Cambria Math"/>
              </a:rPr>
              <a:t>𝑓</a:t>
            </a:r>
            <a:r>
              <a:rPr dirty="0" sz="1800" spc="225">
                <a:solidFill>
                  <a:srgbClr val="767070"/>
                </a:solidFill>
                <a:latin typeface="Cambria Math"/>
                <a:cs typeface="Cambria Math"/>
              </a:rPr>
              <a:t> </a:t>
            </a:r>
            <a:r>
              <a:rPr dirty="0" sz="1800">
                <a:solidFill>
                  <a:srgbClr val="767070"/>
                </a:solidFill>
                <a:latin typeface="Cambria Math"/>
                <a:cs typeface="Cambria Math"/>
              </a:rPr>
              <a:t>.</a:t>
            </a:r>
            <a:endParaRPr sz="1800">
              <a:latin typeface="Cambria Math"/>
              <a:cs typeface="Cambria Math"/>
            </a:endParaRPr>
          </a:p>
          <a:p>
            <a:pPr>
              <a:lnSpc>
                <a:spcPct val="100000"/>
              </a:lnSpc>
              <a:spcBef>
                <a:spcPts val="30"/>
              </a:spcBef>
            </a:pPr>
            <a:endParaRPr sz="1850">
              <a:latin typeface="Times New Roman"/>
              <a:cs typeface="Times New Roman"/>
            </a:endParaRPr>
          </a:p>
          <a:p>
            <a:pPr marL="12700">
              <a:lnSpc>
                <a:spcPct val="100000"/>
              </a:lnSpc>
              <a:spcBef>
                <a:spcPts val="5"/>
              </a:spcBef>
            </a:pPr>
            <a:r>
              <a:rPr dirty="0" sz="1800" spc="-10">
                <a:solidFill>
                  <a:srgbClr val="767070"/>
                </a:solidFill>
                <a:latin typeface="Arial"/>
                <a:cs typeface="Arial"/>
              </a:rPr>
              <a:t>Similarly, </a:t>
            </a:r>
            <a:r>
              <a:rPr dirty="0" sz="1800" spc="-5">
                <a:solidFill>
                  <a:srgbClr val="767070"/>
                </a:solidFill>
                <a:latin typeface="Arial"/>
                <a:cs typeface="Arial"/>
              </a:rPr>
              <a:t>adding </a:t>
            </a:r>
            <a:r>
              <a:rPr dirty="0" sz="1800">
                <a:solidFill>
                  <a:srgbClr val="767070"/>
                </a:solidFill>
                <a:latin typeface="Arial"/>
                <a:cs typeface="Arial"/>
              </a:rPr>
              <a:t>the </a:t>
            </a:r>
            <a:r>
              <a:rPr dirty="0" sz="1800" spc="-5">
                <a:solidFill>
                  <a:srgbClr val="767070"/>
                </a:solidFill>
                <a:latin typeface="Arial"/>
                <a:cs typeface="Arial"/>
              </a:rPr>
              <a:t>edge </a:t>
            </a:r>
            <a:r>
              <a:rPr dirty="0" sz="1800" spc="5">
                <a:solidFill>
                  <a:srgbClr val="767070"/>
                </a:solidFill>
                <a:latin typeface="Cambria Math"/>
                <a:cs typeface="Cambria Math"/>
              </a:rPr>
              <a:t>{𝑒,</a:t>
            </a:r>
            <a:r>
              <a:rPr dirty="0" sz="1800" spc="-25">
                <a:solidFill>
                  <a:srgbClr val="767070"/>
                </a:solidFill>
                <a:latin typeface="Cambria Math"/>
                <a:cs typeface="Cambria Math"/>
              </a:rPr>
              <a:t> </a:t>
            </a:r>
            <a:r>
              <a:rPr dirty="0" sz="1800" spc="15">
                <a:solidFill>
                  <a:srgbClr val="767070"/>
                </a:solidFill>
                <a:latin typeface="Cambria Math"/>
                <a:cs typeface="Cambria Math"/>
              </a:rPr>
              <a:t>𝑠}</a:t>
            </a:r>
            <a:endParaRPr sz="1800">
              <a:latin typeface="Cambria Math"/>
              <a:cs typeface="Cambria Math"/>
            </a:endParaRPr>
          </a:p>
          <a:p>
            <a:pPr marL="12700">
              <a:lnSpc>
                <a:spcPct val="100000"/>
              </a:lnSpc>
            </a:pPr>
            <a:r>
              <a:rPr dirty="0" sz="1800" spc="-15">
                <a:solidFill>
                  <a:srgbClr val="767070"/>
                </a:solidFill>
                <a:latin typeface="Arial"/>
                <a:cs typeface="Arial"/>
              </a:rPr>
              <a:t>would </a:t>
            </a:r>
            <a:r>
              <a:rPr dirty="0" sz="1800">
                <a:solidFill>
                  <a:srgbClr val="767070"/>
                </a:solidFill>
                <a:latin typeface="Arial"/>
                <a:cs typeface="Arial"/>
              </a:rPr>
              <a:t>form the </a:t>
            </a:r>
            <a:r>
              <a:rPr dirty="0" sz="1800" spc="-5">
                <a:solidFill>
                  <a:srgbClr val="767070"/>
                </a:solidFill>
                <a:latin typeface="Arial"/>
                <a:cs typeface="Arial"/>
              </a:rPr>
              <a:t>cycle </a:t>
            </a:r>
            <a:r>
              <a:rPr dirty="0" sz="1800">
                <a:solidFill>
                  <a:srgbClr val="767070"/>
                </a:solidFill>
                <a:latin typeface="Cambria Math"/>
                <a:cs typeface="Cambria Math"/>
              </a:rPr>
              <a:t>𝑎 → 𝑏 → 𝑓</a:t>
            </a:r>
            <a:r>
              <a:rPr dirty="0" sz="1800" spc="-120">
                <a:solidFill>
                  <a:srgbClr val="767070"/>
                </a:solidFill>
                <a:latin typeface="Cambria Math"/>
                <a:cs typeface="Cambria Math"/>
              </a:rPr>
              <a:t> </a:t>
            </a:r>
            <a:r>
              <a:rPr dirty="0" sz="1800">
                <a:solidFill>
                  <a:srgbClr val="767070"/>
                </a:solidFill>
                <a:latin typeface="Cambria Math"/>
                <a:cs typeface="Cambria Math"/>
              </a:rPr>
              <a:t>→</a:t>
            </a:r>
            <a:endParaRPr sz="1800">
              <a:latin typeface="Cambria Math"/>
              <a:cs typeface="Cambria Math"/>
            </a:endParaRPr>
          </a:p>
          <a:p>
            <a:pPr marL="12700" marR="467359">
              <a:lnSpc>
                <a:spcPct val="100000"/>
              </a:lnSpc>
            </a:pPr>
            <a:r>
              <a:rPr dirty="0" sz="1800">
                <a:solidFill>
                  <a:srgbClr val="767070"/>
                </a:solidFill>
                <a:latin typeface="Cambria Math"/>
                <a:cs typeface="Cambria Math"/>
              </a:rPr>
              <a:t>𝑔 → 𝑠 → 𝑒 → </a:t>
            </a:r>
            <a:r>
              <a:rPr dirty="0" sz="1800" spc="20">
                <a:solidFill>
                  <a:srgbClr val="767070"/>
                </a:solidFill>
                <a:latin typeface="Cambria Math"/>
                <a:cs typeface="Cambria Math"/>
              </a:rPr>
              <a:t>𝑎</a:t>
            </a:r>
            <a:r>
              <a:rPr dirty="0" sz="1800" spc="20">
                <a:solidFill>
                  <a:srgbClr val="767070"/>
                </a:solidFill>
                <a:latin typeface="Arial"/>
                <a:cs typeface="Arial"/>
              </a:rPr>
              <a:t>, </a:t>
            </a:r>
            <a:r>
              <a:rPr dirty="0" sz="1800" spc="-5">
                <a:solidFill>
                  <a:srgbClr val="767070"/>
                </a:solidFill>
                <a:latin typeface="Arial"/>
                <a:cs typeface="Arial"/>
              </a:rPr>
              <a:t>thus </a:t>
            </a:r>
            <a:r>
              <a:rPr dirty="0" sz="1800" spc="-25">
                <a:solidFill>
                  <a:srgbClr val="767070"/>
                </a:solidFill>
                <a:latin typeface="Arial"/>
                <a:cs typeface="Arial"/>
              </a:rPr>
              <a:t>we </a:t>
            </a:r>
            <a:r>
              <a:rPr dirty="0" sz="1800" spc="-5">
                <a:solidFill>
                  <a:srgbClr val="767070"/>
                </a:solidFill>
                <a:latin typeface="Arial"/>
                <a:cs typeface="Arial"/>
              </a:rPr>
              <a:t>should  disregard</a:t>
            </a:r>
            <a:r>
              <a:rPr dirty="0" sz="1800" spc="15">
                <a:solidFill>
                  <a:srgbClr val="767070"/>
                </a:solidFill>
                <a:latin typeface="Arial"/>
                <a:cs typeface="Arial"/>
              </a:rPr>
              <a:t> </a:t>
            </a:r>
            <a:r>
              <a:rPr dirty="0" sz="1800">
                <a:solidFill>
                  <a:srgbClr val="767070"/>
                </a:solidFill>
                <a:latin typeface="Arial"/>
                <a:cs typeface="Arial"/>
              </a:rPr>
              <a:t>it.</a:t>
            </a:r>
            <a:endParaRPr sz="1800">
              <a:latin typeface="Arial"/>
              <a:cs typeface="Arial"/>
            </a:endParaRPr>
          </a:p>
        </p:txBody>
      </p:sp>
      <p:sp>
        <p:nvSpPr>
          <p:cNvPr id="52" name="object 52"/>
          <p:cNvSpPr txBox="1"/>
          <p:nvPr/>
        </p:nvSpPr>
        <p:spPr>
          <a:xfrm>
            <a:off x="7754239" y="4182617"/>
            <a:ext cx="3413125" cy="848994"/>
          </a:xfrm>
          <a:prstGeom prst="rect">
            <a:avLst/>
          </a:prstGeom>
        </p:spPr>
        <p:txBody>
          <a:bodyPr wrap="square" lIns="0" tIns="12700" rIns="0" bIns="0" rtlCol="0" vert="horz">
            <a:spAutoFit/>
          </a:bodyPr>
          <a:lstStyle/>
          <a:p>
            <a:pPr algn="just" marL="12700" marR="5080">
              <a:lnSpc>
                <a:spcPct val="100000"/>
              </a:lnSpc>
              <a:spcBef>
                <a:spcPts val="100"/>
              </a:spcBef>
            </a:pPr>
            <a:r>
              <a:rPr dirty="0" sz="1800" spc="-5">
                <a:solidFill>
                  <a:srgbClr val="767070"/>
                </a:solidFill>
                <a:latin typeface="Arial"/>
                <a:cs typeface="Arial"/>
              </a:rPr>
              <a:t>Adding </a:t>
            </a:r>
            <a:r>
              <a:rPr dirty="0" sz="1800">
                <a:solidFill>
                  <a:srgbClr val="767070"/>
                </a:solidFill>
                <a:latin typeface="Arial"/>
                <a:cs typeface="Arial"/>
              </a:rPr>
              <a:t>the </a:t>
            </a:r>
            <a:r>
              <a:rPr dirty="0" sz="1800" spc="-5">
                <a:solidFill>
                  <a:srgbClr val="767070"/>
                </a:solidFill>
                <a:latin typeface="Arial"/>
                <a:cs typeface="Arial"/>
              </a:rPr>
              <a:t>edge </a:t>
            </a:r>
            <a:r>
              <a:rPr dirty="0" sz="1800" spc="15">
                <a:solidFill>
                  <a:srgbClr val="767070"/>
                </a:solidFill>
                <a:latin typeface="Cambria Math"/>
                <a:cs typeface="Cambria Math"/>
              </a:rPr>
              <a:t>{𝑏, </a:t>
            </a:r>
            <a:r>
              <a:rPr dirty="0" sz="1800" spc="20">
                <a:solidFill>
                  <a:srgbClr val="767070"/>
                </a:solidFill>
                <a:latin typeface="Cambria Math"/>
                <a:cs typeface="Cambria Math"/>
              </a:rPr>
              <a:t>𝑒} </a:t>
            </a:r>
            <a:r>
              <a:rPr dirty="0" sz="1800" spc="-15">
                <a:solidFill>
                  <a:srgbClr val="767070"/>
                </a:solidFill>
                <a:latin typeface="Arial"/>
                <a:cs typeface="Arial"/>
              </a:rPr>
              <a:t>would </a:t>
            </a:r>
            <a:r>
              <a:rPr dirty="0" sz="1800" spc="-5">
                <a:solidFill>
                  <a:srgbClr val="767070"/>
                </a:solidFill>
                <a:latin typeface="Arial"/>
                <a:cs typeface="Arial"/>
              </a:rPr>
              <a:t>also  </a:t>
            </a:r>
            <a:r>
              <a:rPr dirty="0" sz="1800">
                <a:solidFill>
                  <a:srgbClr val="767070"/>
                </a:solidFill>
                <a:latin typeface="Arial"/>
                <a:cs typeface="Arial"/>
              </a:rPr>
              <a:t>form a </a:t>
            </a:r>
            <a:r>
              <a:rPr dirty="0" sz="1800" spc="-10">
                <a:solidFill>
                  <a:srgbClr val="767070"/>
                </a:solidFill>
                <a:latin typeface="Arial"/>
                <a:cs typeface="Arial"/>
              </a:rPr>
              <a:t>cycle, </a:t>
            </a:r>
            <a:r>
              <a:rPr dirty="0" sz="1800">
                <a:solidFill>
                  <a:srgbClr val="767070"/>
                </a:solidFill>
                <a:latin typeface="Cambria Math"/>
                <a:cs typeface="Cambria Math"/>
              </a:rPr>
              <a:t>𝑎 → 𝑒 → 𝑏 → </a:t>
            </a:r>
            <a:r>
              <a:rPr dirty="0" sz="1800" spc="15">
                <a:solidFill>
                  <a:srgbClr val="767070"/>
                </a:solidFill>
                <a:latin typeface="Cambria Math"/>
                <a:cs typeface="Cambria Math"/>
              </a:rPr>
              <a:t>𝑎</a:t>
            </a:r>
            <a:r>
              <a:rPr dirty="0" sz="1800" spc="15">
                <a:solidFill>
                  <a:srgbClr val="767070"/>
                </a:solidFill>
                <a:latin typeface="Arial"/>
                <a:cs typeface="Arial"/>
              </a:rPr>
              <a:t>, </a:t>
            </a:r>
            <a:r>
              <a:rPr dirty="0" sz="1800" spc="-5">
                <a:solidFill>
                  <a:srgbClr val="767070"/>
                </a:solidFill>
                <a:latin typeface="Arial"/>
                <a:cs typeface="Arial"/>
              </a:rPr>
              <a:t>thus  </a:t>
            </a:r>
            <a:r>
              <a:rPr dirty="0" sz="1800" spc="-25">
                <a:solidFill>
                  <a:srgbClr val="767070"/>
                </a:solidFill>
                <a:latin typeface="Arial"/>
                <a:cs typeface="Arial"/>
              </a:rPr>
              <a:t>we </a:t>
            </a:r>
            <a:r>
              <a:rPr dirty="0" sz="1800" spc="-5">
                <a:solidFill>
                  <a:srgbClr val="767070"/>
                </a:solidFill>
                <a:latin typeface="Arial"/>
                <a:cs typeface="Arial"/>
              </a:rPr>
              <a:t>also disregard </a:t>
            </a:r>
            <a:r>
              <a:rPr dirty="0" sz="1800">
                <a:solidFill>
                  <a:srgbClr val="767070"/>
                </a:solidFill>
                <a:latin typeface="Arial"/>
                <a:cs typeface="Arial"/>
              </a:rPr>
              <a:t>the </a:t>
            </a:r>
            <a:r>
              <a:rPr dirty="0" sz="1800" spc="-5">
                <a:solidFill>
                  <a:srgbClr val="767070"/>
                </a:solidFill>
                <a:latin typeface="Arial"/>
                <a:cs typeface="Arial"/>
              </a:rPr>
              <a:t>edge </a:t>
            </a:r>
            <a:r>
              <a:rPr dirty="0" sz="1800" spc="10">
                <a:solidFill>
                  <a:srgbClr val="767070"/>
                </a:solidFill>
                <a:latin typeface="Cambria Math"/>
                <a:cs typeface="Cambria Math"/>
              </a:rPr>
              <a:t>{𝑏,</a:t>
            </a:r>
            <a:r>
              <a:rPr dirty="0" sz="1800" spc="-30">
                <a:solidFill>
                  <a:srgbClr val="767070"/>
                </a:solidFill>
                <a:latin typeface="Cambria Math"/>
                <a:cs typeface="Cambria Math"/>
              </a:rPr>
              <a:t> </a:t>
            </a:r>
            <a:r>
              <a:rPr dirty="0" sz="1800" spc="10">
                <a:solidFill>
                  <a:srgbClr val="767070"/>
                </a:solidFill>
                <a:latin typeface="Cambria Math"/>
                <a:cs typeface="Cambria Math"/>
              </a:rPr>
              <a:t>𝑒}</a:t>
            </a:r>
            <a:r>
              <a:rPr dirty="0" sz="1800" spc="10">
                <a:solidFill>
                  <a:srgbClr val="767070"/>
                </a:solidFill>
                <a:latin typeface="Arial"/>
                <a:cs typeface="Arial"/>
              </a:rPr>
              <a:t>.</a:t>
            </a:r>
            <a:endParaRPr sz="1800">
              <a:latin typeface="Arial"/>
              <a:cs typeface="Arial"/>
            </a:endParaRPr>
          </a:p>
        </p:txBody>
      </p:sp>
      <p:sp>
        <p:nvSpPr>
          <p:cNvPr id="53" name="object 53"/>
          <p:cNvSpPr/>
          <p:nvPr/>
        </p:nvSpPr>
        <p:spPr>
          <a:xfrm>
            <a:off x="1168146" y="4997958"/>
            <a:ext cx="465455" cy="0"/>
          </a:xfrm>
          <a:custGeom>
            <a:avLst/>
            <a:gdLst/>
            <a:ahLst/>
            <a:cxnLst/>
            <a:rect l="l" t="t" r="r" b="b"/>
            <a:pathLst>
              <a:path w="465455" h="0">
                <a:moveTo>
                  <a:pt x="0" y="0"/>
                </a:moveTo>
                <a:lnTo>
                  <a:pt x="465073" y="0"/>
                </a:lnTo>
              </a:path>
            </a:pathLst>
          </a:custGeom>
          <a:ln w="38100">
            <a:solidFill>
              <a:srgbClr val="8952AC"/>
            </a:solidFill>
            <a:prstDash val="dash"/>
          </a:ln>
        </p:spPr>
        <p:txBody>
          <a:bodyPr wrap="square" lIns="0" tIns="0" rIns="0" bIns="0" rtlCol="0"/>
          <a:lstStyle/>
          <a:p/>
        </p:txBody>
      </p:sp>
      <p:sp>
        <p:nvSpPr>
          <p:cNvPr id="54" name="object 54"/>
          <p:cNvSpPr/>
          <p:nvPr/>
        </p:nvSpPr>
        <p:spPr>
          <a:xfrm>
            <a:off x="1168146" y="5238750"/>
            <a:ext cx="465455" cy="0"/>
          </a:xfrm>
          <a:custGeom>
            <a:avLst/>
            <a:gdLst/>
            <a:ahLst/>
            <a:cxnLst/>
            <a:rect l="l" t="t" r="r" b="b"/>
            <a:pathLst>
              <a:path w="465455" h="0">
                <a:moveTo>
                  <a:pt x="0" y="0"/>
                </a:moveTo>
                <a:lnTo>
                  <a:pt x="465073" y="0"/>
                </a:lnTo>
              </a:path>
            </a:pathLst>
          </a:custGeom>
          <a:ln w="38100">
            <a:solidFill>
              <a:srgbClr val="767070"/>
            </a:solidFill>
            <a:prstDash val="dash"/>
          </a:ln>
        </p:spPr>
        <p:txBody>
          <a:bodyPr wrap="square" lIns="0" tIns="0" rIns="0" bIns="0" rtlCol="0"/>
          <a:lstStyle/>
          <a:p/>
        </p:txBody>
      </p:sp>
      <p:sp>
        <p:nvSpPr>
          <p:cNvPr id="55" name="object 55"/>
          <p:cNvSpPr/>
          <p:nvPr/>
        </p:nvSpPr>
        <p:spPr>
          <a:xfrm>
            <a:off x="1168146" y="5717285"/>
            <a:ext cx="465455" cy="0"/>
          </a:xfrm>
          <a:custGeom>
            <a:avLst/>
            <a:gdLst/>
            <a:ahLst/>
            <a:cxnLst/>
            <a:rect l="l" t="t" r="r" b="b"/>
            <a:pathLst>
              <a:path w="465455" h="0">
                <a:moveTo>
                  <a:pt x="0" y="0"/>
                </a:moveTo>
                <a:lnTo>
                  <a:pt x="465073" y="0"/>
                </a:lnTo>
              </a:path>
            </a:pathLst>
          </a:custGeom>
          <a:ln w="38100">
            <a:solidFill>
              <a:srgbClr val="57ED7B"/>
            </a:solidFill>
          </a:ln>
        </p:spPr>
        <p:txBody>
          <a:bodyPr wrap="square" lIns="0" tIns="0" rIns="0" bIns="0" rtlCol="0"/>
          <a:lstStyle/>
          <a:p/>
        </p:txBody>
      </p:sp>
      <p:sp>
        <p:nvSpPr>
          <p:cNvPr id="56" name="object 56"/>
          <p:cNvSpPr/>
          <p:nvPr/>
        </p:nvSpPr>
        <p:spPr>
          <a:xfrm>
            <a:off x="1168146" y="5471921"/>
            <a:ext cx="465455" cy="0"/>
          </a:xfrm>
          <a:custGeom>
            <a:avLst/>
            <a:gdLst/>
            <a:ahLst/>
            <a:cxnLst/>
            <a:rect l="l" t="t" r="r" b="b"/>
            <a:pathLst>
              <a:path w="465455" h="0">
                <a:moveTo>
                  <a:pt x="0" y="0"/>
                </a:moveTo>
                <a:lnTo>
                  <a:pt x="465073" y="0"/>
                </a:lnTo>
              </a:path>
            </a:pathLst>
          </a:custGeom>
          <a:ln w="38100">
            <a:solidFill>
              <a:srgbClr val="C00000"/>
            </a:solidFill>
            <a:prstDash val="dash"/>
          </a:ln>
        </p:spPr>
        <p:txBody>
          <a:bodyPr wrap="square" lIns="0" tIns="0" rIns="0" bIns="0" rtlCol="0"/>
          <a:lstStyle/>
          <a:p/>
        </p:txBody>
      </p:sp>
      <p:sp>
        <p:nvSpPr>
          <p:cNvPr id="57" name="object 57"/>
          <p:cNvSpPr txBox="1"/>
          <p:nvPr/>
        </p:nvSpPr>
        <p:spPr>
          <a:xfrm>
            <a:off x="1712214" y="4826889"/>
            <a:ext cx="1320800" cy="989330"/>
          </a:xfrm>
          <a:prstGeom prst="rect">
            <a:avLst/>
          </a:prstGeom>
        </p:spPr>
        <p:txBody>
          <a:bodyPr wrap="square" lIns="0" tIns="8255" rIns="0" bIns="0" rtlCol="0" vert="horz">
            <a:spAutoFit/>
          </a:bodyPr>
          <a:lstStyle/>
          <a:p>
            <a:pPr marL="12700" marR="5080">
              <a:lnSpc>
                <a:spcPct val="132300"/>
              </a:lnSpc>
              <a:spcBef>
                <a:spcPts val="65"/>
              </a:spcBef>
            </a:pPr>
            <a:r>
              <a:rPr dirty="0" sz="1200" spc="-5">
                <a:solidFill>
                  <a:srgbClr val="767070"/>
                </a:solidFill>
                <a:latin typeface="Arial"/>
                <a:cs typeface="Arial"/>
              </a:rPr>
              <a:t>Unexamined Edge  Disregarded Edge  </a:t>
            </a:r>
            <a:r>
              <a:rPr dirty="0" sz="1200">
                <a:solidFill>
                  <a:srgbClr val="767070"/>
                </a:solidFill>
                <a:latin typeface="Arial"/>
                <a:cs typeface="Arial"/>
              </a:rPr>
              <a:t>Under</a:t>
            </a:r>
            <a:r>
              <a:rPr dirty="0" sz="1200" spc="-70">
                <a:solidFill>
                  <a:srgbClr val="767070"/>
                </a:solidFill>
                <a:latin typeface="Arial"/>
                <a:cs typeface="Arial"/>
              </a:rPr>
              <a:t> </a:t>
            </a:r>
            <a:r>
              <a:rPr dirty="0" sz="1200" spc="-5">
                <a:solidFill>
                  <a:srgbClr val="767070"/>
                </a:solidFill>
                <a:latin typeface="Arial"/>
                <a:cs typeface="Arial"/>
              </a:rPr>
              <a:t>Examination  MCST</a:t>
            </a:r>
            <a:r>
              <a:rPr dirty="0" sz="1200" spc="-10">
                <a:solidFill>
                  <a:srgbClr val="767070"/>
                </a:solidFill>
                <a:latin typeface="Arial"/>
                <a:cs typeface="Arial"/>
              </a:rPr>
              <a:t> </a:t>
            </a:r>
            <a:r>
              <a:rPr dirty="0" sz="1200" spc="-5">
                <a:solidFill>
                  <a:srgbClr val="767070"/>
                </a:solidFill>
                <a:latin typeface="Arial"/>
                <a:cs typeface="Arial"/>
              </a:rPr>
              <a:t>Edge</a:t>
            </a:r>
            <a:endParaRPr sz="1200">
              <a:latin typeface="Arial"/>
              <a:cs typeface="Arial"/>
            </a:endParaRPr>
          </a:p>
        </p:txBody>
      </p:sp>
      <p:sp>
        <p:nvSpPr>
          <p:cNvPr id="58" name="object 58"/>
          <p:cNvSpPr/>
          <p:nvPr/>
        </p:nvSpPr>
        <p:spPr>
          <a:xfrm>
            <a:off x="1203871" y="1833498"/>
            <a:ext cx="1151890" cy="996950"/>
          </a:xfrm>
          <a:custGeom>
            <a:avLst/>
            <a:gdLst/>
            <a:ahLst/>
            <a:cxnLst/>
            <a:rect l="l" t="t" r="r" b="b"/>
            <a:pathLst>
              <a:path w="1151889" h="996950">
                <a:moveTo>
                  <a:pt x="1084046" y="955497"/>
                </a:moveTo>
                <a:lnTo>
                  <a:pt x="1067142" y="975105"/>
                </a:lnTo>
                <a:lnTo>
                  <a:pt x="1151343" y="996441"/>
                </a:lnTo>
                <a:lnTo>
                  <a:pt x="1137814" y="963929"/>
                </a:lnTo>
                <a:lnTo>
                  <a:pt x="1093812" y="963929"/>
                </a:lnTo>
                <a:lnTo>
                  <a:pt x="1084046" y="955497"/>
                </a:lnTo>
                <a:close/>
              </a:path>
              <a:path w="1151889" h="996950">
                <a:moveTo>
                  <a:pt x="1101035" y="935790"/>
                </a:moveTo>
                <a:lnTo>
                  <a:pt x="1084046" y="955497"/>
                </a:lnTo>
                <a:lnTo>
                  <a:pt x="1093812" y="963929"/>
                </a:lnTo>
                <a:lnTo>
                  <a:pt x="1110830" y="944245"/>
                </a:lnTo>
                <a:lnTo>
                  <a:pt x="1101035" y="935790"/>
                </a:lnTo>
                <a:close/>
              </a:path>
              <a:path w="1151889" h="996950">
                <a:moveTo>
                  <a:pt x="1117942" y="916177"/>
                </a:moveTo>
                <a:lnTo>
                  <a:pt x="1101035" y="935790"/>
                </a:lnTo>
                <a:lnTo>
                  <a:pt x="1110830" y="944245"/>
                </a:lnTo>
                <a:lnTo>
                  <a:pt x="1093812" y="963929"/>
                </a:lnTo>
                <a:lnTo>
                  <a:pt x="1137814" y="963929"/>
                </a:lnTo>
                <a:lnTo>
                  <a:pt x="1117942" y="916177"/>
                </a:lnTo>
                <a:close/>
              </a:path>
              <a:path w="1151889" h="996950">
                <a:moveTo>
                  <a:pt x="16941" y="0"/>
                </a:moveTo>
                <a:lnTo>
                  <a:pt x="0" y="19558"/>
                </a:lnTo>
                <a:lnTo>
                  <a:pt x="1084046" y="955497"/>
                </a:lnTo>
                <a:lnTo>
                  <a:pt x="1101035" y="935790"/>
                </a:lnTo>
                <a:lnTo>
                  <a:pt x="16941" y="0"/>
                </a:lnTo>
                <a:close/>
              </a:path>
            </a:pathLst>
          </a:custGeom>
          <a:solidFill>
            <a:srgbClr val="7E7E7E"/>
          </a:solidFill>
        </p:spPr>
        <p:txBody>
          <a:bodyPr wrap="square" lIns="0" tIns="0" rIns="0" bIns="0" rtlCol="0"/>
          <a:lstStyle/>
          <a:p/>
        </p:txBody>
      </p:sp>
      <p:sp>
        <p:nvSpPr>
          <p:cNvPr id="59" name="object 59"/>
          <p:cNvSpPr/>
          <p:nvPr/>
        </p:nvSpPr>
        <p:spPr>
          <a:xfrm>
            <a:off x="2846070" y="2828544"/>
            <a:ext cx="976630" cy="78105"/>
          </a:xfrm>
          <a:custGeom>
            <a:avLst/>
            <a:gdLst/>
            <a:ahLst/>
            <a:cxnLst/>
            <a:rect l="l" t="t" r="r" b="b"/>
            <a:pathLst>
              <a:path w="976629" h="78105">
                <a:moveTo>
                  <a:pt x="898906" y="0"/>
                </a:moveTo>
                <a:lnTo>
                  <a:pt x="898906" y="77723"/>
                </a:lnTo>
                <a:lnTo>
                  <a:pt x="950721" y="51815"/>
                </a:lnTo>
                <a:lnTo>
                  <a:pt x="911859" y="51815"/>
                </a:lnTo>
                <a:lnTo>
                  <a:pt x="911859" y="25907"/>
                </a:lnTo>
                <a:lnTo>
                  <a:pt x="950721" y="25907"/>
                </a:lnTo>
                <a:lnTo>
                  <a:pt x="898906" y="0"/>
                </a:lnTo>
                <a:close/>
              </a:path>
              <a:path w="976629" h="78105">
                <a:moveTo>
                  <a:pt x="898906" y="25907"/>
                </a:moveTo>
                <a:lnTo>
                  <a:pt x="0" y="25907"/>
                </a:lnTo>
                <a:lnTo>
                  <a:pt x="0" y="51815"/>
                </a:lnTo>
                <a:lnTo>
                  <a:pt x="898906" y="51815"/>
                </a:lnTo>
                <a:lnTo>
                  <a:pt x="898906" y="25907"/>
                </a:lnTo>
                <a:close/>
              </a:path>
              <a:path w="976629" h="78105">
                <a:moveTo>
                  <a:pt x="950721" y="25907"/>
                </a:moveTo>
                <a:lnTo>
                  <a:pt x="911859" y="25907"/>
                </a:lnTo>
                <a:lnTo>
                  <a:pt x="911859" y="51815"/>
                </a:lnTo>
                <a:lnTo>
                  <a:pt x="950721" y="51815"/>
                </a:lnTo>
                <a:lnTo>
                  <a:pt x="976630" y="38861"/>
                </a:lnTo>
                <a:lnTo>
                  <a:pt x="950721" y="25907"/>
                </a:lnTo>
                <a:close/>
              </a:path>
            </a:pathLst>
          </a:custGeom>
          <a:solidFill>
            <a:srgbClr val="7E7E7E"/>
          </a:solidFill>
        </p:spPr>
        <p:txBody>
          <a:bodyPr wrap="square" lIns="0" tIns="0" rIns="0" bIns="0" rtlCol="0"/>
          <a:lstStyle/>
          <a:p/>
        </p:txBody>
      </p:sp>
      <p:sp>
        <p:nvSpPr>
          <p:cNvPr id="60" name="object 60"/>
          <p:cNvSpPr/>
          <p:nvPr/>
        </p:nvSpPr>
        <p:spPr>
          <a:xfrm>
            <a:off x="2686050" y="1843277"/>
            <a:ext cx="1025525" cy="895985"/>
          </a:xfrm>
          <a:custGeom>
            <a:avLst/>
            <a:gdLst/>
            <a:ahLst/>
            <a:cxnLst/>
            <a:rect l="l" t="t" r="r" b="b"/>
            <a:pathLst>
              <a:path w="1025525" h="895985">
                <a:moveTo>
                  <a:pt x="67130" y="41238"/>
                </a:moveTo>
                <a:lnTo>
                  <a:pt x="50137" y="60816"/>
                </a:lnTo>
                <a:lnTo>
                  <a:pt x="1008634" y="895604"/>
                </a:lnTo>
                <a:lnTo>
                  <a:pt x="1025525" y="876046"/>
                </a:lnTo>
                <a:lnTo>
                  <a:pt x="67130" y="41238"/>
                </a:lnTo>
                <a:close/>
              </a:path>
              <a:path w="1025525" h="895985">
                <a:moveTo>
                  <a:pt x="0" y="0"/>
                </a:moveTo>
                <a:lnTo>
                  <a:pt x="33147" y="80391"/>
                </a:lnTo>
                <a:lnTo>
                  <a:pt x="50137" y="60816"/>
                </a:lnTo>
                <a:lnTo>
                  <a:pt x="40386" y="52324"/>
                </a:lnTo>
                <a:lnTo>
                  <a:pt x="57404" y="32766"/>
                </a:lnTo>
                <a:lnTo>
                  <a:pt x="74483" y="32766"/>
                </a:lnTo>
                <a:lnTo>
                  <a:pt x="84074" y="21717"/>
                </a:lnTo>
                <a:lnTo>
                  <a:pt x="0" y="0"/>
                </a:lnTo>
                <a:close/>
              </a:path>
              <a:path w="1025525" h="895985">
                <a:moveTo>
                  <a:pt x="57404" y="32766"/>
                </a:moveTo>
                <a:lnTo>
                  <a:pt x="40386" y="52324"/>
                </a:lnTo>
                <a:lnTo>
                  <a:pt x="50137" y="60816"/>
                </a:lnTo>
                <a:lnTo>
                  <a:pt x="67130" y="41238"/>
                </a:lnTo>
                <a:lnTo>
                  <a:pt x="57404" y="32766"/>
                </a:lnTo>
                <a:close/>
              </a:path>
              <a:path w="1025525" h="895985">
                <a:moveTo>
                  <a:pt x="74483" y="32766"/>
                </a:moveTo>
                <a:lnTo>
                  <a:pt x="57404" y="32766"/>
                </a:lnTo>
                <a:lnTo>
                  <a:pt x="67130" y="41238"/>
                </a:lnTo>
                <a:lnTo>
                  <a:pt x="74483" y="32766"/>
                </a:lnTo>
                <a:close/>
              </a:path>
            </a:pathLst>
          </a:custGeom>
          <a:solidFill>
            <a:srgbClr val="7E7E7E"/>
          </a:solidFill>
        </p:spPr>
        <p:txBody>
          <a:bodyPr wrap="square" lIns="0" tIns="0" rIns="0" bIns="0" rtlCol="0"/>
          <a:lstStyle/>
          <a:p/>
        </p:txBody>
      </p:sp>
      <p:sp>
        <p:nvSpPr>
          <p:cNvPr id="61" name="object 61"/>
          <p:cNvSpPr/>
          <p:nvPr/>
        </p:nvSpPr>
        <p:spPr>
          <a:xfrm>
            <a:off x="1349502" y="1507997"/>
            <a:ext cx="969644" cy="78105"/>
          </a:xfrm>
          <a:custGeom>
            <a:avLst/>
            <a:gdLst/>
            <a:ahLst/>
            <a:cxnLst/>
            <a:rect l="l" t="t" r="r" b="b"/>
            <a:pathLst>
              <a:path w="969644" h="78105">
                <a:moveTo>
                  <a:pt x="77723" y="0"/>
                </a:moveTo>
                <a:lnTo>
                  <a:pt x="0" y="38862"/>
                </a:lnTo>
                <a:lnTo>
                  <a:pt x="77723" y="77724"/>
                </a:lnTo>
                <a:lnTo>
                  <a:pt x="77723" y="51815"/>
                </a:lnTo>
                <a:lnTo>
                  <a:pt x="64769" y="51815"/>
                </a:lnTo>
                <a:lnTo>
                  <a:pt x="64769" y="25907"/>
                </a:lnTo>
                <a:lnTo>
                  <a:pt x="77723" y="25897"/>
                </a:lnTo>
                <a:lnTo>
                  <a:pt x="77723" y="0"/>
                </a:lnTo>
                <a:close/>
              </a:path>
              <a:path w="969644" h="78105">
                <a:moveTo>
                  <a:pt x="77723" y="25897"/>
                </a:moveTo>
                <a:lnTo>
                  <a:pt x="64769" y="25907"/>
                </a:lnTo>
                <a:lnTo>
                  <a:pt x="64769" y="51815"/>
                </a:lnTo>
                <a:lnTo>
                  <a:pt x="77723" y="51805"/>
                </a:lnTo>
                <a:lnTo>
                  <a:pt x="77723" y="25897"/>
                </a:lnTo>
                <a:close/>
              </a:path>
              <a:path w="969644" h="78105">
                <a:moveTo>
                  <a:pt x="77723" y="51805"/>
                </a:moveTo>
                <a:lnTo>
                  <a:pt x="64769" y="51815"/>
                </a:lnTo>
                <a:lnTo>
                  <a:pt x="77723" y="51815"/>
                </a:lnTo>
                <a:close/>
              </a:path>
              <a:path w="969644" h="78105">
                <a:moveTo>
                  <a:pt x="969264" y="25146"/>
                </a:moveTo>
                <a:lnTo>
                  <a:pt x="77723" y="25897"/>
                </a:lnTo>
                <a:lnTo>
                  <a:pt x="77723" y="51805"/>
                </a:lnTo>
                <a:lnTo>
                  <a:pt x="969264" y="51053"/>
                </a:lnTo>
                <a:lnTo>
                  <a:pt x="969264" y="25146"/>
                </a:lnTo>
                <a:close/>
              </a:path>
            </a:pathLst>
          </a:custGeom>
          <a:solidFill>
            <a:srgbClr val="7E7E7E"/>
          </a:solidFill>
        </p:spPr>
        <p:txBody>
          <a:bodyPr wrap="square" lIns="0" tIns="0" rIns="0" bIns="0" rtlCol="0"/>
          <a:lstStyle/>
          <a:p/>
        </p:txBody>
      </p:sp>
      <p:sp>
        <p:nvSpPr>
          <p:cNvPr id="62" name="object 62"/>
          <p:cNvSpPr txBox="1"/>
          <p:nvPr/>
        </p:nvSpPr>
        <p:spPr>
          <a:xfrm>
            <a:off x="823366" y="1104341"/>
            <a:ext cx="2025014" cy="300355"/>
          </a:xfrm>
          <a:prstGeom prst="rect">
            <a:avLst/>
          </a:prstGeom>
        </p:spPr>
        <p:txBody>
          <a:bodyPr wrap="square" lIns="0" tIns="12700" rIns="0" bIns="0" rtlCol="0" vert="horz">
            <a:spAutoFit/>
          </a:bodyPr>
          <a:lstStyle/>
          <a:p>
            <a:pPr marL="12700">
              <a:lnSpc>
                <a:spcPct val="100000"/>
              </a:lnSpc>
              <a:spcBef>
                <a:spcPts val="100"/>
              </a:spcBef>
            </a:pPr>
            <a:r>
              <a:rPr dirty="0" sz="1800" spc="-10">
                <a:solidFill>
                  <a:srgbClr val="767070"/>
                </a:solidFill>
                <a:latin typeface="Arial"/>
                <a:cs typeface="Arial"/>
              </a:rPr>
              <a:t>Would </a:t>
            </a:r>
            <a:r>
              <a:rPr dirty="0" sz="1800">
                <a:solidFill>
                  <a:srgbClr val="767070"/>
                </a:solidFill>
                <a:latin typeface="Arial"/>
                <a:cs typeface="Arial"/>
              </a:rPr>
              <a:t>form a</a:t>
            </a:r>
            <a:r>
              <a:rPr dirty="0" sz="1800" spc="-65">
                <a:solidFill>
                  <a:srgbClr val="767070"/>
                </a:solidFill>
                <a:latin typeface="Arial"/>
                <a:cs typeface="Arial"/>
              </a:rPr>
              <a:t> </a:t>
            </a:r>
            <a:r>
              <a:rPr dirty="0" sz="1800" spc="-10">
                <a:solidFill>
                  <a:srgbClr val="767070"/>
                </a:solidFill>
                <a:latin typeface="Arial"/>
                <a:cs typeface="Arial"/>
              </a:rPr>
              <a:t>cycle!</a:t>
            </a:r>
            <a:endParaRPr sz="1800">
              <a:latin typeface="Arial"/>
              <a:cs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534670"/>
            <a:ext cx="2468245" cy="391160"/>
          </a:xfrm>
          <a:prstGeom prst="rect"/>
        </p:spPr>
        <p:txBody>
          <a:bodyPr wrap="square" lIns="0" tIns="12700" rIns="0" bIns="0" rtlCol="0" vert="horz">
            <a:spAutoFit/>
          </a:bodyPr>
          <a:lstStyle/>
          <a:p>
            <a:pPr marL="12700">
              <a:lnSpc>
                <a:spcPct val="100000"/>
              </a:lnSpc>
              <a:spcBef>
                <a:spcPts val="100"/>
              </a:spcBef>
            </a:pPr>
            <a:r>
              <a:rPr dirty="0" spc="-25"/>
              <a:t>Kruskal’s</a:t>
            </a:r>
            <a:r>
              <a:rPr dirty="0" spc="-60"/>
              <a:t> </a:t>
            </a:r>
            <a:r>
              <a:rPr dirty="0" spc="-5"/>
              <a:t>Algorithm</a:t>
            </a:r>
          </a:p>
        </p:txBody>
      </p:sp>
      <p:sp>
        <p:nvSpPr>
          <p:cNvPr id="3" name="object 3"/>
          <p:cNvSpPr/>
          <p:nvPr/>
        </p:nvSpPr>
        <p:spPr>
          <a:xfrm>
            <a:off x="917447" y="4081271"/>
            <a:ext cx="396240" cy="396240"/>
          </a:xfrm>
          <a:custGeom>
            <a:avLst/>
            <a:gdLst/>
            <a:ahLst/>
            <a:cxnLst/>
            <a:rect l="l" t="t" r="r" b="b"/>
            <a:pathLst>
              <a:path w="396240" h="396239">
                <a:moveTo>
                  <a:pt x="198120" y="0"/>
                </a:moveTo>
                <a:lnTo>
                  <a:pt x="152691" y="5229"/>
                </a:lnTo>
                <a:lnTo>
                  <a:pt x="110989" y="20127"/>
                </a:lnTo>
                <a:lnTo>
                  <a:pt x="74204" y="43507"/>
                </a:lnTo>
                <a:lnTo>
                  <a:pt x="43523" y="74182"/>
                </a:lnTo>
                <a:lnTo>
                  <a:pt x="20136" y="110967"/>
                </a:lnTo>
                <a:lnTo>
                  <a:pt x="5232" y="152675"/>
                </a:lnTo>
                <a:lnTo>
                  <a:pt x="0" y="198119"/>
                </a:lnTo>
                <a:lnTo>
                  <a:pt x="5232" y="243564"/>
                </a:lnTo>
                <a:lnTo>
                  <a:pt x="20136" y="285272"/>
                </a:lnTo>
                <a:lnTo>
                  <a:pt x="43523" y="322057"/>
                </a:lnTo>
                <a:lnTo>
                  <a:pt x="74204" y="352732"/>
                </a:lnTo>
                <a:lnTo>
                  <a:pt x="110989" y="376112"/>
                </a:lnTo>
                <a:lnTo>
                  <a:pt x="152691" y="391010"/>
                </a:lnTo>
                <a:lnTo>
                  <a:pt x="198120" y="396239"/>
                </a:lnTo>
                <a:lnTo>
                  <a:pt x="243548" y="391010"/>
                </a:lnTo>
                <a:lnTo>
                  <a:pt x="285250" y="376112"/>
                </a:lnTo>
                <a:lnTo>
                  <a:pt x="322035" y="352732"/>
                </a:lnTo>
                <a:lnTo>
                  <a:pt x="352716" y="322057"/>
                </a:lnTo>
                <a:lnTo>
                  <a:pt x="376103" y="285272"/>
                </a:lnTo>
                <a:lnTo>
                  <a:pt x="391007" y="243564"/>
                </a:lnTo>
                <a:lnTo>
                  <a:pt x="396240" y="198119"/>
                </a:lnTo>
                <a:lnTo>
                  <a:pt x="391007" y="152675"/>
                </a:lnTo>
                <a:lnTo>
                  <a:pt x="376103" y="110967"/>
                </a:lnTo>
                <a:lnTo>
                  <a:pt x="352716" y="74182"/>
                </a:lnTo>
                <a:lnTo>
                  <a:pt x="322035" y="43507"/>
                </a:lnTo>
                <a:lnTo>
                  <a:pt x="285250" y="20127"/>
                </a:lnTo>
                <a:lnTo>
                  <a:pt x="243548" y="5229"/>
                </a:lnTo>
                <a:lnTo>
                  <a:pt x="198120" y="0"/>
                </a:lnTo>
                <a:close/>
              </a:path>
            </a:pathLst>
          </a:custGeom>
          <a:solidFill>
            <a:srgbClr val="AC8752"/>
          </a:solidFill>
        </p:spPr>
        <p:txBody>
          <a:bodyPr wrap="square" lIns="0" tIns="0" rIns="0" bIns="0" rtlCol="0"/>
          <a:lstStyle/>
          <a:p/>
        </p:txBody>
      </p:sp>
      <p:sp>
        <p:nvSpPr>
          <p:cNvPr id="4" name="object 4"/>
          <p:cNvSpPr txBox="1"/>
          <p:nvPr/>
        </p:nvSpPr>
        <p:spPr>
          <a:xfrm>
            <a:off x="1021181" y="4077461"/>
            <a:ext cx="16637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𝑠</a:t>
            </a:r>
            <a:endParaRPr sz="2400">
              <a:latin typeface="Cambria Math"/>
              <a:cs typeface="Cambria Math"/>
            </a:endParaRPr>
          </a:p>
        </p:txBody>
      </p:sp>
      <p:sp>
        <p:nvSpPr>
          <p:cNvPr id="5" name="object 5"/>
          <p:cNvSpPr/>
          <p:nvPr/>
        </p:nvSpPr>
        <p:spPr>
          <a:xfrm>
            <a:off x="1256538" y="3096005"/>
            <a:ext cx="1201420" cy="1044575"/>
          </a:xfrm>
          <a:custGeom>
            <a:avLst/>
            <a:gdLst/>
            <a:ahLst/>
            <a:cxnLst/>
            <a:rect l="l" t="t" r="r" b="b"/>
            <a:pathLst>
              <a:path w="1201420" h="1044575">
                <a:moveTo>
                  <a:pt x="1200912" y="0"/>
                </a:moveTo>
                <a:lnTo>
                  <a:pt x="0" y="1044321"/>
                </a:lnTo>
              </a:path>
            </a:pathLst>
          </a:custGeom>
          <a:ln w="38100">
            <a:solidFill>
              <a:srgbClr val="7E7E7E"/>
            </a:solidFill>
            <a:prstDash val="dash"/>
          </a:ln>
        </p:spPr>
        <p:txBody>
          <a:bodyPr wrap="square" lIns="0" tIns="0" rIns="0" bIns="0" rtlCol="0"/>
          <a:lstStyle/>
          <a:p/>
        </p:txBody>
      </p:sp>
      <p:sp>
        <p:nvSpPr>
          <p:cNvPr id="6" name="object 6"/>
          <p:cNvSpPr/>
          <p:nvPr/>
        </p:nvSpPr>
        <p:spPr>
          <a:xfrm>
            <a:off x="917447" y="2756916"/>
            <a:ext cx="396240" cy="396240"/>
          </a:xfrm>
          <a:custGeom>
            <a:avLst/>
            <a:gdLst/>
            <a:ahLst/>
            <a:cxnLst/>
            <a:rect l="l" t="t" r="r" b="b"/>
            <a:pathLst>
              <a:path w="396240" h="396239">
                <a:moveTo>
                  <a:pt x="198120" y="0"/>
                </a:moveTo>
                <a:lnTo>
                  <a:pt x="152691" y="5229"/>
                </a:lnTo>
                <a:lnTo>
                  <a:pt x="110989" y="20127"/>
                </a:lnTo>
                <a:lnTo>
                  <a:pt x="74204" y="43507"/>
                </a:lnTo>
                <a:lnTo>
                  <a:pt x="43523" y="74182"/>
                </a:lnTo>
                <a:lnTo>
                  <a:pt x="20136" y="110967"/>
                </a:lnTo>
                <a:lnTo>
                  <a:pt x="5232" y="152675"/>
                </a:lnTo>
                <a:lnTo>
                  <a:pt x="0" y="198120"/>
                </a:lnTo>
                <a:lnTo>
                  <a:pt x="5232" y="243564"/>
                </a:lnTo>
                <a:lnTo>
                  <a:pt x="20136" y="285272"/>
                </a:lnTo>
                <a:lnTo>
                  <a:pt x="43523" y="322057"/>
                </a:lnTo>
                <a:lnTo>
                  <a:pt x="74204" y="352732"/>
                </a:lnTo>
                <a:lnTo>
                  <a:pt x="110989" y="376112"/>
                </a:lnTo>
                <a:lnTo>
                  <a:pt x="152691" y="391010"/>
                </a:lnTo>
                <a:lnTo>
                  <a:pt x="198120" y="396239"/>
                </a:lnTo>
                <a:lnTo>
                  <a:pt x="243548" y="391010"/>
                </a:lnTo>
                <a:lnTo>
                  <a:pt x="285250" y="376112"/>
                </a:lnTo>
                <a:lnTo>
                  <a:pt x="322035" y="352732"/>
                </a:lnTo>
                <a:lnTo>
                  <a:pt x="352716" y="322057"/>
                </a:lnTo>
                <a:lnTo>
                  <a:pt x="376103" y="285272"/>
                </a:lnTo>
                <a:lnTo>
                  <a:pt x="391007" y="243564"/>
                </a:lnTo>
                <a:lnTo>
                  <a:pt x="396240" y="198120"/>
                </a:lnTo>
                <a:lnTo>
                  <a:pt x="391007" y="152675"/>
                </a:lnTo>
                <a:lnTo>
                  <a:pt x="376103" y="110967"/>
                </a:lnTo>
                <a:lnTo>
                  <a:pt x="352716" y="74182"/>
                </a:lnTo>
                <a:lnTo>
                  <a:pt x="322035" y="43507"/>
                </a:lnTo>
                <a:lnTo>
                  <a:pt x="285250" y="20127"/>
                </a:lnTo>
                <a:lnTo>
                  <a:pt x="243548" y="5229"/>
                </a:lnTo>
                <a:lnTo>
                  <a:pt x="198120" y="0"/>
                </a:lnTo>
                <a:close/>
              </a:path>
            </a:pathLst>
          </a:custGeom>
          <a:solidFill>
            <a:srgbClr val="AC8752"/>
          </a:solidFill>
        </p:spPr>
        <p:txBody>
          <a:bodyPr wrap="square" lIns="0" tIns="0" rIns="0" bIns="0" rtlCol="0"/>
          <a:lstStyle/>
          <a:p/>
        </p:txBody>
      </p:sp>
      <p:sp>
        <p:nvSpPr>
          <p:cNvPr id="7" name="object 7"/>
          <p:cNvSpPr txBox="1"/>
          <p:nvPr/>
        </p:nvSpPr>
        <p:spPr>
          <a:xfrm>
            <a:off x="1001979" y="2752725"/>
            <a:ext cx="2025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𝑑</a:t>
            </a:r>
            <a:endParaRPr sz="2400">
              <a:latin typeface="Cambria Math"/>
              <a:cs typeface="Cambria Math"/>
            </a:endParaRPr>
          </a:p>
        </p:txBody>
      </p:sp>
      <p:sp>
        <p:nvSpPr>
          <p:cNvPr id="8" name="object 8"/>
          <p:cNvSpPr/>
          <p:nvPr/>
        </p:nvSpPr>
        <p:spPr>
          <a:xfrm>
            <a:off x="2398776" y="4081271"/>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9" name="object 9"/>
          <p:cNvSpPr txBox="1"/>
          <p:nvPr/>
        </p:nvSpPr>
        <p:spPr>
          <a:xfrm>
            <a:off x="2480817" y="4077461"/>
            <a:ext cx="21209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𝑔</a:t>
            </a:r>
            <a:endParaRPr sz="2400">
              <a:latin typeface="Cambria Math"/>
              <a:cs typeface="Cambria Math"/>
            </a:endParaRPr>
          </a:p>
        </p:txBody>
      </p:sp>
      <p:sp>
        <p:nvSpPr>
          <p:cNvPr id="10" name="object 10"/>
          <p:cNvSpPr/>
          <p:nvPr/>
        </p:nvSpPr>
        <p:spPr>
          <a:xfrm>
            <a:off x="917447" y="1432560"/>
            <a:ext cx="396240" cy="396240"/>
          </a:xfrm>
          <a:custGeom>
            <a:avLst/>
            <a:gdLst/>
            <a:ahLst/>
            <a:cxnLst/>
            <a:rect l="l" t="t" r="r" b="b"/>
            <a:pathLst>
              <a:path w="396240" h="396239">
                <a:moveTo>
                  <a:pt x="198120" y="0"/>
                </a:moveTo>
                <a:lnTo>
                  <a:pt x="152691" y="5229"/>
                </a:lnTo>
                <a:lnTo>
                  <a:pt x="110989" y="20127"/>
                </a:lnTo>
                <a:lnTo>
                  <a:pt x="74204" y="43507"/>
                </a:lnTo>
                <a:lnTo>
                  <a:pt x="43523" y="74182"/>
                </a:lnTo>
                <a:lnTo>
                  <a:pt x="20136" y="110967"/>
                </a:lnTo>
                <a:lnTo>
                  <a:pt x="5232" y="152675"/>
                </a:lnTo>
                <a:lnTo>
                  <a:pt x="0" y="198119"/>
                </a:lnTo>
                <a:lnTo>
                  <a:pt x="5232" y="243564"/>
                </a:lnTo>
                <a:lnTo>
                  <a:pt x="20136" y="285272"/>
                </a:lnTo>
                <a:lnTo>
                  <a:pt x="43523" y="322057"/>
                </a:lnTo>
                <a:lnTo>
                  <a:pt x="74204" y="352732"/>
                </a:lnTo>
                <a:lnTo>
                  <a:pt x="110989" y="376112"/>
                </a:lnTo>
                <a:lnTo>
                  <a:pt x="152691" y="391010"/>
                </a:lnTo>
                <a:lnTo>
                  <a:pt x="198120" y="396239"/>
                </a:lnTo>
                <a:lnTo>
                  <a:pt x="243548" y="391010"/>
                </a:lnTo>
                <a:lnTo>
                  <a:pt x="285250" y="376112"/>
                </a:lnTo>
                <a:lnTo>
                  <a:pt x="322035" y="352732"/>
                </a:lnTo>
                <a:lnTo>
                  <a:pt x="352716" y="322057"/>
                </a:lnTo>
                <a:lnTo>
                  <a:pt x="376103" y="285272"/>
                </a:lnTo>
                <a:lnTo>
                  <a:pt x="391007" y="243564"/>
                </a:lnTo>
                <a:lnTo>
                  <a:pt x="396240" y="198119"/>
                </a:lnTo>
                <a:lnTo>
                  <a:pt x="391007" y="152675"/>
                </a:lnTo>
                <a:lnTo>
                  <a:pt x="376103" y="110967"/>
                </a:lnTo>
                <a:lnTo>
                  <a:pt x="352716" y="74182"/>
                </a:lnTo>
                <a:lnTo>
                  <a:pt x="322035" y="43507"/>
                </a:lnTo>
                <a:lnTo>
                  <a:pt x="285250" y="20127"/>
                </a:lnTo>
                <a:lnTo>
                  <a:pt x="243548" y="5229"/>
                </a:lnTo>
                <a:lnTo>
                  <a:pt x="198120" y="0"/>
                </a:lnTo>
                <a:close/>
              </a:path>
            </a:pathLst>
          </a:custGeom>
          <a:solidFill>
            <a:srgbClr val="AC8752"/>
          </a:solidFill>
        </p:spPr>
        <p:txBody>
          <a:bodyPr wrap="square" lIns="0" tIns="0" rIns="0" bIns="0" rtlCol="0"/>
          <a:lstStyle/>
          <a:p/>
        </p:txBody>
      </p:sp>
      <p:sp>
        <p:nvSpPr>
          <p:cNvPr id="11" name="object 11"/>
          <p:cNvSpPr txBox="1"/>
          <p:nvPr/>
        </p:nvSpPr>
        <p:spPr>
          <a:xfrm>
            <a:off x="1006551" y="1428115"/>
            <a:ext cx="19558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𝑎</a:t>
            </a:r>
            <a:endParaRPr sz="2400">
              <a:latin typeface="Cambria Math"/>
              <a:cs typeface="Cambria Math"/>
            </a:endParaRPr>
          </a:p>
        </p:txBody>
      </p:sp>
      <p:sp>
        <p:nvSpPr>
          <p:cNvPr id="12" name="object 12"/>
          <p:cNvSpPr/>
          <p:nvPr/>
        </p:nvSpPr>
        <p:spPr>
          <a:xfrm>
            <a:off x="2398776" y="2756916"/>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20"/>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40"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3" name="object 13"/>
          <p:cNvSpPr txBox="1"/>
          <p:nvPr/>
        </p:nvSpPr>
        <p:spPr>
          <a:xfrm>
            <a:off x="2497582" y="2752725"/>
            <a:ext cx="1771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𝑒</a:t>
            </a:r>
            <a:endParaRPr sz="2400">
              <a:latin typeface="Cambria Math"/>
              <a:cs typeface="Cambria Math"/>
            </a:endParaRPr>
          </a:p>
        </p:txBody>
      </p:sp>
      <p:sp>
        <p:nvSpPr>
          <p:cNvPr id="14" name="object 14"/>
          <p:cNvSpPr/>
          <p:nvPr/>
        </p:nvSpPr>
        <p:spPr>
          <a:xfrm>
            <a:off x="2395727" y="1432560"/>
            <a:ext cx="396240" cy="396240"/>
          </a:xfrm>
          <a:custGeom>
            <a:avLst/>
            <a:gdLst/>
            <a:ahLst/>
            <a:cxnLst/>
            <a:rect l="l" t="t" r="r" b="b"/>
            <a:pathLst>
              <a:path w="396239"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5" name="object 15"/>
          <p:cNvSpPr txBox="1"/>
          <p:nvPr/>
        </p:nvSpPr>
        <p:spPr>
          <a:xfrm>
            <a:off x="2487295" y="1428115"/>
            <a:ext cx="1898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𝑏</a:t>
            </a:r>
            <a:endParaRPr sz="2400">
              <a:latin typeface="Cambria Math"/>
              <a:cs typeface="Cambria Math"/>
            </a:endParaRPr>
          </a:p>
        </p:txBody>
      </p:sp>
      <p:sp>
        <p:nvSpPr>
          <p:cNvPr id="16" name="object 16"/>
          <p:cNvSpPr/>
          <p:nvPr/>
        </p:nvSpPr>
        <p:spPr>
          <a:xfrm>
            <a:off x="3874008" y="4081271"/>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7" name="object 17"/>
          <p:cNvSpPr txBox="1"/>
          <p:nvPr/>
        </p:nvSpPr>
        <p:spPr>
          <a:xfrm>
            <a:off x="3964051" y="4077461"/>
            <a:ext cx="19494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ℎ</a:t>
            </a:r>
            <a:endParaRPr sz="2400">
              <a:latin typeface="Cambria Math"/>
              <a:cs typeface="Cambria Math"/>
            </a:endParaRPr>
          </a:p>
        </p:txBody>
      </p:sp>
      <p:sp>
        <p:nvSpPr>
          <p:cNvPr id="18" name="object 18"/>
          <p:cNvSpPr/>
          <p:nvPr/>
        </p:nvSpPr>
        <p:spPr>
          <a:xfrm>
            <a:off x="3874008" y="2756916"/>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20"/>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9" name="object 19"/>
          <p:cNvSpPr txBox="1"/>
          <p:nvPr/>
        </p:nvSpPr>
        <p:spPr>
          <a:xfrm>
            <a:off x="3962780" y="2752725"/>
            <a:ext cx="19304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𝑓</a:t>
            </a:r>
            <a:endParaRPr sz="2400">
              <a:latin typeface="Cambria Math"/>
              <a:cs typeface="Cambria Math"/>
            </a:endParaRPr>
          </a:p>
        </p:txBody>
      </p:sp>
      <p:sp>
        <p:nvSpPr>
          <p:cNvPr id="20" name="object 20"/>
          <p:cNvSpPr/>
          <p:nvPr/>
        </p:nvSpPr>
        <p:spPr>
          <a:xfrm>
            <a:off x="3874008" y="1432560"/>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21" name="object 21"/>
          <p:cNvSpPr txBox="1"/>
          <p:nvPr/>
        </p:nvSpPr>
        <p:spPr>
          <a:xfrm>
            <a:off x="3976878" y="1428115"/>
            <a:ext cx="16573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𝑐</a:t>
            </a:r>
            <a:endParaRPr sz="2400">
              <a:latin typeface="Cambria Math"/>
              <a:cs typeface="Cambria Math"/>
            </a:endParaRPr>
          </a:p>
        </p:txBody>
      </p:sp>
      <p:sp>
        <p:nvSpPr>
          <p:cNvPr id="22" name="object 22"/>
          <p:cNvSpPr/>
          <p:nvPr/>
        </p:nvSpPr>
        <p:spPr>
          <a:xfrm>
            <a:off x="1314450" y="4280153"/>
            <a:ext cx="1085215" cy="0"/>
          </a:xfrm>
          <a:custGeom>
            <a:avLst/>
            <a:gdLst/>
            <a:ahLst/>
            <a:cxnLst/>
            <a:rect l="l" t="t" r="r" b="b"/>
            <a:pathLst>
              <a:path w="1085214" h="0">
                <a:moveTo>
                  <a:pt x="1084833" y="0"/>
                </a:moveTo>
                <a:lnTo>
                  <a:pt x="0" y="0"/>
                </a:lnTo>
              </a:path>
            </a:pathLst>
          </a:custGeom>
          <a:ln w="38100">
            <a:solidFill>
              <a:srgbClr val="57ED7B"/>
            </a:solidFill>
          </a:ln>
        </p:spPr>
        <p:txBody>
          <a:bodyPr wrap="square" lIns="0" tIns="0" rIns="0" bIns="0" rtlCol="0"/>
          <a:lstStyle/>
          <a:p/>
        </p:txBody>
      </p:sp>
      <p:sp>
        <p:nvSpPr>
          <p:cNvPr id="23" name="object 23"/>
          <p:cNvSpPr/>
          <p:nvPr/>
        </p:nvSpPr>
        <p:spPr>
          <a:xfrm>
            <a:off x="1116330" y="3153917"/>
            <a:ext cx="0" cy="928369"/>
          </a:xfrm>
          <a:custGeom>
            <a:avLst/>
            <a:gdLst/>
            <a:ahLst/>
            <a:cxnLst/>
            <a:rect l="l" t="t" r="r" b="b"/>
            <a:pathLst>
              <a:path w="0" h="928370">
                <a:moveTo>
                  <a:pt x="0" y="0"/>
                </a:moveTo>
                <a:lnTo>
                  <a:pt x="0" y="928370"/>
                </a:lnTo>
              </a:path>
            </a:pathLst>
          </a:custGeom>
          <a:ln w="38100">
            <a:solidFill>
              <a:srgbClr val="57ED7B"/>
            </a:solidFill>
          </a:ln>
        </p:spPr>
        <p:txBody>
          <a:bodyPr wrap="square" lIns="0" tIns="0" rIns="0" bIns="0" rtlCol="0"/>
          <a:lstStyle/>
          <a:p/>
        </p:txBody>
      </p:sp>
      <p:sp>
        <p:nvSpPr>
          <p:cNvPr id="24" name="object 24"/>
          <p:cNvSpPr/>
          <p:nvPr/>
        </p:nvSpPr>
        <p:spPr>
          <a:xfrm>
            <a:off x="1314450" y="2955798"/>
            <a:ext cx="1085215" cy="0"/>
          </a:xfrm>
          <a:custGeom>
            <a:avLst/>
            <a:gdLst/>
            <a:ahLst/>
            <a:cxnLst/>
            <a:rect l="l" t="t" r="r" b="b"/>
            <a:pathLst>
              <a:path w="1085214" h="0">
                <a:moveTo>
                  <a:pt x="1084833" y="0"/>
                </a:moveTo>
                <a:lnTo>
                  <a:pt x="0" y="0"/>
                </a:lnTo>
              </a:path>
            </a:pathLst>
          </a:custGeom>
          <a:ln w="38100">
            <a:solidFill>
              <a:srgbClr val="C00000"/>
            </a:solidFill>
            <a:prstDash val="dash"/>
          </a:ln>
        </p:spPr>
        <p:txBody>
          <a:bodyPr wrap="square" lIns="0" tIns="0" rIns="0" bIns="0" rtlCol="0"/>
          <a:lstStyle/>
          <a:p/>
        </p:txBody>
      </p:sp>
      <p:sp>
        <p:nvSpPr>
          <p:cNvPr id="25" name="object 25"/>
          <p:cNvSpPr/>
          <p:nvPr/>
        </p:nvSpPr>
        <p:spPr>
          <a:xfrm>
            <a:off x="2795777" y="4280153"/>
            <a:ext cx="1078865" cy="0"/>
          </a:xfrm>
          <a:custGeom>
            <a:avLst/>
            <a:gdLst/>
            <a:ahLst/>
            <a:cxnLst/>
            <a:rect l="l" t="t" r="r" b="b"/>
            <a:pathLst>
              <a:path w="1078864" h="0">
                <a:moveTo>
                  <a:pt x="1078738" y="0"/>
                </a:moveTo>
                <a:lnTo>
                  <a:pt x="0" y="0"/>
                </a:lnTo>
              </a:path>
            </a:pathLst>
          </a:custGeom>
          <a:ln w="38100">
            <a:solidFill>
              <a:srgbClr val="C00000"/>
            </a:solidFill>
            <a:prstDash val="dash"/>
          </a:ln>
        </p:spPr>
        <p:txBody>
          <a:bodyPr wrap="square" lIns="0" tIns="0" rIns="0" bIns="0" rtlCol="0"/>
          <a:lstStyle/>
          <a:p/>
        </p:txBody>
      </p:sp>
      <p:sp>
        <p:nvSpPr>
          <p:cNvPr id="26" name="object 26"/>
          <p:cNvSpPr/>
          <p:nvPr/>
        </p:nvSpPr>
        <p:spPr>
          <a:xfrm>
            <a:off x="4072890" y="3153917"/>
            <a:ext cx="0" cy="928369"/>
          </a:xfrm>
          <a:custGeom>
            <a:avLst/>
            <a:gdLst/>
            <a:ahLst/>
            <a:cxnLst/>
            <a:rect l="l" t="t" r="r" b="b"/>
            <a:pathLst>
              <a:path w="0" h="928370">
                <a:moveTo>
                  <a:pt x="0" y="928370"/>
                </a:moveTo>
                <a:lnTo>
                  <a:pt x="0" y="0"/>
                </a:lnTo>
              </a:path>
            </a:pathLst>
          </a:custGeom>
          <a:ln w="38100">
            <a:solidFill>
              <a:srgbClr val="57ED7B"/>
            </a:solidFill>
          </a:ln>
        </p:spPr>
        <p:txBody>
          <a:bodyPr wrap="square" lIns="0" tIns="0" rIns="0" bIns="0" rtlCol="0"/>
          <a:lstStyle/>
          <a:p/>
        </p:txBody>
      </p:sp>
      <p:sp>
        <p:nvSpPr>
          <p:cNvPr id="27" name="object 27"/>
          <p:cNvSpPr/>
          <p:nvPr/>
        </p:nvSpPr>
        <p:spPr>
          <a:xfrm>
            <a:off x="2792729" y="1631442"/>
            <a:ext cx="1082040" cy="0"/>
          </a:xfrm>
          <a:custGeom>
            <a:avLst/>
            <a:gdLst/>
            <a:ahLst/>
            <a:cxnLst/>
            <a:rect l="l" t="t" r="r" b="b"/>
            <a:pathLst>
              <a:path w="1082039" h="0">
                <a:moveTo>
                  <a:pt x="1081785" y="0"/>
                </a:moveTo>
                <a:lnTo>
                  <a:pt x="0" y="0"/>
                </a:lnTo>
              </a:path>
            </a:pathLst>
          </a:custGeom>
          <a:ln w="38100">
            <a:solidFill>
              <a:srgbClr val="8952AC"/>
            </a:solidFill>
            <a:prstDash val="dash"/>
          </a:ln>
        </p:spPr>
        <p:txBody>
          <a:bodyPr wrap="square" lIns="0" tIns="0" rIns="0" bIns="0" rtlCol="0"/>
          <a:lstStyle/>
          <a:p/>
        </p:txBody>
      </p:sp>
      <p:sp>
        <p:nvSpPr>
          <p:cNvPr id="28" name="object 28"/>
          <p:cNvSpPr/>
          <p:nvPr/>
        </p:nvSpPr>
        <p:spPr>
          <a:xfrm>
            <a:off x="1314450" y="1631442"/>
            <a:ext cx="1082040" cy="0"/>
          </a:xfrm>
          <a:custGeom>
            <a:avLst/>
            <a:gdLst/>
            <a:ahLst/>
            <a:cxnLst/>
            <a:rect l="l" t="t" r="r" b="b"/>
            <a:pathLst>
              <a:path w="1082039" h="0">
                <a:moveTo>
                  <a:pt x="0" y="0"/>
                </a:moveTo>
                <a:lnTo>
                  <a:pt x="1081786" y="0"/>
                </a:lnTo>
              </a:path>
            </a:pathLst>
          </a:custGeom>
          <a:ln w="38100">
            <a:solidFill>
              <a:srgbClr val="57ED7B"/>
            </a:solidFill>
          </a:ln>
        </p:spPr>
        <p:txBody>
          <a:bodyPr wrap="square" lIns="0" tIns="0" rIns="0" bIns="0" rtlCol="0"/>
          <a:lstStyle/>
          <a:p/>
        </p:txBody>
      </p:sp>
      <p:sp>
        <p:nvSpPr>
          <p:cNvPr id="29" name="object 29"/>
          <p:cNvSpPr/>
          <p:nvPr/>
        </p:nvSpPr>
        <p:spPr>
          <a:xfrm>
            <a:off x="2594610" y="1829561"/>
            <a:ext cx="3175" cy="928369"/>
          </a:xfrm>
          <a:custGeom>
            <a:avLst/>
            <a:gdLst/>
            <a:ahLst/>
            <a:cxnLst/>
            <a:rect l="l" t="t" r="r" b="b"/>
            <a:pathLst>
              <a:path w="3175" h="928369">
                <a:moveTo>
                  <a:pt x="3047" y="928370"/>
                </a:moveTo>
                <a:lnTo>
                  <a:pt x="0" y="0"/>
                </a:lnTo>
              </a:path>
            </a:pathLst>
          </a:custGeom>
          <a:ln w="38099">
            <a:solidFill>
              <a:srgbClr val="7E7E7E"/>
            </a:solidFill>
            <a:prstDash val="dash"/>
          </a:ln>
        </p:spPr>
        <p:txBody>
          <a:bodyPr wrap="square" lIns="0" tIns="0" rIns="0" bIns="0" rtlCol="0"/>
          <a:lstStyle/>
          <a:p/>
        </p:txBody>
      </p:sp>
      <p:sp>
        <p:nvSpPr>
          <p:cNvPr id="30" name="object 30"/>
          <p:cNvSpPr/>
          <p:nvPr/>
        </p:nvSpPr>
        <p:spPr>
          <a:xfrm>
            <a:off x="1116330" y="1829561"/>
            <a:ext cx="0" cy="928369"/>
          </a:xfrm>
          <a:custGeom>
            <a:avLst/>
            <a:gdLst/>
            <a:ahLst/>
            <a:cxnLst/>
            <a:rect l="l" t="t" r="r" b="b"/>
            <a:pathLst>
              <a:path w="0" h="928369">
                <a:moveTo>
                  <a:pt x="0" y="0"/>
                </a:moveTo>
                <a:lnTo>
                  <a:pt x="0" y="928370"/>
                </a:lnTo>
              </a:path>
            </a:pathLst>
          </a:custGeom>
          <a:ln w="38100">
            <a:solidFill>
              <a:srgbClr val="8952AC"/>
            </a:solidFill>
            <a:prstDash val="dash"/>
          </a:ln>
        </p:spPr>
        <p:txBody>
          <a:bodyPr wrap="square" lIns="0" tIns="0" rIns="0" bIns="0" rtlCol="0"/>
          <a:lstStyle/>
          <a:p/>
        </p:txBody>
      </p:sp>
      <p:sp>
        <p:nvSpPr>
          <p:cNvPr id="31" name="object 31"/>
          <p:cNvSpPr/>
          <p:nvPr/>
        </p:nvSpPr>
        <p:spPr>
          <a:xfrm>
            <a:off x="2737866" y="3096005"/>
            <a:ext cx="1195070" cy="1044575"/>
          </a:xfrm>
          <a:custGeom>
            <a:avLst/>
            <a:gdLst/>
            <a:ahLst/>
            <a:cxnLst/>
            <a:rect l="l" t="t" r="r" b="b"/>
            <a:pathLst>
              <a:path w="1195070" h="1044575">
                <a:moveTo>
                  <a:pt x="0" y="1044321"/>
                </a:moveTo>
                <a:lnTo>
                  <a:pt x="1194816" y="0"/>
                </a:lnTo>
              </a:path>
            </a:pathLst>
          </a:custGeom>
          <a:ln w="38100">
            <a:solidFill>
              <a:srgbClr val="57ED7B"/>
            </a:solidFill>
          </a:ln>
        </p:spPr>
        <p:txBody>
          <a:bodyPr wrap="square" lIns="0" tIns="0" rIns="0" bIns="0" rtlCol="0"/>
          <a:lstStyle/>
          <a:p/>
        </p:txBody>
      </p:sp>
      <p:sp>
        <p:nvSpPr>
          <p:cNvPr id="32" name="object 32"/>
          <p:cNvSpPr/>
          <p:nvPr/>
        </p:nvSpPr>
        <p:spPr>
          <a:xfrm>
            <a:off x="1256538" y="1771650"/>
            <a:ext cx="1201420" cy="1044575"/>
          </a:xfrm>
          <a:custGeom>
            <a:avLst/>
            <a:gdLst/>
            <a:ahLst/>
            <a:cxnLst/>
            <a:rect l="l" t="t" r="r" b="b"/>
            <a:pathLst>
              <a:path w="1201420" h="1044575">
                <a:moveTo>
                  <a:pt x="1200912" y="1044321"/>
                </a:moveTo>
                <a:lnTo>
                  <a:pt x="0" y="0"/>
                </a:lnTo>
              </a:path>
            </a:pathLst>
          </a:custGeom>
          <a:ln w="38100">
            <a:solidFill>
              <a:srgbClr val="57ED7B"/>
            </a:solidFill>
          </a:ln>
        </p:spPr>
        <p:txBody>
          <a:bodyPr wrap="square" lIns="0" tIns="0" rIns="0" bIns="0" rtlCol="0"/>
          <a:lstStyle/>
          <a:p/>
        </p:txBody>
      </p:sp>
      <p:sp>
        <p:nvSpPr>
          <p:cNvPr id="33" name="object 33"/>
          <p:cNvSpPr txBox="1"/>
          <p:nvPr/>
        </p:nvSpPr>
        <p:spPr>
          <a:xfrm>
            <a:off x="1990470" y="360984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34" name="object 34"/>
          <p:cNvSpPr txBox="1"/>
          <p:nvPr/>
        </p:nvSpPr>
        <p:spPr>
          <a:xfrm>
            <a:off x="1911857" y="4337380"/>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35" name="object 35"/>
          <p:cNvSpPr txBox="1"/>
          <p:nvPr/>
        </p:nvSpPr>
        <p:spPr>
          <a:xfrm>
            <a:off x="864819" y="3477514"/>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36" name="object 36"/>
          <p:cNvSpPr txBox="1"/>
          <p:nvPr/>
        </p:nvSpPr>
        <p:spPr>
          <a:xfrm>
            <a:off x="1762505" y="261950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7" name="object 37"/>
          <p:cNvSpPr txBox="1"/>
          <p:nvPr/>
        </p:nvSpPr>
        <p:spPr>
          <a:xfrm>
            <a:off x="888593" y="220078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8</a:t>
            </a:r>
            <a:endParaRPr sz="1600">
              <a:latin typeface="Arial"/>
              <a:cs typeface="Arial"/>
            </a:endParaRPr>
          </a:p>
        </p:txBody>
      </p:sp>
      <p:sp>
        <p:nvSpPr>
          <p:cNvPr id="38" name="object 38"/>
          <p:cNvSpPr txBox="1"/>
          <p:nvPr/>
        </p:nvSpPr>
        <p:spPr>
          <a:xfrm>
            <a:off x="3337940" y="4337380"/>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9" name="object 39"/>
          <p:cNvSpPr txBox="1"/>
          <p:nvPr/>
        </p:nvSpPr>
        <p:spPr>
          <a:xfrm>
            <a:off x="2758820" y="3675075"/>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0" name="object 40"/>
          <p:cNvSpPr txBox="1"/>
          <p:nvPr/>
        </p:nvSpPr>
        <p:spPr>
          <a:xfrm>
            <a:off x="2040763" y="220078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41" name="object 41"/>
          <p:cNvSpPr txBox="1"/>
          <p:nvPr/>
        </p:nvSpPr>
        <p:spPr>
          <a:xfrm>
            <a:off x="4182617" y="3440684"/>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2" name="object 42"/>
          <p:cNvSpPr txBox="1"/>
          <p:nvPr/>
        </p:nvSpPr>
        <p:spPr>
          <a:xfrm>
            <a:off x="1762505" y="168173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3" name="object 43"/>
          <p:cNvSpPr txBox="1"/>
          <p:nvPr/>
        </p:nvSpPr>
        <p:spPr>
          <a:xfrm>
            <a:off x="2684145" y="218859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44" name="object 44"/>
          <p:cNvSpPr/>
          <p:nvPr/>
        </p:nvSpPr>
        <p:spPr>
          <a:xfrm>
            <a:off x="2734817" y="1771650"/>
            <a:ext cx="1198245" cy="1044575"/>
          </a:xfrm>
          <a:custGeom>
            <a:avLst/>
            <a:gdLst/>
            <a:ahLst/>
            <a:cxnLst/>
            <a:rect l="l" t="t" r="r" b="b"/>
            <a:pathLst>
              <a:path w="1198245" h="1044575">
                <a:moveTo>
                  <a:pt x="1197864" y="1044321"/>
                </a:moveTo>
                <a:lnTo>
                  <a:pt x="0" y="0"/>
                </a:lnTo>
              </a:path>
            </a:pathLst>
          </a:custGeom>
          <a:ln w="38099">
            <a:solidFill>
              <a:srgbClr val="57ED7B"/>
            </a:solidFill>
          </a:ln>
        </p:spPr>
        <p:txBody>
          <a:bodyPr wrap="square" lIns="0" tIns="0" rIns="0" bIns="0" rtlCol="0"/>
          <a:lstStyle/>
          <a:p/>
        </p:txBody>
      </p:sp>
      <p:sp>
        <p:nvSpPr>
          <p:cNvPr id="45" name="object 45"/>
          <p:cNvSpPr txBox="1"/>
          <p:nvPr/>
        </p:nvSpPr>
        <p:spPr>
          <a:xfrm>
            <a:off x="3285235" y="172834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b="1">
                <a:solidFill>
                  <a:srgbClr val="767070"/>
                </a:solidFill>
                <a:latin typeface="Arial"/>
                <a:cs typeface="Arial"/>
              </a:rPr>
              <a:t>6</a:t>
            </a:r>
            <a:endParaRPr sz="1600">
              <a:latin typeface="Arial"/>
              <a:cs typeface="Arial"/>
            </a:endParaRPr>
          </a:p>
        </p:txBody>
      </p:sp>
      <p:sp>
        <p:nvSpPr>
          <p:cNvPr id="46" name="object 46"/>
          <p:cNvSpPr txBox="1"/>
          <p:nvPr/>
        </p:nvSpPr>
        <p:spPr>
          <a:xfrm>
            <a:off x="3583685" y="219349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47" name="object 47"/>
          <p:cNvSpPr/>
          <p:nvPr/>
        </p:nvSpPr>
        <p:spPr>
          <a:xfrm>
            <a:off x="2795777" y="2955798"/>
            <a:ext cx="1078865" cy="0"/>
          </a:xfrm>
          <a:custGeom>
            <a:avLst/>
            <a:gdLst/>
            <a:ahLst/>
            <a:cxnLst/>
            <a:rect l="l" t="t" r="r" b="b"/>
            <a:pathLst>
              <a:path w="1078864" h="0">
                <a:moveTo>
                  <a:pt x="1078738" y="0"/>
                </a:moveTo>
                <a:lnTo>
                  <a:pt x="0" y="0"/>
                </a:lnTo>
              </a:path>
            </a:pathLst>
          </a:custGeom>
          <a:ln w="38100">
            <a:solidFill>
              <a:srgbClr val="7E7E7E"/>
            </a:solidFill>
            <a:prstDash val="dash"/>
          </a:ln>
        </p:spPr>
        <p:txBody>
          <a:bodyPr wrap="square" lIns="0" tIns="0" rIns="0" bIns="0" rtlCol="0"/>
          <a:lstStyle/>
          <a:p/>
        </p:txBody>
      </p:sp>
      <p:sp>
        <p:nvSpPr>
          <p:cNvPr id="48" name="object 48"/>
          <p:cNvSpPr txBox="1"/>
          <p:nvPr/>
        </p:nvSpPr>
        <p:spPr>
          <a:xfrm>
            <a:off x="3057270" y="295516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graphicFrame>
        <p:nvGraphicFramePr>
          <p:cNvPr id="49" name="object 49"/>
          <p:cNvGraphicFramePr>
            <a:graphicFrameLocks noGrp="1"/>
          </p:cNvGraphicFramePr>
          <p:nvPr/>
        </p:nvGraphicFramePr>
        <p:xfrm>
          <a:off x="4726178" y="854583"/>
          <a:ext cx="2831465" cy="5452110"/>
        </p:xfrm>
        <a:graphic>
          <a:graphicData uri="http://schemas.openxmlformats.org/drawingml/2006/table">
            <a:tbl>
              <a:tblPr firstRow="1" bandRow="1">
                <a:tableStyleId>{2D5ABB26-0587-4C30-8999-92F81FD0307C}</a:tableStyleId>
              </a:tblPr>
              <a:tblGrid>
                <a:gridCol w="937260"/>
                <a:gridCol w="937260"/>
                <a:gridCol w="937259"/>
              </a:tblGrid>
              <a:tr h="318769">
                <a:tc>
                  <a:txBody>
                    <a:bodyPr/>
                    <a:lstStyle/>
                    <a:p>
                      <a:pPr marL="91440">
                        <a:lnSpc>
                          <a:spcPct val="100000"/>
                        </a:lnSpc>
                        <a:spcBef>
                          <a:spcPts val="315"/>
                        </a:spcBef>
                      </a:pPr>
                      <a:r>
                        <a:rPr dirty="0" sz="1400" spc="-15">
                          <a:latin typeface="Arial"/>
                          <a:cs typeface="Arial"/>
                        </a:rPr>
                        <a:t>Vertex</a:t>
                      </a:r>
                      <a:r>
                        <a:rPr dirty="0" sz="1400" spc="-125">
                          <a:latin typeface="Arial"/>
                          <a:cs typeface="Arial"/>
                        </a:rPr>
                        <a:t> </a:t>
                      </a:r>
                      <a:r>
                        <a:rPr dirty="0" sz="1400">
                          <a:latin typeface="Arial"/>
                          <a:cs typeface="Arial"/>
                        </a:rPr>
                        <a:t>A</a:t>
                      </a:r>
                      <a:endParaRPr sz="14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R="74295">
                        <a:lnSpc>
                          <a:spcPct val="100000"/>
                        </a:lnSpc>
                        <a:spcBef>
                          <a:spcPts val="315"/>
                        </a:spcBef>
                      </a:pPr>
                      <a:r>
                        <a:rPr dirty="0" sz="1400" spc="-15">
                          <a:latin typeface="Arial"/>
                          <a:cs typeface="Arial"/>
                        </a:rPr>
                        <a:t>Vertex</a:t>
                      </a:r>
                      <a:r>
                        <a:rPr dirty="0" sz="1400" spc="-65">
                          <a:latin typeface="Arial"/>
                          <a:cs typeface="Arial"/>
                        </a:rPr>
                        <a:t> </a:t>
                      </a:r>
                      <a:r>
                        <a:rPr dirty="0" sz="1400">
                          <a:latin typeface="Arial"/>
                          <a:cs typeface="Arial"/>
                        </a:rPr>
                        <a:t>B</a:t>
                      </a:r>
                      <a:endParaRPr sz="14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315"/>
                        </a:spcBef>
                      </a:pPr>
                      <a:r>
                        <a:rPr dirty="0" sz="1400">
                          <a:latin typeface="Arial"/>
                          <a:cs typeface="Arial"/>
                        </a:rPr>
                        <a:t>Weight</a:t>
                      </a:r>
                      <a:endParaRPr sz="14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0"/>
                        </a:spcBef>
                      </a:pPr>
                      <a:r>
                        <a:rPr dirty="0" sz="1800">
                          <a:solidFill>
                            <a:srgbClr val="57ED7B"/>
                          </a:solidFill>
                          <a:latin typeface="Cambria Math"/>
                          <a:cs typeface="Cambria Math"/>
                        </a:rPr>
                        <a:t>𝑓</a:t>
                      </a:r>
                      <a:endParaRPr sz="1800">
                        <a:latin typeface="Cambria Math"/>
                        <a:cs typeface="Cambria Math"/>
                      </a:endParaRPr>
                    </a:p>
                  </a:txBody>
                  <a:tcPr marL="0" marR="0" marB="0" marT="317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0"/>
                        </a:spcBef>
                      </a:pPr>
                      <a:r>
                        <a:rPr dirty="0" sz="1800">
                          <a:solidFill>
                            <a:srgbClr val="57ED7B"/>
                          </a:solidFill>
                          <a:latin typeface="Cambria Math"/>
                          <a:cs typeface="Cambria Math"/>
                        </a:rPr>
                        <a:t>ℎ</a:t>
                      </a:r>
                      <a:endParaRPr sz="1800">
                        <a:latin typeface="Cambria Math"/>
                        <a:cs typeface="Cambria Math"/>
                      </a:endParaRPr>
                    </a:p>
                  </a:txBody>
                  <a:tcPr marL="0" marR="0" marB="0" marT="317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0"/>
                        </a:spcBef>
                      </a:pPr>
                      <a:r>
                        <a:rPr dirty="0" sz="1800">
                          <a:solidFill>
                            <a:srgbClr val="57ED7B"/>
                          </a:solidFill>
                          <a:latin typeface="Arial"/>
                          <a:cs typeface="Arial"/>
                        </a:rPr>
                        <a:t>1</a:t>
                      </a:r>
                      <a:endParaRPr sz="1800">
                        <a:latin typeface="Arial"/>
                        <a:cs typeface="Arial"/>
                      </a:endParaRPr>
                    </a:p>
                  </a:txBody>
                  <a:tcPr marL="0" marR="0" marB="0" marT="3937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algn="ctr">
                        <a:lnSpc>
                          <a:spcPct val="100000"/>
                        </a:lnSpc>
                        <a:spcBef>
                          <a:spcPts val="250"/>
                        </a:spcBef>
                      </a:pPr>
                      <a:r>
                        <a:rPr dirty="0" sz="1800">
                          <a:solidFill>
                            <a:srgbClr val="57ED7B"/>
                          </a:solidFill>
                          <a:latin typeface="Cambria Math"/>
                          <a:cs typeface="Cambria Math"/>
                        </a:rPr>
                        <a:t>𝑑</a:t>
                      </a:r>
                      <a:endParaRPr sz="1800">
                        <a:latin typeface="Cambria Math"/>
                        <a:cs typeface="Cambria Math"/>
                      </a:endParaRPr>
                    </a:p>
                  </a:txBody>
                  <a:tcPr marL="0" marR="0" marB="0" marT="317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0"/>
                        </a:spcBef>
                      </a:pPr>
                      <a:r>
                        <a:rPr dirty="0" sz="1800">
                          <a:solidFill>
                            <a:srgbClr val="57ED7B"/>
                          </a:solidFill>
                          <a:latin typeface="Cambria Math"/>
                          <a:cs typeface="Cambria Math"/>
                        </a:rPr>
                        <a:t>𝑠</a:t>
                      </a:r>
                      <a:endParaRPr sz="1800">
                        <a:latin typeface="Cambria Math"/>
                        <a:cs typeface="Cambria Math"/>
                      </a:endParaRPr>
                    </a:p>
                  </a:txBody>
                  <a:tcPr marL="0" marR="0" marB="0" marT="317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3175">
                        <a:lnSpc>
                          <a:spcPct val="100000"/>
                        </a:lnSpc>
                        <a:spcBef>
                          <a:spcPts val="310"/>
                        </a:spcBef>
                      </a:pPr>
                      <a:r>
                        <a:rPr dirty="0" sz="1800">
                          <a:solidFill>
                            <a:srgbClr val="57ED7B"/>
                          </a:solidFill>
                          <a:latin typeface="Arial"/>
                          <a:cs typeface="Arial"/>
                        </a:rPr>
                        <a:t>1</a:t>
                      </a:r>
                      <a:endParaRPr sz="1800">
                        <a:latin typeface="Arial"/>
                        <a:cs typeface="Arial"/>
                      </a:endParaRPr>
                    </a:p>
                  </a:txBody>
                  <a:tcPr marL="0" marR="0" marB="0" marT="3937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solidFill>
                            <a:srgbClr val="57ED7B"/>
                          </a:solidFill>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solidFill>
                            <a:srgbClr val="57ED7B"/>
                          </a:solidFill>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5"/>
                        </a:spcBef>
                      </a:pPr>
                      <a:r>
                        <a:rPr dirty="0" sz="1800">
                          <a:solidFill>
                            <a:srgbClr val="57ED7B"/>
                          </a:solidFill>
                          <a:latin typeface="Arial"/>
                          <a:cs typeface="Arial"/>
                        </a:rPr>
                        <a:t>2</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4"/>
                        </a:spcBef>
                      </a:pPr>
                      <a:r>
                        <a:rPr dirty="0" sz="1800">
                          <a:solidFill>
                            <a:srgbClr val="57ED7B"/>
                          </a:solidFill>
                          <a:latin typeface="Cambria Math"/>
                          <a:cs typeface="Cambria Math"/>
                        </a:rPr>
                        <a:t>𝑎</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solidFill>
                            <a:srgbClr val="57ED7B"/>
                          </a:solidFill>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15"/>
                        </a:spcBef>
                      </a:pPr>
                      <a:r>
                        <a:rPr dirty="0" sz="1800">
                          <a:solidFill>
                            <a:srgbClr val="57ED7B"/>
                          </a:solidFill>
                          <a:latin typeface="Arial"/>
                          <a:cs typeface="Arial"/>
                        </a:rPr>
                        <a:t>2</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solidFill>
                            <a:srgbClr val="57ED7B"/>
                          </a:solidFill>
                          <a:latin typeface="Cambria Math"/>
                          <a:cs typeface="Cambria Math"/>
                        </a:rPr>
                        <a:t>𝑠</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solidFill>
                            <a:srgbClr val="57ED7B"/>
                          </a:solidFill>
                          <a:latin typeface="Cambria Math"/>
                          <a:cs typeface="Cambria Math"/>
                        </a:rPr>
                        <a:t>𝑔</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5"/>
                        </a:spcBef>
                      </a:pPr>
                      <a:r>
                        <a:rPr dirty="0" sz="1800">
                          <a:solidFill>
                            <a:srgbClr val="57ED7B"/>
                          </a:solidFill>
                          <a:latin typeface="Arial"/>
                          <a:cs typeface="Arial"/>
                        </a:rPr>
                        <a:t>2</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algn="ctr">
                        <a:lnSpc>
                          <a:spcPct val="100000"/>
                        </a:lnSpc>
                        <a:spcBef>
                          <a:spcPts val="254"/>
                        </a:spcBef>
                      </a:pPr>
                      <a:r>
                        <a:rPr dirty="0" sz="1800">
                          <a:solidFill>
                            <a:srgbClr val="57ED7B"/>
                          </a:solidFill>
                          <a:latin typeface="Cambria Math"/>
                          <a:cs typeface="Cambria Math"/>
                        </a:rPr>
                        <a:t>𝑎</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solidFill>
                            <a:srgbClr val="57ED7B"/>
                          </a:solidFill>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3175">
                        <a:lnSpc>
                          <a:spcPct val="100000"/>
                        </a:lnSpc>
                        <a:spcBef>
                          <a:spcPts val="315"/>
                        </a:spcBef>
                      </a:pPr>
                      <a:r>
                        <a:rPr dirty="0" sz="1800">
                          <a:solidFill>
                            <a:srgbClr val="57ED7B"/>
                          </a:solidFill>
                          <a:latin typeface="Arial"/>
                          <a:cs typeface="Arial"/>
                        </a:rPr>
                        <a:t>3</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solidFill>
                            <a:srgbClr val="57ED7B"/>
                          </a:solidFill>
                          <a:latin typeface="Cambria Math"/>
                          <a:cs typeface="Cambria Math"/>
                        </a:rPr>
                        <a:t>𝑔</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solidFill>
                            <a:srgbClr val="57ED7B"/>
                          </a:solidFill>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5"/>
                        </a:spcBef>
                      </a:pPr>
                      <a:r>
                        <a:rPr dirty="0" sz="1800">
                          <a:solidFill>
                            <a:srgbClr val="57ED7B"/>
                          </a:solidFill>
                          <a:latin typeface="Arial"/>
                          <a:cs typeface="Arial"/>
                        </a:rPr>
                        <a:t>3</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4"/>
                        </a:spcBef>
                      </a:pPr>
                      <a:r>
                        <a:rPr dirty="0" sz="1800">
                          <a:solidFill>
                            <a:srgbClr val="BEBEBE"/>
                          </a:solidFill>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solidFill>
                            <a:srgbClr val="BEBEBE"/>
                          </a:solidFill>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15"/>
                        </a:spcBef>
                      </a:pPr>
                      <a:r>
                        <a:rPr dirty="0" sz="1800">
                          <a:solidFill>
                            <a:srgbClr val="BEBEBE"/>
                          </a:solidFill>
                          <a:latin typeface="Arial"/>
                          <a:cs typeface="Arial"/>
                        </a:rPr>
                        <a:t>4</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solidFill>
                            <a:srgbClr val="BEBEBE"/>
                          </a:solidFill>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solidFill>
                            <a:srgbClr val="BEBEBE"/>
                          </a:solidFill>
                          <a:latin typeface="Cambria Math"/>
                          <a:cs typeface="Cambria Math"/>
                        </a:rPr>
                        <a:t>𝑠</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5"/>
                        </a:spcBef>
                      </a:pPr>
                      <a:r>
                        <a:rPr dirty="0" sz="1800">
                          <a:solidFill>
                            <a:srgbClr val="BEBEBE"/>
                          </a:solidFill>
                          <a:latin typeface="Arial"/>
                          <a:cs typeface="Arial"/>
                        </a:rPr>
                        <a:t>4</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4"/>
                        </a:spcBef>
                      </a:pPr>
                      <a:r>
                        <a:rPr dirty="0" sz="1800">
                          <a:solidFill>
                            <a:srgbClr val="BEBEBE"/>
                          </a:solidFill>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solidFill>
                            <a:srgbClr val="BEBEBE"/>
                          </a:solidFill>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15"/>
                        </a:spcBef>
                      </a:pPr>
                      <a:r>
                        <a:rPr dirty="0" sz="1800">
                          <a:solidFill>
                            <a:srgbClr val="BEBEBE"/>
                          </a:solidFill>
                          <a:latin typeface="Arial"/>
                          <a:cs typeface="Arial"/>
                        </a:rPr>
                        <a:t>4</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60"/>
                        </a:spcBef>
                      </a:pPr>
                      <a:r>
                        <a:rPr dirty="0" sz="1800">
                          <a:solidFill>
                            <a:srgbClr val="C00000"/>
                          </a:solidFill>
                          <a:latin typeface="Cambria Math"/>
                          <a:cs typeface="Cambria Math"/>
                        </a:rPr>
                        <a:t>𝑑</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60"/>
                        </a:spcBef>
                      </a:pPr>
                      <a:r>
                        <a:rPr dirty="0" sz="1800">
                          <a:solidFill>
                            <a:srgbClr val="C00000"/>
                          </a:solidFill>
                          <a:latin typeface="Cambria Math"/>
                          <a:cs typeface="Cambria Math"/>
                        </a:rPr>
                        <a:t>𝑒</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20"/>
                        </a:spcBef>
                      </a:pPr>
                      <a:r>
                        <a:rPr dirty="0" sz="1800">
                          <a:solidFill>
                            <a:srgbClr val="C00000"/>
                          </a:solidFill>
                          <a:latin typeface="Arial"/>
                          <a:cs typeface="Arial"/>
                        </a:rPr>
                        <a:t>5</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60"/>
                        </a:spcBef>
                      </a:pPr>
                      <a:r>
                        <a:rPr dirty="0" sz="1800">
                          <a:solidFill>
                            <a:srgbClr val="C00000"/>
                          </a:solidFill>
                          <a:latin typeface="Cambria Math"/>
                          <a:cs typeface="Cambria Math"/>
                        </a:rPr>
                        <a:t>𝑔</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60"/>
                        </a:spcBef>
                      </a:pPr>
                      <a:r>
                        <a:rPr dirty="0" sz="1800">
                          <a:solidFill>
                            <a:srgbClr val="C00000"/>
                          </a:solidFill>
                          <a:latin typeface="Cambria Math"/>
                          <a:cs typeface="Cambria Math"/>
                        </a:rPr>
                        <a:t>ℎ</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20"/>
                        </a:spcBef>
                      </a:pPr>
                      <a:r>
                        <a:rPr dirty="0" sz="1800">
                          <a:solidFill>
                            <a:srgbClr val="C00000"/>
                          </a:solidFill>
                          <a:latin typeface="Arial"/>
                          <a:cs typeface="Arial"/>
                        </a:rPr>
                        <a:t>5</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696">
                <a:tc>
                  <a:txBody>
                    <a:bodyPr/>
                    <a:lstStyle/>
                    <a:p>
                      <a:pPr algn="ctr">
                        <a:lnSpc>
                          <a:spcPct val="100000"/>
                        </a:lnSpc>
                        <a:spcBef>
                          <a:spcPts val="260"/>
                        </a:spcBef>
                      </a:pPr>
                      <a:r>
                        <a:rPr dirty="0" sz="1800">
                          <a:latin typeface="Cambria Math"/>
                          <a:cs typeface="Cambria Math"/>
                        </a:rPr>
                        <a:t>𝑏</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60"/>
                        </a:spcBef>
                      </a:pPr>
                      <a:r>
                        <a:rPr dirty="0" sz="1800">
                          <a:latin typeface="Cambria Math"/>
                          <a:cs typeface="Cambria Math"/>
                        </a:rPr>
                        <a:t>𝑐</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20"/>
                        </a:spcBef>
                      </a:pPr>
                      <a:r>
                        <a:rPr dirty="0" sz="1800">
                          <a:latin typeface="Arial"/>
                          <a:cs typeface="Arial"/>
                        </a:rPr>
                        <a:t>6</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algn="ctr">
                        <a:lnSpc>
                          <a:spcPct val="100000"/>
                        </a:lnSpc>
                        <a:spcBef>
                          <a:spcPts val="260"/>
                        </a:spcBef>
                      </a:pPr>
                      <a:r>
                        <a:rPr dirty="0" sz="1800">
                          <a:latin typeface="Cambria Math"/>
                          <a:cs typeface="Cambria Math"/>
                        </a:rPr>
                        <a:t>𝑎</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60"/>
                        </a:spcBef>
                      </a:pPr>
                      <a:r>
                        <a:rPr dirty="0" sz="1800">
                          <a:latin typeface="Cambria Math"/>
                          <a:cs typeface="Cambria Math"/>
                        </a:rPr>
                        <a:t>𝑑</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20"/>
                        </a:spcBef>
                      </a:pPr>
                      <a:r>
                        <a:rPr dirty="0" sz="1800">
                          <a:latin typeface="Arial"/>
                          <a:cs typeface="Arial"/>
                        </a:rPr>
                        <a:t>8</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bl>
          </a:graphicData>
        </a:graphic>
      </p:graphicFrame>
      <p:sp>
        <p:nvSpPr>
          <p:cNvPr id="50" name="object 50"/>
          <p:cNvSpPr txBox="1"/>
          <p:nvPr/>
        </p:nvSpPr>
        <p:spPr>
          <a:xfrm>
            <a:off x="7754239" y="890142"/>
            <a:ext cx="3630929" cy="1671955"/>
          </a:xfrm>
          <a:prstGeom prst="rect">
            <a:avLst/>
          </a:prstGeom>
        </p:spPr>
        <p:txBody>
          <a:bodyPr wrap="square" lIns="0" tIns="12700" rIns="0" bIns="0" rtlCol="0" vert="horz">
            <a:spAutoFit/>
          </a:bodyPr>
          <a:lstStyle/>
          <a:p>
            <a:pPr marL="12700" marR="5080">
              <a:lnSpc>
                <a:spcPct val="100000"/>
              </a:lnSpc>
              <a:spcBef>
                <a:spcPts val="100"/>
              </a:spcBef>
            </a:pPr>
            <a:r>
              <a:rPr dirty="0" sz="1800">
                <a:solidFill>
                  <a:srgbClr val="767070"/>
                </a:solidFill>
                <a:latin typeface="Arial"/>
                <a:cs typeface="Arial"/>
              </a:rPr>
              <a:t>The </a:t>
            </a:r>
            <a:r>
              <a:rPr dirty="0" sz="1800" spc="-5">
                <a:solidFill>
                  <a:srgbClr val="767070"/>
                </a:solidFill>
                <a:latin typeface="Arial"/>
                <a:cs typeface="Arial"/>
              </a:rPr>
              <a:t>edges </a:t>
            </a:r>
            <a:r>
              <a:rPr dirty="0" sz="1800" spc="15">
                <a:solidFill>
                  <a:srgbClr val="767070"/>
                </a:solidFill>
                <a:latin typeface="Cambria Math"/>
                <a:cs typeface="Cambria Math"/>
              </a:rPr>
              <a:t>{𝑑, 𝑒} </a:t>
            </a:r>
            <a:r>
              <a:rPr dirty="0" sz="1800" spc="-5">
                <a:solidFill>
                  <a:srgbClr val="767070"/>
                </a:solidFill>
                <a:latin typeface="Arial"/>
                <a:cs typeface="Arial"/>
              </a:rPr>
              <a:t>and </a:t>
            </a:r>
            <a:r>
              <a:rPr dirty="0" sz="1800" spc="5">
                <a:solidFill>
                  <a:srgbClr val="767070"/>
                </a:solidFill>
                <a:latin typeface="Cambria Math"/>
                <a:cs typeface="Cambria Math"/>
              </a:rPr>
              <a:t>{𝑔, </a:t>
            </a:r>
            <a:r>
              <a:rPr dirty="0" sz="1800" spc="10">
                <a:solidFill>
                  <a:srgbClr val="767070"/>
                </a:solidFill>
                <a:latin typeface="Cambria Math"/>
                <a:cs typeface="Cambria Math"/>
              </a:rPr>
              <a:t>ℎ} </a:t>
            </a:r>
            <a:r>
              <a:rPr dirty="0" sz="1800" spc="-5">
                <a:solidFill>
                  <a:srgbClr val="767070"/>
                </a:solidFill>
                <a:latin typeface="Arial"/>
                <a:cs typeface="Arial"/>
              </a:rPr>
              <a:t>both  have a </a:t>
            </a:r>
            <a:r>
              <a:rPr dirty="0" sz="1800" spc="-15">
                <a:solidFill>
                  <a:srgbClr val="767070"/>
                </a:solidFill>
                <a:latin typeface="Arial"/>
                <a:cs typeface="Arial"/>
              </a:rPr>
              <a:t>weight </a:t>
            </a:r>
            <a:r>
              <a:rPr dirty="0" sz="1800">
                <a:solidFill>
                  <a:srgbClr val="767070"/>
                </a:solidFill>
                <a:latin typeface="Arial"/>
                <a:cs typeface="Arial"/>
              </a:rPr>
              <a:t>of 5. By </a:t>
            </a:r>
            <a:r>
              <a:rPr dirty="0" sz="1800" spc="-5">
                <a:solidFill>
                  <a:srgbClr val="767070"/>
                </a:solidFill>
                <a:latin typeface="Arial"/>
                <a:cs typeface="Arial"/>
              </a:rPr>
              <a:t>inspection,  </a:t>
            </a:r>
            <a:r>
              <a:rPr dirty="0" sz="1800" spc="-25">
                <a:solidFill>
                  <a:srgbClr val="767070"/>
                </a:solidFill>
                <a:latin typeface="Arial"/>
                <a:cs typeface="Arial"/>
              </a:rPr>
              <a:t>we </a:t>
            </a:r>
            <a:r>
              <a:rPr dirty="0" sz="1800" spc="-5">
                <a:solidFill>
                  <a:srgbClr val="767070"/>
                </a:solidFill>
                <a:latin typeface="Arial"/>
                <a:cs typeface="Arial"/>
              </a:rPr>
              <a:t>can see that </a:t>
            </a:r>
            <a:r>
              <a:rPr dirty="0" sz="1800" spc="-10">
                <a:solidFill>
                  <a:srgbClr val="767070"/>
                </a:solidFill>
                <a:latin typeface="Arial"/>
                <a:cs typeface="Arial"/>
              </a:rPr>
              <a:t>adding </a:t>
            </a:r>
            <a:r>
              <a:rPr dirty="0" sz="1800" spc="-5">
                <a:solidFill>
                  <a:srgbClr val="767070"/>
                </a:solidFill>
                <a:latin typeface="Arial"/>
                <a:cs typeface="Arial"/>
              </a:rPr>
              <a:t>either </a:t>
            </a:r>
            <a:r>
              <a:rPr dirty="0" sz="1800" spc="-10">
                <a:solidFill>
                  <a:srgbClr val="767070"/>
                </a:solidFill>
                <a:latin typeface="Arial"/>
                <a:cs typeface="Arial"/>
              </a:rPr>
              <a:t>edge  </a:t>
            </a:r>
            <a:r>
              <a:rPr dirty="0" sz="1800">
                <a:solidFill>
                  <a:srgbClr val="767070"/>
                </a:solidFill>
                <a:latin typeface="Arial"/>
                <a:cs typeface="Arial"/>
              </a:rPr>
              <a:t>to </a:t>
            </a:r>
            <a:r>
              <a:rPr dirty="0" sz="1800" spc="-5">
                <a:solidFill>
                  <a:srgbClr val="767070"/>
                </a:solidFill>
                <a:latin typeface="Arial"/>
                <a:cs typeface="Arial"/>
              </a:rPr>
              <a:t>the graph </a:t>
            </a:r>
            <a:r>
              <a:rPr dirty="0" sz="1800" spc="-15">
                <a:solidFill>
                  <a:srgbClr val="767070"/>
                </a:solidFill>
                <a:latin typeface="Arial"/>
                <a:cs typeface="Arial"/>
              </a:rPr>
              <a:t>will </a:t>
            </a:r>
            <a:r>
              <a:rPr dirty="0" sz="1800" spc="-5">
                <a:solidFill>
                  <a:srgbClr val="767070"/>
                </a:solidFill>
                <a:latin typeface="Arial"/>
                <a:cs typeface="Arial"/>
              </a:rPr>
              <a:t>result in </a:t>
            </a:r>
            <a:r>
              <a:rPr dirty="0" sz="1800">
                <a:solidFill>
                  <a:srgbClr val="767070"/>
                </a:solidFill>
                <a:latin typeface="Arial"/>
                <a:cs typeface="Arial"/>
              </a:rPr>
              <a:t>the  </a:t>
            </a:r>
            <a:r>
              <a:rPr dirty="0" sz="1800" spc="-5">
                <a:solidFill>
                  <a:srgbClr val="767070"/>
                </a:solidFill>
                <a:latin typeface="Arial"/>
                <a:cs typeface="Arial"/>
              </a:rPr>
              <a:t>formation </a:t>
            </a:r>
            <a:r>
              <a:rPr dirty="0" sz="1800">
                <a:solidFill>
                  <a:srgbClr val="767070"/>
                </a:solidFill>
                <a:latin typeface="Arial"/>
                <a:cs typeface="Arial"/>
              </a:rPr>
              <a:t>of </a:t>
            </a:r>
            <a:r>
              <a:rPr dirty="0" sz="1800" spc="-5">
                <a:solidFill>
                  <a:srgbClr val="767070"/>
                </a:solidFill>
                <a:latin typeface="Arial"/>
                <a:cs typeface="Arial"/>
              </a:rPr>
              <a:t>cycles. </a:t>
            </a:r>
            <a:r>
              <a:rPr dirty="0" sz="1800">
                <a:solidFill>
                  <a:srgbClr val="767070"/>
                </a:solidFill>
                <a:latin typeface="Arial"/>
                <a:cs typeface="Arial"/>
              </a:rPr>
              <a:t>We </a:t>
            </a:r>
            <a:r>
              <a:rPr dirty="0" sz="1800" spc="-5">
                <a:solidFill>
                  <a:srgbClr val="767070"/>
                </a:solidFill>
                <a:latin typeface="Arial"/>
                <a:cs typeface="Arial"/>
              </a:rPr>
              <a:t>should thus  disregard both</a:t>
            </a:r>
            <a:r>
              <a:rPr dirty="0" sz="1800" spc="15">
                <a:solidFill>
                  <a:srgbClr val="767070"/>
                </a:solidFill>
                <a:latin typeface="Arial"/>
                <a:cs typeface="Arial"/>
              </a:rPr>
              <a:t> </a:t>
            </a:r>
            <a:r>
              <a:rPr dirty="0" sz="1800" spc="-5">
                <a:solidFill>
                  <a:srgbClr val="767070"/>
                </a:solidFill>
                <a:latin typeface="Arial"/>
                <a:cs typeface="Arial"/>
              </a:rPr>
              <a:t>edges.</a:t>
            </a:r>
            <a:endParaRPr sz="1800">
              <a:latin typeface="Arial"/>
              <a:cs typeface="Arial"/>
            </a:endParaRPr>
          </a:p>
        </p:txBody>
      </p:sp>
      <p:sp>
        <p:nvSpPr>
          <p:cNvPr id="51" name="object 51"/>
          <p:cNvSpPr/>
          <p:nvPr/>
        </p:nvSpPr>
        <p:spPr>
          <a:xfrm>
            <a:off x="1168146" y="4997958"/>
            <a:ext cx="465455" cy="0"/>
          </a:xfrm>
          <a:custGeom>
            <a:avLst/>
            <a:gdLst/>
            <a:ahLst/>
            <a:cxnLst/>
            <a:rect l="l" t="t" r="r" b="b"/>
            <a:pathLst>
              <a:path w="465455" h="0">
                <a:moveTo>
                  <a:pt x="0" y="0"/>
                </a:moveTo>
                <a:lnTo>
                  <a:pt x="465073" y="0"/>
                </a:lnTo>
              </a:path>
            </a:pathLst>
          </a:custGeom>
          <a:ln w="38100">
            <a:solidFill>
              <a:srgbClr val="8952AC"/>
            </a:solidFill>
            <a:prstDash val="dash"/>
          </a:ln>
        </p:spPr>
        <p:txBody>
          <a:bodyPr wrap="square" lIns="0" tIns="0" rIns="0" bIns="0" rtlCol="0"/>
          <a:lstStyle/>
          <a:p/>
        </p:txBody>
      </p:sp>
      <p:sp>
        <p:nvSpPr>
          <p:cNvPr id="52" name="object 52"/>
          <p:cNvSpPr/>
          <p:nvPr/>
        </p:nvSpPr>
        <p:spPr>
          <a:xfrm>
            <a:off x="1168146" y="5238750"/>
            <a:ext cx="465455" cy="0"/>
          </a:xfrm>
          <a:custGeom>
            <a:avLst/>
            <a:gdLst/>
            <a:ahLst/>
            <a:cxnLst/>
            <a:rect l="l" t="t" r="r" b="b"/>
            <a:pathLst>
              <a:path w="465455" h="0">
                <a:moveTo>
                  <a:pt x="0" y="0"/>
                </a:moveTo>
                <a:lnTo>
                  <a:pt x="465073" y="0"/>
                </a:lnTo>
              </a:path>
            </a:pathLst>
          </a:custGeom>
          <a:ln w="38100">
            <a:solidFill>
              <a:srgbClr val="767070"/>
            </a:solidFill>
            <a:prstDash val="dash"/>
          </a:ln>
        </p:spPr>
        <p:txBody>
          <a:bodyPr wrap="square" lIns="0" tIns="0" rIns="0" bIns="0" rtlCol="0"/>
          <a:lstStyle/>
          <a:p/>
        </p:txBody>
      </p:sp>
      <p:sp>
        <p:nvSpPr>
          <p:cNvPr id="53" name="object 53"/>
          <p:cNvSpPr/>
          <p:nvPr/>
        </p:nvSpPr>
        <p:spPr>
          <a:xfrm>
            <a:off x="1168146" y="5717285"/>
            <a:ext cx="465455" cy="0"/>
          </a:xfrm>
          <a:custGeom>
            <a:avLst/>
            <a:gdLst/>
            <a:ahLst/>
            <a:cxnLst/>
            <a:rect l="l" t="t" r="r" b="b"/>
            <a:pathLst>
              <a:path w="465455" h="0">
                <a:moveTo>
                  <a:pt x="0" y="0"/>
                </a:moveTo>
                <a:lnTo>
                  <a:pt x="465073" y="0"/>
                </a:lnTo>
              </a:path>
            </a:pathLst>
          </a:custGeom>
          <a:ln w="38100">
            <a:solidFill>
              <a:srgbClr val="57ED7B"/>
            </a:solidFill>
          </a:ln>
        </p:spPr>
        <p:txBody>
          <a:bodyPr wrap="square" lIns="0" tIns="0" rIns="0" bIns="0" rtlCol="0"/>
          <a:lstStyle/>
          <a:p/>
        </p:txBody>
      </p:sp>
      <p:sp>
        <p:nvSpPr>
          <p:cNvPr id="54" name="object 54"/>
          <p:cNvSpPr/>
          <p:nvPr/>
        </p:nvSpPr>
        <p:spPr>
          <a:xfrm>
            <a:off x="1168146" y="5471921"/>
            <a:ext cx="465455" cy="0"/>
          </a:xfrm>
          <a:custGeom>
            <a:avLst/>
            <a:gdLst/>
            <a:ahLst/>
            <a:cxnLst/>
            <a:rect l="l" t="t" r="r" b="b"/>
            <a:pathLst>
              <a:path w="465455" h="0">
                <a:moveTo>
                  <a:pt x="0" y="0"/>
                </a:moveTo>
                <a:lnTo>
                  <a:pt x="465073" y="0"/>
                </a:lnTo>
              </a:path>
            </a:pathLst>
          </a:custGeom>
          <a:ln w="38100">
            <a:solidFill>
              <a:srgbClr val="C00000"/>
            </a:solidFill>
            <a:prstDash val="dash"/>
          </a:ln>
        </p:spPr>
        <p:txBody>
          <a:bodyPr wrap="square" lIns="0" tIns="0" rIns="0" bIns="0" rtlCol="0"/>
          <a:lstStyle/>
          <a:p/>
        </p:txBody>
      </p:sp>
      <p:sp>
        <p:nvSpPr>
          <p:cNvPr id="55" name="object 55"/>
          <p:cNvSpPr txBox="1"/>
          <p:nvPr/>
        </p:nvSpPr>
        <p:spPr>
          <a:xfrm>
            <a:off x="1712214" y="4826889"/>
            <a:ext cx="1320800" cy="989330"/>
          </a:xfrm>
          <a:prstGeom prst="rect">
            <a:avLst/>
          </a:prstGeom>
        </p:spPr>
        <p:txBody>
          <a:bodyPr wrap="square" lIns="0" tIns="8255" rIns="0" bIns="0" rtlCol="0" vert="horz">
            <a:spAutoFit/>
          </a:bodyPr>
          <a:lstStyle/>
          <a:p>
            <a:pPr marL="12700" marR="5080">
              <a:lnSpc>
                <a:spcPct val="132300"/>
              </a:lnSpc>
              <a:spcBef>
                <a:spcPts val="65"/>
              </a:spcBef>
            </a:pPr>
            <a:r>
              <a:rPr dirty="0" sz="1200" spc="-5">
                <a:solidFill>
                  <a:srgbClr val="767070"/>
                </a:solidFill>
                <a:latin typeface="Arial"/>
                <a:cs typeface="Arial"/>
              </a:rPr>
              <a:t>Unexamined Edge  Disregarded Edge  </a:t>
            </a:r>
            <a:r>
              <a:rPr dirty="0" sz="1200">
                <a:solidFill>
                  <a:srgbClr val="767070"/>
                </a:solidFill>
                <a:latin typeface="Arial"/>
                <a:cs typeface="Arial"/>
              </a:rPr>
              <a:t>Under</a:t>
            </a:r>
            <a:r>
              <a:rPr dirty="0" sz="1200" spc="-70">
                <a:solidFill>
                  <a:srgbClr val="767070"/>
                </a:solidFill>
                <a:latin typeface="Arial"/>
                <a:cs typeface="Arial"/>
              </a:rPr>
              <a:t> </a:t>
            </a:r>
            <a:r>
              <a:rPr dirty="0" sz="1200" spc="-5">
                <a:solidFill>
                  <a:srgbClr val="767070"/>
                </a:solidFill>
                <a:latin typeface="Arial"/>
                <a:cs typeface="Arial"/>
              </a:rPr>
              <a:t>Examination  MCST</a:t>
            </a:r>
            <a:r>
              <a:rPr dirty="0" sz="1200" spc="-10">
                <a:solidFill>
                  <a:srgbClr val="767070"/>
                </a:solidFill>
                <a:latin typeface="Arial"/>
                <a:cs typeface="Arial"/>
              </a:rPr>
              <a:t> </a:t>
            </a:r>
            <a:r>
              <a:rPr dirty="0" sz="1200" spc="-5">
                <a:solidFill>
                  <a:srgbClr val="767070"/>
                </a:solidFill>
                <a:latin typeface="Arial"/>
                <a:cs typeface="Arial"/>
              </a:rPr>
              <a:t>Edge</a:t>
            </a:r>
            <a:endParaRPr sz="12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938" y="452450"/>
            <a:ext cx="1919605" cy="362585"/>
          </a:xfrm>
          <a:prstGeom prst="rect"/>
        </p:spPr>
        <p:txBody>
          <a:bodyPr wrap="square" lIns="0" tIns="13970" rIns="0" bIns="0" rtlCol="0" vert="horz">
            <a:spAutoFit/>
          </a:bodyPr>
          <a:lstStyle/>
          <a:p>
            <a:pPr marL="12700">
              <a:lnSpc>
                <a:spcPct val="100000"/>
              </a:lnSpc>
              <a:spcBef>
                <a:spcPts val="110"/>
              </a:spcBef>
            </a:pPr>
            <a:r>
              <a:rPr dirty="0" sz="2200" spc="-5"/>
              <a:t>Complex</a:t>
            </a:r>
            <a:r>
              <a:rPr dirty="0" sz="2200" spc="-95"/>
              <a:t> </a:t>
            </a:r>
            <a:r>
              <a:rPr dirty="0" sz="2200" spc="-10"/>
              <a:t>Graphs</a:t>
            </a:r>
            <a:endParaRPr sz="2200"/>
          </a:p>
        </p:txBody>
      </p:sp>
      <p:sp>
        <p:nvSpPr>
          <p:cNvPr id="3" name="object 3"/>
          <p:cNvSpPr txBox="1"/>
          <p:nvPr/>
        </p:nvSpPr>
        <p:spPr>
          <a:xfrm>
            <a:off x="1372361" y="4509973"/>
            <a:ext cx="4631690" cy="300355"/>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767070"/>
                </a:solidFill>
                <a:latin typeface="Arial"/>
                <a:cs typeface="Arial"/>
              </a:rPr>
              <a:t>Below are some </a:t>
            </a:r>
            <a:r>
              <a:rPr dirty="0" sz="1800" spc="-5">
                <a:solidFill>
                  <a:srgbClr val="767070"/>
                </a:solidFill>
                <a:latin typeface="Arial"/>
                <a:cs typeface="Arial"/>
              </a:rPr>
              <a:t>examples </a:t>
            </a:r>
            <a:r>
              <a:rPr dirty="0" sz="1800">
                <a:solidFill>
                  <a:srgbClr val="767070"/>
                </a:solidFill>
                <a:latin typeface="Arial"/>
                <a:cs typeface="Arial"/>
              </a:rPr>
              <a:t>of complex</a:t>
            </a:r>
            <a:r>
              <a:rPr dirty="0" sz="1800" spc="-204">
                <a:solidFill>
                  <a:srgbClr val="767070"/>
                </a:solidFill>
                <a:latin typeface="Arial"/>
                <a:cs typeface="Arial"/>
              </a:rPr>
              <a:t> </a:t>
            </a:r>
            <a:r>
              <a:rPr dirty="0" sz="1800">
                <a:solidFill>
                  <a:srgbClr val="767070"/>
                </a:solidFill>
                <a:latin typeface="Arial"/>
                <a:cs typeface="Arial"/>
              </a:rPr>
              <a:t>graphs</a:t>
            </a:r>
            <a:endParaRPr sz="1800">
              <a:latin typeface="Arial"/>
              <a:cs typeface="Arial"/>
            </a:endParaRPr>
          </a:p>
        </p:txBody>
      </p:sp>
      <p:sp>
        <p:nvSpPr>
          <p:cNvPr id="4" name="object 4"/>
          <p:cNvSpPr/>
          <p:nvPr/>
        </p:nvSpPr>
        <p:spPr>
          <a:xfrm>
            <a:off x="2171700" y="1379219"/>
            <a:ext cx="3505200" cy="2712720"/>
          </a:xfrm>
          <a:custGeom>
            <a:avLst/>
            <a:gdLst/>
            <a:ahLst/>
            <a:cxnLst/>
            <a:rect l="l" t="t" r="r" b="b"/>
            <a:pathLst>
              <a:path w="3505200" h="2712720">
                <a:moveTo>
                  <a:pt x="0" y="452119"/>
                </a:moveTo>
                <a:lnTo>
                  <a:pt x="2653" y="402859"/>
                </a:lnTo>
                <a:lnTo>
                  <a:pt x="10428" y="355134"/>
                </a:lnTo>
                <a:lnTo>
                  <a:pt x="23051" y="309221"/>
                </a:lnTo>
                <a:lnTo>
                  <a:pt x="40243" y="265396"/>
                </a:lnTo>
                <a:lnTo>
                  <a:pt x="61731" y="223933"/>
                </a:lnTo>
                <a:lnTo>
                  <a:pt x="87237" y="185111"/>
                </a:lnTo>
                <a:lnTo>
                  <a:pt x="116487" y="149203"/>
                </a:lnTo>
                <a:lnTo>
                  <a:pt x="149203" y="116487"/>
                </a:lnTo>
                <a:lnTo>
                  <a:pt x="185111" y="87237"/>
                </a:lnTo>
                <a:lnTo>
                  <a:pt x="223933" y="61731"/>
                </a:lnTo>
                <a:lnTo>
                  <a:pt x="265396" y="40243"/>
                </a:lnTo>
                <a:lnTo>
                  <a:pt x="309221" y="23051"/>
                </a:lnTo>
                <a:lnTo>
                  <a:pt x="355134" y="10428"/>
                </a:lnTo>
                <a:lnTo>
                  <a:pt x="402859" y="2653"/>
                </a:lnTo>
                <a:lnTo>
                  <a:pt x="452119" y="0"/>
                </a:lnTo>
                <a:lnTo>
                  <a:pt x="3053079" y="0"/>
                </a:lnTo>
                <a:lnTo>
                  <a:pt x="3102340" y="2653"/>
                </a:lnTo>
                <a:lnTo>
                  <a:pt x="3150065" y="10428"/>
                </a:lnTo>
                <a:lnTo>
                  <a:pt x="3195978" y="23051"/>
                </a:lnTo>
                <a:lnTo>
                  <a:pt x="3239803" y="40243"/>
                </a:lnTo>
                <a:lnTo>
                  <a:pt x="3281266" y="61731"/>
                </a:lnTo>
                <a:lnTo>
                  <a:pt x="3320088" y="87237"/>
                </a:lnTo>
                <a:lnTo>
                  <a:pt x="3355996" y="116487"/>
                </a:lnTo>
                <a:lnTo>
                  <a:pt x="3388712" y="149203"/>
                </a:lnTo>
                <a:lnTo>
                  <a:pt x="3417962" y="185111"/>
                </a:lnTo>
                <a:lnTo>
                  <a:pt x="3443468" y="223933"/>
                </a:lnTo>
                <a:lnTo>
                  <a:pt x="3464956" y="265396"/>
                </a:lnTo>
                <a:lnTo>
                  <a:pt x="3482148" y="309221"/>
                </a:lnTo>
                <a:lnTo>
                  <a:pt x="3494771" y="355134"/>
                </a:lnTo>
                <a:lnTo>
                  <a:pt x="3502546" y="402859"/>
                </a:lnTo>
                <a:lnTo>
                  <a:pt x="3505200" y="452119"/>
                </a:lnTo>
                <a:lnTo>
                  <a:pt x="3505200" y="2260599"/>
                </a:lnTo>
                <a:lnTo>
                  <a:pt x="3502546" y="2309860"/>
                </a:lnTo>
                <a:lnTo>
                  <a:pt x="3494771" y="2357585"/>
                </a:lnTo>
                <a:lnTo>
                  <a:pt x="3482148" y="2403498"/>
                </a:lnTo>
                <a:lnTo>
                  <a:pt x="3464956" y="2447323"/>
                </a:lnTo>
                <a:lnTo>
                  <a:pt x="3443468" y="2488786"/>
                </a:lnTo>
                <a:lnTo>
                  <a:pt x="3417962" y="2527608"/>
                </a:lnTo>
                <a:lnTo>
                  <a:pt x="3388712" y="2563516"/>
                </a:lnTo>
                <a:lnTo>
                  <a:pt x="3355996" y="2596232"/>
                </a:lnTo>
                <a:lnTo>
                  <a:pt x="3320088" y="2625482"/>
                </a:lnTo>
                <a:lnTo>
                  <a:pt x="3281266" y="2650988"/>
                </a:lnTo>
                <a:lnTo>
                  <a:pt x="3239803" y="2672476"/>
                </a:lnTo>
                <a:lnTo>
                  <a:pt x="3195978" y="2689668"/>
                </a:lnTo>
                <a:lnTo>
                  <a:pt x="3150065" y="2702291"/>
                </a:lnTo>
                <a:lnTo>
                  <a:pt x="3102340" y="2710066"/>
                </a:lnTo>
                <a:lnTo>
                  <a:pt x="3053079" y="2712719"/>
                </a:lnTo>
                <a:lnTo>
                  <a:pt x="452119" y="2712719"/>
                </a:lnTo>
                <a:lnTo>
                  <a:pt x="402859" y="2710066"/>
                </a:lnTo>
                <a:lnTo>
                  <a:pt x="355134" y="2702291"/>
                </a:lnTo>
                <a:lnTo>
                  <a:pt x="309221" y="2689668"/>
                </a:lnTo>
                <a:lnTo>
                  <a:pt x="265396" y="2672476"/>
                </a:lnTo>
                <a:lnTo>
                  <a:pt x="223933" y="2650988"/>
                </a:lnTo>
                <a:lnTo>
                  <a:pt x="185111" y="2625482"/>
                </a:lnTo>
                <a:lnTo>
                  <a:pt x="149203" y="2596232"/>
                </a:lnTo>
                <a:lnTo>
                  <a:pt x="116487" y="2563516"/>
                </a:lnTo>
                <a:lnTo>
                  <a:pt x="87237" y="2527608"/>
                </a:lnTo>
                <a:lnTo>
                  <a:pt x="61731" y="2488786"/>
                </a:lnTo>
                <a:lnTo>
                  <a:pt x="40243" y="2447323"/>
                </a:lnTo>
                <a:lnTo>
                  <a:pt x="23051" y="2403498"/>
                </a:lnTo>
                <a:lnTo>
                  <a:pt x="10428" y="2357585"/>
                </a:lnTo>
                <a:lnTo>
                  <a:pt x="2653" y="2309860"/>
                </a:lnTo>
                <a:lnTo>
                  <a:pt x="0" y="2260599"/>
                </a:lnTo>
                <a:lnTo>
                  <a:pt x="0" y="452119"/>
                </a:lnTo>
                <a:close/>
              </a:path>
            </a:pathLst>
          </a:custGeom>
          <a:ln w="27432">
            <a:solidFill>
              <a:srgbClr val="8952AC"/>
            </a:solidFill>
          </a:ln>
        </p:spPr>
        <p:txBody>
          <a:bodyPr wrap="square" lIns="0" tIns="0" rIns="0" bIns="0" rtlCol="0"/>
          <a:lstStyle/>
          <a:p/>
        </p:txBody>
      </p:sp>
      <p:sp>
        <p:nvSpPr>
          <p:cNvPr id="5" name="object 5"/>
          <p:cNvSpPr/>
          <p:nvPr/>
        </p:nvSpPr>
        <p:spPr>
          <a:xfrm>
            <a:off x="3709415" y="1164336"/>
            <a:ext cx="426720" cy="426720"/>
          </a:xfrm>
          <a:custGeom>
            <a:avLst/>
            <a:gdLst/>
            <a:ahLst/>
            <a:cxnLst/>
            <a:rect l="l" t="t" r="r" b="b"/>
            <a:pathLst>
              <a:path w="426720" h="426719">
                <a:moveTo>
                  <a:pt x="213360" y="0"/>
                </a:moveTo>
                <a:lnTo>
                  <a:pt x="164432" y="5633"/>
                </a:lnTo>
                <a:lnTo>
                  <a:pt x="119520" y="21682"/>
                </a:lnTo>
                <a:lnTo>
                  <a:pt x="79905" y="46866"/>
                </a:lnTo>
                <a:lnTo>
                  <a:pt x="46866" y="79905"/>
                </a:lnTo>
                <a:lnTo>
                  <a:pt x="21682" y="119520"/>
                </a:lnTo>
                <a:lnTo>
                  <a:pt x="5633" y="164432"/>
                </a:lnTo>
                <a:lnTo>
                  <a:pt x="0" y="213360"/>
                </a:lnTo>
                <a:lnTo>
                  <a:pt x="5633" y="262287"/>
                </a:lnTo>
                <a:lnTo>
                  <a:pt x="21682" y="307199"/>
                </a:lnTo>
                <a:lnTo>
                  <a:pt x="46866" y="346814"/>
                </a:lnTo>
                <a:lnTo>
                  <a:pt x="79905" y="379853"/>
                </a:lnTo>
                <a:lnTo>
                  <a:pt x="119520" y="405037"/>
                </a:lnTo>
                <a:lnTo>
                  <a:pt x="164432" y="421086"/>
                </a:lnTo>
                <a:lnTo>
                  <a:pt x="213360" y="426719"/>
                </a:lnTo>
                <a:lnTo>
                  <a:pt x="262287" y="421086"/>
                </a:lnTo>
                <a:lnTo>
                  <a:pt x="307199" y="405037"/>
                </a:lnTo>
                <a:lnTo>
                  <a:pt x="346814" y="379853"/>
                </a:lnTo>
                <a:lnTo>
                  <a:pt x="379853" y="346814"/>
                </a:lnTo>
                <a:lnTo>
                  <a:pt x="405037" y="307199"/>
                </a:lnTo>
                <a:lnTo>
                  <a:pt x="421086" y="262287"/>
                </a:lnTo>
                <a:lnTo>
                  <a:pt x="426720" y="213360"/>
                </a:lnTo>
                <a:lnTo>
                  <a:pt x="421086" y="164432"/>
                </a:lnTo>
                <a:lnTo>
                  <a:pt x="405037" y="119520"/>
                </a:lnTo>
                <a:lnTo>
                  <a:pt x="379853" y="79905"/>
                </a:lnTo>
                <a:lnTo>
                  <a:pt x="346814" y="46866"/>
                </a:lnTo>
                <a:lnTo>
                  <a:pt x="307199" y="21682"/>
                </a:lnTo>
                <a:lnTo>
                  <a:pt x="262287" y="5633"/>
                </a:lnTo>
                <a:lnTo>
                  <a:pt x="213360" y="0"/>
                </a:lnTo>
                <a:close/>
              </a:path>
            </a:pathLst>
          </a:custGeom>
          <a:solidFill>
            <a:srgbClr val="8952AC"/>
          </a:solidFill>
        </p:spPr>
        <p:txBody>
          <a:bodyPr wrap="square" lIns="0" tIns="0" rIns="0" bIns="0" rtlCol="0"/>
          <a:lstStyle/>
          <a:p/>
        </p:txBody>
      </p:sp>
      <p:sp>
        <p:nvSpPr>
          <p:cNvPr id="6" name="object 6"/>
          <p:cNvSpPr/>
          <p:nvPr/>
        </p:nvSpPr>
        <p:spPr>
          <a:xfrm>
            <a:off x="3709415" y="1164336"/>
            <a:ext cx="426720" cy="426720"/>
          </a:xfrm>
          <a:custGeom>
            <a:avLst/>
            <a:gdLst/>
            <a:ahLst/>
            <a:cxnLst/>
            <a:rect l="l" t="t" r="r" b="b"/>
            <a:pathLst>
              <a:path w="426720" h="426719">
                <a:moveTo>
                  <a:pt x="0" y="213360"/>
                </a:moveTo>
                <a:lnTo>
                  <a:pt x="5633" y="164432"/>
                </a:lnTo>
                <a:lnTo>
                  <a:pt x="21682" y="119520"/>
                </a:lnTo>
                <a:lnTo>
                  <a:pt x="46866" y="79905"/>
                </a:lnTo>
                <a:lnTo>
                  <a:pt x="79905" y="46866"/>
                </a:lnTo>
                <a:lnTo>
                  <a:pt x="119520" y="21682"/>
                </a:lnTo>
                <a:lnTo>
                  <a:pt x="164432" y="5633"/>
                </a:lnTo>
                <a:lnTo>
                  <a:pt x="213360" y="0"/>
                </a:lnTo>
                <a:lnTo>
                  <a:pt x="262287" y="5633"/>
                </a:lnTo>
                <a:lnTo>
                  <a:pt x="307199" y="21682"/>
                </a:lnTo>
                <a:lnTo>
                  <a:pt x="346814" y="46866"/>
                </a:lnTo>
                <a:lnTo>
                  <a:pt x="379853" y="79905"/>
                </a:lnTo>
                <a:lnTo>
                  <a:pt x="405037" y="119520"/>
                </a:lnTo>
                <a:lnTo>
                  <a:pt x="421086" y="164432"/>
                </a:lnTo>
                <a:lnTo>
                  <a:pt x="426720" y="213360"/>
                </a:lnTo>
                <a:lnTo>
                  <a:pt x="421086" y="262287"/>
                </a:lnTo>
                <a:lnTo>
                  <a:pt x="405037" y="307199"/>
                </a:lnTo>
                <a:lnTo>
                  <a:pt x="379853" y="346814"/>
                </a:lnTo>
                <a:lnTo>
                  <a:pt x="346814" y="379853"/>
                </a:lnTo>
                <a:lnTo>
                  <a:pt x="307199" y="405037"/>
                </a:lnTo>
                <a:lnTo>
                  <a:pt x="262287" y="421086"/>
                </a:lnTo>
                <a:lnTo>
                  <a:pt x="213360" y="426719"/>
                </a:lnTo>
                <a:lnTo>
                  <a:pt x="164432" y="421086"/>
                </a:lnTo>
                <a:lnTo>
                  <a:pt x="119520" y="405037"/>
                </a:lnTo>
                <a:lnTo>
                  <a:pt x="79905" y="379853"/>
                </a:lnTo>
                <a:lnTo>
                  <a:pt x="46866" y="346814"/>
                </a:lnTo>
                <a:lnTo>
                  <a:pt x="21682" y="307199"/>
                </a:lnTo>
                <a:lnTo>
                  <a:pt x="5633" y="262287"/>
                </a:lnTo>
                <a:lnTo>
                  <a:pt x="0" y="213360"/>
                </a:lnTo>
                <a:close/>
              </a:path>
            </a:pathLst>
          </a:custGeom>
          <a:ln w="12192">
            <a:solidFill>
              <a:srgbClr val="8952AC"/>
            </a:solidFill>
          </a:ln>
        </p:spPr>
        <p:txBody>
          <a:bodyPr wrap="square" lIns="0" tIns="0" rIns="0" bIns="0" rtlCol="0"/>
          <a:lstStyle/>
          <a:p/>
        </p:txBody>
      </p:sp>
      <p:sp>
        <p:nvSpPr>
          <p:cNvPr id="7" name="object 7"/>
          <p:cNvSpPr/>
          <p:nvPr/>
        </p:nvSpPr>
        <p:spPr>
          <a:xfrm>
            <a:off x="6252971" y="1379219"/>
            <a:ext cx="3505200" cy="2712720"/>
          </a:xfrm>
          <a:custGeom>
            <a:avLst/>
            <a:gdLst/>
            <a:ahLst/>
            <a:cxnLst/>
            <a:rect l="l" t="t" r="r" b="b"/>
            <a:pathLst>
              <a:path w="3505200" h="2712720">
                <a:moveTo>
                  <a:pt x="0" y="452119"/>
                </a:moveTo>
                <a:lnTo>
                  <a:pt x="2653" y="402859"/>
                </a:lnTo>
                <a:lnTo>
                  <a:pt x="10428" y="355134"/>
                </a:lnTo>
                <a:lnTo>
                  <a:pt x="23051" y="309221"/>
                </a:lnTo>
                <a:lnTo>
                  <a:pt x="40243" y="265396"/>
                </a:lnTo>
                <a:lnTo>
                  <a:pt x="61731" y="223933"/>
                </a:lnTo>
                <a:lnTo>
                  <a:pt x="87237" y="185111"/>
                </a:lnTo>
                <a:lnTo>
                  <a:pt x="116487" y="149203"/>
                </a:lnTo>
                <a:lnTo>
                  <a:pt x="149203" y="116487"/>
                </a:lnTo>
                <a:lnTo>
                  <a:pt x="185111" y="87237"/>
                </a:lnTo>
                <a:lnTo>
                  <a:pt x="223933" y="61731"/>
                </a:lnTo>
                <a:lnTo>
                  <a:pt x="265396" y="40243"/>
                </a:lnTo>
                <a:lnTo>
                  <a:pt x="309221" y="23051"/>
                </a:lnTo>
                <a:lnTo>
                  <a:pt x="355134" y="10428"/>
                </a:lnTo>
                <a:lnTo>
                  <a:pt x="402859" y="2653"/>
                </a:lnTo>
                <a:lnTo>
                  <a:pt x="452120" y="0"/>
                </a:lnTo>
                <a:lnTo>
                  <a:pt x="3053079" y="0"/>
                </a:lnTo>
                <a:lnTo>
                  <a:pt x="3102340" y="2653"/>
                </a:lnTo>
                <a:lnTo>
                  <a:pt x="3150065" y="10428"/>
                </a:lnTo>
                <a:lnTo>
                  <a:pt x="3195978" y="23051"/>
                </a:lnTo>
                <a:lnTo>
                  <a:pt x="3239803" y="40243"/>
                </a:lnTo>
                <a:lnTo>
                  <a:pt x="3281266" y="61731"/>
                </a:lnTo>
                <a:lnTo>
                  <a:pt x="3320088" y="87237"/>
                </a:lnTo>
                <a:lnTo>
                  <a:pt x="3355996" y="116487"/>
                </a:lnTo>
                <a:lnTo>
                  <a:pt x="3388712" y="149203"/>
                </a:lnTo>
                <a:lnTo>
                  <a:pt x="3417962" y="185111"/>
                </a:lnTo>
                <a:lnTo>
                  <a:pt x="3443468" y="223933"/>
                </a:lnTo>
                <a:lnTo>
                  <a:pt x="3464956" y="265396"/>
                </a:lnTo>
                <a:lnTo>
                  <a:pt x="3482148" y="309221"/>
                </a:lnTo>
                <a:lnTo>
                  <a:pt x="3494771" y="355134"/>
                </a:lnTo>
                <a:lnTo>
                  <a:pt x="3502546" y="402859"/>
                </a:lnTo>
                <a:lnTo>
                  <a:pt x="3505200" y="452119"/>
                </a:lnTo>
                <a:lnTo>
                  <a:pt x="3505200" y="2260599"/>
                </a:lnTo>
                <a:lnTo>
                  <a:pt x="3502546" y="2309860"/>
                </a:lnTo>
                <a:lnTo>
                  <a:pt x="3494771" y="2357585"/>
                </a:lnTo>
                <a:lnTo>
                  <a:pt x="3482148" y="2403498"/>
                </a:lnTo>
                <a:lnTo>
                  <a:pt x="3464956" y="2447323"/>
                </a:lnTo>
                <a:lnTo>
                  <a:pt x="3443468" y="2488786"/>
                </a:lnTo>
                <a:lnTo>
                  <a:pt x="3417962" y="2527608"/>
                </a:lnTo>
                <a:lnTo>
                  <a:pt x="3388712" y="2563516"/>
                </a:lnTo>
                <a:lnTo>
                  <a:pt x="3355996" y="2596232"/>
                </a:lnTo>
                <a:lnTo>
                  <a:pt x="3320088" y="2625482"/>
                </a:lnTo>
                <a:lnTo>
                  <a:pt x="3281266" y="2650988"/>
                </a:lnTo>
                <a:lnTo>
                  <a:pt x="3239803" y="2672476"/>
                </a:lnTo>
                <a:lnTo>
                  <a:pt x="3195978" y="2689668"/>
                </a:lnTo>
                <a:lnTo>
                  <a:pt x="3150065" y="2702291"/>
                </a:lnTo>
                <a:lnTo>
                  <a:pt x="3102340" y="2710066"/>
                </a:lnTo>
                <a:lnTo>
                  <a:pt x="3053079" y="2712719"/>
                </a:lnTo>
                <a:lnTo>
                  <a:pt x="452120" y="2712719"/>
                </a:lnTo>
                <a:lnTo>
                  <a:pt x="402859" y="2710066"/>
                </a:lnTo>
                <a:lnTo>
                  <a:pt x="355134" y="2702291"/>
                </a:lnTo>
                <a:lnTo>
                  <a:pt x="309221" y="2689668"/>
                </a:lnTo>
                <a:lnTo>
                  <a:pt x="265396" y="2672476"/>
                </a:lnTo>
                <a:lnTo>
                  <a:pt x="223933" y="2650988"/>
                </a:lnTo>
                <a:lnTo>
                  <a:pt x="185111" y="2625482"/>
                </a:lnTo>
                <a:lnTo>
                  <a:pt x="149203" y="2596232"/>
                </a:lnTo>
                <a:lnTo>
                  <a:pt x="116487" y="2563516"/>
                </a:lnTo>
                <a:lnTo>
                  <a:pt x="87237" y="2527608"/>
                </a:lnTo>
                <a:lnTo>
                  <a:pt x="61731" y="2488786"/>
                </a:lnTo>
                <a:lnTo>
                  <a:pt x="40243" y="2447323"/>
                </a:lnTo>
                <a:lnTo>
                  <a:pt x="23051" y="2403498"/>
                </a:lnTo>
                <a:lnTo>
                  <a:pt x="10428" y="2357585"/>
                </a:lnTo>
                <a:lnTo>
                  <a:pt x="2653" y="2309860"/>
                </a:lnTo>
                <a:lnTo>
                  <a:pt x="0" y="2260599"/>
                </a:lnTo>
                <a:lnTo>
                  <a:pt x="0" y="452119"/>
                </a:lnTo>
                <a:close/>
              </a:path>
            </a:pathLst>
          </a:custGeom>
          <a:ln w="27432">
            <a:solidFill>
              <a:srgbClr val="8952AC"/>
            </a:solidFill>
          </a:ln>
        </p:spPr>
        <p:txBody>
          <a:bodyPr wrap="square" lIns="0" tIns="0" rIns="0" bIns="0" rtlCol="0"/>
          <a:lstStyle/>
          <a:p/>
        </p:txBody>
      </p:sp>
      <p:sp>
        <p:nvSpPr>
          <p:cNvPr id="8" name="object 8"/>
          <p:cNvSpPr/>
          <p:nvPr/>
        </p:nvSpPr>
        <p:spPr>
          <a:xfrm>
            <a:off x="7790688" y="1164336"/>
            <a:ext cx="426720" cy="426720"/>
          </a:xfrm>
          <a:custGeom>
            <a:avLst/>
            <a:gdLst/>
            <a:ahLst/>
            <a:cxnLst/>
            <a:rect l="l" t="t" r="r" b="b"/>
            <a:pathLst>
              <a:path w="426720" h="426719">
                <a:moveTo>
                  <a:pt x="213359" y="0"/>
                </a:moveTo>
                <a:lnTo>
                  <a:pt x="164432" y="5633"/>
                </a:lnTo>
                <a:lnTo>
                  <a:pt x="119520" y="21682"/>
                </a:lnTo>
                <a:lnTo>
                  <a:pt x="79905" y="46866"/>
                </a:lnTo>
                <a:lnTo>
                  <a:pt x="46866" y="79905"/>
                </a:lnTo>
                <a:lnTo>
                  <a:pt x="21682" y="119520"/>
                </a:lnTo>
                <a:lnTo>
                  <a:pt x="5633" y="164432"/>
                </a:lnTo>
                <a:lnTo>
                  <a:pt x="0" y="213360"/>
                </a:lnTo>
                <a:lnTo>
                  <a:pt x="5633" y="262287"/>
                </a:lnTo>
                <a:lnTo>
                  <a:pt x="21682" y="307199"/>
                </a:lnTo>
                <a:lnTo>
                  <a:pt x="46866" y="346814"/>
                </a:lnTo>
                <a:lnTo>
                  <a:pt x="79905" y="379853"/>
                </a:lnTo>
                <a:lnTo>
                  <a:pt x="119520" y="405037"/>
                </a:lnTo>
                <a:lnTo>
                  <a:pt x="164432" y="421086"/>
                </a:lnTo>
                <a:lnTo>
                  <a:pt x="213359" y="426719"/>
                </a:lnTo>
                <a:lnTo>
                  <a:pt x="262287" y="421086"/>
                </a:lnTo>
                <a:lnTo>
                  <a:pt x="307199" y="405037"/>
                </a:lnTo>
                <a:lnTo>
                  <a:pt x="346814" y="379853"/>
                </a:lnTo>
                <a:lnTo>
                  <a:pt x="379853" y="346814"/>
                </a:lnTo>
                <a:lnTo>
                  <a:pt x="405037" y="307199"/>
                </a:lnTo>
                <a:lnTo>
                  <a:pt x="421086" y="262287"/>
                </a:lnTo>
                <a:lnTo>
                  <a:pt x="426719" y="213360"/>
                </a:lnTo>
                <a:lnTo>
                  <a:pt x="421086" y="164432"/>
                </a:lnTo>
                <a:lnTo>
                  <a:pt x="405037" y="119520"/>
                </a:lnTo>
                <a:lnTo>
                  <a:pt x="379853" y="79905"/>
                </a:lnTo>
                <a:lnTo>
                  <a:pt x="346814" y="46866"/>
                </a:lnTo>
                <a:lnTo>
                  <a:pt x="307199" y="21682"/>
                </a:lnTo>
                <a:lnTo>
                  <a:pt x="262287" y="5633"/>
                </a:lnTo>
                <a:lnTo>
                  <a:pt x="213359" y="0"/>
                </a:lnTo>
                <a:close/>
              </a:path>
            </a:pathLst>
          </a:custGeom>
          <a:solidFill>
            <a:srgbClr val="8952AC"/>
          </a:solidFill>
        </p:spPr>
        <p:txBody>
          <a:bodyPr wrap="square" lIns="0" tIns="0" rIns="0" bIns="0" rtlCol="0"/>
          <a:lstStyle/>
          <a:p/>
        </p:txBody>
      </p:sp>
      <p:sp>
        <p:nvSpPr>
          <p:cNvPr id="9" name="object 9"/>
          <p:cNvSpPr/>
          <p:nvPr/>
        </p:nvSpPr>
        <p:spPr>
          <a:xfrm>
            <a:off x="7790688" y="1164336"/>
            <a:ext cx="426720" cy="426720"/>
          </a:xfrm>
          <a:custGeom>
            <a:avLst/>
            <a:gdLst/>
            <a:ahLst/>
            <a:cxnLst/>
            <a:rect l="l" t="t" r="r" b="b"/>
            <a:pathLst>
              <a:path w="426720" h="426719">
                <a:moveTo>
                  <a:pt x="0" y="213360"/>
                </a:moveTo>
                <a:lnTo>
                  <a:pt x="5633" y="164432"/>
                </a:lnTo>
                <a:lnTo>
                  <a:pt x="21682" y="119520"/>
                </a:lnTo>
                <a:lnTo>
                  <a:pt x="46866" y="79905"/>
                </a:lnTo>
                <a:lnTo>
                  <a:pt x="79905" y="46866"/>
                </a:lnTo>
                <a:lnTo>
                  <a:pt x="119520" y="21682"/>
                </a:lnTo>
                <a:lnTo>
                  <a:pt x="164432" y="5633"/>
                </a:lnTo>
                <a:lnTo>
                  <a:pt x="213359" y="0"/>
                </a:lnTo>
                <a:lnTo>
                  <a:pt x="262287" y="5633"/>
                </a:lnTo>
                <a:lnTo>
                  <a:pt x="307199" y="21682"/>
                </a:lnTo>
                <a:lnTo>
                  <a:pt x="346814" y="46866"/>
                </a:lnTo>
                <a:lnTo>
                  <a:pt x="379853" y="79905"/>
                </a:lnTo>
                <a:lnTo>
                  <a:pt x="405037" y="119520"/>
                </a:lnTo>
                <a:lnTo>
                  <a:pt x="421086" y="164432"/>
                </a:lnTo>
                <a:lnTo>
                  <a:pt x="426719" y="213360"/>
                </a:lnTo>
                <a:lnTo>
                  <a:pt x="421086" y="262287"/>
                </a:lnTo>
                <a:lnTo>
                  <a:pt x="405037" y="307199"/>
                </a:lnTo>
                <a:lnTo>
                  <a:pt x="379853" y="346814"/>
                </a:lnTo>
                <a:lnTo>
                  <a:pt x="346814" y="379853"/>
                </a:lnTo>
                <a:lnTo>
                  <a:pt x="307199" y="405037"/>
                </a:lnTo>
                <a:lnTo>
                  <a:pt x="262287" y="421086"/>
                </a:lnTo>
                <a:lnTo>
                  <a:pt x="213359" y="426719"/>
                </a:lnTo>
                <a:lnTo>
                  <a:pt x="164432" y="421086"/>
                </a:lnTo>
                <a:lnTo>
                  <a:pt x="119520" y="405037"/>
                </a:lnTo>
                <a:lnTo>
                  <a:pt x="79905" y="379853"/>
                </a:lnTo>
                <a:lnTo>
                  <a:pt x="46866" y="346814"/>
                </a:lnTo>
                <a:lnTo>
                  <a:pt x="21682" y="307199"/>
                </a:lnTo>
                <a:lnTo>
                  <a:pt x="5633" y="262287"/>
                </a:lnTo>
                <a:lnTo>
                  <a:pt x="0" y="213360"/>
                </a:lnTo>
                <a:close/>
              </a:path>
            </a:pathLst>
          </a:custGeom>
          <a:ln w="12191">
            <a:solidFill>
              <a:srgbClr val="8952AC"/>
            </a:solidFill>
          </a:ln>
        </p:spPr>
        <p:txBody>
          <a:bodyPr wrap="square" lIns="0" tIns="0" rIns="0" bIns="0" rtlCol="0"/>
          <a:lstStyle/>
          <a:p/>
        </p:txBody>
      </p:sp>
      <p:sp>
        <p:nvSpPr>
          <p:cNvPr id="10" name="object 10"/>
          <p:cNvSpPr txBox="1"/>
          <p:nvPr/>
        </p:nvSpPr>
        <p:spPr>
          <a:xfrm>
            <a:off x="1208938" y="654041"/>
            <a:ext cx="6886575" cy="868044"/>
          </a:xfrm>
          <a:prstGeom prst="rect">
            <a:avLst/>
          </a:prstGeom>
        </p:spPr>
        <p:txBody>
          <a:bodyPr wrap="square" lIns="0" tIns="158750" rIns="0" bIns="0" rtlCol="0" vert="horz">
            <a:spAutoFit/>
          </a:bodyPr>
          <a:lstStyle/>
          <a:p>
            <a:pPr marL="12700">
              <a:lnSpc>
                <a:spcPct val="100000"/>
              </a:lnSpc>
              <a:spcBef>
                <a:spcPts val="1250"/>
              </a:spcBef>
            </a:pPr>
            <a:r>
              <a:rPr dirty="0" sz="1800">
                <a:solidFill>
                  <a:srgbClr val="767070"/>
                </a:solidFill>
                <a:latin typeface="Arial"/>
                <a:cs typeface="Arial"/>
              </a:rPr>
              <a:t>A graph is called </a:t>
            </a:r>
            <a:r>
              <a:rPr dirty="0" sz="1800" spc="-5">
                <a:solidFill>
                  <a:srgbClr val="767070"/>
                </a:solidFill>
                <a:latin typeface="Arial"/>
                <a:cs typeface="Arial"/>
              </a:rPr>
              <a:t>a </a:t>
            </a:r>
            <a:r>
              <a:rPr dirty="0" sz="1800" spc="5">
                <a:solidFill>
                  <a:srgbClr val="767070"/>
                </a:solidFill>
                <a:latin typeface="Arial"/>
                <a:cs typeface="Arial"/>
              </a:rPr>
              <a:t>complex </a:t>
            </a:r>
            <a:r>
              <a:rPr dirty="0" sz="1800">
                <a:solidFill>
                  <a:srgbClr val="767070"/>
                </a:solidFill>
                <a:latin typeface="Arial"/>
                <a:cs typeface="Arial"/>
              </a:rPr>
              <a:t>graph </a:t>
            </a:r>
            <a:r>
              <a:rPr dirty="0" sz="1800" spc="-10">
                <a:solidFill>
                  <a:srgbClr val="767070"/>
                </a:solidFill>
                <a:latin typeface="Arial"/>
                <a:cs typeface="Arial"/>
              </a:rPr>
              <a:t>when </a:t>
            </a:r>
            <a:r>
              <a:rPr dirty="0" sz="1800" spc="5">
                <a:solidFill>
                  <a:srgbClr val="767070"/>
                </a:solidFill>
                <a:latin typeface="Arial"/>
                <a:cs typeface="Arial"/>
              </a:rPr>
              <a:t>it </a:t>
            </a:r>
            <a:r>
              <a:rPr dirty="0" sz="1800">
                <a:solidFill>
                  <a:srgbClr val="767070"/>
                </a:solidFill>
                <a:latin typeface="Arial"/>
                <a:cs typeface="Arial"/>
              </a:rPr>
              <a:t>has loops or</a:t>
            </a:r>
            <a:r>
              <a:rPr dirty="0" sz="1800" spc="-320">
                <a:solidFill>
                  <a:srgbClr val="767070"/>
                </a:solidFill>
                <a:latin typeface="Arial"/>
                <a:cs typeface="Arial"/>
              </a:rPr>
              <a:t> </a:t>
            </a:r>
            <a:r>
              <a:rPr dirty="0" sz="1800" spc="10">
                <a:solidFill>
                  <a:srgbClr val="767070"/>
                </a:solidFill>
                <a:latin typeface="Arial"/>
                <a:cs typeface="Arial"/>
              </a:rPr>
              <a:t>multi-edges.</a:t>
            </a:r>
            <a:endParaRPr sz="1800">
              <a:latin typeface="Arial"/>
              <a:cs typeface="Arial"/>
            </a:endParaRPr>
          </a:p>
          <a:p>
            <a:pPr marL="2639060">
              <a:lnSpc>
                <a:spcPct val="100000"/>
              </a:lnSpc>
              <a:spcBef>
                <a:spcPts val="1160"/>
              </a:spcBef>
              <a:tabLst>
                <a:tab pos="6720840" algn="l"/>
              </a:tabLst>
            </a:pPr>
            <a:r>
              <a:rPr dirty="0" sz="1800">
                <a:solidFill>
                  <a:srgbClr val="FFFFFF"/>
                </a:solidFill>
                <a:latin typeface="Arial"/>
                <a:cs typeface="Arial"/>
              </a:rPr>
              <a:t>A</a:t>
            </a:r>
            <a:r>
              <a:rPr dirty="0" sz="1800">
                <a:solidFill>
                  <a:srgbClr val="FFFFFF"/>
                </a:solidFill>
                <a:latin typeface="Arial"/>
                <a:cs typeface="Arial"/>
              </a:rPr>
              <a:t>	</a:t>
            </a:r>
            <a:r>
              <a:rPr dirty="0" sz="1800">
                <a:solidFill>
                  <a:srgbClr val="FFFFFF"/>
                </a:solidFill>
                <a:latin typeface="Arial"/>
                <a:cs typeface="Arial"/>
              </a:rPr>
              <a:t>B</a:t>
            </a:r>
            <a:endParaRPr sz="1800">
              <a:latin typeface="Arial"/>
              <a:cs typeface="Arial"/>
            </a:endParaRPr>
          </a:p>
        </p:txBody>
      </p:sp>
      <p:sp>
        <p:nvSpPr>
          <p:cNvPr id="11" name="object 11"/>
          <p:cNvSpPr txBox="1"/>
          <p:nvPr/>
        </p:nvSpPr>
        <p:spPr>
          <a:xfrm>
            <a:off x="2536063" y="1709312"/>
            <a:ext cx="2737485" cy="801370"/>
          </a:xfrm>
          <a:prstGeom prst="rect">
            <a:avLst/>
          </a:prstGeom>
        </p:spPr>
        <p:txBody>
          <a:bodyPr wrap="square" lIns="0" tIns="29209" rIns="0" bIns="0" rtlCol="0" vert="horz">
            <a:spAutoFit/>
          </a:bodyPr>
          <a:lstStyle/>
          <a:p>
            <a:pPr marL="12700">
              <a:lnSpc>
                <a:spcPct val="100000"/>
              </a:lnSpc>
              <a:spcBef>
                <a:spcPts val="229"/>
              </a:spcBef>
            </a:pPr>
            <a:r>
              <a:rPr dirty="0" sz="1600" spc="-5">
                <a:solidFill>
                  <a:srgbClr val="52AC87"/>
                </a:solidFill>
                <a:latin typeface="Calibri"/>
                <a:cs typeface="Calibri"/>
              </a:rPr>
              <a:t>Loop</a:t>
            </a:r>
            <a:endParaRPr sz="1600">
              <a:latin typeface="Calibri"/>
              <a:cs typeface="Calibri"/>
            </a:endParaRPr>
          </a:p>
          <a:p>
            <a:pPr marL="12700" marR="5080">
              <a:lnSpc>
                <a:spcPct val="100000"/>
              </a:lnSpc>
              <a:spcBef>
                <a:spcPts val="95"/>
              </a:spcBef>
            </a:pPr>
            <a:r>
              <a:rPr dirty="0" sz="1100">
                <a:solidFill>
                  <a:srgbClr val="767070"/>
                </a:solidFill>
                <a:latin typeface="Arial"/>
                <a:cs typeface="Arial"/>
              </a:rPr>
              <a:t>A</a:t>
            </a:r>
            <a:r>
              <a:rPr dirty="0" sz="1100" spc="-15">
                <a:solidFill>
                  <a:srgbClr val="767070"/>
                </a:solidFill>
                <a:latin typeface="Arial"/>
                <a:cs typeface="Arial"/>
              </a:rPr>
              <a:t> </a:t>
            </a:r>
            <a:r>
              <a:rPr dirty="0" sz="1100" spc="-5" b="1">
                <a:solidFill>
                  <a:srgbClr val="767070"/>
                </a:solidFill>
                <a:latin typeface="Arial"/>
                <a:cs typeface="Arial"/>
              </a:rPr>
              <a:t>loop</a:t>
            </a:r>
            <a:r>
              <a:rPr dirty="0" sz="1100" spc="15" b="1">
                <a:solidFill>
                  <a:srgbClr val="767070"/>
                </a:solidFill>
                <a:latin typeface="Arial"/>
                <a:cs typeface="Arial"/>
              </a:rPr>
              <a:t> </a:t>
            </a:r>
            <a:r>
              <a:rPr dirty="0" sz="1100" spc="-5">
                <a:solidFill>
                  <a:srgbClr val="767070"/>
                </a:solidFill>
                <a:latin typeface="Arial"/>
                <a:cs typeface="Arial"/>
              </a:rPr>
              <a:t>is</a:t>
            </a:r>
            <a:r>
              <a:rPr dirty="0" sz="1100" spc="-20">
                <a:solidFill>
                  <a:srgbClr val="767070"/>
                </a:solidFill>
                <a:latin typeface="Arial"/>
                <a:cs typeface="Arial"/>
              </a:rPr>
              <a:t> </a:t>
            </a:r>
            <a:r>
              <a:rPr dirty="0" sz="1100">
                <a:solidFill>
                  <a:srgbClr val="767070"/>
                </a:solidFill>
                <a:latin typeface="Arial"/>
                <a:cs typeface="Arial"/>
              </a:rPr>
              <a:t>an</a:t>
            </a:r>
            <a:r>
              <a:rPr dirty="0" sz="1100" spc="-15">
                <a:solidFill>
                  <a:srgbClr val="767070"/>
                </a:solidFill>
                <a:latin typeface="Arial"/>
                <a:cs typeface="Arial"/>
              </a:rPr>
              <a:t> </a:t>
            </a:r>
            <a:r>
              <a:rPr dirty="0" sz="1100" spc="5">
                <a:solidFill>
                  <a:srgbClr val="767070"/>
                </a:solidFill>
                <a:latin typeface="Arial"/>
                <a:cs typeface="Arial"/>
              </a:rPr>
              <a:t>edge</a:t>
            </a:r>
            <a:r>
              <a:rPr dirty="0" sz="1100" spc="-40">
                <a:solidFill>
                  <a:srgbClr val="767070"/>
                </a:solidFill>
                <a:latin typeface="Arial"/>
                <a:cs typeface="Arial"/>
              </a:rPr>
              <a:t> </a:t>
            </a:r>
            <a:r>
              <a:rPr dirty="0" sz="1100">
                <a:solidFill>
                  <a:srgbClr val="767070"/>
                </a:solidFill>
                <a:latin typeface="Arial"/>
                <a:cs typeface="Arial"/>
              </a:rPr>
              <a:t>that</a:t>
            </a:r>
            <a:r>
              <a:rPr dirty="0" sz="1100" spc="-65">
                <a:solidFill>
                  <a:srgbClr val="767070"/>
                </a:solidFill>
                <a:latin typeface="Arial"/>
                <a:cs typeface="Arial"/>
              </a:rPr>
              <a:t> </a:t>
            </a:r>
            <a:r>
              <a:rPr dirty="0" sz="1100" spc="5">
                <a:solidFill>
                  <a:srgbClr val="767070"/>
                </a:solidFill>
                <a:latin typeface="Arial"/>
                <a:cs typeface="Arial"/>
              </a:rPr>
              <a:t>has</a:t>
            </a:r>
            <a:r>
              <a:rPr dirty="0" sz="1100" spc="-25">
                <a:solidFill>
                  <a:srgbClr val="767070"/>
                </a:solidFill>
                <a:latin typeface="Arial"/>
                <a:cs typeface="Arial"/>
              </a:rPr>
              <a:t> </a:t>
            </a:r>
            <a:r>
              <a:rPr dirty="0" sz="1100">
                <a:solidFill>
                  <a:srgbClr val="767070"/>
                </a:solidFill>
                <a:latin typeface="Arial"/>
                <a:cs typeface="Arial"/>
              </a:rPr>
              <a:t>the</a:t>
            </a:r>
            <a:r>
              <a:rPr dirty="0" sz="1100" spc="-35">
                <a:solidFill>
                  <a:srgbClr val="767070"/>
                </a:solidFill>
                <a:latin typeface="Arial"/>
                <a:cs typeface="Arial"/>
              </a:rPr>
              <a:t> </a:t>
            </a:r>
            <a:r>
              <a:rPr dirty="0" sz="1100">
                <a:solidFill>
                  <a:srgbClr val="767070"/>
                </a:solidFill>
                <a:latin typeface="Arial"/>
                <a:cs typeface="Arial"/>
              </a:rPr>
              <a:t>same</a:t>
            </a:r>
            <a:r>
              <a:rPr dirty="0" sz="1100" spc="-40">
                <a:solidFill>
                  <a:srgbClr val="767070"/>
                </a:solidFill>
                <a:latin typeface="Arial"/>
                <a:cs typeface="Arial"/>
              </a:rPr>
              <a:t> </a:t>
            </a:r>
            <a:r>
              <a:rPr dirty="0" sz="1100">
                <a:solidFill>
                  <a:srgbClr val="767070"/>
                </a:solidFill>
                <a:latin typeface="Arial"/>
                <a:cs typeface="Arial"/>
              </a:rPr>
              <a:t>source  </a:t>
            </a:r>
            <a:r>
              <a:rPr dirty="0" sz="1100" spc="5">
                <a:solidFill>
                  <a:srgbClr val="767070"/>
                </a:solidFill>
                <a:latin typeface="Arial"/>
                <a:cs typeface="Arial"/>
              </a:rPr>
              <a:t>and </a:t>
            </a:r>
            <a:r>
              <a:rPr dirty="0" sz="1100">
                <a:solidFill>
                  <a:srgbClr val="767070"/>
                </a:solidFill>
                <a:latin typeface="Arial"/>
                <a:cs typeface="Arial"/>
              </a:rPr>
              <a:t>destination vertex. </a:t>
            </a:r>
            <a:r>
              <a:rPr dirty="0" sz="1100" spc="-10">
                <a:solidFill>
                  <a:srgbClr val="767070"/>
                </a:solidFill>
                <a:latin typeface="Arial"/>
                <a:cs typeface="Arial"/>
              </a:rPr>
              <a:t>In </a:t>
            </a:r>
            <a:r>
              <a:rPr dirty="0" sz="1100">
                <a:solidFill>
                  <a:srgbClr val="767070"/>
                </a:solidFill>
                <a:latin typeface="Arial"/>
                <a:cs typeface="Arial"/>
              </a:rPr>
              <a:t>other words, </a:t>
            </a:r>
            <a:r>
              <a:rPr dirty="0" sz="1100" spc="-5">
                <a:solidFill>
                  <a:srgbClr val="767070"/>
                </a:solidFill>
                <a:latin typeface="Arial"/>
                <a:cs typeface="Arial"/>
              </a:rPr>
              <a:t>it is  </a:t>
            </a:r>
            <a:r>
              <a:rPr dirty="0" sz="1100" spc="5">
                <a:solidFill>
                  <a:srgbClr val="767070"/>
                </a:solidFill>
                <a:latin typeface="Arial"/>
                <a:cs typeface="Arial"/>
              </a:rPr>
              <a:t>an</a:t>
            </a:r>
            <a:r>
              <a:rPr dirty="0" sz="1100" spc="-20">
                <a:solidFill>
                  <a:srgbClr val="767070"/>
                </a:solidFill>
                <a:latin typeface="Arial"/>
                <a:cs typeface="Arial"/>
              </a:rPr>
              <a:t> </a:t>
            </a:r>
            <a:r>
              <a:rPr dirty="0" sz="1100" spc="5">
                <a:solidFill>
                  <a:srgbClr val="767070"/>
                </a:solidFill>
                <a:latin typeface="Arial"/>
                <a:cs typeface="Arial"/>
              </a:rPr>
              <a:t>edge</a:t>
            </a:r>
            <a:r>
              <a:rPr dirty="0" sz="1100" spc="-60">
                <a:solidFill>
                  <a:srgbClr val="767070"/>
                </a:solidFill>
                <a:latin typeface="Arial"/>
                <a:cs typeface="Arial"/>
              </a:rPr>
              <a:t> </a:t>
            </a:r>
            <a:r>
              <a:rPr dirty="0" sz="1100" spc="5">
                <a:solidFill>
                  <a:srgbClr val="767070"/>
                </a:solidFill>
                <a:latin typeface="Arial"/>
                <a:cs typeface="Arial"/>
              </a:rPr>
              <a:t>from</a:t>
            </a:r>
            <a:r>
              <a:rPr dirty="0" sz="1100" spc="-55">
                <a:solidFill>
                  <a:srgbClr val="767070"/>
                </a:solidFill>
                <a:latin typeface="Arial"/>
                <a:cs typeface="Arial"/>
              </a:rPr>
              <a:t> </a:t>
            </a:r>
            <a:r>
              <a:rPr dirty="0" sz="1100">
                <a:solidFill>
                  <a:srgbClr val="767070"/>
                </a:solidFill>
                <a:latin typeface="Arial"/>
                <a:cs typeface="Arial"/>
              </a:rPr>
              <a:t>a</a:t>
            </a:r>
            <a:r>
              <a:rPr dirty="0" sz="1100" spc="-15">
                <a:solidFill>
                  <a:srgbClr val="767070"/>
                </a:solidFill>
                <a:latin typeface="Arial"/>
                <a:cs typeface="Arial"/>
              </a:rPr>
              <a:t> </a:t>
            </a:r>
            <a:r>
              <a:rPr dirty="0" sz="1100">
                <a:solidFill>
                  <a:srgbClr val="767070"/>
                </a:solidFill>
                <a:latin typeface="Arial"/>
                <a:cs typeface="Arial"/>
              </a:rPr>
              <a:t>vertex</a:t>
            </a:r>
            <a:r>
              <a:rPr dirty="0" sz="1100" spc="-45">
                <a:solidFill>
                  <a:srgbClr val="767070"/>
                </a:solidFill>
                <a:latin typeface="Arial"/>
                <a:cs typeface="Arial"/>
              </a:rPr>
              <a:t> </a:t>
            </a:r>
            <a:r>
              <a:rPr dirty="0" sz="1100">
                <a:solidFill>
                  <a:srgbClr val="767070"/>
                </a:solidFill>
                <a:latin typeface="Arial"/>
                <a:cs typeface="Arial"/>
              </a:rPr>
              <a:t>to</a:t>
            </a:r>
            <a:r>
              <a:rPr dirty="0" sz="1100" spc="-35">
                <a:solidFill>
                  <a:srgbClr val="767070"/>
                </a:solidFill>
                <a:latin typeface="Arial"/>
                <a:cs typeface="Arial"/>
              </a:rPr>
              <a:t> </a:t>
            </a:r>
            <a:r>
              <a:rPr dirty="0" sz="1100">
                <a:solidFill>
                  <a:srgbClr val="767070"/>
                </a:solidFill>
                <a:latin typeface="Arial"/>
                <a:cs typeface="Arial"/>
              </a:rPr>
              <a:t>itself.</a:t>
            </a:r>
            <a:endParaRPr sz="1100">
              <a:latin typeface="Arial"/>
              <a:cs typeface="Arial"/>
            </a:endParaRPr>
          </a:p>
        </p:txBody>
      </p:sp>
      <p:sp>
        <p:nvSpPr>
          <p:cNvPr id="12" name="object 12"/>
          <p:cNvSpPr txBox="1"/>
          <p:nvPr/>
        </p:nvSpPr>
        <p:spPr>
          <a:xfrm>
            <a:off x="6617589" y="1706612"/>
            <a:ext cx="2752090" cy="1305560"/>
          </a:xfrm>
          <a:prstGeom prst="rect">
            <a:avLst/>
          </a:prstGeom>
        </p:spPr>
        <p:txBody>
          <a:bodyPr wrap="square" lIns="0" tIns="30480" rIns="0" bIns="0" rtlCol="0" vert="horz">
            <a:spAutoFit/>
          </a:bodyPr>
          <a:lstStyle/>
          <a:p>
            <a:pPr marL="12700">
              <a:lnSpc>
                <a:spcPct val="100000"/>
              </a:lnSpc>
              <a:spcBef>
                <a:spcPts val="240"/>
              </a:spcBef>
            </a:pPr>
            <a:r>
              <a:rPr dirty="0" sz="1600" spc="-5">
                <a:solidFill>
                  <a:srgbClr val="52AC87"/>
                </a:solidFill>
                <a:latin typeface="Calibri"/>
                <a:cs typeface="Calibri"/>
              </a:rPr>
              <a:t>Multi-edge</a:t>
            </a:r>
            <a:endParaRPr sz="1600">
              <a:latin typeface="Calibri"/>
              <a:cs typeface="Calibri"/>
            </a:endParaRPr>
          </a:p>
          <a:p>
            <a:pPr marL="12700" marR="5080">
              <a:lnSpc>
                <a:spcPct val="100000"/>
              </a:lnSpc>
              <a:spcBef>
                <a:spcPts val="95"/>
              </a:spcBef>
            </a:pPr>
            <a:r>
              <a:rPr dirty="0" sz="1100" spc="-10" b="1">
                <a:solidFill>
                  <a:srgbClr val="767070"/>
                </a:solidFill>
                <a:latin typeface="Arial"/>
                <a:cs typeface="Arial"/>
              </a:rPr>
              <a:t>Multi-edges </a:t>
            </a:r>
            <a:r>
              <a:rPr dirty="0" sz="1100">
                <a:solidFill>
                  <a:srgbClr val="767070"/>
                </a:solidFill>
                <a:latin typeface="Arial"/>
                <a:cs typeface="Arial"/>
              </a:rPr>
              <a:t>or </a:t>
            </a:r>
            <a:r>
              <a:rPr dirty="0" sz="1100" spc="-15" b="1">
                <a:solidFill>
                  <a:srgbClr val="767070"/>
                </a:solidFill>
                <a:latin typeface="Arial"/>
                <a:cs typeface="Arial"/>
              </a:rPr>
              <a:t>multiple </a:t>
            </a:r>
            <a:r>
              <a:rPr dirty="0" sz="1100" b="1">
                <a:solidFill>
                  <a:srgbClr val="767070"/>
                </a:solidFill>
                <a:latin typeface="Arial"/>
                <a:cs typeface="Arial"/>
              </a:rPr>
              <a:t>edges </a:t>
            </a:r>
            <a:r>
              <a:rPr dirty="0" sz="1100">
                <a:solidFill>
                  <a:srgbClr val="767070"/>
                </a:solidFill>
                <a:latin typeface="Arial"/>
                <a:cs typeface="Arial"/>
              </a:rPr>
              <a:t>are </a:t>
            </a:r>
            <a:r>
              <a:rPr dirty="0" sz="1100" spc="-5">
                <a:solidFill>
                  <a:srgbClr val="767070"/>
                </a:solidFill>
                <a:latin typeface="Arial"/>
                <a:cs typeface="Arial"/>
              </a:rPr>
              <a:t>two </a:t>
            </a:r>
            <a:r>
              <a:rPr dirty="0" sz="1100">
                <a:solidFill>
                  <a:srgbClr val="767070"/>
                </a:solidFill>
                <a:latin typeface="Arial"/>
                <a:cs typeface="Arial"/>
              </a:rPr>
              <a:t>or  </a:t>
            </a:r>
            <a:r>
              <a:rPr dirty="0" sz="1100" spc="-5">
                <a:solidFill>
                  <a:srgbClr val="767070"/>
                </a:solidFill>
                <a:latin typeface="Arial"/>
                <a:cs typeface="Arial"/>
              </a:rPr>
              <a:t>more </a:t>
            </a:r>
            <a:r>
              <a:rPr dirty="0" sz="1100" spc="5">
                <a:solidFill>
                  <a:srgbClr val="767070"/>
                </a:solidFill>
                <a:latin typeface="Arial"/>
                <a:cs typeface="Arial"/>
              </a:rPr>
              <a:t>edges</a:t>
            </a:r>
            <a:r>
              <a:rPr dirty="0" sz="1100" spc="-235">
                <a:solidFill>
                  <a:srgbClr val="767070"/>
                </a:solidFill>
                <a:latin typeface="Arial"/>
                <a:cs typeface="Arial"/>
              </a:rPr>
              <a:t> </a:t>
            </a:r>
            <a:r>
              <a:rPr dirty="0" sz="1100">
                <a:solidFill>
                  <a:srgbClr val="767070"/>
                </a:solidFill>
                <a:latin typeface="Arial"/>
                <a:cs typeface="Arial"/>
              </a:rPr>
              <a:t>between the same </a:t>
            </a:r>
            <a:r>
              <a:rPr dirty="0" sz="1100" spc="-5">
                <a:solidFill>
                  <a:srgbClr val="767070"/>
                </a:solidFill>
                <a:latin typeface="Arial"/>
                <a:cs typeface="Arial"/>
              </a:rPr>
              <a:t>two </a:t>
            </a:r>
            <a:r>
              <a:rPr dirty="0" sz="1100">
                <a:solidFill>
                  <a:srgbClr val="767070"/>
                </a:solidFill>
                <a:latin typeface="Arial"/>
                <a:cs typeface="Arial"/>
              </a:rPr>
              <a:t>vertices.  Note that </a:t>
            </a:r>
            <a:r>
              <a:rPr dirty="0" sz="1100" spc="-5">
                <a:solidFill>
                  <a:srgbClr val="767070"/>
                </a:solidFill>
                <a:latin typeface="Arial"/>
                <a:cs typeface="Arial"/>
              </a:rPr>
              <a:t>in </a:t>
            </a:r>
            <a:r>
              <a:rPr dirty="0" sz="1100">
                <a:solidFill>
                  <a:srgbClr val="767070"/>
                </a:solidFill>
                <a:latin typeface="Arial"/>
                <a:cs typeface="Arial"/>
              </a:rPr>
              <a:t>a directed graph, </a:t>
            </a:r>
            <a:r>
              <a:rPr dirty="0" sz="1100" spc="5">
                <a:solidFill>
                  <a:srgbClr val="767070"/>
                </a:solidFill>
                <a:latin typeface="Arial"/>
                <a:cs typeface="Arial"/>
              </a:rPr>
              <a:t>edges from </a:t>
            </a:r>
            <a:r>
              <a:rPr dirty="0" sz="1100">
                <a:solidFill>
                  <a:srgbClr val="767070"/>
                </a:solidFill>
                <a:latin typeface="Cambria Math"/>
                <a:cs typeface="Cambria Math"/>
              </a:rPr>
              <a:t>𝐴  </a:t>
            </a:r>
            <a:r>
              <a:rPr dirty="0" sz="1100">
                <a:solidFill>
                  <a:srgbClr val="767070"/>
                </a:solidFill>
                <a:latin typeface="Arial"/>
                <a:cs typeface="Arial"/>
              </a:rPr>
              <a:t>to </a:t>
            </a:r>
            <a:r>
              <a:rPr dirty="0" sz="1100">
                <a:solidFill>
                  <a:srgbClr val="767070"/>
                </a:solidFill>
                <a:latin typeface="Cambria Math"/>
                <a:cs typeface="Cambria Math"/>
              </a:rPr>
              <a:t>𝐵 </a:t>
            </a:r>
            <a:r>
              <a:rPr dirty="0" sz="1100" spc="5">
                <a:solidFill>
                  <a:srgbClr val="767070"/>
                </a:solidFill>
                <a:latin typeface="Arial"/>
                <a:cs typeface="Arial"/>
              </a:rPr>
              <a:t>and </a:t>
            </a:r>
            <a:r>
              <a:rPr dirty="0" sz="1100">
                <a:solidFill>
                  <a:srgbClr val="767070"/>
                </a:solidFill>
                <a:latin typeface="Cambria Math"/>
                <a:cs typeface="Cambria Math"/>
              </a:rPr>
              <a:t>𝐵 </a:t>
            </a:r>
            <a:r>
              <a:rPr dirty="0" sz="1100">
                <a:solidFill>
                  <a:srgbClr val="767070"/>
                </a:solidFill>
                <a:latin typeface="Arial"/>
                <a:cs typeface="Arial"/>
              </a:rPr>
              <a:t>to </a:t>
            </a:r>
            <a:r>
              <a:rPr dirty="0" sz="1100">
                <a:solidFill>
                  <a:srgbClr val="767070"/>
                </a:solidFill>
                <a:latin typeface="Cambria Math"/>
                <a:cs typeface="Cambria Math"/>
              </a:rPr>
              <a:t>𝐴 </a:t>
            </a:r>
            <a:r>
              <a:rPr dirty="0" sz="1100">
                <a:solidFill>
                  <a:srgbClr val="767070"/>
                </a:solidFill>
                <a:latin typeface="Arial"/>
                <a:cs typeface="Arial"/>
              </a:rPr>
              <a:t>are </a:t>
            </a:r>
            <a:r>
              <a:rPr dirty="0" sz="1100" spc="5">
                <a:solidFill>
                  <a:srgbClr val="767070"/>
                </a:solidFill>
                <a:latin typeface="Arial"/>
                <a:cs typeface="Arial"/>
              </a:rPr>
              <a:t>not </a:t>
            </a:r>
            <a:r>
              <a:rPr dirty="0" sz="1100">
                <a:solidFill>
                  <a:srgbClr val="767070"/>
                </a:solidFill>
                <a:latin typeface="Arial"/>
                <a:cs typeface="Arial"/>
              </a:rPr>
              <a:t>multi-edges (they  have to be going </a:t>
            </a:r>
            <a:r>
              <a:rPr dirty="0" sz="1100" spc="-5">
                <a:solidFill>
                  <a:srgbClr val="767070"/>
                </a:solidFill>
                <a:latin typeface="Arial"/>
                <a:cs typeface="Arial"/>
              </a:rPr>
              <a:t>in </a:t>
            </a:r>
            <a:r>
              <a:rPr dirty="0" sz="1100">
                <a:solidFill>
                  <a:srgbClr val="767070"/>
                </a:solidFill>
                <a:latin typeface="Arial"/>
                <a:cs typeface="Arial"/>
              </a:rPr>
              <a:t>the same </a:t>
            </a:r>
            <a:r>
              <a:rPr dirty="0" sz="1100" spc="-5">
                <a:solidFill>
                  <a:srgbClr val="767070"/>
                </a:solidFill>
                <a:latin typeface="Arial"/>
                <a:cs typeface="Arial"/>
              </a:rPr>
              <a:t>direction </a:t>
            </a:r>
            <a:r>
              <a:rPr dirty="0" sz="1100">
                <a:solidFill>
                  <a:srgbClr val="767070"/>
                </a:solidFill>
                <a:latin typeface="Arial"/>
                <a:cs typeface="Arial"/>
              </a:rPr>
              <a:t>to be  considered</a:t>
            </a:r>
            <a:r>
              <a:rPr dirty="0" sz="1100" spc="-65">
                <a:solidFill>
                  <a:srgbClr val="767070"/>
                </a:solidFill>
                <a:latin typeface="Arial"/>
                <a:cs typeface="Arial"/>
              </a:rPr>
              <a:t> </a:t>
            </a:r>
            <a:r>
              <a:rPr dirty="0" sz="1100">
                <a:solidFill>
                  <a:srgbClr val="767070"/>
                </a:solidFill>
                <a:latin typeface="Arial"/>
                <a:cs typeface="Arial"/>
              </a:rPr>
              <a:t>so).</a:t>
            </a:r>
            <a:endParaRPr sz="1100">
              <a:latin typeface="Arial"/>
              <a:cs typeface="Arial"/>
            </a:endParaRPr>
          </a:p>
        </p:txBody>
      </p:sp>
      <p:sp>
        <p:nvSpPr>
          <p:cNvPr id="13" name="object 13"/>
          <p:cNvSpPr/>
          <p:nvPr/>
        </p:nvSpPr>
        <p:spPr>
          <a:xfrm>
            <a:off x="3389376" y="3160776"/>
            <a:ext cx="500380" cy="500380"/>
          </a:xfrm>
          <a:custGeom>
            <a:avLst/>
            <a:gdLst/>
            <a:ahLst/>
            <a:cxnLst/>
            <a:rect l="l" t="t" r="r" b="b"/>
            <a:pathLst>
              <a:path w="500379" h="500379">
                <a:moveTo>
                  <a:pt x="249936" y="0"/>
                </a:moveTo>
                <a:lnTo>
                  <a:pt x="205006" y="4026"/>
                </a:lnTo>
                <a:lnTo>
                  <a:pt x="162719" y="15635"/>
                </a:lnTo>
                <a:lnTo>
                  <a:pt x="123782" y="34120"/>
                </a:lnTo>
                <a:lnTo>
                  <a:pt x="88900" y="58777"/>
                </a:lnTo>
                <a:lnTo>
                  <a:pt x="58777" y="88900"/>
                </a:lnTo>
                <a:lnTo>
                  <a:pt x="34120" y="123782"/>
                </a:lnTo>
                <a:lnTo>
                  <a:pt x="15635" y="162719"/>
                </a:lnTo>
                <a:lnTo>
                  <a:pt x="4026" y="205006"/>
                </a:lnTo>
                <a:lnTo>
                  <a:pt x="0" y="249936"/>
                </a:lnTo>
                <a:lnTo>
                  <a:pt x="4026" y="294865"/>
                </a:lnTo>
                <a:lnTo>
                  <a:pt x="15635" y="337152"/>
                </a:lnTo>
                <a:lnTo>
                  <a:pt x="34120" y="376089"/>
                </a:lnTo>
                <a:lnTo>
                  <a:pt x="58777" y="410972"/>
                </a:lnTo>
                <a:lnTo>
                  <a:pt x="88900" y="441094"/>
                </a:lnTo>
                <a:lnTo>
                  <a:pt x="123782" y="465751"/>
                </a:lnTo>
                <a:lnTo>
                  <a:pt x="162719" y="484236"/>
                </a:lnTo>
                <a:lnTo>
                  <a:pt x="205006" y="495845"/>
                </a:lnTo>
                <a:lnTo>
                  <a:pt x="249936" y="499872"/>
                </a:lnTo>
                <a:lnTo>
                  <a:pt x="294865" y="495845"/>
                </a:lnTo>
                <a:lnTo>
                  <a:pt x="337152" y="484236"/>
                </a:lnTo>
                <a:lnTo>
                  <a:pt x="376089" y="465751"/>
                </a:lnTo>
                <a:lnTo>
                  <a:pt x="410971" y="441094"/>
                </a:lnTo>
                <a:lnTo>
                  <a:pt x="441094" y="410972"/>
                </a:lnTo>
                <a:lnTo>
                  <a:pt x="465751" y="376089"/>
                </a:lnTo>
                <a:lnTo>
                  <a:pt x="484236" y="337152"/>
                </a:lnTo>
                <a:lnTo>
                  <a:pt x="495845" y="294865"/>
                </a:lnTo>
                <a:lnTo>
                  <a:pt x="499872" y="249936"/>
                </a:lnTo>
                <a:lnTo>
                  <a:pt x="495845" y="205006"/>
                </a:lnTo>
                <a:lnTo>
                  <a:pt x="484236" y="162719"/>
                </a:lnTo>
                <a:lnTo>
                  <a:pt x="465751" y="123782"/>
                </a:lnTo>
                <a:lnTo>
                  <a:pt x="441094" y="88900"/>
                </a:lnTo>
                <a:lnTo>
                  <a:pt x="410972" y="58777"/>
                </a:lnTo>
                <a:lnTo>
                  <a:pt x="376089" y="34120"/>
                </a:lnTo>
                <a:lnTo>
                  <a:pt x="337152" y="15635"/>
                </a:lnTo>
                <a:lnTo>
                  <a:pt x="294865" y="4026"/>
                </a:lnTo>
                <a:lnTo>
                  <a:pt x="249936" y="0"/>
                </a:lnTo>
                <a:close/>
              </a:path>
            </a:pathLst>
          </a:custGeom>
          <a:solidFill>
            <a:srgbClr val="AC8752"/>
          </a:solidFill>
        </p:spPr>
        <p:txBody>
          <a:bodyPr wrap="square" lIns="0" tIns="0" rIns="0" bIns="0" rtlCol="0"/>
          <a:lstStyle/>
          <a:p/>
        </p:txBody>
      </p:sp>
      <p:sp>
        <p:nvSpPr>
          <p:cNvPr id="14" name="object 14"/>
          <p:cNvSpPr txBox="1"/>
          <p:nvPr/>
        </p:nvSpPr>
        <p:spPr>
          <a:xfrm>
            <a:off x="3567176" y="3289553"/>
            <a:ext cx="143510" cy="238125"/>
          </a:xfrm>
          <a:prstGeom prst="rect">
            <a:avLst/>
          </a:prstGeom>
        </p:spPr>
        <p:txBody>
          <a:bodyPr wrap="square" lIns="0" tIns="11430" rIns="0" bIns="0" rtlCol="0" vert="horz">
            <a:spAutoFit/>
          </a:bodyPr>
          <a:lstStyle/>
          <a:p>
            <a:pPr marL="12700">
              <a:lnSpc>
                <a:spcPct val="100000"/>
              </a:lnSpc>
              <a:spcBef>
                <a:spcPts val="90"/>
              </a:spcBef>
            </a:pPr>
            <a:r>
              <a:rPr dirty="0" sz="1400" spc="-10">
                <a:solidFill>
                  <a:srgbClr val="E7DCED"/>
                </a:solidFill>
                <a:latin typeface="Arial"/>
                <a:cs typeface="Arial"/>
              </a:rPr>
              <a:t>A</a:t>
            </a:r>
            <a:endParaRPr sz="1400">
              <a:latin typeface="Arial"/>
              <a:cs typeface="Arial"/>
            </a:endParaRPr>
          </a:p>
        </p:txBody>
      </p:sp>
      <p:sp>
        <p:nvSpPr>
          <p:cNvPr id="15" name="object 15"/>
          <p:cNvSpPr/>
          <p:nvPr/>
        </p:nvSpPr>
        <p:spPr>
          <a:xfrm>
            <a:off x="3811523" y="3169920"/>
            <a:ext cx="654685" cy="468630"/>
          </a:xfrm>
          <a:custGeom>
            <a:avLst/>
            <a:gdLst/>
            <a:ahLst/>
            <a:cxnLst/>
            <a:rect l="l" t="t" r="r" b="b"/>
            <a:pathLst>
              <a:path w="654685" h="468629">
                <a:moveTo>
                  <a:pt x="0" y="71627"/>
                </a:moveTo>
                <a:lnTo>
                  <a:pt x="36244" y="41765"/>
                </a:lnTo>
                <a:lnTo>
                  <a:pt x="77257" y="28400"/>
                </a:lnTo>
                <a:lnTo>
                  <a:pt x="129716" y="16915"/>
                </a:lnTo>
                <a:lnTo>
                  <a:pt x="190759" y="7935"/>
                </a:lnTo>
                <a:lnTo>
                  <a:pt x="257524" y="2088"/>
                </a:lnTo>
                <a:lnTo>
                  <a:pt x="327151" y="0"/>
                </a:lnTo>
                <a:lnTo>
                  <a:pt x="381452" y="4176"/>
                </a:lnTo>
                <a:lnTo>
                  <a:pt x="434407" y="16060"/>
                </a:lnTo>
                <a:lnTo>
                  <a:pt x="484669" y="34689"/>
                </a:lnTo>
                <a:lnTo>
                  <a:pt x="530892" y="59098"/>
                </a:lnTo>
                <a:lnTo>
                  <a:pt x="571730" y="88320"/>
                </a:lnTo>
                <a:lnTo>
                  <a:pt x="605837" y="121393"/>
                </a:lnTo>
                <a:lnTo>
                  <a:pt x="631865" y="157350"/>
                </a:lnTo>
                <a:lnTo>
                  <a:pt x="648470" y="195228"/>
                </a:lnTo>
                <a:lnTo>
                  <a:pt x="654303" y="234060"/>
                </a:lnTo>
                <a:lnTo>
                  <a:pt x="648583" y="272927"/>
                </a:lnTo>
                <a:lnTo>
                  <a:pt x="632301" y="310822"/>
                </a:lnTo>
                <a:lnTo>
                  <a:pt x="606777" y="346785"/>
                </a:lnTo>
                <a:lnTo>
                  <a:pt x="573333" y="379853"/>
                </a:lnTo>
                <a:lnTo>
                  <a:pt x="533288" y="409065"/>
                </a:lnTo>
                <a:lnTo>
                  <a:pt x="487962" y="433460"/>
                </a:lnTo>
                <a:lnTo>
                  <a:pt x="438675" y="452075"/>
                </a:lnTo>
                <a:lnTo>
                  <a:pt x="386748" y="463950"/>
                </a:lnTo>
                <a:lnTo>
                  <a:pt x="333501" y="468121"/>
                </a:lnTo>
                <a:lnTo>
                  <a:pt x="265226" y="466841"/>
                </a:lnTo>
                <a:lnTo>
                  <a:pt x="199756" y="463256"/>
                </a:lnTo>
                <a:lnTo>
                  <a:pt x="139898" y="457755"/>
                </a:lnTo>
                <a:lnTo>
                  <a:pt x="88457" y="450722"/>
                </a:lnTo>
                <a:lnTo>
                  <a:pt x="48240" y="442546"/>
                </a:lnTo>
                <a:lnTo>
                  <a:pt x="12700" y="424306"/>
                </a:lnTo>
              </a:path>
            </a:pathLst>
          </a:custGeom>
          <a:ln w="27432">
            <a:solidFill>
              <a:srgbClr val="8952AC"/>
            </a:solidFill>
          </a:ln>
        </p:spPr>
        <p:txBody>
          <a:bodyPr wrap="square" lIns="0" tIns="0" rIns="0" bIns="0" rtlCol="0"/>
          <a:lstStyle/>
          <a:p/>
        </p:txBody>
      </p:sp>
      <p:sp>
        <p:nvSpPr>
          <p:cNvPr id="16" name="object 16"/>
          <p:cNvSpPr/>
          <p:nvPr/>
        </p:nvSpPr>
        <p:spPr>
          <a:xfrm>
            <a:off x="6967728" y="3227832"/>
            <a:ext cx="497205" cy="500380"/>
          </a:xfrm>
          <a:custGeom>
            <a:avLst/>
            <a:gdLst/>
            <a:ahLst/>
            <a:cxnLst/>
            <a:rect l="l" t="t" r="r" b="b"/>
            <a:pathLst>
              <a:path w="497204" h="500379">
                <a:moveTo>
                  <a:pt x="248412" y="0"/>
                </a:moveTo>
                <a:lnTo>
                  <a:pt x="203768" y="4026"/>
                </a:lnTo>
                <a:lnTo>
                  <a:pt x="161746" y="15635"/>
                </a:lnTo>
                <a:lnTo>
                  <a:pt x="123048" y="34120"/>
                </a:lnTo>
                <a:lnTo>
                  <a:pt x="88377" y="58777"/>
                </a:lnTo>
                <a:lnTo>
                  <a:pt x="58434" y="88900"/>
                </a:lnTo>
                <a:lnTo>
                  <a:pt x="33923" y="123782"/>
                </a:lnTo>
                <a:lnTo>
                  <a:pt x="15545" y="162719"/>
                </a:lnTo>
                <a:lnTo>
                  <a:pt x="4003" y="205006"/>
                </a:lnTo>
                <a:lnTo>
                  <a:pt x="0" y="249935"/>
                </a:lnTo>
                <a:lnTo>
                  <a:pt x="4003" y="294865"/>
                </a:lnTo>
                <a:lnTo>
                  <a:pt x="15545" y="337152"/>
                </a:lnTo>
                <a:lnTo>
                  <a:pt x="33923" y="376089"/>
                </a:lnTo>
                <a:lnTo>
                  <a:pt x="58434" y="410971"/>
                </a:lnTo>
                <a:lnTo>
                  <a:pt x="88377" y="441094"/>
                </a:lnTo>
                <a:lnTo>
                  <a:pt x="123048" y="465751"/>
                </a:lnTo>
                <a:lnTo>
                  <a:pt x="161746" y="484236"/>
                </a:lnTo>
                <a:lnTo>
                  <a:pt x="203768" y="495845"/>
                </a:lnTo>
                <a:lnTo>
                  <a:pt x="248412" y="499871"/>
                </a:lnTo>
                <a:lnTo>
                  <a:pt x="293055" y="495845"/>
                </a:lnTo>
                <a:lnTo>
                  <a:pt x="335077" y="484236"/>
                </a:lnTo>
                <a:lnTo>
                  <a:pt x="373775" y="465751"/>
                </a:lnTo>
                <a:lnTo>
                  <a:pt x="408446" y="441094"/>
                </a:lnTo>
                <a:lnTo>
                  <a:pt x="438389" y="410971"/>
                </a:lnTo>
                <a:lnTo>
                  <a:pt x="462900" y="376089"/>
                </a:lnTo>
                <a:lnTo>
                  <a:pt x="481278" y="337152"/>
                </a:lnTo>
                <a:lnTo>
                  <a:pt x="492820" y="294865"/>
                </a:lnTo>
                <a:lnTo>
                  <a:pt x="496824" y="249935"/>
                </a:lnTo>
                <a:lnTo>
                  <a:pt x="492820" y="205006"/>
                </a:lnTo>
                <a:lnTo>
                  <a:pt x="481278" y="162719"/>
                </a:lnTo>
                <a:lnTo>
                  <a:pt x="462900" y="123782"/>
                </a:lnTo>
                <a:lnTo>
                  <a:pt x="438389" y="88900"/>
                </a:lnTo>
                <a:lnTo>
                  <a:pt x="408446" y="58777"/>
                </a:lnTo>
                <a:lnTo>
                  <a:pt x="373775" y="34120"/>
                </a:lnTo>
                <a:lnTo>
                  <a:pt x="335077" y="15635"/>
                </a:lnTo>
                <a:lnTo>
                  <a:pt x="293055" y="4026"/>
                </a:lnTo>
                <a:lnTo>
                  <a:pt x="248412" y="0"/>
                </a:lnTo>
                <a:close/>
              </a:path>
            </a:pathLst>
          </a:custGeom>
          <a:solidFill>
            <a:srgbClr val="AC8752"/>
          </a:solidFill>
        </p:spPr>
        <p:txBody>
          <a:bodyPr wrap="square" lIns="0" tIns="0" rIns="0" bIns="0" rtlCol="0"/>
          <a:lstStyle/>
          <a:p/>
        </p:txBody>
      </p:sp>
      <p:sp>
        <p:nvSpPr>
          <p:cNvPr id="17" name="object 17"/>
          <p:cNvSpPr txBox="1"/>
          <p:nvPr/>
        </p:nvSpPr>
        <p:spPr>
          <a:xfrm>
            <a:off x="7145781" y="3357194"/>
            <a:ext cx="144145" cy="238125"/>
          </a:xfrm>
          <a:prstGeom prst="rect">
            <a:avLst/>
          </a:prstGeom>
        </p:spPr>
        <p:txBody>
          <a:bodyPr wrap="square" lIns="0" tIns="12065" rIns="0" bIns="0" rtlCol="0" vert="horz">
            <a:spAutoFit/>
          </a:bodyPr>
          <a:lstStyle/>
          <a:p>
            <a:pPr marL="12700">
              <a:lnSpc>
                <a:spcPct val="100000"/>
              </a:lnSpc>
              <a:spcBef>
                <a:spcPts val="95"/>
              </a:spcBef>
            </a:pPr>
            <a:r>
              <a:rPr dirty="0" sz="1400" spc="-5">
                <a:solidFill>
                  <a:srgbClr val="E7DCED"/>
                </a:solidFill>
                <a:latin typeface="Arial"/>
                <a:cs typeface="Arial"/>
              </a:rPr>
              <a:t>A</a:t>
            </a:r>
            <a:endParaRPr sz="1400">
              <a:latin typeface="Arial"/>
              <a:cs typeface="Arial"/>
            </a:endParaRPr>
          </a:p>
        </p:txBody>
      </p:sp>
      <p:sp>
        <p:nvSpPr>
          <p:cNvPr id="18" name="object 18"/>
          <p:cNvSpPr/>
          <p:nvPr/>
        </p:nvSpPr>
        <p:spPr>
          <a:xfrm>
            <a:off x="8458200" y="3233927"/>
            <a:ext cx="500380" cy="500380"/>
          </a:xfrm>
          <a:custGeom>
            <a:avLst/>
            <a:gdLst/>
            <a:ahLst/>
            <a:cxnLst/>
            <a:rect l="l" t="t" r="r" b="b"/>
            <a:pathLst>
              <a:path w="500379" h="500379">
                <a:moveTo>
                  <a:pt x="249935" y="0"/>
                </a:moveTo>
                <a:lnTo>
                  <a:pt x="205006" y="4026"/>
                </a:lnTo>
                <a:lnTo>
                  <a:pt x="162719" y="15635"/>
                </a:lnTo>
                <a:lnTo>
                  <a:pt x="123782" y="34120"/>
                </a:lnTo>
                <a:lnTo>
                  <a:pt x="88899" y="58777"/>
                </a:lnTo>
                <a:lnTo>
                  <a:pt x="58777" y="88900"/>
                </a:lnTo>
                <a:lnTo>
                  <a:pt x="34120" y="123782"/>
                </a:lnTo>
                <a:lnTo>
                  <a:pt x="15635" y="162719"/>
                </a:lnTo>
                <a:lnTo>
                  <a:pt x="4026" y="205006"/>
                </a:lnTo>
                <a:lnTo>
                  <a:pt x="0" y="249936"/>
                </a:lnTo>
                <a:lnTo>
                  <a:pt x="4026" y="294865"/>
                </a:lnTo>
                <a:lnTo>
                  <a:pt x="15635" y="337152"/>
                </a:lnTo>
                <a:lnTo>
                  <a:pt x="34120" y="376089"/>
                </a:lnTo>
                <a:lnTo>
                  <a:pt x="58777" y="410972"/>
                </a:lnTo>
                <a:lnTo>
                  <a:pt x="88899" y="441094"/>
                </a:lnTo>
                <a:lnTo>
                  <a:pt x="123782" y="465751"/>
                </a:lnTo>
                <a:lnTo>
                  <a:pt x="162719" y="484236"/>
                </a:lnTo>
                <a:lnTo>
                  <a:pt x="205006" y="495845"/>
                </a:lnTo>
                <a:lnTo>
                  <a:pt x="249935" y="499872"/>
                </a:lnTo>
                <a:lnTo>
                  <a:pt x="294865" y="495845"/>
                </a:lnTo>
                <a:lnTo>
                  <a:pt x="337152" y="484236"/>
                </a:lnTo>
                <a:lnTo>
                  <a:pt x="376089" y="465751"/>
                </a:lnTo>
                <a:lnTo>
                  <a:pt x="410972" y="441094"/>
                </a:lnTo>
                <a:lnTo>
                  <a:pt x="441094" y="410972"/>
                </a:lnTo>
                <a:lnTo>
                  <a:pt x="465751" y="376089"/>
                </a:lnTo>
                <a:lnTo>
                  <a:pt x="484236" y="337152"/>
                </a:lnTo>
                <a:lnTo>
                  <a:pt x="495845" y="294865"/>
                </a:lnTo>
                <a:lnTo>
                  <a:pt x="499872" y="249936"/>
                </a:lnTo>
                <a:lnTo>
                  <a:pt x="495845" y="205006"/>
                </a:lnTo>
                <a:lnTo>
                  <a:pt x="484236" y="162719"/>
                </a:lnTo>
                <a:lnTo>
                  <a:pt x="465751" y="123782"/>
                </a:lnTo>
                <a:lnTo>
                  <a:pt x="441094" y="88900"/>
                </a:lnTo>
                <a:lnTo>
                  <a:pt x="410972" y="58777"/>
                </a:lnTo>
                <a:lnTo>
                  <a:pt x="376089" y="34120"/>
                </a:lnTo>
                <a:lnTo>
                  <a:pt x="337152" y="15635"/>
                </a:lnTo>
                <a:lnTo>
                  <a:pt x="294865" y="4026"/>
                </a:lnTo>
                <a:lnTo>
                  <a:pt x="249935" y="0"/>
                </a:lnTo>
                <a:close/>
              </a:path>
            </a:pathLst>
          </a:custGeom>
          <a:solidFill>
            <a:srgbClr val="AC8752"/>
          </a:solidFill>
        </p:spPr>
        <p:txBody>
          <a:bodyPr wrap="square" lIns="0" tIns="0" rIns="0" bIns="0" rtlCol="0"/>
          <a:lstStyle/>
          <a:p/>
        </p:txBody>
      </p:sp>
      <p:sp>
        <p:nvSpPr>
          <p:cNvPr id="19" name="object 19"/>
          <p:cNvSpPr txBox="1"/>
          <p:nvPr/>
        </p:nvSpPr>
        <p:spPr>
          <a:xfrm>
            <a:off x="8638793" y="3363594"/>
            <a:ext cx="143510" cy="238125"/>
          </a:xfrm>
          <a:prstGeom prst="rect">
            <a:avLst/>
          </a:prstGeom>
        </p:spPr>
        <p:txBody>
          <a:bodyPr wrap="square" lIns="0" tIns="11430" rIns="0" bIns="0" rtlCol="0" vert="horz">
            <a:spAutoFit/>
          </a:bodyPr>
          <a:lstStyle/>
          <a:p>
            <a:pPr marL="12700">
              <a:lnSpc>
                <a:spcPct val="100000"/>
              </a:lnSpc>
              <a:spcBef>
                <a:spcPts val="90"/>
              </a:spcBef>
            </a:pPr>
            <a:r>
              <a:rPr dirty="0" sz="1400" spc="-10">
                <a:solidFill>
                  <a:srgbClr val="E7DCED"/>
                </a:solidFill>
                <a:latin typeface="Arial"/>
                <a:cs typeface="Arial"/>
              </a:rPr>
              <a:t>B</a:t>
            </a:r>
            <a:endParaRPr sz="1400">
              <a:latin typeface="Arial"/>
              <a:cs typeface="Arial"/>
            </a:endParaRPr>
          </a:p>
        </p:txBody>
      </p:sp>
      <p:sp>
        <p:nvSpPr>
          <p:cNvPr id="20" name="object 20"/>
          <p:cNvSpPr/>
          <p:nvPr/>
        </p:nvSpPr>
        <p:spPr>
          <a:xfrm>
            <a:off x="7392923" y="3302508"/>
            <a:ext cx="1140460" cy="6350"/>
          </a:xfrm>
          <a:custGeom>
            <a:avLst/>
            <a:gdLst/>
            <a:ahLst/>
            <a:cxnLst/>
            <a:rect l="l" t="t" r="r" b="b"/>
            <a:pathLst>
              <a:path w="1140459" h="6350">
                <a:moveTo>
                  <a:pt x="0" y="0"/>
                </a:moveTo>
                <a:lnTo>
                  <a:pt x="1139952" y="5968"/>
                </a:lnTo>
              </a:path>
            </a:pathLst>
          </a:custGeom>
          <a:ln w="27431">
            <a:solidFill>
              <a:srgbClr val="8952AC"/>
            </a:solidFill>
          </a:ln>
        </p:spPr>
        <p:txBody>
          <a:bodyPr wrap="square" lIns="0" tIns="0" rIns="0" bIns="0" rtlCol="0"/>
          <a:lstStyle/>
          <a:p/>
        </p:txBody>
      </p:sp>
      <p:sp>
        <p:nvSpPr>
          <p:cNvPr id="21" name="object 21"/>
          <p:cNvSpPr/>
          <p:nvPr/>
        </p:nvSpPr>
        <p:spPr>
          <a:xfrm>
            <a:off x="7392923" y="3656076"/>
            <a:ext cx="1140460" cy="6350"/>
          </a:xfrm>
          <a:custGeom>
            <a:avLst/>
            <a:gdLst/>
            <a:ahLst/>
            <a:cxnLst/>
            <a:rect l="l" t="t" r="r" b="b"/>
            <a:pathLst>
              <a:path w="1140459" h="6350">
                <a:moveTo>
                  <a:pt x="0" y="0"/>
                </a:moveTo>
                <a:lnTo>
                  <a:pt x="1139952" y="5968"/>
                </a:lnTo>
              </a:path>
            </a:pathLst>
          </a:custGeom>
          <a:ln w="27431">
            <a:solidFill>
              <a:srgbClr val="8952AC"/>
            </a:solidFill>
          </a:ln>
        </p:spPr>
        <p:txBody>
          <a:bodyPr wrap="square" lIns="0" tIns="0" rIns="0" bIns="0" rtlCol="0"/>
          <a:lstStyle/>
          <a:p/>
        </p:txBody>
      </p:sp>
      <p:sp>
        <p:nvSpPr>
          <p:cNvPr id="22" name="object 22"/>
          <p:cNvSpPr/>
          <p:nvPr/>
        </p:nvSpPr>
        <p:spPr>
          <a:xfrm>
            <a:off x="1527047" y="5105400"/>
            <a:ext cx="500380" cy="500380"/>
          </a:xfrm>
          <a:custGeom>
            <a:avLst/>
            <a:gdLst/>
            <a:ahLst/>
            <a:cxnLst/>
            <a:rect l="l" t="t" r="r" b="b"/>
            <a:pathLst>
              <a:path w="500380" h="500379">
                <a:moveTo>
                  <a:pt x="249935" y="0"/>
                </a:moveTo>
                <a:lnTo>
                  <a:pt x="205006" y="4026"/>
                </a:lnTo>
                <a:lnTo>
                  <a:pt x="162719" y="15635"/>
                </a:lnTo>
                <a:lnTo>
                  <a:pt x="123782" y="34120"/>
                </a:lnTo>
                <a:lnTo>
                  <a:pt x="88900" y="58777"/>
                </a:lnTo>
                <a:lnTo>
                  <a:pt x="58777" y="88900"/>
                </a:lnTo>
                <a:lnTo>
                  <a:pt x="34120" y="123782"/>
                </a:lnTo>
                <a:lnTo>
                  <a:pt x="15635" y="162719"/>
                </a:lnTo>
                <a:lnTo>
                  <a:pt x="4026" y="205006"/>
                </a:lnTo>
                <a:lnTo>
                  <a:pt x="0" y="249936"/>
                </a:lnTo>
                <a:lnTo>
                  <a:pt x="4026" y="294865"/>
                </a:lnTo>
                <a:lnTo>
                  <a:pt x="15635" y="337152"/>
                </a:lnTo>
                <a:lnTo>
                  <a:pt x="34120" y="376089"/>
                </a:lnTo>
                <a:lnTo>
                  <a:pt x="58777" y="410972"/>
                </a:lnTo>
                <a:lnTo>
                  <a:pt x="88900" y="441094"/>
                </a:lnTo>
                <a:lnTo>
                  <a:pt x="123782" y="465751"/>
                </a:lnTo>
                <a:lnTo>
                  <a:pt x="162719" y="484236"/>
                </a:lnTo>
                <a:lnTo>
                  <a:pt x="205006" y="495845"/>
                </a:lnTo>
                <a:lnTo>
                  <a:pt x="249935" y="499872"/>
                </a:lnTo>
                <a:lnTo>
                  <a:pt x="294865" y="495845"/>
                </a:lnTo>
                <a:lnTo>
                  <a:pt x="337152" y="484236"/>
                </a:lnTo>
                <a:lnTo>
                  <a:pt x="376089" y="465751"/>
                </a:lnTo>
                <a:lnTo>
                  <a:pt x="410972" y="441094"/>
                </a:lnTo>
                <a:lnTo>
                  <a:pt x="441094" y="410972"/>
                </a:lnTo>
                <a:lnTo>
                  <a:pt x="465751" y="376089"/>
                </a:lnTo>
                <a:lnTo>
                  <a:pt x="484236" y="337152"/>
                </a:lnTo>
                <a:lnTo>
                  <a:pt x="495845" y="294865"/>
                </a:lnTo>
                <a:lnTo>
                  <a:pt x="499872" y="249936"/>
                </a:lnTo>
                <a:lnTo>
                  <a:pt x="495845" y="205006"/>
                </a:lnTo>
                <a:lnTo>
                  <a:pt x="484236" y="162719"/>
                </a:lnTo>
                <a:lnTo>
                  <a:pt x="465751" y="123782"/>
                </a:lnTo>
                <a:lnTo>
                  <a:pt x="441094" y="88900"/>
                </a:lnTo>
                <a:lnTo>
                  <a:pt x="410972" y="58777"/>
                </a:lnTo>
                <a:lnTo>
                  <a:pt x="376089" y="34120"/>
                </a:lnTo>
                <a:lnTo>
                  <a:pt x="337152" y="15635"/>
                </a:lnTo>
                <a:lnTo>
                  <a:pt x="294865" y="4026"/>
                </a:lnTo>
                <a:lnTo>
                  <a:pt x="249935" y="0"/>
                </a:lnTo>
                <a:close/>
              </a:path>
            </a:pathLst>
          </a:custGeom>
          <a:solidFill>
            <a:srgbClr val="AC8752"/>
          </a:solidFill>
        </p:spPr>
        <p:txBody>
          <a:bodyPr wrap="square" lIns="0" tIns="0" rIns="0" bIns="0" rtlCol="0"/>
          <a:lstStyle/>
          <a:p/>
        </p:txBody>
      </p:sp>
      <p:sp>
        <p:nvSpPr>
          <p:cNvPr id="23" name="object 23"/>
          <p:cNvSpPr txBox="1"/>
          <p:nvPr/>
        </p:nvSpPr>
        <p:spPr>
          <a:xfrm>
            <a:off x="1704848" y="5235321"/>
            <a:ext cx="143510" cy="238125"/>
          </a:xfrm>
          <a:prstGeom prst="rect">
            <a:avLst/>
          </a:prstGeom>
        </p:spPr>
        <p:txBody>
          <a:bodyPr wrap="square" lIns="0" tIns="11430" rIns="0" bIns="0" rtlCol="0" vert="horz">
            <a:spAutoFit/>
          </a:bodyPr>
          <a:lstStyle/>
          <a:p>
            <a:pPr marL="12700">
              <a:lnSpc>
                <a:spcPct val="100000"/>
              </a:lnSpc>
              <a:spcBef>
                <a:spcPts val="90"/>
              </a:spcBef>
            </a:pPr>
            <a:r>
              <a:rPr dirty="0" sz="1400" spc="-10">
                <a:solidFill>
                  <a:srgbClr val="E7DCED"/>
                </a:solidFill>
                <a:latin typeface="Arial"/>
                <a:cs typeface="Arial"/>
              </a:rPr>
              <a:t>A</a:t>
            </a:r>
            <a:endParaRPr sz="1400">
              <a:latin typeface="Arial"/>
              <a:cs typeface="Arial"/>
            </a:endParaRPr>
          </a:p>
        </p:txBody>
      </p:sp>
      <p:sp>
        <p:nvSpPr>
          <p:cNvPr id="24" name="object 24"/>
          <p:cNvSpPr txBox="1"/>
          <p:nvPr/>
        </p:nvSpPr>
        <p:spPr>
          <a:xfrm>
            <a:off x="1372361" y="5951016"/>
            <a:ext cx="6232525" cy="300355"/>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767070"/>
                </a:solidFill>
                <a:latin typeface="Arial"/>
                <a:cs typeface="Arial"/>
              </a:rPr>
              <a:t>A</a:t>
            </a:r>
            <a:r>
              <a:rPr dirty="0" sz="1800" spc="-100">
                <a:solidFill>
                  <a:srgbClr val="767070"/>
                </a:solidFill>
                <a:latin typeface="Arial"/>
                <a:cs typeface="Arial"/>
              </a:rPr>
              <a:t> </a:t>
            </a:r>
            <a:r>
              <a:rPr dirty="0" sz="1800">
                <a:solidFill>
                  <a:srgbClr val="767070"/>
                </a:solidFill>
                <a:latin typeface="Arial"/>
                <a:cs typeface="Arial"/>
              </a:rPr>
              <a:t>graph</a:t>
            </a:r>
            <a:r>
              <a:rPr dirty="0" sz="1800" spc="-40">
                <a:solidFill>
                  <a:srgbClr val="767070"/>
                </a:solidFill>
                <a:latin typeface="Arial"/>
                <a:cs typeface="Arial"/>
              </a:rPr>
              <a:t> </a:t>
            </a:r>
            <a:r>
              <a:rPr dirty="0" sz="1800" spc="-5">
                <a:solidFill>
                  <a:srgbClr val="767070"/>
                </a:solidFill>
                <a:latin typeface="Arial"/>
                <a:cs typeface="Arial"/>
              </a:rPr>
              <a:t>without</a:t>
            </a:r>
            <a:r>
              <a:rPr dirty="0" sz="1800">
                <a:solidFill>
                  <a:srgbClr val="767070"/>
                </a:solidFill>
                <a:latin typeface="Arial"/>
                <a:cs typeface="Arial"/>
              </a:rPr>
              <a:t> multi-edges</a:t>
            </a:r>
            <a:r>
              <a:rPr dirty="0" sz="1800" spc="-80">
                <a:solidFill>
                  <a:srgbClr val="767070"/>
                </a:solidFill>
                <a:latin typeface="Arial"/>
                <a:cs typeface="Arial"/>
              </a:rPr>
              <a:t> </a:t>
            </a:r>
            <a:r>
              <a:rPr dirty="0" sz="1800">
                <a:solidFill>
                  <a:srgbClr val="767070"/>
                </a:solidFill>
                <a:latin typeface="Arial"/>
                <a:cs typeface="Arial"/>
              </a:rPr>
              <a:t>or</a:t>
            </a:r>
            <a:r>
              <a:rPr dirty="0" sz="1800" spc="-25">
                <a:solidFill>
                  <a:srgbClr val="767070"/>
                </a:solidFill>
                <a:latin typeface="Arial"/>
                <a:cs typeface="Arial"/>
              </a:rPr>
              <a:t> </a:t>
            </a:r>
            <a:r>
              <a:rPr dirty="0" sz="1800">
                <a:solidFill>
                  <a:srgbClr val="767070"/>
                </a:solidFill>
                <a:latin typeface="Arial"/>
                <a:cs typeface="Arial"/>
              </a:rPr>
              <a:t>loops</a:t>
            </a:r>
            <a:r>
              <a:rPr dirty="0" sz="1800" spc="-35">
                <a:solidFill>
                  <a:srgbClr val="767070"/>
                </a:solidFill>
                <a:latin typeface="Arial"/>
                <a:cs typeface="Arial"/>
              </a:rPr>
              <a:t> </a:t>
            </a:r>
            <a:r>
              <a:rPr dirty="0" sz="1800">
                <a:solidFill>
                  <a:srgbClr val="767070"/>
                </a:solidFill>
                <a:latin typeface="Arial"/>
                <a:cs typeface="Arial"/>
              </a:rPr>
              <a:t>is</a:t>
            </a:r>
            <a:r>
              <a:rPr dirty="0" sz="1800" spc="-15">
                <a:solidFill>
                  <a:srgbClr val="767070"/>
                </a:solidFill>
                <a:latin typeface="Arial"/>
                <a:cs typeface="Arial"/>
              </a:rPr>
              <a:t> </a:t>
            </a:r>
            <a:r>
              <a:rPr dirty="0" sz="1800">
                <a:solidFill>
                  <a:srgbClr val="767070"/>
                </a:solidFill>
                <a:latin typeface="Arial"/>
                <a:cs typeface="Arial"/>
              </a:rPr>
              <a:t>called</a:t>
            </a:r>
            <a:r>
              <a:rPr dirty="0" sz="1800" spc="-40">
                <a:solidFill>
                  <a:srgbClr val="767070"/>
                </a:solidFill>
                <a:latin typeface="Arial"/>
                <a:cs typeface="Arial"/>
              </a:rPr>
              <a:t> </a:t>
            </a:r>
            <a:r>
              <a:rPr dirty="0" sz="1800">
                <a:solidFill>
                  <a:srgbClr val="767070"/>
                </a:solidFill>
                <a:latin typeface="Arial"/>
                <a:cs typeface="Arial"/>
              </a:rPr>
              <a:t>a</a:t>
            </a:r>
            <a:r>
              <a:rPr dirty="0" sz="1800" spc="5">
                <a:solidFill>
                  <a:srgbClr val="767070"/>
                </a:solidFill>
                <a:latin typeface="Arial"/>
                <a:cs typeface="Arial"/>
              </a:rPr>
              <a:t> simple</a:t>
            </a:r>
            <a:r>
              <a:rPr dirty="0" sz="1800" spc="-65">
                <a:solidFill>
                  <a:srgbClr val="767070"/>
                </a:solidFill>
                <a:latin typeface="Arial"/>
                <a:cs typeface="Arial"/>
              </a:rPr>
              <a:t> </a:t>
            </a:r>
            <a:r>
              <a:rPr dirty="0" sz="1800">
                <a:solidFill>
                  <a:srgbClr val="767070"/>
                </a:solidFill>
                <a:latin typeface="Arial"/>
                <a:cs typeface="Arial"/>
              </a:rPr>
              <a:t>graph.</a:t>
            </a:r>
            <a:endParaRPr sz="1800">
              <a:latin typeface="Arial"/>
              <a:cs typeface="Arial"/>
            </a:endParaRPr>
          </a:p>
        </p:txBody>
      </p:sp>
      <p:sp>
        <p:nvSpPr>
          <p:cNvPr id="25" name="object 25"/>
          <p:cNvSpPr/>
          <p:nvPr/>
        </p:nvSpPr>
        <p:spPr>
          <a:xfrm>
            <a:off x="2962655" y="5105400"/>
            <a:ext cx="500380" cy="500380"/>
          </a:xfrm>
          <a:custGeom>
            <a:avLst/>
            <a:gdLst/>
            <a:ahLst/>
            <a:cxnLst/>
            <a:rect l="l" t="t" r="r" b="b"/>
            <a:pathLst>
              <a:path w="500379" h="500379">
                <a:moveTo>
                  <a:pt x="249936" y="0"/>
                </a:moveTo>
                <a:lnTo>
                  <a:pt x="205006" y="4026"/>
                </a:lnTo>
                <a:lnTo>
                  <a:pt x="162719" y="15635"/>
                </a:lnTo>
                <a:lnTo>
                  <a:pt x="123782" y="34120"/>
                </a:lnTo>
                <a:lnTo>
                  <a:pt x="88900" y="58777"/>
                </a:lnTo>
                <a:lnTo>
                  <a:pt x="58777" y="88900"/>
                </a:lnTo>
                <a:lnTo>
                  <a:pt x="34120" y="123782"/>
                </a:lnTo>
                <a:lnTo>
                  <a:pt x="15635" y="162719"/>
                </a:lnTo>
                <a:lnTo>
                  <a:pt x="4026" y="205006"/>
                </a:lnTo>
                <a:lnTo>
                  <a:pt x="0" y="249936"/>
                </a:lnTo>
                <a:lnTo>
                  <a:pt x="4026" y="294865"/>
                </a:lnTo>
                <a:lnTo>
                  <a:pt x="15635" y="337152"/>
                </a:lnTo>
                <a:lnTo>
                  <a:pt x="34120" y="376089"/>
                </a:lnTo>
                <a:lnTo>
                  <a:pt x="58777" y="410972"/>
                </a:lnTo>
                <a:lnTo>
                  <a:pt x="88899" y="441094"/>
                </a:lnTo>
                <a:lnTo>
                  <a:pt x="123782" y="465751"/>
                </a:lnTo>
                <a:lnTo>
                  <a:pt x="162719" y="484236"/>
                </a:lnTo>
                <a:lnTo>
                  <a:pt x="205006" y="495845"/>
                </a:lnTo>
                <a:lnTo>
                  <a:pt x="249936" y="499872"/>
                </a:lnTo>
                <a:lnTo>
                  <a:pt x="294865" y="495845"/>
                </a:lnTo>
                <a:lnTo>
                  <a:pt x="337152" y="484236"/>
                </a:lnTo>
                <a:lnTo>
                  <a:pt x="376089" y="465751"/>
                </a:lnTo>
                <a:lnTo>
                  <a:pt x="410971" y="441094"/>
                </a:lnTo>
                <a:lnTo>
                  <a:pt x="441094" y="410972"/>
                </a:lnTo>
                <a:lnTo>
                  <a:pt x="465751" y="376089"/>
                </a:lnTo>
                <a:lnTo>
                  <a:pt x="484236" y="337152"/>
                </a:lnTo>
                <a:lnTo>
                  <a:pt x="495845" y="294865"/>
                </a:lnTo>
                <a:lnTo>
                  <a:pt x="499871" y="249936"/>
                </a:lnTo>
                <a:lnTo>
                  <a:pt x="495845" y="205006"/>
                </a:lnTo>
                <a:lnTo>
                  <a:pt x="484236" y="162719"/>
                </a:lnTo>
                <a:lnTo>
                  <a:pt x="465751" y="123782"/>
                </a:lnTo>
                <a:lnTo>
                  <a:pt x="441094" y="88900"/>
                </a:lnTo>
                <a:lnTo>
                  <a:pt x="410971" y="58777"/>
                </a:lnTo>
                <a:lnTo>
                  <a:pt x="376089" y="34120"/>
                </a:lnTo>
                <a:lnTo>
                  <a:pt x="337152" y="15635"/>
                </a:lnTo>
                <a:lnTo>
                  <a:pt x="294865" y="4026"/>
                </a:lnTo>
                <a:lnTo>
                  <a:pt x="249936" y="0"/>
                </a:lnTo>
                <a:close/>
              </a:path>
            </a:pathLst>
          </a:custGeom>
          <a:solidFill>
            <a:srgbClr val="AC8752"/>
          </a:solidFill>
        </p:spPr>
        <p:txBody>
          <a:bodyPr wrap="square" lIns="0" tIns="0" rIns="0" bIns="0" rtlCol="0"/>
          <a:lstStyle/>
          <a:p/>
        </p:txBody>
      </p:sp>
      <p:sp>
        <p:nvSpPr>
          <p:cNvPr id="26" name="object 26"/>
          <p:cNvSpPr txBox="1"/>
          <p:nvPr/>
        </p:nvSpPr>
        <p:spPr>
          <a:xfrm>
            <a:off x="3141345" y="5235321"/>
            <a:ext cx="143510" cy="238125"/>
          </a:xfrm>
          <a:prstGeom prst="rect">
            <a:avLst/>
          </a:prstGeom>
        </p:spPr>
        <p:txBody>
          <a:bodyPr wrap="square" lIns="0" tIns="11430" rIns="0" bIns="0" rtlCol="0" vert="horz">
            <a:spAutoFit/>
          </a:bodyPr>
          <a:lstStyle/>
          <a:p>
            <a:pPr marL="12700">
              <a:lnSpc>
                <a:spcPct val="100000"/>
              </a:lnSpc>
              <a:spcBef>
                <a:spcPts val="90"/>
              </a:spcBef>
            </a:pPr>
            <a:r>
              <a:rPr dirty="0" sz="1400" spc="-10">
                <a:solidFill>
                  <a:srgbClr val="E7DCED"/>
                </a:solidFill>
                <a:latin typeface="Arial"/>
                <a:cs typeface="Arial"/>
              </a:rPr>
              <a:t>B</a:t>
            </a:r>
            <a:endParaRPr sz="1400">
              <a:latin typeface="Arial"/>
              <a:cs typeface="Arial"/>
            </a:endParaRPr>
          </a:p>
        </p:txBody>
      </p:sp>
      <p:sp>
        <p:nvSpPr>
          <p:cNvPr id="27" name="object 27"/>
          <p:cNvSpPr/>
          <p:nvPr/>
        </p:nvSpPr>
        <p:spPr>
          <a:xfrm>
            <a:off x="4401311" y="5102352"/>
            <a:ext cx="497205" cy="500380"/>
          </a:xfrm>
          <a:custGeom>
            <a:avLst/>
            <a:gdLst/>
            <a:ahLst/>
            <a:cxnLst/>
            <a:rect l="l" t="t" r="r" b="b"/>
            <a:pathLst>
              <a:path w="497204" h="500379">
                <a:moveTo>
                  <a:pt x="248412" y="0"/>
                </a:moveTo>
                <a:lnTo>
                  <a:pt x="203768" y="4026"/>
                </a:lnTo>
                <a:lnTo>
                  <a:pt x="161746" y="15635"/>
                </a:lnTo>
                <a:lnTo>
                  <a:pt x="123048" y="34120"/>
                </a:lnTo>
                <a:lnTo>
                  <a:pt x="88377" y="58777"/>
                </a:lnTo>
                <a:lnTo>
                  <a:pt x="58434" y="88900"/>
                </a:lnTo>
                <a:lnTo>
                  <a:pt x="33923" y="123782"/>
                </a:lnTo>
                <a:lnTo>
                  <a:pt x="15545" y="162719"/>
                </a:lnTo>
                <a:lnTo>
                  <a:pt x="4003" y="205006"/>
                </a:lnTo>
                <a:lnTo>
                  <a:pt x="0" y="249936"/>
                </a:lnTo>
                <a:lnTo>
                  <a:pt x="4003" y="294865"/>
                </a:lnTo>
                <a:lnTo>
                  <a:pt x="15545" y="337152"/>
                </a:lnTo>
                <a:lnTo>
                  <a:pt x="33923" y="376089"/>
                </a:lnTo>
                <a:lnTo>
                  <a:pt x="58434" y="410972"/>
                </a:lnTo>
                <a:lnTo>
                  <a:pt x="88377" y="441094"/>
                </a:lnTo>
                <a:lnTo>
                  <a:pt x="123048" y="465751"/>
                </a:lnTo>
                <a:lnTo>
                  <a:pt x="161746" y="484236"/>
                </a:lnTo>
                <a:lnTo>
                  <a:pt x="203768" y="495845"/>
                </a:lnTo>
                <a:lnTo>
                  <a:pt x="248412" y="499872"/>
                </a:lnTo>
                <a:lnTo>
                  <a:pt x="293055" y="495845"/>
                </a:lnTo>
                <a:lnTo>
                  <a:pt x="335077" y="484236"/>
                </a:lnTo>
                <a:lnTo>
                  <a:pt x="373775" y="465751"/>
                </a:lnTo>
                <a:lnTo>
                  <a:pt x="408446" y="441094"/>
                </a:lnTo>
                <a:lnTo>
                  <a:pt x="438389" y="410972"/>
                </a:lnTo>
                <a:lnTo>
                  <a:pt x="462900" y="376089"/>
                </a:lnTo>
                <a:lnTo>
                  <a:pt x="481278" y="337152"/>
                </a:lnTo>
                <a:lnTo>
                  <a:pt x="492820" y="294865"/>
                </a:lnTo>
                <a:lnTo>
                  <a:pt x="496824" y="249936"/>
                </a:lnTo>
                <a:lnTo>
                  <a:pt x="492820" y="205006"/>
                </a:lnTo>
                <a:lnTo>
                  <a:pt x="481278" y="162719"/>
                </a:lnTo>
                <a:lnTo>
                  <a:pt x="462900" y="123782"/>
                </a:lnTo>
                <a:lnTo>
                  <a:pt x="438389" y="88900"/>
                </a:lnTo>
                <a:lnTo>
                  <a:pt x="408446" y="58777"/>
                </a:lnTo>
                <a:lnTo>
                  <a:pt x="373775" y="34120"/>
                </a:lnTo>
                <a:lnTo>
                  <a:pt x="335077" y="15635"/>
                </a:lnTo>
                <a:lnTo>
                  <a:pt x="293055" y="4026"/>
                </a:lnTo>
                <a:lnTo>
                  <a:pt x="248412" y="0"/>
                </a:lnTo>
                <a:close/>
              </a:path>
            </a:pathLst>
          </a:custGeom>
          <a:solidFill>
            <a:srgbClr val="AC8752"/>
          </a:solidFill>
        </p:spPr>
        <p:txBody>
          <a:bodyPr wrap="square" lIns="0" tIns="0" rIns="0" bIns="0" rtlCol="0"/>
          <a:lstStyle/>
          <a:p/>
        </p:txBody>
      </p:sp>
      <p:sp>
        <p:nvSpPr>
          <p:cNvPr id="28" name="object 28"/>
          <p:cNvSpPr txBox="1"/>
          <p:nvPr/>
        </p:nvSpPr>
        <p:spPr>
          <a:xfrm>
            <a:off x="4571746" y="5231968"/>
            <a:ext cx="153670" cy="238125"/>
          </a:xfrm>
          <a:prstGeom prst="rect">
            <a:avLst/>
          </a:prstGeom>
        </p:spPr>
        <p:txBody>
          <a:bodyPr wrap="square" lIns="0" tIns="12065" rIns="0" bIns="0" rtlCol="0" vert="horz">
            <a:spAutoFit/>
          </a:bodyPr>
          <a:lstStyle/>
          <a:p>
            <a:pPr marL="12700">
              <a:lnSpc>
                <a:spcPct val="100000"/>
              </a:lnSpc>
              <a:spcBef>
                <a:spcPts val="95"/>
              </a:spcBef>
            </a:pPr>
            <a:r>
              <a:rPr dirty="0" sz="1400" spc="-5">
                <a:solidFill>
                  <a:srgbClr val="E7DCED"/>
                </a:solidFill>
                <a:latin typeface="Arial"/>
                <a:cs typeface="Arial"/>
              </a:rPr>
              <a:t>C</a:t>
            </a:r>
            <a:endParaRPr sz="1400">
              <a:latin typeface="Arial"/>
              <a:cs typeface="Arial"/>
            </a:endParaRPr>
          </a:p>
        </p:txBody>
      </p:sp>
      <p:sp>
        <p:nvSpPr>
          <p:cNvPr id="29" name="object 29"/>
          <p:cNvSpPr/>
          <p:nvPr/>
        </p:nvSpPr>
        <p:spPr>
          <a:xfrm>
            <a:off x="2026920" y="5317235"/>
            <a:ext cx="937894" cy="76200"/>
          </a:xfrm>
          <a:custGeom>
            <a:avLst/>
            <a:gdLst/>
            <a:ahLst/>
            <a:cxnLst/>
            <a:rect l="l" t="t" r="r" b="b"/>
            <a:pathLst>
              <a:path w="937894" h="76200">
                <a:moveTo>
                  <a:pt x="861313" y="0"/>
                </a:moveTo>
                <a:lnTo>
                  <a:pt x="861313" y="76200"/>
                </a:lnTo>
                <a:lnTo>
                  <a:pt x="924813" y="44450"/>
                </a:lnTo>
                <a:lnTo>
                  <a:pt x="874013" y="44450"/>
                </a:lnTo>
                <a:lnTo>
                  <a:pt x="874013" y="31750"/>
                </a:lnTo>
                <a:lnTo>
                  <a:pt x="924813" y="31750"/>
                </a:lnTo>
                <a:lnTo>
                  <a:pt x="861313" y="0"/>
                </a:lnTo>
                <a:close/>
              </a:path>
              <a:path w="937894" h="76200">
                <a:moveTo>
                  <a:pt x="861313" y="31750"/>
                </a:moveTo>
                <a:lnTo>
                  <a:pt x="0" y="31750"/>
                </a:lnTo>
                <a:lnTo>
                  <a:pt x="0" y="44450"/>
                </a:lnTo>
                <a:lnTo>
                  <a:pt x="861313" y="44450"/>
                </a:lnTo>
                <a:lnTo>
                  <a:pt x="861313" y="31750"/>
                </a:lnTo>
                <a:close/>
              </a:path>
              <a:path w="937894" h="76200">
                <a:moveTo>
                  <a:pt x="924813" y="31750"/>
                </a:moveTo>
                <a:lnTo>
                  <a:pt x="874013" y="31750"/>
                </a:lnTo>
                <a:lnTo>
                  <a:pt x="874013" y="44450"/>
                </a:lnTo>
                <a:lnTo>
                  <a:pt x="924813" y="44450"/>
                </a:lnTo>
                <a:lnTo>
                  <a:pt x="937513" y="38100"/>
                </a:lnTo>
                <a:lnTo>
                  <a:pt x="924813" y="31750"/>
                </a:lnTo>
                <a:close/>
              </a:path>
            </a:pathLst>
          </a:custGeom>
          <a:solidFill>
            <a:srgbClr val="8952AC"/>
          </a:solidFill>
        </p:spPr>
        <p:txBody>
          <a:bodyPr wrap="square" lIns="0" tIns="0" rIns="0" bIns="0" rtlCol="0"/>
          <a:lstStyle/>
          <a:p/>
        </p:txBody>
      </p:sp>
      <p:sp>
        <p:nvSpPr>
          <p:cNvPr id="30" name="object 30"/>
          <p:cNvSpPr/>
          <p:nvPr/>
        </p:nvSpPr>
        <p:spPr>
          <a:xfrm>
            <a:off x="3462528" y="5314441"/>
            <a:ext cx="937894" cy="76200"/>
          </a:xfrm>
          <a:custGeom>
            <a:avLst/>
            <a:gdLst/>
            <a:ahLst/>
            <a:cxnLst/>
            <a:rect l="l" t="t" r="r" b="b"/>
            <a:pathLst>
              <a:path w="937895" h="76200">
                <a:moveTo>
                  <a:pt x="924963" y="31623"/>
                </a:moveTo>
                <a:lnTo>
                  <a:pt x="874013" y="31623"/>
                </a:lnTo>
                <a:lnTo>
                  <a:pt x="874141" y="44323"/>
                </a:lnTo>
                <a:lnTo>
                  <a:pt x="861334" y="44362"/>
                </a:lnTo>
                <a:lnTo>
                  <a:pt x="861441" y="76200"/>
                </a:lnTo>
                <a:lnTo>
                  <a:pt x="937513" y="37846"/>
                </a:lnTo>
                <a:lnTo>
                  <a:pt x="924963" y="31623"/>
                </a:lnTo>
                <a:close/>
              </a:path>
              <a:path w="937895" h="76200">
                <a:moveTo>
                  <a:pt x="861292" y="31661"/>
                </a:moveTo>
                <a:lnTo>
                  <a:pt x="0" y="34290"/>
                </a:lnTo>
                <a:lnTo>
                  <a:pt x="0" y="46990"/>
                </a:lnTo>
                <a:lnTo>
                  <a:pt x="861334" y="44362"/>
                </a:lnTo>
                <a:lnTo>
                  <a:pt x="861292" y="31661"/>
                </a:lnTo>
                <a:close/>
              </a:path>
              <a:path w="937895" h="76200">
                <a:moveTo>
                  <a:pt x="874013" y="31623"/>
                </a:moveTo>
                <a:lnTo>
                  <a:pt x="861292" y="31661"/>
                </a:lnTo>
                <a:lnTo>
                  <a:pt x="861334" y="44362"/>
                </a:lnTo>
                <a:lnTo>
                  <a:pt x="874141" y="44323"/>
                </a:lnTo>
                <a:lnTo>
                  <a:pt x="874013" y="31623"/>
                </a:lnTo>
                <a:close/>
              </a:path>
              <a:path w="937895" h="76200">
                <a:moveTo>
                  <a:pt x="861187" y="0"/>
                </a:moveTo>
                <a:lnTo>
                  <a:pt x="861292" y="31661"/>
                </a:lnTo>
                <a:lnTo>
                  <a:pt x="924963" y="31623"/>
                </a:lnTo>
                <a:lnTo>
                  <a:pt x="861187" y="0"/>
                </a:lnTo>
                <a:close/>
              </a:path>
            </a:pathLst>
          </a:custGeom>
          <a:solidFill>
            <a:srgbClr val="8952AC"/>
          </a:solidFill>
        </p:spPr>
        <p:txBody>
          <a:bodyPr wrap="square" lIns="0" tIns="0" rIns="0" bIns="0" rtlCol="0"/>
          <a:lstStyle/>
          <a:p/>
        </p:txBody>
      </p:sp>
      <p:sp>
        <p:nvSpPr>
          <p:cNvPr id="31" name="object 31"/>
          <p:cNvSpPr/>
          <p:nvPr/>
        </p:nvSpPr>
        <p:spPr>
          <a:xfrm>
            <a:off x="3389376" y="5137658"/>
            <a:ext cx="1083945" cy="76200"/>
          </a:xfrm>
          <a:custGeom>
            <a:avLst/>
            <a:gdLst/>
            <a:ahLst/>
            <a:cxnLst/>
            <a:rect l="l" t="t" r="r" b="b"/>
            <a:pathLst>
              <a:path w="1083945" h="76200">
                <a:moveTo>
                  <a:pt x="1071034" y="31623"/>
                </a:moveTo>
                <a:lnTo>
                  <a:pt x="1020063" y="31623"/>
                </a:lnTo>
                <a:lnTo>
                  <a:pt x="1020190" y="44323"/>
                </a:lnTo>
                <a:lnTo>
                  <a:pt x="1007437" y="44356"/>
                </a:lnTo>
                <a:lnTo>
                  <a:pt x="1007490" y="76200"/>
                </a:lnTo>
                <a:lnTo>
                  <a:pt x="1083564" y="37846"/>
                </a:lnTo>
                <a:lnTo>
                  <a:pt x="1071034" y="31623"/>
                </a:lnTo>
                <a:close/>
              </a:path>
              <a:path w="1083945" h="76200">
                <a:moveTo>
                  <a:pt x="1007416" y="31656"/>
                </a:moveTo>
                <a:lnTo>
                  <a:pt x="0" y="34290"/>
                </a:lnTo>
                <a:lnTo>
                  <a:pt x="0" y="46990"/>
                </a:lnTo>
                <a:lnTo>
                  <a:pt x="1007437" y="44356"/>
                </a:lnTo>
                <a:lnTo>
                  <a:pt x="1007416" y="31656"/>
                </a:lnTo>
                <a:close/>
              </a:path>
              <a:path w="1083945" h="76200">
                <a:moveTo>
                  <a:pt x="1020063" y="31623"/>
                </a:moveTo>
                <a:lnTo>
                  <a:pt x="1007416" y="31656"/>
                </a:lnTo>
                <a:lnTo>
                  <a:pt x="1007437" y="44356"/>
                </a:lnTo>
                <a:lnTo>
                  <a:pt x="1020190" y="44323"/>
                </a:lnTo>
                <a:lnTo>
                  <a:pt x="1020063" y="31623"/>
                </a:lnTo>
                <a:close/>
              </a:path>
              <a:path w="1083945" h="76200">
                <a:moveTo>
                  <a:pt x="1007363" y="0"/>
                </a:moveTo>
                <a:lnTo>
                  <a:pt x="1007416" y="31656"/>
                </a:lnTo>
                <a:lnTo>
                  <a:pt x="1071034" y="31623"/>
                </a:lnTo>
                <a:lnTo>
                  <a:pt x="1007363" y="0"/>
                </a:lnTo>
                <a:close/>
              </a:path>
            </a:pathLst>
          </a:custGeom>
          <a:solidFill>
            <a:srgbClr val="8952AC"/>
          </a:solidFill>
        </p:spPr>
        <p:txBody>
          <a:bodyPr wrap="square" lIns="0" tIns="0" rIns="0" bIns="0" rtlCol="0"/>
          <a:lstStyle/>
          <a:p/>
        </p:txBody>
      </p:sp>
      <p:sp>
        <p:nvSpPr>
          <p:cNvPr id="32" name="object 32"/>
          <p:cNvSpPr/>
          <p:nvPr/>
        </p:nvSpPr>
        <p:spPr>
          <a:xfrm>
            <a:off x="3389376" y="5491226"/>
            <a:ext cx="1083945" cy="76200"/>
          </a:xfrm>
          <a:custGeom>
            <a:avLst/>
            <a:gdLst/>
            <a:ahLst/>
            <a:cxnLst/>
            <a:rect l="l" t="t" r="r" b="b"/>
            <a:pathLst>
              <a:path w="1083945" h="76200">
                <a:moveTo>
                  <a:pt x="1071034" y="31623"/>
                </a:moveTo>
                <a:lnTo>
                  <a:pt x="1020063" y="31623"/>
                </a:lnTo>
                <a:lnTo>
                  <a:pt x="1020190" y="44323"/>
                </a:lnTo>
                <a:lnTo>
                  <a:pt x="1007437" y="44356"/>
                </a:lnTo>
                <a:lnTo>
                  <a:pt x="1007490" y="76200"/>
                </a:lnTo>
                <a:lnTo>
                  <a:pt x="1083564" y="37846"/>
                </a:lnTo>
                <a:lnTo>
                  <a:pt x="1071034" y="31623"/>
                </a:lnTo>
                <a:close/>
              </a:path>
              <a:path w="1083945" h="76200">
                <a:moveTo>
                  <a:pt x="1007416" y="31656"/>
                </a:moveTo>
                <a:lnTo>
                  <a:pt x="0" y="34290"/>
                </a:lnTo>
                <a:lnTo>
                  <a:pt x="0" y="46990"/>
                </a:lnTo>
                <a:lnTo>
                  <a:pt x="1007437" y="44356"/>
                </a:lnTo>
                <a:lnTo>
                  <a:pt x="1007416" y="31656"/>
                </a:lnTo>
                <a:close/>
              </a:path>
              <a:path w="1083945" h="76200">
                <a:moveTo>
                  <a:pt x="1020063" y="31623"/>
                </a:moveTo>
                <a:lnTo>
                  <a:pt x="1007416" y="31656"/>
                </a:lnTo>
                <a:lnTo>
                  <a:pt x="1007437" y="44356"/>
                </a:lnTo>
                <a:lnTo>
                  <a:pt x="1020190" y="44323"/>
                </a:lnTo>
                <a:lnTo>
                  <a:pt x="1020063" y="31623"/>
                </a:lnTo>
                <a:close/>
              </a:path>
              <a:path w="1083945" h="76200">
                <a:moveTo>
                  <a:pt x="1007363" y="0"/>
                </a:moveTo>
                <a:lnTo>
                  <a:pt x="1007416" y="31656"/>
                </a:lnTo>
                <a:lnTo>
                  <a:pt x="1071034" y="31623"/>
                </a:lnTo>
                <a:lnTo>
                  <a:pt x="1007363" y="0"/>
                </a:lnTo>
                <a:close/>
              </a:path>
            </a:pathLst>
          </a:custGeom>
          <a:solidFill>
            <a:srgbClr val="8952AC"/>
          </a:solidFill>
        </p:spPr>
        <p:txBody>
          <a:bodyPr wrap="square" lIns="0" tIns="0" rIns="0" bIns="0" rtlCol="0"/>
          <a:lstStyle/>
          <a:p/>
        </p:txBody>
      </p:sp>
      <p:sp>
        <p:nvSpPr>
          <p:cNvPr id="33" name="object 33"/>
          <p:cNvSpPr/>
          <p:nvPr/>
        </p:nvSpPr>
        <p:spPr>
          <a:xfrm>
            <a:off x="6397752" y="4867402"/>
            <a:ext cx="3371088" cy="1068273"/>
          </a:xfrm>
          <a:prstGeom prst="rect">
            <a:avLst/>
          </a:prstGeom>
          <a:blipFill>
            <a:blip r:embed="rId2" cstate="print"/>
            <a:stretch>
              <a:fillRect/>
            </a:stretch>
          </a:blipFill>
        </p:spPr>
        <p:txBody>
          <a:bodyPr wrap="square" lIns="0" tIns="0" rIns="0" bIns="0" rtlCol="0"/>
          <a:lstStyle/>
          <a:p/>
        </p:txBody>
      </p:sp>
      <p:sp>
        <p:nvSpPr>
          <p:cNvPr id="34" name="object 34"/>
          <p:cNvSpPr txBox="1"/>
          <p:nvPr/>
        </p:nvSpPr>
        <p:spPr>
          <a:xfrm>
            <a:off x="6575297" y="5235321"/>
            <a:ext cx="143510" cy="238125"/>
          </a:xfrm>
          <a:prstGeom prst="rect">
            <a:avLst/>
          </a:prstGeom>
        </p:spPr>
        <p:txBody>
          <a:bodyPr wrap="square" lIns="0" tIns="11430" rIns="0" bIns="0" rtlCol="0" vert="horz">
            <a:spAutoFit/>
          </a:bodyPr>
          <a:lstStyle/>
          <a:p>
            <a:pPr marL="12700">
              <a:lnSpc>
                <a:spcPct val="100000"/>
              </a:lnSpc>
              <a:spcBef>
                <a:spcPts val="90"/>
              </a:spcBef>
            </a:pPr>
            <a:r>
              <a:rPr dirty="0" sz="1400" spc="-10">
                <a:solidFill>
                  <a:srgbClr val="E7DCED"/>
                </a:solidFill>
                <a:latin typeface="Arial"/>
                <a:cs typeface="Arial"/>
              </a:rPr>
              <a:t>A</a:t>
            </a:r>
            <a:endParaRPr sz="1400">
              <a:latin typeface="Arial"/>
              <a:cs typeface="Arial"/>
            </a:endParaRPr>
          </a:p>
        </p:txBody>
      </p:sp>
      <p:sp>
        <p:nvSpPr>
          <p:cNvPr id="35" name="object 35"/>
          <p:cNvSpPr txBox="1"/>
          <p:nvPr/>
        </p:nvSpPr>
        <p:spPr>
          <a:xfrm>
            <a:off x="8012048" y="5235321"/>
            <a:ext cx="143510" cy="238125"/>
          </a:xfrm>
          <a:prstGeom prst="rect">
            <a:avLst/>
          </a:prstGeom>
        </p:spPr>
        <p:txBody>
          <a:bodyPr wrap="square" lIns="0" tIns="11430" rIns="0" bIns="0" rtlCol="0" vert="horz">
            <a:spAutoFit/>
          </a:bodyPr>
          <a:lstStyle/>
          <a:p>
            <a:pPr marL="12700">
              <a:lnSpc>
                <a:spcPct val="100000"/>
              </a:lnSpc>
              <a:spcBef>
                <a:spcPts val="90"/>
              </a:spcBef>
            </a:pPr>
            <a:r>
              <a:rPr dirty="0" sz="1400" spc="-10">
                <a:solidFill>
                  <a:srgbClr val="E7DCED"/>
                </a:solidFill>
                <a:latin typeface="Arial"/>
                <a:cs typeface="Arial"/>
              </a:rPr>
              <a:t>B</a:t>
            </a:r>
            <a:endParaRPr sz="1400">
              <a:latin typeface="Arial"/>
              <a:cs typeface="Arial"/>
            </a:endParaRPr>
          </a:p>
        </p:txBody>
      </p:sp>
      <p:sp>
        <p:nvSpPr>
          <p:cNvPr id="36" name="object 36"/>
          <p:cNvSpPr txBox="1"/>
          <p:nvPr/>
        </p:nvSpPr>
        <p:spPr>
          <a:xfrm>
            <a:off x="9442450" y="5231968"/>
            <a:ext cx="153670" cy="238125"/>
          </a:xfrm>
          <a:prstGeom prst="rect">
            <a:avLst/>
          </a:prstGeom>
        </p:spPr>
        <p:txBody>
          <a:bodyPr wrap="square" lIns="0" tIns="12065" rIns="0" bIns="0" rtlCol="0" vert="horz">
            <a:spAutoFit/>
          </a:bodyPr>
          <a:lstStyle/>
          <a:p>
            <a:pPr marL="12700">
              <a:lnSpc>
                <a:spcPct val="100000"/>
              </a:lnSpc>
              <a:spcBef>
                <a:spcPts val="95"/>
              </a:spcBef>
            </a:pPr>
            <a:r>
              <a:rPr dirty="0" sz="1400" spc="-5">
                <a:solidFill>
                  <a:srgbClr val="E7DCED"/>
                </a:solidFill>
                <a:latin typeface="Arial"/>
                <a:cs typeface="Arial"/>
              </a:rPr>
              <a:t>C</a:t>
            </a:r>
            <a:endParaRPr sz="1400">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534670"/>
            <a:ext cx="2468245" cy="391160"/>
          </a:xfrm>
          <a:prstGeom prst="rect"/>
        </p:spPr>
        <p:txBody>
          <a:bodyPr wrap="square" lIns="0" tIns="12700" rIns="0" bIns="0" rtlCol="0" vert="horz">
            <a:spAutoFit/>
          </a:bodyPr>
          <a:lstStyle/>
          <a:p>
            <a:pPr marL="12700">
              <a:lnSpc>
                <a:spcPct val="100000"/>
              </a:lnSpc>
              <a:spcBef>
                <a:spcPts val="100"/>
              </a:spcBef>
            </a:pPr>
            <a:r>
              <a:rPr dirty="0" spc="-25"/>
              <a:t>Kruskal’s</a:t>
            </a:r>
            <a:r>
              <a:rPr dirty="0" spc="-60"/>
              <a:t> </a:t>
            </a:r>
            <a:r>
              <a:rPr dirty="0" spc="-5"/>
              <a:t>Algorithm</a:t>
            </a:r>
          </a:p>
        </p:txBody>
      </p:sp>
      <p:sp>
        <p:nvSpPr>
          <p:cNvPr id="3" name="object 3"/>
          <p:cNvSpPr/>
          <p:nvPr/>
        </p:nvSpPr>
        <p:spPr>
          <a:xfrm>
            <a:off x="917447" y="4081271"/>
            <a:ext cx="396240" cy="396240"/>
          </a:xfrm>
          <a:custGeom>
            <a:avLst/>
            <a:gdLst/>
            <a:ahLst/>
            <a:cxnLst/>
            <a:rect l="l" t="t" r="r" b="b"/>
            <a:pathLst>
              <a:path w="396240" h="396239">
                <a:moveTo>
                  <a:pt x="198120" y="0"/>
                </a:moveTo>
                <a:lnTo>
                  <a:pt x="152691" y="5229"/>
                </a:lnTo>
                <a:lnTo>
                  <a:pt x="110989" y="20127"/>
                </a:lnTo>
                <a:lnTo>
                  <a:pt x="74204" y="43507"/>
                </a:lnTo>
                <a:lnTo>
                  <a:pt x="43523" y="74182"/>
                </a:lnTo>
                <a:lnTo>
                  <a:pt x="20136" y="110967"/>
                </a:lnTo>
                <a:lnTo>
                  <a:pt x="5232" y="152675"/>
                </a:lnTo>
                <a:lnTo>
                  <a:pt x="0" y="198119"/>
                </a:lnTo>
                <a:lnTo>
                  <a:pt x="5232" y="243564"/>
                </a:lnTo>
                <a:lnTo>
                  <a:pt x="20136" y="285272"/>
                </a:lnTo>
                <a:lnTo>
                  <a:pt x="43523" y="322057"/>
                </a:lnTo>
                <a:lnTo>
                  <a:pt x="74204" y="352732"/>
                </a:lnTo>
                <a:lnTo>
                  <a:pt x="110989" y="376112"/>
                </a:lnTo>
                <a:lnTo>
                  <a:pt x="152691" y="391010"/>
                </a:lnTo>
                <a:lnTo>
                  <a:pt x="198120" y="396239"/>
                </a:lnTo>
                <a:lnTo>
                  <a:pt x="243548" y="391010"/>
                </a:lnTo>
                <a:lnTo>
                  <a:pt x="285250" y="376112"/>
                </a:lnTo>
                <a:lnTo>
                  <a:pt x="322035" y="352732"/>
                </a:lnTo>
                <a:lnTo>
                  <a:pt x="352716" y="322057"/>
                </a:lnTo>
                <a:lnTo>
                  <a:pt x="376103" y="285272"/>
                </a:lnTo>
                <a:lnTo>
                  <a:pt x="391007" y="243564"/>
                </a:lnTo>
                <a:lnTo>
                  <a:pt x="396240" y="198119"/>
                </a:lnTo>
                <a:lnTo>
                  <a:pt x="391007" y="152675"/>
                </a:lnTo>
                <a:lnTo>
                  <a:pt x="376103" y="110967"/>
                </a:lnTo>
                <a:lnTo>
                  <a:pt x="352716" y="74182"/>
                </a:lnTo>
                <a:lnTo>
                  <a:pt x="322035" y="43507"/>
                </a:lnTo>
                <a:lnTo>
                  <a:pt x="285250" y="20127"/>
                </a:lnTo>
                <a:lnTo>
                  <a:pt x="243548" y="5229"/>
                </a:lnTo>
                <a:lnTo>
                  <a:pt x="198120" y="0"/>
                </a:lnTo>
                <a:close/>
              </a:path>
            </a:pathLst>
          </a:custGeom>
          <a:solidFill>
            <a:srgbClr val="AC8752"/>
          </a:solidFill>
        </p:spPr>
        <p:txBody>
          <a:bodyPr wrap="square" lIns="0" tIns="0" rIns="0" bIns="0" rtlCol="0"/>
          <a:lstStyle/>
          <a:p/>
        </p:txBody>
      </p:sp>
      <p:sp>
        <p:nvSpPr>
          <p:cNvPr id="4" name="object 4"/>
          <p:cNvSpPr txBox="1"/>
          <p:nvPr/>
        </p:nvSpPr>
        <p:spPr>
          <a:xfrm>
            <a:off x="1021181" y="4077461"/>
            <a:ext cx="16637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𝑠</a:t>
            </a:r>
            <a:endParaRPr sz="2400">
              <a:latin typeface="Cambria Math"/>
              <a:cs typeface="Cambria Math"/>
            </a:endParaRPr>
          </a:p>
        </p:txBody>
      </p:sp>
      <p:sp>
        <p:nvSpPr>
          <p:cNvPr id="5" name="object 5"/>
          <p:cNvSpPr/>
          <p:nvPr/>
        </p:nvSpPr>
        <p:spPr>
          <a:xfrm>
            <a:off x="1256538" y="3096005"/>
            <a:ext cx="1201420" cy="1044575"/>
          </a:xfrm>
          <a:custGeom>
            <a:avLst/>
            <a:gdLst/>
            <a:ahLst/>
            <a:cxnLst/>
            <a:rect l="l" t="t" r="r" b="b"/>
            <a:pathLst>
              <a:path w="1201420" h="1044575">
                <a:moveTo>
                  <a:pt x="1200912" y="0"/>
                </a:moveTo>
                <a:lnTo>
                  <a:pt x="0" y="1044321"/>
                </a:lnTo>
              </a:path>
            </a:pathLst>
          </a:custGeom>
          <a:ln w="38100">
            <a:solidFill>
              <a:srgbClr val="7E7E7E"/>
            </a:solidFill>
            <a:prstDash val="dash"/>
          </a:ln>
        </p:spPr>
        <p:txBody>
          <a:bodyPr wrap="square" lIns="0" tIns="0" rIns="0" bIns="0" rtlCol="0"/>
          <a:lstStyle/>
          <a:p/>
        </p:txBody>
      </p:sp>
      <p:sp>
        <p:nvSpPr>
          <p:cNvPr id="6" name="object 6"/>
          <p:cNvSpPr/>
          <p:nvPr/>
        </p:nvSpPr>
        <p:spPr>
          <a:xfrm>
            <a:off x="917447" y="2756916"/>
            <a:ext cx="396240" cy="396240"/>
          </a:xfrm>
          <a:custGeom>
            <a:avLst/>
            <a:gdLst/>
            <a:ahLst/>
            <a:cxnLst/>
            <a:rect l="l" t="t" r="r" b="b"/>
            <a:pathLst>
              <a:path w="396240" h="396239">
                <a:moveTo>
                  <a:pt x="198120" y="0"/>
                </a:moveTo>
                <a:lnTo>
                  <a:pt x="152691" y="5229"/>
                </a:lnTo>
                <a:lnTo>
                  <a:pt x="110989" y="20127"/>
                </a:lnTo>
                <a:lnTo>
                  <a:pt x="74204" y="43507"/>
                </a:lnTo>
                <a:lnTo>
                  <a:pt x="43523" y="74182"/>
                </a:lnTo>
                <a:lnTo>
                  <a:pt x="20136" y="110967"/>
                </a:lnTo>
                <a:lnTo>
                  <a:pt x="5232" y="152675"/>
                </a:lnTo>
                <a:lnTo>
                  <a:pt x="0" y="198120"/>
                </a:lnTo>
                <a:lnTo>
                  <a:pt x="5232" y="243564"/>
                </a:lnTo>
                <a:lnTo>
                  <a:pt x="20136" y="285272"/>
                </a:lnTo>
                <a:lnTo>
                  <a:pt x="43523" y="322057"/>
                </a:lnTo>
                <a:lnTo>
                  <a:pt x="74204" y="352732"/>
                </a:lnTo>
                <a:lnTo>
                  <a:pt x="110989" y="376112"/>
                </a:lnTo>
                <a:lnTo>
                  <a:pt x="152691" y="391010"/>
                </a:lnTo>
                <a:lnTo>
                  <a:pt x="198120" y="396239"/>
                </a:lnTo>
                <a:lnTo>
                  <a:pt x="243548" y="391010"/>
                </a:lnTo>
                <a:lnTo>
                  <a:pt x="285250" y="376112"/>
                </a:lnTo>
                <a:lnTo>
                  <a:pt x="322035" y="352732"/>
                </a:lnTo>
                <a:lnTo>
                  <a:pt x="352716" y="322057"/>
                </a:lnTo>
                <a:lnTo>
                  <a:pt x="376103" y="285272"/>
                </a:lnTo>
                <a:lnTo>
                  <a:pt x="391007" y="243564"/>
                </a:lnTo>
                <a:lnTo>
                  <a:pt x="396240" y="198120"/>
                </a:lnTo>
                <a:lnTo>
                  <a:pt x="391007" y="152675"/>
                </a:lnTo>
                <a:lnTo>
                  <a:pt x="376103" y="110967"/>
                </a:lnTo>
                <a:lnTo>
                  <a:pt x="352716" y="74182"/>
                </a:lnTo>
                <a:lnTo>
                  <a:pt x="322035" y="43507"/>
                </a:lnTo>
                <a:lnTo>
                  <a:pt x="285250" y="20127"/>
                </a:lnTo>
                <a:lnTo>
                  <a:pt x="243548" y="5229"/>
                </a:lnTo>
                <a:lnTo>
                  <a:pt x="198120" y="0"/>
                </a:lnTo>
                <a:close/>
              </a:path>
            </a:pathLst>
          </a:custGeom>
          <a:solidFill>
            <a:srgbClr val="AC8752"/>
          </a:solidFill>
        </p:spPr>
        <p:txBody>
          <a:bodyPr wrap="square" lIns="0" tIns="0" rIns="0" bIns="0" rtlCol="0"/>
          <a:lstStyle/>
          <a:p/>
        </p:txBody>
      </p:sp>
      <p:sp>
        <p:nvSpPr>
          <p:cNvPr id="7" name="object 7"/>
          <p:cNvSpPr txBox="1"/>
          <p:nvPr/>
        </p:nvSpPr>
        <p:spPr>
          <a:xfrm>
            <a:off x="1001979" y="2752725"/>
            <a:ext cx="2025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𝑑</a:t>
            </a:r>
            <a:endParaRPr sz="2400">
              <a:latin typeface="Cambria Math"/>
              <a:cs typeface="Cambria Math"/>
            </a:endParaRPr>
          </a:p>
        </p:txBody>
      </p:sp>
      <p:sp>
        <p:nvSpPr>
          <p:cNvPr id="8" name="object 8"/>
          <p:cNvSpPr/>
          <p:nvPr/>
        </p:nvSpPr>
        <p:spPr>
          <a:xfrm>
            <a:off x="2398776" y="4081271"/>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9" name="object 9"/>
          <p:cNvSpPr txBox="1"/>
          <p:nvPr/>
        </p:nvSpPr>
        <p:spPr>
          <a:xfrm>
            <a:off x="2480817" y="4077461"/>
            <a:ext cx="21209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𝑔</a:t>
            </a:r>
            <a:endParaRPr sz="2400">
              <a:latin typeface="Cambria Math"/>
              <a:cs typeface="Cambria Math"/>
            </a:endParaRPr>
          </a:p>
        </p:txBody>
      </p:sp>
      <p:sp>
        <p:nvSpPr>
          <p:cNvPr id="10" name="object 10"/>
          <p:cNvSpPr/>
          <p:nvPr/>
        </p:nvSpPr>
        <p:spPr>
          <a:xfrm>
            <a:off x="917447" y="1432560"/>
            <a:ext cx="396240" cy="396240"/>
          </a:xfrm>
          <a:custGeom>
            <a:avLst/>
            <a:gdLst/>
            <a:ahLst/>
            <a:cxnLst/>
            <a:rect l="l" t="t" r="r" b="b"/>
            <a:pathLst>
              <a:path w="396240" h="396239">
                <a:moveTo>
                  <a:pt x="198120" y="0"/>
                </a:moveTo>
                <a:lnTo>
                  <a:pt x="152691" y="5229"/>
                </a:lnTo>
                <a:lnTo>
                  <a:pt x="110989" y="20127"/>
                </a:lnTo>
                <a:lnTo>
                  <a:pt x="74204" y="43507"/>
                </a:lnTo>
                <a:lnTo>
                  <a:pt x="43523" y="74182"/>
                </a:lnTo>
                <a:lnTo>
                  <a:pt x="20136" y="110967"/>
                </a:lnTo>
                <a:lnTo>
                  <a:pt x="5232" y="152675"/>
                </a:lnTo>
                <a:lnTo>
                  <a:pt x="0" y="198119"/>
                </a:lnTo>
                <a:lnTo>
                  <a:pt x="5232" y="243564"/>
                </a:lnTo>
                <a:lnTo>
                  <a:pt x="20136" y="285272"/>
                </a:lnTo>
                <a:lnTo>
                  <a:pt x="43523" y="322057"/>
                </a:lnTo>
                <a:lnTo>
                  <a:pt x="74204" y="352732"/>
                </a:lnTo>
                <a:lnTo>
                  <a:pt x="110989" y="376112"/>
                </a:lnTo>
                <a:lnTo>
                  <a:pt x="152691" y="391010"/>
                </a:lnTo>
                <a:lnTo>
                  <a:pt x="198120" y="396239"/>
                </a:lnTo>
                <a:lnTo>
                  <a:pt x="243548" y="391010"/>
                </a:lnTo>
                <a:lnTo>
                  <a:pt x="285250" y="376112"/>
                </a:lnTo>
                <a:lnTo>
                  <a:pt x="322035" y="352732"/>
                </a:lnTo>
                <a:lnTo>
                  <a:pt x="352716" y="322057"/>
                </a:lnTo>
                <a:lnTo>
                  <a:pt x="376103" y="285272"/>
                </a:lnTo>
                <a:lnTo>
                  <a:pt x="391007" y="243564"/>
                </a:lnTo>
                <a:lnTo>
                  <a:pt x="396240" y="198119"/>
                </a:lnTo>
                <a:lnTo>
                  <a:pt x="391007" y="152675"/>
                </a:lnTo>
                <a:lnTo>
                  <a:pt x="376103" y="110967"/>
                </a:lnTo>
                <a:lnTo>
                  <a:pt x="352716" y="74182"/>
                </a:lnTo>
                <a:lnTo>
                  <a:pt x="322035" y="43507"/>
                </a:lnTo>
                <a:lnTo>
                  <a:pt x="285250" y="20127"/>
                </a:lnTo>
                <a:lnTo>
                  <a:pt x="243548" y="5229"/>
                </a:lnTo>
                <a:lnTo>
                  <a:pt x="198120" y="0"/>
                </a:lnTo>
                <a:close/>
              </a:path>
            </a:pathLst>
          </a:custGeom>
          <a:solidFill>
            <a:srgbClr val="AC8752"/>
          </a:solidFill>
        </p:spPr>
        <p:txBody>
          <a:bodyPr wrap="square" lIns="0" tIns="0" rIns="0" bIns="0" rtlCol="0"/>
          <a:lstStyle/>
          <a:p/>
        </p:txBody>
      </p:sp>
      <p:sp>
        <p:nvSpPr>
          <p:cNvPr id="11" name="object 11"/>
          <p:cNvSpPr txBox="1"/>
          <p:nvPr/>
        </p:nvSpPr>
        <p:spPr>
          <a:xfrm>
            <a:off x="1006551" y="1428115"/>
            <a:ext cx="19558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𝑎</a:t>
            </a:r>
            <a:endParaRPr sz="2400">
              <a:latin typeface="Cambria Math"/>
              <a:cs typeface="Cambria Math"/>
            </a:endParaRPr>
          </a:p>
        </p:txBody>
      </p:sp>
      <p:sp>
        <p:nvSpPr>
          <p:cNvPr id="12" name="object 12"/>
          <p:cNvSpPr/>
          <p:nvPr/>
        </p:nvSpPr>
        <p:spPr>
          <a:xfrm>
            <a:off x="2398776" y="2756916"/>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20"/>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40"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3" name="object 13"/>
          <p:cNvSpPr txBox="1"/>
          <p:nvPr/>
        </p:nvSpPr>
        <p:spPr>
          <a:xfrm>
            <a:off x="2497582" y="2752725"/>
            <a:ext cx="1771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𝑒</a:t>
            </a:r>
            <a:endParaRPr sz="2400">
              <a:latin typeface="Cambria Math"/>
              <a:cs typeface="Cambria Math"/>
            </a:endParaRPr>
          </a:p>
        </p:txBody>
      </p:sp>
      <p:sp>
        <p:nvSpPr>
          <p:cNvPr id="14" name="object 14"/>
          <p:cNvSpPr/>
          <p:nvPr/>
        </p:nvSpPr>
        <p:spPr>
          <a:xfrm>
            <a:off x="2395727" y="1432560"/>
            <a:ext cx="396240" cy="396240"/>
          </a:xfrm>
          <a:custGeom>
            <a:avLst/>
            <a:gdLst/>
            <a:ahLst/>
            <a:cxnLst/>
            <a:rect l="l" t="t" r="r" b="b"/>
            <a:pathLst>
              <a:path w="396239"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5" name="object 15"/>
          <p:cNvSpPr txBox="1"/>
          <p:nvPr/>
        </p:nvSpPr>
        <p:spPr>
          <a:xfrm>
            <a:off x="2487295" y="1428115"/>
            <a:ext cx="1898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𝑏</a:t>
            </a:r>
            <a:endParaRPr sz="2400">
              <a:latin typeface="Cambria Math"/>
              <a:cs typeface="Cambria Math"/>
            </a:endParaRPr>
          </a:p>
        </p:txBody>
      </p:sp>
      <p:sp>
        <p:nvSpPr>
          <p:cNvPr id="16" name="object 16"/>
          <p:cNvSpPr/>
          <p:nvPr/>
        </p:nvSpPr>
        <p:spPr>
          <a:xfrm>
            <a:off x="3874008" y="4081271"/>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7" name="object 17"/>
          <p:cNvSpPr txBox="1"/>
          <p:nvPr/>
        </p:nvSpPr>
        <p:spPr>
          <a:xfrm>
            <a:off x="3964051" y="4077461"/>
            <a:ext cx="19494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ℎ</a:t>
            </a:r>
            <a:endParaRPr sz="2400">
              <a:latin typeface="Cambria Math"/>
              <a:cs typeface="Cambria Math"/>
            </a:endParaRPr>
          </a:p>
        </p:txBody>
      </p:sp>
      <p:sp>
        <p:nvSpPr>
          <p:cNvPr id="18" name="object 18"/>
          <p:cNvSpPr/>
          <p:nvPr/>
        </p:nvSpPr>
        <p:spPr>
          <a:xfrm>
            <a:off x="3874008" y="2756916"/>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20"/>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9" name="object 19"/>
          <p:cNvSpPr txBox="1"/>
          <p:nvPr/>
        </p:nvSpPr>
        <p:spPr>
          <a:xfrm>
            <a:off x="3962780" y="2752725"/>
            <a:ext cx="19304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𝑓</a:t>
            </a:r>
            <a:endParaRPr sz="2400">
              <a:latin typeface="Cambria Math"/>
              <a:cs typeface="Cambria Math"/>
            </a:endParaRPr>
          </a:p>
        </p:txBody>
      </p:sp>
      <p:sp>
        <p:nvSpPr>
          <p:cNvPr id="20" name="object 20"/>
          <p:cNvSpPr/>
          <p:nvPr/>
        </p:nvSpPr>
        <p:spPr>
          <a:xfrm>
            <a:off x="3874008" y="1432560"/>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21" name="object 21"/>
          <p:cNvSpPr txBox="1"/>
          <p:nvPr/>
        </p:nvSpPr>
        <p:spPr>
          <a:xfrm>
            <a:off x="3976878" y="1428115"/>
            <a:ext cx="16573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𝑐</a:t>
            </a:r>
            <a:endParaRPr sz="2400">
              <a:latin typeface="Cambria Math"/>
              <a:cs typeface="Cambria Math"/>
            </a:endParaRPr>
          </a:p>
        </p:txBody>
      </p:sp>
      <p:sp>
        <p:nvSpPr>
          <p:cNvPr id="22" name="object 22"/>
          <p:cNvSpPr/>
          <p:nvPr/>
        </p:nvSpPr>
        <p:spPr>
          <a:xfrm>
            <a:off x="1314450" y="4280153"/>
            <a:ext cx="1085215" cy="0"/>
          </a:xfrm>
          <a:custGeom>
            <a:avLst/>
            <a:gdLst/>
            <a:ahLst/>
            <a:cxnLst/>
            <a:rect l="l" t="t" r="r" b="b"/>
            <a:pathLst>
              <a:path w="1085214" h="0">
                <a:moveTo>
                  <a:pt x="1084833" y="0"/>
                </a:moveTo>
                <a:lnTo>
                  <a:pt x="0" y="0"/>
                </a:lnTo>
              </a:path>
            </a:pathLst>
          </a:custGeom>
          <a:ln w="38100">
            <a:solidFill>
              <a:srgbClr val="57ED7B"/>
            </a:solidFill>
          </a:ln>
        </p:spPr>
        <p:txBody>
          <a:bodyPr wrap="square" lIns="0" tIns="0" rIns="0" bIns="0" rtlCol="0"/>
          <a:lstStyle/>
          <a:p/>
        </p:txBody>
      </p:sp>
      <p:sp>
        <p:nvSpPr>
          <p:cNvPr id="23" name="object 23"/>
          <p:cNvSpPr/>
          <p:nvPr/>
        </p:nvSpPr>
        <p:spPr>
          <a:xfrm>
            <a:off x="1116330" y="3153917"/>
            <a:ext cx="0" cy="928369"/>
          </a:xfrm>
          <a:custGeom>
            <a:avLst/>
            <a:gdLst/>
            <a:ahLst/>
            <a:cxnLst/>
            <a:rect l="l" t="t" r="r" b="b"/>
            <a:pathLst>
              <a:path w="0" h="928370">
                <a:moveTo>
                  <a:pt x="0" y="0"/>
                </a:moveTo>
                <a:lnTo>
                  <a:pt x="0" y="928370"/>
                </a:lnTo>
              </a:path>
            </a:pathLst>
          </a:custGeom>
          <a:ln w="38100">
            <a:solidFill>
              <a:srgbClr val="57ED7B"/>
            </a:solidFill>
          </a:ln>
        </p:spPr>
        <p:txBody>
          <a:bodyPr wrap="square" lIns="0" tIns="0" rIns="0" bIns="0" rtlCol="0"/>
          <a:lstStyle/>
          <a:p/>
        </p:txBody>
      </p:sp>
      <p:sp>
        <p:nvSpPr>
          <p:cNvPr id="24" name="object 24"/>
          <p:cNvSpPr/>
          <p:nvPr/>
        </p:nvSpPr>
        <p:spPr>
          <a:xfrm>
            <a:off x="1314450" y="2955798"/>
            <a:ext cx="1085215" cy="0"/>
          </a:xfrm>
          <a:custGeom>
            <a:avLst/>
            <a:gdLst/>
            <a:ahLst/>
            <a:cxnLst/>
            <a:rect l="l" t="t" r="r" b="b"/>
            <a:pathLst>
              <a:path w="1085214" h="0">
                <a:moveTo>
                  <a:pt x="1084833" y="0"/>
                </a:moveTo>
                <a:lnTo>
                  <a:pt x="0" y="0"/>
                </a:lnTo>
              </a:path>
            </a:pathLst>
          </a:custGeom>
          <a:ln w="38100">
            <a:solidFill>
              <a:srgbClr val="7E7E7E"/>
            </a:solidFill>
            <a:prstDash val="dash"/>
          </a:ln>
        </p:spPr>
        <p:txBody>
          <a:bodyPr wrap="square" lIns="0" tIns="0" rIns="0" bIns="0" rtlCol="0"/>
          <a:lstStyle/>
          <a:p/>
        </p:txBody>
      </p:sp>
      <p:sp>
        <p:nvSpPr>
          <p:cNvPr id="25" name="object 25"/>
          <p:cNvSpPr/>
          <p:nvPr/>
        </p:nvSpPr>
        <p:spPr>
          <a:xfrm>
            <a:off x="2795777" y="4280153"/>
            <a:ext cx="1078865" cy="0"/>
          </a:xfrm>
          <a:custGeom>
            <a:avLst/>
            <a:gdLst/>
            <a:ahLst/>
            <a:cxnLst/>
            <a:rect l="l" t="t" r="r" b="b"/>
            <a:pathLst>
              <a:path w="1078864" h="0">
                <a:moveTo>
                  <a:pt x="1078738" y="0"/>
                </a:moveTo>
                <a:lnTo>
                  <a:pt x="0" y="0"/>
                </a:lnTo>
              </a:path>
            </a:pathLst>
          </a:custGeom>
          <a:ln w="38100">
            <a:solidFill>
              <a:srgbClr val="7E7E7E"/>
            </a:solidFill>
            <a:prstDash val="dash"/>
          </a:ln>
        </p:spPr>
        <p:txBody>
          <a:bodyPr wrap="square" lIns="0" tIns="0" rIns="0" bIns="0" rtlCol="0"/>
          <a:lstStyle/>
          <a:p/>
        </p:txBody>
      </p:sp>
      <p:sp>
        <p:nvSpPr>
          <p:cNvPr id="26" name="object 26"/>
          <p:cNvSpPr/>
          <p:nvPr/>
        </p:nvSpPr>
        <p:spPr>
          <a:xfrm>
            <a:off x="4072890" y="3153917"/>
            <a:ext cx="0" cy="928369"/>
          </a:xfrm>
          <a:custGeom>
            <a:avLst/>
            <a:gdLst/>
            <a:ahLst/>
            <a:cxnLst/>
            <a:rect l="l" t="t" r="r" b="b"/>
            <a:pathLst>
              <a:path w="0" h="928370">
                <a:moveTo>
                  <a:pt x="0" y="928370"/>
                </a:moveTo>
                <a:lnTo>
                  <a:pt x="0" y="0"/>
                </a:lnTo>
              </a:path>
            </a:pathLst>
          </a:custGeom>
          <a:ln w="38100">
            <a:solidFill>
              <a:srgbClr val="57ED7B"/>
            </a:solidFill>
          </a:ln>
        </p:spPr>
        <p:txBody>
          <a:bodyPr wrap="square" lIns="0" tIns="0" rIns="0" bIns="0" rtlCol="0"/>
          <a:lstStyle/>
          <a:p/>
        </p:txBody>
      </p:sp>
      <p:sp>
        <p:nvSpPr>
          <p:cNvPr id="27" name="object 27"/>
          <p:cNvSpPr/>
          <p:nvPr/>
        </p:nvSpPr>
        <p:spPr>
          <a:xfrm>
            <a:off x="2792729" y="1631442"/>
            <a:ext cx="1082040" cy="0"/>
          </a:xfrm>
          <a:custGeom>
            <a:avLst/>
            <a:gdLst/>
            <a:ahLst/>
            <a:cxnLst/>
            <a:rect l="l" t="t" r="r" b="b"/>
            <a:pathLst>
              <a:path w="1082039" h="0">
                <a:moveTo>
                  <a:pt x="1081785" y="0"/>
                </a:moveTo>
                <a:lnTo>
                  <a:pt x="0" y="0"/>
                </a:lnTo>
              </a:path>
            </a:pathLst>
          </a:custGeom>
          <a:ln w="38100">
            <a:solidFill>
              <a:srgbClr val="C00000"/>
            </a:solidFill>
            <a:prstDash val="dash"/>
          </a:ln>
        </p:spPr>
        <p:txBody>
          <a:bodyPr wrap="square" lIns="0" tIns="0" rIns="0" bIns="0" rtlCol="0"/>
          <a:lstStyle/>
          <a:p/>
        </p:txBody>
      </p:sp>
      <p:sp>
        <p:nvSpPr>
          <p:cNvPr id="28" name="object 28"/>
          <p:cNvSpPr/>
          <p:nvPr/>
        </p:nvSpPr>
        <p:spPr>
          <a:xfrm>
            <a:off x="1314450" y="1631442"/>
            <a:ext cx="1082040" cy="0"/>
          </a:xfrm>
          <a:custGeom>
            <a:avLst/>
            <a:gdLst/>
            <a:ahLst/>
            <a:cxnLst/>
            <a:rect l="l" t="t" r="r" b="b"/>
            <a:pathLst>
              <a:path w="1082039" h="0">
                <a:moveTo>
                  <a:pt x="0" y="0"/>
                </a:moveTo>
                <a:lnTo>
                  <a:pt x="1081786" y="0"/>
                </a:lnTo>
              </a:path>
            </a:pathLst>
          </a:custGeom>
          <a:ln w="38100">
            <a:solidFill>
              <a:srgbClr val="57ED7B"/>
            </a:solidFill>
          </a:ln>
        </p:spPr>
        <p:txBody>
          <a:bodyPr wrap="square" lIns="0" tIns="0" rIns="0" bIns="0" rtlCol="0"/>
          <a:lstStyle/>
          <a:p/>
        </p:txBody>
      </p:sp>
      <p:sp>
        <p:nvSpPr>
          <p:cNvPr id="29" name="object 29"/>
          <p:cNvSpPr/>
          <p:nvPr/>
        </p:nvSpPr>
        <p:spPr>
          <a:xfrm>
            <a:off x="2594610" y="1829561"/>
            <a:ext cx="3175" cy="928369"/>
          </a:xfrm>
          <a:custGeom>
            <a:avLst/>
            <a:gdLst/>
            <a:ahLst/>
            <a:cxnLst/>
            <a:rect l="l" t="t" r="r" b="b"/>
            <a:pathLst>
              <a:path w="3175" h="928369">
                <a:moveTo>
                  <a:pt x="3047" y="928370"/>
                </a:moveTo>
                <a:lnTo>
                  <a:pt x="0" y="0"/>
                </a:lnTo>
              </a:path>
            </a:pathLst>
          </a:custGeom>
          <a:ln w="38099">
            <a:solidFill>
              <a:srgbClr val="7E7E7E"/>
            </a:solidFill>
            <a:prstDash val="dash"/>
          </a:ln>
        </p:spPr>
        <p:txBody>
          <a:bodyPr wrap="square" lIns="0" tIns="0" rIns="0" bIns="0" rtlCol="0"/>
          <a:lstStyle/>
          <a:p/>
        </p:txBody>
      </p:sp>
      <p:sp>
        <p:nvSpPr>
          <p:cNvPr id="30" name="object 30"/>
          <p:cNvSpPr/>
          <p:nvPr/>
        </p:nvSpPr>
        <p:spPr>
          <a:xfrm>
            <a:off x="1116330" y="1829561"/>
            <a:ext cx="0" cy="928369"/>
          </a:xfrm>
          <a:custGeom>
            <a:avLst/>
            <a:gdLst/>
            <a:ahLst/>
            <a:cxnLst/>
            <a:rect l="l" t="t" r="r" b="b"/>
            <a:pathLst>
              <a:path w="0" h="928369">
                <a:moveTo>
                  <a:pt x="0" y="0"/>
                </a:moveTo>
                <a:lnTo>
                  <a:pt x="0" y="928370"/>
                </a:lnTo>
              </a:path>
            </a:pathLst>
          </a:custGeom>
          <a:ln w="38100">
            <a:solidFill>
              <a:srgbClr val="8952AC"/>
            </a:solidFill>
            <a:prstDash val="dash"/>
          </a:ln>
        </p:spPr>
        <p:txBody>
          <a:bodyPr wrap="square" lIns="0" tIns="0" rIns="0" bIns="0" rtlCol="0"/>
          <a:lstStyle/>
          <a:p/>
        </p:txBody>
      </p:sp>
      <p:sp>
        <p:nvSpPr>
          <p:cNvPr id="31" name="object 31"/>
          <p:cNvSpPr/>
          <p:nvPr/>
        </p:nvSpPr>
        <p:spPr>
          <a:xfrm>
            <a:off x="2737866" y="3096005"/>
            <a:ext cx="1195070" cy="1044575"/>
          </a:xfrm>
          <a:custGeom>
            <a:avLst/>
            <a:gdLst/>
            <a:ahLst/>
            <a:cxnLst/>
            <a:rect l="l" t="t" r="r" b="b"/>
            <a:pathLst>
              <a:path w="1195070" h="1044575">
                <a:moveTo>
                  <a:pt x="0" y="1044321"/>
                </a:moveTo>
                <a:lnTo>
                  <a:pt x="1194816" y="0"/>
                </a:lnTo>
              </a:path>
            </a:pathLst>
          </a:custGeom>
          <a:ln w="38100">
            <a:solidFill>
              <a:srgbClr val="57ED7B"/>
            </a:solidFill>
          </a:ln>
        </p:spPr>
        <p:txBody>
          <a:bodyPr wrap="square" lIns="0" tIns="0" rIns="0" bIns="0" rtlCol="0"/>
          <a:lstStyle/>
          <a:p/>
        </p:txBody>
      </p:sp>
      <p:sp>
        <p:nvSpPr>
          <p:cNvPr id="32" name="object 32"/>
          <p:cNvSpPr/>
          <p:nvPr/>
        </p:nvSpPr>
        <p:spPr>
          <a:xfrm>
            <a:off x="1256538" y="1771650"/>
            <a:ext cx="1201420" cy="1044575"/>
          </a:xfrm>
          <a:custGeom>
            <a:avLst/>
            <a:gdLst/>
            <a:ahLst/>
            <a:cxnLst/>
            <a:rect l="l" t="t" r="r" b="b"/>
            <a:pathLst>
              <a:path w="1201420" h="1044575">
                <a:moveTo>
                  <a:pt x="1200912" y="1044321"/>
                </a:moveTo>
                <a:lnTo>
                  <a:pt x="0" y="0"/>
                </a:lnTo>
              </a:path>
            </a:pathLst>
          </a:custGeom>
          <a:ln w="38100">
            <a:solidFill>
              <a:srgbClr val="57ED7B"/>
            </a:solidFill>
          </a:ln>
        </p:spPr>
        <p:txBody>
          <a:bodyPr wrap="square" lIns="0" tIns="0" rIns="0" bIns="0" rtlCol="0"/>
          <a:lstStyle/>
          <a:p/>
        </p:txBody>
      </p:sp>
      <p:sp>
        <p:nvSpPr>
          <p:cNvPr id="33" name="object 33"/>
          <p:cNvSpPr txBox="1"/>
          <p:nvPr/>
        </p:nvSpPr>
        <p:spPr>
          <a:xfrm>
            <a:off x="1990470" y="360984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34" name="object 34"/>
          <p:cNvSpPr txBox="1"/>
          <p:nvPr/>
        </p:nvSpPr>
        <p:spPr>
          <a:xfrm>
            <a:off x="1911857" y="4337380"/>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35" name="object 35"/>
          <p:cNvSpPr txBox="1"/>
          <p:nvPr/>
        </p:nvSpPr>
        <p:spPr>
          <a:xfrm>
            <a:off x="864819" y="3477514"/>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36" name="object 36"/>
          <p:cNvSpPr txBox="1"/>
          <p:nvPr/>
        </p:nvSpPr>
        <p:spPr>
          <a:xfrm>
            <a:off x="1762505" y="261950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7" name="object 37"/>
          <p:cNvSpPr txBox="1"/>
          <p:nvPr/>
        </p:nvSpPr>
        <p:spPr>
          <a:xfrm>
            <a:off x="888593" y="220078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8</a:t>
            </a:r>
            <a:endParaRPr sz="1600">
              <a:latin typeface="Arial"/>
              <a:cs typeface="Arial"/>
            </a:endParaRPr>
          </a:p>
        </p:txBody>
      </p:sp>
      <p:sp>
        <p:nvSpPr>
          <p:cNvPr id="38" name="object 38"/>
          <p:cNvSpPr txBox="1"/>
          <p:nvPr/>
        </p:nvSpPr>
        <p:spPr>
          <a:xfrm>
            <a:off x="3337940" y="4337380"/>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9" name="object 39"/>
          <p:cNvSpPr txBox="1"/>
          <p:nvPr/>
        </p:nvSpPr>
        <p:spPr>
          <a:xfrm>
            <a:off x="2758820" y="3675075"/>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0" name="object 40"/>
          <p:cNvSpPr txBox="1"/>
          <p:nvPr/>
        </p:nvSpPr>
        <p:spPr>
          <a:xfrm>
            <a:off x="2040763" y="220078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41" name="object 41"/>
          <p:cNvSpPr txBox="1"/>
          <p:nvPr/>
        </p:nvSpPr>
        <p:spPr>
          <a:xfrm>
            <a:off x="4182617" y="3440684"/>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2" name="object 42"/>
          <p:cNvSpPr txBox="1"/>
          <p:nvPr/>
        </p:nvSpPr>
        <p:spPr>
          <a:xfrm>
            <a:off x="1762505" y="168173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3" name="object 43"/>
          <p:cNvSpPr txBox="1"/>
          <p:nvPr/>
        </p:nvSpPr>
        <p:spPr>
          <a:xfrm>
            <a:off x="2684145" y="218859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44" name="object 44"/>
          <p:cNvSpPr/>
          <p:nvPr/>
        </p:nvSpPr>
        <p:spPr>
          <a:xfrm>
            <a:off x="2734817" y="1771650"/>
            <a:ext cx="1198245" cy="1044575"/>
          </a:xfrm>
          <a:custGeom>
            <a:avLst/>
            <a:gdLst/>
            <a:ahLst/>
            <a:cxnLst/>
            <a:rect l="l" t="t" r="r" b="b"/>
            <a:pathLst>
              <a:path w="1198245" h="1044575">
                <a:moveTo>
                  <a:pt x="1197864" y="1044321"/>
                </a:moveTo>
                <a:lnTo>
                  <a:pt x="0" y="0"/>
                </a:lnTo>
              </a:path>
            </a:pathLst>
          </a:custGeom>
          <a:ln w="38099">
            <a:solidFill>
              <a:srgbClr val="57ED7B"/>
            </a:solidFill>
          </a:ln>
        </p:spPr>
        <p:txBody>
          <a:bodyPr wrap="square" lIns="0" tIns="0" rIns="0" bIns="0" rtlCol="0"/>
          <a:lstStyle/>
          <a:p/>
        </p:txBody>
      </p:sp>
      <p:sp>
        <p:nvSpPr>
          <p:cNvPr id="45" name="object 45"/>
          <p:cNvSpPr txBox="1"/>
          <p:nvPr/>
        </p:nvSpPr>
        <p:spPr>
          <a:xfrm>
            <a:off x="3285235" y="172834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b="1">
                <a:solidFill>
                  <a:srgbClr val="767070"/>
                </a:solidFill>
                <a:latin typeface="Arial"/>
                <a:cs typeface="Arial"/>
              </a:rPr>
              <a:t>6</a:t>
            </a:r>
            <a:endParaRPr sz="1600">
              <a:latin typeface="Arial"/>
              <a:cs typeface="Arial"/>
            </a:endParaRPr>
          </a:p>
        </p:txBody>
      </p:sp>
      <p:sp>
        <p:nvSpPr>
          <p:cNvPr id="46" name="object 46"/>
          <p:cNvSpPr txBox="1"/>
          <p:nvPr/>
        </p:nvSpPr>
        <p:spPr>
          <a:xfrm>
            <a:off x="3583685" y="219349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47" name="object 47"/>
          <p:cNvSpPr/>
          <p:nvPr/>
        </p:nvSpPr>
        <p:spPr>
          <a:xfrm>
            <a:off x="2795777" y="2955798"/>
            <a:ext cx="1078865" cy="0"/>
          </a:xfrm>
          <a:custGeom>
            <a:avLst/>
            <a:gdLst/>
            <a:ahLst/>
            <a:cxnLst/>
            <a:rect l="l" t="t" r="r" b="b"/>
            <a:pathLst>
              <a:path w="1078864" h="0">
                <a:moveTo>
                  <a:pt x="1078738" y="0"/>
                </a:moveTo>
                <a:lnTo>
                  <a:pt x="0" y="0"/>
                </a:lnTo>
              </a:path>
            </a:pathLst>
          </a:custGeom>
          <a:ln w="38100">
            <a:solidFill>
              <a:srgbClr val="7E7E7E"/>
            </a:solidFill>
            <a:prstDash val="dash"/>
          </a:ln>
        </p:spPr>
        <p:txBody>
          <a:bodyPr wrap="square" lIns="0" tIns="0" rIns="0" bIns="0" rtlCol="0"/>
          <a:lstStyle/>
          <a:p/>
        </p:txBody>
      </p:sp>
      <p:sp>
        <p:nvSpPr>
          <p:cNvPr id="48" name="object 48"/>
          <p:cNvSpPr txBox="1"/>
          <p:nvPr/>
        </p:nvSpPr>
        <p:spPr>
          <a:xfrm>
            <a:off x="3057270" y="295516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graphicFrame>
        <p:nvGraphicFramePr>
          <p:cNvPr id="49" name="object 49"/>
          <p:cNvGraphicFramePr>
            <a:graphicFrameLocks noGrp="1"/>
          </p:cNvGraphicFramePr>
          <p:nvPr/>
        </p:nvGraphicFramePr>
        <p:xfrm>
          <a:off x="4726178" y="854583"/>
          <a:ext cx="2831465" cy="5452110"/>
        </p:xfrm>
        <a:graphic>
          <a:graphicData uri="http://schemas.openxmlformats.org/drawingml/2006/table">
            <a:tbl>
              <a:tblPr firstRow="1" bandRow="1">
                <a:tableStyleId>{2D5ABB26-0587-4C30-8999-92F81FD0307C}</a:tableStyleId>
              </a:tblPr>
              <a:tblGrid>
                <a:gridCol w="937260"/>
                <a:gridCol w="937260"/>
                <a:gridCol w="937259"/>
              </a:tblGrid>
              <a:tr h="318769">
                <a:tc>
                  <a:txBody>
                    <a:bodyPr/>
                    <a:lstStyle/>
                    <a:p>
                      <a:pPr marL="91440">
                        <a:lnSpc>
                          <a:spcPct val="100000"/>
                        </a:lnSpc>
                        <a:spcBef>
                          <a:spcPts val="315"/>
                        </a:spcBef>
                      </a:pPr>
                      <a:r>
                        <a:rPr dirty="0" sz="1400" spc="-15">
                          <a:latin typeface="Arial"/>
                          <a:cs typeface="Arial"/>
                        </a:rPr>
                        <a:t>Vertex</a:t>
                      </a:r>
                      <a:r>
                        <a:rPr dirty="0" sz="1400" spc="-125">
                          <a:latin typeface="Arial"/>
                          <a:cs typeface="Arial"/>
                        </a:rPr>
                        <a:t> </a:t>
                      </a:r>
                      <a:r>
                        <a:rPr dirty="0" sz="1400">
                          <a:latin typeface="Arial"/>
                          <a:cs typeface="Arial"/>
                        </a:rPr>
                        <a:t>A</a:t>
                      </a:r>
                      <a:endParaRPr sz="14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R="74295">
                        <a:lnSpc>
                          <a:spcPct val="100000"/>
                        </a:lnSpc>
                        <a:spcBef>
                          <a:spcPts val="315"/>
                        </a:spcBef>
                      </a:pPr>
                      <a:r>
                        <a:rPr dirty="0" sz="1400" spc="-15">
                          <a:latin typeface="Arial"/>
                          <a:cs typeface="Arial"/>
                        </a:rPr>
                        <a:t>Vertex</a:t>
                      </a:r>
                      <a:r>
                        <a:rPr dirty="0" sz="1400" spc="-65">
                          <a:latin typeface="Arial"/>
                          <a:cs typeface="Arial"/>
                        </a:rPr>
                        <a:t> </a:t>
                      </a:r>
                      <a:r>
                        <a:rPr dirty="0" sz="1400">
                          <a:latin typeface="Arial"/>
                          <a:cs typeface="Arial"/>
                        </a:rPr>
                        <a:t>B</a:t>
                      </a:r>
                      <a:endParaRPr sz="14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315"/>
                        </a:spcBef>
                      </a:pPr>
                      <a:r>
                        <a:rPr dirty="0" sz="1400">
                          <a:latin typeface="Arial"/>
                          <a:cs typeface="Arial"/>
                        </a:rPr>
                        <a:t>Weight</a:t>
                      </a:r>
                      <a:endParaRPr sz="14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0"/>
                        </a:spcBef>
                      </a:pPr>
                      <a:r>
                        <a:rPr dirty="0" sz="1800">
                          <a:solidFill>
                            <a:srgbClr val="57ED7B"/>
                          </a:solidFill>
                          <a:latin typeface="Cambria Math"/>
                          <a:cs typeface="Cambria Math"/>
                        </a:rPr>
                        <a:t>𝑓</a:t>
                      </a:r>
                      <a:endParaRPr sz="1800">
                        <a:latin typeface="Cambria Math"/>
                        <a:cs typeface="Cambria Math"/>
                      </a:endParaRPr>
                    </a:p>
                  </a:txBody>
                  <a:tcPr marL="0" marR="0" marB="0" marT="317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0"/>
                        </a:spcBef>
                      </a:pPr>
                      <a:r>
                        <a:rPr dirty="0" sz="1800">
                          <a:solidFill>
                            <a:srgbClr val="57ED7B"/>
                          </a:solidFill>
                          <a:latin typeface="Cambria Math"/>
                          <a:cs typeface="Cambria Math"/>
                        </a:rPr>
                        <a:t>ℎ</a:t>
                      </a:r>
                      <a:endParaRPr sz="1800">
                        <a:latin typeface="Cambria Math"/>
                        <a:cs typeface="Cambria Math"/>
                      </a:endParaRPr>
                    </a:p>
                  </a:txBody>
                  <a:tcPr marL="0" marR="0" marB="0" marT="317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0"/>
                        </a:spcBef>
                      </a:pPr>
                      <a:r>
                        <a:rPr dirty="0" sz="1800">
                          <a:solidFill>
                            <a:srgbClr val="57ED7B"/>
                          </a:solidFill>
                          <a:latin typeface="Arial"/>
                          <a:cs typeface="Arial"/>
                        </a:rPr>
                        <a:t>1</a:t>
                      </a:r>
                      <a:endParaRPr sz="1800">
                        <a:latin typeface="Arial"/>
                        <a:cs typeface="Arial"/>
                      </a:endParaRPr>
                    </a:p>
                  </a:txBody>
                  <a:tcPr marL="0" marR="0" marB="0" marT="3937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algn="ctr">
                        <a:lnSpc>
                          <a:spcPct val="100000"/>
                        </a:lnSpc>
                        <a:spcBef>
                          <a:spcPts val="250"/>
                        </a:spcBef>
                      </a:pPr>
                      <a:r>
                        <a:rPr dirty="0" sz="1800">
                          <a:solidFill>
                            <a:srgbClr val="57ED7B"/>
                          </a:solidFill>
                          <a:latin typeface="Cambria Math"/>
                          <a:cs typeface="Cambria Math"/>
                        </a:rPr>
                        <a:t>𝑑</a:t>
                      </a:r>
                      <a:endParaRPr sz="1800">
                        <a:latin typeface="Cambria Math"/>
                        <a:cs typeface="Cambria Math"/>
                      </a:endParaRPr>
                    </a:p>
                  </a:txBody>
                  <a:tcPr marL="0" marR="0" marB="0" marT="317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0"/>
                        </a:spcBef>
                      </a:pPr>
                      <a:r>
                        <a:rPr dirty="0" sz="1800">
                          <a:solidFill>
                            <a:srgbClr val="57ED7B"/>
                          </a:solidFill>
                          <a:latin typeface="Cambria Math"/>
                          <a:cs typeface="Cambria Math"/>
                        </a:rPr>
                        <a:t>𝑠</a:t>
                      </a:r>
                      <a:endParaRPr sz="1800">
                        <a:latin typeface="Cambria Math"/>
                        <a:cs typeface="Cambria Math"/>
                      </a:endParaRPr>
                    </a:p>
                  </a:txBody>
                  <a:tcPr marL="0" marR="0" marB="0" marT="3175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3175">
                        <a:lnSpc>
                          <a:spcPct val="100000"/>
                        </a:lnSpc>
                        <a:spcBef>
                          <a:spcPts val="310"/>
                        </a:spcBef>
                      </a:pPr>
                      <a:r>
                        <a:rPr dirty="0" sz="1800">
                          <a:solidFill>
                            <a:srgbClr val="57ED7B"/>
                          </a:solidFill>
                          <a:latin typeface="Arial"/>
                          <a:cs typeface="Arial"/>
                        </a:rPr>
                        <a:t>1</a:t>
                      </a:r>
                      <a:endParaRPr sz="1800">
                        <a:latin typeface="Arial"/>
                        <a:cs typeface="Arial"/>
                      </a:endParaRPr>
                    </a:p>
                  </a:txBody>
                  <a:tcPr marL="0" marR="0" marB="0" marT="3937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solidFill>
                            <a:srgbClr val="57ED7B"/>
                          </a:solidFill>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solidFill>
                            <a:srgbClr val="57ED7B"/>
                          </a:solidFill>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5"/>
                        </a:spcBef>
                      </a:pPr>
                      <a:r>
                        <a:rPr dirty="0" sz="1800">
                          <a:solidFill>
                            <a:srgbClr val="57ED7B"/>
                          </a:solidFill>
                          <a:latin typeface="Arial"/>
                          <a:cs typeface="Arial"/>
                        </a:rPr>
                        <a:t>2</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4"/>
                        </a:spcBef>
                      </a:pPr>
                      <a:r>
                        <a:rPr dirty="0" sz="1800">
                          <a:solidFill>
                            <a:srgbClr val="57ED7B"/>
                          </a:solidFill>
                          <a:latin typeface="Cambria Math"/>
                          <a:cs typeface="Cambria Math"/>
                        </a:rPr>
                        <a:t>𝑎</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solidFill>
                            <a:srgbClr val="57ED7B"/>
                          </a:solidFill>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15"/>
                        </a:spcBef>
                      </a:pPr>
                      <a:r>
                        <a:rPr dirty="0" sz="1800">
                          <a:solidFill>
                            <a:srgbClr val="57ED7B"/>
                          </a:solidFill>
                          <a:latin typeface="Arial"/>
                          <a:cs typeface="Arial"/>
                        </a:rPr>
                        <a:t>2</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solidFill>
                            <a:srgbClr val="57ED7B"/>
                          </a:solidFill>
                          <a:latin typeface="Cambria Math"/>
                          <a:cs typeface="Cambria Math"/>
                        </a:rPr>
                        <a:t>𝑠</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solidFill>
                            <a:srgbClr val="57ED7B"/>
                          </a:solidFill>
                          <a:latin typeface="Cambria Math"/>
                          <a:cs typeface="Cambria Math"/>
                        </a:rPr>
                        <a:t>𝑔</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5"/>
                        </a:spcBef>
                      </a:pPr>
                      <a:r>
                        <a:rPr dirty="0" sz="1800">
                          <a:solidFill>
                            <a:srgbClr val="57ED7B"/>
                          </a:solidFill>
                          <a:latin typeface="Arial"/>
                          <a:cs typeface="Arial"/>
                        </a:rPr>
                        <a:t>2</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algn="ctr">
                        <a:lnSpc>
                          <a:spcPct val="100000"/>
                        </a:lnSpc>
                        <a:spcBef>
                          <a:spcPts val="254"/>
                        </a:spcBef>
                      </a:pPr>
                      <a:r>
                        <a:rPr dirty="0" sz="1800">
                          <a:solidFill>
                            <a:srgbClr val="57ED7B"/>
                          </a:solidFill>
                          <a:latin typeface="Cambria Math"/>
                          <a:cs typeface="Cambria Math"/>
                        </a:rPr>
                        <a:t>𝑎</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solidFill>
                            <a:srgbClr val="57ED7B"/>
                          </a:solidFill>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3175">
                        <a:lnSpc>
                          <a:spcPct val="100000"/>
                        </a:lnSpc>
                        <a:spcBef>
                          <a:spcPts val="315"/>
                        </a:spcBef>
                      </a:pPr>
                      <a:r>
                        <a:rPr dirty="0" sz="1800">
                          <a:solidFill>
                            <a:srgbClr val="57ED7B"/>
                          </a:solidFill>
                          <a:latin typeface="Arial"/>
                          <a:cs typeface="Arial"/>
                        </a:rPr>
                        <a:t>3</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solidFill>
                            <a:srgbClr val="57ED7B"/>
                          </a:solidFill>
                          <a:latin typeface="Cambria Math"/>
                          <a:cs typeface="Cambria Math"/>
                        </a:rPr>
                        <a:t>𝑔</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solidFill>
                            <a:srgbClr val="57ED7B"/>
                          </a:solidFill>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5"/>
                        </a:spcBef>
                      </a:pPr>
                      <a:r>
                        <a:rPr dirty="0" sz="1800">
                          <a:solidFill>
                            <a:srgbClr val="57ED7B"/>
                          </a:solidFill>
                          <a:latin typeface="Arial"/>
                          <a:cs typeface="Arial"/>
                        </a:rPr>
                        <a:t>3</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4"/>
                        </a:spcBef>
                      </a:pPr>
                      <a:r>
                        <a:rPr dirty="0" sz="1800">
                          <a:solidFill>
                            <a:srgbClr val="BEBEBE"/>
                          </a:solidFill>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solidFill>
                            <a:srgbClr val="BEBEBE"/>
                          </a:solidFill>
                          <a:latin typeface="Cambria Math"/>
                          <a:cs typeface="Cambria Math"/>
                        </a:rPr>
                        <a:t>𝑓</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15"/>
                        </a:spcBef>
                      </a:pPr>
                      <a:r>
                        <a:rPr dirty="0" sz="1800">
                          <a:solidFill>
                            <a:srgbClr val="BEBEBE"/>
                          </a:solidFill>
                          <a:latin typeface="Arial"/>
                          <a:cs typeface="Arial"/>
                        </a:rPr>
                        <a:t>4</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54"/>
                        </a:spcBef>
                      </a:pPr>
                      <a:r>
                        <a:rPr dirty="0" sz="1800">
                          <a:solidFill>
                            <a:srgbClr val="BEBEBE"/>
                          </a:solidFill>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54"/>
                        </a:spcBef>
                      </a:pPr>
                      <a:r>
                        <a:rPr dirty="0" sz="1800">
                          <a:solidFill>
                            <a:srgbClr val="BEBEBE"/>
                          </a:solidFill>
                          <a:latin typeface="Cambria Math"/>
                          <a:cs typeface="Cambria Math"/>
                        </a:rPr>
                        <a:t>𝑠</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15"/>
                        </a:spcBef>
                      </a:pPr>
                      <a:r>
                        <a:rPr dirty="0" sz="1800">
                          <a:solidFill>
                            <a:srgbClr val="BEBEBE"/>
                          </a:solidFill>
                          <a:latin typeface="Arial"/>
                          <a:cs typeface="Arial"/>
                        </a:rPr>
                        <a:t>4</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54"/>
                        </a:spcBef>
                      </a:pPr>
                      <a:r>
                        <a:rPr dirty="0" sz="1800">
                          <a:solidFill>
                            <a:srgbClr val="BEBEBE"/>
                          </a:solidFill>
                          <a:latin typeface="Cambria Math"/>
                          <a:cs typeface="Cambria Math"/>
                        </a:rPr>
                        <a:t>𝑏</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54"/>
                        </a:spcBef>
                      </a:pPr>
                      <a:r>
                        <a:rPr dirty="0" sz="1800">
                          <a:solidFill>
                            <a:srgbClr val="BEBEBE"/>
                          </a:solidFill>
                          <a:latin typeface="Cambria Math"/>
                          <a:cs typeface="Cambria Math"/>
                        </a:rPr>
                        <a:t>𝑒</a:t>
                      </a:r>
                      <a:endParaRPr sz="1800">
                        <a:latin typeface="Cambria Math"/>
                        <a:cs typeface="Cambria Math"/>
                      </a:endParaRPr>
                    </a:p>
                  </a:txBody>
                  <a:tcPr marL="0" marR="0" marB="0" marT="32384">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15"/>
                        </a:spcBef>
                      </a:pPr>
                      <a:r>
                        <a:rPr dirty="0" sz="1800">
                          <a:solidFill>
                            <a:srgbClr val="BEBEBE"/>
                          </a:solidFill>
                          <a:latin typeface="Arial"/>
                          <a:cs typeface="Arial"/>
                        </a:rPr>
                        <a:t>4</a:t>
                      </a:r>
                      <a:endParaRPr sz="18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760">
                <a:tc>
                  <a:txBody>
                    <a:bodyPr/>
                    <a:lstStyle/>
                    <a:p>
                      <a:pPr algn="ctr">
                        <a:lnSpc>
                          <a:spcPct val="100000"/>
                        </a:lnSpc>
                        <a:spcBef>
                          <a:spcPts val="260"/>
                        </a:spcBef>
                      </a:pPr>
                      <a:r>
                        <a:rPr dirty="0" sz="1800">
                          <a:solidFill>
                            <a:srgbClr val="BEBEBE"/>
                          </a:solidFill>
                          <a:latin typeface="Cambria Math"/>
                          <a:cs typeface="Cambria Math"/>
                        </a:rPr>
                        <a:t>𝑑</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60"/>
                        </a:spcBef>
                      </a:pPr>
                      <a:r>
                        <a:rPr dirty="0" sz="1800">
                          <a:solidFill>
                            <a:srgbClr val="BEBEBE"/>
                          </a:solidFill>
                          <a:latin typeface="Cambria Math"/>
                          <a:cs typeface="Cambria Math"/>
                        </a:rPr>
                        <a:t>𝑒</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20"/>
                        </a:spcBef>
                      </a:pPr>
                      <a:r>
                        <a:rPr dirty="0" sz="1800">
                          <a:solidFill>
                            <a:srgbClr val="BEBEBE"/>
                          </a:solidFill>
                          <a:latin typeface="Arial"/>
                          <a:cs typeface="Arial"/>
                        </a:rPr>
                        <a:t>5</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59">
                <a:tc>
                  <a:txBody>
                    <a:bodyPr/>
                    <a:lstStyle/>
                    <a:p>
                      <a:pPr algn="ctr">
                        <a:lnSpc>
                          <a:spcPct val="100000"/>
                        </a:lnSpc>
                        <a:spcBef>
                          <a:spcPts val="260"/>
                        </a:spcBef>
                      </a:pPr>
                      <a:r>
                        <a:rPr dirty="0" sz="1800">
                          <a:solidFill>
                            <a:srgbClr val="BEBEBE"/>
                          </a:solidFill>
                          <a:latin typeface="Cambria Math"/>
                          <a:cs typeface="Cambria Math"/>
                        </a:rPr>
                        <a:t>𝑔</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60"/>
                        </a:spcBef>
                      </a:pPr>
                      <a:r>
                        <a:rPr dirty="0" sz="1800">
                          <a:solidFill>
                            <a:srgbClr val="BEBEBE"/>
                          </a:solidFill>
                          <a:latin typeface="Cambria Math"/>
                          <a:cs typeface="Cambria Math"/>
                        </a:rPr>
                        <a:t>ℎ</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20"/>
                        </a:spcBef>
                      </a:pPr>
                      <a:r>
                        <a:rPr dirty="0" sz="1800">
                          <a:solidFill>
                            <a:srgbClr val="BEBEBE"/>
                          </a:solidFill>
                          <a:latin typeface="Arial"/>
                          <a:cs typeface="Arial"/>
                        </a:rPr>
                        <a:t>5</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65696">
                <a:tc>
                  <a:txBody>
                    <a:bodyPr/>
                    <a:lstStyle/>
                    <a:p>
                      <a:pPr algn="ctr">
                        <a:lnSpc>
                          <a:spcPct val="100000"/>
                        </a:lnSpc>
                        <a:spcBef>
                          <a:spcPts val="260"/>
                        </a:spcBef>
                      </a:pPr>
                      <a:r>
                        <a:rPr dirty="0" sz="1800">
                          <a:solidFill>
                            <a:srgbClr val="C00000"/>
                          </a:solidFill>
                          <a:latin typeface="Cambria Math"/>
                          <a:cs typeface="Cambria Math"/>
                        </a:rPr>
                        <a:t>𝑏</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a:lnSpc>
                          <a:spcPct val="100000"/>
                        </a:lnSpc>
                        <a:spcBef>
                          <a:spcPts val="260"/>
                        </a:spcBef>
                      </a:pPr>
                      <a:r>
                        <a:rPr dirty="0" sz="1800">
                          <a:solidFill>
                            <a:srgbClr val="C00000"/>
                          </a:solidFill>
                          <a:latin typeface="Cambria Math"/>
                          <a:cs typeface="Cambria Math"/>
                        </a:rPr>
                        <a:t>𝑐</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gn="ctr" marL="2540">
                        <a:lnSpc>
                          <a:spcPct val="100000"/>
                        </a:lnSpc>
                        <a:spcBef>
                          <a:spcPts val="320"/>
                        </a:spcBef>
                      </a:pPr>
                      <a:r>
                        <a:rPr dirty="0" sz="1800">
                          <a:solidFill>
                            <a:srgbClr val="C00000"/>
                          </a:solidFill>
                          <a:latin typeface="Arial"/>
                          <a:cs typeface="Arial"/>
                        </a:rPr>
                        <a:t>6</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65760">
                <a:tc>
                  <a:txBody>
                    <a:bodyPr/>
                    <a:lstStyle/>
                    <a:p>
                      <a:pPr algn="ctr">
                        <a:lnSpc>
                          <a:spcPct val="100000"/>
                        </a:lnSpc>
                        <a:spcBef>
                          <a:spcPts val="260"/>
                        </a:spcBef>
                      </a:pPr>
                      <a:r>
                        <a:rPr dirty="0" sz="1800">
                          <a:latin typeface="Cambria Math"/>
                          <a:cs typeface="Cambria Math"/>
                        </a:rPr>
                        <a:t>𝑎</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260"/>
                        </a:spcBef>
                      </a:pPr>
                      <a:r>
                        <a:rPr dirty="0" sz="1800">
                          <a:latin typeface="Cambria Math"/>
                          <a:cs typeface="Cambria Math"/>
                        </a:rPr>
                        <a:t>𝑑</a:t>
                      </a:r>
                      <a:endParaRPr sz="1800">
                        <a:latin typeface="Cambria Math"/>
                        <a:cs typeface="Cambria Math"/>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marL="2540">
                        <a:lnSpc>
                          <a:spcPct val="100000"/>
                        </a:lnSpc>
                        <a:spcBef>
                          <a:spcPts val="320"/>
                        </a:spcBef>
                      </a:pPr>
                      <a:r>
                        <a:rPr dirty="0" sz="1800">
                          <a:latin typeface="Arial"/>
                          <a:cs typeface="Arial"/>
                        </a:rPr>
                        <a:t>8</a:t>
                      </a:r>
                      <a:endParaRPr sz="18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bl>
          </a:graphicData>
        </a:graphic>
      </p:graphicFrame>
      <p:sp>
        <p:nvSpPr>
          <p:cNvPr id="50" name="object 50"/>
          <p:cNvSpPr txBox="1"/>
          <p:nvPr/>
        </p:nvSpPr>
        <p:spPr>
          <a:xfrm>
            <a:off x="7754239" y="890142"/>
            <a:ext cx="3660140" cy="1123315"/>
          </a:xfrm>
          <a:prstGeom prst="rect">
            <a:avLst/>
          </a:prstGeom>
        </p:spPr>
        <p:txBody>
          <a:bodyPr wrap="square" lIns="0" tIns="12700" rIns="0" bIns="0" rtlCol="0" vert="horz">
            <a:spAutoFit/>
          </a:bodyPr>
          <a:lstStyle/>
          <a:p>
            <a:pPr marL="12700" marR="5080">
              <a:lnSpc>
                <a:spcPct val="100000"/>
              </a:lnSpc>
              <a:spcBef>
                <a:spcPts val="100"/>
              </a:spcBef>
            </a:pPr>
            <a:r>
              <a:rPr dirty="0" sz="1800">
                <a:solidFill>
                  <a:srgbClr val="767070"/>
                </a:solidFill>
                <a:latin typeface="Arial"/>
                <a:cs typeface="Arial"/>
              </a:rPr>
              <a:t>The </a:t>
            </a:r>
            <a:r>
              <a:rPr dirty="0" sz="1800" spc="-10">
                <a:solidFill>
                  <a:srgbClr val="767070"/>
                </a:solidFill>
                <a:latin typeface="Arial"/>
                <a:cs typeface="Arial"/>
              </a:rPr>
              <a:t>next </a:t>
            </a:r>
            <a:r>
              <a:rPr dirty="0" sz="1800" spc="-5">
                <a:solidFill>
                  <a:srgbClr val="767070"/>
                </a:solidFill>
                <a:latin typeface="Arial"/>
                <a:cs typeface="Arial"/>
              </a:rPr>
              <a:t>edge is </a:t>
            </a:r>
            <a:r>
              <a:rPr dirty="0" sz="1800" spc="10">
                <a:solidFill>
                  <a:srgbClr val="767070"/>
                </a:solidFill>
                <a:latin typeface="Cambria Math"/>
                <a:cs typeface="Cambria Math"/>
              </a:rPr>
              <a:t>{𝑏, </a:t>
            </a:r>
            <a:r>
              <a:rPr dirty="0" sz="1800" spc="30">
                <a:solidFill>
                  <a:srgbClr val="767070"/>
                </a:solidFill>
                <a:latin typeface="Cambria Math"/>
                <a:cs typeface="Cambria Math"/>
              </a:rPr>
              <a:t>𝑐} </a:t>
            </a:r>
            <a:r>
              <a:rPr dirty="0" sz="1800" spc="-15">
                <a:solidFill>
                  <a:srgbClr val="767070"/>
                </a:solidFill>
                <a:latin typeface="Arial"/>
                <a:cs typeface="Arial"/>
              </a:rPr>
              <a:t>with </a:t>
            </a:r>
            <a:r>
              <a:rPr dirty="0" sz="1800" spc="-5">
                <a:solidFill>
                  <a:srgbClr val="767070"/>
                </a:solidFill>
                <a:latin typeface="Arial"/>
                <a:cs typeface="Arial"/>
              </a:rPr>
              <a:t>a </a:t>
            </a:r>
            <a:r>
              <a:rPr dirty="0" sz="1800" spc="-15">
                <a:solidFill>
                  <a:srgbClr val="767070"/>
                </a:solidFill>
                <a:latin typeface="Arial"/>
                <a:cs typeface="Arial"/>
              </a:rPr>
              <a:t>weight  </a:t>
            </a:r>
            <a:r>
              <a:rPr dirty="0" sz="1800">
                <a:solidFill>
                  <a:srgbClr val="767070"/>
                </a:solidFill>
                <a:latin typeface="Arial"/>
                <a:cs typeface="Arial"/>
              </a:rPr>
              <a:t>of 6. </a:t>
            </a:r>
            <a:r>
              <a:rPr dirty="0" sz="1800" spc="-5">
                <a:solidFill>
                  <a:srgbClr val="767070"/>
                </a:solidFill>
                <a:latin typeface="Arial"/>
                <a:cs typeface="Arial"/>
              </a:rPr>
              <a:t>Adding </a:t>
            </a:r>
            <a:r>
              <a:rPr dirty="0" sz="1800">
                <a:solidFill>
                  <a:srgbClr val="767070"/>
                </a:solidFill>
                <a:latin typeface="Arial"/>
                <a:cs typeface="Arial"/>
              </a:rPr>
              <a:t>this to </a:t>
            </a:r>
            <a:r>
              <a:rPr dirty="0" sz="1800" spc="-5">
                <a:solidFill>
                  <a:srgbClr val="767070"/>
                </a:solidFill>
                <a:latin typeface="Arial"/>
                <a:cs typeface="Arial"/>
              </a:rPr>
              <a:t>our graph does  </a:t>
            </a:r>
            <a:r>
              <a:rPr dirty="0" sz="1800" spc="-10">
                <a:solidFill>
                  <a:srgbClr val="767070"/>
                </a:solidFill>
                <a:latin typeface="Arial"/>
                <a:cs typeface="Arial"/>
              </a:rPr>
              <a:t>not </a:t>
            </a:r>
            <a:r>
              <a:rPr dirty="0" sz="1800">
                <a:solidFill>
                  <a:srgbClr val="767070"/>
                </a:solidFill>
                <a:latin typeface="Arial"/>
                <a:cs typeface="Arial"/>
              </a:rPr>
              <a:t>form </a:t>
            </a:r>
            <a:r>
              <a:rPr dirty="0" sz="1800" spc="-10">
                <a:solidFill>
                  <a:srgbClr val="767070"/>
                </a:solidFill>
                <a:latin typeface="Arial"/>
                <a:cs typeface="Arial"/>
              </a:rPr>
              <a:t>any cycles, </a:t>
            </a:r>
            <a:r>
              <a:rPr dirty="0" sz="1800" spc="-5">
                <a:solidFill>
                  <a:srgbClr val="767070"/>
                </a:solidFill>
                <a:latin typeface="Arial"/>
                <a:cs typeface="Arial"/>
              </a:rPr>
              <a:t>thus </a:t>
            </a:r>
            <a:r>
              <a:rPr dirty="0" sz="1800" spc="-20">
                <a:solidFill>
                  <a:srgbClr val="767070"/>
                </a:solidFill>
                <a:latin typeface="Arial"/>
                <a:cs typeface="Arial"/>
              </a:rPr>
              <a:t>we </a:t>
            </a:r>
            <a:r>
              <a:rPr dirty="0" sz="1800" spc="-10">
                <a:solidFill>
                  <a:srgbClr val="767070"/>
                </a:solidFill>
                <a:latin typeface="Arial"/>
                <a:cs typeface="Arial"/>
              </a:rPr>
              <a:t>add </a:t>
            </a:r>
            <a:r>
              <a:rPr dirty="0" sz="1800">
                <a:solidFill>
                  <a:srgbClr val="767070"/>
                </a:solidFill>
                <a:latin typeface="Arial"/>
                <a:cs typeface="Arial"/>
              </a:rPr>
              <a:t>it  to </a:t>
            </a:r>
            <a:r>
              <a:rPr dirty="0" sz="1800" spc="-5">
                <a:solidFill>
                  <a:srgbClr val="767070"/>
                </a:solidFill>
                <a:latin typeface="Arial"/>
                <a:cs typeface="Arial"/>
              </a:rPr>
              <a:t>our </a:t>
            </a:r>
            <a:r>
              <a:rPr dirty="0" sz="1800">
                <a:solidFill>
                  <a:srgbClr val="767070"/>
                </a:solidFill>
                <a:latin typeface="Arial"/>
                <a:cs typeface="Arial"/>
              </a:rPr>
              <a:t>MCST. </a:t>
            </a:r>
            <a:r>
              <a:rPr dirty="0" sz="1800" spc="-5">
                <a:solidFill>
                  <a:srgbClr val="767070"/>
                </a:solidFill>
                <a:latin typeface="Arial"/>
                <a:cs typeface="Arial"/>
              </a:rPr>
              <a:t>Note that after</a:t>
            </a:r>
            <a:r>
              <a:rPr dirty="0" sz="1800" spc="-15">
                <a:solidFill>
                  <a:srgbClr val="767070"/>
                </a:solidFill>
                <a:latin typeface="Arial"/>
                <a:cs typeface="Arial"/>
              </a:rPr>
              <a:t> </a:t>
            </a:r>
            <a:r>
              <a:rPr dirty="0" sz="1800" spc="-10">
                <a:solidFill>
                  <a:srgbClr val="767070"/>
                </a:solidFill>
                <a:latin typeface="Arial"/>
                <a:cs typeface="Arial"/>
              </a:rPr>
              <a:t>adding</a:t>
            </a:r>
            <a:endParaRPr sz="1800">
              <a:latin typeface="Arial"/>
              <a:cs typeface="Arial"/>
            </a:endParaRPr>
          </a:p>
        </p:txBody>
      </p:sp>
      <p:sp>
        <p:nvSpPr>
          <p:cNvPr id="51" name="object 51"/>
          <p:cNvSpPr/>
          <p:nvPr/>
        </p:nvSpPr>
        <p:spPr>
          <a:xfrm>
            <a:off x="10249789" y="2059558"/>
            <a:ext cx="0" cy="208279"/>
          </a:xfrm>
          <a:custGeom>
            <a:avLst/>
            <a:gdLst/>
            <a:ahLst/>
            <a:cxnLst/>
            <a:rect l="l" t="t" r="r" b="b"/>
            <a:pathLst>
              <a:path w="0" h="208280">
                <a:moveTo>
                  <a:pt x="0" y="0"/>
                </a:moveTo>
                <a:lnTo>
                  <a:pt x="0" y="207771"/>
                </a:lnTo>
              </a:path>
            </a:pathLst>
          </a:custGeom>
          <a:ln w="17272">
            <a:solidFill>
              <a:srgbClr val="767070"/>
            </a:solidFill>
          </a:ln>
        </p:spPr>
        <p:txBody>
          <a:bodyPr wrap="square" lIns="0" tIns="0" rIns="0" bIns="0" rtlCol="0"/>
          <a:lstStyle/>
          <a:p/>
        </p:txBody>
      </p:sp>
      <p:sp>
        <p:nvSpPr>
          <p:cNvPr id="52" name="object 52"/>
          <p:cNvSpPr/>
          <p:nvPr/>
        </p:nvSpPr>
        <p:spPr>
          <a:xfrm>
            <a:off x="10047096" y="2059558"/>
            <a:ext cx="0" cy="208279"/>
          </a:xfrm>
          <a:custGeom>
            <a:avLst/>
            <a:gdLst/>
            <a:ahLst/>
            <a:cxnLst/>
            <a:rect l="l" t="t" r="r" b="b"/>
            <a:pathLst>
              <a:path w="0" h="208280">
                <a:moveTo>
                  <a:pt x="0" y="0"/>
                </a:moveTo>
                <a:lnTo>
                  <a:pt x="0" y="207771"/>
                </a:lnTo>
              </a:path>
            </a:pathLst>
          </a:custGeom>
          <a:ln w="17272">
            <a:solidFill>
              <a:srgbClr val="767070"/>
            </a:solidFill>
          </a:ln>
        </p:spPr>
        <p:txBody>
          <a:bodyPr wrap="square" lIns="0" tIns="0" rIns="0" bIns="0" rtlCol="0"/>
          <a:lstStyle/>
          <a:p/>
        </p:txBody>
      </p:sp>
      <p:sp>
        <p:nvSpPr>
          <p:cNvPr id="53" name="object 53"/>
          <p:cNvSpPr txBox="1"/>
          <p:nvPr/>
        </p:nvSpPr>
        <p:spPr>
          <a:xfrm>
            <a:off x="7754239" y="1987677"/>
            <a:ext cx="3629025" cy="848360"/>
          </a:xfrm>
          <a:prstGeom prst="rect">
            <a:avLst/>
          </a:prstGeom>
        </p:spPr>
        <p:txBody>
          <a:bodyPr wrap="square" lIns="0" tIns="12700" rIns="0" bIns="0" rtlCol="0" vert="horz">
            <a:spAutoFit/>
          </a:bodyPr>
          <a:lstStyle/>
          <a:p>
            <a:pPr marL="12700" marR="5080">
              <a:lnSpc>
                <a:spcPct val="100000"/>
              </a:lnSpc>
              <a:spcBef>
                <a:spcPts val="100"/>
              </a:spcBef>
              <a:tabLst>
                <a:tab pos="2329180" algn="l"/>
                <a:tab pos="2583815" algn="l"/>
              </a:tabLst>
            </a:pPr>
            <a:r>
              <a:rPr dirty="0" sz="1800" spc="15">
                <a:solidFill>
                  <a:srgbClr val="767070"/>
                </a:solidFill>
                <a:latin typeface="Cambria Math"/>
                <a:cs typeface="Cambria Math"/>
              </a:rPr>
              <a:t>{𝑏, 𝑐}</a:t>
            </a:r>
            <a:r>
              <a:rPr dirty="0" sz="1800" spc="15">
                <a:solidFill>
                  <a:srgbClr val="767070"/>
                </a:solidFill>
                <a:latin typeface="Arial"/>
                <a:cs typeface="Arial"/>
              </a:rPr>
              <a:t>, </a:t>
            </a:r>
            <a:r>
              <a:rPr dirty="0" sz="1800" spc="-25">
                <a:solidFill>
                  <a:srgbClr val="767070"/>
                </a:solidFill>
                <a:latin typeface="Arial"/>
                <a:cs typeface="Arial"/>
              </a:rPr>
              <a:t>we</a:t>
            </a:r>
            <a:r>
              <a:rPr dirty="0" sz="1800" spc="-70">
                <a:solidFill>
                  <a:srgbClr val="767070"/>
                </a:solidFill>
                <a:latin typeface="Arial"/>
                <a:cs typeface="Arial"/>
              </a:rPr>
              <a:t> </a:t>
            </a:r>
            <a:r>
              <a:rPr dirty="0" sz="1800" spc="-5">
                <a:solidFill>
                  <a:srgbClr val="767070"/>
                </a:solidFill>
                <a:latin typeface="Arial"/>
                <a:cs typeface="Arial"/>
              </a:rPr>
              <a:t>have</a:t>
            </a:r>
            <a:r>
              <a:rPr dirty="0" sz="1800" spc="5">
                <a:solidFill>
                  <a:srgbClr val="767070"/>
                </a:solidFill>
                <a:latin typeface="Arial"/>
                <a:cs typeface="Arial"/>
              </a:rPr>
              <a:t> </a:t>
            </a:r>
            <a:r>
              <a:rPr dirty="0" sz="1800" spc="-5">
                <a:solidFill>
                  <a:srgbClr val="767070"/>
                </a:solidFill>
                <a:latin typeface="Arial"/>
                <a:cs typeface="Arial"/>
              </a:rPr>
              <a:t>added	</a:t>
            </a:r>
            <a:r>
              <a:rPr dirty="0" sz="1800">
                <a:solidFill>
                  <a:srgbClr val="767070"/>
                </a:solidFill>
                <a:latin typeface="Cambria Math"/>
                <a:cs typeface="Cambria Math"/>
              </a:rPr>
              <a:t>𝑣	− 1 </a:t>
            </a:r>
            <a:r>
              <a:rPr dirty="0" sz="1800" spc="-5">
                <a:solidFill>
                  <a:srgbClr val="767070"/>
                </a:solidFill>
                <a:latin typeface="Arial"/>
                <a:cs typeface="Arial"/>
              </a:rPr>
              <a:t>edges  </a:t>
            </a:r>
            <a:r>
              <a:rPr dirty="0" sz="1800">
                <a:solidFill>
                  <a:srgbClr val="767070"/>
                </a:solidFill>
                <a:latin typeface="Arial"/>
                <a:cs typeface="Arial"/>
              </a:rPr>
              <a:t>to </a:t>
            </a:r>
            <a:r>
              <a:rPr dirty="0" sz="1800" spc="-5">
                <a:solidFill>
                  <a:srgbClr val="767070"/>
                </a:solidFill>
                <a:latin typeface="Arial"/>
                <a:cs typeface="Arial"/>
              </a:rPr>
              <a:t>our graph. This means </a:t>
            </a:r>
            <a:r>
              <a:rPr dirty="0" sz="1800" spc="-25">
                <a:solidFill>
                  <a:srgbClr val="767070"/>
                </a:solidFill>
                <a:latin typeface="Arial"/>
                <a:cs typeface="Arial"/>
              </a:rPr>
              <a:t>we </a:t>
            </a:r>
            <a:r>
              <a:rPr dirty="0" sz="1800">
                <a:solidFill>
                  <a:srgbClr val="767070"/>
                </a:solidFill>
                <a:latin typeface="Arial"/>
                <a:cs typeface="Arial"/>
              </a:rPr>
              <a:t>may  </a:t>
            </a:r>
            <a:r>
              <a:rPr dirty="0" sz="1800" spc="-5">
                <a:solidFill>
                  <a:srgbClr val="767070"/>
                </a:solidFill>
                <a:latin typeface="Arial"/>
                <a:cs typeface="Arial"/>
              </a:rPr>
              <a:t>now end </a:t>
            </a:r>
            <a:r>
              <a:rPr dirty="0" sz="1800">
                <a:solidFill>
                  <a:srgbClr val="767070"/>
                </a:solidFill>
                <a:latin typeface="Arial"/>
                <a:cs typeface="Arial"/>
              </a:rPr>
              <a:t>the </a:t>
            </a:r>
            <a:r>
              <a:rPr dirty="0" sz="1800" spc="-5">
                <a:solidFill>
                  <a:srgbClr val="767070"/>
                </a:solidFill>
                <a:latin typeface="Arial"/>
                <a:cs typeface="Arial"/>
              </a:rPr>
              <a:t>algorithm.</a:t>
            </a:r>
            <a:endParaRPr sz="1800">
              <a:latin typeface="Arial"/>
              <a:cs typeface="Arial"/>
            </a:endParaRPr>
          </a:p>
        </p:txBody>
      </p:sp>
      <p:sp>
        <p:nvSpPr>
          <p:cNvPr id="54" name="object 54"/>
          <p:cNvSpPr/>
          <p:nvPr/>
        </p:nvSpPr>
        <p:spPr>
          <a:xfrm>
            <a:off x="1168146" y="4997958"/>
            <a:ext cx="465455" cy="0"/>
          </a:xfrm>
          <a:custGeom>
            <a:avLst/>
            <a:gdLst/>
            <a:ahLst/>
            <a:cxnLst/>
            <a:rect l="l" t="t" r="r" b="b"/>
            <a:pathLst>
              <a:path w="465455" h="0">
                <a:moveTo>
                  <a:pt x="0" y="0"/>
                </a:moveTo>
                <a:lnTo>
                  <a:pt x="465073" y="0"/>
                </a:lnTo>
              </a:path>
            </a:pathLst>
          </a:custGeom>
          <a:ln w="38100">
            <a:solidFill>
              <a:srgbClr val="8952AC"/>
            </a:solidFill>
            <a:prstDash val="dash"/>
          </a:ln>
        </p:spPr>
        <p:txBody>
          <a:bodyPr wrap="square" lIns="0" tIns="0" rIns="0" bIns="0" rtlCol="0"/>
          <a:lstStyle/>
          <a:p/>
        </p:txBody>
      </p:sp>
      <p:sp>
        <p:nvSpPr>
          <p:cNvPr id="55" name="object 55"/>
          <p:cNvSpPr/>
          <p:nvPr/>
        </p:nvSpPr>
        <p:spPr>
          <a:xfrm>
            <a:off x="1168146" y="5238750"/>
            <a:ext cx="465455" cy="0"/>
          </a:xfrm>
          <a:custGeom>
            <a:avLst/>
            <a:gdLst/>
            <a:ahLst/>
            <a:cxnLst/>
            <a:rect l="l" t="t" r="r" b="b"/>
            <a:pathLst>
              <a:path w="465455" h="0">
                <a:moveTo>
                  <a:pt x="0" y="0"/>
                </a:moveTo>
                <a:lnTo>
                  <a:pt x="465073" y="0"/>
                </a:lnTo>
              </a:path>
            </a:pathLst>
          </a:custGeom>
          <a:ln w="38100">
            <a:solidFill>
              <a:srgbClr val="767070"/>
            </a:solidFill>
            <a:prstDash val="dash"/>
          </a:ln>
        </p:spPr>
        <p:txBody>
          <a:bodyPr wrap="square" lIns="0" tIns="0" rIns="0" bIns="0" rtlCol="0"/>
          <a:lstStyle/>
          <a:p/>
        </p:txBody>
      </p:sp>
      <p:sp>
        <p:nvSpPr>
          <p:cNvPr id="56" name="object 56"/>
          <p:cNvSpPr/>
          <p:nvPr/>
        </p:nvSpPr>
        <p:spPr>
          <a:xfrm>
            <a:off x="1168146" y="5717285"/>
            <a:ext cx="465455" cy="0"/>
          </a:xfrm>
          <a:custGeom>
            <a:avLst/>
            <a:gdLst/>
            <a:ahLst/>
            <a:cxnLst/>
            <a:rect l="l" t="t" r="r" b="b"/>
            <a:pathLst>
              <a:path w="465455" h="0">
                <a:moveTo>
                  <a:pt x="0" y="0"/>
                </a:moveTo>
                <a:lnTo>
                  <a:pt x="465073" y="0"/>
                </a:lnTo>
              </a:path>
            </a:pathLst>
          </a:custGeom>
          <a:ln w="38100">
            <a:solidFill>
              <a:srgbClr val="57ED7B"/>
            </a:solidFill>
          </a:ln>
        </p:spPr>
        <p:txBody>
          <a:bodyPr wrap="square" lIns="0" tIns="0" rIns="0" bIns="0" rtlCol="0"/>
          <a:lstStyle/>
          <a:p/>
        </p:txBody>
      </p:sp>
      <p:sp>
        <p:nvSpPr>
          <p:cNvPr id="57" name="object 57"/>
          <p:cNvSpPr/>
          <p:nvPr/>
        </p:nvSpPr>
        <p:spPr>
          <a:xfrm>
            <a:off x="1168146" y="5471921"/>
            <a:ext cx="465455" cy="0"/>
          </a:xfrm>
          <a:custGeom>
            <a:avLst/>
            <a:gdLst/>
            <a:ahLst/>
            <a:cxnLst/>
            <a:rect l="l" t="t" r="r" b="b"/>
            <a:pathLst>
              <a:path w="465455" h="0">
                <a:moveTo>
                  <a:pt x="0" y="0"/>
                </a:moveTo>
                <a:lnTo>
                  <a:pt x="465073" y="0"/>
                </a:lnTo>
              </a:path>
            </a:pathLst>
          </a:custGeom>
          <a:ln w="38100">
            <a:solidFill>
              <a:srgbClr val="C00000"/>
            </a:solidFill>
            <a:prstDash val="dash"/>
          </a:ln>
        </p:spPr>
        <p:txBody>
          <a:bodyPr wrap="square" lIns="0" tIns="0" rIns="0" bIns="0" rtlCol="0"/>
          <a:lstStyle/>
          <a:p/>
        </p:txBody>
      </p:sp>
      <p:sp>
        <p:nvSpPr>
          <p:cNvPr id="58" name="object 58"/>
          <p:cNvSpPr txBox="1"/>
          <p:nvPr/>
        </p:nvSpPr>
        <p:spPr>
          <a:xfrm>
            <a:off x="1712214" y="4826889"/>
            <a:ext cx="1320800" cy="989330"/>
          </a:xfrm>
          <a:prstGeom prst="rect">
            <a:avLst/>
          </a:prstGeom>
        </p:spPr>
        <p:txBody>
          <a:bodyPr wrap="square" lIns="0" tIns="8255" rIns="0" bIns="0" rtlCol="0" vert="horz">
            <a:spAutoFit/>
          </a:bodyPr>
          <a:lstStyle/>
          <a:p>
            <a:pPr marL="12700" marR="5080">
              <a:lnSpc>
                <a:spcPct val="132300"/>
              </a:lnSpc>
              <a:spcBef>
                <a:spcPts val="65"/>
              </a:spcBef>
            </a:pPr>
            <a:r>
              <a:rPr dirty="0" sz="1200" spc="-5">
                <a:solidFill>
                  <a:srgbClr val="767070"/>
                </a:solidFill>
                <a:latin typeface="Arial"/>
                <a:cs typeface="Arial"/>
              </a:rPr>
              <a:t>Unexamined Edge  Disregarded Edge  </a:t>
            </a:r>
            <a:r>
              <a:rPr dirty="0" sz="1200">
                <a:solidFill>
                  <a:srgbClr val="767070"/>
                </a:solidFill>
                <a:latin typeface="Arial"/>
                <a:cs typeface="Arial"/>
              </a:rPr>
              <a:t>Under</a:t>
            </a:r>
            <a:r>
              <a:rPr dirty="0" sz="1200" spc="-70">
                <a:solidFill>
                  <a:srgbClr val="767070"/>
                </a:solidFill>
                <a:latin typeface="Arial"/>
                <a:cs typeface="Arial"/>
              </a:rPr>
              <a:t> </a:t>
            </a:r>
            <a:r>
              <a:rPr dirty="0" sz="1200" spc="-5">
                <a:solidFill>
                  <a:srgbClr val="767070"/>
                </a:solidFill>
                <a:latin typeface="Arial"/>
                <a:cs typeface="Arial"/>
              </a:rPr>
              <a:t>Examination  MCST</a:t>
            </a:r>
            <a:r>
              <a:rPr dirty="0" sz="1200" spc="-10">
                <a:solidFill>
                  <a:srgbClr val="767070"/>
                </a:solidFill>
                <a:latin typeface="Arial"/>
                <a:cs typeface="Arial"/>
              </a:rPr>
              <a:t> </a:t>
            </a:r>
            <a:r>
              <a:rPr dirty="0" sz="1200" spc="-5">
                <a:solidFill>
                  <a:srgbClr val="767070"/>
                </a:solidFill>
                <a:latin typeface="Arial"/>
                <a:cs typeface="Arial"/>
              </a:rPr>
              <a:t>Edge</a:t>
            </a:r>
            <a:endParaRPr sz="1200">
              <a:latin typeface="Arial"/>
              <a:cs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534670"/>
            <a:ext cx="2468245" cy="391160"/>
          </a:xfrm>
          <a:prstGeom prst="rect"/>
        </p:spPr>
        <p:txBody>
          <a:bodyPr wrap="square" lIns="0" tIns="12700" rIns="0" bIns="0" rtlCol="0" vert="horz">
            <a:spAutoFit/>
          </a:bodyPr>
          <a:lstStyle/>
          <a:p>
            <a:pPr marL="12700">
              <a:lnSpc>
                <a:spcPct val="100000"/>
              </a:lnSpc>
              <a:spcBef>
                <a:spcPts val="100"/>
              </a:spcBef>
            </a:pPr>
            <a:r>
              <a:rPr dirty="0" spc="-25"/>
              <a:t>Kruskal’s</a:t>
            </a:r>
            <a:r>
              <a:rPr dirty="0" spc="-60"/>
              <a:t> </a:t>
            </a:r>
            <a:r>
              <a:rPr dirty="0" spc="-5"/>
              <a:t>Algorithm</a:t>
            </a:r>
          </a:p>
        </p:txBody>
      </p:sp>
      <p:sp>
        <p:nvSpPr>
          <p:cNvPr id="3" name="object 3"/>
          <p:cNvSpPr/>
          <p:nvPr/>
        </p:nvSpPr>
        <p:spPr>
          <a:xfrm>
            <a:off x="1776983" y="4081271"/>
            <a:ext cx="396240" cy="396240"/>
          </a:xfrm>
          <a:custGeom>
            <a:avLst/>
            <a:gdLst/>
            <a:ahLst/>
            <a:cxnLst/>
            <a:rect l="l" t="t" r="r" b="b"/>
            <a:pathLst>
              <a:path w="396239"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4" name="object 4"/>
          <p:cNvSpPr txBox="1"/>
          <p:nvPr/>
        </p:nvSpPr>
        <p:spPr>
          <a:xfrm>
            <a:off x="1881377" y="4077461"/>
            <a:ext cx="16637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𝑠</a:t>
            </a:r>
            <a:endParaRPr sz="2400">
              <a:latin typeface="Cambria Math"/>
              <a:cs typeface="Cambria Math"/>
            </a:endParaRPr>
          </a:p>
        </p:txBody>
      </p:sp>
      <p:sp>
        <p:nvSpPr>
          <p:cNvPr id="5" name="object 5"/>
          <p:cNvSpPr/>
          <p:nvPr/>
        </p:nvSpPr>
        <p:spPr>
          <a:xfrm>
            <a:off x="2116073" y="3096005"/>
            <a:ext cx="1201420" cy="1044575"/>
          </a:xfrm>
          <a:custGeom>
            <a:avLst/>
            <a:gdLst/>
            <a:ahLst/>
            <a:cxnLst/>
            <a:rect l="l" t="t" r="r" b="b"/>
            <a:pathLst>
              <a:path w="1201420" h="1044575">
                <a:moveTo>
                  <a:pt x="1200912" y="0"/>
                </a:moveTo>
                <a:lnTo>
                  <a:pt x="0" y="1044321"/>
                </a:lnTo>
              </a:path>
            </a:pathLst>
          </a:custGeom>
          <a:ln w="38100">
            <a:solidFill>
              <a:srgbClr val="7E7E7E"/>
            </a:solidFill>
            <a:prstDash val="dash"/>
          </a:ln>
        </p:spPr>
        <p:txBody>
          <a:bodyPr wrap="square" lIns="0" tIns="0" rIns="0" bIns="0" rtlCol="0"/>
          <a:lstStyle/>
          <a:p/>
        </p:txBody>
      </p:sp>
      <p:sp>
        <p:nvSpPr>
          <p:cNvPr id="6" name="object 6"/>
          <p:cNvSpPr/>
          <p:nvPr/>
        </p:nvSpPr>
        <p:spPr>
          <a:xfrm>
            <a:off x="1776983" y="2756916"/>
            <a:ext cx="396240" cy="396240"/>
          </a:xfrm>
          <a:custGeom>
            <a:avLst/>
            <a:gdLst/>
            <a:ahLst/>
            <a:cxnLst/>
            <a:rect l="l" t="t" r="r" b="b"/>
            <a:pathLst>
              <a:path w="396239" h="396239">
                <a:moveTo>
                  <a:pt x="198120" y="0"/>
                </a:moveTo>
                <a:lnTo>
                  <a:pt x="152675" y="5229"/>
                </a:lnTo>
                <a:lnTo>
                  <a:pt x="110967" y="20127"/>
                </a:lnTo>
                <a:lnTo>
                  <a:pt x="74182" y="43507"/>
                </a:lnTo>
                <a:lnTo>
                  <a:pt x="43507" y="74182"/>
                </a:lnTo>
                <a:lnTo>
                  <a:pt x="20127" y="110967"/>
                </a:lnTo>
                <a:lnTo>
                  <a:pt x="5229" y="152675"/>
                </a:lnTo>
                <a:lnTo>
                  <a:pt x="0" y="198120"/>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7" name="object 7"/>
          <p:cNvSpPr txBox="1"/>
          <p:nvPr/>
        </p:nvSpPr>
        <p:spPr>
          <a:xfrm>
            <a:off x="1862073" y="2752725"/>
            <a:ext cx="2025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𝑑</a:t>
            </a:r>
            <a:endParaRPr sz="2400">
              <a:latin typeface="Cambria Math"/>
              <a:cs typeface="Cambria Math"/>
            </a:endParaRPr>
          </a:p>
        </p:txBody>
      </p:sp>
      <p:sp>
        <p:nvSpPr>
          <p:cNvPr id="8" name="object 8"/>
          <p:cNvSpPr/>
          <p:nvPr/>
        </p:nvSpPr>
        <p:spPr>
          <a:xfrm>
            <a:off x="3258311" y="4081271"/>
            <a:ext cx="396240" cy="396240"/>
          </a:xfrm>
          <a:custGeom>
            <a:avLst/>
            <a:gdLst/>
            <a:ahLst/>
            <a:cxnLst/>
            <a:rect l="l" t="t" r="r" b="b"/>
            <a:pathLst>
              <a:path w="396239"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9" name="object 9"/>
          <p:cNvSpPr txBox="1"/>
          <p:nvPr/>
        </p:nvSpPr>
        <p:spPr>
          <a:xfrm>
            <a:off x="3340734" y="4077461"/>
            <a:ext cx="21209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𝑔</a:t>
            </a:r>
            <a:endParaRPr sz="2400">
              <a:latin typeface="Cambria Math"/>
              <a:cs typeface="Cambria Math"/>
            </a:endParaRPr>
          </a:p>
        </p:txBody>
      </p:sp>
      <p:sp>
        <p:nvSpPr>
          <p:cNvPr id="10" name="object 10"/>
          <p:cNvSpPr/>
          <p:nvPr/>
        </p:nvSpPr>
        <p:spPr>
          <a:xfrm>
            <a:off x="1776983" y="1432560"/>
            <a:ext cx="396240" cy="396240"/>
          </a:xfrm>
          <a:custGeom>
            <a:avLst/>
            <a:gdLst/>
            <a:ahLst/>
            <a:cxnLst/>
            <a:rect l="l" t="t" r="r" b="b"/>
            <a:pathLst>
              <a:path w="396239"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1" name="object 11"/>
          <p:cNvSpPr/>
          <p:nvPr/>
        </p:nvSpPr>
        <p:spPr>
          <a:xfrm>
            <a:off x="3258311" y="2756916"/>
            <a:ext cx="396240" cy="396240"/>
          </a:xfrm>
          <a:custGeom>
            <a:avLst/>
            <a:gdLst/>
            <a:ahLst/>
            <a:cxnLst/>
            <a:rect l="l" t="t" r="r" b="b"/>
            <a:pathLst>
              <a:path w="396239" h="396239">
                <a:moveTo>
                  <a:pt x="198120" y="0"/>
                </a:moveTo>
                <a:lnTo>
                  <a:pt x="152675" y="5229"/>
                </a:lnTo>
                <a:lnTo>
                  <a:pt x="110967" y="20127"/>
                </a:lnTo>
                <a:lnTo>
                  <a:pt x="74182" y="43507"/>
                </a:lnTo>
                <a:lnTo>
                  <a:pt x="43507" y="74182"/>
                </a:lnTo>
                <a:lnTo>
                  <a:pt x="20127" y="110967"/>
                </a:lnTo>
                <a:lnTo>
                  <a:pt x="5229" y="152675"/>
                </a:lnTo>
                <a:lnTo>
                  <a:pt x="0" y="198120"/>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39"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2" name="object 12"/>
          <p:cNvSpPr txBox="1"/>
          <p:nvPr/>
        </p:nvSpPr>
        <p:spPr>
          <a:xfrm>
            <a:off x="3357498" y="2752725"/>
            <a:ext cx="1771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𝑒</a:t>
            </a:r>
            <a:endParaRPr sz="2400">
              <a:latin typeface="Cambria Math"/>
              <a:cs typeface="Cambria Math"/>
            </a:endParaRPr>
          </a:p>
        </p:txBody>
      </p:sp>
      <p:sp>
        <p:nvSpPr>
          <p:cNvPr id="13" name="object 13"/>
          <p:cNvSpPr/>
          <p:nvPr/>
        </p:nvSpPr>
        <p:spPr>
          <a:xfrm>
            <a:off x="3255264" y="1432560"/>
            <a:ext cx="396240" cy="396240"/>
          </a:xfrm>
          <a:custGeom>
            <a:avLst/>
            <a:gdLst/>
            <a:ahLst/>
            <a:cxnLst/>
            <a:rect l="l" t="t" r="r" b="b"/>
            <a:pathLst>
              <a:path w="396239"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14" name="object 14"/>
          <p:cNvSpPr txBox="1"/>
          <p:nvPr/>
        </p:nvSpPr>
        <p:spPr>
          <a:xfrm>
            <a:off x="1866392" y="1428115"/>
            <a:ext cx="1671320" cy="391160"/>
          </a:xfrm>
          <a:prstGeom prst="rect">
            <a:avLst/>
          </a:prstGeom>
        </p:spPr>
        <p:txBody>
          <a:bodyPr wrap="square" lIns="0" tIns="12700" rIns="0" bIns="0" rtlCol="0" vert="horz">
            <a:spAutoFit/>
          </a:bodyPr>
          <a:lstStyle/>
          <a:p>
            <a:pPr marL="12700">
              <a:lnSpc>
                <a:spcPct val="100000"/>
              </a:lnSpc>
              <a:spcBef>
                <a:spcPts val="100"/>
              </a:spcBef>
              <a:tabLst>
                <a:tab pos="1493520" algn="l"/>
              </a:tabLst>
            </a:pPr>
            <a:r>
              <a:rPr dirty="0" sz="2400">
                <a:solidFill>
                  <a:srgbClr val="E7DCED"/>
                </a:solidFill>
                <a:latin typeface="Cambria Math"/>
                <a:cs typeface="Cambria Math"/>
              </a:rPr>
              <a:t>𝑎	𝑏</a:t>
            </a:r>
            <a:endParaRPr sz="2400">
              <a:latin typeface="Cambria Math"/>
              <a:cs typeface="Cambria Math"/>
            </a:endParaRPr>
          </a:p>
        </p:txBody>
      </p:sp>
      <p:sp>
        <p:nvSpPr>
          <p:cNvPr id="15" name="object 15"/>
          <p:cNvSpPr/>
          <p:nvPr/>
        </p:nvSpPr>
        <p:spPr>
          <a:xfrm>
            <a:off x="4733544" y="4081271"/>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6" name="object 16"/>
          <p:cNvSpPr txBox="1"/>
          <p:nvPr/>
        </p:nvSpPr>
        <p:spPr>
          <a:xfrm>
            <a:off x="4823840" y="4077461"/>
            <a:ext cx="19494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ℎ</a:t>
            </a:r>
            <a:endParaRPr sz="2400">
              <a:latin typeface="Cambria Math"/>
              <a:cs typeface="Cambria Math"/>
            </a:endParaRPr>
          </a:p>
        </p:txBody>
      </p:sp>
      <p:sp>
        <p:nvSpPr>
          <p:cNvPr id="17" name="object 17"/>
          <p:cNvSpPr/>
          <p:nvPr/>
        </p:nvSpPr>
        <p:spPr>
          <a:xfrm>
            <a:off x="4733544" y="2756916"/>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20"/>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20"/>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18" name="object 18"/>
          <p:cNvSpPr txBox="1"/>
          <p:nvPr/>
        </p:nvSpPr>
        <p:spPr>
          <a:xfrm>
            <a:off x="4822697" y="2752725"/>
            <a:ext cx="19304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𝑓</a:t>
            </a:r>
            <a:endParaRPr sz="2400">
              <a:latin typeface="Cambria Math"/>
              <a:cs typeface="Cambria Math"/>
            </a:endParaRPr>
          </a:p>
        </p:txBody>
      </p:sp>
      <p:sp>
        <p:nvSpPr>
          <p:cNvPr id="19" name="object 19"/>
          <p:cNvSpPr/>
          <p:nvPr/>
        </p:nvSpPr>
        <p:spPr>
          <a:xfrm>
            <a:off x="4733544" y="1432560"/>
            <a:ext cx="396240" cy="396240"/>
          </a:xfrm>
          <a:custGeom>
            <a:avLst/>
            <a:gdLst/>
            <a:ahLst/>
            <a:cxnLst/>
            <a:rect l="l" t="t" r="r" b="b"/>
            <a:pathLst>
              <a:path w="396239" h="396239">
                <a:moveTo>
                  <a:pt x="198119"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19" y="396239"/>
                </a:lnTo>
                <a:lnTo>
                  <a:pt x="243564" y="391010"/>
                </a:lnTo>
                <a:lnTo>
                  <a:pt x="285272" y="376112"/>
                </a:lnTo>
                <a:lnTo>
                  <a:pt x="322057" y="352732"/>
                </a:lnTo>
                <a:lnTo>
                  <a:pt x="352732" y="322057"/>
                </a:lnTo>
                <a:lnTo>
                  <a:pt x="376112" y="285272"/>
                </a:lnTo>
                <a:lnTo>
                  <a:pt x="391010" y="243564"/>
                </a:lnTo>
                <a:lnTo>
                  <a:pt x="396239" y="198119"/>
                </a:lnTo>
                <a:lnTo>
                  <a:pt x="391010" y="152675"/>
                </a:lnTo>
                <a:lnTo>
                  <a:pt x="376112" y="110967"/>
                </a:lnTo>
                <a:lnTo>
                  <a:pt x="352732" y="74182"/>
                </a:lnTo>
                <a:lnTo>
                  <a:pt x="322057" y="43507"/>
                </a:lnTo>
                <a:lnTo>
                  <a:pt x="285272" y="20127"/>
                </a:lnTo>
                <a:lnTo>
                  <a:pt x="243564" y="5229"/>
                </a:lnTo>
                <a:lnTo>
                  <a:pt x="198119" y="0"/>
                </a:lnTo>
                <a:close/>
              </a:path>
            </a:pathLst>
          </a:custGeom>
          <a:solidFill>
            <a:srgbClr val="AC8752"/>
          </a:solidFill>
        </p:spPr>
        <p:txBody>
          <a:bodyPr wrap="square" lIns="0" tIns="0" rIns="0" bIns="0" rtlCol="0"/>
          <a:lstStyle/>
          <a:p/>
        </p:txBody>
      </p:sp>
      <p:sp>
        <p:nvSpPr>
          <p:cNvPr id="20" name="object 20"/>
          <p:cNvSpPr txBox="1"/>
          <p:nvPr/>
        </p:nvSpPr>
        <p:spPr>
          <a:xfrm>
            <a:off x="4836667" y="1428115"/>
            <a:ext cx="16573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𝑐</a:t>
            </a:r>
            <a:endParaRPr sz="2400">
              <a:latin typeface="Cambria Math"/>
              <a:cs typeface="Cambria Math"/>
            </a:endParaRPr>
          </a:p>
        </p:txBody>
      </p:sp>
      <p:sp>
        <p:nvSpPr>
          <p:cNvPr id="21" name="object 21"/>
          <p:cNvSpPr/>
          <p:nvPr/>
        </p:nvSpPr>
        <p:spPr>
          <a:xfrm>
            <a:off x="2173985" y="4280153"/>
            <a:ext cx="1085215" cy="0"/>
          </a:xfrm>
          <a:custGeom>
            <a:avLst/>
            <a:gdLst/>
            <a:ahLst/>
            <a:cxnLst/>
            <a:rect l="l" t="t" r="r" b="b"/>
            <a:pathLst>
              <a:path w="1085214" h="0">
                <a:moveTo>
                  <a:pt x="1084834" y="0"/>
                </a:moveTo>
                <a:lnTo>
                  <a:pt x="0" y="0"/>
                </a:lnTo>
              </a:path>
            </a:pathLst>
          </a:custGeom>
          <a:ln w="38100">
            <a:solidFill>
              <a:srgbClr val="57ED7B"/>
            </a:solidFill>
          </a:ln>
        </p:spPr>
        <p:txBody>
          <a:bodyPr wrap="square" lIns="0" tIns="0" rIns="0" bIns="0" rtlCol="0"/>
          <a:lstStyle/>
          <a:p/>
        </p:txBody>
      </p:sp>
      <p:sp>
        <p:nvSpPr>
          <p:cNvPr id="22" name="object 22"/>
          <p:cNvSpPr/>
          <p:nvPr/>
        </p:nvSpPr>
        <p:spPr>
          <a:xfrm>
            <a:off x="1975866" y="3153917"/>
            <a:ext cx="0" cy="928369"/>
          </a:xfrm>
          <a:custGeom>
            <a:avLst/>
            <a:gdLst/>
            <a:ahLst/>
            <a:cxnLst/>
            <a:rect l="l" t="t" r="r" b="b"/>
            <a:pathLst>
              <a:path w="0" h="928370">
                <a:moveTo>
                  <a:pt x="0" y="0"/>
                </a:moveTo>
                <a:lnTo>
                  <a:pt x="0" y="928370"/>
                </a:lnTo>
              </a:path>
            </a:pathLst>
          </a:custGeom>
          <a:ln w="38100">
            <a:solidFill>
              <a:srgbClr val="57ED7B"/>
            </a:solidFill>
          </a:ln>
        </p:spPr>
        <p:txBody>
          <a:bodyPr wrap="square" lIns="0" tIns="0" rIns="0" bIns="0" rtlCol="0"/>
          <a:lstStyle/>
          <a:p/>
        </p:txBody>
      </p:sp>
      <p:sp>
        <p:nvSpPr>
          <p:cNvPr id="23" name="object 23"/>
          <p:cNvSpPr/>
          <p:nvPr/>
        </p:nvSpPr>
        <p:spPr>
          <a:xfrm>
            <a:off x="2173985" y="2955798"/>
            <a:ext cx="1085215" cy="0"/>
          </a:xfrm>
          <a:custGeom>
            <a:avLst/>
            <a:gdLst/>
            <a:ahLst/>
            <a:cxnLst/>
            <a:rect l="l" t="t" r="r" b="b"/>
            <a:pathLst>
              <a:path w="1085214" h="0">
                <a:moveTo>
                  <a:pt x="1084834" y="0"/>
                </a:moveTo>
                <a:lnTo>
                  <a:pt x="0" y="0"/>
                </a:lnTo>
              </a:path>
            </a:pathLst>
          </a:custGeom>
          <a:ln w="38100">
            <a:solidFill>
              <a:srgbClr val="7E7E7E"/>
            </a:solidFill>
            <a:prstDash val="dash"/>
          </a:ln>
        </p:spPr>
        <p:txBody>
          <a:bodyPr wrap="square" lIns="0" tIns="0" rIns="0" bIns="0" rtlCol="0"/>
          <a:lstStyle/>
          <a:p/>
        </p:txBody>
      </p:sp>
      <p:sp>
        <p:nvSpPr>
          <p:cNvPr id="24" name="object 24"/>
          <p:cNvSpPr/>
          <p:nvPr/>
        </p:nvSpPr>
        <p:spPr>
          <a:xfrm>
            <a:off x="3655314" y="4280153"/>
            <a:ext cx="1078865" cy="0"/>
          </a:xfrm>
          <a:custGeom>
            <a:avLst/>
            <a:gdLst/>
            <a:ahLst/>
            <a:cxnLst/>
            <a:rect l="l" t="t" r="r" b="b"/>
            <a:pathLst>
              <a:path w="1078864" h="0">
                <a:moveTo>
                  <a:pt x="1078738" y="0"/>
                </a:moveTo>
                <a:lnTo>
                  <a:pt x="0" y="0"/>
                </a:lnTo>
              </a:path>
            </a:pathLst>
          </a:custGeom>
          <a:ln w="38100">
            <a:solidFill>
              <a:srgbClr val="7E7E7E"/>
            </a:solidFill>
            <a:prstDash val="dash"/>
          </a:ln>
        </p:spPr>
        <p:txBody>
          <a:bodyPr wrap="square" lIns="0" tIns="0" rIns="0" bIns="0" rtlCol="0"/>
          <a:lstStyle/>
          <a:p/>
        </p:txBody>
      </p:sp>
      <p:sp>
        <p:nvSpPr>
          <p:cNvPr id="25" name="object 25"/>
          <p:cNvSpPr/>
          <p:nvPr/>
        </p:nvSpPr>
        <p:spPr>
          <a:xfrm>
            <a:off x="4932426" y="3153917"/>
            <a:ext cx="0" cy="928369"/>
          </a:xfrm>
          <a:custGeom>
            <a:avLst/>
            <a:gdLst/>
            <a:ahLst/>
            <a:cxnLst/>
            <a:rect l="l" t="t" r="r" b="b"/>
            <a:pathLst>
              <a:path w="0" h="928370">
                <a:moveTo>
                  <a:pt x="0" y="928370"/>
                </a:moveTo>
                <a:lnTo>
                  <a:pt x="0" y="0"/>
                </a:lnTo>
              </a:path>
            </a:pathLst>
          </a:custGeom>
          <a:ln w="38100">
            <a:solidFill>
              <a:srgbClr val="57ED7B"/>
            </a:solidFill>
          </a:ln>
        </p:spPr>
        <p:txBody>
          <a:bodyPr wrap="square" lIns="0" tIns="0" rIns="0" bIns="0" rtlCol="0"/>
          <a:lstStyle/>
          <a:p/>
        </p:txBody>
      </p:sp>
      <p:sp>
        <p:nvSpPr>
          <p:cNvPr id="26" name="object 26"/>
          <p:cNvSpPr/>
          <p:nvPr/>
        </p:nvSpPr>
        <p:spPr>
          <a:xfrm>
            <a:off x="3652265" y="1631442"/>
            <a:ext cx="1082040" cy="0"/>
          </a:xfrm>
          <a:custGeom>
            <a:avLst/>
            <a:gdLst/>
            <a:ahLst/>
            <a:cxnLst/>
            <a:rect l="l" t="t" r="r" b="b"/>
            <a:pathLst>
              <a:path w="1082039" h="0">
                <a:moveTo>
                  <a:pt x="1081786" y="0"/>
                </a:moveTo>
                <a:lnTo>
                  <a:pt x="0" y="0"/>
                </a:lnTo>
              </a:path>
            </a:pathLst>
          </a:custGeom>
          <a:ln w="38100">
            <a:solidFill>
              <a:srgbClr val="57ED7B"/>
            </a:solidFill>
          </a:ln>
        </p:spPr>
        <p:txBody>
          <a:bodyPr wrap="square" lIns="0" tIns="0" rIns="0" bIns="0" rtlCol="0"/>
          <a:lstStyle/>
          <a:p/>
        </p:txBody>
      </p:sp>
      <p:sp>
        <p:nvSpPr>
          <p:cNvPr id="27" name="object 27"/>
          <p:cNvSpPr/>
          <p:nvPr/>
        </p:nvSpPr>
        <p:spPr>
          <a:xfrm>
            <a:off x="2173985" y="1631442"/>
            <a:ext cx="1082040" cy="0"/>
          </a:xfrm>
          <a:custGeom>
            <a:avLst/>
            <a:gdLst/>
            <a:ahLst/>
            <a:cxnLst/>
            <a:rect l="l" t="t" r="r" b="b"/>
            <a:pathLst>
              <a:path w="1082039" h="0">
                <a:moveTo>
                  <a:pt x="0" y="0"/>
                </a:moveTo>
                <a:lnTo>
                  <a:pt x="1081786" y="0"/>
                </a:lnTo>
              </a:path>
            </a:pathLst>
          </a:custGeom>
          <a:ln w="38100">
            <a:solidFill>
              <a:srgbClr val="57ED7B"/>
            </a:solidFill>
          </a:ln>
        </p:spPr>
        <p:txBody>
          <a:bodyPr wrap="square" lIns="0" tIns="0" rIns="0" bIns="0" rtlCol="0"/>
          <a:lstStyle/>
          <a:p/>
        </p:txBody>
      </p:sp>
      <p:sp>
        <p:nvSpPr>
          <p:cNvPr id="28" name="object 28"/>
          <p:cNvSpPr/>
          <p:nvPr/>
        </p:nvSpPr>
        <p:spPr>
          <a:xfrm>
            <a:off x="3454146" y="1829561"/>
            <a:ext cx="3175" cy="928369"/>
          </a:xfrm>
          <a:custGeom>
            <a:avLst/>
            <a:gdLst/>
            <a:ahLst/>
            <a:cxnLst/>
            <a:rect l="l" t="t" r="r" b="b"/>
            <a:pathLst>
              <a:path w="3175" h="928369">
                <a:moveTo>
                  <a:pt x="3048" y="928370"/>
                </a:moveTo>
                <a:lnTo>
                  <a:pt x="0" y="0"/>
                </a:lnTo>
              </a:path>
            </a:pathLst>
          </a:custGeom>
          <a:ln w="38099">
            <a:solidFill>
              <a:srgbClr val="7E7E7E"/>
            </a:solidFill>
            <a:prstDash val="dash"/>
          </a:ln>
        </p:spPr>
        <p:txBody>
          <a:bodyPr wrap="square" lIns="0" tIns="0" rIns="0" bIns="0" rtlCol="0"/>
          <a:lstStyle/>
          <a:p/>
        </p:txBody>
      </p:sp>
      <p:sp>
        <p:nvSpPr>
          <p:cNvPr id="29" name="object 29"/>
          <p:cNvSpPr/>
          <p:nvPr/>
        </p:nvSpPr>
        <p:spPr>
          <a:xfrm>
            <a:off x="1975866" y="1829561"/>
            <a:ext cx="0" cy="928369"/>
          </a:xfrm>
          <a:custGeom>
            <a:avLst/>
            <a:gdLst/>
            <a:ahLst/>
            <a:cxnLst/>
            <a:rect l="l" t="t" r="r" b="b"/>
            <a:pathLst>
              <a:path w="0" h="928369">
                <a:moveTo>
                  <a:pt x="0" y="0"/>
                </a:moveTo>
                <a:lnTo>
                  <a:pt x="0" y="928370"/>
                </a:lnTo>
              </a:path>
            </a:pathLst>
          </a:custGeom>
          <a:ln w="38100">
            <a:solidFill>
              <a:srgbClr val="8952AC"/>
            </a:solidFill>
            <a:prstDash val="dash"/>
          </a:ln>
        </p:spPr>
        <p:txBody>
          <a:bodyPr wrap="square" lIns="0" tIns="0" rIns="0" bIns="0" rtlCol="0"/>
          <a:lstStyle/>
          <a:p/>
        </p:txBody>
      </p:sp>
      <p:sp>
        <p:nvSpPr>
          <p:cNvPr id="30" name="object 30"/>
          <p:cNvSpPr/>
          <p:nvPr/>
        </p:nvSpPr>
        <p:spPr>
          <a:xfrm>
            <a:off x="3597402" y="3096005"/>
            <a:ext cx="1195070" cy="1044575"/>
          </a:xfrm>
          <a:custGeom>
            <a:avLst/>
            <a:gdLst/>
            <a:ahLst/>
            <a:cxnLst/>
            <a:rect l="l" t="t" r="r" b="b"/>
            <a:pathLst>
              <a:path w="1195070" h="1044575">
                <a:moveTo>
                  <a:pt x="0" y="1044321"/>
                </a:moveTo>
                <a:lnTo>
                  <a:pt x="1194815" y="0"/>
                </a:lnTo>
              </a:path>
            </a:pathLst>
          </a:custGeom>
          <a:ln w="38100">
            <a:solidFill>
              <a:srgbClr val="57ED7B"/>
            </a:solidFill>
          </a:ln>
        </p:spPr>
        <p:txBody>
          <a:bodyPr wrap="square" lIns="0" tIns="0" rIns="0" bIns="0" rtlCol="0"/>
          <a:lstStyle/>
          <a:p/>
        </p:txBody>
      </p:sp>
      <p:sp>
        <p:nvSpPr>
          <p:cNvPr id="31" name="object 31"/>
          <p:cNvSpPr/>
          <p:nvPr/>
        </p:nvSpPr>
        <p:spPr>
          <a:xfrm>
            <a:off x="2116073" y="1771650"/>
            <a:ext cx="1201420" cy="1044575"/>
          </a:xfrm>
          <a:custGeom>
            <a:avLst/>
            <a:gdLst/>
            <a:ahLst/>
            <a:cxnLst/>
            <a:rect l="l" t="t" r="r" b="b"/>
            <a:pathLst>
              <a:path w="1201420" h="1044575">
                <a:moveTo>
                  <a:pt x="1200912" y="1044321"/>
                </a:moveTo>
                <a:lnTo>
                  <a:pt x="0" y="0"/>
                </a:lnTo>
              </a:path>
            </a:pathLst>
          </a:custGeom>
          <a:ln w="38100">
            <a:solidFill>
              <a:srgbClr val="57ED7B"/>
            </a:solidFill>
          </a:ln>
        </p:spPr>
        <p:txBody>
          <a:bodyPr wrap="square" lIns="0" tIns="0" rIns="0" bIns="0" rtlCol="0"/>
          <a:lstStyle/>
          <a:p/>
        </p:txBody>
      </p:sp>
      <p:sp>
        <p:nvSpPr>
          <p:cNvPr id="32" name="object 32"/>
          <p:cNvSpPr txBox="1"/>
          <p:nvPr/>
        </p:nvSpPr>
        <p:spPr>
          <a:xfrm>
            <a:off x="2850260" y="3609847"/>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33" name="object 33"/>
          <p:cNvSpPr txBox="1"/>
          <p:nvPr/>
        </p:nvSpPr>
        <p:spPr>
          <a:xfrm>
            <a:off x="2771648" y="4337380"/>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34" name="object 34"/>
          <p:cNvSpPr txBox="1"/>
          <p:nvPr/>
        </p:nvSpPr>
        <p:spPr>
          <a:xfrm>
            <a:off x="1724660" y="3477514"/>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35" name="object 35"/>
          <p:cNvSpPr txBox="1"/>
          <p:nvPr/>
        </p:nvSpPr>
        <p:spPr>
          <a:xfrm>
            <a:off x="2622295" y="261950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6" name="object 36"/>
          <p:cNvSpPr txBox="1"/>
          <p:nvPr/>
        </p:nvSpPr>
        <p:spPr>
          <a:xfrm>
            <a:off x="1748408" y="220078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8</a:t>
            </a:r>
            <a:endParaRPr sz="1600">
              <a:latin typeface="Arial"/>
              <a:cs typeface="Arial"/>
            </a:endParaRPr>
          </a:p>
        </p:txBody>
      </p:sp>
      <p:sp>
        <p:nvSpPr>
          <p:cNvPr id="37" name="object 37"/>
          <p:cNvSpPr txBox="1"/>
          <p:nvPr/>
        </p:nvSpPr>
        <p:spPr>
          <a:xfrm>
            <a:off x="4197858" y="4337380"/>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5</a:t>
            </a:r>
            <a:endParaRPr sz="1600">
              <a:latin typeface="Arial"/>
              <a:cs typeface="Arial"/>
            </a:endParaRPr>
          </a:p>
        </p:txBody>
      </p:sp>
      <p:sp>
        <p:nvSpPr>
          <p:cNvPr id="38" name="object 38"/>
          <p:cNvSpPr txBox="1"/>
          <p:nvPr/>
        </p:nvSpPr>
        <p:spPr>
          <a:xfrm>
            <a:off x="3618738" y="3675075"/>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39" name="object 39"/>
          <p:cNvSpPr txBox="1"/>
          <p:nvPr/>
        </p:nvSpPr>
        <p:spPr>
          <a:xfrm>
            <a:off x="2900552" y="220078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40" name="object 40"/>
          <p:cNvSpPr txBox="1"/>
          <p:nvPr/>
        </p:nvSpPr>
        <p:spPr>
          <a:xfrm>
            <a:off x="5042408" y="3440684"/>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41" name="object 41"/>
          <p:cNvSpPr txBox="1"/>
          <p:nvPr/>
        </p:nvSpPr>
        <p:spPr>
          <a:xfrm>
            <a:off x="2622295" y="168173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42" name="object 42"/>
          <p:cNvSpPr txBox="1"/>
          <p:nvPr/>
        </p:nvSpPr>
        <p:spPr>
          <a:xfrm>
            <a:off x="3544061" y="2188591"/>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43" name="object 43"/>
          <p:cNvSpPr/>
          <p:nvPr/>
        </p:nvSpPr>
        <p:spPr>
          <a:xfrm>
            <a:off x="3594353" y="1771650"/>
            <a:ext cx="1198245" cy="1044575"/>
          </a:xfrm>
          <a:custGeom>
            <a:avLst/>
            <a:gdLst/>
            <a:ahLst/>
            <a:cxnLst/>
            <a:rect l="l" t="t" r="r" b="b"/>
            <a:pathLst>
              <a:path w="1198245" h="1044575">
                <a:moveTo>
                  <a:pt x="1197864" y="1044321"/>
                </a:moveTo>
                <a:lnTo>
                  <a:pt x="0" y="0"/>
                </a:lnTo>
              </a:path>
            </a:pathLst>
          </a:custGeom>
          <a:ln w="38100">
            <a:solidFill>
              <a:srgbClr val="57ED7B"/>
            </a:solidFill>
          </a:ln>
        </p:spPr>
        <p:txBody>
          <a:bodyPr wrap="square" lIns="0" tIns="0" rIns="0" bIns="0" rtlCol="0"/>
          <a:lstStyle/>
          <a:p/>
        </p:txBody>
      </p:sp>
      <p:sp>
        <p:nvSpPr>
          <p:cNvPr id="44" name="object 44"/>
          <p:cNvSpPr txBox="1"/>
          <p:nvPr/>
        </p:nvSpPr>
        <p:spPr>
          <a:xfrm>
            <a:off x="4145026" y="172834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b="1">
                <a:solidFill>
                  <a:srgbClr val="767070"/>
                </a:solidFill>
                <a:latin typeface="Arial"/>
                <a:cs typeface="Arial"/>
              </a:rPr>
              <a:t>6</a:t>
            </a:r>
            <a:endParaRPr sz="1600">
              <a:latin typeface="Arial"/>
              <a:cs typeface="Arial"/>
            </a:endParaRPr>
          </a:p>
        </p:txBody>
      </p:sp>
      <p:sp>
        <p:nvSpPr>
          <p:cNvPr id="45" name="object 45"/>
          <p:cNvSpPr txBox="1"/>
          <p:nvPr/>
        </p:nvSpPr>
        <p:spPr>
          <a:xfrm>
            <a:off x="4443729" y="219349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46" name="object 46"/>
          <p:cNvSpPr/>
          <p:nvPr/>
        </p:nvSpPr>
        <p:spPr>
          <a:xfrm>
            <a:off x="3655314" y="2955798"/>
            <a:ext cx="1078865" cy="0"/>
          </a:xfrm>
          <a:custGeom>
            <a:avLst/>
            <a:gdLst/>
            <a:ahLst/>
            <a:cxnLst/>
            <a:rect l="l" t="t" r="r" b="b"/>
            <a:pathLst>
              <a:path w="1078864" h="0">
                <a:moveTo>
                  <a:pt x="1078738" y="0"/>
                </a:moveTo>
                <a:lnTo>
                  <a:pt x="0" y="0"/>
                </a:lnTo>
              </a:path>
            </a:pathLst>
          </a:custGeom>
          <a:ln w="38100">
            <a:solidFill>
              <a:srgbClr val="7E7E7E"/>
            </a:solidFill>
            <a:prstDash val="dash"/>
          </a:ln>
        </p:spPr>
        <p:txBody>
          <a:bodyPr wrap="square" lIns="0" tIns="0" rIns="0" bIns="0" rtlCol="0"/>
          <a:lstStyle/>
          <a:p/>
        </p:txBody>
      </p:sp>
      <p:sp>
        <p:nvSpPr>
          <p:cNvPr id="47" name="object 47"/>
          <p:cNvSpPr txBox="1"/>
          <p:nvPr/>
        </p:nvSpPr>
        <p:spPr>
          <a:xfrm>
            <a:off x="3917060" y="295516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4</a:t>
            </a:r>
            <a:endParaRPr sz="1600">
              <a:latin typeface="Arial"/>
              <a:cs typeface="Arial"/>
            </a:endParaRPr>
          </a:p>
        </p:txBody>
      </p:sp>
      <p:sp>
        <p:nvSpPr>
          <p:cNvPr id="48" name="object 48"/>
          <p:cNvSpPr/>
          <p:nvPr/>
        </p:nvSpPr>
        <p:spPr>
          <a:xfrm>
            <a:off x="2029205" y="4997958"/>
            <a:ext cx="465455" cy="0"/>
          </a:xfrm>
          <a:custGeom>
            <a:avLst/>
            <a:gdLst/>
            <a:ahLst/>
            <a:cxnLst/>
            <a:rect l="l" t="t" r="r" b="b"/>
            <a:pathLst>
              <a:path w="465455" h="0">
                <a:moveTo>
                  <a:pt x="0" y="0"/>
                </a:moveTo>
                <a:lnTo>
                  <a:pt x="465074" y="0"/>
                </a:lnTo>
              </a:path>
            </a:pathLst>
          </a:custGeom>
          <a:ln w="38100">
            <a:solidFill>
              <a:srgbClr val="8952AC"/>
            </a:solidFill>
            <a:prstDash val="dash"/>
          </a:ln>
        </p:spPr>
        <p:txBody>
          <a:bodyPr wrap="square" lIns="0" tIns="0" rIns="0" bIns="0" rtlCol="0"/>
          <a:lstStyle/>
          <a:p/>
        </p:txBody>
      </p:sp>
      <p:sp>
        <p:nvSpPr>
          <p:cNvPr id="49" name="object 49"/>
          <p:cNvSpPr/>
          <p:nvPr/>
        </p:nvSpPr>
        <p:spPr>
          <a:xfrm>
            <a:off x="2029205" y="5238750"/>
            <a:ext cx="465455" cy="0"/>
          </a:xfrm>
          <a:custGeom>
            <a:avLst/>
            <a:gdLst/>
            <a:ahLst/>
            <a:cxnLst/>
            <a:rect l="l" t="t" r="r" b="b"/>
            <a:pathLst>
              <a:path w="465455" h="0">
                <a:moveTo>
                  <a:pt x="0" y="0"/>
                </a:moveTo>
                <a:lnTo>
                  <a:pt x="465074" y="0"/>
                </a:lnTo>
              </a:path>
            </a:pathLst>
          </a:custGeom>
          <a:ln w="38100">
            <a:solidFill>
              <a:srgbClr val="767070"/>
            </a:solidFill>
            <a:prstDash val="dash"/>
          </a:ln>
        </p:spPr>
        <p:txBody>
          <a:bodyPr wrap="square" lIns="0" tIns="0" rIns="0" bIns="0" rtlCol="0"/>
          <a:lstStyle/>
          <a:p/>
        </p:txBody>
      </p:sp>
      <p:sp>
        <p:nvSpPr>
          <p:cNvPr id="50" name="object 50"/>
          <p:cNvSpPr/>
          <p:nvPr/>
        </p:nvSpPr>
        <p:spPr>
          <a:xfrm>
            <a:off x="2029205" y="5717285"/>
            <a:ext cx="465455" cy="0"/>
          </a:xfrm>
          <a:custGeom>
            <a:avLst/>
            <a:gdLst/>
            <a:ahLst/>
            <a:cxnLst/>
            <a:rect l="l" t="t" r="r" b="b"/>
            <a:pathLst>
              <a:path w="465455" h="0">
                <a:moveTo>
                  <a:pt x="0" y="0"/>
                </a:moveTo>
                <a:lnTo>
                  <a:pt x="465074" y="0"/>
                </a:lnTo>
              </a:path>
            </a:pathLst>
          </a:custGeom>
          <a:ln w="38100">
            <a:solidFill>
              <a:srgbClr val="57ED7B"/>
            </a:solidFill>
          </a:ln>
        </p:spPr>
        <p:txBody>
          <a:bodyPr wrap="square" lIns="0" tIns="0" rIns="0" bIns="0" rtlCol="0"/>
          <a:lstStyle/>
          <a:p/>
        </p:txBody>
      </p:sp>
      <p:sp>
        <p:nvSpPr>
          <p:cNvPr id="51" name="object 51"/>
          <p:cNvSpPr/>
          <p:nvPr/>
        </p:nvSpPr>
        <p:spPr>
          <a:xfrm>
            <a:off x="2029205" y="5471921"/>
            <a:ext cx="465455" cy="0"/>
          </a:xfrm>
          <a:custGeom>
            <a:avLst/>
            <a:gdLst/>
            <a:ahLst/>
            <a:cxnLst/>
            <a:rect l="l" t="t" r="r" b="b"/>
            <a:pathLst>
              <a:path w="465455" h="0">
                <a:moveTo>
                  <a:pt x="0" y="0"/>
                </a:moveTo>
                <a:lnTo>
                  <a:pt x="465074" y="0"/>
                </a:lnTo>
              </a:path>
            </a:pathLst>
          </a:custGeom>
          <a:ln w="38100">
            <a:solidFill>
              <a:srgbClr val="C00000"/>
            </a:solidFill>
            <a:prstDash val="dash"/>
          </a:ln>
        </p:spPr>
        <p:txBody>
          <a:bodyPr wrap="square" lIns="0" tIns="0" rIns="0" bIns="0" rtlCol="0"/>
          <a:lstStyle/>
          <a:p/>
        </p:txBody>
      </p:sp>
      <p:sp>
        <p:nvSpPr>
          <p:cNvPr id="52" name="object 52"/>
          <p:cNvSpPr txBox="1"/>
          <p:nvPr/>
        </p:nvSpPr>
        <p:spPr>
          <a:xfrm>
            <a:off x="2572004" y="4826889"/>
            <a:ext cx="1320800" cy="989330"/>
          </a:xfrm>
          <a:prstGeom prst="rect">
            <a:avLst/>
          </a:prstGeom>
        </p:spPr>
        <p:txBody>
          <a:bodyPr wrap="square" lIns="0" tIns="8255" rIns="0" bIns="0" rtlCol="0" vert="horz">
            <a:spAutoFit/>
          </a:bodyPr>
          <a:lstStyle/>
          <a:p>
            <a:pPr marL="12700" marR="5080">
              <a:lnSpc>
                <a:spcPct val="132300"/>
              </a:lnSpc>
              <a:spcBef>
                <a:spcPts val="65"/>
              </a:spcBef>
            </a:pPr>
            <a:r>
              <a:rPr dirty="0" sz="1200" spc="-5">
                <a:solidFill>
                  <a:srgbClr val="767070"/>
                </a:solidFill>
                <a:latin typeface="Arial"/>
                <a:cs typeface="Arial"/>
              </a:rPr>
              <a:t>Unexamined Edge  Disregarded Edge  </a:t>
            </a:r>
            <a:r>
              <a:rPr dirty="0" sz="1200">
                <a:solidFill>
                  <a:srgbClr val="767070"/>
                </a:solidFill>
                <a:latin typeface="Arial"/>
                <a:cs typeface="Arial"/>
              </a:rPr>
              <a:t>Under</a:t>
            </a:r>
            <a:r>
              <a:rPr dirty="0" sz="1200" spc="-70">
                <a:solidFill>
                  <a:srgbClr val="767070"/>
                </a:solidFill>
                <a:latin typeface="Arial"/>
                <a:cs typeface="Arial"/>
              </a:rPr>
              <a:t> </a:t>
            </a:r>
            <a:r>
              <a:rPr dirty="0" sz="1200" spc="-5">
                <a:solidFill>
                  <a:srgbClr val="767070"/>
                </a:solidFill>
                <a:latin typeface="Arial"/>
                <a:cs typeface="Arial"/>
              </a:rPr>
              <a:t>Examination  MCST</a:t>
            </a:r>
            <a:r>
              <a:rPr dirty="0" sz="1200" spc="-10">
                <a:solidFill>
                  <a:srgbClr val="767070"/>
                </a:solidFill>
                <a:latin typeface="Arial"/>
                <a:cs typeface="Arial"/>
              </a:rPr>
              <a:t> </a:t>
            </a:r>
            <a:r>
              <a:rPr dirty="0" sz="1200" spc="-5">
                <a:solidFill>
                  <a:srgbClr val="767070"/>
                </a:solidFill>
                <a:latin typeface="Arial"/>
                <a:cs typeface="Arial"/>
              </a:rPr>
              <a:t>Edge</a:t>
            </a:r>
            <a:endParaRPr sz="1200">
              <a:latin typeface="Arial"/>
              <a:cs typeface="Arial"/>
            </a:endParaRPr>
          </a:p>
        </p:txBody>
      </p:sp>
      <p:sp>
        <p:nvSpPr>
          <p:cNvPr id="53" name="object 53"/>
          <p:cNvSpPr/>
          <p:nvPr/>
        </p:nvSpPr>
        <p:spPr>
          <a:xfrm>
            <a:off x="6441947" y="4081271"/>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54" name="object 54"/>
          <p:cNvSpPr/>
          <p:nvPr/>
        </p:nvSpPr>
        <p:spPr>
          <a:xfrm>
            <a:off x="6441947" y="2756916"/>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55" name="object 55"/>
          <p:cNvSpPr txBox="1"/>
          <p:nvPr/>
        </p:nvSpPr>
        <p:spPr>
          <a:xfrm>
            <a:off x="6527418" y="2752725"/>
            <a:ext cx="2025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𝑑</a:t>
            </a:r>
            <a:endParaRPr sz="2400">
              <a:latin typeface="Cambria Math"/>
              <a:cs typeface="Cambria Math"/>
            </a:endParaRPr>
          </a:p>
        </p:txBody>
      </p:sp>
      <p:sp>
        <p:nvSpPr>
          <p:cNvPr id="56" name="object 56"/>
          <p:cNvSpPr/>
          <p:nvPr/>
        </p:nvSpPr>
        <p:spPr>
          <a:xfrm>
            <a:off x="7923276" y="4081271"/>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57" name="object 57"/>
          <p:cNvSpPr txBox="1"/>
          <p:nvPr/>
        </p:nvSpPr>
        <p:spPr>
          <a:xfrm>
            <a:off x="6546595" y="4077461"/>
            <a:ext cx="1671320" cy="391160"/>
          </a:xfrm>
          <a:prstGeom prst="rect">
            <a:avLst/>
          </a:prstGeom>
        </p:spPr>
        <p:txBody>
          <a:bodyPr wrap="square" lIns="0" tIns="12700" rIns="0" bIns="0" rtlCol="0" vert="horz">
            <a:spAutoFit/>
          </a:bodyPr>
          <a:lstStyle/>
          <a:p>
            <a:pPr marL="12700">
              <a:lnSpc>
                <a:spcPct val="100000"/>
              </a:lnSpc>
              <a:spcBef>
                <a:spcPts val="100"/>
              </a:spcBef>
              <a:tabLst>
                <a:tab pos="1471930" algn="l"/>
              </a:tabLst>
            </a:pPr>
            <a:r>
              <a:rPr dirty="0" sz="2400">
                <a:solidFill>
                  <a:srgbClr val="E7DCED"/>
                </a:solidFill>
                <a:latin typeface="Cambria Math"/>
                <a:cs typeface="Cambria Math"/>
              </a:rPr>
              <a:t>𝑠	𝑔</a:t>
            </a:r>
            <a:endParaRPr sz="2400">
              <a:latin typeface="Cambria Math"/>
              <a:cs typeface="Cambria Math"/>
            </a:endParaRPr>
          </a:p>
        </p:txBody>
      </p:sp>
      <p:sp>
        <p:nvSpPr>
          <p:cNvPr id="58" name="object 58"/>
          <p:cNvSpPr/>
          <p:nvPr/>
        </p:nvSpPr>
        <p:spPr>
          <a:xfrm>
            <a:off x="6441947" y="143256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59" name="object 59"/>
          <p:cNvSpPr txBox="1"/>
          <p:nvPr/>
        </p:nvSpPr>
        <p:spPr>
          <a:xfrm>
            <a:off x="6531609" y="1428115"/>
            <a:ext cx="19558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𝑎</a:t>
            </a:r>
            <a:endParaRPr sz="2400">
              <a:latin typeface="Cambria Math"/>
              <a:cs typeface="Cambria Math"/>
            </a:endParaRPr>
          </a:p>
        </p:txBody>
      </p:sp>
      <p:sp>
        <p:nvSpPr>
          <p:cNvPr id="60" name="object 60"/>
          <p:cNvSpPr/>
          <p:nvPr/>
        </p:nvSpPr>
        <p:spPr>
          <a:xfrm>
            <a:off x="7923276" y="2756916"/>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61" name="object 61"/>
          <p:cNvSpPr txBox="1"/>
          <p:nvPr/>
        </p:nvSpPr>
        <p:spPr>
          <a:xfrm>
            <a:off x="8022717" y="2752725"/>
            <a:ext cx="1771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𝑒</a:t>
            </a:r>
            <a:endParaRPr sz="2400">
              <a:latin typeface="Cambria Math"/>
              <a:cs typeface="Cambria Math"/>
            </a:endParaRPr>
          </a:p>
        </p:txBody>
      </p:sp>
      <p:sp>
        <p:nvSpPr>
          <p:cNvPr id="62" name="object 62"/>
          <p:cNvSpPr/>
          <p:nvPr/>
        </p:nvSpPr>
        <p:spPr>
          <a:xfrm>
            <a:off x="7920228" y="143256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63" name="object 63"/>
          <p:cNvSpPr txBox="1"/>
          <p:nvPr/>
        </p:nvSpPr>
        <p:spPr>
          <a:xfrm>
            <a:off x="8012683" y="1428115"/>
            <a:ext cx="18986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𝑏</a:t>
            </a:r>
            <a:endParaRPr sz="2400">
              <a:latin typeface="Cambria Math"/>
              <a:cs typeface="Cambria Math"/>
            </a:endParaRPr>
          </a:p>
        </p:txBody>
      </p:sp>
      <p:sp>
        <p:nvSpPr>
          <p:cNvPr id="64" name="object 64"/>
          <p:cNvSpPr/>
          <p:nvPr/>
        </p:nvSpPr>
        <p:spPr>
          <a:xfrm>
            <a:off x="9398507" y="4081271"/>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65" name="object 65"/>
          <p:cNvSpPr txBox="1"/>
          <p:nvPr/>
        </p:nvSpPr>
        <p:spPr>
          <a:xfrm>
            <a:off x="9489185" y="4077461"/>
            <a:ext cx="19494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ℎ</a:t>
            </a:r>
            <a:endParaRPr sz="2400">
              <a:latin typeface="Cambria Math"/>
              <a:cs typeface="Cambria Math"/>
            </a:endParaRPr>
          </a:p>
        </p:txBody>
      </p:sp>
      <p:sp>
        <p:nvSpPr>
          <p:cNvPr id="66" name="object 66"/>
          <p:cNvSpPr/>
          <p:nvPr/>
        </p:nvSpPr>
        <p:spPr>
          <a:xfrm>
            <a:off x="9398507" y="2756916"/>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20"/>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20"/>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67" name="object 67"/>
          <p:cNvSpPr txBox="1"/>
          <p:nvPr/>
        </p:nvSpPr>
        <p:spPr>
          <a:xfrm>
            <a:off x="9487916" y="2752725"/>
            <a:ext cx="19304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𝑓</a:t>
            </a:r>
            <a:endParaRPr sz="2400">
              <a:latin typeface="Cambria Math"/>
              <a:cs typeface="Cambria Math"/>
            </a:endParaRPr>
          </a:p>
        </p:txBody>
      </p:sp>
      <p:sp>
        <p:nvSpPr>
          <p:cNvPr id="68" name="object 68"/>
          <p:cNvSpPr/>
          <p:nvPr/>
        </p:nvSpPr>
        <p:spPr>
          <a:xfrm>
            <a:off x="9398507" y="1432560"/>
            <a:ext cx="396240" cy="396240"/>
          </a:xfrm>
          <a:custGeom>
            <a:avLst/>
            <a:gdLst/>
            <a:ahLst/>
            <a:cxnLst/>
            <a:rect l="l" t="t" r="r" b="b"/>
            <a:pathLst>
              <a:path w="396240" h="396239">
                <a:moveTo>
                  <a:pt x="198120" y="0"/>
                </a:moveTo>
                <a:lnTo>
                  <a:pt x="152675" y="5229"/>
                </a:lnTo>
                <a:lnTo>
                  <a:pt x="110967" y="20127"/>
                </a:lnTo>
                <a:lnTo>
                  <a:pt x="74182" y="43507"/>
                </a:lnTo>
                <a:lnTo>
                  <a:pt x="43507" y="74182"/>
                </a:lnTo>
                <a:lnTo>
                  <a:pt x="20127" y="110967"/>
                </a:lnTo>
                <a:lnTo>
                  <a:pt x="5229" y="152675"/>
                </a:lnTo>
                <a:lnTo>
                  <a:pt x="0" y="198119"/>
                </a:lnTo>
                <a:lnTo>
                  <a:pt x="5229" y="243564"/>
                </a:lnTo>
                <a:lnTo>
                  <a:pt x="20127" y="285272"/>
                </a:lnTo>
                <a:lnTo>
                  <a:pt x="43507" y="322057"/>
                </a:lnTo>
                <a:lnTo>
                  <a:pt x="74182" y="352732"/>
                </a:lnTo>
                <a:lnTo>
                  <a:pt x="110967" y="376112"/>
                </a:lnTo>
                <a:lnTo>
                  <a:pt x="152675" y="391010"/>
                </a:lnTo>
                <a:lnTo>
                  <a:pt x="198120" y="396239"/>
                </a:lnTo>
                <a:lnTo>
                  <a:pt x="243564" y="391010"/>
                </a:lnTo>
                <a:lnTo>
                  <a:pt x="285272" y="376112"/>
                </a:lnTo>
                <a:lnTo>
                  <a:pt x="322057" y="352732"/>
                </a:lnTo>
                <a:lnTo>
                  <a:pt x="352732" y="322057"/>
                </a:lnTo>
                <a:lnTo>
                  <a:pt x="376112" y="285272"/>
                </a:lnTo>
                <a:lnTo>
                  <a:pt x="391010" y="243564"/>
                </a:lnTo>
                <a:lnTo>
                  <a:pt x="396240" y="198119"/>
                </a:lnTo>
                <a:lnTo>
                  <a:pt x="391010" y="152675"/>
                </a:lnTo>
                <a:lnTo>
                  <a:pt x="376112" y="110967"/>
                </a:lnTo>
                <a:lnTo>
                  <a:pt x="352732" y="74182"/>
                </a:lnTo>
                <a:lnTo>
                  <a:pt x="322057" y="43507"/>
                </a:lnTo>
                <a:lnTo>
                  <a:pt x="285272" y="20127"/>
                </a:lnTo>
                <a:lnTo>
                  <a:pt x="243564" y="5229"/>
                </a:lnTo>
                <a:lnTo>
                  <a:pt x="198120" y="0"/>
                </a:lnTo>
                <a:close/>
              </a:path>
            </a:pathLst>
          </a:custGeom>
          <a:solidFill>
            <a:srgbClr val="AC8752"/>
          </a:solidFill>
        </p:spPr>
        <p:txBody>
          <a:bodyPr wrap="square" lIns="0" tIns="0" rIns="0" bIns="0" rtlCol="0"/>
          <a:lstStyle/>
          <a:p/>
        </p:txBody>
      </p:sp>
      <p:sp>
        <p:nvSpPr>
          <p:cNvPr id="69" name="object 69"/>
          <p:cNvSpPr txBox="1"/>
          <p:nvPr/>
        </p:nvSpPr>
        <p:spPr>
          <a:xfrm>
            <a:off x="9501885" y="1428115"/>
            <a:ext cx="165735"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E7DCED"/>
                </a:solidFill>
                <a:latin typeface="Cambria Math"/>
                <a:cs typeface="Cambria Math"/>
              </a:rPr>
              <a:t>𝑐</a:t>
            </a:r>
            <a:endParaRPr sz="2400">
              <a:latin typeface="Cambria Math"/>
              <a:cs typeface="Cambria Math"/>
            </a:endParaRPr>
          </a:p>
        </p:txBody>
      </p:sp>
      <p:sp>
        <p:nvSpPr>
          <p:cNvPr id="70" name="object 70"/>
          <p:cNvSpPr/>
          <p:nvPr/>
        </p:nvSpPr>
        <p:spPr>
          <a:xfrm>
            <a:off x="6838950" y="4280153"/>
            <a:ext cx="1085215" cy="0"/>
          </a:xfrm>
          <a:custGeom>
            <a:avLst/>
            <a:gdLst/>
            <a:ahLst/>
            <a:cxnLst/>
            <a:rect l="l" t="t" r="r" b="b"/>
            <a:pathLst>
              <a:path w="1085215" h="0">
                <a:moveTo>
                  <a:pt x="1084833" y="0"/>
                </a:moveTo>
                <a:lnTo>
                  <a:pt x="0" y="0"/>
                </a:lnTo>
              </a:path>
            </a:pathLst>
          </a:custGeom>
          <a:ln w="38100">
            <a:solidFill>
              <a:srgbClr val="57ED7B"/>
            </a:solidFill>
          </a:ln>
        </p:spPr>
        <p:txBody>
          <a:bodyPr wrap="square" lIns="0" tIns="0" rIns="0" bIns="0" rtlCol="0"/>
          <a:lstStyle/>
          <a:p/>
        </p:txBody>
      </p:sp>
      <p:sp>
        <p:nvSpPr>
          <p:cNvPr id="71" name="object 71"/>
          <p:cNvSpPr/>
          <p:nvPr/>
        </p:nvSpPr>
        <p:spPr>
          <a:xfrm>
            <a:off x="6640830" y="3153917"/>
            <a:ext cx="0" cy="928369"/>
          </a:xfrm>
          <a:custGeom>
            <a:avLst/>
            <a:gdLst/>
            <a:ahLst/>
            <a:cxnLst/>
            <a:rect l="l" t="t" r="r" b="b"/>
            <a:pathLst>
              <a:path w="0" h="928370">
                <a:moveTo>
                  <a:pt x="0" y="0"/>
                </a:moveTo>
                <a:lnTo>
                  <a:pt x="0" y="928370"/>
                </a:lnTo>
              </a:path>
            </a:pathLst>
          </a:custGeom>
          <a:ln w="38100">
            <a:solidFill>
              <a:srgbClr val="57ED7B"/>
            </a:solidFill>
          </a:ln>
        </p:spPr>
        <p:txBody>
          <a:bodyPr wrap="square" lIns="0" tIns="0" rIns="0" bIns="0" rtlCol="0"/>
          <a:lstStyle/>
          <a:p/>
        </p:txBody>
      </p:sp>
      <p:sp>
        <p:nvSpPr>
          <p:cNvPr id="72" name="object 72"/>
          <p:cNvSpPr/>
          <p:nvPr/>
        </p:nvSpPr>
        <p:spPr>
          <a:xfrm>
            <a:off x="9597390" y="3153917"/>
            <a:ext cx="0" cy="928369"/>
          </a:xfrm>
          <a:custGeom>
            <a:avLst/>
            <a:gdLst/>
            <a:ahLst/>
            <a:cxnLst/>
            <a:rect l="l" t="t" r="r" b="b"/>
            <a:pathLst>
              <a:path w="0" h="928370">
                <a:moveTo>
                  <a:pt x="0" y="928370"/>
                </a:moveTo>
                <a:lnTo>
                  <a:pt x="0" y="0"/>
                </a:lnTo>
              </a:path>
            </a:pathLst>
          </a:custGeom>
          <a:ln w="38100">
            <a:solidFill>
              <a:srgbClr val="57ED7B"/>
            </a:solidFill>
          </a:ln>
        </p:spPr>
        <p:txBody>
          <a:bodyPr wrap="square" lIns="0" tIns="0" rIns="0" bIns="0" rtlCol="0"/>
          <a:lstStyle/>
          <a:p/>
        </p:txBody>
      </p:sp>
      <p:sp>
        <p:nvSpPr>
          <p:cNvPr id="73" name="object 73"/>
          <p:cNvSpPr/>
          <p:nvPr/>
        </p:nvSpPr>
        <p:spPr>
          <a:xfrm>
            <a:off x="8317230" y="1631442"/>
            <a:ext cx="1082040" cy="0"/>
          </a:xfrm>
          <a:custGeom>
            <a:avLst/>
            <a:gdLst/>
            <a:ahLst/>
            <a:cxnLst/>
            <a:rect l="l" t="t" r="r" b="b"/>
            <a:pathLst>
              <a:path w="1082040" h="0">
                <a:moveTo>
                  <a:pt x="1081786" y="0"/>
                </a:moveTo>
                <a:lnTo>
                  <a:pt x="0" y="0"/>
                </a:lnTo>
              </a:path>
            </a:pathLst>
          </a:custGeom>
          <a:ln w="38100">
            <a:solidFill>
              <a:srgbClr val="57ED7B"/>
            </a:solidFill>
          </a:ln>
        </p:spPr>
        <p:txBody>
          <a:bodyPr wrap="square" lIns="0" tIns="0" rIns="0" bIns="0" rtlCol="0"/>
          <a:lstStyle/>
          <a:p/>
        </p:txBody>
      </p:sp>
      <p:sp>
        <p:nvSpPr>
          <p:cNvPr id="74" name="object 74"/>
          <p:cNvSpPr/>
          <p:nvPr/>
        </p:nvSpPr>
        <p:spPr>
          <a:xfrm>
            <a:off x="6838950" y="1631442"/>
            <a:ext cx="1082040" cy="0"/>
          </a:xfrm>
          <a:custGeom>
            <a:avLst/>
            <a:gdLst/>
            <a:ahLst/>
            <a:cxnLst/>
            <a:rect l="l" t="t" r="r" b="b"/>
            <a:pathLst>
              <a:path w="1082040" h="0">
                <a:moveTo>
                  <a:pt x="0" y="0"/>
                </a:moveTo>
                <a:lnTo>
                  <a:pt x="1081785" y="0"/>
                </a:lnTo>
              </a:path>
            </a:pathLst>
          </a:custGeom>
          <a:ln w="38100">
            <a:solidFill>
              <a:srgbClr val="57ED7B"/>
            </a:solidFill>
          </a:ln>
        </p:spPr>
        <p:txBody>
          <a:bodyPr wrap="square" lIns="0" tIns="0" rIns="0" bIns="0" rtlCol="0"/>
          <a:lstStyle/>
          <a:p/>
        </p:txBody>
      </p:sp>
      <p:sp>
        <p:nvSpPr>
          <p:cNvPr id="75" name="object 75"/>
          <p:cNvSpPr/>
          <p:nvPr/>
        </p:nvSpPr>
        <p:spPr>
          <a:xfrm>
            <a:off x="8262366" y="3096005"/>
            <a:ext cx="1195070" cy="1044575"/>
          </a:xfrm>
          <a:custGeom>
            <a:avLst/>
            <a:gdLst/>
            <a:ahLst/>
            <a:cxnLst/>
            <a:rect l="l" t="t" r="r" b="b"/>
            <a:pathLst>
              <a:path w="1195070" h="1044575">
                <a:moveTo>
                  <a:pt x="0" y="1044321"/>
                </a:moveTo>
                <a:lnTo>
                  <a:pt x="1194815" y="0"/>
                </a:lnTo>
              </a:path>
            </a:pathLst>
          </a:custGeom>
          <a:ln w="38100">
            <a:solidFill>
              <a:srgbClr val="57ED7B"/>
            </a:solidFill>
          </a:ln>
        </p:spPr>
        <p:txBody>
          <a:bodyPr wrap="square" lIns="0" tIns="0" rIns="0" bIns="0" rtlCol="0"/>
          <a:lstStyle/>
          <a:p/>
        </p:txBody>
      </p:sp>
      <p:sp>
        <p:nvSpPr>
          <p:cNvPr id="76" name="object 76"/>
          <p:cNvSpPr/>
          <p:nvPr/>
        </p:nvSpPr>
        <p:spPr>
          <a:xfrm>
            <a:off x="6781038" y="1771650"/>
            <a:ext cx="1201420" cy="1044575"/>
          </a:xfrm>
          <a:custGeom>
            <a:avLst/>
            <a:gdLst/>
            <a:ahLst/>
            <a:cxnLst/>
            <a:rect l="l" t="t" r="r" b="b"/>
            <a:pathLst>
              <a:path w="1201420" h="1044575">
                <a:moveTo>
                  <a:pt x="1200911" y="1044321"/>
                </a:moveTo>
                <a:lnTo>
                  <a:pt x="0" y="0"/>
                </a:lnTo>
              </a:path>
            </a:pathLst>
          </a:custGeom>
          <a:ln w="38100">
            <a:solidFill>
              <a:srgbClr val="57ED7B"/>
            </a:solidFill>
          </a:ln>
        </p:spPr>
        <p:txBody>
          <a:bodyPr wrap="square" lIns="0" tIns="0" rIns="0" bIns="0" rtlCol="0"/>
          <a:lstStyle/>
          <a:p/>
        </p:txBody>
      </p:sp>
      <p:sp>
        <p:nvSpPr>
          <p:cNvPr id="77" name="object 77"/>
          <p:cNvSpPr txBox="1"/>
          <p:nvPr/>
        </p:nvSpPr>
        <p:spPr>
          <a:xfrm>
            <a:off x="7436866" y="4337380"/>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78" name="object 78"/>
          <p:cNvSpPr txBox="1"/>
          <p:nvPr/>
        </p:nvSpPr>
        <p:spPr>
          <a:xfrm>
            <a:off x="6389878" y="3477514"/>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79" name="object 79"/>
          <p:cNvSpPr txBox="1"/>
          <p:nvPr/>
        </p:nvSpPr>
        <p:spPr>
          <a:xfrm>
            <a:off x="8283956" y="3675075"/>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80" name="object 80"/>
          <p:cNvSpPr txBox="1"/>
          <p:nvPr/>
        </p:nvSpPr>
        <p:spPr>
          <a:xfrm>
            <a:off x="7565897" y="220078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81" name="object 81"/>
          <p:cNvSpPr txBox="1"/>
          <p:nvPr/>
        </p:nvSpPr>
        <p:spPr>
          <a:xfrm>
            <a:off x="9707626" y="3440684"/>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1</a:t>
            </a:r>
            <a:endParaRPr sz="1600">
              <a:latin typeface="Arial"/>
              <a:cs typeface="Arial"/>
            </a:endParaRPr>
          </a:p>
        </p:txBody>
      </p:sp>
      <p:sp>
        <p:nvSpPr>
          <p:cNvPr id="82" name="object 82"/>
          <p:cNvSpPr txBox="1"/>
          <p:nvPr/>
        </p:nvSpPr>
        <p:spPr>
          <a:xfrm>
            <a:off x="7287514" y="168173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3</a:t>
            </a:r>
            <a:endParaRPr sz="1600">
              <a:latin typeface="Arial"/>
              <a:cs typeface="Arial"/>
            </a:endParaRPr>
          </a:p>
        </p:txBody>
      </p:sp>
      <p:sp>
        <p:nvSpPr>
          <p:cNvPr id="83" name="object 83"/>
          <p:cNvSpPr/>
          <p:nvPr/>
        </p:nvSpPr>
        <p:spPr>
          <a:xfrm>
            <a:off x="8259318" y="1771650"/>
            <a:ext cx="1198245" cy="1044575"/>
          </a:xfrm>
          <a:custGeom>
            <a:avLst/>
            <a:gdLst/>
            <a:ahLst/>
            <a:cxnLst/>
            <a:rect l="l" t="t" r="r" b="b"/>
            <a:pathLst>
              <a:path w="1198245" h="1044575">
                <a:moveTo>
                  <a:pt x="1197863" y="1044321"/>
                </a:moveTo>
                <a:lnTo>
                  <a:pt x="0" y="0"/>
                </a:lnTo>
              </a:path>
            </a:pathLst>
          </a:custGeom>
          <a:ln w="38100">
            <a:solidFill>
              <a:srgbClr val="57ED7B"/>
            </a:solidFill>
          </a:ln>
        </p:spPr>
        <p:txBody>
          <a:bodyPr wrap="square" lIns="0" tIns="0" rIns="0" bIns="0" rtlCol="0"/>
          <a:lstStyle/>
          <a:p/>
        </p:txBody>
      </p:sp>
      <p:sp>
        <p:nvSpPr>
          <p:cNvPr id="84" name="object 84"/>
          <p:cNvSpPr txBox="1"/>
          <p:nvPr/>
        </p:nvSpPr>
        <p:spPr>
          <a:xfrm>
            <a:off x="8810370" y="1728342"/>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b="1">
                <a:solidFill>
                  <a:srgbClr val="767070"/>
                </a:solidFill>
                <a:latin typeface="Arial"/>
                <a:cs typeface="Arial"/>
              </a:rPr>
              <a:t>6</a:t>
            </a:r>
            <a:endParaRPr sz="1600">
              <a:latin typeface="Arial"/>
              <a:cs typeface="Arial"/>
            </a:endParaRPr>
          </a:p>
        </p:txBody>
      </p:sp>
      <p:sp>
        <p:nvSpPr>
          <p:cNvPr id="85" name="object 85"/>
          <p:cNvSpPr txBox="1"/>
          <p:nvPr/>
        </p:nvSpPr>
        <p:spPr>
          <a:xfrm>
            <a:off x="9109075" y="2193493"/>
            <a:ext cx="13843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767070"/>
                </a:solidFill>
                <a:latin typeface="Arial"/>
                <a:cs typeface="Arial"/>
              </a:rPr>
              <a:t>2</a:t>
            </a:r>
            <a:endParaRPr sz="1600">
              <a:latin typeface="Arial"/>
              <a:cs typeface="Arial"/>
            </a:endParaRPr>
          </a:p>
        </p:txBody>
      </p:sp>
      <p:sp>
        <p:nvSpPr>
          <p:cNvPr id="86" name="object 86"/>
          <p:cNvSpPr txBox="1"/>
          <p:nvPr/>
        </p:nvSpPr>
        <p:spPr>
          <a:xfrm>
            <a:off x="6223253" y="4863845"/>
            <a:ext cx="3886835" cy="848360"/>
          </a:xfrm>
          <a:prstGeom prst="rect">
            <a:avLst/>
          </a:prstGeom>
        </p:spPr>
        <p:txBody>
          <a:bodyPr wrap="square" lIns="0" tIns="12700" rIns="0" bIns="0" rtlCol="0" vert="horz">
            <a:spAutoFit/>
          </a:bodyPr>
          <a:lstStyle/>
          <a:p>
            <a:pPr marL="12700" marR="5080">
              <a:lnSpc>
                <a:spcPct val="100000"/>
              </a:lnSpc>
              <a:spcBef>
                <a:spcPts val="100"/>
              </a:spcBef>
            </a:pPr>
            <a:r>
              <a:rPr dirty="0" sz="1800" spc="-5">
                <a:solidFill>
                  <a:srgbClr val="767070"/>
                </a:solidFill>
                <a:latin typeface="Arial"/>
                <a:cs typeface="Arial"/>
              </a:rPr>
              <a:t>Now that the algorithm has ended, the  edges that </a:t>
            </a:r>
            <a:r>
              <a:rPr dirty="0" sz="1800" spc="-15">
                <a:solidFill>
                  <a:srgbClr val="767070"/>
                </a:solidFill>
                <a:latin typeface="Arial"/>
                <a:cs typeface="Arial"/>
              </a:rPr>
              <a:t>were </a:t>
            </a:r>
            <a:r>
              <a:rPr dirty="0" sz="1800" spc="-5">
                <a:solidFill>
                  <a:srgbClr val="767070"/>
                </a:solidFill>
                <a:latin typeface="Arial"/>
                <a:cs typeface="Arial"/>
              </a:rPr>
              <a:t>added </a:t>
            </a:r>
            <a:r>
              <a:rPr dirty="0" sz="1800">
                <a:solidFill>
                  <a:srgbClr val="767070"/>
                </a:solidFill>
                <a:latin typeface="Arial"/>
                <a:cs typeface="Arial"/>
              </a:rPr>
              <a:t>to the </a:t>
            </a:r>
            <a:r>
              <a:rPr dirty="0" sz="1800" spc="-5">
                <a:solidFill>
                  <a:srgbClr val="767070"/>
                </a:solidFill>
                <a:latin typeface="Arial"/>
                <a:cs typeface="Arial"/>
              </a:rPr>
              <a:t>graph  </a:t>
            </a:r>
            <a:r>
              <a:rPr dirty="0" sz="1800" spc="-15">
                <a:solidFill>
                  <a:srgbClr val="767070"/>
                </a:solidFill>
                <a:latin typeface="Arial"/>
                <a:cs typeface="Arial"/>
              </a:rPr>
              <a:t>will </a:t>
            </a:r>
            <a:r>
              <a:rPr dirty="0" sz="1800">
                <a:solidFill>
                  <a:srgbClr val="767070"/>
                </a:solidFill>
                <a:latin typeface="Arial"/>
                <a:cs typeface="Arial"/>
              </a:rPr>
              <a:t>form </a:t>
            </a:r>
            <a:r>
              <a:rPr dirty="0" sz="1800" spc="-5">
                <a:solidFill>
                  <a:srgbClr val="767070"/>
                </a:solidFill>
                <a:latin typeface="Arial"/>
                <a:cs typeface="Arial"/>
              </a:rPr>
              <a:t>our final</a:t>
            </a:r>
            <a:r>
              <a:rPr dirty="0" sz="1800" spc="60">
                <a:solidFill>
                  <a:srgbClr val="767070"/>
                </a:solidFill>
                <a:latin typeface="Arial"/>
                <a:cs typeface="Arial"/>
              </a:rPr>
              <a:t> </a:t>
            </a:r>
            <a:r>
              <a:rPr dirty="0" sz="1800" spc="-40">
                <a:solidFill>
                  <a:srgbClr val="767070"/>
                </a:solidFill>
                <a:latin typeface="Arial"/>
                <a:cs typeface="Arial"/>
              </a:rPr>
              <a:t>MCST.</a:t>
            </a:r>
            <a:endParaRPr sz="1800">
              <a:latin typeface="Arial"/>
              <a:cs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534670"/>
            <a:ext cx="5577205" cy="391160"/>
          </a:xfrm>
          <a:prstGeom prst="rect"/>
        </p:spPr>
        <p:txBody>
          <a:bodyPr wrap="square" lIns="0" tIns="12700" rIns="0" bIns="0" rtlCol="0" vert="horz">
            <a:spAutoFit/>
          </a:bodyPr>
          <a:lstStyle/>
          <a:p>
            <a:pPr marL="12700">
              <a:lnSpc>
                <a:spcPct val="100000"/>
              </a:lnSpc>
              <a:spcBef>
                <a:spcPts val="100"/>
              </a:spcBef>
            </a:pPr>
            <a:r>
              <a:rPr dirty="0" spc="-25"/>
              <a:t>Kruskal’s </a:t>
            </a:r>
            <a:r>
              <a:rPr dirty="0" spc="-5"/>
              <a:t>Algorithm Sample</a:t>
            </a:r>
            <a:r>
              <a:rPr dirty="0" spc="-20"/>
              <a:t> </a:t>
            </a:r>
            <a:r>
              <a:rPr dirty="0" spc="-10"/>
              <a:t>Implementation</a:t>
            </a:r>
          </a:p>
        </p:txBody>
      </p:sp>
      <p:sp>
        <p:nvSpPr>
          <p:cNvPr id="3" name="object 3"/>
          <p:cNvSpPr txBox="1"/>
          <p:nvPr/>
        </p:nvSpPr>
        <p:spPr>
          <a:xfrm>
            <a:off x="1208633" y="1007745"/>
            <a:ext cx="5327015" cy="5056505"/>
          </a:xfrm>
          <a:prstGeom prst="rect">
            <a:avLst/>
          </a:prstGeom>
        </p:spPr>
        <p:txBody>
          <a:bodyPr wrap="square" lIns="0" tIns="13335" rIns="0" bIns="0" rtlCol="0" vert="horz">
            <a:spAutoFit/>
          </a:bodyPr>
          <a:lstStyle/>
          <a:p>
            <a:pPr marL="12700">
              <a:lnSpc>
                <a:spcPct val="100000"/>
              </a:lnSpc>
              <a:spcBef>
                <a:spcPts val="105"/>
              </a:spcBef>
            </a:pPr>
            <a:r>
              <a:rPr dirty="0" sz="1100" spc="-5">
                <a:solidFill>
                  <a:srgbClr val="767070"/>
                </a:solidFill>
                <a:latin typeface="Courier New"/>
                <a:cs typeface="Courier New"/>
              </a:rPr>
              <a:t>//N is the </a:t>
            </a:r>
            <a:r>
              <a:rPr dirty="0" sz="1100">
                <a:solidFill>
                  <a:srgbClr val="767070"/>
                </a:solidFill>
                <a:latin typeface="Courier New"/>
                <a:cs typeface="Courier New"/>
              </a:rPr>
              <a:t>maximum </a:t>
            </a:r>
            <a:r>
              <a:rPr dirty="0" sz="1100" spc="-5">
                <a:solidFill>
                  <a:srgbClr val="767070"/>
                </a:solidFill>
                <a:latin typeface="Courier New"/>
                <a:cs typeface="Courier New"/>
              </a:rPr>
              <a:t>possible number </a:t>
            </a:r>
            <a:r>
              <a:rPr dirty="0" sz="1100">
                <a:solidFill>
                  <a:srgbClr val="767070"/>
                </a:solidFill>
                <a:latin typeface="Courier New"/>
                <a:cs typeface="Courier New"/>
              </a:rPr>
              <a:t>of </a:t>
            </a:r>
            <a:r>
              <a:rPr dirty="0" sz="1100" spc="-5">
                <a:solidFill>
                  <a:srgbClr val="767070"/>
                </a:solidFill>
                <a:latin typeface="Courier New"/>
                <a:cs typeface="Courier New"/>
              </a:rPr>
              <a:t>vertices </a:t>
            </a:r>
            <a:r>
              <a:rPr dirty="0" sz="1100">
                <a:solidFill>
                  <a:srgbClr val="767070"/>
                </a:solidFill>
                <a:latin typeface="Courier New"/>
                <a:cs typeface="Courier New"/>
              </a:rPr>
              <a:t>in the</a:t>
            </a:r>
            <a:r>
              <a:rPr dirty="0" sz="1100" spc="75">
                <a:solidFill>
                  <a:srgbClr val="767070"/>
                </a:solidFill>
                <a:latin typeface="Courier New"/>
                <a:cs typeface="Courier New"/>
              </a:rPr>
              <a:t> </a:t>
            </a:r>
            <a:r>
              <a:rPr dirty="0" sz="1100" spc="-5">
                <a:solidFill>
                  <a:srgbClr val="767070"/>
                </a:solidFill>
                <a:latin typeface="Courier New"/>
                <a:cs typeface="Courier New"/>
              </a:rPr>
              <a:t>input.</a:t>
            </a:r>
            <a:endParaRPr sz="1100">
              <a:latin typeface="Courier New"/>
              <a:cs typeface="Courier New"/>
            </a:endParaRPr>
          </a:p>
          <a:p>
            <a:pPr marL="12700">
              <a:lnSpc>
                <a:spcPct val="100000"/>
              </a:lnSpc>
            </a:pPr>
            <a:r>
              <a:rPr dirty="0" sz="1100" spc="-5">
                <a:solidFill>
                  <a:srgbClr val="767070"/>
                </a:solidFill>
                <a:latin typeface="Courier New"/>
                <a:cs typeface="Courier New"/>
              </a:rPr>
              <a:t>//n is the </a:t>
            </a:r>
            <a:r>
              <a:rPr dirty="0" sz="1100">
                <a:solidFill>
                  <a:srgbClr val="767070"/>
                </a:solidFill>
                <a:latin typeface="Courier New"/>
                <a:cs typeface="Courier New"/>
              </a:rPr>
              <a:t>number </a:t>
            </a:r>
            <a:r>
              <a:rPr dirty="0" sz="1100" spc="-5">
                <a:solidFill>
                  <a:srgbClr val="767070"/>
                </a:solidFill>
                <a:latin typeface="Courier New"/>
                <a:cs typeface="Courier New"/>
              </a:rPr>
              <a:t>of vertices for </a:t>
            </a:r>
            <a:r>
              <a:rPr dirty="0" sz="1100">
                <a:solidFill>
                  <a:srgbClr val="767070"/>
                </a:solidFill>
                <a:latin typeface="Courier New"/>
                <a:cs typeface="Courier New"/>
              </a:rPr>
              <a:t>that </a:t>
            </a:r>
            <a:r>
              <a:rPr dirty="0" sz="1100" spc="-5">
                <a:solidFill>
                  <a:srgbClr val="767070"/>
                </a:solidFill>
                <a:latin typeface="Courier New"/>
                <a:cs typeface="Courier New"/>
              </a:rPr>
              <a:t>test</a:t>
            </a:r>
            <a:r>
              <a:rPr dirty="0" sz="1100" spc="45">
                <a:solidFill>
                  <a:srgbClr val="767070"/>
                </a:solidFill>
                <a:latin typeface="Courier New"/>
                <a:cs typeface="Courier New"/>
              </a:rPr>
              <a:t> </a:t>
            </a:r>
            <a:r>
              <a:rPr dirty="0" sz="1100">
                <a:solidFill>
                  <a:srgbClr val="767070"/>
                </a:solidFill>
                <a:latin typeface="Courier New"/>
                <a:cs typeface="Courier New"/>
              </a:rPr>
              <a:t>case.</a:t>
            </a:r>
            <a:endParaRPr sz="1100">
              <a:latin typeface="Courier New"/>
              <a:cs typeface="Courier New"/>
            </a:endParaRPr>
          </a:p>
          <a:p>
            <a:pPr>
              <a:lnSpc>
                <a:spcPct val="100000"/>
              </a:lnSpc>
              <a:spcBef>
                <a:spcPts val="50"/>
              </a:spcBef>
            </a:pPr>
            <a:endParaRPr sz="1100">
              <a:latin typeface="Times New Roman"/>
              <a:cs typeface="Times New Roman"/>
            </a:endParaRPr>
          </a:p>
          <a:p>
            <a:pPr marL="12700">
              <a:lnSpc>
                <a:spcPct val="100000"/>
              </a:lnSpc>
              <a:spcBef>
                <a:spcPts val="5"/>
              </a:spcBef>
            </a:pPr>
            <a:r>
              <a:rPr dirty="0" sz="1100" spc="-5">
                <a:solidFill>
                  <a:srgbClr val="767070"/>
                </a:solidFill>
                <a:latin typeface="Courier New"/>
                <a:cs typeface="Courier New"/>
              </a:rPr>
              <a:t>struct</a:t>
            </a:r>
            <a:r>
              <a:rPr dirty="0" sz="1100">
                <a:solidFill>
                  <a:srgbClr val="767070"/>
                </a:solidFill>
                <a:latin typeface="Courier New"/>
                <a:cs typeface="Courier New"/>
              </a:rPr>
              <a:t> </a:t>
            </a:r>
            <a:r>
              <a:rPr dirty="0" sz="1100" spc="-5">
                <a:solidFill>
                  <a:srgbClr val="767070"/>
                </a:solidFill>
                <a:latin typeface="Courier New"/>
                <a:cs typeface="Courier New"/>
              </a:rPr>
              <a:t>edge{</a:t>
            </a:r>
            <a:endParaRPr sz="1100">
              <a:latin typeface="Courier New"/>
              <a:cs typeface="Courier New"/>
            </a:endParaRPr>
          </a:p>
          <a:p>
            <a:pPr marL="347980">
              <a:lnSpc>
                <a:spcPct val="100000"/>
              </a:lnSpc>
            </a:pPr>
            <a:r>
              <a:rPr dirty="0" sz="1100" spc="-5">
                <a:solidFill>
                  <a:srgbClr val="52AC87"/>
                </a:solidFill>
                <a:latin typeface="Courier New"/>
                <a:cs typeface="Courier New"/>
              </a:rPr>
              <a:t>int </a:t>
            </a:r>
            <a:r>
              <a:rPr dirty="0" sz="1100" spc="-5">
                <a:solidFill>
                  <a:srgbClr val="767070"/>
                </a:solidFill>
                <a:latin typeface="Courier New"/>
                <a:cs typeface="Courier New"/>
              </a:rPr>
              <a:t>u, </a:t>
            </a:r>
            <a:r>
              <a:rPr dirty="0" sz="1100">
                <a:solidFill>
                  <a:srgbClr val="767070"/>
                </a:solidFill>
                <a:latin typeface="Courier New"/>
                <a:cs typeface="Courier New"/>
              </a:rPr>
              <a:t>v, </a:t>
            </a:r>
            <a:r>
              <a:rPr dirty="0" sz="1100" spc="-5">
                <a:solidFill>
                  <a:srgbClr val="767070"/>
                </a:solidFill>
                <a:latin typeface="Courier New"/>
                <a:cs typeface="Courier New"/>
              </a:rPr>
              <a:t>w; </a:t>
            </a:r>
            <a:r>
              <a:rPr dirty="0" sz="1100">
                <a:solidFill>
                  <a:srgbClr val="767070"/>
                </a:solidFill>
                <a:latin typeface="Courier New"/>
                <a:cs typeface="Courier New"/>
              </a:rPr>
              <a:t>//the two vertices </a:t>
            </a:r>
            <a:r>
              <a:rPr dirty="0" sz="1100" spc="-5">
                <a:solidFill>
                  <a:srgbClr val="767070"/>
                </a:solidFill>
                <a:latin typeface="Courier New"/>
                <a:cs typeface="Courier New"/>
              </a:rPr>
              <a:t>and the</a:t>
            </a:r>
            <a:r>
              <a:rPr dirty="0" sz="1100" spc="20">
                <a:solidFill>
                  <a:srgbClr val="767070"/>
                </a:solidFill>
                <a:latin typeface="Courier New"/>
                <a:cs typeface="Courier New"/>
              </a:rPr>
              <a:t> </a:t>
            </a:r>
            <a:r>
              <a:rPr dirty="0" sz="1100" spc="-5">
                <a:solidFill>
                  <a:srgbClr val="767070"/>
                </a:solidFill>
                <a:latin typeface="Courier New"/>
                <a:cs typeface="Courier New"/>
              </a:rPr>
              <a:t>weight</a:t>
            </a:r>
            <a:endParaRPr sz="1100">
              <a:latin typeface="Courier New"/>
              <a:cs typeface="Courier New"/>
            </a:endParaRPr>
          </a:p>
          <a:p>
            <a:pPr marL="347980">
              <a:lnSpc>
                <a:spcPct val="100000"/>
              </a:lnSpc>
            </a:pPr>
            <a:r>
              <a:rPr dirty="0" sz="1100">
                <a:solidFill>
                  <a:srgbClr val="767070"/>
                </a:solidFill>
                <a:latin typeface="Courier New"/>
                <a:cs typeface="Courier New"/>
              </a:rPr>
              <a:t>edge(</a:t>
            </a:r>
            <a:r>
              <a:rPr dirty="0" sz="1100">
                <a:solidFill>
                  <a:srgbClr val="52AC87"/>
                </a:solidFill>
                <a:latin typeface="Courier New"/>
                <a:cs typeface="Courier New"/>
              </a:rPr>
              <a:t>int </a:t>
            </a:r>
            <a:r>
              <a:rPr dirty="0" sz="1100">
                <a:solidFill>
                  <a:srgbClr val="767070"/>
                </a:solidFill>
                <a:latin typeface="Courier New"/>
                <a:cs typeface="Courier New"/>
              </a:rPr>
              <a:t>u, </a:t>
            </a:r>
            <a:r>
              <a:rPr dirty="0" sz="1100">
                <a:solidFill>
                  <a:srgbClr val="52AC87"/>
                </a:solidFill>
                <a:latin typeface="Courier New"/>
                <a:cs typeface="Courier New"/>
              </a:rPr>
              <a:t>int </a:t>
            </a:r>
            <a:r>
              <a:rPr dirty="0" sz="1100">
                <a:solidFill>
                  <a:srgbClr val="767070"/>
                </a:solidFill>
                <a:latin typeface="Courier New"/>
                <a:cs typeface="Courier New"/>
              </a:rPr>
              <a:t>v, </a:t>
            </a:r>
            <a:r>
              <a:rPr dirty="0" sz="1100">
                <a:solidFill>
                  <a:srgbClr val="52AC87"/>
                </a:solidFill>
                <a:latin typeface="Courier New"/>
                <a:cs typeface="Courier New"/>
              </a:rPr>
              <a:t>int</a:t>
            </a:r>
            <a:r>
              <a:rPr dirty="0" sz="1100" spc="-15">
                <a:solidFill>
                  <a:srgbClr val="52AC87"/>
                </a:solidFill>
                <a:latin typeface="Courier New"/>
                <a:cs typeface="Courier New"/>
              </a:rPr>
              <a:t> </a:t>
            </a:r>
            <a:r>
              <a:rPr dirty="0" sz="1100" spc="-5">
                <a:solidFill>
                  <a:srgbClr val="767070"/>
                </a:solidFill>
                <a:latin typeface="Courier New"/>
                <a:cs typeface="Courier New"/>
              </a:rPr>
              <a:t>w){</a:t>
            </a:r>
            <a:endParaRPr sz="1100">
              <a:latin typeface="Courier New"/>
              <a:cs typeface="Courier New"/>
            </a:endParaRPr>
          </a:p>
          <a:p>
            <a:pPr marL="684530">
              <a:lnSpc>
                <a:spcPct val="100000"/>
              </a:lnSpc>
            </a:pPr>
            <a:r>
              <a:rPr dirty="0" sz="1100" spc="-5">
                <a:solidFill>
                  <a:srgbClr val="767070"/>
                </a:solidFill>
                <a:latin typeface="Courier New"/>
                <a:cs typeface="Courier New"/>
              </a:rPr>
              <a:t>this-&gt;u </a:t>
            </a:r>
            <a:r>
              <a:rPr dirty="0" sz="1100">
                <a:solidFill>
                  <a:srgbClr val="767070"/>
                </a:solidFill>
                <a:latin typeface="Courier New"/>
                <a:cs typeface="Courier New"/>
              </a:rPr>
              <a:t>= </a:t>
            </a:r>
            <a:r>
              <a:rPr dirty="0" sz="1100" spc="-5">
                <a:solidFill>
                  <a:srgbClr val="767070"/>
                </a:solidFill>
                <a:latin typeface="Courier New"/>
                <a:cs typeface="Courier New"/>
              </a:rPr>
              <a:t>u; this-&gt;v </a:t>
            </a:r>
            <a:r>
              <a:rPr dirty="0" sz="1100">
                <a:solidFill>
                  <a:srgbClr val="767070"/>
                </a:solidFill>
                <a:latin typeface="Courier New"/>
                <a:cs typeface="Courier New"/>
              </a:rPr>
              <a:t>= </a:t>
            </a:r>
            <a:r>
              <a:rPr dirty="0" sz="1100" spc="-5">
                <a:solidFill>
                  <a:srgbClr val="767070"/>
                </a:solidFill>
                <a:latin typeface="Courier New"/>
                <a:cs typeface="Courier New"/>
              </a:rPr>
              <a:t>v; this-&gt;w </a:t>
            </a:r>
            <a:r>
              <a:rPr dirty="0" sz="1100">
                <a:solidFill>
                  <a:srgbClr val="767070"/>
                </a:solidFill>
                <a:latin typeface="Courier New"/>
                <a:cs typeface="Courier New"/>
              </a:rPr>
              <a:t>=</a:t>
            </a:r>
            <a:r>
              <a:rPr dirty="0" sz="1100" spc="45">
                <a:solidFill>
                  <a:srgbClr val="767070"/>
                </a:solidFill>
                <a:latin typeface="Courier New"/>
                <a:cs typeface="Courier New"/>
              </a:rPr>
              <a:t> </a:t>
            </a:r>
            <a:r>
              <a:rPr dirty="0" sz="1100" spc="-5">
                <a:solidFill>
                  <a:srgbClr val="767070"/>
                </a:solidFill>
                <a:latin typeface="Courier New"/>
                <a:cs typeface="Courier New"/>
              </a:rPr>
              <a:t>w;</a:t>
            </a:r>
            <a:endParaRPr sz="1100">
              <a:latin typeface="Courier New"/>
              <a:cs typeface="Courier New"/>
            </a:endParaRPr>
          </a:p>
          <a:p>
            <a:pPr marL="347980">
              <a:lnSpc>
                <a:spcPct val="100000"/>
              </a:lnSpc>
            </a:pPr>
            <a:r>
              <a:rPr dirty="0" sz="1100">
                <a:solidFill>
                  <a:srgbClr val="767070"/>
                </a:solidFill>
                <a:latin typeface="Courier New"/>
                <a:cs typeface="Courier New"/>
              </a:rPr>
              <a:t>}</a:t>
            </a:r>
            <a:endParaRPr sz="1100">
              <a:latin typeface="Courier New"/>
              <a:cs typeface="Courier New"/>
            </a:endParaRPr>
          </a:p>
          <a:p>
            <a:pPr marL="12700">
              <a:lnSpc>
                <a:spcPct val="100000"/>
              </a:lnSpc>
            </a:pPr>
            <a:r>
              <a:rPr dirty="0" sz="1100" spc="-5">
                <a:solidFill>
                  <a:srgbClr val="767070"/>
                </a:solidFill>
                <a:latin typeface="Courier New"/>
                <a:cs typeface="Courier New"/>
              </a:rPr>
              <a:t>};</a:t>
            </a:r>
            <a:endParaRPr sz="1100">
              <a:latin typeface="Courier New"/>
              <a:cs typeface="Courier New"/>
            </a:endParaRPr>
          </a:p>
          <a:p>
            <a:pPr marL="12700">
              <a:lnSpc>
                <a:spcPct val="100000"/>
              </a:lnSpc>
            </a:pPr>
            <a:r>
              <a:rPr dirty="0" sz="1100" spc="-5">
                <a:solidFill>
                  <a:srgbClr val="767070"/>
                </a:solidFill>
                <a:latin typeface="Courier New"/>
                <a:cs typeface="Courier New"/>
              </a:rPr>
              <a:t>struct</a:t>
            </a:r>
            <a:r>
              <a:rPr dirty="0" sz="1100" spc="5">
                <a:solidFill>
                  <a:srgbClr val="767070"/>
                </a:solidFill>
                <a:latin typeface="Courier New"/>
                <a:cs typeface="Courier New"/>
              </a:rPr>
              <a:t> </a:t>
            </a:r>
            <a:r>
              <a:rPr dirty="0" sz="1100" spc="-5">
                <a:solidFill>
                  <a:srgbClr val="767070"/>
                </a:solidFill>
                <a:latin typeface="Courier New"/>
                <a:cs typeface="Courier New"/>
              </a:rPr>
              <a:t>cmp{</a:t>
            </a:r>
            <a:endParaRPr sz="1100">
              <a:latin typeface="Courier New"/>
              <a:cs typeface="Courier New"/>
            </a:endParaRPr>
          </a:p>
          <a:p>
            <a:pPr marL="347980">
              <a:lnSpc>
                <a:spcPct val="100000"/>
              </a:lnSpc>
            </a:pPr>
            <a:r>
              <a:rPr dirty="0" sz="1100">
                <a:solidFill>
                  <a:srgbClr val="52AC87"/>
                </a:solidFill>
                <a:latin typeface="Courier New"/>
                <a:cs typeface="Courier New"/>
              </a:rPr>
              <a:t>bool </a:t>
            </a:r>
            <a:r>
              <a:rPr dirty="0" sz="1100" spc="-5">
                <a:solidFill>
                  <a:srgbClr val="767070"/>
                </a:solidFill>
                <a:latin typeface="Courier New"/>
                <a:cs typeface="Courier New"/>
              </a:rPr>
              <a:t>operator()(const edge &amp;a, </a:t>
            </a:r>
            <a:r>
              <a:rPr dirty="0" sz="1100">
                <a:solidFill>
                  <a:srgbClr val="767070"/>
                </a:solidFill>
                <a:latin typeface="Courier New"/>
                <a:cs typeface="Courier New"/>
              </a:rPr>
              <a:t>const edge</a:t>
            </a:r>
            <a:r>
              <a:rPr dirty="0" sz="1100" spc="20">
                <a:solidFill>
                  <a:srgbClr val="767070"/>
                </a:solidFill>
                <a:latin typeface="Courier New"/>
                <a:cs typeface="Courier New"/>
              </a:rPr>
              <a:t> </a:t>
            </a:r>
            <a:r>
              <a:rPr dirty="0" sz="1100" spc="-5">
                <a:solidFill>
                  <a:srgbClr val="767070"/>
                </a:solidFill>
                <a:latin typeface="Courier New"/>
                <a:cs typeface="Courier New"/>
              </a:rPr>
              <a:t>&amp;b){</a:t>
            </a:r>
            <a:endParaRPr sz="1100">
              <a:latin typeface="Courier New"/>
              <a:cs typeface="Courier New"/>
            </a:endParaRPr>
          </a:p>
          <a:p>
            <a:pPr marL="684530">
              <a:lnSpc>
                <a:spcPct val="100000"/>
              </a:lnSpc>
            </a:pPr>
            <a:r>
              <a:rPr dirty="0" sz="1100" spc="-5">
                <a:solidFill>
                  <a:srgbClr val="767070"/>
                </a:solidFill>
                <a:latin typeface="Courier New"/>
                <a:cs typeface="Courier New"/>
              </a:rPr>
              <a:t>return </a:t>
            </a:r>
            <a:r>
              <a:rPr dirty="0" sz="1100">
                <a:solidFill>
                  <a:srgbClr val="767070"/>
                </a:solidFill>
                <a:latin typeface="Courier New"/>
                <a:cs typeface="Courier New"/>
              </a:rPr>
              <a:t>a-&gt;w &gt; b-&gt;w; //priority queue </a:t>
            </a:r>
            <a:r>
              <a:rPr dirty="0" sz="1100" spc="-5">
                <a:solidFill>
                  <a:srgbClr val="767070"/>
                </a:solidFill>
                <a:latin typeface="Courier New"/>
                <a:cs typeface="Courier New"/>
              </a:rPr>
              <a:t>in C++ is max</a:t>
            </a:r>
            <a:r>
              <a:rPr dirty="0" sz="1100" spc="20">
                <a:solidFill>
                  <a:srgbClr val="767070"/>
                </a:solidFill>
                <a:latin typeface="Courier New"/>
                <a:cs typeface="Courier New"/>
              </a:rPr>
              <a:t> </a:t>
            </a:r>
            <a:r>
              <a:rPr dirty="0" sz="1100" spc="-5">
                <a:solidFill>
                  <a:srgbClr val="767070"/>
                </a:solidFill>
                <a:latin typeface="Courier New"/>
                <a:cs typeface="Courier New"/>
              </a:rPr>
              <a:t>heap</a:t>
            </a:r>
            <a:endParaRPr sz="1100">
              <a:latin typeface="Courier New"/>
              <a:cs typeface="Courier New"/>
            </a:endParaRPr>
          </a:p>
          <a:p>
            <a:pPr marL="347980">
              <a:lnSpc>
                <a:spcPct val="100000"/>
              </a:lnSpc>
            </a:pPr>
            <a:r>
              <a:rPr dirty="0" sz="1100">
                <a:solidFill>
                  <a:srgbClr val="767070"/>
                </a:solidFill>
                <a:latin typeface="Courier New"/>
                <a:cs typeface="Courier New"/>
              </a:rPr>
              <a:t>}</a:t>
            </a:r>
            <a:endParaRPr sz="1100">
              <a:latin typeface="Courier New"/>
              <a:cs typeface="Courier New"/>
            </a:endParaRPr>
          </a:p>
          <a:p>
            <a:pPr marL="12700">
              <a:lnSpc>
                <a:spcPct val="100000"/>
              </a:lnSpc>
            </a:pPr>
            <a:r>
              <a:rPr dirty="0" sz="1100" spc="-5">
                <a:solidFill>
                  <a:srgbClr val="767070"/>
                </a:solidFill>
                <a:latin typeface="Courier New"/>
                <a:cs typeface="Courier New"/>
              </a:rPr>
              <a:t>};</a:t>
            </a:r>
            <a:endParaRPr sz="1100">
              <a:latin typeface="Courier New"/>
              <a:cs typeface="Courier New"/>
            </a:endParaRPr>
          </a:p>
          <a:p>
            <a:pPr>
              <a:lnSpc>
                <a:spcPct val="100000"/>
              </a:lnSpc>
            </a:pPr>
            <a:endParaRPr sz="1150">
              <a:latin typeface="Times New Roman"/>
              <a:cs typeface="Times New Roman"/>
            </a:endParaRPr>
          </a:p>
          <a:p>
            <a:pPr marL="12700">
              <a:lnSpc>
                <a:spcPct val="100000"/>
              </a:lnSpc>
            </a:pPr>
            <a:r>
              <a:rPr dirty="0" sz="1100" spc="-5">
                <a:solidFill>
                  <a:srgbClr val="52AC87"/>
                </a:solidFill>
                <a:latin typeface="Courier New"/>
                <a:cs typeface="Courier New"/>
              </a:rPr>
              <a:t>int</a:t>
            </a:r>
            <a:r>
              <a:rPr dirty="0" sz="1100" spc="-10">
                <a:solidFill>
                  <a:srgbClr val="52AC87"/>
                </a:solidFill>
                <a:latin typeface="Courier New"/>
                <a:cs typeface="Courier New"/>
              </a:rPr>
              <a:t> </a:t>
            </a:r>
            <a:r>
              <a:rPr dirty="0" sz="1100" spc="-5">
                <a:solidFill>
                  <a:srgbClr val="8952AC"/>
                </a:solidFill>
                <a:latin typeface="Courier New"/>
                <a:cs typeface="Courier New"/>
              </a:rPr>
              <a:t>main</a:t>
            </a:r>
            <a:r>
              <a:rPr dirty="0" sz="1100" spc="-5">
                <a:solidFill>
                  <a:srgbClr val="767070"/>
                </a:solidFill>
                <a:latin typeface="Courier New"/>
                <a:cs typeface="Courier New"/>
              </a:rPr>
              <a:t>(){</a:t>
            </a:r>
            <a:endParaRPr sz="1100">
              <a:latin typeface="Courier New"/>
              <a:cs typeface="Courier New"/>
            </a:endParaRPr>
          </a:p>
          <a:p>
            <a:pPr marL="347980">
              <a:lnSpc>
                <a:spcPct val="100000"/>
              </a:lnSpc>
            </a:pPr>
            <a:r>
              <a:rPr dirty="0" sz="1100" spc="-5">
                <a:solidFill>
                  <a:srgbClr val="767070"/>
                </a:solidFill>
                <a:latin typeface="Courier New"/>
                <a:cs typeface="Courier New"/>
              </a:rPr>
              <a:t>priority_queue&lt;edge, </a:t>
            </a:r>
            <a:r>
              <a:rPr dirty="0" sz="1100">
                <a:solidFill>
                  <a:srgbClr val="767070"/>
                </a:solidFill>
                <a:latin typeface="Courier New"/>
                <a:cs typeface="Courier New"/>
              </a:rPr>
              <a:t>vector&lt;edge&gt;, </a:t>
            </a:r>
            <a:r>
              <a:rPr dirty="0" sz="1100" spc="-5">
                <a:solidFill>
                  <a:srgbClr val="767070"/>
                </a:solidFill>
                <a:latin typeface="Courier New"/>
                <a:cs typeface="Courier New"/>
              </a:rPr>
              <a:t>cmp&gt;</a:t>
            </a:r>
            <a:r>
              <a:rPr dirty="0" sz="1100" spc="10">
                <a:solidFill>
                  <a:srgbClr val="767070"/>
                </a:solidFill>
                <a:latin typeface="Courier New"/>
                <a:cs typeface="Courier New"/>
              </a:rPr>
              <a:t> </a:t>
            </a:r>
            <a:r>
              <a:rPr dirty="0" sz="1100" spc="-5">
                <a:solidFill>
                  <a:srgbClr val="767070"/>
                </a:solidFill>
                <a:latin typeface="Courier New"/>
                <a:cs typeface="Courier New"/>
              </a:rPr>
              <a:t>pq;</a:t>
            </a:r>
            <a:endParaRPr sz="1100">
              <a:latin typeface="Courier New"/>
              <a:cs typeface="Courier New"/>
            </a:endParaRPr>
          </a:p>
          <a:p>
            <a:pPr marL="347980" marR="2783205">
              <a:lnSpc>
                <a:spcPct val="100000"/>
              </a:lnSpc>
            </a:pPr>
            <a:r>
              <a:rPr dirty="0" sz="1100" spc="-5">
                <a:solidFill>
                  <a:srgbClr val="767070"/>
                </a:solidFill>
                <a:latin typeface="Courier New"/>
                <a:cs typeface="Courier New"/>
              </a:rPr>
              <a:t>//insert all </a:t>
            </a:r>
            <a:r>
              <a:rPr dirty="0" sz="1100">
                <a:solidFill>
                  <a:srgbClr val="767070"/>
                </a:solidFill>
                <a:latin typeface="Courier New"/>
                <a:cs typeface="Courier New"/>
              </a:rPr>
              <a:t>edges into </a:t>
            </a:r>
            <a:r>
              <a:rPr dirty="0" sz="1100" spc="-5">
                <a:solidFill>
                  <a:srgbClr val="767070"/>
                </a:solidFill>
                <a:latin typeface="Courier New"/>
                <a:cs typeface="Courier New"/>
              </a:rPr>
              <a:t>pq  </a:t>
            </a:r>
            <a:r>
              <a:rPr dirty="0" sz="1100" spc="-5">
                <a:solidFill>
                  <a:srgbClr val="52AC87"/>
                </a:solidFill>
                <a:latin typeface="Courier New"/>
                <a:cs typeface="Courier New"/>
              </a:rPr>
              <a:t>int </a:t>
            </a:r>
            <a:r>
              <a:rPr dirty="0" sz="1100">
                <a:solidFill>
                  <a:srgbClr val="767070"/>
                </a:solidFill>
                <a:latin typeface="Courier New"/>
                <a:cs typeface="Courier New"/>
              </a:rPr>
              <a:t>total =</a:t>
            </a:r>
            <a:r>
              <a:rPr dirty="0" sz="1100" spc="-10">
                <a:solidFill>
                  <a:srgbClr val="767070"/>
                </a:solidFill>
                <a:latin typeface="Courier New"/>
                <a:cs typeface="Courier New"/>
              </a:rPr>
              <a:t> </a:t>
            </a:r>
            <a:r>
              <a:rPr dirty="0" sz="1100" spc="-5">
                <a:solidFill>
                  <a:srgbClr val="767070"/>
                </a:solidFill>
                <a:latin typeface="Courier New"/>
                <a:cs typeface="Courier New"/>
              </a:rPr>
              <a:t>0;</a:t>
            </a:r>
            <a:endParaRPr sz="1100">
              <a:latin typeface="Courier New"/>
              <a:cs typeface="Courier New"/>
            </a:endParaRPr>
          </a:p>
          <a:p>
            <a:pPr marL="347980" marR="3622675">
              <a:lnSpc>
                <a:spcPct val="100000"/>
              </a:lnSpc>
            </a:pPr>
            <a:r>
              <a:rPr dirty="0" sz="1100" spc="-5">
                <a:solidFill>
                  <a:srgbClr val="52AC87"/>
                </a:solidFill>
                <a:latin typeface="Courier New"/>
                <a:cs typeface="Courier New"/>
              </a:rPr>
              <a:t>int </a:t>
            </a:r>
            <a:r>
              <a:rPr dirty="0" sz="1100" spc="-5">
                <a:solidFill>
                  <a:srgbClr val="767070"/>
                </a:solidFill>
                <a:latin typeface="Courier New"/>
                <a:cs typeface="Courier New"/>
              </a:rPr>
              <a:t>need </a:t>
            </a:r>
            <a:r>
              <a:rPr dirty="0" sz="1100">
                <a:solidFill>
                  <a:srgbClr val="767070"/>
                </a:solidFill>
                <a:latin typeface="Courier New"/>
                <a:cs typeface="Courier New"/>
              </a:rPr>
              <a:t>= n-1;  </a:t>
            </a:r>
            <a:r>
              <a:rPr dirty="0" sz="1100" spc="-5">
                <a:solidFill>
                  <a:srgbClr val="767070"/>
                </a:solidFill>
                <a:latin typeface="Courier New"/>
                <a:cs typeface="Courier New"/>
              </a:rPr>
              <a:t>while(need </a:t>
            </a:r>
            <a:r>
              <a:rPr dirty="0" sz="1100">
                <a:solidFill>
                  <a:srgbClr val="767070"/>
                </a:solidFill>
                <a:latin typeface="Courier New"/>
                <a:cs typeface="Courier New"/>
              </a:rPr>
              <a:t>&gt;</a:t>
            </a:r>
            <a:r>
              <a:rPr dirty="0" sz="1100" spc="-40">
                <a:solidFill>
                  <a:srgbClr val="767070"/>
                </a:solidFill>
                <a:latin typeface="Courier New"/>
                <a:cs typeface="Courier New"/>
              </a:rPr>
              <a:t> </a:t>
            </a:r>
            <a:r>
              <a:rPr dirty="0" sz="1100">
                <a:solidFill>
                  <a:srgbClr val="767070"/>
                </a:solidFill>
                <a:latin typeface="Courier New"/>
                <a:cs typeface="Courier New"/>
              </a:rPr>
              <a:t>0){</a:t>
            </a:r>
            <a:endParaRPr sz="1100">
              <a:latin typeface="Courier New"/>
              <a:cs typeface="Courier New"/>
            </a:endParaRPr>
          </a:p>
          <a:p>
            <a:pPr marL="684530" marR="2107565">
              <a:lnSpc>
                <a:spcPct val="100000"/>
              </a:lnSpc>
            </a:pPr>
            <a:r>
              <a:rPr dirty="0" sz="1100" spc="-5">
                <a:solidFill>
                  <a:srgbClr val="767070"/>
                </a:solidFill>
                <a:latin typeface="Courier New"/>
                <a:cs typeface="Courier New"/>
              </a:rPr>
              <a:t>edge cur </a:t>
            </a:r>
            <a:r>
              <a:rPr dirty="0" sz="1100">
                <a:solidFill>
                  <a:srgbClr val="767070"/>
                </a:solidFill>
                <a:latin typeface="Courier New"/>
                <a:cs typeface="Courier New"/>
              </a:rPr>
              <a:t>= </a:t>
            </a:r>
            <a:r>
              <a:rPr dirty="0" sz="1100" spc="-5">
                <a:solidFill>
                  <a:srgbClr val="767070"/>
                </a:solidFill>
                <a:latin typeface="Courier New"/>
                <a:cs typeface="Courier New"/>
              </a:rPr>
              <a:t>pq.top(); </a:t>
            </a:r>
            <a:r>
              <a:rPr dirty="0" sz="1100">
                <a:solidFill>
                  <a:srgbClr val="767070"/>
                </a:solidFill>
                <a:latin typeface="Courier New"/>
                <a:cs typeface="Courier New"/>
              </a:rPr>
              <a:t>pq.pop();  </a:t>
            </a:r>
            <a:r>
              <a:rPr dirty="0" sz="1100" spc="-5">
                <a:solidFill>
                  <a:srgbClr val="767070"/>
                </a:solidFill>
                <a:latin typeface="Courier New"/>
                <a:cs typeface="Courier New"/>
              </a:rPr>
              <a:t>if(!formsCycle(cur)){</a:t>
            </a:r>
            <a:endParaRPr sz="1100">
              <a:latin typeface="Courier New"/>
              <a:cs typeface="Courier New"/>
            </a:endParaRPr>
          </a:p>
          <a:p>
            <a:pPr marL="1021715" marR="2782570">
              <a:lnSpc>
                <a:spcPct val="100000"/>
              </a:lnSpc>
            </a:pPr>
            <a:r>
              <a:rPr dirty="0" sz="1100">
                <a:solidFill>
                  <a:srgbClr val="767070"/>
                </a:solidFill>
                <a:latin typeface="Courier New"/>
                <a:cs typeface="Courier New"/>
              </a:rPr>
              <a:t>//add cur to</a:t>
            </a:r>
            <a:r>
              <a:rPr dirty="0" sz="1100" spc="-60">
                <a:solidFill>
                  <a:srgbClr val="767070"/>
                </a:solidFill>
                <a:latin typeface="Courier New"/>
                <a:cs typeface="Courier New"/>
              </a:rPr>
              <a:t> </a:t>
            </a:r>
            <a:r>
              <a:rPr dirty="0" sz="1100" spc="-5">
                <a:solidFill>
                  <a:srgbClr val="767070"/>
                </a:solidFill>
                <a:latin typeface="Courier New"/>
                <a:cs typeface="Courier New"/>
              </a:rPr>
              <a:t>graph  </a:t>
            </a:r>
            <a:r>
              <a:rPr dirty="0" sz="1100">
                <a:solidFill>
                  <a:srgbClr val="767070"/>
                </a:solidFill>
                <a:latin typeface="Courier New"/>
                <a:cs typeface="Courier New"/>
              </a:rPr>
              <a:t>total </a:t>
            </a:r>
            <a:r>
              <a:rPr dirty="0" sz="1100" spc="-5">
                <a:solidFill>
                  <a:srgbClr val="767070"/>
                </a:solidFill>
                <a:latin typeface="Courier New"/>
                <a:cs typeface="Courier New"/>
              </a:rPr>
              <a:t>+= cur.w;  </a:t>
            </a:r>
            <a:r>
              <a:rPr dirty="0" sz="1100">
                <a:solidFill>
                  <a:srgbClr val="767070"/>
                </a:solidFill>
                <a:latin typeface="Courier New"/>
                <a:cs typeface="Courier New"/>
              </a:rPr>
              <a:t>need--;</a:t>
            </a:r>
            <a:endParaRPr sz="1100">
              <a:latin typeface="Courier New"/>
              <a:cs typeface="Courier New"/>
            </a:endParaRPr>
          </a:p>
          <a:p>
            <a:pPr marL="684530">
              <a:lnSpc>
                <a:spcPct val="100000"/>
              </a:lnSpc>
            </a:pPr>
            <a:r>
              <a:rPr dirty="0" sz="1100">
                <a:solidFill>
                  <a:srgbClr val="767070"/>
                </a:solidFill>
                <a:latin typeface="Courier New"/>
                <a:cs typeface="Courier New"/>
              </a:rPr>
              <a:t>}</a:t>
            </a:r>
            <a:endParaRPr sz="1100">
              <a:latin typeface="Courier New"/>
              <a:cs typeface="Courier New"/>
            </a:endParaRPr>
          </a:p>
          <a:p>
            <a:pPr marL="347980">
              <a:lnSpc>
                <a:spcPct val="100000"/>
              </a:lnSpc>
              <a:spcBef>
                <a:spcPts val="5"/>
              </a:spcBef>
            </a:pPr>
            <a:r>
              <a:rPr dirty="0" sz="1100">
                <a:solidFill>
                  <a:srgbClr val="767070"/>
                </a:solidFill>
                <a:latin typeface="Courier New"/>
                <a:cs typeface="Courier New"/>
              </a:rPr>
              <a:t>}</a:t>
            </a:r>
            <a:endParaRPr sz="1100">
              <a:latin typeface="Courier New"/>
              <a:cs typeface="Courier New"/>
            </a:endParaRPr>
          </a:p>
          <a:p>
            <a:pPr marL="347980">
              <a:lnSpc>
                <a:spcPct val="100000"/>
              </a:lnSpc>
            </a:pPr>
            <a:r>
              <a:rPr dirty="0" sz="1100" spc="-5">
                <a:solidFill>
                  <a:srgbClr val="767070"/>
                </a:solidFill>
                <a:latin typeface="Courier New"/>
                <a:cs typeface="Courier New"/>
              </a:rPr>
              <a:t>//total will contain the </a:t>
            </a:r>
            <a:r>
              <a:rPr dirty="0" sz="1100">
                <a:solidFill>
                  <a:srgbClr val="767070"/>
                </a:solidFill>
                <a:latin typeface="Courier New"/>
                <a:cs typeface="Courier New"/>
              </a:rPr>
              <a:t>cost </a:t>
            </a:r>
            <a:r>
              <a:rPr dirty="0" sz="1100" spc="-5">
                <a:solidFill>
                  <a:srgbClr val="767070"/>
                </a:solidFill>
                <a:latin typeface="Courier New"/>
                <a:cs typeface="Courier New"/>
              </a:rPr>
              <a:t>of the</a:t>
            </a:r>
            <a:r>
              <a:rPr dirty="0" sz="1100" spc="50">
                <a:solidFill>
                  <a:srgbClr val="767070"/>
                </a:solidFill>
                <a:latin typeface="Courier New"/>
                <a:cs typeface="Courier New"/>
              </a:rPr>
              <a:t> </a:t>
            </a:r>
            <a:r>
              <a:rPr dirty="0" sz="1100" spc="-5">
                <a:solidFill>
                  <a:srgbClr val="767070"/>
                </a:solidFill>
                <a:latin typeface="Courier New"/>
                <a:cs typeface="Courier New"/>
              </a:rPr>
              <a:t>MCST</a:t>
            </a:r>
            <a:endParaRPr sz="1100">
              <a:latin typeface="Courier New"/>
              <a:cs typeface="Courier New"/>
            </a:endParaRPr>
          </a:p>
          <a:p>
            <a:pPr marL="12700">
              <a:lnSpc>
                <a:spcPct val="100000"/>
              </a:lnSpc>
            </a:pPr>
            <a:r>
              <a:rPr dirty="0" sz="1100">
                <a:solidFill>
                  <a:srgbClr val="767070"/>
                </a:solidFill>
                <a:latin typeface="Courier New"/>
                <a:cs typeface="Courier New"/>
              </a:rPr>
              <a:t>}</a:t>
            </a:r>
            <a:endParaRPr sz="1100">
              <a:latin typeface="Courier New"/>
              <a:cs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78529" y="2672969"/>
            <a:ext cx="1654810" cy="258445"/>
          </a:xfrm>
          <a:custGeom>
            <a:avLst/>
            <a:gdLst/>
            <a:ahLst/>
            <a:cxnLst/>
            <a:rect l="l" t="t" r="r" b="b"/>
            <a:pathLst>
              <a:path w="1654810" h="258444">
                <a:moveTo>
                  <a:pt x="1572260" y="0"/>
                </a:moveTo>
                <a:lnTo>
                  <a:pt x="1568577" y="10413"/>
                </a:lnTo>
                <a:lnTo>
                  <a:pt x="1583531" y="16912"/>
                </a:lnTo>
                <a:lnTo>
                  <a:pt x="1596389" y="25923"/>
                </a:lnTo>
                <a:lnTo>
                  <a:pt x="1622488" y="67577"/>
                </a:lnTo>
                <a:lnTo>
                  <a:pt x="1630108" y="105816"/>
                </a:lnTo>
                <a:lnTo>
                  <a:pt x="1631061" y="127888"/>
                </a:lnTo>
                <a:lnTo>
                  <a:pt x="1630108" y="150653"/>
                </a:lnTo>
                <a:lnTo>
                  <a:pt x="1622488" y="189896"/>
                </a:lnTo>
                <a:lnTo>
                  <a:pt x="1596453" y="232219"/>
                </a:lnTo>
                <a:lnTo>
                  <a:pt x="1569085" y="247776"/>
                </a:lnTo>
                <a:lnTo>
                  <a:pt x="1572260" y="258317"/>
                </a:lnTo>
                <a:lnTo>
                  <a:pt x="1607534" y="241760"/>
                </a:lnTo>
                <a:lnTo>
                  <a:pt x="1633474" y="213105"/>
                </a:lnTo>
                <a:lnTo>
                  <a:pt x="1649364" y="174847"/>
                </a:lnTo>
                <a:lnTo>
                  <a:pt x="1654683" y="129158"/>
                </a:lnTo>
                <a:lnTo>
                  <a:pt x="1653349" y="105487"/>
                </a:lnTo>
                <a:lnTo>
                  <a:pt x="1642681" y="63525"/>
                </a:lnTo>
                <a:lnTo>
                  <a:pt x="1621534" y="29378"/>
                </a:lnTo>
                <a:lnTo>
                  <a:pt x="1591002" y="6760"/>
                </a:lnTo>
                <a:lnTo>
                  <a:pt x="1572260" y="0"/>
                </a:lnTo>
                <a:close/>
              </a:path>
              <a:path w="1654810" h="258444">
                <a:moveTo>
                  <a:pt x="82296" y="0"/>
                </a:moveTo>
                <a:lnTo>
                  <a:pt x="47180" y="16557"/>
                </a:lnTo>
                <a:lnTo>
                  <a:pt x="21209" y="45211"/>
                </a:lnTo>
                <a:lnTo>
                  <a:pt x="5318" y="83613"/>
                </a:lnTo>
                <a:lnTo>
                  <a:pt x="0" y="129158"/>
                </a:lnTo>
                <a:lnTo>
                  <a:pt x="1313" y="152919"/>
                </a:lnTo>
                <a:lnTo>
                  <a:pt x="11894" y="194917"/>
                </a:lnTo>
                <a:lnTo>
                  <a:pt x="32968" y="228939"/>
                </a:lnTo>
                <a:lnTo>
                  <a:pt x="82296" y="258317"/>
                </a:lnTo>
                <a:lnTo>
                  <a:pt x="85598" y="247776"/>
                </a:lnTo>
                <a:lnTo>
                  <a:pt x="70883" y="241272"/>
                </a:lnTo>
                <a:lnTo>
                  <a:pt x="58181" y="232219"/>
                </a:lnTo>
                <a:lnTo>
                  <a:pt x="32121" y="189896"/>
                </a:lnTo>
                <a:lnTo>
                  <a:pt x="24449" y="150653"/>
                </a:lnTo>
                <a:lnTo>
                  <a:pt x="23495" y="127888"/>
                </a:lnTo>
                <a:lnTo>
                  <a:pt x="24449" y="105816"/>
                </a:lnTo>
                <a:lnTo>
                  <a:pt x="32121" y="67577"/>
                </a:lnTo>
                <a:lnTo>
                  <a:pt x="58277" y="25923"/>
                </a:lnTo>
                <a:lnTo>
                  <a:pt x="85979" y="10413"/>
                </a:lnTo>
                <a:lnTo>
                  <a:pt x="82296" y="0"/>
                </a:lnTo>
                <a:close/>
              </a:path>
            </a:pathLst>
          </a:custGeom>
          <a:solidFill>
            <a:srgbClr val="767070"/>
          </a:solidFill>
        </p:spPr>
        <p:txBody>
          <a:bodyPr wrap="square" lIns="0" tIns="0" rIns="0" bIns="0" rtlCol="0"/>
          <a:lstStyle/>
          <a:p/>
        </p:txBody>
      </p:sp>
      <p:sp>
        <p:nvSpPr>
          <p:cNvPr id="3" name="object 3"/>
          <p:cNvSpPr txBox="1"/>
          <p:nvPr/>
        </p:nvSpPr>
        <p:spPr>
          <a:xfrm>
            <a:off x="1208633" y="534670"/>
            <a:ext cx="9608820" cy="2750185"/>
          </a:xfrm>
          <a:prstGeom prst="rect">
            <a:avLst/>
          </a:prstGeom>
        </p:spPr>
        <p:txBody>
          <a:bodyPr wrap="square" lIns="0" tIns="12700" rIns="0" bIns="0" rtlCol="0" vert="horz">
            <a:spAutoFit/>
          </a:bodyPr>
          <a:lstStyle/>
          <a:p>
            <a:pPr marL="12700">
              <a:lnSpc>
                <a:spcPct val="100000"/>
              </a:lnSpc>
              <a:spcBef>
                <a:spcPts val="100"/>
              </a:spcBef>
            </a:pPr>
            <a:r>
              <a:rPr dirty="0" sz="2400" spc="-25" b="1">
                <a:solidFill>
                  <a:srgbClr val="52AC87"/>
                </a:solidFill>
                <a:latin typeface="Calibri"/>
                <a:cs typeface="Calibri"/>
              </a:rPr>
              <a:t>Kruskal’s</a:t>
            </a:r>
            <a:r>
              <a:rPr dirty="0" sz="2400" spc="-5" b="1">
                <a:solidFill>
                  <a:srgbClr val="52AC87"/>
                </a:solidFill>
                <a:latin typeface="Calibri"/>
                <a:cs typeface="Calibri"/>
              </a:rPr>
              <a:t> Algorithm</a:t>
            </a:r>
            <a:endParaRPr sz="2400">
              <a:latin typeface="Calibri"/>
              <a:cs typeface="Calibri"/>
            </a:endParaRPr>
          </a:p>
          <a:p>
            <a:pPr marL="12700" marR="5080">
              <a:lnSpc>
                <a:spcPct val="100000"/>
              </a:lnSpc>
              <a:spcBef>
                <a:spcPts val="90"/>
              </a:spcBef>
              <a:tabLst>
                <a:tab pos="4028440" algn="l"/>
              </a:tabLst>
            </a:pPr>
            <a:r>
              <a:rPr dirty="0" sz="2200" spc="-5">
                <a:solidFill>
                  <a:srgbClr val="767070"/>
                </a:solidFill>
                <a:latin typeface="Arial"/>
                <a:cs typeface="Arial"/>
              </a:rPr>
              <a:t>In order for Kruskal’s Algorithm to work, </a:t>
            </a:r>
            <a:r>
              <a:rPr dirty="0" sz="2200" spc="-10">
                <a:solidFill>
                  <a:srgbClr val="767070"/>
                </a:solidFill>
                <a:latin typeface="Arial"/>
                <a:cs typeface="Arial"/>
              </a:rPr>
              <a:t>we </a:t>
            </a:r>
            <a:r>
              <a:rPr dirty="0" sz="2200" spc="-5">
                <a:solidFill>
                  <a:srgbClr val="767070"/>
                </a:solidFill>
                <a:latin typeface="Arial"/>
                <a:cs typeface="Arial"/>
              </a:rPr>
              <a:t>need a </a:t>
            </a:r>
            <a:r>
              <a:rPr dirty="0" sz="2200" spc="-10">
                <a:solidFill>
                  <a:srgbClr val="767070"/>
                </a:solidFill>
                <a:latin typeface="Arial"/>
                <a:cs typeface="Arial"/>
              </a:rPr>
              <a:t>way </a:t>
            </a:r>
            <a:r>
              <a:rPr dirty="0" sz="2200" spc="-5">
                <a:solidFill>
                  <a:srgbClr val="767070"/>
                </a:solidFill>
                <a:latin typeface="Arial"/>
                <a:cs typeface="Arial"/>
              </a:rPr>
              <a:t>to determine if adding  an edge </a:t>
            </a:r>
            <a:r>
              <a:rPr dirty="0" sz="2200" spc="15">
                <a:solidFill>
                  <a:srgbClr val="767070"/>
                </a:solidFill>
                <a:latin typeface="Cambria Math"/>
                <a:cs typeface="Cambria Math"/>
              </a:rPr>
              <a:t>(𝑢, </a:t>
            </a:r>
            <a:r>
              <a:rPr dirty="0" sz="2200" spc="30">
                <a:solidFill>
                  <a:srgbClr val="767070"/>
                </a:solidFill>
                <a:latin typeface="Cambria Math"/>
                <a:cs typeface="Cambria Math"/>
              </a:rPr>
              <a:t>𝑣) </a:t>
            </a:r>
            <a:r>
              <a:rPr dirty="0" sz="2200" spc="-5">
                <a:solidFill>
                  <a:srgbClr val="767070"/>
                </a:solidFill>
                <a:latin typeface="Arial"/>
                <a:cs typeface="Arial"/>
              </a:rPr>
              <a:t>to the current graph creates a cycle. Since the graph is  undirected, this is the </a:t>
            </a:r>
            <a:r>
              <a:rPr dirty="0" sz="2200">
                <a:solidFill>
                  <a:srgbClr val="767070"/>
                </a:solidFill>
                <a:latin typeface="Arial"/>
                <a:cs typeface="Arial"/>
              </a:rPr>
              <a:t>same </a:t>
            </a:r>
            <a:r>
              <a:rPr dirty="0" sz="2200" spc="-5">
                <a:solidFill>
                  <a:srgbClr val="767070"/>
                </a:solidFill>
                <a:latin typeface="Arial"/>
                <a:cs typeface="Arial"/>
              </a:rPr>
              <a:t>as </a:t>
            </a:r>
            <a:r>
              <a:rPr dirty="0" sz="2200">
                <a:solidFill>
                  <a:srgbClr val="767070"/>
                </a:solidFill>
                <a:latin typeface="Arial"/>
                <a:cs typeface="Arial"/>
              </a:rPr>
              <a:t>checking </a:t>
            </a:r>
            <a:r>
              <a:rPr dirty="0" sz="2200" spc="-5">
                <a:solidFill>
                  <a:srgbClr val="767070"/>
                </a:solidFill>
                <a:latin typeface="Arial"/>
                <a:cs typeface="Arial"/>
              </a:rPr>
              <a:t>whether </a:t>
            </a:r>
            <a:r>
              <a:rPr dirty="0" sz="2200" spc="-5">
                <a:solidFill>
                  <a:srgbClr val="767070"/>
                </a:solidFill>
                <a:latin typeface="Cambria Math"/>
                <a:cs typeface="Cambria Math"/>
              </a:rPr>
              <a:t>𝑢 </a:t>
            </a:r>
            <a:r>
              <a:rPr dirty="0" sz="2200" spc="-5">
                <a:solidFill>
                  <a:srgbClr val="767070"/>
                </a:solidFill>
                <a:latin typeface="Arial"/>
                <a:cs typeface="Arial"/>
              </a:rPr>
              <a:t>and </a:t>
            </a:r>
            <a:r>
              <a:rPr dirty="0" sz="2200" spc="-5">
                <a:solidFill>
                  <a:srgbClr val="767070"/>
                </a:solidFill>
                <a:latin typeface="Cambria Math"/>
                <a:cs typeface="Cambria Math"/>
              </a:rPr>
              <a:t>𝑣 </a:t>
            </a:r>
            <a:r>
              <a:rPr dirty="0" sz="2200" spc="-5">
                <a:solidFill>
                  <a:srgbClr val="767070"/>
                </a:solidFill>
                <a:latin typeface="Arial"/>
                <a:cs typeface="Arial"/>
              </a:rPr>
              <a:t>are already  connected and can be easily done using a </a:t>
            </a:r>
            <a:r>
              <a:rPr dirty="0" sz="2200">
                <a:solidFill>
                  <a:srgbClr val="767070"/>
                </a:solidFill>
                <a:latin typeface="Arial"/>
                <a:cs typeface="Arial"/>
              </a:rPr>
              <a:t>Breadth-First </a:t>
            </a:r>
            <a:r>
              <a:rPr dirty="0" sz="2200" spc="-5">
                <a:solidFill>
                  <a:srgbClr val="767070"/>
                </a:solidFill>
                <a:latin typeface="Arial"/>
                <a:cs typeface="Arial"/>
              </a:rPr>
              <a:t>or Depth-First  Search. That however would take </a:t>
            </a:r>
            <a:r>
              <a:rPr dirty="0" sz="2200" spc="30">
                <a:solidFill>
                  <a:srgbClr val="767070"/>
                </a:solidFill>
                <a:latin typeface="Cambria Math"/>
                <a:cs typeface="Cambria Math"/>
              </a:rPr>
              <a:t>𝑂(𝐸) </a:t>
            </a:r>
            <a:r>
              <a:rPr dirty="0" sz="2200" spc="-5">
                <a:solidFill>
                  <a:srgbClr val="767070"/>
                </a:solidFill>
                <a:latin typeface="Arial"/>
                <a:cs typeface="Arial"/>
              </a:rPr>
              <a:t>time for each edge, making Kruskal’s  Algorithm run in </a:t>
            </a:r>
            <a:r>
              <a:rPr dirty="0" sz="2200" spc="-5">
                <a:solidFill>
                  <a:srgbClr val="767070"/>
                </a:solidFill>
                <a:latin typeface="Cambria Math"/>
                <a:cs typeface="Cambria Math"/>
              </a:rPr>
              <a:t>𝑂  </a:t>
            </a:r>
            <a:r>
              <a:rPr dirty="0" sz="2200" spc="60">
                <a:solidFill>
                  <a:srgbClr val="767070"/>
                </a:solidFill>
                <a:latin typeface="Cambria Math"/>
                <a:cs typeface="Cambria Math"/>
              </a:rPr>
              <a:t>𝐸</a:t>
            </a:r>
            <a:r>
              <a:rPr dirty="0" baseline="27777" sz="2400" spc="89">
                <a:solidFill>
                  <a:srgbClr val="767070"/>
                </a:solidFill>
                <a:latin typeface="Cambria Math"/>
                <a:cs typeface="Cambria Math"/>
              </a:rPr>
              <a:t>2  </a:t>
            </a:r>
            <a:r>
              <a:rPr dirty="0" sz="2200" spc="-5">
                <a:solidFill>
                  <a:srgbClr val="767070"/>
                </a:solidFill>
                <a:latin typeface="Cambria Math"/>
                <a:cs typeface="Cambria Math"/>
              </a:rPr>
              <a:t>+ 𝐸</a:t>
            </a:r>
            <a:r>
              <a:rPr dirty="0" sz="2200" spc="-160">
                <a:solidFill>
                  <a:srgbClr val="767070"/>
                </a:solidFill>
                <a:latin typeface="Cambria Math"/>
                <a:cs typeface="Cambria Math"/>
              </a:rPr>
              <a:t> </a:t>
            </a:r>
            <a:r>
              <a:rPr dirty="0" sz="2200" spc="-10">
                <a:solidFill>
                  <a:srgbClr val="767070"/>
                </a:solidFill>
                <a:latin typeface="Cambria Math"/>
                <a:cs typeface="Cambria Math"/>
              </a:rPr>
              <a:t>log</a:t>
            </a:r>
            <a:r>
              <a:rPr dirty="0" sz="2200" spc="-114">
                <a:solidFill>
                  <a:srgbClr val="767070"/>
                </a:solidFill>
                <a:latin typeface="Cambria Math"/>
                <a:cs typeface="Cambria Math"/>
              </a:rPr>
              <a:t> </a:t>
            </a:r>
            <a:r>
              <a:rPr dirty="0" sz="2200" spc="-5">
                <a:solidFill>
                  <a:srgbClr val="767070"/>
                </a:solidFill>
                <a:latin typeface="Cambria Math"/>
                <a:cs typeface="Cambria Math"/>
              </a:rPr>
              <a:t>𝐸	</a:t>
            </a:r>
            <a:r>
              <a:rPr dirty="0" sz="2200" spc="-5">
                <a:solidFill>
                  <a:srgbClr val="767070"/>
                </a:solidFill>
                <a:latin typeface="Arial"/>
                <a:cs typeface="Arial"/>
              </a:rPr>
              <a:t>time, which </a:t>
            </a:r>
            <a:r>
              <a:rPr dirty="0" sz="2200">
                <a:solidFill>
                  <a:srgbClr val="767070"/>
                </a:solidFill>
                <a:latin typeface="Arial"/>
                <a:cs typeface="Arial"/>
              </a:rPr>
              <a:t>is </a:t>
            </a:r>
            <a:r>
              <a:rPr dirty="0" sz="2200" spc="-5">
                <a:solidFill>
                  <a:srgbClr val="767070"/>
                </a:solidFill>
                <a:latin typeface="Arial"/>
                <a:cs typeface="Arial"/>
              </a:rPr>
              <a:t>much slower than </a:t>
            </a:r>
            <a:r>
              <a:rPr dirty="0" sz="2200" spc="-10">
                <a:solidFill>
                  <a:srgbClr val="767070"/>
                </a:solidFill>
                <a:latin typeface="Arial"/>
                <a:cs typeface="Arial"/>
              </a:rPr>
              <a:t>Prim’s  </a:t>
            </a:r>
            <a:r>
              <a:rPr dirty="0" sz="2200" spc="-5">
                <a:solidFill>
                  <a:srgbClr val="767070"/>
                </a:solidFill>
                <a:latin typeface="Arial"/>
                <a:cs typeface="Arial"/>
              </a:rPr>
              <a:t>Algorithm.</a:t>
            </a:r>
            <a:endParaRPr sz="2200">
              <a:latin typeface="Arial"/>
              <a:cs typeface="Arial"/>
            </a:endParaRPr>
          </a:p>
        </p:txBody>
      </p:sp>
      <p:sp>
        <p:nvSpPr>
          <p:cNvPr id="4" name="object 4"/>
          <p:cNvSpPr txBox="1">
            <a:spLocks noGrp="1"/>
          </p:cNvSpPr>
          <p:nvPr>
            <p:ph type="subTitle" idx="4"/>
          </p:nvPr>
        </p:nvSpPr>
        <p:spPr>
          <a:prstGeom prst="rect"/>
        </p:spPr>
        <p:txBody>
          <a:bodyPr wrap="square" lIns="0" tIns="12065" rIns="0" bIns="0" rtlCol="0" vert="horz">
            <a:spAutoFit/>
          </a:bodyPr>
          <a:lstStyle/>
          <a:p>
            <a:pPr marL="12700" marR="5080">
              <a:lnSpc>
                <a:spcPct val="100000"/>
              </a:lnSpc>
              <a:spcBef>
                <a:spcPts val="95"/>
              </a:spcBef>
            </a:pPr>
            <a:r>
              <a:rPr dirty="0" spc="-5"/>
              <a:t>There is a much faster way for us to determine whether two vertices are  connected while constructing the </a:t>
            </a:r>
            <a:r>
              <a:rPr dirty="0" spc="-10"/>
              <a:t>MCST </a:t>
            </a:r>
            <a:r>
              <a:rPr dirty="0" spc="-5"/>
              <a:t>using </a:t>
            </a:r>
            <a:r>
              <a:rPr dirty="0" spc="-10"/>
              <a:t>Kruskal’s </a:t>
            </a:r>
            <a:r>
              <a:rPr dirty="0" spc="-5"/>
              <a:t>Algorithm. This </a:t>
            </a:r>
            <a:r>
              <a:rPr dirty="0" spc="-10"/>
              <a:t>is  </a:t>
            </a:r>
            <a:r>
              <a:rPr dirty="0" spc="-5"/>
              <a:t>called Union-Find or Disjoint Set</a:t>
            </a:r>
            <a:r>
              <a:rPr dirty="0" spc="25"/>
              <a:t> </a:t>
            </a:r>
            <a:r>
              <a:rPr dirty="0" spc="-5"/>
              <a:t>Union.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403986"/>
            <a:ext cx="9633585" cy="1318895"/>
          </a:xfrm>
          <a:prstGeom prst="rect"/>
        </p:spPr>
        <p:txBody>
          <a:bodyPr wrap="square" lIns="0" tIns="12700" rIns="0" bIns="0" rtlCol="0" vert="horz">
            <a:spAutoFit/>
          </a:bodyPr>
          <a:lstStyle/>
          <a:p>
            <a:pPr marL="12700">
              <a:lnSpc>
                <a:spcPct val="100000"/>
              </a:lnSpc>
              <a:spcBef>
                <a:spcPts val="100"/>
              </a:spcBef>
            </a:pPr>
            <a:r>
              <a:rPr dirty="0" spc="-5"/>
              <a:t>Union-Find </a:t>
            </a:r>
            <a:r>
              <a:rPr dirty="0"/>
              <a:t>/ </a:t>
            </a:r>
            <a:r>
              <a:rPr dirty="0" spc="-10"/>
              <a:t>Disjoint </a:t>
            </a:r>
            <a:r>
              <a:rPr dirty="0"/>
              <a:t>Set</a:t>
            </a:r>
            <a:r>
              <a:rPr dirty="0" spc="-30"/>
              <a:t> </a:t>
            </a:r>
            <a:r>
              <a:rPr dirty="0"/>
              <a:t>Union</a:t>
            </a:r>
          </a:p>
          <a:p>
            <a:pPr marL="12700" marR="5080">
              <a:lnSpc>
                <a:spcPct val="100000"/>
              </a:lnSpc>
              <a:spcBef>
                <a:spcPts val="100"/>
              </a:spcBef>
            </a:pPr>
            <a:r>
              <a:rPr dirty="0" sz="2000" b="0">
                <a:solidFill>
                  <a:srgbClr val="767070"/>
                </a:solidFill>
                <a:latin typeface="Arial"/>
                <a:cs typeface="Arial"/>
              </a:rPr>
              <a:t>Union-Find or Disjoint Set Union is a method to determine which items from a</a:t>
            </a:r>
            <a:r>
              <a:rPr dirty="0" sz="2000" spc="-200" b="0">
                <a:solidFill>
                  <a:srgbClr val="767070"/>
                </a:solidFill>
                <a:latin typeface="Arial"/>
                <a:cs typeface="Arial"/>
              </a:rPr>
              <a:t> </a:t>
            </a:r>
            <a:r>
              <a:rPr dirty="0" sz="2000" b="0">
                <a:solidFill>
                  <a:srgbClr val="767070"/>
                </a:solidFill>
                <a:latin typeface="Arial"/>
                <a:cs typeface="Arial"/>
              </a:rPr>
              <a:t>number  of mutually disjoint sets (each item is in exactly one set) are part of the same set. It  has two</a:t>
            </a:r>
            <a:r>
              <a:rPr dirty="0" sz="2000" spc="-30" b="0">
                <a:solidFill>
                  <a:srgbClr val="767070"/>
                </a:solidFill>
                <a:latin typeface="Arial"/>
                <a:cs typeface="Arial"/>
              </a:rPr>
              <a:t> </a:t>
            </a:r>
            <a:r>
              <a:rPr dirty="0" sz="2000" b="0">
                <a:solidFill>
                  <a:srgbClr val="767070"/>
                </a:solidFill>
                <a:latin typeface="Arial"/>
                <a:cs typeface="Arial"/>
              </a:rPr>
              <a:t>operations:</a:t>
            </a:r>
            <a:endParaRPr sz="2000">
              <a:latin typeface="Arial"/>
              <a:cs typeface="Arial"/>
            </a:endParaRPr>
          </a:p>
        </p:txBody>
      </p:sp>
      <p:sp>
        <p:nvSpPr>
          <p:cNvPr id="3" name="object 3"/>
          <p:cNvSpPr txBox="1"/>
          <p:nvPr/>
        </p:nvSpPr>
        <p:spPr>
          <a:xfrm>
            <a:off x="1208633" y="2001393"/>
            <a:ext cx="9570085" cy="3989704"/>
          </a:xfrm>
          <a:prstGeom prst="rect">
            <a:avLst/>
          </a:prstGeom>
        </p:spPr>
        <p:txBody>
          <a:bodyPr wrap="square" lIns="0" tIns="13335" rIns="0" bIns="0" rtlCol="0" vert="horz">
            <a:spAutoFit/>
          </a:bodyPr>
          <a:lstStyle/>
          <a:p>
            <a:pPr marL="355600" indent="-342900">
              <a:lnSpc>
                <a:spcPct val="100000"/>
              </a:lnSpc>
              <a:spcBef>
                <a:spcPts val="105"/>
              </a:spcBef>
              <a:buChar char="•"/>
              <a:tabLst>
                <a:tab pos="355600" algn="l"/>
                <a:tab pos="356235" algn="l"/>
              </a:tabLst>
            </a:pPr>
            <a:r>
              <a:rPr dirty="0" sz="2000">
                <a:solidFill>
                  <a:srgbClr val="767070"/>
                </a:solidFill>
                <a:latin typeface="Arial"/>
                <a:cs typeface="Arial"/>
              </a:rPr>
              <a:t>Find – Determine the set an element is part</a:t>
            </a:r>
            <a:r>
              <a:rPr dirty="0" sz="2000" spc="-170">
                <a:solidFill>
                  <a:srgbClr val="767070"/>
                </a:solidFill>
                <a:latin typeface="Arial"/>
                <a:cs typeface="Arial"/>
              </a:rPr>
              <a:t> </a:t>
            </a:r>
            <a:r>
              <a:rPr dirty="0" sz="2000">
                <a:solidFill>
                  <a:srgbClr val="767070"/>
                </a:solidFill>
                <a:latin typeface="Arial"/>
                <a:cs typeface="Arial"/>
              </a:rPr>
              <a:t>of.</a:t>
            </a:r>
            <a:endParaRPr sz="2000">
              <a:latin typeface="Arial"/>
              <a:cs typeface="Arial"/>
            </a:endParaRPr>
          </a:p>
          <a:p>
            <a:pPr marL="355600" indent="-342900">
              <a:lnSpc>
                <a:spcPct val="100000"/>
              </a:lnSpc>
              <a:buChar char="•"/>
              <a:tabLst>
                <a:tab pos="355600" algn="l"/>
                <a:tab pos="356235" algn="l"/>
              </a:tabLst>
            </a:pPr>
            <a:r>
              <a:rPr dirty="0" sz="2000">
                <a:solidFill>
                  <a:srgbClr val="767070"/>
                </a:solidFill>
                <a:latin typeface="Arial"/>
                <a:cs typeface="Arial"/>
              </a:rPr>
              <a:t>Union – Combine two sets into</a:t>
            </a:r>
            <a:r>
              <a:rPr dirty="0" sz="2000" spc="-95">
                <a:solidFill>
                  <a:srgbClr val="767070"/>
                </a:solidFill>
                <a:latin typeface="Arial"/>
                <a:cs typeface="Arial"/>
              </a:rPr>
              <a:t> </a:t>
            </a:r>
            <a:r>
              <a:rPr dirty="0" sz="2000">
                <a:solidFill>
                  <a:srgbClr val="767070"/>
                </a:solidFill>
                <a:latin typeface="Arial"/>
                <a:cs typeface="Arial"/>
              </a:rPr>
              <a:t>one.</a:t>
            </a:r>
            <a:endParaRPr sz="2000">
              <a:latin typeface="Arial"/>
              <a:cs typeface="Arial"/>
            </a:endParaRPr>
          </a:p>
          <a:p>
            <a:pPr>
              <a:lnSpc>
                <a:spcPct val="100000"/>
              </a:lnSpc>
              <a:spcBef>
                <a:spcPts val="40"/>
              </a:spcBef>
            </a:pPr>
            <a:endParaRPr sz="2050">
              <a:latin typeface="Times New Roman"/>
              <a:cs typeface="Times New Roman"/>
            </a:endParaRPr>
          </a:p>
          <a:p>
            <a:pPr marL="12700" marR="5080">
              <a:lnSpc>
                <a:spcPct val="100000"/>
              </a:lnSpc>
              <a:spcBef>
                <a:spcPts val="5"/>
              </a:spcBef>
            </a:pPr>
            <a:r>
              <a:rPr dirty="0" sz="2000">
                <a:solidFill>
                  <a:srgbClr val="767070"/>
                </a:solidFill>
                <a:latin typeface="Arial"/>
                <a:cs typeface="Arial"/>
              </a:rPr>
              <a:t>This is done by assigning a representative element to each set. Find </a:t>
            </a:r>
            <a:r>
              <a:rPr dirty="0" sz="2000" spc="-5">
                <a:solidFill>
                  <a:srgbClr val="767070"/>
                </a:solidFill>
                <a:latin typeface="Arial"/>
                <a:cs typeface="Arial"/>
              </a:rPr>
              <a:t>then </a:t>
            </a:r>
            <a:r>
              <a:rPr dirty="0" sz="2000">
                <a:solidFill>
                  <a:srgbClr val="767070"/>
                </a:solidFill>
                <a:latin typeface="Arial"/>
                <a:cs typeface="Arial"/>
              </a:rPr>
              <a:t>returns</a:t>
            </a:r>
            <a:r>
              <a:rPr dirty="0" sz="2000" spc="-245">
                <a:solidFill>
                  <a:srgbClr val="767070"/>
                </a:solidFill>
                <a:latin typeface="Arial"/>
                <a:cs typeface="Arial"/>
              </a:rPr>
              <a:t> </a:t>
            </a:r>
            <a:r>
              <a:rPr dirty="0" sz="2000">
                <a:solidFill>
                  <a:srgbClr val="767070"/>
                </a:solidFill>
                <a:latin typeface="Arial"/>
                <a:cs typeface="Arial"/>
              </a:rPr>
              <a:t>this  </a:t>
            </a:r>
            <a:r>
              <a:rPr dirty="0" sz="2000" spc="-5">
                <a:solidFill>
                  <a:srgbClr val="767070"/>
                </a:solidFill>
                <a:latin typeface="Arial"/>
                <a:cs typeface="Arial"/>
              </a:rPr>
              <a:t>representative </a:t>
            </a:r>
            <a:r>
              <a:rPr dirty="0" sz="2000">
                <a:solidFill>
                  <a:srgbClr val="767070"/>
                </a:solidFill>
                <a:latin typeface="Arial"/>
                <a:cs typeface="Arial"/>
              </a:rPr>
              <a:t>element. </a:t>
            </a:r>
            <a:r>
              <a:rPr dirty="0" sz="2000" spc="-110">
                <a:solidFill>
                  <a:srgbClr val="767070"/>
                </a:solidFill>
                <a:latin typeface="Arial"/>
                <a:cs typeface="Arial"/>
              </a:rPr>
              <a:t>To </a:t>
            </a:r>
            <a:r>
              <a:rPr dirty="0" sz="2000">
                <a:solidFill>
                  <a:srgbClr val="767070"/>
                </a:solidFill>
                <a:latin typeface="Arial"/>
                <a:cs typeface="Arial"/>
              </a:rPr>
              <a:t>check whether two elements are part of the same set, we  just check whether their </a:t>
            </a:r>
            <a:r>
              <a:rPr dirty="0" sz="2000" spc="-5">
                <a:solidFill>
                  <a:srgbClr val="767070"/>
                </a:solidFill>
                <a:latin typeface="Arial"/>
                <a:cs typeface="Arial"/>
              </a:rPr>
              <a:t>representative </a:t>
            </a:r>
            <a:r>
              <a:rPr dirty="0" sz="2000">
                <a:solidFill>
                  <a:srgbClr val="767070"/>
                </a:solidFill>
                <a:latin typeface="Arial"/>
                <a:cs typeface="Arial"/>
              </a:rPr>
              <a:t>elements are the</a:t>
            </a:r>
            <a:r>
              <a:rPr dirty="0" sz="2000" spc="-195">
                <a:solidFill>
                  <a:srgbClr val="767070"/>
                </a:solidFill>
                <a:latin typeface="Arial"/>
                <a:cs typeface="Arial"/>
              </a:rPr>
              <a:t> </a:t>
            </a:r>
            <a:r>
              <a:rPr dirty="0" sz="2000">
                <a:solidFill>
                  <a:srgbClr val="767070"/>
                </a:solidFill>
                <a:latin typeface="Arial"/>
                <a:cs typeface="Arial"/>
              </a:rPr>
              <a:t>same.</a:t>
            </a:r>
            <a:endParaRPr sz="2000">
              <a:latin typeface="Arial"/>
              <a:cs typeface="Arial"/>
            </a:endParaRPr>
          </a:p>
          <a:p>
            <a:pPr>
              <a:lnSpc>
                <a:spcPct val="100000"/>
              </a:lnSpc>
              <a:spcBef>
                <a:spcPts val="40"/>
              </a:spcBef>
            </a:pPr>
            <a:endParaRPr sz="2050">
              <a:latin typeface="Times New Roman"/>
              <a:cs typeface="Times New Roman"/>
            </a:endParaRPr>
          </a:p>
          <a:p>
            <a:pPr marL="12700" marR="55880">
              <a:lnSpc>
                <a:spcPct val="100000"/>
              </a:lnSpc>
            </a:pPr>
            <a:r>
              <a:rPr dirty="0" sz="2000">
                <a:solidFill>
                  <a:srgbClr val="767070"/>
                </a:solidFill>
                <a:latin typeface="Arial"/>
                <a:cs typeface="Arial"/>
              </a:rPr>
              <a:t>This is done by creating a </a:t>
            </a:r>
            <a:r>
              <a:rPr dirty="0" sz="2000" spc="-5">
                <a:solidFill>
                  <a:srgbClr val="767070"/>
                </a:solidFill>
                <a:latin typeface="Arial"/>
                <a:cs typeface="Arial"/>
              </a:rPr>
              <a:t>tree </a:t>
            </a:r>
            <a:r>
              <a:rPr dirty="0" sz="2000">
                <a:solidFill>
                  <a:srgbClr val="767070"/>
                </a:solidFill>
                <a:latin typeface="Arial"/>
                <a:cs typeface="Arial"/>
              </a:rPr>
              <a:t>using the elements with the root as the</a:t>
            </a:r>
            <a:r>
              <a:rPr dirty="0" sz="2000" spc="-185">
                <a:solidFill>
                  <a:srgbClr val="767070"/>
                </a:solidFill>
                <a:latin typeface="Arial"/>
                <a:cs typeface="Arial"/>
              </a:rPr>
              <a:t> </a:t>
            </a:r>
            <a:r>
              <a:rPr dirty="0" sz="2000">
                <a:solidFill>
                  <a:srgbClr val="767070"/>
                </a:solidFill>
                <a:latin typeface="Arial"/>
                <a:cs typeface="Arial"/>
              </a:rPr>
              <a:t>representative  element. Union </a:t>
            </a:r>
            <a:r>
              <a:rPr dirty="0" sz="2000" spc="-5">
                <a:solidFill>
                  <a:srgbClr val="767070"/>
                </a:solidFill>
                <a:latin typeface="Arial"/>
                <a:cs typeface="Arial"/>
              </a:rPr>
              <a:t>then </a:t>
            </a:r>
            <a:r>
              <a:rPr dirty="0" sz="2000">
                <a:solidFill>
                  <a:srgbClr val="767070"/>
                </a:solidFill>
                <a:latin typeface="Arial"/>
                <a:cs typeface="Arial"/>
              </a:rPr>
              <a:t>simply sets the parent of one root as the other root, </a:t>
            </a:r>
            <a:r>
              <a:rPr dirty="0" sz="2000" spc="-5">
                <a:solidFill>
                  <a:srgbClr val="767070"/>
                </a:solidFill>
                <a:latin typeface="Arial"/>
                <a:cs typeface="Arial"/>
              </a:rPr>
              <a:t>effectively  </a:t>
            </a:r>
            <a:r>
              <a:rPr dirty="0" sz="2000">
                <a:solidFill>
                  <a:srgbClr val="767070"/>
                </a:solidFill>
                <a:latin typeface="Arial"/>
                <a:cs typeface="Arial"/>
              </a:rPr>
              <a:t>combining the two</a:t>
            </a:r>
            <a:r>
              <a:rPr dirty="0" sz="2000" spc="-50">
                <a:solidFill>
                  <a:srgbClr val="767070"/>
                </a:solidFill>
                <a:latin typeface="Arial"/>
                <a:cs typeface="Arial"/>
              </a:rPr>
              <a:t> </a:t>
            </a:r>
            <a:r>
              <a:rPr dirty="0" sz="2000">
                <a:solidFill>
                  <a:srgbClr val="767070"/>
                </a:solidFill>
                <a:latin typeface="Arial"/>
                <a:cs typeface="Arial"/>
              </a:rPr>
              <a:t>trees.</a:t>
            </a:r>
            <a:endParaRPr sz="2000">
              <a:latin typeface="Arial"/>
              <a:cs typeface="Arial"/>
            </a:endParaRPr>
          </a:p>
          <a:p>
            <a:pPr>
              <a:lnSpc>
                <a:spcPct val="100000"/>
              </a:lnSpc>
              <a:spcBef>
                <a:spcPts val="45"/>
              </a:spcBef>
            </a:pPr>
            <a:endParaRPr sz="2050">
              <a:latin typeface="Times New Roman"/>
              <a:cs typeface="Times New Roman"/>
            </a:endParaRPr>
          </a:p>
          <a:p>
            <a:pPr marL="12700">
              <a:lnSpc>
                <a:spcPct val="100000"/>
              </a:lnSpc>
            </a:pPr>
            <a:r>
              <a:rPr dirty="0" sz="2000">
                <a:solidFill>
                  <a:srgbClr val="767070"/>
                </a:solidFill>
                <a:latin typeface="Arial"/>
                <a:cs typeface="Arial"/>
              </a:rPr>
              <a:t>In </a:t>
            </a:r>
            <a:r>
              <a:rPr dirty="0" sz="2000" spc="-5">
                <a:solidFill>
                  <a:srgbClr val="767070"/>
                </a:solidFill>
                <a:latin typeface="Arial"/>
                <a:cs typeface="Arial"/>
              </a:rPr>
              <a:t>Kruskal’s </a:t>
            </a:r>
            <a:r>
              <a:rPr dirty="0" sz="2000">
                <a:solidFill>
                  <a:srgbClr val="767070"/>
                </a:solidFill>
                <a:latin typeface="Arial"/>
                <a:cs typeface="Arial"/>
              </a:rPr>
              <a:t>Algorithm, we assign each connected subgraph to a set </a:t>
            </a:r>
            <a:r>
              <a:rPr dirty="0" sz="2000" spc="-5">
                <a:solidFill>
                  <a:srgbClr val="767070"/>
                </a:solidFill>
                <a:latin typeface="Arial"/>
                <a:cs typeface="Arial"/>
              </a:rPr>
              <a:t>and </a:t>
            </a:r>
            <a:r>
              <a:rPr dirty="0" sz="2000">
                <a:solidFill>
                  <a:srgbClr val="767070"/>
                </a:solidFill>
                <a:latin typeface="Arial"/>
                <a:cs typeface="Arial"/>
              </a:rPr>
              <a:t>the</a:t>
            </a:r>
            <a:r>
              <a:rPr dirty="0" sz="2000" spc="-380">
                <a:solidFill>
                  <a:srgbClr val="767070"/>
                </a:solidFill>
                <a:latin typeface="Arial"/>
                <a:cs typeface="Arial"/>
              </a:rPr>
              <a:t> </a:t>
            </a:r>
            <a:r>
              <a:rPr dirty="0" sz="2000">
                <a:solidFill>
                  <a:srgbClr val="767070"/>
                </a:solidFill>
                <a:latin typeface="Arial"/>
                <a:cs typeface="Arial"/>
              </a:rPr>
              <a:t>vertices</a:t>
            </a:r>
            <a:endParaRPr sz="2000">
              <a:latin typeface="Arial"/>
              <a:cs typeface="Arial"/>
            </a:endParaRPr>
          </a:p>
          <a:p>
            <a:pPr marL="12700">
              <a:lnSpc>
                <a:spcPct val="100000"/>
              </a:lnSpc>
            </a:pPr>
            <a:r>
              <a:rPr dirty="0" sz="2000">
                <a:solidFill>
                  <a:srgbClr val="767070"/>
                </a:solidFill>
                <a:latin typeface="Arial"/>
                <a:cs typeface="Arial"/>
              </a:rPr>
              <a:t>as the</a:t>
            </a:r>
            <a:r>
              <a:rPr dirty="0" sz="2000" spc="-35">
                <a:solidFill>
                  <a:srgbClr val="767070"/>
                </a:solidFill>
                <a:latin typeface="Arial"/>
                <a:cs typeface="Arial"/>
              </a:rPr>
              <a:t> </a:t>
            </a:r>
            <a:r>
              <a:rPr dirty="0" sz="2000">
                <a:solidFill>
                  <a:srgbClr val="767070"/>
                </a:solidFill>
                <a:latin typeface="Arial"/>
                <a:cs typeface="Arial"/>
              </a:rPr>
              <a:t>elements.</a:t>
            </a:r>
            <a:endParaRPr sz="2000">
              <a:latin typeface="Arial"/>
              <a:cs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1143" y="220217"/>
            <a:ext cx="7690484" cy="391160"/>
          </a:xfrm>
          <a:prstGeom prst="rect"/>
        </p:spPr>
        <p:txBody>
          <a:bodyPr wrap="square" lIns="0" tIns="12700" rIns="0" bIns="0" rtlCol="0" vert="horz">
            <a:spAutoFit/>
          </a:bodyPr>
          <a:lstStyle/>
          <a:p>
            <a:pPr marL="12700">
              <a:lnSpc>
                <a:spcPct val="100000"/>
              </a:lnSpc>
              <a:spcBef>
                <a:spcPts val="100"/>
              </a:spcBef>
            </a:pPr>
            <a:r>
              <a:rPr dirty="0" spc="-25"/>
              <a:t>Kruskal’s </a:t>
            </a:r>
            <a:r>
              <a:rPr dirty="0" spc="-5"/>
              <a:t>Algorithm Sample </a:t>
            </a:r>
            <a:r>
              <a:rPr dirty="0" spc="-10"/>
              <a:t>Implementation </a:t>
            </a:r>
            <a:r>
              <a:rPr dirty="0" spc="-5"/>
              <a:t>with</a:t>
            </a:r>
            <a:r>
              <a:rPr dirty="0" spc="15"/>
              <a:t> </a:t>
            </a:r>
            <a:r>
              <a:rPr dirty="0"/>
              <a:t>Union-Find</a:t>
            </a:r>
          </a:p>
        </p:txBody>
      </p:sp>
      <p:sp>
        <p:nvSpPr>
          <p:cNvPr id="3" name="object 3"/>
          <p:cNvSpPr txBox="1"/>
          <p:nvPr/>
        </p:nvSpPr>
        <p:spPr>
          <a:xfrm>
            <a:off x="433831" y="664844"/>
            <a:ext cx="6228715" cy="5969635"/>
          </a:xfrm>
          <a:prstGeom prst="rect">
            <a:avLst/>
          </a:prstGeom>
        </p:spPr>
        <p:txBody>
          <a:bodyPr wrap="square" lIns="0" tIns="12065" rIns="0" bIns="0" rtlCol="0" vert="horz">
            <a:spAutoFit/>
          </a:bodyPr>
          <a:lstStyle/>
          <a:p>
            <a:pPr marL="12700">
              <a:lnSpc>
                <a:spcPct val="100000"/>
              </a:lnSpc>
              <a:spcBef>
                <a:spcPts val="95"/>
              </a:spcBef>
            </a:pPr>
            <a:r>
              <a:rPr dirty="0" sz="1300" spc="-5">
                <a:solidFill>
                  <a:srgbClr val="767070"/>
                </a:solidFill>
                <a:latin typeface="Courier New"/>
                <a:cs typeface="Courier New"/>
              </a:rPr>
              <a:t>//N </a:t>
            </a:r>
            <a:r>
              <a:rPr dirty="0" sz="1300" spc="-10">
                <a:solidFill>
                  <a:srgbClr val="767070"/>
                </a:solidFill>
                <a:latin typeface="Courier New"/>
                <a:cs typeface="Courier New"/>
              </a:rPr>
              <a:t>is the maximum possible number </a:t>
            </a:r>
            <a:r>
              <a:rPr dirty="0" sz="1300" spc="-5">
                <a:solidFill>
                  <a:srgbClr val="767070"/>
                </a:solidFill>
                <a:latin typeface="Courier New"/>
                <a:cs typeface="Courier New"/>
              </a:rPr>
              <a:t>of </a:t>
            </a:r>
            <a:r>
              <a:rPr dirty="0" sz="1300" spc="-10">
                <a:solidFill>
                  <a:srgbClr val="767070"/>
                </a:solidFill>
                <a:latin typeface="Courier New"/>
                <a:cs typeface="Courier New"/>
              </a:rPr>
              <a:t>vertices in </a:t>
            </a:r>
            <a:r>
              <a:rPr dirty="0" sz="1300" spc="-5">
                <a:solidFill>
                  <a:srgbClr val="767070"/>
                </a:solidFill>
                <a:latin typeface="Courier New"/>
                <a:cs typeface="Courier New"/>
              </a:rPr>
              <a:t>the</a:t>
            </a:r>
            <a:r>
              <a:rPr dirty="0" sz="1300" spc="-30">
                <a:solidFill>
                  <a:srgbClr val="767070"/>
                </a:solidFill>
                <a:latin typeface="Courier New"/>
                <a:cs typeface="Courier New"/>
              </a:rPr>
              <a:t> </a:t>
            </a:r>
            <a:r>
              <a:rPr dirty="0" sz="1300" spc="-10">
                <a:solidFill>
                  <a:srgbClr val="767070"/>
                </a:solidFill>
                <a:latin typeface="Courier New"/>
                <a:cs typeface="Courier New"/>
              </a:rPr>
              <a:t>input.</a:t>
            </a:r>
            <a:endParaRPr sz="1300">
              <a:latin typeface="Courier New"/>
              <a:cs typeface="Courier New"/>
            </a:endParaRPr>
          </a:p>
          <a:p>
            <a:pPr marL="12700">
              <a:lnSpc>
                <a:spcPct val="100000"/>
              </a:lnSpc>
            </a:pPr>
            <a:r>
              <a:rPr dirty="0" sz="1300" spc="-5">
                <a:solidFill>
                  <a:srgbClr val="767070"/>
                </a:solidFill>
                <a:latin typeface="Courier New"/>
                <a:cs typeface="Courier New"/>
              </a:rPr>
              <a:t>//n </a:t>
            </a:r>
            <a:r>
              <a:rPr dirty="0" sz="1300" spc="-10">
                <a:solidFill>
                  <a:srgbClr val="767070"/>
                </a:solidFill>
                <a:latin typeface="Courier New"/>
                <a:cs typeface="Courier New"/>
              </a:rPr>
              <a:t>is the number </a:t>
            </a:r>
            <a:r>
              <a:rPr dirty="0" sz="1300" spc="-5">
                <a:solidFill>
                  <a:srgbClr val="767070"/>
                </a:solidFill>
                <a:latin typeface="Courier New"/>
                <a:cs typeface="Courier New"/>
              </a:rPr>
              <a:t>of </a:t>
            </a:r>
            <a:r>
              <a:rPr dirty="0" sz="1300" spc="-10">
                <a:solidFill>
                  <a:srgbClr val="767070"/>
                </a:solidFill>
                <a:latin typeface="Courier New"/>
                <a:cs typeface="Courier New"/>
              </a:rPr>
              <a:t>vertices </a:t>
            </a:r>
            <a:r>
              <a:rPr dirty="0" sz="1300" spc="-5">
                <a:solidFill>
                  <a:srgbClr val="767070"/>
                </a:solidFill>
                <a:latin typeface="Courier New"/>
                <a:cs typeface="Courier New"/>
              </a:rPr>
              <a:t>for </a:t>
            </a:r>
            <a:r>
              <a:rPr dirty="0" sz="1300" spc="-10">
                <a:solidFill>
                  <a:srgbClr val="767070"/>
                </a:solidFill>
                <a:latin typeface="Courier New"/>
                <a:cs typeface="Courier New"/>
              </a:rPr>
              <a:t>that test</a:t>
            </a:r>
            <a:r>
              <a:rPr dirty="0" sz="1300" spc="-55">
                <a:solidFill>
                  <a:srgbClr val="767070"/>
                </a:solidFill>
                <a:latin typeface="Courier New"/>
                <a:cs typeface="Courier New"/>
              </a:rPr>
              <a:t> </a:t>
            </a:r>
            <a:r>
              <a:rPr dirty="0" sz="1300" spc="-10">
                <a:solidFill>
                  <a:srgbClr val="767070"/>
                </a:solidFill>
                <a:latin typeface="Courier New"/>
                <a:cs typeface="Courier New"/>
              </a:rPr>
              <a:t>case.</a:t>
            </a:r>
            <a:endParaRPr sz="1300">
              <a:latin typeface="Courier New"/>
              <a:cs typeface="Courier New"/>
            </a:endParaRPr>
          </a:p>
          <a:p>
            <a:pPr>
              <a:lnSpc>
                <a:spcPct val="100000"/>
              </a:lnSpc>
              <a:spcBef>
                <a:spcPts val="5"/>
              </a:spcBef>
            </a:pPr>
            <a:endParaRPr sz="1350">
              <a:latin typeface="Times New Roman"/>
              <a:cs typeface="Times New Roman"/>
            </a:endParaRPr>
          </a:p>
          <a:p>
            <a:pPr marL="12700">
              <a:lnSpc>
                <a:spcPct val="100000"/>
              </a:lnSpc>
            </a:pPr>
            <a:r>
              <a:rPr dirty="0" sz="1300" spc="-10">
                <a:solidFill>
                  <a:srgbClr val="767070"/>
                </a:solidFill>
                <a:latin typeface="Courier New"/>
                <a:cs typeface="Courier New"/>
              </a:rPr>
              <a:t>struct</a:t>
            </a:r>
            <a:r>
              <a:rPr dirty="0" sz="1300" spc="-5">
                <a:solidFill>
                  <a:srgbClr val="767070"/>
                </a:solidFill>
                <a:latin typeface="Courier New"/>
                <a:cs typeface="Courier New"/>
              </a:rPr>
              <a:t> </a:t>
            </a:r>
            <a:r>
              <a:rPr dirty="0" sz="1300" spc="-10">
                <a:solidFill>
                  <a:srgbClr val="767070"/>
                </a:solidFill>
                <a:latin typeface="Courier New"/>
                <a:cs typeface="Courier New"/>
              </a:rPr>
              <a:t>edge{</a:t>
            </a:r>
            <a:endParaRPr sz="1300">
              <a:latin typeface="Courier New"/>
              <a:cs typeface="Courier New"/>
            </a:endParaRPr>
          </a:p>
          <a:p>
            <a:pPr marL="407670" marR="1285240">
              <a:lnSpc>
                <a:spcPct val="100000"/>
              </a:lnSpc>
            </a:pPr>
            <a:r>
              <a:rPr dirty="0" sz="1300" spc="-10">
                <a:solidFill>
                  <a:srgbClr val="52AC87"/>
                </a:solidFill>
                <a:latin typeface="Courier New"/>
                <a:cs typeface="Courier New"/>
              </a:rPr>
              <a:t>int </a:t>
            </a:r>
            <a:r>
              <a:rPr dirty="0" sz="1300" spc="-5">
                <a:solidFill>
                  <a:srgbClr val="767070"/>
                </a:solidFill>
                <a:latin typeface="Courier New"/>
                <a:cs typeface="Courier New"/>
              </a:rPr>
              <a:t>u, v, </a:t>
            </a:r>
            <a:r>
              <a:rPr dirty="0" sz="1300" spc="-10">
                <a:solidFill>
                  <a:srgbClr val="767070"/>
                </a:solidFill>
                <a:latin typeface="Courier New"/>
                <a:cs typeface="Courier New"/>
              </a:rPr>
              <a:t>w; //the two vertices and </a:t>
            </a:r>
            <a:r>
              <a:rPr dirty="0" sz="1300" spc="-5">
                <a:solidFill>
                  <a:srgbClr val="767070"/>
                </a:solidFill>
                <a:latin typeface="Courier New"/>
                <a:cs typeface="Courier New"/>
              </a:rPr>
              <a:t>the </a:t>
            </a:r>
            <a:r>
              <a:rPr dirty="0" sz="1300" spc="-10">
                <a:solidFill>
                  <a:srgbClr val="767070"/>
                </a:solidFill>
                <a:latin typeface="Courier New"/>
                <a:cs typeface="Courier New"/>
              </a:rPr>
              <a:t>weight  edge(</a:t>
            </a:r>
            <a:r>
              <a:rPr dirty="0" sz="1300" spc="-10">
                <a:solidFill>
                  <a:srgbClr val="52AC87"/>
                </a:solidFill>
                <a:latin typeface="Courier New"/>
                <a:cs typeface="Courier New"/>
              </a:rPr>
              <a:t>int </a:t>
            </a:r>
            <a:r>
              <a:rPr dirty="0" sz="1300" spc="-5">
                <a:solidFill>
                  <a:srgbClr val="767070"/>
                </a:solidFill>
                <a:latin typeface="Courier New"/>
                <a:cs typeface="Courier New"/>
              </a:rPr>
              <a:t>u, </a:t>
            </a:r>
            <a:r>
              <a:rPr dirty="0" sz="1300" spc="-10">
                <a:solidFill>
                  <a:srgbClr val="52AC87"/>
                </a:solidFill>
                <a:latin typeface="Courier New"/>
                <a:cs typeface="Courier New"/>
              </a:rPr>
              <a:t>int </a:t>
            </a:r>
            <a:r>
              <a:rPr dirty="0" sz="1300" spc="-5">
                <a:solidFill>
                  <a:srgbClr val="767070"/>
                </a:solidFill>
                <a:latin typeface="Courier New"/>
                <a:cs typeface="Courier New"/>
              </a:rPr>
              <a:t>v, </a:t>
            </a:r>
            <a:r>
              <a:rPr dirty="0" sz="1300" spc="-10">
                <a:solidFill>
                  <a:srgbClr val="52AC87"/>
                </a:solidFill>
                <a:latin typeface="Courier New"/>
                <a:cs typeface="Courier New"/>
              </a:rPr>
              <a:t>int</a:t>
            </a:r>
            <a:r>
              <a:rPr dirty="0" sz="1300" spc="-20">
                <a:solidFill>
                  <a:srgbClr val="52AC87"/>
                </a:solidFill>
                <a:latin typeface="Courier New"/>
                <a:cs typeface="Courier New"/>
              </a:rPr>
              <a:t> </a:t>
            </a:r>
            <a:r>
              <a:rPr dirty="0" sz="1300" spc="-10">
                <a:solidFill>
                  <a:srgbClr val="767070"/>
                </a:solidFill>
                <a:latin typeface="Courier New"/>
                <a:cs typeface="Courier New"/>
              </a:rPr>
              <a:t>w){</a:t>
            </a:r>
            <a:endParaRPr sz="1300">
              <a:latin typeface="Courier New"/>
              <a:cs typeface="Courier New"/>
            </a:endParaRPr>
          </a:p>
          <a:p>
            <a:pPr marL="800735">
              <a:lnSpc>
                <a:spcPct val="100000"/>
              </a:lnSpc>
            </a:pPr>
            <a:r>
              <a:rPr dirty="0" sz="1300" spc="-10">
                <a:solidFill>
                  <a:srgbClr val="767070"/>
                </a:solidFill>
                <a:latin typeface="Courier New"/>
                <a:cs typeface="Courier New"/>
              </a:rPr>
              <a:t>this-&gt;u </a:t>
            </a:r>
            <a:r>
              <a:rPr dirty="0" sz="1300" spc="-5">
                <a:solidFill>
                  <a:srgbClr val="767070"/>
                </a:solidFill>
                <a:latin typeface="Courier New"/>
                <a:cs typeface="Courier New"/>
              </a:rPr>
              <a:t>= u; </a:t>
            </a:r>
            <a:r>
              <a:rPr dirty="0" sz="1300" spc="-10">
                <a:solidFill>
                  <a:srgbClr val="767070"/>
                </a:solidFill>
                <a:latin typeface="Courier New"/>
                <a:cs typeface="Courier New"/>
              </a:rPr>
              <a:t>this-&gt;v </a:t>
            </a:r>
            <a:r>
              <a:rPr dirty="0" sz="1300" spc="-5">
                <a:solidFill>
                  <a:srgbClr val="767070"/>
                </a:solidFill>
                <a:latin typeface="Courier New"/>
                <a:cs typeface="Courier New"/>
              </a:rPr>
              <a:t>= v; </a:t>
            </a:r>
            <a:r>
              <a:rPr dirty="0" sz="1300" spc="-10">
                <a:solidFill>
                  <a:srgbClr val="767070"/>
                </a:solidFill>
                <a:latin typeface="Courier New"/>
                <a:cs typeface="Courier New"/>
              </a:rPr>
              <a:t>this-&gt;w </a:t>
            </a:r>
            <a:r>
              <a:rPr dirty="0" sz="1300" spc="-5">
                <a:solidFill>
                  <a:srgbClr val="767070"/>
                </a:solidFill>
                <a:latin typeface="Courier New"/>
                <a:cs typeface="Courier New"/>
              </a:rPr>
              <a:t>=</a:t>
            </a:r>
            <a:r>
              <a:rPr dirty="0" sz="1300" spc="-60">
                <a:solidFill>
                  <a:srgbClr val="767070"/>
                </a:solidFill>
                <a:latin typeface="Courier New"/>
                <a:cs typeface="Courier New"/>
              </a:rPr>
              <a:t> </a:t>
            </a:r>
            <a:r>
              <a:rPr dirty="0" sz="1300" spc="-10">
                <a:solidFill>
                  <a:srgbClr val="767070"/>
                </a:solidFill>
                <a:latin typeface="Courier New"/>
                <a:cs typeface="Courier New"/>
              </a:rPr>
              <a:t>w;</a:t>
            </a:r>
            <a:endParaRPr sz="1300">
              <a:latin typeface="Courier New"/>
              <a:cs typeface="Courier New"/>
            </a:endParaRPr>
          </a:p>
          <a:p>
            <a:pPr marL="407670">
              <a:lnSpc>
                <a:spcPct val="100000"/>
              </a:lnSpc>
            </a:pPr>
            <a:r>
              <a:rPr dirty="0" sz="1300" spc="-5">
                <a:solidFill>
                  <a:srgbClr val="767070"/>
                </a:solidFill>
                <a:latin typeface="Courier New"/>
                <a:cs typeface="Courier New"/>
              </a:rPr>
              <a:t>}</a:t>
            </a:r>
            <a:endParaRPr sz="1300">
              <a:latin typeface="Courier New"/>
              <a:cs typeface="Courier New"/>
            </a:endParaRPr>
          </a:p>
          <a:p>
            <a:pPr marL="12700">
              <a:lnSpc>
                <a:spcPct val="100000"/>
              </a:lnSpc>
              <a:spcBef>
                <a:spcPts val="5"/>
              </a:spcBef>
            </a:pPr>
            <a:r>
              <a:rPr dirty="0" sz="1300" spc="-5">
                <a:solidFill>
                  <a:srgbClr val="767070"/>
                </a:solidFill>
                <a:latin typeface="Courier New"/>
                <a:cs typeface="Courier New"/>
              </a:rPr>
              <a:t>};</a:t>
            </a:r>
            <a:endParaRPr sz="1300">
              <a:latin typeface="Courier New"/>
              <a:cs typeface="Courier New"/>
            </a:endParaRPr>
          </a:p>
          <a:p>
            <a:pPr marL="12700">
              <a:lnSpc>
                <a:spcPct val="100000"/>
              </a:lnSpc>
            </a:pPr>
            <a:r>
              <a:rPr dirty="0" sz="1300" spc="-10">
                <a:solidFill>
                  <a:srgbClr val="767070"/>
                </a:solidFill>
                <a:latin typeface="Courier New"/>
                <a:cs typeface="Courier New"/>
              </a:rPr>
              <a:t>struct</a:t>
            </a:r>
            <a:r>
              <a:rPr dirty="0" sz="1300">
                <a:solidFill>
                  <a:srgbClr val="767070"/>
                </a:solidFill>
                <a:latin typeface="Courier New"/>
                <a:cs typeface="Courier New"/>
              </a:rPr>
              <a:t> </a:t>
            </a:r>
            <a:r>
              <a:rPr dirty="0" sz="1300" spc="-10">
                <a:solidFill>
                  <a:srgbClr val="767070"/>
                </a:solidFill>
                <a:latin typeface="Courier New"/>
                <a:cs typeface="Courier New"/>
              </a:rPr>
              <a:t>cmp{</a:t>
            </a:r>
            <a:endParaRPr sz="1300">
              <a:latin typeface="Courier New"/>
              <a:cs typeface="Courier New"/>
            </a:endParaRPr>
          </a:p>
          <a:p>
            <a:pPr marL="407670">
              <a:lnSpc>
                <a:spcPct val="100000"/>
              </a:lnSpc>
            </a:pPr>
            <a:r>
              <a:rPr dirty="0" sz="1300" spc="-10">
                <a:solidFill>
                  <a:srgbClr val="52AC87"/>
                </a:solidFill>
                <a:latin typeface="Courier New"/>
                <a:cs typeface="Courier New"/>
              </a:rPr>
              <a:t>bool </a:t>
            </a:r>
            <a:r>
              <a:rPr dirty="0" sz="1300" spc="-10">
                <a:solidFill>
                  <a:srgbClr val="767070"/>
                </a:solidFill>
                <a:latin typeface="Courier New"/>
                <a:cs typeface="Courier New"/>
              </a:rPr>
              <a:t>operator()(const edge &amp;a, const edge</a:t>
            </a:r>
            <a:r>
              <a:rPr dirty="0" sz="1300" spc="-20">
                <a:solidFill>
                  <a:srgbClr val="767070"/>
                </a:solidFill>
                <a:latin typeface="Courier New"/>
                <a:cs typeface="Courier New"/>
              </a:rPr>
              <a:t> </a:t>
            </a:r>
            <a:r>
              <a:rPr dirty="0" sz="1300" spc="-10">
                <a:solidFill>
                  <a:srgbClr val="767070"/>
                </a:solidFill>
                <a:latin typeface="Courier New"/>
                <a:cs typeface="Courier New"/>
              </a:rPr>
              <a:t>&amp;b){</a:t>
            </a:r>
            <a:endParaRPr sz="1300">
              <a:latin typeface="Courier New"/>
              <a:cs typeface="Courier New"/>
            </a:endParaRPr>
          </a:p>
          <a:p>
            <a:pPr marL="800735">
              <a:lnSpc>
                <a:spcPct val="100000"/>
              </a:lnSpc>
            </a:pPr>
            <a:r>
              <a:rPr dirty="0" sz="1300" spc="-10">
                <a:solidFill>
                  <a:srgbClr val="767070"/>
                </a:solidFill>
                <a:latin typeface="Courier New"/>
                <a:cs typeface="Courier New"/>
              </a:rPr>
              <a:t>return </a:t>
            </a:r>
            <a:r>
              <a:rPr dirty="0" sz="1300" spc="-5">
                <a:solidFill>
                  <a:srgbClr val="767070"/>
                </a:solidFill>
                <a:latin typeface="Courier New"/>
                <a:cs typeface="Courier New"/>
              </a:rPr>
              <a:t>a-&gt;w &gt; </a:t>
            </a:r>
            <a:r>
              <a:rPr dirty="0" sz="1300" spc="-10">
                <a:solidFill>
                  <a:srgbClr val="767070"/>
                </a:solidFill>
                <a:latin typeface="Courier New"/>
                <a:cs typeface="Courier New"/>
              </a:rPr>
              <a:t>b-&gt;w; //priority queue </a:t>
            </a:r>
            <a:r>
              <a:rPr dirty="0" sz="1300" spc="-5">
                <a:solidFill>
                  <a:srgbClr val="767070"/>
                </a:solidFill>
                <a:latin typeface="Courier New"/>
                <a:cs typeface="Courier New"/>
              </a:rPr>
              <a:t>in </a:t>
            </a:r>
            <a:r>
              <a:rPr dirty="0" sz="1300" spc="-10">
                <a:solidFill>
                  <a:srgbClr val="767070"/>
                </a:solidFill>
                <a:latin typeface="Courier New"/>
                <a:cs typeface="Courier New"/>
              </a:rPr>
              <a:t>C++ is </a:t>
            </a:r>
            <a:r>
              <a:rPr dirty="0" sz="1300" spc="-5">
                <a:solidFill>
                  <a:srgbClr val="767070"/>
                </a:solidFill>
                <a:latin typeface="Courier New"/>
                <a:cs typeface="Courier New"/>
              </a:rPr>
              <a:t>max</a:t>
            </a:r>
            <a:r>
              <a:rPr dirty="0" sz="1300" spc="-35">
                <a:solidFill>
                  <a:srgbClr val="767070"/>
                </a:solidFill>
                <a:latin typeface="Courier New"/>
                <a:cs typeface="Courier New"/>
              </a:rPr>
              <a:t> </a:t>
            </a:r>
            <a:r>
              <a:rPr dirty="0" sz="1300" spc="-10">
                <a:solidFill>
                  <a:srgbClr val="767070"/>
                </a:solidFill>
                <a:latin typeface="Courier New"/>
                <a:cs typeface="Courier New"/>
              </a:rPr>
              <a:t>heap</a:t>
            </a:r>
            <a:endParaRPr sz="1300">
              <a:latin typeface="Courier New"/>
              <a:cs typeface="Courier New"/>
            </a:endParaRPr>
          </a:p>
          <a:p>
            <a:pPr marL="407670">
              <a:lnSpc>
                <a:spcPct val="100000"/>
              </a:lnSpc>
            </a:pPr>
            <a:r>
              <a:rPr dirty="0" sz="1300" spc="-5">
                <a:solidFill>
                  <a:srgbClr val="767070"/>
                </a:solidFill>
                <a:latin typeface="Courier New"/>
                <a:cs typeface="Courier New"/>
              </a:rPr>
              <a:t>}</a:t>
            </a:r>
            <a:endParaRPr sz="1300">
              <a:latin typeface="Courier New"/>
              <a:cs typeface="Courier New"/>
            </a:endParaRPr>
          </a:p>
          <a:p>
            <a:pPr marL="12700">
              <a:lnSpc>
                <a:spcPct val="100000"/>
              </a:lnSpc>
            </a:pPr>
            <a:r>
              <a:rPr dirty="0" sz="1300" spc="-5">
                <a:solidFill>
                  <a:srgbClr val="767070"/>
                </a:solidFill>
                <a:latin typeface="Courier New"/>
                <a:cs typeface="Courier New"/>
              </a:rPr>
              <a:t>};</a:t>
            </a:r>
            <a:endParaRPr sz="1300">
              <a:latin typeface="Courier New"/>
              <a:cs typeface="Courier New"/>
            </a:endParaRPr>
          </a:p>
          <a:p>
            <a:pPr>
              <a:lnSpc>
                <a:spcPct val="100000"/>
              </a:lnSpc>
              <a:spcBef>
                <a:spcPts val="10"/>
              </a:spcBef>
            </a:pPr>
            <a:endParaRPr sz="1350">
              <a:latin typeface="Times New Roman"/>
              <a:cs typeface="Times New Roman"/>
            </a:endParaRPr>
          </a:p>
          <a:p>
            <a:pPr marL="12700">
              <a:lnSpc>
                <a:spcPct val="100000"/>
              </a:lnSpc>
            </a:pPr>
            <a:r>
              <a:rPr dirty="0" sz="1300" spc="-5">
                <a:solidFill>
                  <a:srgbClr val="52AC87"/>
                </a:solidFill>
                <a:latin typeface="Courier New"/>
                <a:cs typeface="Courier New"/>
              </a:rPr>
              <a:t>int</a:t>
            </a:r>
            <a:r>
              <a:rPr dirty="0" sz="1300" spc="-15">
                <a:solidFill>
                  <a:srgbClr val="52AC87"/>
                </a:solidFill>
                <a:latin typeface="Courier New"/>
                <a:cs typeface="Courier New"/>
              </a:rPr>
              <a:t> </a:t>
            </a:r>
            <a:r>
              <a:rPr dirty="0" sz="1300" spc="-10">
                <a:solidFill>
                  <a:srgbClr val="8952AC"/>
                </a:solidFill>
                <a:latin typeface="Courier New"/>
                <a:cs typeface="Courier New"/>
              </a:rPr>
              <a:t>main</a:t>
            </a:r>
            <a:r>
              <a:rPr dirty="0" sz="1300" spc="-10">
                <a:solidFill>
                  <a:srgbClr val="767070"/>
                </a:solidFill>
                <a:latin typeface="Courier New"/>
                <a:cs typeface="Courier New"/>
              </a:rPr>
              <a:t>(){</a:t>
            </a:r>
            <a:endParaRPr sz="1300">
              <a:latin typeface="Courier New"/>
              <a:cs typeface="Courier New"/>
            </a:endParaRPr>
          </a:p>
          <a:p>
            <a:pPr marL="407670">
              <a:lnSpc>
                <a:spcPct val="100000"/>
              </a:lnSpc>
            </a:pPr>
            <a:r>
              <a:rPr dirty="0" sz="1300" spc="-10">
                <a:solidFill>
                  <a:srgbClr val="767070"/>
                </a:solidFill>
                <a:latin typeface="Courier New"/>
                <a:cs typeface="Courier New"/>
              </a:rPr>
              <a:t>priority_queue&lt;edge, vector&lt;edge&gt;, cmp&gt;</a:t>
            </a:r>
            <a:r>
              <a:rPr dirty="0" sz="1300" spc="-15">
                <a:solidFill>
                  <a:srgbClr val="767070"/>
                </a:solidFill>
                <a:latin typeface="Courier New"/>
                <a:cs typeface="Courier New"/>
              </a:rPr>
              <a:t> </a:t>
            </a:r>
            <a:r>
              <a:rPr dirty="0" sz="1300" spc="-10">
                <a:solidFill>
                  <a:srgbClr val="767070"/>
                </a:solidFill>
                <a:latin typeface="Courier New"/>
                <a:cs typeface="Courier New"/>
              </a:rPr>
              <a:t>pq;</a:t>
            </a:r>
            <a:endParaRPr sz="1300">
              <a:latin typeface="Courier New"/>
              <a:cs typeface="Courier New"/>
            </a:endParaRPr>
          </a:p>
          <a:p>
            <a:pPr marL="407670" marR="3252470">
              <a:lnSpc>
                <a:spcPct val="100000"/>
              </a:lnSpc>
            </a:pPr>
            <a:r>
              <a:rPr dirty="0" sz="1300" spc="-10">
                <a:solidFill>
                  <a:srgbClr val="767070"/>
                </a:solidFill>
                <a:latin typeface="Courier New"/>
                <a:cs typeface="Courier New"/>
              </a:rPr>
              <a:t>//insert all edges into </a:t>
            </a:r>
            <a:r>
              <a:rPr dirty="0" sz="1300" spc="-5">
                <a:solidFill>
                  <a:srgbClr val="767070"/>
                </a:solidFill>
                <a:latin typeface="Courier New"/>
                <a:cs typeface="Courier New"/>
              </a:rPr>
              <a:t>pq  </a:t>
            </a:r>
            <a:r>
              <a:rPr dirty="0" sz="1300" spc="-10">
                <a:solidFill>
                  <a:srgbClr val="52AC87"/>
                </a:solidFill>
                <a:latin typeface="Courier New"/>
                <a:cs typeface="Courier New"/>
              </a:rPr>
              <a:t>int </a:t>
            </a:r>
            <a:r>
              <a:rPr dirty="0" sz="1300" spc="-10">
                <a:solidFill>
                  <a:srgbClr val="767070"/>
                </a:solidFill>
                <a:latin typeface="Courier New"/>
                <a:cs typeface="Courier New"/>
              </a:rPr>
              <a:t>total </a:t>
            </a:r>
            <a:r>
              <a:rPr dirty="0" sz="1300" spc="-5">
                <a:solidFill>
                  <a:srgbClr val="767070"/>
                </a:solidFill>
                <a:latin typeface="Courier New"/>
                <a:cs typeface="Courier New"/>
              </a:rPr>
              <a:t>=</a:t>
            </a:r>
            <a:r>
              <a:rPr dirty="0" sz="1300" spc="-35">
                <a:solidFill>
                  <a:srgbClr val="767070"/>
                </a:solidFill>
                <a:latin typeface="Courier New"/>
                <a:cs typeface="Courier New"/>
              </a:rPr>
              <a:t> </a:t>
            </a:r>
            <a:r>
              <a:rPr dirty="0" sz="1300" spc="-5">
                <a:solidFill>
                  <a:srgbClr val="767070"/>
                </a:solidFill>
                <a:latin typeface="Courier New"/>
                <a:cs typeface="Courier New"/>
              </a:rPr>
              <a:t>0;</a:t>
            </a:r>
            <a:endParaRPr sz="1300">
              <a:latin typeface="Courier New"/>
              <a:cs typeface="Courier New"/>
            </a:endParaRPr>
          </a:p>
          <a:p>
            <a:pPr marL="407670" marR="4237990">
              <a:lnSpc>
                <a:spcPct val="100000"/>
              </a:lnSpc>
            </a:pPr>
            <a:r>
              <a:rPr dirty="0" sz="1300" spc="-10">
                <a:solidFill>
                  <a:srgbClr val="52AC87"/>
                </a:solidFill>
                <a:latin typeface="Courier New"/>
                <a:cs typeface="Courier New"/>
              </a:rPr>
              <a:t>int </a:t>
            </a:r>
            <a:r>
              <a:rPr dirty="0" sz="1300" spc="-10">
                <a:solidFill>
                  <a:srgbClr val="767070"/>
                </a:solidFill>
                <a:latin typeface="Courier New"/>
                <a:cs typeface="Courier New"/>
              </a:rPr>
              <a:t>need </a:t>
            </a:r>
            <a:r>
              <a:rPr dirty="0" sz="1300" spc="-5">
                <a:solidFill>
                  <a:srgbClr val="767070"/>
                </a:solidFill>
                <a:latin typeface="Courier New"/>
                <a:cs typeface="Courier New"/>
              </a:rPr>
              <a:t>= </a:t>
            </a:r>
            <a:r>
              <a:rPr dirty="0" sz="1300" spc="-10">
                <a:solidFill>
                  <a:srgbClr val="767070"/>
                </a:solidFill>
                <a:latin typeface="Courier New"/>
                <a:cs typeface="Courier New"/>
              </a:rPr>
              <a:t>n-1;  while(need </a:t>
            </a:r>
            <a:r>
              <a:rPr dirty="0" sz="1300" spc="-5">
                <a:solidFill>
                  <a:srgbClr val="767070"/>
                </a:solidFill>
                <a:latin typeface="Courier New"/>
                <a:cs typeface="Courier New"/>
              </a:rPr>
              <a:t>&gt;</a:t>
            </a:r>
            <a:r>
              <a:rPr dirty="0" sz="1300" spc="-80">
                <a:solidFill>
                  <a:srgbClr val="767070"/>
                </a:solidFill>
                <a:latin typeface="Courier New"/>
                <a:cs typeface="Courier New"/>
              </a:rPr>
              <a:t> </a:t>
            </a:r>
            <a:r>
              <a:rPr dirty="0" sz="1300" spc="-10">
                <a:solidFill>
                  <a:srgbClr val="767070"/>
                </a:solidFill>
                <a:latin typeface="Courier New"/>
                <a:cs typeface="Courier New"/>
              </a:rPr>
              <a:t>0){</a:t>
            </a:r>
            <a:endParaRPr sz="1300">
              <a:latin typeface="Courier New"/>
              <a:cs typeface="Courier New"/>
            </a:endParaRPr>
          </a:p>
          <a:p>
            <a:pPr marL="800735" marR="2464435">
              <a:lnSpc>
                <a:spcPct val="100000"/>
              </a:lnSpc>
            </a:pPr>
            <a:r>
              <a:rPr dirty="0" sz="1300" spc="-10">
                <a:solidFill>
                  <a:srgbClr val="767070"/>
                </a:solidFill>
                <a:latin typeface="Courier New"/>
                <a:cs typeface="Courier New"/>
              </a:rPr>
              <a:t>edge cur </a:t>
            </a:r>
            <a:r>
              <a:rPr dirty="0" sz="1300" spc="-5">
                <a:solidFill>
                  <a:srgbClr val="767070"/>
                </a:solidFill>
                <a:latin typeface="Courier New"/>
                <a:cs typeface="Courier New"/>
              </a:rPr>
              <a:t>= </a:t>
            </a:r>
            <a:r>
              <a:rPr dirty="0" sz="1300" spc="-10">
                <a:solidFill>
                  <a:srgbClr val="767070"/>
                </a:solidFill>
                <a:latin typeface="Courier New"/>
                <a:cs typeface="Courier New"/>
              </a:rPr>
              <a:t>pq.top(); pq.pop();  if(!formsCycle(cur)){</a:t>
            </a:r>
            <a:endParaRPr sz="1300">
              <a:latin typeface="Courier New"/>
              <a:cs typeface="Courier New"/>
            </a:endParaRPr>
          </a:p>
          <a:p>
            <a:pPr marL="1195070" marR="3253740">
              <a:lnSpc>
                <a:spcPct val="100000"/>
              </a:lnSpc>
            </a:pPr>
            <a:r>
              <a:rPr dirty="0" sz="1300" spc="-10">
                <a:solidFill>
                  <a:srgbClr val="767070"/>
                </a:solidFill>
                <a:latin typeface="Courier New"/>
                <a:cs typeface="Courier New"/>
              </a:rPr>
              <a:t>//add cur to</a:t>
            </a:r>
            <a:r>
              <a:rPr dirty="0" sz="1300" spc="-70">
                <a:solidFill>
                  <a:srgbClr val="767070"/>
                </a:solidFill>
                <a:latin typeface="Courier New"/>
                <a:cs typeface="Courier New"/>
              </a:rPr>
              <a:t> </a:t>
            </a:r>
            <a:r>
              <a:rPr dirty="0" sz="1300" spc="-10">
                <a:solidFill>
                  <a:srgbClr val="767070"/>
                </a:solidFill>
                <a:latin typeface="Courier New"/>
                <a:cs typeface="Courier New"/>
              </a:rPr>
              <a:t>graph  total </a:t>
            </a:r>
            <a:r>
              <a:rPr dirty="0" sz="1300" spc="-5">
                <a:solidFill>
                  <a:srgbClr val="767070"/>
                </a:solidFill>
                <a:latin typeface="Courier New"/>
                <a:cs typeface="Courier New"/>
              </a:rPr>
              <a:t>+= </a:t>
            </a:r>
            <a:r>
              <a:rPr dirty="0" sz="1300" spc="-10">
                <a:solidFill>
                  <a:srgbClr val="767070"/>
                </a:solidFill>
                <a:latin typeface="Courier New"/>
                <a:cs typeface="Courier New"/>
              </a:rPr>
              <a:t>cur.w;  need--;</a:t>
            </a:r>
            <a:endParaRPr sz="1300">
              <a:latin typeface="Courier New"/>
              <a:cs typeface="Courier New"/>
            </a:endParaRPr>
          </a:p>
          <a:p>
            <a:pPr marL="800735">
              <a:lnSpc>
                <a:spcPct val="100000"/>
              </a:lnSpc>
            </a:pPr>
            <a:r>
              <a:rPr dirty="0" sz="1300" spc="-5">
                <a:solidFill>
                  <a:srgbClr val="767070"/>
                </a:solidFill>
                <a:latin typeface="Courier New"/>
                <a:cs typeface="Courier New"/>
              </a:rPr>
              <a:t>}</a:t>
            </a:r>
            <a:endParaRPr sz="1300">
              <a:latin typeface="Courier New"/>
              <a:cs typeface="Courier New"/>
            </a:endParaRPr>
          </a:p>
          <a:p>
            <a:pPr marL="407670">
              <a:lnSpc>
                <a:spcPct val="100000"/>
              </a:lnSpc>
            </a:pPr>
            <a:r>
              <a:rPr dirty="0" sz="1300" spc="-5">
                <a:solidFill>
                  <a:srgbClr val="767070"/>
                </a:solidFill>
                <a:latin typeface="Courier New"/>
                <a:cs typeface="Courier New"/>
              </a:rPr>
              <a:t>}</a:t>
            </a:r>
            <a:endParaRPr sz="1300">
              <a:latin typeface="Courier New"/>
              <a:cs typeface="Courier New"/>
            </a:endParaRPr>
          </a:p>
          <a:p>
            <a:pPr marL="407670">
              <a:lnSpc>
                <a:spcPct val="100000"/>
              </a:lnSpc>
            </a:pPr>
            <a:r>
              <a:rPr dirty="0" sz="1300" spc="-10">
                <a:solidFill>
                  <a:srgbClr val="767070"/>
                </a:solidFill>
                <a:latin typeface="Courier New"/>
                <a:cs typeface="Courier New"/>
              </a:rPr>
              <a:t>//total will contain </a:t>
            </a:r>
            <a:r>
              <a:rPr dirty="0" sz="1300" spc="-5">
                <a:solidFill>
                  <a:srgbClr val="767070"/>
                </a:solidFill>
                <a:latin typeface="Courier New"/>
                <a:cs typeface="Courier New"/>
              </a:rPr>
              <a:t>the </a:t>
            </a:r>
            <a:r>
              <a:rPr dirty="0" sz="1300" spc="-10">
                <a:solidFill>
                  <a:srgbClr val="767070"/>
                </a:solidFill>
                <a:latin typeface="Courier New"/>
                <a:cs typeface="Courier New"/>
              </a:rPr>
              <a:t>cost of the</a:t>
            </a:r>
            <a:r>
              <a:rPr dirty="0" sz="1300" spc="-15">
                <a:solidFill>
                  <a:srgbClr val="767070"/>
                </a:solidFill>
                <a:latin typeface="Courier New"/>
                <a:cs typeface="Courier New"/>
              </a:rPr>
              <a:t> </a:t>
            </a:r>
            <a:r>
              <a:rPr dirty="0" sz="1300" spc="-10">
                <a:solidFill>
                  <a:srgbClr val="767070"/>
                </a:solidFill>
                <a:latin typeface="Courier New"/>
                <a:cs typeface="Courier New"/>
              </a:rPr>
              <a:t>MCST</a:t>
            </a:r>
            <a:endParaRPr sz="1300">
              <a:latin typeface="Courier New"/>
              <a:cs typeface="Courier New"/>
            </a:endParaRPr>
          </a:p>
          <a:p>
            <a:pPr marL="12700">
              <a:lnSpc>
                <a:spcPct val="100000"/>
              </a:lnSpc>
            </a:pPr>
            <a:r>
              <a:rPr dirty="0" sz="1300" spc="-5">
                <a:solidFill>
                  <a:srgbClr val="767070"/>
                </a:solidFill>
                <a:latin typeface="Courier New"/>
                <a:cs typeface="Courier New"/>
              </a:rPr>
              <a:t>}</a:t>
            </a:r>
            <a:endParaRPr sz="1300">
              <a:latin typeface="Courier New"/>
              <a:cs typeface="Courier New"/>
            </a:endParaRPr>
          </a:p>
        </p:txBody>
      </p:sp>
      <p:sp>
        <p:nvSpPr>
          <p:cNvPr id="4" name="object 4"/>
          <p:cNvSpPr txBox="1"/>
          <p:nvPr/>
        </p:nvSpPr>
        <p:spPr>
          <a:xfrm>
            <a:off x="6937629" y="759333"/>
            <a:ext cx="5144770" cy="5573395"/>
          </a:xfrm>
          <a:prstGeom prst="rect">
            <a:avLst/>
          </a:prstGeom>
        </p:spPr>
        <p:txBody>
          <a:bodyPr wrap="square" lIns="0" tIns="12065" rIns="0" bIns="0" rtlCol="0" vert="horz">
            <a:spAutoFit/>
          </a:bodyPr>
          <a:lstStyle/>
          <a:p>
            <a:pPr marL="12700" marR="1087755">
              <a:lnSpc>
                <a:spcPct val="100000"/>
              </a:lnSpc>
              <a:spcBef>
                <a:spcPts val="95"/>
              </a:spcBef>
            </a:pPr>
            <a:r>
              <a:rPr dirty="0" sz="1300" spc="-10">
                <a:solidFill>
                  <a:srgbClr val="767070"/>
                </a:solidFill>
                <a:latin typeface="Courier New"/>
                <a:cs typeface="Courier New"/>
              </a:rPr>
              <a:t>//Keep track </a:t>
            </a:r>
            <a:r>
              <a:rPr dirty="0" sz="1300" spc="-5">
                <a:solidFill>
                  <a:srgbClr val="767070"/>
                </a:solidFill>
                <a:latin typeface="Courier New"/>
                <a:cs typeface="Courier New"/>
              </a:rPr>
              <a:t>of </a:t>
            </a:r>
            <a:r>
              <a:rPr dirty="0" sz="1300" spc="-10">
                <a:solidFill>
                  <a:srgbClr val="767070"/>
                </a:solidFill>
                <a:latin typeface="Courier New"/>
                <a:cs typeface="Courier New"/>
              </a:rPr>
              <a:t>the parent of each vertex  </a:t>
            </a:r>
            <a:r>
              <a:rPr dirty="0" sz="1300" spc="-5">
                <a:solidFill>
                  <a:srgbClr val="52AC87"/>
                </a:solidFill>
                <a:latin typeface="Courier New"/>
                <a:cs typeface="Courier New"/>
              </a:rPr>
              <a:t>int</a:t>
            </a:r>
            <a:r>
              <a:rPr dirty="0" sz="1300" spc="-15">
                <a:solidFill>
                  <a:srgbClr val="52AC87"/>
                </a:solidFill>
                <a:latin typeface="Courier New"/>
                <a:cs typeface="Courier New"/>
              </a:rPr>
              <a:t> </a:t>
            </a:r>
            <a:r>
              <a:rPr dirty="0" sz="1300" spc="-10">
                <a:solidFill>
                  <a:srgbClr val="767070"/>
                </a:solidFill>
                <a:latin typeface="Courier New"/>
                <a:cs typeface="Courier New"/>
              </a:rPr>
              <a:t>par[N];</a:t>
            </a:r>
            <a:endParaRPr sz="1300">
              <a:latin typeface="Courier New"/>
              <a:cs typeface="Courier New"/>
            </a:endParaRPr>
          </a:p>
          <a:p>
            <a:pPr>
              <a:lnSpc>
                <a:spcPct val="100000"/>
              </a:lnSpc>
              <a:spcBef>
                <a:spcPts val="5"/>
              </a:spcBef>
            </a:pPr>
            <a:endParaRPr sz="1350">
              <a:latin typeface="Times New Roman"/>
              <a:cs typeface="Times New Roman"/>
            </a:endParaRPr>
          </a:p>
          <a:p>
            <a:pPr marL="12700">
              <a:lnSpc>
                <a:spcPct val="100000"/>
              </a:lnSpc>
            </a:pPr>
            <a:r>
              <a:rPr dirty="0" sz="1300" spc="-10">
                <a:solidFill>
                  <a:srgbClr val="767070"/>
                </a:solidFill>
                <a:latin typeface="Courier New"/>
                <a:cs typeface="Courier New"/>
              </a:rPr>
              <a:t>//Follow the parent </a:t>
            </a:r>
            <a:r>
              <a:rPr dirty="0" sz="1300" spc="-5">
                <a:solidFill>
                  <a:srgbClr val="767070"/>
                </a:solidFill>
                <a:latin typeface="Courier New"/>
                <a:cs typeface="Courier New"/>
              </a:rPr>
              <a:t>of </a:t>
            </a:r>
            <a:r>
              <a:rPr dirty="0" sz="1300" spc="-10">
                <a:solidFill>
                  <a:srgbClr val="767070"/>
                </a:solidFill>
                <a:latin typeface="Courier New"/>
                <a:cs typeface="Courier New"/>
              </a:rPr>
              <a:t>the vertex being</a:t>
            </a:r>
            <a:r>
              <a:rPr dirty="0" sz="1300" spc="-45">
                <a:solidFill>
                  <a:srgbClr val="767070"/>
                </a:solidFill>
                <a:latin typeface="Courier New"/>
                <a:cs typeface="Courier New"/>
              </a:rPr>
              <a:t> </a:t>
            </a:r>
            <a:r>
              <a:rPr dirty="0" sz="1300" spc="-10">
                <a:solidFill>
                  <a:srgbClr val="767070"/>
                </a:solidFill>
                <a:latin typeface="Courier New"/>
                <a:cs typeface="Courier New"/>
              </a:rPr>
              <a:t>checked</a:t>
            </a:r>
            <a:endParaRPr sz="1300">
              <a:latin typeface="Courier New"/>
              <a:cs typeface="Courier New"/>
            </a:endParaRPr>
          </a:p>
          <a:p>
            <a:pPr marL="12700" marR="2465705">
              <a:lnSpc>
                <a:spcPct val="100000"/>
              </a:lnSpc>
              <a:spcBef>
                <a:spcPts val="5"/>
              </a:spcBef>
            </a:pPr>
            <a:r>
              <a:rPr dirty="0" sz="1300" spc="-10">
                <a:solidFill>
                  <a:srgbClr val="767070"/>
                </a:solidFill>
                <a:latin typeface="Courier New"/>
                <a:cs typeface="Courier New"/>
              </a:rPr>
              <a:t>//until you reach the root.  </a:t>
            </a:r>
            <a:r>
              <a:rPr dirty="0" sz="1300" spc="-5">
                <a:solidFill>
                  <a:srgbClr val="52AC87"/>
                </a:solidFill>
                <a:latin typeface="Courier New"/>
                <a:cs typeface="Courier New"/>
              </a:rPr>
              <a:t>int </a:t>
            </a:r>
            <a:r>
              <a:rPr dirty="0" sz="1300" spc="-10">
                <a:solidFill>
                  <a:srgbClr val="767070"/>
                </a:solidFill>
                <a:latin typeface="Courier New"/>
                <a:cs typeface="Courier New"/>
              </a:rPr>
              <a:t>find(</a:t>
            </a:r>
            <a:r>
              <a:rPr dirty="0" sz="1300" spc="-10">
                <a:solidFill>
                  <a:srgbClr val="52AC87"/>
                </a:solidFill>
                <a:latin typeface="Courier New"/>
                <a:cs typeface="Courier New"/>
              </a:rPr>
              <a:t>int</a:t>
            </a:r>
            <a:r>
              <a:rPr dirty="0" sz="1300" spc="-25">
                <a:solidFill>
                  <a:srgbClr val="52AC87"/>
                </a:solidFill>
                <a:latin typeface="Courier New"/>
                <a:cs typeface="Courier New"/>
              </a:rPr>
              <a:t> </a:t>
            </a:r>
            <a:r>
              <a:rPr dirty="0" sz="1300" spc="-10">
                <a:solidFill>
                  <a:srgbClr val="767070"/>
                </a:solidFill>
                <a:latin typeface="Courier New"/>
                <a:cs typeface="Courier New"/>
              </a:rPr>
              <a:t>u){</a:t>
            </a:r>
            <a:endParaRPr sz="1300">
              <a:latin typeface="Courier New"/>
              <a:cs typeface="Courier New"/>
            </a:endParaRPr>
          </a:p>
          <a:p>
            <a:pPr marL="407034" marR="2268220">
              <a:lnSpc>
                <a:spcPct val="100000"/>
              </a:lnSpc>
            </a:pPr>
            <a:r>
              <a:rPr dirty="0" sz="1300" spc="-10">
                <a:solidFill>
                  <a:srgbClr val="767070"/>
                </a:solidFill>
                <a:latin typeface="Courier New"/>
                <a:cs typeface="Courier New"/>
              </a:rPr>
              <a:t>if(par[u] == u) return u;  return</a:t>
            </a:r>
            <a:r>
              <a:rPr dirty="0" sz="1300" spc="-25">
                <a:solidFill>
                  <a:srgbClr val="767070"/>
                </a:solidFill>
                <a:latin typeface="Courier New"/>
                <a:cs typeface="Courier New"/>
              </a:rPr>
              <a:t> </a:t>
            </a:r>
            <a:r>
              <a:rPr dirty="0" sz="1300" spc="-10">
                <a:solidFill>
                  <a:srgbClr val="767070"/>
                </a:solidFill>
                <a:latin typeface="Courier New"/>
                <a:cs typeface="Courier New"/>
              </a:rPr>
              <a:t>find(par[u]);</a:t>
            </a:r>
            <a:endParaRPr sz="1300">
              <a:latin typeface="Courier New"/>
              <a:cs typeface="Courier New"/>
            </a:endParaRPr>
          </a:p>
          <a:p>
            <a:pPr marL="12700">
              <a:lnSpc>
                <a:spcPct val="100000"/>
              </a:lnSpc>
            </a:pPr>
            <a:r>
              <a:rPr dirty="0" sz="1300" spc="-5">
                <a:solidFill>
                  <a:srgbClr val="767070"/>
                </a:solidFill>
                <a:latin typeface="Courier New"/>
                <a:cs typeface="Courier New"/>
              </a:rPr>
              <a:t>}</a:t>
            </a:r>
            <a:endParaRPr sz="1300">
              <a:latin typeface="Courier New"/>
              <a:cs typeface="Courier New"/>
            </a:endParaRPr>
          </a:p>
          <a:p>
            <a:pPr>
              <a:lnSpc>
                <a:spcPct val="100000"/>
              </a:lnSpc>
              <a:spcBef>
                <a:spcPts val="5"/>
              </a:spcBef>
            </a:pPr>
            <a:endParaRPr sz="1350">
              <a:latin typeface="Times New Roman"/>
              <a:cs typeface="Times New Roman"/>
            </a:endParaRPr>
          </a:p>
          <a:p>
            <a:pPr marL="12700">
              <a:lnSpc>
                <a:spcPct val="100000"/>
              </a:lnSpc>
              <a:spcBef>
                <a:spcPts val="5"/>
              </a:spcBef>
            </a:pPr>
            <a:r>
              <a:rPr dirty="0" sz="1300" spc="-10">
                <a:solidFill>
                  <a:srgbClr val="767070"/>
                </a:solidFill>
                <a:latin typeface="Courier New"/>
                <a:cs typeface="Courier New"/>
              </a:rPr>
              <a:t>//Set the parent of </a:t>
            </a:r>
            <a:r>
              <a:rPr dirty="0" sz="1300" spc="-5">
                <a:solidFill>
                  <a:srgbClr val="767070"/>
                </a:solidFill>
                <a:latin typeface="Courier New"/>
                <a:cs typeface="Courier New"/>
              </a:rPr>
              <a:t>one </a:t>
            </a:r>
            <a:r>
              <a:rPr dirty="0" sz="1300" spc="-10">
                <a:solidFill>
                  <a:srgbClr val="767070"/>
                </a:solidFill>
                <a:latin typeface="Courier New"/>
                <a:cs typeface="Courier New"/>
              </a:rPr>
              <a:t>root to the other.</a:t>
            </a:r>
            <a:r>
              <a:rPr dirty="0" sz="1300" spc="-15">
                <a:solidFill>
                  <a:srgbClr val="767070"/>
                </a:solidFill>
                <a:latin typeface="Courier New"/>
                <a:cs typeface="Courier New"/>
              </a:rPr>
              <a:t> </a:t>
            </a:r>
            <a:r>
              <a:rPr dirty="0" sz="1300" spc="-10">
                <a:solidFill>
                  <a:srgbClr val="767070"/>
                </a:solidFill>
                <a:latin typeface="Courier New"/>
                <a:cs typeface="Courier New"/>
              </a:rPr>
              <a:t>Merge</a:t>
            </a:r>
            <a:endParaRPr sz="1300">
              <a:latin typeface="Courier New"/>
              <a:cs typeface="Courier New"/>
            </a:endParaRPr>
          </a:p>
          <a:p>
            <a:pPr marL="12700" marR="103505">
              <a:lnSpc>
                <a:spcPct val="100000"/>
              </a:lnSpc>
            </a:pPr>
            <a:r>
              <a:rPr dirty="0" sz="1300" spc="-10">
                <a:solidFill>
                  <a:srgbClr val="767070"/>
                </a:solidFill>
                <a:latin typeface="Courier New"/>
                <a:cs typeface="Courier New"/>
              </a:rPr>
              <a:t>//is used here because union is </a:t>
            </a:r>
            <a:r>
              <a:rPr dirty="0" sz="1300" spc="-5">
                <a:solidFill>
                  <a:srgbClr val="767070"/>
                </a:solidFill>
                <a:latin typeface="Courier New"/>
                <a:cs typeface="Courier New"/>
              </a:rPr>
              <a:t>a </a:t>
            </a:r>
            <a:r>
              <a:rPr dirty="0" sz="1300" spc="-10">
                <a:solidFill>
                  <a:srgbClr val="767070"/>
                </a:solidFill>
                <a:latin typeface="Courier New"/>
                <a:cs typeface="Courier New"/>
              </a:rPr>
              <a:t>reserved keyword.  </a:t>
            </a:r>
            <a:r>
              <a:rPr dirty="0" sz="1300" spc="-10">
                <a:solidFill>
                  <a:srgbClr val="52AC87"/>
                </a:solidFill>
                <a:latin typeface="Courier New"/>
                <a:cs typeface="Courier New"/>
              </a:rPr>
              <a:t>void </a:t>
            </a:r>
            <a:r>
              <a:rPr dirty="0" sz="1300" spc="-10">
                <a:solidFill>
                  <a:srgbClr val="767070"/>
                </a:solidFill>
                <a:latin typeface="Courier New"/>
                <a:cs typeface="Courier New"/>
              </a:rPr>
              <a:t>merge(</a:t>
            </a:r>
            <a:r>
              <a:rPr dirty="0" sz="1300" spc="-10">
                <a:solidFill>
                  <a:srgbClr val="52AC87"/>
                </a:solidFill>
                <a:latin typeface="Courier New"/>
                <a:cs typeface="Courier New"/>
              </a:rPr>
              <a:t>int </a:t>
            </a:r>
            <a:r>
              <a:rPr dirty="0" sz="1300" spc="-5">
                <a:solidFill>
                  <a:srgbClr val="767070"/>
                </a:solidFill>
                <a:latin typeface="Courier New"/>
                <a:cs typeface="Courier New"/>
              </a:rPr>
              <a:t>a, </a:t>
            </a:r>
            <a:r>
              <a:rPr dirty="0" sz="1300" spc="-10">
                <a:solidFill>
                  <a:srgbClr val="52AC87"/>
                </a:solidFill>
                <a:latin typeface="Courier New"/>
                <a:cs typeface="Courier New"/>
              </a:rPr>
              <a:t>int</a:t>
            </a:r>
            <a:r>
              <a:rPr dirty="0" sz="1300" spc="-15">
                <a:solidFill>
                  <a:srgbClr val="52AC87"/>
                </a:solidFill>
                <a:latin typeface="Courier New"/>
                <a:cs typeface="Courier New"/>
              </a:rPr>
              <a:t> </a:t>
            </a:r>
            <a:r>
              <a:rPr dirty="0" sz="1300" spc="-10">
                <a:solidFill>
                  <a:srgbClr val="767070"/>
                </a:solidFill>
                <a:latin typeface="Courier New"/>
                <a:cs typeface="Courier New"/>
              </a:rPr>
              <a:t>b){</a:t>
            </a:r>
            <a:endParaRPr sz="1300">
              <a:latin typeface="Courier New"/>
              <a:cs typeface="Courier New"/>
            </a:endParaRPr>
          </a:p>
          <a:p>
            <a:pPr marL="407034">
              <a:lnSpc>
                <a:spcPct val="100000"/>
              </a:lnSpc>
            </a:pPr>
            <a:r>
              <a:rPr dirty="0" sz="1300" spc="-10">
                <a:solidFill>
                  <a:srgbClr val="767070"/>
                </a:solidFill>
                <a:latin typeface="Courier New"/>
                <a:cs typeface="Courier New"/>
              </a:rPr>
              <a:t>par[find(a)] </a:t>
            </a:r>
            <a:r>
              <a:rPr dirty="0" sz="1300" spc="-5">
                <a:solidFill>
                  <a:srgbClr val="767070"/>
                </a:solidFill>
                <a:latin typeface="Courier New"/>
                <a:cs typeface="Courier New"/>
              </a:rPr>
              <a:t>=</a:t>
            </a:r>
            <a:r>
              <a:rPr dirty="0" sz="1300" spc="-10">
                <a:solidFill>
                  <a:srgbClr val="767070"/>
                </a:solidFill>
                <a:latin typeface="Courier New"/>
                <a:cs typeface="Courier New"/>
              </a:rPr>
              <a:t> find(b);</a:t>
            </a:r>
            <a:endParaRPr sz="1300">
              <a:latin typeface="Courier New"/>
              <a:cs typeface="Courier New"/>
            </a:endParaRPr>
          </a:p>
          <a:p>
            <a:pPr marL="12700">
              <a:lnSpc>
                <a:spcPct val="100000"/>
              </a:lnSpc>
            </a:pPr>
            <a:r>
              <a:rPr dirty="0" sz="1300" spc="-5">
                <a:solidFill>
                  <a:srgbClr val="767070"/>
                </a:solidFill>
                <a:latin typeface="Courier New"/>
                <a:cs typeface="Courier New"/>
              </a:rPr>
              <a:t>}</a:t>
            </a:r>
            <a:endParaRPr sz="1300">
              <a:latin typeface="Courier New"/>
              <a:cs typeface="Courier New"/>
            </a:endParaRPr>
          </a:p>
          <a:p>
            <a:pPr>
              <a:lnSpc>
                <a:spcPct val="100000"/>
              </a:lnSpc>
              <a:spcBef>
                <a:spcPts val="5"/>
              </a:spcBef>
            </a:pPr>
            <a:endParaRPr sz="1350">
              <a:latin typeface="Times New Roman"/>
              <a:cs typeface="Times New Roman"/>
            </a:endParaRPr>
          </a:p>
          <a:p>
            <a:pPr marL="12700">
              <a:lnSpc>
                <a:spcPct val="100000"/>
              </a:lnSpc>
            </a:pPr>
            <a:r>
              <a:rPr dirty="0" sz="1300" spc="-10">
                <a:solidFill>
                  <a:srgbClr val="767070"/>
                </a:solidFill>
                <a:latin typeface="Courier New"/>
                <a:cs typeface="Courier New"/>
              </a:rPr>
              <a:t>//Since </a:t>
            </a:r>
            <a:r>
              <a:rPr dirty="0" sz="1300" spc="-5">
                <a:solidFill>
                  <a:srgbClr val="767070"/>
                </a:solidFill>
                <a:latin typeface="Courier New"/>
                <a:cs typeface="Courier New"/>
              </a:rPr>
              <a:t>no </a:t>
            </a:r>
            <a:r>
              <a:rPr dirty="0" sz="1300" spc="-10">
                <a:solidFill>
                  <a:srgbClr val="767070"/>
                </a:solidFill>
                <a:latin typeface="Courier New"/>
                <a:cs typeface="Courier New"/>
              </a:rPr>
              <a:t>vertices </a:t>
            </a:r>
            <a:r>
              <a:rPr dirty="0" sz="1300" spc="-5">
                <a:solidFill>
                  <a:srgbClr val="767070"/>
                </a:solidFill>
                <a:latin typeface="Courier New"/>
                <a:cs typeface="Courier New"/>
              </a:rPr>
              <a:t>are </a:t>
            </a:r>
            <a:r>
              <a:rPr dirty="0" sz="1300" spc="-10">
                <a:solidFill>
                  <a:srgbClr val="767070"/>
                </a:solidFill>
                <a:latin typeface="Courier New"/>
                <a:cs typeface="Courier New"/>
              </a:rPr>
              <a:t>connected at the start,</a:t>
            </a:r>
            <a:r>
              <a:rPr dirty="0" sz="1300" spc="-40">
                <a:solidFill>
                  <a:srgbClr val="767070"/>
                </a:solidFill>
                <a:latin typeface="Courier New"/>
                <a:cs typeface="Courier New"/>
              </a:rPr>
              <a:t> </a:t>
            </a:r>
            <a:r>
              <a:rPr dirty="0" sz="1300" spc="-10">
                <a:solidFill>
                  <a:srgbClr val="767070"/>
                </a:solidFill>
                <a:latin typeface="Courier New"/>
                <a:cs typeface="Courier New"/>
              </a:rPr>
              <a:t>each</a:t>
            </a:r>
            <a:endParaRPr sz="1300">
              <a:latin typeface="Courier New"/>
              <a:cs typeface="Courier New"/>
            </a:endParaRPr>
          </a:p>
          <a:p>
            <a:pPr marL="12700">
              <a:lnSpc>
                <a:spcPct val="100000"/>
              </a:lnSpc>
            </a:pPr>
            <a:r>
              <a:rPr dirty="0" sz="1300" spc="-10">
                <a:solidFill>
                  <a:srgbClr val="767070"/>
                </a:solidFill>
                <a:latin typeface="Courier New"/>
                <a:cs typeface="Courier New"/>
              </a:rPr>
              <a:t>//is </a:t>
            </a:r>
            <a:r>
              <a:rPr dirty="0" sz="1300" spc="-5">
                <a:solidFill>
                  <a:srgbClr val="767070"/>
                </a:solidFill>
                <a:latin typeface="Courier New"/>
                <a:cs typeface="Courier New"/>
              </a:rPr>
              <a:t>in </a:t>
            </a:r>
            <a:r>
              <a:rPr dirty="0" sz="1300" spc="-10">
                <a:solidFill>
                  <a:srgbClr val="767070"/>
                </a:solidFill>
                <a:latin typeface="Courier New"/>
                <a:cs typeface="Courier New"/>
              </a:rPr>
              <a:t>its own</a:t>
            </a:r>
            <a:r>
              <a:rPr dirty="0" sz="1300" spc="-25">
                <a:solidFill>
                  <a:srgbClr val="767070"/>
                </a:solidFill>
                <a:latin typeface="Courier New"/>
                <a:cs typeface="Courier New"/>
              </a:rPr>
              <a:t> </a:t>
            </a:r>
            <a:r>
              <a:rPr dirty="0" sz="1300" spc="-10">
                <a:solidFill>
                  <a:srgbClr val="767070"/>
                </a:solidFill>
                <a:latin typeface="Courier New"/>
                <a:cs typeface="Courier New"/>
              </a:rPr>
              <a:t>tree.</a:t>
            </a:r>
            <a:endParaRPr sz="1300">
              <a:latin typeface="Courier New"/>
              <a:cs typeface="Courier New"/>
            </a:endParaRPr>
          </a:p>
          <a:p>
            <a:pPr>
              <a:lnSpc>
                <a:spcPct val="100000"/>
              </a:lnSpc>
              <a:spcBef>
                <a:spcPts val="10"/>
              </a:spcBef>
            </a:pPr>
            <a:endParaRPr sz="1350">
              <a:latin typeface="Times New Roman"/>
              <a:cs typeface="Times New Roman"/>
            </a:endParaRPr>
          </a:p>
          <a:p>
            <a:pPr marL="12700">
              <a:lnSpc>
                <a:spcPct val="100000"/>
              </a:lnSpc>
            </a:pPr>
            <a:r>
              <a:rPr dirty="0" sz="1300" spc="-10">
                <a:solidFill>
                  <a:srgbClr val="767070"/>
                </a:solidFill>
                <a:latin typeface="Courier New"/>
                <a:cs typeface="Courier New"/>
              </a:rPr>
              <a:t>//set par[0]..par[n-1] </a:t>
            </a:r>
            <a:r>
              <a:rPr dirty="0" sz="1300" spc="-5">
                <a:solidFill>
                  <a:srgbClr val="767070"/>
                </a:solidFill>
                <a:latin typeface="Courier New"/>
                <a:cs typeface="Courier New"/>
              </a:rPr>
              <a:t>to </a:t>
            </a:r>
            <a:r>
              <a:rPr dirty="0" sz="1300" spc="-10">
                <a:solidFill>
                  <a:srgbClr val="767070"/>
                </a:solidFill>
                <a:latin typeface="Courier New"/>
                <a:cs typeface="Courier New"/>
              </a:rPr>
              <a:t>0..n-1 (par[i] </a:t>
            </a:r>
            <a:r>
              <a:rPr dirty="0" sz="1300" spc="-5">
                <a:solidFill>
                  <a:srgbClr val="767070"/>
                </a:solidFill>
                <a:latin typeface="Courier New"/>
                <a:cs typeface="Courier New"/>
              </a:rPr>
              <a:t>=</a:t>
            </a:r>
            <a:r>
              <a:rPr dirty="0" sz="1300" spc="-30">
                <a:solidFill>
                  <a:srgbClr val="767070"/>
                </a:solidFill>
                <a:latin typeface="Courier New"/>
                <a:cs typeface="Courier New"/>
              </a:rPr>
              <a:t> </a:t>
            </a:r>
            <a:r>
              <a:rPr dirty="0" sz="1300" spc="-5">
                <a:solidFill>
                  <a:srgbClr val="767070"/>
                </a:solidFill>
                <a:latin typeface="Courier New"/>
                <a:cs typeface="Courier New"/>
              </a:rPr>
              <a:t>i)</a:t>
            </a:r>
            <a:endParaRPr sz="1300">
              <a:latin typeface="Courier New"/>
              <a:cs typeface="Courier New"/>
            </a:endParaRPr>
          </a:p>
          <a:p>
            <a:pPr>
              <a:lnSpc>
                <a:spcPct val="100000"/>
              </a:lnSpc>
              <a:spcBef>
                <a:spcPts val="10"/>
              </a:spcBef>
            </a:pPr>
            <a:endParaRPr sz="1350">
              <a:latin typeface="Times New Roman"/>
              <a:cs typeface="Times New Roman"/>
            </a:endParaRPr>
          </a:p>
          <a:p>
            <a:pPr marL="12700">
              <a:lnSpc>
                <a:spcPct val="100000"/>
              </a:lnSpc>
            </a:pPr>
            <a:r>
              <a:rPr dirty="0" sz="1300" spc="-10">
                <a:solidFill>
                  <a:srgbClr val="767070"/>
                </a:solidFill>
                <a:latin typeface="Courier New"/>
                <a:cs typeface="Courier New"/>
              </a:rPr>
              <a:t>//formsCycle(cur) </a:t>
            </a:r>
            <a:r>
              <a:rPr dirty="0" sz="1300" spc="-5">
                <a:solidFill>
                  <a:srgbClr val="767070"/>
                </a:solidFill>
                <a:latin typeface="Courier New"/>
                <a:cs typeface="Courier New"/>
              </a:rPr>
              <a:t>is </a:t>
            </a:r>
            <a:r>
              <a:rPr dirty="0" sz="1300" spc="-10">
                <a:solidFill>
                  <a:srgbClr val="767070"/>
                </a:solidFill>
                <a:latin typeface="Courier New"/>
                <a:cs typeface="Courier New"/>
              </a:rPr>
              <a:t>changed to checking</a:t>
            </a:r>
            <a:r>
              <a:rPr dirty="0" sz="1300" spc="-15">
                <a:solidFill>
                  <a:srgbClr val="767070"/>
                </a:solidFill>
                <a:latin typeface="Courier New"/>
                <a:cs typeface="Courier New"/>
              </a:rPr>
              <a:t> </a:t>
            </a:r>
            <a:r>
              <a:rPr dirty="0" sz="1300" spc="-10">
                <a:solidFill>
                  <a:srgbClr val="767070"/>
                </a:solidFill>
                <a:latin typeface="Courier New"/>
                <a:cs typeface="Courier New"/>
              </a:rPr>
              <a:t>whether</a:t>
            </a:r>
            <a:endParaRPr sz="1300">
              <a:latin typeface="Courier New"/>
              <a:cs typeface="Courier New"/>
            </a:endParaRPr>
          </a:p>
          <a:p>
            <a:pPr marL="12700">
              <a:lnSpc>
                <a:spcPct val="100000"/>
              </a:lnSpc>
            </a:pPr>
            <a:r>
              <a:rPr dirty="0" sz="1300" spc="-10">
                <a:solidFill>
                  <a:srgbClr val="767070"/>
                </a:solidFill>
                <a:latin typeface="Courier New"/>
                <a:cs typeface="Courier New"/>
              </a:rPr>
              <a:t>//cur.u and cur.v are in </a:t>
            </a:r>
            <a:r>
              <a:rPr dirty="0" sz="1300" spc="-5">
                <a:solidFill>
                  <a:srgbClr val="767070"/>
                </a:solidFill>
                <a:latin typeface="Courier New"/>
                <a:cs typeface="Courier New"/>
              </a:rPr>
              <a:t>the </a:t>
            </a:r>
            <a:r>
              <a:rPr dirty="0" sz="1300" spc="-10">
                <a:solidFill>
                  <a:srgbClr val="767070"/>
                </a:solidFill>
                <a:latin typeface="Courier New"/>
                <a:cs typeface="Courier New"/>
              </a:rPr>
              <a:t>same</a:t>
            </a:r>
            <a:r>
              <a:rPr dirty="0" sz="1300" spc="-15">
                <a:solidFill>
                  <a:srgbClr val="767070"/>
                </a:solidFill>
                <a:latin typeface="Courier New"/>
                <a:cs typeface="Courier New"/>
              </a:rPr>
              <a:t> </a:t>
            </a:r>
            <a:r>
              <a:rPr dirty="0" sz="1300" spc="-10">
                <a:solidFill>
                  <a:srgbClr val="767070"/>
                </a:solidFill>
                <a:latin typeface="Courier New"/>
                <a:cs typeface="Courier New"/>
              </a:rPr>
              <a:t>tree.</a:t>
            </a:r>
            <a:endParaRPr sz="1300">
              <a:latin typeface="Courier New"/>
              <a:cs typeface="Courier New"/>
            </a:endParaRPr>
          </a:p>
          <a:p>
            <a:pPr>
              <a:lnSpc>
                <a:spcPct val="100000"/>
              </a:lnSpc>
              <a:spcBef>
                <a:spcPts val="5"/>
              </a:spcBef>
            </a:pPr>
            <a:endParaRPr sz="1350">
              <a:latin typeface="Times New Roman"/>
              <a:cs typeface="Times New Roman"/>
            </a:endParaRPr>
          </a:p>
          <a:p>
            <a:pPr marL="12700">
              <a:lnSpc>
                <a:spcPct val="100000"/>
              </a:lnSpc>
              <a:spcBef>
                <a:spcPts val="5"/>
              </a:spcBef>
            </a:pPr>
            <a:r>
              <a:rPr dirty="0" sz="1300" spc="-10">
                <a:solidFill>
                  <a:srgbClr val="767070"/>
                </a:solidFill>
                <a:latin typeface="Courier New"/>
                <a:cs typeface="Courier New"/>
              </a:rPr>
              <a:t>if(find(cur.u) </a:t>
            </a:r>
            <a:r>
              <a:rPr dirty="0" sz="1300" spc="-5">
                <a:solidFill>
                  <a:srgbClr val="767070"/>
                </a:solidFill>
                <a:latin typeface="Courier New"/>
                <a:cs typeface="Courier New"/>
              </a:rPr>
              <a:t>!=</a:t>
            </a:r>
            <a:r>
              <a:rPr dirty="0" sz="1300" spc="-20">
                <a:solidFill>
                  <a:srgbClr val="767070"/>
                </a:solidFill>
                <a:latin typeface="Courier New"/>
                <a:cs typeface="Courier New"/>
              </a:rPr>
              <a:t> </a:t>
            </a:r>
            <a:r>
              <a:rPr dirty="0" sz="1300" spc="-10">
                <a:solidFill>
                  <a:srgbClr val="767070"/>
                </a:solidFill>
                <a:latin typeface="Courier New"/>
                <a:cs typeface="Courier New"/>
              </a:rPr>
              <a:t>find(cur.v))</a:t>
            </a:r>
            <a:endParaRPr sz="1300">
              <a:latin typeface="Courier New"/>
              <a:cs typeface="Courier New"/>
            </a:endParaRPr>
          </a:p>
          <a:p>
            <a:pPr>
              <a:lnSpc>
                <a:spcPct val="100000"/>
              </a:lnSpc>
              <a:spcBef>
                <a:spcPts val="5"/>
              </a:spcBef>
            </a:pPr>
            <a:endParaRPr sz="1350">
              <a:latin typeface="Times New Roman"/>
              <a:cs typeface="Times New Roman"/>
            </a:endParaRPr>
          </a:p>
          <a:p>
            <a:pPr marL="12700">
              <a:lnSpc>
                <a:spcPct val="100000"/>
              </a:lnSpc>
            </a:pPr>
            <a:r>
              <a:rPr dirty="0" sz="1300" spc="-10">
                <a:solidFill>
                  <a:srgbClr val="767070"/>
                </a:solidFill>
                <a:latin typeface="Courier New"/>
                <a:cs typeface="Courier New"/>
              </a:rPr>
              <a:t>//Adding cur </a:t>
            </a:r>
            <a:r>
              <a:rPr dirty="0" sz="1300" spc="-5">
                <a:solidFill>
                  <a:srgbClr val="767070"/>
                </a:solidFill>
                <a:latin typeface="Courier New"/>
                <a:cs typeface="Courier New"/>
              </a:rPr>
              <a:t>to </a:t>
            </a:r>
            <a:r>
              <a:rPr dirty="0" sz="1300" spc="-10">
                <a:solidFill>
                  <a:srgbClr val="767070"/>
                </a:solidFill>
                <a:latin typeface="Courier New"/>
                <a:cs typeface="Courier New"/>
              </a:rPr>
              <a:t>the graph </a:t>
            </a:r>
            <a:r>
              <a:rPr dirty="0" sz="1300" spc="-5">
                <a:solidFill>
                  <a:srgbClr val="767070"/>
                </a:solidFill>
                <a:latin typeface="Courier New"/>
                <a:cs typeface="Courier New"/>
              </a:rPr>
              <a:t>is </a:t>
            </a:r>
            <a:r>
              <a:rPr dirty="0" sz="1300" spc="-10">
                <a:solidFill>
                  <a:srgbClr val="767070"/>
                </a:solidFill>
                <a:latin typeface="Courier New"/>
                <a:cs typeface="Courier New"/>
              </a:rPr>
              <a:t>just taking the</a:t>
            </a:r>
            <a:r>
              <a:rPr dirty="0" sz="1300" spc="-50">
                <a:solidFill>
                  <a:srgbClr val="767070"/>
                </a:solidFill>
                <a:latin typeface="Courier New"/>
                <a:cs typeface="Courier New"/>
              </a:rPr>
              <a:t> </a:t>
            </a:r>
            <a:r>
              <a:rPr dirty="0" sz="1300" spc="-10">
                <a:solidFill>
                  <a:srgbClr val="767070"/>
                </a:solidFill>
                <a:latin typeface="Courier New"/>
                <a:cs typeface="Courier New"/>
              </a:rPr>
              <a:t>union.</a:t>
            </a:r>
            <a:endParaRPr sz="1300">
              <a:latin typeface="Courier New"/>
              <a:cs typeface="Courier New"/>
            </a:endParaRPr>
          </a:p>
          <a:p>
            <a:pPr marL="12700">
              <a:lnSpc>
                <a:spcPct val="100000"/>
              </a:lnSpc>
              <a:spcBef>
                <a:spcPts val="5"/>
              </a:spcBef>
            </a:pPr>
            <a:r>
              <a:rPr dirty="0" sz="1300" spc="-10">
                <a:solidFill>
                  <a:srgbClr val="767070"/>
                </a:solidFill>
                <a:latin typeface="Courier New"/>
                <a:cs typeface="Courier New"/>
              </a:rPr>
              <a:t>merge(cur.u,</a:t>
            </a:r>
            <a:r>
              <a:rPr dirty="0" sz="1300" spc="-15">
                <a:solidFill>
                  <a:srgbClr val="767070"/>
                </a:solidFill>
                <a:latin typeface="Courier New"/>
                <a:cs typeface="Courier New"/>
              </a:rPr>
              <a:t> </a:t>
            </a:r>
            <a:r>
              <a:rPr dirty="0" sz="1300" spc="-10">
                <a:solidFill>
                  <a:srgbClr val="767070"/>
                </a:solidFill>
                <a:latin typeface="Courier New"/>
                <a:cs typeface="Courier New"/>
              </a:rPr>
              <a:t>cur.v);</a:t>
            </a:r>
            <a:endParaRPr sz="1300">
              <a:latin typeface="Courier New"/>
              <a:cs typeface="Courier New"/>
            </a:endParaRPr>
          </a:p>
        </p:txBody>
      </p:sp>
      <p:sp>
        <p:nvSpPr>
          <p:cNvPr id="5" name="object 5"/>
          <p:cNvSpPr/>
          <p:nvPr/>
        </p:nvSpPr>
        <p:spPr>
          <a:xfrm>
            <a:off x="5648705" y="1067561"/>
            <a:ext cx="1210310" cy="114300"/>
          </a:xfrm>
          <a:custGeom>
            <a:avLst/>
            <a:gdLst/>
            <a:ahLst/>
            <a:cxnLst/>
            <a:rect l="l" t="t" r="r" b="b"/>
            <a:pathLst>
              <a:path w="1210309" h="114300">
                <a:moveTo>
                  <a:pt x="113665" y="0"/>
                </a:moveTo>
                <a:lnTo>
                  <a:pt x="0" y="58547"/>
                </a:lnTo>
                <a:lnTo>
                  <a:pt x="114935" y="114300"/>
                </a:lnTo>
                <a:lnTo>
                  <a:pt x="114514" y="76453"/>
                </a:lnTo>
                <a:lnTo>
                  <a:pt x="95504" y="76453"/>
                </a:lnTo>
                <a:lnTo>
                  <a:pt x="94996" y="38353"/>
                </a:lnTo>
                <a:lnTo>
                  <a:pt x="114088" y="38127"/>
                </a:lnTo>
                <a:lnTo>
                  <a:pt x="113665" y="0"/>
                </a:lnTo>
                <a:close/>
              </a:path>
              <a:path w="1210309" h="114300">
                <a:moveTo>
                  <a:pt x="114088" y="38127"/>
                </a:moveTo>
                <a:lnTo>
                  <a:pt x="94996" y="38353"/>
                </a:lnTo>
                <a:lnTo>
                  <a:pt x="95504" y="76453"/>
                </a:lnTo>
                <a:lnTo>
                  <a:pt x="114511" y="76228"/>
                </a:lnTo>
                <a:lnTo>
                  <a:pt x="114088" y="38127"/>
                </a:lnTo>
                <a:close/>
              </a:path>
              <a:path w="1210309" h="114300">
                <a:moveTo>
                  <a:pt x="114511" y="76228"/>
                </a:moveTo>
                <a:lnTo>
                  <a:pt x="95504" y="76453"/>
                </a:lnTo>
                <a:lnTo>
                  <a:pt x="114514" y="76453"/>
                </a:lnTo>
                <a:lnTo>
                  <a:pt x="114511" y="76228"/>
                </a:lnTo>
                <a:close/>
              </a:path>
              <a:path w="1210309" h="114300">
                <a:moveTo>
                  <a:pt x="1209802" y="25146"/>
                </a:moveTo>
                <a:lnTo>
                  <a:pt x="114088" y="38127"/>
                </a:lnTo>
                <a:lnTo>
                  <a:pt x="114511" y="76228"/>
                </a:lnTo>
                <a:lnTo>
                  <a:pt x="1210183" y="63246"/>
                </a:lnTo>
                <a:lnTo>
                  <a:pt x="1209802" y="25146"/>
                </a:lnTo>
                <a:close/>
              </a:path>
            </a:pathLst>
          </a:custGeom>
          <a:solidFill>
            <a:srgbClr val="52AC87"/>
          </a:solidFill>
        </p:spPr>
        <p:txBody>
          <a:bodyPr wrap="square" lIns="0" tIns="0" rIns="0" bIns="0" rtlCol="0"/>
          <a:lstStyle/>
          <a:p/>
        </p:txBody>
      </p:sp>
      <p:sp>
        <p:nvSpPr>
          <p:cNvPr id="6" name="object 6"/>
          <p:cNvSpPr/>
          <p:nvPr/>
        </p:nvSpPr>
        <p:spPr>
          <a:xfrm>
            <a:off x="6741414" y="1111758"/>
            <a:ext cx="118110" cy="2636520"/>
          </a:xfrm>
          <a:custGeom>
            <a:avLst/>
            <a:gdLst/>
            <a:ahLst/>
            <a:cxnLst/>
            <a:rect l="l" t="t" r="r" b="b"/>
            <a:pathLst>
              <a:path w="118109" h="2636520">
                <a:moveTo>
                  <a:pt x="117601" y="2636266"/>
                </a:moveTo>
                <a:lnTo>
                  <a:pt x="117601" y="2611373"/>
                </a:lnTo>
                <a:lnTo>
                  <a:pt x="0" y="2611373"/>
                </a:lnTo>
                <a:lnTo>
                  <a:pt x="0" y="0"/>
                </a:lnTo>
              </a:path>
            </a:pathLst>
          </a:custGeom>
          <a:ln w="38100">
            <a:solidFill>
              <a:srgbClr val="52AC87"/>
            </a:solidFill>
          </a:ln>
        </p:spPr>
        <p:txBody>
          <a:bodyPr wrap="square" lIns="0" tIns="0" rIns="0" bIns="0" rtlCol="0"/>
          <a:lstStyle/>
          <a:p/>
        </p:txBody>
      </p:sp>
      <p:sp>
        <p:nvSpPr>
          <p:cNvPr id="7" name="object 7"/>
          <p:cNvSpPr/>
          <p:nvPr/>
        </p:nvSpPr>
        <p:spPr>
          <a:xfrm>
            <a:off x="5747765" y="3816096"/>
            <a:ext cx="1123315" cy="860425"/>
          </a:xfrm>
          <a:custGeom>
            <a:avLst/>
            <a:gdLst/>
            <a:ahLst/>
            <a:cxnLst/>
            <a:rect l="l" t="t" r="r" b="b"/>
            <a:pathLst>
              <a:path w="1123315" h="860425">
                <a:moveTo>
                  <a:pt x="1084707" y="57149"/>
                </a:moveTo>
                <a:lnTo>
                  <a:pt x="1084707" y="840866"/>
                </a:lnTo>
                <a:lnTo>
                  <a:pt x="1086219" y="848290"/>
                </a:lnTo>
                <a:lnTo>
                  <a:pt x="1090326" y="854344"/>
                </a:lnTo>
                <a:lnTo>
                  <a:pt x="1096387" y="858422"/>
                </a:lnTo>
                <a:lnTo>
                  <a:pt x="1103757" y="859916"/>
                </a:lnTo>
                <a:lnTo>
                  <a:pt x="1110361" y="859916"/>
                </a:lnTo>
                <a:lnTo>
                  <a:pt x="1110361" y="828420"/>
                </a:lnTo>
                <a:lnTo>
                  <a:pt x="1103757" y="821816"/>
                </a:lnTo>
                <a:lnTo>
                  <a:pt x="1122807" y="821816"/>
                </a:lnTo>
                <a:lnTo>
                  <a:pt x="1122807" y="76199"/>
                </a:lnTo>
                <a:lnTo>
                  <a:pt x="1103757" y="76199"/>
                </a:lnTo>
                <a:lnTo>
                  <a:pt x="1084707" y="57149"/>
                </a:lnTo>
                <a:close/>
              </a:path>
              <a:path w="1123315" h="860425">
                <a:moveTo>
                  <a:pt x="1122807" y="821816"/>
                </a:moveTo>
                <a:lnTo>
                  <a:pt x="1110361" y="821816"/>
                </a:lnTo>
                <a:lnTo>
                  <a:pt x="1110361" y="828420"/>
                </a:lnTo>
                <a:lnTo>
                  <a:pt x="1122807" y="840866"/>
                </a:lnTo>
                <a:lnTo>
                  <a:pt x="1122807" y="821816"/>
                </a:lnTo>
                <a:close/>
              </a:path>
              <a:path w="1123315" h="860425">
                <a:moveTo>
                  <a:pt x="1110361" y="821816"/>
                </a:moveTo>
                <a:lnTo>
                  <a:pt x="1103757" y="821816"/>
                </a:lnTo>
                <a:lnTo>
                  <a:pt x="1110361" y="828420"/>
                </a:lnTo>
                <a:lnTo>
                  <a:pt x="1110361" y="821816"/>
                </a:lnTo>
                <a:close/>
              </a:path>
              <a:path w="1123315" h="860425">
                <a:moveTo>
                  <a:pt x="114300" y="0"/>
                </a:moveTo>
                <a:lnTo>
                  <a:pt x="0" y="57149"/>
                </a:lnTo>
                <a:lnTo>
                  <a:pt x="114300" y="114299"/>
                </a:lnTo>
                <a:lnTo>
                  <a:pt x="114300" y="76199"/>
                </a:lnTo>
                <a:lnTo>
                  <a:pt x="95250" y="76199"/>
                </a:lnTo>
                <a:lnTo>
                  <a:pt x="95250" y="38099"/>
                </a:lnTo>
                <a:lnTo>
                  <a:pt x="114300" y="38099"/>
                </a:lnTo>
                <a:lnTo>
                  <a:pt x="114300" y="0"/>
                </a:lnTo>
                <a:close/>
              </a:path>
              <a:path w="1123315" h="860425">
                <a:moveTo>
                  <a:pt x="114300" y="38099"/>
                </a:moveTo>
                <a:lnTo>
                  <a:pt x="95250" y="38099"/>
                </a:lnTo>
                <a:lnTo>
                  <a:pt x="95250" y="76199"/>
                </a:lnTo>
                <a:lnTo>
                  <a:pt x="114300" y="76199"/>
                </a:lnTo>
                <a:lnTo>
                  <a:pt x="114300" y="38099"/>
                </a:lnTo>
                <a:close/>
              </a:path>
              <a:path w="1123315" h="860425">
                <a:moveTo>
                  <a:pt x="1103757" y="38099"/>
                </a:moveTo>
                <a:lnTo>
                  <a:pt x="114300" y="38099"/>
                </a:lnTo>
                <a:lnTo>
                  <a:pt x="114300" y="76199"/>
                </a:lnTo>
                <a:lnTo>
                  <a:pt x="1084707" y="76199"/>
                </a:lnTo>
                <a:lnTo>
                  <a:pt x="1084707" y="57149"/>
                </a:lnTo>
                <a:lnTo>
                  <a:pt x="1122807" y="57149"/>
                </a:lnTo>
                <a:lnTo>
                  <a:pt x="1121312" y="49726"/>
                </a:lnTo>
                <a:lnTo>
                  <a:pt x="1117234" y="43672"/>
                </a:lnTo>
                <a:lnTo>
                  <a:pt x="1111180" y="39594"/>
                </a:lnTo>
                <a:lnTo>
                  <a:pt x="1103757" y="38099"/>
                </a:lnTo>
                <a:close/>
              </a:path>
              <a:path w="1123315" h="860425">
                <a:moveTo>
                  <a:pt x="1122807" y="57149"/>
                </a:moveTo>
                <a:lnTo>
                  <a:pt x="1084707" y="57149"/>
                </a:lnTo>
                <a:lnTo>
                  <a:pt x="1103757" y="76199"/>
                </a:lnTo>
                <a:lnTo>
                  <a:pt x="1122807" y="76199"/>
                </a:lnTo>
                <a:lnTo>
                  <a:pt x="1122807" y="57149"/>
                </a:lnTo>
                <a:close/>
              </a:path>
            </a:pathLst>
          </a:custGeom>
          <a:solidFill>
            <a:srgbClr val="52AC87"/>
          </a:solidFill>
        </p:spPr>
        <p:txBody>
          <a:bodyPr wrap="square" lIns="0" tIns="0" rIns="0" bIns="0" rtlCol="0"/>
          <a:lstStyle/>
          <a:p/>
        </p:txBody>
      </p:sp>
      <p:sp>
        <p:nvSpPr>
          <p:cNvPr id="8" name="object 8"/>
          <p:cNvSpPr/>
          <p:nvPr/>
        </p:nvSpPr>
        <p:spPr>
          <a:xfrm>
            <a:off x="3344417" y="5099303"/>
            <a:ext cx="3526790" cy="621030"/>
          </a:xfrm>
          <a:custGeom>
            <a:avLst/>
            <a:gdLst/>
            <a:ahLst/>
            <a:cxnLst/>
            <a:rect l="l" t="t" r="r" b="b"/>
            <a:pathLst>
              <a:path w="3526790" h="621029">
                <a:moveTo>
                  <a:pt x="3488309" y="57150"/>
                </a:moveTo>
                <a:lnTo>
                  <a:pt x="3488309" y="601776"/>
                </a:lnTo>
                <a:lnTo>
                  <a:pt x="3489803" y="609189"/>
                </a:lnTo>
                <a:lnTo>
                  <a:pt x="3493881" y="615245"/>
                </a:lnTo>
                <a:lnTo>
                  <a:pt x="3499935" y="619328"/>
                </a:lnTo>
                <a:lnTo>
                  <a:pt x="3507359" y="620826"/>
                </a:lnTo>
                <a:lnTo>
                  <a:pt x="3513963" y="620826"/>
                </a:lnTo>
                <a:lnTo>
                  <a:pt x="3513963" y="589330"/>
                </a:lnTo>
                <a:lnTo>
                  <a:pt x="3507359" y="582726"/>
                </a:lnTo>
                <a:lnTo>
                  <a:pt x="3526409" y="582726"/>
                </a:lnTo>
                <a:lnTo>
                  <a:pt x="3526409" y="76200"/>
                </a:lnTo>
                <a:lnTo>
                  <a:pt x="3507359" y="76200"/>
                </a:lnTo>
                <a:lnTo>
                  <a:pt x="3488309" y="57150"/>
                </a:lnTo>
                <a:close/>
              </a:path>
              <a:path w="3526790" h="621029">
                <a:moveTo>
                  <a:pt x="3526409" y="582726"/>
                </a:moveTo>
                <a:lnTo>
                  <a:pt x="3513963" y="582726"/>
                </a:lnTo>
                <a:lnTo>
                  <a:pt x="3513963" y="589330"/>
                </a:lnTo>
                <a:lnTo>
                  <a:pt x="3526409" y="601776"/>
                </a:lnTo>
                <a:lnTo>
                  <a:pt x="3526409" y="582726"/>
                </a:lnTo>
                <a:close/>
              </a:path>
              <a:path w="3526790" h="621029">
                <a:moveTo>
                  <a:pt x="3513963" y="582726"/>
                </a:moveTo>
                <a:lnTo>
                  <a:pt x="3507359" y="582726"/>
                </a:lnTo>
                <a:lnTo>
                  <a:pt x="3513963" y="589330"/>
                </a:lnTo>
                <a:lnTo>
                  <a:pt x="3513963" y="582726"/>
                </a:lnTo>
                <a:close/>
              </a:path>
              <a:path w="3526790" h="621029">
                <a:moveTo>
                  <a:pt x="114300" y="0"/>
                </a:moveTo>
                <a:lnTo>
                  <a:pt x="0" y="57150"/>
                </a:lnTo>
                <a:lnTo>
                  <a:pt x="114300" y="114300"/>
                </a:lnTo>
                <a:lnTo>
                  <a:pt x="114300" y="76200"/>
                </a:lnTo>
                <a:lnTo>
                  <a:pt x="95250" y="76200"/>
                </a:lnTo>
                <a:lnTo>
                  <a:pt x="95250" y="38100"/>
                </a:lnTo>
                <a:lnTo>
                  <a:pt x="114300" y="38100"/>
                </a:lnTo>
                <a:lnTo>
                  <a:pt x="114300" y="0"/>
                </a:lnTo>
                <a:close/>
              </a:path>
              <a:path w="3526790" h="621029">
                <a:moveTo>
                  <a:pt x="114300" y="38100"/>
                </a:moveTo>
                <a:lnTo>
                  <a:pt x="95250" y="38100"/>
                </a:lnTo>
                <a:lnTo>
                  <a:pt x="95250" y="76200"/>
                </a:lnTo>
                <a:lnTo>
                  <a:pt x="114300" y="76200"/>
                </a:lnTo>
                <a:lnTo>
                  <a:pt x="114300" y="38100"/>
                </a:lnTo>
                <a:close/>
              </a:path>
              <a:path w="3526790" h="621029">
                <a:moveTo>
                  <a:pt x="3507359" y="38100"/>
                </a:moveTo>
                <a:lnTo>
                  <a:pt x="114300" y="38100"/>
                </a:lnTo>
                <a:lnTo>
                  <a:pt x="114300" y="76200"/>
                </a:lnTo>
                <a:lnTo>
                  <a:pt x="3488309" y="76200"/>
                </a:lnTo>
                <a:lnTo>
                  <a:pt x="3488309" y="57150"/>
                </a:lnTo>
                <a:lnTo>
                  <a:pt x="3526409" y="57150"/>
                </a:lnTo>
                <a:lnTo>
                  <a:pt x="3524914" y="49726"/>
                </a:lnTo>
                <a:lnTo>
                  <a:pt x="3520836" y="43672"/>
                </a:lnTo>
                <a:lnTo>
                  <a:pt x="3514782" y="39594"/>
                </a:lnTo>
                <a:lnTo>
                  <a:pt x="3507359" y="38100"/>
                </a:lnTo>
                <a:close/>
              </a:path>
              <a:path w="3526790" h="621029">
                <a:moveTo>
                  <a:pt x="3526409" y="57150"/>
                </a:moveTo>
                <a:lnTo>
                  <a:pt x="3488309" y="57150"/>
                </a:lnTo>
                <a:lnTo>
                  <a:pt x="3507359" y="76200"/>
                </a:lnTo>
                <a:lnTo>
                  <a:pt x="3526409" y="76200"/>
                </a:lnTo>
                <a:lnTo>
                  <a:pt x="3526409" y="57150"/>
                </a:lnTo>
                <a:close/>
              </a:path>
            </a:pathLst>
          </a:custGeom>
          <a:solidFill>
            <a:srgbClr val="52AC87"/>
          </a:solidFill>
        </p:spPr>
        <p:txBody>
          <a:bodyPr wrap="square" lIns="0" tIns="0" rIns="0" bIns="0" rtlCol="0"/>
          <a:lstStyle/>
          <a:p/>
        </p:txBody>
      </p:sp>
      <p:sp>
        <p:nvSpPr>
          <p:cNvPr id="9" name="object 9"/>
          <p:cNvSpPr/>
          <p:nvPr/>
        </p:nvSpPr>
        <p:spPr>
          <a:xfrm>
            <a:off x="3475482" y="5279135"/>
            <a:ext cx="3324860" cy="1020444"/>
          </a:xfrm>
          <a:custGeom>
            <a:avLst/>
            <a:gdLst/>
            <a:ahLst/>
            <a:cxnLst/>
            <a:rect l="l" t="t" r="r" b="b"/>
            <a:pathLst>
              <a:path w="3324859" h="1020445">
                <a:moveTo>
                  <a:pt x="3223767" y="57150"/>
                </a:moveTo>
                <a:lnTo>
                  <a:pt x="3223767" y="1000887"/>
                </a:lnTo>
                <a:lnTo>
                  <a:pt x="3225262" y="1008299"/>
                </a:lnTo>
                <a:lnTo>
                  <a:pt x="3229340" y="1014355"/>
                </a:lnTo>
                <a:lnTo>
                  <a:pt x="3235394" y="1018439"/>
                </a:lnTo>
                <a:lnTo>
                  <a:pt x="3242817" y="1019937"/>
                </a:lnTo>
                <a:lnTo>
                  <a:pt x="3324478" y="1019937"/>
                </a:lnTo>
                <a:lnTo>
                  <a:pt x="3324478" y="1000887"/>
                </a:lnTo>
                <a:lnTo>
                  <a:pt x="3261867" y="1000887"/>
                </a:lnTo>
                <a:lnTo>
                  <a:pt x="3242817" y="981837"/>
                </a:lnTo>
                <a:lnTo>
                  <a:pt x="3261867" y="981837"/>
                </a:lnTo>
                <a:lnTo>
                  <a:pt x="3261867" y="76200"/>
                </a:lnTo>
                <a:lnTo>
                  <a:pt x="3242817" y="76200"/>
                </a:lnTo>
                <a:lnTo>
                  <a:pt x="3223767" y="57150"/>
                </a:lnTo>
                <a:close/>
              </a:path>
              <a:path w="3324859" h="1020445">
                <a:moveTo>
                  <a:pt x="3261867" y="981837"/>
                </a:moveTo>
                <a:lnTo>
                  <a:pt x="3242817" y="981837"/>
                </a:lnTo>
                <a:lnTo>
                  <a:pt x="3261867" y="1000887"/>
                </a:lnTo>
                <a:lnTo>
                  <a:pt x="3261867" y="981837"/>
                </a:lnTo>
                <a:close/>
              </a:path>
              <a:path w="3324859" h="1020445">
                <a:moveTo>
                  <a:pt x="3324478" y="981837"/>
                </a:moveTo>
                <a:lnTo>
                  <a:pt x="3261867" y="981837"/>
                </a:lnTo>
                <a:lnTo>
                  <a:pt x="3261867" y="1000887"/>
                </a:lnTo>
                <a:lnTo>
                  <a:pt x="3324478" y="1000887"/>
                </a:lnTo>
                <a:lnTo>
                  <a:pt x="3324478" y="981837"/>
                </a:lnTo>
                <a:close/>
              </a:path>
              <a:path w="3324859" h="1020445">
                <a:moveTo>
                  <a:pt x="114300" y="0"/>
                </a:moveTo>
                <a:lnTo>
                  <a:pt x="0" y="57150"/>
                </a:lnTo>
                <a:lnTo>
                  <a:pt x="114300" y="114300"/>
                </a:lnTo>
                <a:lnTo>
                  <a:pt x="114300" y="76200"/>
                </a:lnTo>
                <a:lnTo>
                  <a:pt x="95250" y="76200"/>
                </a:lnTo>
                <a:lnTo>
                  <a:pt x="95250" y="38100"/>
                </a:lnTo>
                <a:lnTo>
                  <a:pt x="114300" y="38100"/>
                </a:lnTo>
                <a:lnTo>
                  <a:pt x="114300" y="0"/>
                </a:lnTo>
                <a:close/>
              </a:path>
              <a:path w="3324859" h="1020445">
                <a:moveTo>
                  <a:pt x="114300" y="38100"/>
                </a:moveTo>
                <a:lnTo>
                  <a:pt x="95250" y="38100"/>
                </a:lnTo>
                <a:lnTo>
                  <a:pt x="95250" y="76200"/>
                </a:lnTo>
                <a:lnTo>
                  <a:pt x="114300" y="76200"/>
                </a:lnTo>
                <a:lnTo>
                  <a:pt x="114300" y="38100"/>
                </a:lnTo>
                <a:close/>
              </a:path>
              <a:path w="3324859" h="1020445">
                <a:moveTo>
                  <a:pt x="3242817" y="38100"/>
                </a:moveTo>
                <a:lnTo>
                  <a:pt x="114300" y="38100"/>
                </a:lnTo>
                <a:lnTo>
                  <a:pt x="114300" y="76200"/>
                </a:lnTo>
                <a:lnTo>
                  <a:pt x="3223767" y="76200"/>
                </a:lnTo>
                <a:lnTo>
                  <a:pt x="3223767" y="57150"/>
                </a:lnTo>
                <a:lnTo>
                  <a:pt x="3261867" y="57150"/>
                </a:lnTo>
                <a:lnTo>
                  <a:pt x="3260373" y="49726"/>
                </a:lnTo>
                <a:lnTo>
                  <a:pt x="3256295" y="43672"/>
                </a:lnTo>
                <a:lnTo>
                  <a:pt x="3250241" y="39594"/>
                </a:lnTo>
                <a:lnTo>
                  <a:pt x="3242817" y="38100"/>
                </a:lnTo>
                <a:close/>
              </a:path>
              <a:path w="3324859" h="1020445">
                <a:moveTo>
                  <a:pt x="3261867" y="57150"/>
                </a:moveTo>
                <a:lnTo>
                  <a:pt x="3223767" y="57150"/>
                </a:lnTo>
                <a:lnTo>
                  <a:pt x="3242817" y="76200"/>
                </a:lnTo>
                <a:lnTo>
                  <a:pt x="3261867" y="76200"/>
                </a:lnTo>
                <a:lnTo>
                  <a:pt x="3261867" y="57150"/>
                </a:lnTo>
                <a:close/>
              </a:path>
            </a:pathLst>
          </a:custGeom>
          <a:solidFill>
            <a:srgbClr val="52AC87"/>
          </a:solidFill>
        </p:spPr>
        <p:txBody>
          <a:bodyPr wrap="square" lIns="0" tIns="0" rIns="0" bIns="0" rtlCol="0"/>
          <a:lstStyle/>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403986"/>
            <a:ext cx="3255645" cy="391160"/>
          </a:xfrm>
          <a:prstGeom prst="rect"/>
        </p:spPr>
        <p:txBody>
          <a:bodyPr wrap="square" lIns="0" tIns="12700" rIns="0" bIns="0" rtlCol="0" vert="horz">
            <a:spAutoFit/>
          </a:bodyPr>
          <a:lstStyle/>
          <a:p>
            <a:pPr marL="12700">
              <a:lnSpc>
                <a:spcPct val="100000"/>
              </a:lnSpc>
              <a:spcBef>
                <a:spcPts val="100"/>
              </a:spcBef>
            </a:pPr>
            <a:r>
              <a:rPr dirty="0" spc="-5"/>
              <a:t>Union-Find</a:t>
            </a:r>
            <a:r>
              <a:rPr dirty="0" spc="-55"/>
              <a:t> </a:t>
            </a:r>
            <a:r>
              <a:rPr dirty="0" spc="-10"/>
              <a:t>Optimizations</a:t>
            </a:r>
          </a:p>
        </p:txBody>
      </p:sp>
      <p:sp>
        <p:nvSpPr>
          <p:cNvPr id="3" name="object 3"/>
          <p:cNvSpPr txBox="1"/>
          <p:nvPr/>
        </p:nvSpPr>
        <p:spPr>
          <a:xfrm>
            <a:off x="1208633" y="781938"/>
            <a:ext cx="9383395" cy="4068445"/>
          </a:xfrm>
          <a:prstGeom prst="rect">
            <a:avLst/>
          </a:prstGeom>
        </p:spPr>
        <p:txBody>
          <a:bodyPr wrap="square" lIns="0" tIns="12065" rIns="0" bIns="0" rtlCol="0" vert="horz">
            <a:spAutoFit/>
          </a:bodyPr>
          <a:lstStyle/>
          <a:p>
            <a:pPr marL="12700">
              <a:lnSpc>
                <a:spcPct val="100000"/>
              </a:lnSpc>
              <a:spcBef>
                <a:spcPts val="95"/>
              </a:spcBef>
            </a:pPr>
            <a:r>
              <a:rPr dirty="0" sz="2200" spc="-5">
                <a:solidFill>
                  <a:srgbClr val="767070"/>
                </a:solidFill>
                <a:latin typeface="Arial"/>
                <a:cs typeface="Arial"/>
              </a:rPr>
              <a:t>Find takes </a:t>
            </a:r>
            <a:r>
              <a:rPr dirty="0" sz="2200" spc="25">
                <a:solidFill>
                  <a:srgbClr val="767070"/>
                </a:solidFill>
                <a:latin typeface="Cambria Math"/>
                <a:cs typeface="Cambria Math"/>
              </a:rPr>
              <a:t>𝑂(𝑉) </a:t>
            </a:r>
            <a:r>
              <a:rPr dirty="0" sz="2200" spc="-5">
                <a:solidFill>
                  <a:srgbClr val="767070"/>
                </a:solidFill>
                <a:latin typeface="Arial"/>
                <a:cs typeface="Arial"/>
              </a:rPr>
              <a:t>time, while Union takes </a:t>
            </a:r>
            <a:r>
              <a:rPr dirty="0" sz="2200" spc="25">
                <a:solidFill>
                  <a:srgbClr val="767070"/>
                </a:solidFill>
                <a:latin typeface="Cambria Math"/>
                <a:cs typeface="Cambria Math"/>
              </a:rPr>
              <a:t>𝑂(𝑉) </a:t>
            </a:r>
            <a:r>
              <a:rPr dirty="0" sz="2200" spc="-5">
                <a:solidFill>
                  <a:srgbClr val="767070"/>
                </a:solidFill>
                <a:latin typeface="Arial"/>
                <a:cs typeface="Arial"/>
              </a:rPr>
              <a:t>time </a:t>
            </a:r>
            <a:r>
              <a:rPr dirty="0" sz="2200">
                <a:solidFill>
                  <a:srgbClr val="767070"/>
                </a:solidFill>
                <a:latin typeface="Arial"/>
                <a:cs typeface="Arial"/>
              </a:rPr>
              <a:t>if </a:t>
            </a:r>
            <a:r>
              <a:rPr dirty="0" sz="2200" spc="-5">
                <a:solidFill>
                  <a:srgbClr val="767070"/>
                </a:solidFill>
                <a:latin typeface="Arial"/>
                <a:cs typeface="Arial"/>
              </a:rPr>
              <a:t>we use Find again</a:t>
            </a:r>
            <a:r>
              <a:rPr dirty="0" sz="2200" spc="390">
                <a:solidFill>
                  <a:srgbClr val="767070"/>
                </a:solidFill>
                <a:latin typeface="Arial"/>
                <a:cs typeface="Arial"/>
              </a:rPr>
              <a:t> </a:t>
            </a:r>
            <a:r>
              <a:rPr dirty="0" sz="2200" spc="-5">
                <a:solidFill>
                  <a:srgbClr val="767070"/>
                </a:solidFill>
                <a:latin typeface="Arial"/>
                <a:cs typeface="Arial"/>
              </a:rPr>
              <a:t>or</a:t>
            </a:r>
            <a:endParaRPr sz="2200">
              <a:latin typeface="Arial"/>
              <a:cs typeface="Arial"/>
            </a:endParaRPr>
          </a:p>
          <a:p>
            <a:pPr marL="12700" marR="142240">
              <a:lnSpc>
                <a:spcPct val="100000"/>
              </a:lnSpc>
            </a:pPr>
            <a:r>
              <a:rPr dirty="0" sz="2200" spc="10">
                <a:solidFill>
                  <a:srgbClr val="767070"/>
                </a:solidFill>
                <a:latin typeface="Cambria Math"/>
                <a:cs typeface="Cambria Math"/>
              </a:rPr>
              <a:t>𝑂(1) </a:t>
            </a:r>
            <a:r>
              <a:rPr dirty="0" sz="2200" spc="-5">
                <a:solidFill>
                  <a:srgbClr val="767070"/>
                </a:solidFill>
                <a:latin typeface="Arial"/>
                <a:cs typeface="Arial"/>
              </a:rPr>
              <a:t>time if we keep track of what Find returned when we first checked the  parents of </a:t>
            </a:r>
            <a:r>
              <a:rPr dirty="0" sz="2200" spc="-5">
                <a:solidFill>
                  <a:srgbClr val="767070"/>
                </a:solidFill>
                <a:latin typeface="Cambria Math"/>
                <a:cs typeface="Cambria Math"/>
              </a:rPr>
              <a:t>𝑢 </a:t>
            </a:r>
            <a:r>
              <a:rPr dirty="0" sz="2200" spc="-5">
                <a:solidFill>
                  <a:srgbClr val="767070"/>
                </a:solidFill>
                <a:latin typeface="Arial"/>
                <a:cs typeface="Arial"/>
              </a:rPr>
              <a:t>and </a:t>
            </a:r>
            <a:r>
              <a:rPr dirty="0" sz="2200" spc="30">
                <a:solidFill>
                  <a:srgbClr val="767070"/>
                </a:solidFill>
                <a:latin typeface="Cambria Math"/>
                <a:cs typeface="Cambria Math"/>
              </a:rPr>
              <a:t>𝑣</a:t>
            </a:r>
            <a:r>
              <a:rPr dirty="0" sz="2200" spc="30">
                <a:solidFill>
                  <a:srgbClr val="767070"/>
                </a:solidFill>
                <a:latin typeface="Arial"/>
                <a:cs typeface="Arial"/>
              </a:rPr>
              <a:t>. </a:t>
            </a:r>
            <a:r>
              <a:rPr dirty="0" sz="2200" spc="-5">
                <a:solidFill>
                  <a:srgbClr val="767070"/>
                </a:solidFill>
                <a:latin typeface="Arial"/>
                <a:cs typeface="Arial"/>
              </a:rPr>
              <a:t>This makes Kruskal’s Algorithm run in </a:t>
            </a:r>
            <a:r>
              <a:rPr dirty="0" sz="2200" spc="5">
                <a:solidFill>
                  <a:srgbClr val="767070"/>
                </a:solidFill>
                <a:latin typeface="Cambria Math"/>
                <a:cs typeface="Cambria Math"/>
              </a:rPr>
              <a:t>𝑂(𝑉𝐸 </a:t>
            </a:r>
            <a:r>
              <a:rPr dirty="0" sz="2200" spc="-5">
                <a:solidFill>
                  <a:srgbClr val="767070"/>
                </a:solidFill>
                <a:latin typeface="Cambria Math"/>
                <a:cs typeface="Cambria Math"/>
              </a:rPr>
              <a:t>+ 𝐸 </a:t>
            </a:r>
            <a:r>
              <a:rPr dirty="0" sz="2200" spc="-10">
                <a:solidFill>
                  <a:srgbClr val="767070"/>
                </a:solidFill>
                <a:latin typeface="Cambria Math"/>
                <a:cs typeface="Cambria Math"/>
              </a:rPr>
              <a:t>log </a:t>
            </a:r>
            <a:r>
              <a:rPr dirty="0" sz="2200" spc="35">
                <a:solidFill>
                  <a:srgbClr val="767070"/>
                </a:solidFill>
                <a:latin typeface="Cambria Math"/>
                <a:cs typeface="Cambria Math"/>
              </a:rPr>
              <a:t>𝐸)  </a:t>
            </a:r>
            <a:r>
              <a:rPr dirty="0" sz="2200" spc="-5">
                <a:solidFill>
                  <a:srgbClr val="767070"/>
                </a:solidFill>
                <a:latin typeface="Arial"/>
                <a:cs typeface="Arial"/>
              </a:rPr>
              <a:t>time.</a:t>
            </a:r>
            <a:endParaRPr sz="2200">
              <a:latin typeface="Arial"/>
              <a:cs typeface="Arial"/>
            </a:endParaRPr>
          </a:p>
          <a:p>
            <a:pPr>
              <a:lnSpc>
                <a:spcPct val="100000"/>
              </a:lnSpc>
              <a:spcBef>
                <a:spcPts val="55"/>
              </a:spcBef>
            </a:pPr>
            <a:endParaRPr sz="2250">
              <a:latin typeface="Times New Roman"/>
              <a:cs typeface="Times New Roman"/>
            </a:endParaRPr>
          </a:p>
          <a:p>
            <a:pPr marL="12700" marR="5080">
              <a:lnSpc>
                <a:spcPct val="100000"/>
              </a:lnSpc>
            </a:pPr>
            <a:r>
              <a:rPr dirty="0" sz="2200" spc="-5">
                <a:solidFill>
                  <a:srgbClr val="767070"/>
                </a:solidFill>
                <a:latin typeface="Arial"/>
                <a:cs typeface="Arial"/>
              </a:rPr>
              <a:t>Find can be further optimized by replacing the parent of each vertex passed  in the recursive function with the representative element. This allows the  vertex to </a:t>
            </a:r>
            <a:r>
              <a:rPr dirty="0" sz="2200">
                <a:solidFill>
                  <a:srgbClr val="767070"/>
                </a:solidFill>
                <a:latin typeface="Arial"/>
                <a:cs typeface="Arial"/>
              </a:rPr>
              <a:t>go </a:t>
            </a:r>
            <a:r>
              <a:rPr dirty="0" sz="2200" spc="-5">
                <a:solidFill>
                  <a:srgbClr val="767070"/>
                </a:solidFill>
                <a:latin typeface="Arial"/>
                <a:cs typeface="Arial"/>
              </a:rPr>
              <a:t>straight to </a:t>
            </a:r>
            <a:r>
              <a:rPr dirty="0" sz="2200">
                <a:solidFill>
                  <a:srgbClr val="767070"/>
                </a:solidFill>
                <a:latin typeface="Arial"/>
                <a:cs typeface="Arial"/>
              </a:rPr>
              <a:t>its </a:t>
            </a:r>
            <a:r>
              <a:rPr dirty="0" sz="2200" spc="-10">
                <a:solidFill>
                  <a:srgbClr val="767070"/>
                </a:solidFill>
                <a:latin typeface="Arial"/>
                <a:cs typeface="Arial"/>
              </a:rPr>
              <a:t>tree’s </a:t>
            </a:r>
            <a:r>
              <a:rPr dirty="0" sz="2200" spc="-5">
                <a:solidFill>
                  <a:srgbClr val="767070"/>
                </a:solidFill>
                <a:latin typeface="Arial"/>
                <a:cs typeface="Arial"/>
              </a:rPr>
              <a:t>root instead of having to </a:t>
            </a:r>
            <a:r>
              <a:rPr dirty="0" sz="2200">
                <a:solidFill>
                  <a:srgbClr val="767070"/>
                </a:solidFill>
                <a:latin typeface="Arial"/>
                <a:cs typeface="Arial"/>
              </a:rPr>
              <a:t>go </a:t>
            </a:r>
            <a:r>
              <a:rPr dirty="0" sz="2200" spc="-5">
                <a:solidFill>
                  <a:srgbClr val="767070"/>
                </a:solidFill>
                <a:latin typeface="Arial"/>
                <a:cs typeface="Arial"/>
              </a:rPr>
              <a:t>through each  parent</a:t>
            </a:r>
            <a:r>
              <a:rPr dirty="0" sz="2200" spc="5">
                <a:solidFill>
                  <a:srgbClr val="767070"/>
                </a:solidFill>
                <a:latin typeface="Arial"/>
                <a:cs typeface="Arial"/>
              </a:rPr>
              <a:t> </a:t>
            </a:r>
            <a:r>
              <a:rPr dirty="0" sz="2200" spc="-5">
                <a:solidFill>
                  <a:srgbClr val="767070"/>
                </a:solidFill>
                <a:latin typeface="Arial"/>
                <a:cs typeface="Arial"/>
              </a:rPr>
              <a:t>first.</a:t>
            </a:r>
            <a:endParaRPr sz="2200">
              <a:latin typeface="Arial"/>
              <a:cs typeface="Arial"/>
            </a:endParaRPr>
          </a:p>
          <a:p>
            <a:pPr marL="12700">
              <a:lnSpc>
                <a:spcPct val="100000"/>
              </a:lnSpc>
              <a:spcBef>
                <a:spcPts val="1830"/>
              </a:spcBef>
            </a:pPr>
            <a:r>
              <a:rPr dirty="0" sz="1300" spc="-5">
                <a:solidFill>
                  <a:srgbClr val="52AC87"/>
                </a:solidFill>
                <a:latin typeface="Courier New"/>
                <a:cs typeface="Courier New"/>
              </a:rPr>
              <a:t>int </a:t>
            </a:r>
            <a:r>
              <a:rPr dirty="0" sz="1300" spc="-10">
                <a:solidFill>
                  <a:srgbClr val="767070"/>
                </a:solidFill>
                <a:latin typeface="Courier New"/>
                <a:cs typeface="Courier New"/>
              </a:rPr>
              <a:t>find(</a:t>
            </a:r>
            <a:r>
              <a:rPr dirty="0" sz="1300" spc="-10">
                <a:solidFill>
                  <a:srgbClr val="52AC87"/>
                </a:solidFill>
                <a:latin typeface="Courier New"/>
                <a:cs typeface="Courier New"/>
              </a:rPr>
              <a:t>int</a:t>
            </a:r>
            <a:r>
              <a:rPr dirty="0" sz="1300" spc="-20">
                <a:solidFill>
                  <a:srgbClr val="52AC87"/>
                </a:solidFill>
                <a:latin typeface="Courier New"/>
                <a:cs typeface="Courier New"/>
              </a:rPr>
              <a:t> </a:t>
            </a:r>
            <a:r>
              <a:rPr dirty="0" sz="1300" spc="-10">
                <a:solidFill>
                  <a:srgbClr val="767070"/>
                </a:solidFill>
                <a:latin typeface="Courier New"/>
                <a:cs typeface="Courier New"/>
              </a:rPr>
              <a:t>u){</a:t>
            </a:r>
            <a:endParaRPr sz="1300">
              <a:latin typeface="Courier New"/>
              <a:cs typeface="Courier New"/>
            </a:endParaRPr>
          </a:p>
          <a:p>
            <a:pPr marL="407670">
              <a:lnSpc>
                <a:spcPct val="100000"/>
              </a:lnSpc>
              <a:spcBef>
                <a:spcPts val="5"/>
              </a:spcBef>
            </a:pPr>
            <a:r>
              <a:rPr dirty="0" sz="1300" spc="-10">
                <a:solidFill>
                  <a:srgbClr val="767070"/>
                </a:solidFill>
                <a:latin typeface="Courier New"/>
                <a:cs typeface="Courier New"/>
              </a:rPr>
              <a:t>if(par[u] == u) return</a:t>
            </a:r>
            <a:r>
              <a:rPr dirty="0" sz="1300" spc="-5">
                <a:solidFill>
                  <a:srgbClr val="767070"/>
                </a:solidFill>
                <a:latin typeface="Courier New"/>
                <a:cs typeface="Courier New"/>
              </a:rPr>
              <a:t> </a:t>
            </a:r>
            <a:r>
              <a:rPr dirty="0" sz="1300" spc="-10">
                <a:solidFill>
                  <a:srgbClr val="767070"/>
                </a:solidFill>
                <a:latin typeface="Courier New"/>
                <a:cs typeface="Courier New"/>
              </a:rPr>
              <a:t>u;</a:t>
            </a:r>
            <a:endParaRPr sz="1300">
              <a:latin typeface="Courier New"/>
              <a:cs typeface="Courier New"/>
            </a:endParaRPr>
          </a:p>
          <a:p>
            <a:pPr marL="407670">
              <a:lnSpc>
                <a:spcPct val="100000"/>
              </a:lnSpc>
            </a:pPr>
            <a:r>
              <a:rPr dirty="0" sz="1300" spc="-10">
                <a:solidFill>
                  <a:srgbClr val="767070"/>
                </a:solidFill>
                <a:latin typeface="Courier New"/>
                <a:cs typeface="Courier New"/>
              </a:rPr>
              <a:t>return par[u] </a:t>
            </a:r>
            <a:r>
              <a:rPr dirty="0" sz="1300" spc="-5">
                <a:solidFill>
                  <a:srgbClr val="767070"/>
                </a:solidFill>
                <a:latin typeface="Courier New"/>
                <a:cs typeface="Courier New"/>
              </a:rPr>
              <a:t>= </a:t>
            </a:r>
            <a:r>
              <a:rPr dirty="0" sz="1300" spc="-10">
                <a:solidFill>
                  <a:srgbClr val="767070"/>
                </a:solidFill>
                <a:latin typeface="Courier New"/>
                <a:cs typeface="Courier New"/>
              </a:rPr>
              <a:t>find(par[u]); //reassign before</a:t>
            </a:r>
            <a:r>
              <a:rPr dirty="0" sz="1300" spc="-25">
                <a:solidFill>
                  <a:srgbClr val="767070"/>
                </a:solidFill>
                <a:latin typeface="Courier New"/>
                <a:cs typeface="Courier New"/>
              </a:rPr>
              <a:t> </a:t>
            </a:r>
            <a:r>
              <a:rPr dirty="0" sz="1300" spc="-10">
                <a:solidFill>
                  <a:srgbClr val="767070"/>
                </a:solidFill>
                <a:latin typeface="Courier New"/>
                <a:cs typeface="Courier New"/>
              </a:rPr>
              <a:t>returning</a:t>
            </a:r>
            <a:endParaRPr sz="1300">
              <a:latin typeface="Courier New"/>
              <a:cs typeface="Courier New"/>
            </a:endParaRPr>
          </a:p>
          <a:p>
            <a:pPr marL="12700">
              <a:lnSpc>
                <a:spcPct val="100000"/>
              </a:lnSpc>
            </a:pPr>
            <a:r>
              <a:rPr dirty="0" sz="1300" spc="-5">
                <a:solidFill>
                  <a:srgbClr val="767070"/>
                </a:solidFill>
                <a:latin typeface="Courier New"/>
                <a:cs typeface="Courier New"/>
              </a:rPr>
              <a:t>}</a:t>
            </a:r>
            <a:endParaRPr sz="1300">
              <a:latin typeface="Courier New"/>
              <a:cs typeface="Courier New"/>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403986"/>
            <a:ext cx="3255645" cy="391160"/>
          </a:xfrm>
          <a:prstGeom prst="rect"/>
        </p:spPr>
        <p:txBody>
          <a:bodyPr wrap="square" lIns="0" tIns="12700" rIns="0" bIns="0" rtlCol="0" vert="horz">
            <a:spAutoFit/>
          </a:bodyPr>
          <a:lstStyle/>
          <a:p>
            <a:pPr marL="12700">
              <a:lnSpc>
                <a:spcPct val="100000"/>
              </a:lnSpc>
              <a:spcBef>
                <a:spcPts val="100"/>
              </a:spcBef>
            </a:pPr>
            <a:r>
              <a:rPr dirty="0" spc="-5"/>
              <a:t>Union-Find</a:t>
            </a:r>
            <a:r>
              <a:rPr dirty="0" spc="-55"/>
              <a:t> </a:t>
            </a:r>
            <a:r>
              <a:rPr dirty="0" spc="-10"/>
              <a:t>Optimizations</a:t>
            </a:r>
          </a:p>
        </p:txBody>
      </p:sp>
      <p:sp>
        <p:nvSpPr>
          <p:cNvPr id="3" name="object 3"/>
          <p:cNvSpPr txBox="1"/>
          <p:nvPr/>
        </p:nvSpPr>
        <p:spPr>
          <a:xfrm>
            <a:off x="1208633" y="781938"/>
            <a:ext cx="9580880" cy="5368290"/>
          </a:xfrm>
          <a:prstGeom prst="rect">
            <a:avLst/>
          </a:prstGeom>
        </p:spPr>
        <p:txBody>
          <a:bodyPr wrap="square" lIns="0" tIns="12065" rIns="0" bIns="0" rtlCol="0" vert="horz">
            <a:spAutoFit/>
          </a:bodyPr>
          <a:lstStyle/>
          <a:p>
            <a:pPr marL="12700" marR="5080">
              <a:lnSpc>
                <a:spcPct val="100000"/>
              </a:lnSpc>
              <a:spcBef>
                <a:spcPts val="95"/>
              </a:spcBef>
            </a:pPr>
            <a:r>
              <a:rPr dirty="0" sz="2200" spc="-5">
                <a:solidFill>
                  <a:srgbClr val="767070"/>
                </a:solidFill>
                <a:latin typeface="Arial"/>
                <a:cs typeface="Arial"/>
              </a:rPr>
              <a:t>Union can also be optimized by making the tree with the larger depth the new  root instead of using either of the two </a:t>
            </a:r>
            <a:r>
              <a:rPr dirty="0" sz="2200">
                <a:solidFill>
                  <a:srgbClr val="767070"/>
                </a:solidFill>
                <a:latin typeface="Arial"/>
                <a:cs typeface="Arial"/>
              </a:rPr>
              <a:t>roots. </a:t>
            </a:r>
            <a:r>
              <a:rPr dirty="0" sz="2200" spc="-5">
                <a:solidFill>
                  <a:srgbClr val="767070"/>
                </a:solidFill>
                <a:latin typeface="Arial"/>
                <a:cs typeface="Arial"/>
              </a:rPr>
              <a:t>This reduces the height </a:t>
            </a:r>
            <a:r>
              <a:rPr dirty="0" sz="2200">
                <a:solidFill>
                  <a:srgbClr val="767070"/>
                </a:solidFill>
                <a:latin typeface="Arial"/>
                <a:cs typeface="Arial"/>
              </a:rPr>
              <a:t>of </a:t>
            </a:r>
            <a:r>
              <a:rPr dirty="0" sz="2200" spc="-5">
                <a:solidFill>
                  <a:srgbClr val="767070"/>
                </a:solidFill>
                <a:latin typeface="Arial"/>
                <a:cs typeface="Arial"/>
              </a:rPr>
              <a:t>each  tree, reducing the number of function calls Find has to go through to reach  the root of a</a:t>
            </a:r>
            <a:r>
              <a:rPr dirty="0" sz="2200" spc="20">
                <a:solidFill>
                  <a:srgbClr val="767070"/>
                </a:solidFill>
                <a:latin typeface="Arial"/>
                <a:cs typeface="Arial"/>
              </a:rPr>
              <a:t> </a:t>
            </a:r>
            <a:r>
              <a:rPr dirty="0" sz="2200" spc="-5">
                <a:solidFill>
                  <a:srgbClr val="767070"/>
                </a:solidFill>
                <a:latin typeface="Arial"/>
                <a:cs typeface="Arial"/>
              </a:rPr>
              <a:t>set.</a:t>
            </a:r>
            <a:endParaRPr sz="2200">
              <a:latin typeface="Arial"/>
              <a:cs typeface="Arial"/>
            </a:endParaRPr>
          </a:p>
          <a:p>
            <a:pPr marL="12700">
              <a:lnSpc>
                <a:spcPct val="100000"/>
              </a:lnSpc>
              <a:spcBef>
                <a:spcPts val="1864"/>
              </a:spcBef>
            </a:pPr>
            <a:r>
              <a:rPr dirty="0" sz="1300" spc="-5">
                <a:solidFill>
                  <a:srgbClr val="52AC87"/>
                </a:solidFill>
                <a:latin typeface="Courier New"/>
                <a:cs typeface="Courier New"/>
              </a:rPr>
              <a:t>int</a:t>
            </a:r>
            <a:r>
              <a:rPr dirty="0" sz="1300" spc="-15">
                <a:solidFill>
                  <a:srgbClr val="52AC87"/>
                </a:solidFill>
                <a:latin typeface="Courier New"/>
                <a:cs typeface="Courier New"/>
              </a:rPr>
              <a:t> </a:t>
            </a:r>
            <a:r>
              <a:rPr dirty="0" sz="1300" spc="-10">
                <a:solidFill>
                  <a:srgbClr val="767070"/>
                </a:solidFill>
                <a:latin typeface="Courier New"/>
                <a:cs typeface="Courier New"/>
              </a:rPr>
              <a:t>depth[N];</a:t>
            </a:r>
            <a:endParaRPr sz="1300">
              <a:latin typeface="Courier New"/>
              <a:cs typeface="Courier New"/>
            </a:endParaRPr>
          </a:p>
          <a:p>
            <a:pPr>
              <a:lnSpc>
                <a:spcPct val="100000"/>
              </a:lnSpc>
              <a:spcBef>
                <a:spcPts val="10"/>
              </a:spcBef>
            </a:pPr>
            <a:endParaRPr sz="1350">
              <a:latin typeface="Times New Roman"/>
              <a:cs typeface="Times New Roman"/>
            </a:endParaRPr>
          </a:p>
          <a:p>
            <a:pPr algn="just" marL="407670" marR="7196455" indent="-395605">
              <a:lnSpc>
                <a:spcPct val="100000"/>
              </a:lnSpc>
            </a:pPr>
            <a:r>
              <a:rPr dirty="0" sz="1300" spc="-5">
                <a:solidFill>
                  <a:srgbClr val="52AC87"/>
                </a:solidFill>
                <a:latin typeface="Courier New"/>
                <a:cs typeface="Courier New"/>
              </a:rPr>
              <a:t>int </a:t>
            </a:r>
            <a:r>
              <a:rPr dirty="0" sz="1300" spc="-10">
                <a:solidFill>
                  <a:srgbClr val="767070"/>
                </a:solidFill>
                <a:latin typeface="Courier New"/>
                <a:cs typeface="Courier New"/>
              </a:rPr>
              <a:t>union(</a:t>
            </a:r>
            <a:r>
              <a:rPr dirty="0" sz="1300" spc="-10">
                <a:solidFill>
                  <a:srgbClr val="52AC87"/>
                </a:solidFill>
                <a:latin typeface="Courier New"/>
                <a:cs typeface="Courier New"/>
              </a:rPr>
              <a:t>int </a:t>
            </a:r>
            <a:r>
              <a:rPr dirty="0" sz="1300" spc="-10">
                <a:solidFill>
                  <a:srgbClr val="767070"/>
                </a:solidFill>
                <a:latin typeface="Courier New"/>
                <a:cs typeface="Courier New"/>
              </a:rPr>
              <a:t>a, </a:t>
            </a:r>
            <a:r>
              <a:rPr dirty="0" sz="1300" spc="-10">
                <a:solidFill>
                  <a:srgbClr val="52AC87"/>
                </a:solidFill>
                <a:latin typeface="Courier New"/>
                <a:cs typeface="Courier New"/>
              </a:rPr>
              <a:t>int </a:t>
            </a:r>
            <a:r>
              <a:rPr dirty="0" sz="1300" spc="-10">
                <a:solidFill>
                  <a:srgbClr val="767070"/>
                </a:solidFill>
                <a:latin typeface="Courier New"/>
                <a:cs typeface="Courier New"/>
              </a:rPr>
              <a:t>b){  </a:t>
            </a:r>
            <a:r>
              <a:rPr dirty="0" sz="1300" spc="-10">
                <a:solidFill>
                  <a:srgbClr val="52AC87"/>
                </a:solidFill>
                <a:latin typeface="Courier New"/>
                <a:cs typeface="Courier New"/>
              </a:rPr>
              <a:t>int </a:t>
            </a:r>
            <a:r>
              <a:rPr dirty="0" sz="1300" spc="-10">
                <a:solidFill>
                  <a:srgbClr val="767070"/>
                </a:solidFill>
                <a:latin typeface="Courier New"/>
                <a:cs typeface="Courier New"/>
              </a:rPr>
              <a:t>roota </a:t>
            </a:r>
            <a:r>
              <a:rPr dirty="0" sz="1300" spc="-5">
                <a:solidFill>
                  <a:srgbClr val="767070"/>
                </a:solidFill>
                <a:latin typeface="Courier New"/>
                <a:cs typeface="Courier New"/>
              </a:rPr>
              <a:t>=</a:t>
            </a:r>
            <a:r>
              <a:rPr dirty="0" sz="1300" spc="-65">
                <a:solidFill>
                  <a:srgbClr val="767070"/>
                </a:solidFill>
                <a:latin typeface="Courier New"/>
                <a:cs typeface="Courier New"/>
              </a:rPr>
              <a:t> </a:t>
            </a:r>
            <a:r>
              <a:rPr dirty="0" sz="1300" spc="-10">
                <a:solidFill>
                  <a:srgbClr val="767070"/>
                </a:solidFill>
                <a:latin typeface="Courier New"/>
                <a:cs typeface="Courier New"/>
              </a:rPr>
              <a:t>find(a);  </a:t>
            </a:r>
            <a:r>
              <a:rPr dirty="0" sz="1300" spc="-10">
                <a:solidFill>
                  <a:srgbClr val="52AC87"/>
                </a:solidFill>
                <a:latin typeface="Courier New"/>
                <a:cs typeface="Courier New"/>
              </a:rPr>
              <a:t>int </a:t>
            </a:r>
            <a:r>
              <a:rPr dirty="0" sz="1300" spc="-10">
                <a:solidFill>
                  <a:srgbClr val="767070"/>
                </a:solidFill>
                <a:latin typeface="Courier New"/>
                <a:cs typeface="Courier New"/>
              </a:rPr>
              <a:t>rootb </a:t>
            </a:r>
            <a:r>
              <a:rPr dirty="0" sz="1300" spc="-5">
                <a:solidFill>
                  <a:srgbClr val="767070"/>
                </a:solidFill>
                <a:latin typeface="Courier New"/>
                <a:cs typeface="Courier New"/>
              </a:rPr>
              <a:t>=</a:t>
            </a:r>
            <a:r>
              <a:rPr dirty="0" sz="1300" spc="-65">
                <a:solidFill>
                  <a:srgbClr val="767070"/>
                </a:solidFill>
                <a:latin typeface="Courier New"/>
                <a:cs typeface="Courier New"/>
              </a:rPr>
              <a:t> </a:t>
            </a:r>
            <a:r>
              <a:rPr dirty="0" sz="1300" spc="-10">
                <a:solidFill>
                  <a:srgbClr val="767070"/>
                </a:solidFill>
                <a:latin typeface="Courier New"/>
                <a:cs typeface="Courier New"/>
              </a:rPr>
              <a:t>find(b);</a:t>
            </a:r>
            <a:endParaRPr sz="1300">
              <a:latin typeface="Courier New"/>
              <a:cs typeface="Courier New"/>
            </a:endParaRPr>
          </a:p>
          <a:p>
            <a:pPr>
              <a:lnSpc>
                <a:spcPct val="100000"/>
              </a:lnSpc>
              <a:spcBef>
                <a:spcPts val="5"/>
              </a:spcBef>
            </a:pPr>
            <a:endParaRPr sz="1350">
              <a:latin typeface="Times New Roman"/>
              <a:cs typeface="Times New Roman"/>
            </a:endParaRPr>
          </a:p>
          <a:p>
            <a:pPr marL="407670">
              <a:lnSpc>
                <a:spcPct val="100000"/>
              </a:lnSpc>
            </a:pPr>
            <a:r>
              <a:rPr dirty="0" sz="1300" spc="-10">
                <a:solidFill>
                  <a:srgbClr val="767070"/>
                </a:solidFill>
                <a:latin typeface="Courier New"/>
                <a:cs typeface="Courier New"/>
              </a:rPr>
              <a:t>if(depth[roota] </a:t>
            </a:r>
            <a:r>
              <a:rPr dirty="0" sz="1300" spc="-5">
                <a:solidFill>
                  <a:srgbClr val="767070"/>
                </a:solidFill>
                <a:latin typeface="Courier New"/>
                <a:cs typeface="Courier New"/>
              </a:rPr>
              <a:t>&lt;</a:t>
            </a:r>
            <a:r>
              <a:rPr dirty="0" sz="1300" spc="-10">
                <a:solidFill>
                  <a:srgbClr val="767070"/>
                </a:solidFill>
                <a:latin typeface="Courier New"/>
                <a:cs typeface="Courier New"/>
              </a:rPr>
              <a:t> depth[rootb]){</a:t>
            </a:r>
            <a:endParaRPr sz="1300">
              <a:latin typeface="Courier New"/>
              <a:cs typeface="Courier New"/>
            </a:endParaRPr>
          </a:p>
          <a:p>
            <a:pPr marL="800735">
              <a:lnSpc>
                <a:spcPct val="100000"/>
              </a:lnSpc>
            </a:pPr>
            <a:r>
              <a:rPr dirty="0" sz="1300" spc="-10">
                <a:solidFill>
                  <a:srgbClr val="767070"/>
                </a:solidFill>
                <a:latin typeface="Courier New"/>
                <a:cs typeface="Courier New"/>
              </a:rPr>
              <a:t>par[roota] </a:t>
            </a:r>
            <a:r>
              <a:rPr dirty="0" sz="1300" spc="-5">
                <a:solidFill>
                  <a:srgbClr val="767070"/>
                </a:solidFill>
                <a:latin typeface="Courier New"/>
                <a:cs typeface="Courier New"/>
              </a:rPr>
              <a:t>=</a:t>
            </a:r>
            <a:r>
              <a:rPr dirty="0" sz="1300" spc="-75">
                <a:solidFill>
                  <a:srgbClr val="767070"/>
                </a:solidFill>
                <a:latin typeface="Courier New"/>
                <a:cs typeface="Courier New"/>
              </a:rPr>
              <a:t> </a:t>
            </a:r>
            <a:r>
              <a:rPr dirty="0" sz="1300" spc="-10">
                <a:solidFill>
                  <a:srgbClr val="767070"/>
                </a:solidFill>
                <a:latin typeface="Courier New"/>
                <a:cs typeface="Courier New"/>
              </a:rPr>
              <a:t>rootb;</a:t>
            </a:r>
            <a:endParaRPr sz="1300">
              <a:latin typeface="Courier New"/>
              <a:cs typeface="Courier New"/>
            </a:endParaRPr>
          </a:p>
          <a:p>
            <a:pPr marL="800735" marR="5423535" indent="-393700">
              <a:lnSpc>
                <a:spcPct val="100000"/>
              </a:lnSpc>
              <a:spcBef>
                <a:spcPts val="5"/>
              </a:spcBef>
            </a:pPr>
            <a:r>
              <a:rPr dirty="0" sz="1300" spc="-10">
                <a:solidFill>
                  <a:srgbClr val="767070"/>
                </a:solidFill>
                <a:latin typeface="Courier New"/>
                <a:cs typeface="Courier New"/>
              </a:rPr>
              <a:t>}else if(depth[rootb] </a:t>
            </a:r>
            <a:r>
              <a:rPr dirty="0" sz="1300" spc="-5">
                <a:solidFill>
                  <a:srgbClr val="767070"/>
                </a:solidFill>
                <a:latin typeface="Courier New"/>
                <a:cs typeface="Courier New"/>
              </a:rPr>
              <a:t>&lt; </a:t>
            </a:r>
            <a:r>
              <a:rPr dirty="0" sz="1300" spc="-10">
                <a:solidFill>
                  <a:srgbClr val="767070"/>
                </a:solidFill>
                <a:latin typeface="Courier New"/>
                <a:cs typeface="Courier New"/>
              </a:rPr>
              <a:t>depth[roota]){  par[rootb] </a:t>
            </a:r>
            <a:r>
              <a:rPr dirty="0" sz="1300" spc="-5">
                <a:solidFill>
                  <a:srgbClr val="767070"/>
                </a:solidFill>
                <a:latin typeface="Courier New"/>
                <a:cs typeface="Courier New"/>
              </a:rPr>
              <a:t>=</a:t>
            </a:r>
            <a:r>
              <a:rPr dirty="0" sz="1300" spc="-25">
                <a:solidFill>
                  <a:srgbClr val="767070"/>
                </a:solidFill>
                <a:latin typeface="Courier New"/>
                <a:cs typeface="Courier New"/>
              </a:rPr>
              <a:t> </a:t>
            </a:r>
            <a:r>
              <a:rPr dirty="0" sz="1300" spc="-10">
                <a:solidFill>
                  <a:srgbClr val="767070"/>
                </a:solidFill>
                <a:latin typeface="Courier New"/>
                <a:cs typeface="Courier New"/>
              </a:rPr>
              <a:t>roota;</a:t>
            </a:r>
            <a:endParaRPr sz="1300">
              <a:latin typeface="Courier New"/>
              <a:cs typeface="Courier New"/>
            </a:endParaRPr>
          </a:p>
          <a:p>
            <a:pPr marL="407670">
              <a:lnSpc>
                <a:spcPct val="100000"/>
              </a:lnSpc>
            </a:pPr>
            <a:r>
              <a:rPr dirty="0" sz="1300" spc="-10">
                <a:solidFill>
                  <a:srgbClr val="767070"/>
                </a:solidFill>
                <a:latin typeface="Courier New"/>
                <a:cs typeface="Courier New"/>
              </a:rPr>
              <a:t>}else{</a:t>
            </a:r>
            <a:endParaRPr sz="1300">
              <a:latin typeface="Courier New"/>
              <a:cs typeface="Courier New"/>
            </a:endParaRPr>
          </a:p>
          <a:p>
            <a:pPr marL="800735" marR="6900545">
              <a:lnSpc>
                <a:spcPct val="100000"/>
              </a:lnSpc>
            </a:pPr>
            <a:r>
              <a:rPr dirty="0" sz="1300" spc="-10">
                <a:solidFill>
                  <a:srgbClr val="767070"/>
                </a:solidFill>
                <a:latin typeface="Courier New"/>
                <a:cs typeface="Courier New"/>
              </a:rPr>
              <a:t>par[rootb] </a:t>
            </a:r>
            <a:r>
              <a:rPr dirty="0" sz="1300" spc="-5">
                <a:solidFill>
                  <a:srgbClr val="767070"/>
                </a:solidFill>
                <a:latin typeface="Courier New"/>
                <a:cs typeface="Courier New"/>
              </a:rPr>
              <a:t>=</a:t>
            </a:r>
            <a:r>
              <a:rPr dirty="0" sz="1300" spc="-65">
                <a:solidFill>
                  <a:srgbClr val="767070"/>
                </a:solidFill>
                <a:latin typeface="Courier New"/>
                <a:cs typeface="Courier New"/>
              </a:rPr>
              <a:t> </a:t>
            </a:r>
            <a:r>
              <a:rPr dirty="0" sz="1300" spc="-10">
                <a:solidFill>
                  <a:srgbClr val="767070"/>
                </a:solidFill>
                <a:latin typeface="Courier New"/>
                <a:cs typeface="Courier New"/>
              </a:rPr>
              <a:t>roota;  depth[roota]++;</a:t>
            </a:r>
            <a:endParaRPr sz="1300">
              <a:latin typeface="Courier New"/>
              <a:cs typeface="Courier New"/>
            </a:endParaRPr>
          </a:p>
          <a:p>
            <a:pPr marL="407670">
              <a:lnSpc>
                <a:spcPct val="100000"/>
              </a:lnSpc>
            </a:pPr>
            <a:r>
              <a:rPr dirty="0" sz="1300" spc="-5">
                <a:solidFill>
                  <a:srgbClr val="767070"/>
                </a:solidFill>
                <a:latin typeface="Courier New"/>
                <a:cs typeface="Courier New"/>
              </a:rPr>
              <a:t>}</a:t>
            </a:r>
            <a:endParaRPr sz="1300">
              <a:latin typeface="Courier New"/>
              <a:cs typeface="Courier New"/>
            </a:endParaRPr>
          </a:p>
          <a:p>
            <a:pPr marL="12700">
              <a:lnSpc>
                <a:spcPct val="100000"/>
              </a:lnSpc>
            </a:pPr>
            <a:r>
              <a:rPr dirty="0" sz="1300" spc="-5">
                <a:solidFill>
                  <a:srgbClr val="767070"/>
                </a:solidFill>
                <a:latin typeface="Courier New"/>
                <a:cs typeface="Courier New"/>
              </a:rPr>
              <a:t>}</a:t>
            </a:r>
            <a:endParaRPr sz="1300">
              <a:latin typeface="Courier New"/>
              <a:cs typeface="Courier New"/>
            </a:endParaRPr>
          </a:p>
          <a:p>
            <a:pPr>
              <a:lnSpc>
                <a:spcPct val="100000"/>
              </a:lnSpc>
              <a:spcBef>
                <a:spcPts val="10"/>
              </a:spcBef>
            </a:pPr>
            <a:endParaRPr sz="1350">
              <a:latin typeface="Times New Roman"/>
              <a:cs typeface="Times New Roman"/>
            </a:endParaRPr>
          </a:p>
          <a:p>
            <a:pPr marL="12700">
              <a:lnSpc>
                <a:spcPct val="100000"/>
              </a:lnSpc>
            </a:pPr>
            <a:r>
              <a:rPr dirty="0" sz="1300" spc="-5">
                <a:solidFill>
                  <a:srgbClr val="52AC87"/>
                </a:solidFill>
                <a:latin typeface="Courier New"/>
                <a:cs typeface="Courier New"/>
              </a:rPr>
              <a:t>int</a:t>
            </a:r>
            <a:r>
              <a:rPr dirty="0" sz="1300" spc="-15">
                <a:solidFill>
                  <a:srgbClr val="52AC87"/>
                </a:solidFill>
                <a:latin typeface="Courier New"/>
                <a:cs typeface="Courier New"/>
              </a:rPr>
              <a:t> </a:t>
            </a:r>
            <a:r>
              <a:rPr dirty="0" sz="1300" spc="-10">
                <a:solidFill>
                  <a:srgbClr val="8952AC"/>
                </a:solidFill>
                <a:latin typeface="Courier New"/>
                <a:cs typeface="Courier New"/>
              </a:rPr>
              <a:t>main</a:t>
            </a:r>
            <a:r>
              <a:rPr dirty="0" sz="1300" spc="-10">
                <a:solidFill>
                  <a:srgbClr val="767070"/>
                </a:solidFill>
                <a:latin typeface="Courier New"/>
                <a:cs typeface="Courier New"/>
              </a:rPr>
              <a:t>(){</a:t>
            </a:r>
            <a:endParaRPr sz="1300">
              <a:latin typeface="Courier New"/>
              <a:cs typeface="Courier New"/>
            </a:endParaRPr>
          </a:p>
          <a:p>
            <a:pPr marL="407670">
              <a:lnSpc>
                <a:spcPct val="100000"/>
              </a:lnSpc>
            </a:pPr>
            <a:r>
              <a:rPr dirty="0" sz="1300" spc="-10">
                <a:solidFill>
                  <a:srgbClr val="767070"/>
                </a:solidFill>
                <a:latin typeface="Courier New"/>
                <a:cs typeface="Courier New"/>
              </a:rPr>
              <a:t>//set depth[0]..depth[n-1] </a:t>
            </a:r>
            <a:r>
              <a:rPr dirty="0" sz="1300" spc="-5">
                <a:solidFill>
                  <a:srgbClr val="767070"/>
                </a:solidFill>
                <a:latin typeface="Courier New"/>
                <a:cs typeface="Courier New"/>
              </a:rPr>
              <a:t>to 0 </a:t>
            </a:r>
            <a:r>
              <a:rPr dirty="0" sz="1300" spc="-10">
                <a:solidFill>
                  <a:srgbClr val="767070"/>
                </a:solidFill>
                <a:latin typeface="Courier New"/>
                <a:cs typeface="Courier New"/>
              </a:rPr>
              <a:t>before Kruskal’s</a:t>
            </a:r>
            <a:r>
              <a:rPr dirty="0" sz="1300" spc="-40">
                <a:solidFill>
                  <a:srgbClr val="767070"/>
                </a:solidFill>
                <a:latin typeface="Courier New"/>
                <a:cs typeface="Courier New"/>
              </a:rPr>
              <a:t> </a:t>
            </a:r>
            <a:r>
              <a:rPr dirty="0" sz="1300" spc="-10">
                <a:solidFill>
                  <a:srgbClr val="767070"/>
                </a:solidFill>
                <a:latin typeface="Courier New"/>
                <a:cs typeface="Courier New"/>
              </a:rPr>
              <a:t>Algorithm</a:t>
            </a:r>
            <a:endParaRPr sz="1300">
              <a:latin typeface="Courier New"/>
              <a:cs typeface="Courier New"/>
            </a:endParaRPr>
          </a:p>
          <a:p>
            <a:pPr marL="12700">
              <a:lnSpc>
                <a:spcPct val="100000"/>
              </a:lnSpc>
            </a:pPr>
            <a:r>
              <a:rPr dirty="0" sz="1300" spc="-5">
                <a:solidFill>
                  <a:srgbClr val="767070"/>
                </a:solidFill>
                <a:latin typeface="Courier New"/>
                <a:cs typeface="Courier New"/>
              </a:rPr>
              <a:t>}</a:t>
            </a:r>
            <a:endParaRPr sz="1300">
              <a:latin typeface="Courier New"/>
              <a:cs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68673" y="1201166"/>
            <a:ext cx="365760" cy="258445"/>
          </a:xfrm>
          <a:custGeom>
            <a:avLst/>
            <a:gdLst/>
            <a:ahLst/>
            <a:cxnLst/>
            <a:rect l="l" t="t" r="r" b="b"/>
            <a:pathLst>
              <a:path w="365760" h="258444">
                <a:moveTo>
                  <a:pt x="282955" y="0"/>
                </a:moveTo>
                <a:lnTo>
                  <a:pt x="279273" y="10541"/>
                </a:lnTo>
                <a:lnTo>
                  <a:pt x="294227" y="17019"/>
                </a:lnTo>
                <a:lnTo>
                  <a:pt x="307086" y="25987"/>
                </a:lnTo>
                <a:lnTo>
                  <a:pt x="333184" y="67649"/>
                </a:lnTo>
                <a:lnTo>
                  <a:pt x="340804" y="105888"/>
                </a:lnTo>
                <a:lnTo>
                  <a:pt x="341756" y="127888"/>
                </a:lnTo>
                <a:lnTo>
                  <a:pt x="340804" y="150673"/>
                </a:lnTo>
                <a:lnTo>
                  <a:pt x="333184" y="190003"/>
                </a:lnTo>
                <a:lnTo>
                  <a:pt x="307149" y="232298"/>
                </a:lnTo>
                <a:lnTo>
                  <a:pt x="279780" y="247904"/>
                </a:lnTo>
                <a:lnTo>
                  <a:pt x="282955" y="258318"/>
                </a:lnTo>
                <a:lnTo>
                  <a:pt x="318230" y="241823"/>
                </a:lnTo>
                <a:lnTo>
                  <a:pt x="344170" y="213233"/>
                </a:lnTo>
                <a:lnTo>
                  <a:pt x="360060" y="174926"/>
                </a:lnTo>
                <a:lnTo>
                  <a:pt x="365378" y="129286"/>
                </a:lnTo>
                <a:lnTo>
                  <a:pt x="364045" y="105596"/>
                </a:lnTo>
                <a:lnTo>
                  <a:pt x="353377" y="63599"/>
                </a:lnTo>
                <a:lnTo>
                  <a:pt x="332230" y="29432"/>
                </a:lnTo>
                <a:lnTo>
                  <a:pt x="301698" y="6762"/>
                </a:lnTo>
                <a:lnTo>
                  <a:pt x="282955" y="0"/>
                </a:lnTo>
                <a:close/>
              </a:path>
              <a:path w="365760" h="258444">
                <a:moveTo>
                  <a:pt x="82296" y="0"/>
                </a:moveTo>
                <a:lnTo>
                  <a:pt x="47180" y="16573"/>
                </a:lnTo>
                <a:lnTo>
                  <a:pt x="21209" y="45338"/>
                </a:lnTo>
                <a:lnTo>
                  <a:pt x="5318" y="83692"/>
                </a:lnTo>
                <a:lnTo>
                  <a:pt x="0" y="129286"/>
                </a:lnTo>
                <a:lnTo>
                  <a:pt x="1313" y="153029"/>
                </a:lnTo>
                <a:lnTo>
                  <a:pt x="11894" y="194990"/>
                </a:lnTo>
                <a:lnTo>
                  <a:pt x="32968" y="229046"/>
                </a:lnTo>
                <a:lnTo>
                  <a:pt x="82296" y="258318"/>
                </a:lnTo>
                <a:lnTo>
                  <a:pt x="85598" y="247904"/>
                </a:lnTo>
                <a:lnTo>
                  <a:pt x="70883" y="241381"/>
                </a:lnTo>
                <a:lnTo>
                  <a:pt x="58181" y="232298"/>
                </a:lnTo>
                <a:lnTo>
                  <a:pt x="32121" y="190003"/>
                </a:lnTo>
                <a:lnTo>
                  <a:pt x="24449" y="150673"/>
                </a:lnTo>
                <a:lnTo>
                  <a:pt x="23495" y="127888"/>
                </a:lnTo>
                <a:lnTo>
                  <a:pt x="24449" y="105888"/>
                </a:lnTo>
                <a:lnTo>
                  <a:pt x="32121" y="67649"/>
                </a:lnTo>
                <a:lnTo>
                  <a:pt x="58277" y="25987"/>
                </a:lnTo>
                <a:lnTo>
                  <a:pt x="85978" y="10541"/>
                </a:lnTo>
                <a:lnTo>
                  <a:pt x="82296" y="0"/>
                </a:lnTo>
                <a:close/>
              </a:path>
            </a:pathLst>
          </a:custGeom>
          <a:solidFill>
            <a:srgbClr val="767070"/>
          </a:solidFill>
        </p:spPr>
        <p:txBody>
          <a:bodyPr wrap="square" lIns="0" tIns="0" rIns="0" bIns="0" rtlCol="0"/>
          <a:lstStyle/>
          <a:p/>
        </p:txBody>
      </p:sp>
      <p:sp>
        <p:nvSpPr>
          <p:cNvPr id="3" name="object 3"/>
          <p:cNvSpPr txBox="1">
            <a:spLocks noGrp="1"/>
          </p:cNvSpPr>
          <p:nvPr>
            <p:ph type="title"/>
          </p:nvPr>
        </p:nvSpPr>
        <p:spPr>
          <a:xfrm>
            <a:off x="1208633" y="403986"/>
            <a:ext cx="9533255" cy="2079625"/>
          </a:xfrm>
          <a:prstGeom prst="rect"/>
        </p:spPr>
        <p:txBody>
          <a:bodyPr wrap="square" lIns="0" tIns="12700" rIns="0" bIns="0" rtlCol="0" vert="horz">
            <a:spAutoFit/>
          </a:bodyPr>
          <a:lstStyle/>
          <a:p>
            <a:pPr marL="12700">
              <a:lnSpc>
                <a:spcPct val="100000"/>
              </a:lnSpc>
              <a:spcBef>
                <a:spcPts val="100"/>
              </a:spcBef>
            </a:pPr>
            <a:r>
              <a:rPr dirty="0" spc="-5"/>
              <a:t>Union-Find</a:t>
            </a:r>
            <a:r>
              <a:rPr dirty="0" spc="-30"/>
              <a:t> </a:t>
            </a:r>
            <a:r>
              <a:rPr dirty="0" spc="-10"/>
              <a:t>Optimizations</a:t>
            </a:r>
          </a:p>
          <a:p>
            <a:pPr marL="12700" marR="5080">
              <a:lnSpc>
                <a:spcPct val="100000"/>
              </a:lnSpc>
              <a:spcBef>
                <a:spcPts val="90"/>
              </a:spcBef>
              <a:tabLst>
                <a:tab pos="2751455" algn="l"/>
              </a:tabLst>
            </a:pPr>
            <a:r>
              <a:rPr dirty="0" sz="2200" spc="-5" b="0">
                <a:solidFill>
                  <a:srgbClr val="767070"/>
                </a:solidFill>
                <a:latin typeface="Arial"/>
                <a:cs typeface="Arial"/>
              </a:rPr>
              <a:t>It can be proven that using both of these optimizations reduces the running  time of Find</a:t>
            </a:r>
            <a:r>
              <a:rPr dirty="0" sz="2200" spc="30" b="0">
                <a:solidFill>
                  <a:srgbClr val="767070"/>
                </a:solidFill>
                <a:latin typeface="Arial"/>
                <a:cs typeface="Arial"/>
              </a:rPr>
              <a:t> </a:t>
            </a:r>
            <a:r>
              <a:rPr dirty="0" sz="2200" spc="-5" b="0">
                <a:solidFill>
                  <a:srgbClr val="767070"/>
                </a:solidFill>
                <a:latin typeface="Arial"/>
                <a:cs typeface="Arial"/>
              </a:rPr>
              <a:t>to</a:t>
            </a:r>
            <a:r>
              <a:rPr dirty="0" sz="2200" spc="40" b="0">
                <a:solidFill>
                  <a:srgbClr val="767070"/>
                </a:solidFill>
                <a:latin typeface="Arial"/>
                <a:cs typeface="Arial"/>
              </a:rPr>
              <a:t> </a:t>
            </a:r>
            <a:r>
              <a:rPr dirty="0" sz="2200" spc="35" b="0">
                <a:solidFill>
                  <a:srgbClr val="767070"/>
                </a:solidFill>
                <a:latin typeface="Cambria Math"/>
                <a:cs typeface="Cambria Math"/>
              </a:rPr>
              <a:t>𝑂(𝛼</a:t>
            </a:r>
            <a:r>
              <a:rPr dirty="0" baseline="27777" sz="2400" spc="52" b="0">
                <a:solidFill>
                  <a:srgbClr val="767070"/>
                </a:solidFill>
                <a:latin typeface="Cambria Math"/>
                <a:cs typeface="Cambria Math"/>
              </a:rPr>
              <a:t>−1	</a:t>
            </a:r>
            <a:r>
              <a:rPr dirty="0" sz="2200" spc="-5" b="0">
                <a:solidFill>
                  <a:srgbClr val="767070"/>
                </a:solidFill>
                <a:latin typeface="Cambria Math"/>
                <a:cs typeface="Cambria Math"/>
              </a:rPr>
              <a:t>𝑉 ) </a:t>
            </a:r>
            <a:r>
              <a:rPr dirty="0" sz="2200" spc="-5" b="0">
                <a:solidFill>
                  <a:srgbClr val="767070"/>
                </a:solidFill>
                <a:latin typeface="Arial"/>
                <a:cs typeface="Arial"/>
              </a:rPr>
              <a:t>where </a:t>
            </a:r>
            <a:r>
              <a:rPr dirty="0" sz="2200" spc="35" b="0">
                <a:solidFill>
                  <a:srgbClr val="767070"/>
                </a:solidFill>
                <a:latin typeface="Cambria Math"/>
                <a:cs typeface="Cambria Math"/>
              </a:rPr>
              <a:t>𝛼</a:t>
            </a:r>
            <a:r>
              <a:rPr dirty="0" baseline="27777" sz="2400" spc="52" b="0">
                <a:solidFill>
                  <a:srgbClr val="767070"/>
                </a:solidFill>
                <a:latin typeface="Cambria Math"/>
                <a:cs typeface="Cambria Math"/>
              </a:rPr>
              <a:t>−1</a:t>
            </a:r>
            <a:r>
              <a:rPr dirty="0" sz="2200" spc="35" b="0">
                <a:solidFill>
                  <a:srgbClr val="767070"/>
                </a:solidFill>
                <a:latin typeface="Cambria Math"/>
                <a:cs typeface="Cambria Math"/>
              </a:rPr>
              <a:t>(𝑛) </a:t>
            </a:r>
            <a:r>
              <a:rPr dirty="0" sz="2200" spc="-5" b="0">
                <a:solidFill>
                  <a:srgbClr val="767070"/>
                </a:solidFill>
                <a:latin typeface="Arial"/>
                <a:cs typeface="Arial"/>
              </a:rPr>
              <a:t>is the inverse Ackermann function  (proof outside of scope), an extremely slowly growing function that, for most  practical values of </a:t>
            </a:r>
            <a:r>
              <a:rPr dirty="0" sz="2200" spc="15" b="0">
                <a:solidFill>
                  <a:srgbClr val="767070"/>
                </a:solidFill>
                <a:latin typeface="Cambria Math"/>
                <a:cs typeface="Cambria Math"/>
              </a:rPr>
              <a:t>𝑛</a:t>
            </a:r>
            <a:r>
              <a:rPr dirty="0" sz="2200" spc="15" b="0">
                <a:solidFill>
                  <a:srgbClr val="767070"/>
                </a:solidFill>
                <a:latin typeface="Arial"/>
                <a:cs typeface="Arial"/>
              </a:rPr>
              <a:t>, </a:t>
            </a:r>
            <a:r>
              <a:rPr dirty="0" sz="2200" spc="-5" b="0">
                <a:solidFill>
                  <a:srgbClr val="767070"/>
                </a:solidFill>
                <a:latin typeface="Arial"/>
                <a:cs typeface="Arial"/>
              </a:rPr>
              <a:t>is less than </a:t>
            </a:r>
            <a:r>
              <a:rPr dirty="0" sz="2200" spc="-5" b="0">
                <a:solidFill>
                  <a:srgbClr val="767070"/>
                </a:solidFill>
                <a:latin typeface="Cambria Math"/>
                <a:cs typeface="Cambria Math"/>
              </a:rPr>
              <a:t>5</a:t>
            </a:r>
            <a:r>
              <a:rPr dirty="0" sz="2200" spc="-5" b="0">
                <a:solidFill>
                  <a:srgbClr val="767070"/>
                </a:solidFill>
                <a:latin typeface="Arial"/>
                <a:cs typeface="Arial"/>
              </a:rPr>
              <a:t>. This effectively reduces the complexity of  Union-Find to a small</a:t>
            </a:r>
            <a:r>
              <a:rPr dirty="0" sz="2200" spc="25" b="0">
                <a:solidFill>
                  <a:srgbClr val="767070"/>
                </a:solidFill>
                <a:latin typeface="Arial"/>
                <a:cs typeface="Arial"/>
              </a:rPr>
              <a:t> </a:t>
            </a:r>
            <a:r>
              <a:rPr dirty="0" sz="2200" spc="-5" b="0">
                <a:solidFill>
                  <a:srgbClr val="767070"/>
                </a:solidFill>
                <a:latin typeface="Arial"/>
                <a:cs typeface="Arial"/>
              </a:rPr>
              <a:t>constant.</a:t>
            </a:r>
            <a:endParaRPr sz="2200">
              <a:latin typeface="Arial"/>
              <a:cs typeface="Arial"/>
            </a:endParaRPr>
          </a:p>
        </p:txBody>
      </p:sp>
      <p:sp>
        <p:nvSpPr>
          <p:cNvPr id="4" name="object 4"/>
          <p:cNvSpPr txBox="1"/>
          <p:nvPr/>
        </p:nvSpPr>
        <p:spPr>
          <a:xfrm>
            <a:off x="1208633" y="2794254"/>
            <a:ext cx="9292590" cy="695960"/>
          </a:xfrm>
          <a:prstGeom prst="rect">
            <a:avLst/>
          </a:prstGeom>
        </p:spPr>
        <p:txBody>
          <a:bodyPr wrap="square" lIns="0" tIns="12065" rIns="0" bIns="0" rtlCol="0" vert="horz">
            <a:spAutoFit/>
          </a:bodyPr>
          <a:lstStyle/>
          <a:p>
            <a:pPr marL="12700">
              <a:lnSpc>
                <a:spcPct val="100000"/>
              </a:lnSpc>
              <a:spcBef>
                <a:spcPts val="95"/>
              </a:spcBef>
            </a:pPr>
            <a:r>
              <a:rPr dirty="0" sz="2200" spc="-5">
                <a:solidFill>
                  <a:srgbClr val="767070"/>
                </a:solidFill>
                <a:latin typeface="Arial"/>
                <a:cs typeface="Arial"/>
              </a:rPr>
              <a:t>Using these optimizations, the complexity of </a:t>
            </a:r>
            <a:r>
              <a:rPr dirty="0" sz="2200" spc="-10">
                <a:solidFill>
                  <a:srgbClr val="767070"/>
                </a:solidFill>
                <a:latin typeface="Arial"/>
                <a:cs typeface="Arial"/>
              </a:rPr>
              <a:t>Kruskal’s </a:t>
            </a:r>
            <a:r>
              <a:rPr dirty="0" sz="2200" spc="-5">
                <a:solidFill>
                  <a:srgbClr val="767070"/>
                </a:solidFill>
                <a:latin typeface="Arial"/>
                <a:cs typeface="Arial"/>
              </a:rPr>
              <a:t>Algorithm reduces</a:t>
            </a:r>
            <a:r>
              <a:rPr dirty="0" sz="2200">
                <a:solidFill>
                  <a:srgbClr val="767070"/>
                </a:solidFill>
                <a:latin typeface="Arial"/>
                <a:cs typeface="Arial"/>
              </a:rPr>
              <a:t> </a:t>
            </a:r>
            <a:r>
              <a:rPr dirty="0" sz="2200" spc="-5">
                <a:solidFill>
                  <a:srgbClr val="767070"/>
                </a:solidFill>
                <a:latin typeface="Arial"/>
                <a:cs typeface="Arial"/>
              </a:rPr>
              <a:t>to</a:t>
            </a:r>
            <a:endParaRPr sz="2200">
              <a:latin typeface="Arial"/>
              <a:cs typeface="Arial"/>
            </a:endParaRPr>
          </a:p>
          <a:p>
            <a:pPr marL="12700">
              <a:lnSpc>
                <a:spcPct val="100000"/>
              </a:lnSpc>
            </a:pPr>
            <a:r>
              <a:rPr dirty="0" sz="2200" spc="10">
                <a:solidFill>
                  <a:srgbClr val="767070"/>
                </a:solidFill>
                <a:latin typeface="Cambria Math"/>
                <a:cs typeface="Cambria Math"/>
              </a:rPr>
              <a:t>𝑂(𝐸 </a:t>
            </a:r>
            <a:r>
              <a:rPr dirty="0" sz="2200" spc="-10">
                <a:solidFill>
                  <a:srgbClr val="767070"/>
                </a:solidFill>
                <a:latin typeface="Cambria Math"/>
                <a:cs typeface="Cambria Math"/>
              </a:rPr>
              <a:t>log</a:t>
            </a:r>
            <a:r>
              <a:rPr dirty="0" sz="2200" spc="-150">
                <a:solidFill>
                  <a:srgbClr val="767070"/>
                </a:solidFill>
                <a:latin typeface="Cambria Math"/>
                <a:cs typeface="Cambria Math"/>
              </a:rPr>
              <a:t> </a:t>
            </a:r>
            <a:r>
              <a:rPr dirty="0" sz="2200" spc="25">
                <a:solidFill>
                  <a:srgbClr val="767070"/>
                </a:solidFill>
                <a:latin typeface="Cambria Math"/>
                <a:cs typeface="Cambria Math"/>
              </a:rPr>
              <a:t>𝐸)</a:t>
            </a:r>
            <a:r>
              <a:rPr dirty="0" sz="2200" spc="25">
                <a:solidFill>
                  <a:srgbClr val="767070"/>
                </a:solidFill>
                <a:latin typeface="Arial"/>
                <a:cs typeface="Arial"/>
              </a:rPr>
              <a:t>.</a:t>
            </a:r>
            <a:endParaRPr sz="2200">
              <a:latin typeface="Arial"/>
              <a:cs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633" y="403986"/>
            <a:ext cx="4417695" cy="391160"/>
          </a:xfrm>
          <a:prstGeom prst="rect"/>
        </p:spPr>
        <p:txBody>
          <a:bodyPr wrap="square" lIns="0" tIns="12700" rIns="0" bIns="0" rtlCol="0" vert="horz">
            <a:spAutoFit/>
          </a:bodyPr>
          <a:lstStyle/>
          <a:p>
            <a:pPr marL="12700">
              <a:lnSpc>
                <a:spcPct val="100000"/>
              </a:lnSpc>
              <a:spcBef>
                <a:spcPts val="100"/>
              </a:spcBef>
            </a:pPr>
            <a:r>
              <a:rPr dirty="0" spc="-5"/>
              <a:t>On </a:t>
            </a:r>
            <a:r>
              <a:rPr dirty="0" spc="-30"/>
              <a:t>Prim’s </a:t>
            </a:r>
            <a:r>
              <a:rPr dirty="0"/>
              <a:t>and </a:t>
            </a:r>
            <a:r>
              <a:rPr dirty="0" spc="-25"/>
              <a:t>Kruskal’s</a:t>
            </a:r>
            <a:r>
              <a:rPr dirty="0" spc="-35"/>
              <a:t> </a:t>
            </a:r>
            <a:r>
              <a:rPr dirty="0" spc="-5"/>
              <a:t>Algorithms</a:t>
            </a:r>
          </a:p>
        </p:txBody>
      </p:sp>
      <p:sp>
        <p:nvSpPr>
          <p:cNvPr id="3" name="object 3"/>
          <p:cNvSpPr txBox="1"/>
          <p:nvPr/>
        </p:nvSpPr>
        <p:spPr>
          <a:xfrm>
            <a:off x="1208633" y="1117473"/>
            <a:ext cx="9582150" cy="2372360"/>
          </a:xfrm>
          <a:prstGeom prst="rect">
            <a:avLst/>
          </a:prstGeom>
        </p:spPr>
        <p:txBody>
          <a:bodyPr wrap="square" lIns="0" tIns="12065" rIns="0" bIns="0" rtlCol="0" vert="horz">
            <a:spAutoFit/>
          </a:bodyPr>
          <a:lstStyle/>
          <a:p>
            <a:pPr marL="12700" marR="286385">
              <a:lnSpc>
                <a:spcPct val="100000"/>
              </a:lnSpc>
              <a:spcBef>
                <a:spcPts val="95"/>
              </a:spcBef>
            </a:pPr>
            <a:r>
              <a:rPr dirty="0" sz="2200" spc="-5">
                <a:solidFill>
                  <a:srgbClr val="767070"/>
                </a:solidFill>
                <a:latin typeface="Arial"/>
                <a:cs typeface="Arial"/>
              </a:rPr>
              <a:t>For most cases, </a:t>
            </a:r>
            <a:r>
              <a:rPr dirty="0" sz="2200" spc="-10">
                <a:solidFill>
                  <a:srgbClr val="767070"/>
                </a:solidFill>
                <a:latin typeface="Arial"/>
                <a:cs typeface="Arial"/>
              </a:rPr>
              <a:t>Prim’s and </a:t>
            </a:r>
            <a:r>
              <a:rPr dirty="0" sz="2200" spc="-5">
                <a:solidFill>
                  <a:srgbClr val="767070"/>
                </a:solidFill>
                <a:latin typeface="Arial"/>
                <a:cs typeface="Arial"/>
              </a:rPr>
              <a:t>Kruskal’s algorithms </a:t>
            </a:r>
            <a:r>
              <a:rPr dirty="0" sz="2200" spc="-10">
                <a:solidFill>
                  <a:srgbClr val="767070"/>
                </a:solidFill>
                <a:latin typeface="Arial"/>
                <a:cs typeface="Arial"/>
              </a:rPr>
              <a:t>are </a:t>
            </a:r>
            <a:r>
              <a:rPr dirty="0" sz="2200" spc="-5">
                <a:solidFill>
                  <a:srgbClr val="767070"/>
                </a:solidFill>
                <a:latin typeface="Arial"/>
                <a:cs typeface="Arial"/>
              </a:rPr>
              <a:t>effectively the same </a:t>
            </a:r>
            <a:r>
              <a:rPr dirty="0" sz="2200" spc="-10">
                <a:solidFill>
                  <a:srgbClr val="767070"/>
                </a:solidFill>
                <a:latin typeface="Arial"/>
                <a:cs typeface="Arial"/>
              </a:rPr>
              <a:t>in  </a:t>
            </a:r>
            <a:r>
              <a:rPr dirty="0" sz="2200" spc="-5">
                <a:solidFill>
                  <a:srgbClr val="767070"/>
                </a:solidFill>
                <a:latin typeface="Arial"/>
                <a:cs typeface="Arial"/>
              </a:rPr>
              <a:t>terms of running time. Use which one you are more comfortable</a:t>
            </a:r>
            <a:r>
              <a:rPr dirty="0" sz="2200" spc="175">
                <a:solidFill>
                  <a:srgbClr val="767070"/>
                </a:solidFill>
                <a:latin typeface="Arial"/>
                <a:cs typeface="Arial"/>
              </a:rPr>
              <a:t> </a:t>
            </a:r>
            <a:r>
              <a:rPr dirty="0" sz="2200" spc="-5">
                <a:solidFill>
                  <a:srgbClr val="767070"/>
                </a:solidFill>
                <a:latin typeface="Arial"/>
                <a:cs typeface="Arial"/>
              </a:rPr>
              <a:t>with.</a:t>
            </a:r>
            <a:endParaRPr sz="2200">
              <a:latin typeface="Arial"/>
              <a:cs typeface="Arial"/>
            </a:endParaRPr>
          </a:p>
          <a:p>
            <a:pPr>
              <a:lnSpc>
                <a:spcPct val="100000"/>
              </a:lnSpc>
              <a:spcBef>
                <a:spcPts val="50"/>
              </a:spcBef>
            </a:pPr>
            <a:endParaRPr sz="2250">
              <a:latin typeface="Times New Roman"/>
              <a:cs typeface="Times New Roman"/>
            </a:endParaRPr>
          </a:p>
          <a:p>
            <a:pPr marL="12700" marR="5080">
              <a:lnSpc>
                <a:spcPct val="100000"/>
              </a:lnSpc>
            </a:pPr>
            <a:r>
              <a:rPr dirty="0" sz="2200" spc="-5">
                <a:solidFill>
                  <a:srgbClr val="767070"/>
                </a:solidFill>
                <a:latin typeface="Arial"/>
                <a:cs typeface="Arial"/>
              </a:rPr>
              <a:t>Any variant of the typical MCST problem that can be covered by one of these  algorithms can be covered by the other as well. </a:t>
            </a:r>
            <a:r>
              <a:rPr dirty="0" sz="2200" spc="-20">
                <a:solidFill>
                  <a:srgbClr val="767070"/>
                </a:solidFill>
                <a:latin typeface="Arial"/>
                <a:cs typeface="Arial"/>
              </a:rPr>
              <a:t>However, </a:t>
            </a:r>
            <a:r>
              <a:rPr dirty="0" sz="2200" spc="-5">
                <a:solidFill>
                  <a:srgbClr val="767070"/>
                </a:solidFill>
                <a:latin typeface="Arial"/>
                <a:cs typeface="Arial"/>
              </a:rPr>
              <a:t>the modifications  necessary to solve the problem may be more complicated for one of them, so  it is still suggested to be familiarized with both</a:t>
            </a:r>
            <a:r>
              <a:rPr dirty="0" sz="2200" spc="60">
                <a:solidFill>
                  <a:srgbClr val="767070"/>
                </a:solidFill>
                <a:latin typeface="Arial"/>
                <a:cs typeface="Arial"/>
              </a:rPr>
              <a:t> </a:t>
            </a:r>
            <a:r>
              <a:rPr dirty="0" sz="2200" spc="-5">
                <a:solidFill>
                  <a:srgbClr val="767070"/>
                </a:solidFill>
                <a:latin typeface="Arial"/>
                <a:cs typeface="Arial"/>
              </a:rPr>
              <a:t>algorithms.</a:t>
            </a:r>
            <a:endParaRPr sz="22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938" y="535889"/>
            <a:ext cx="2091055" cy="391795"/>
          </a:xfrm>
          <a:prstGeom prst="rect"/>
        </p:spPr>
        <p:txBody>
          <a:bodyPr wrap="square" lIns="0" tIns="12700" rIns="0" bIns="0" rtlCol="0" vert="horz">
            <a:spAutoFit/>
          </a:bodyPr>
          <a:lstStyle/>
          <a:p>
            <a:pPr marL="12700">
              <a:lnSpc>
                <a:spcPct val="100000"/>
              </a:lnSpc>
              <a:spcBef>
                <a:spcPts val="100"/>
              </a:spcBef>
            </a:pPr>
            <a:r>
              <a:rPr dirty="0" spc="-25"/>
              <a:t>Walks </a:t>
            </a:r>
            <a:r>
              <a:rPr dirty="0" spc="-5"/>
              <a:t>and</a:t>
            </a:r>
            <a:r>
              <a:rPr dirty="0" spc="-30"/>
              <a:t> </a:t>
            </a:r>
            <a:r>
              <a:rPr dirty="0" spc="-20"/>
              <a:t>Paths</a:t>
            </a:r>
          </a:p>
        </p:txBody>
      </p:sp>
      <p:sp>
        <p:nvSpPr>
          <p:cNvPr id="3" name="object 3"/>
          <p:cNvSpPr/>
          <p:nvPr/>
        </p:nvSpPr>
        <p:spPr>
          <a:xfrm>
            <a:off x="2259710" y="1564005"/>
            <a:ext cx="732790" cy="224154"/>
          </a:xfrm>
          <a:custGeom>
            <a:avLst/>
            <a:gdLst/>
            <a:ahLst/>
            <a:cxnLst/>
            <a:rect l="l" t="t" r="r" b="b"/>
            <a:pathLst>
              <a:path w="732789" h="224155">
                <a:moveTo>
                  <a:pt x="660272" y="0"/>
                </a:moveTo>
                <a:lnTo>
                  <a:pt x="657225" y="0"/>
                </a:lnTo>
                <a:lnTo>
                  <a:pt x="657225" y="8890"/>
                </a:lnTo>
                <a:lnTo>
                  <a:pt x="659002" y="8890"/>
                </a:lnTo>
                <a:lnTo>
                  <a:pt x="667099" y="9439"/>
                </a:lnTo>
                <a:lnTo>
                  <a:pt x="694727" y="37639"/>
                </a:lnTo>
                <a:lnTo>
                  <a:pt x="695325" y="47117"/>
                </a:lnTo>
                <a:lnTo>
                  <a:pt x="695325" y="52578"/>
                </a:lnTo>
                <a:lnTo>
                  <a:pt x="694563" y="59436"/>
                </a:lnTo>
                <a:lnTo>
                  <a:pt x="693038" y="67437"/>
                </a:lnTo>
                <a:lnTo>
                  <a:pt x="691388" y="75565"/>
                </a:lnTo>
                <a:lnTo>
                  <a:pt x="690626" y="81280"/>
                </a:lnTo>
                <a:lnTo>
                  <a:pt x="690626" y="91440"/>
                </a:lnTo>
                <a:lnTo>
                  <a:pt x="692531" y="96900"/>
                </a:lnTo>
                <a:lnTo>
                  <a:pt x="696468" y="101092"/>
                </a:lnTo>
                <a:lnTo>
                  <a:pt x="700405" y="105410"/>
                </a:lnTo>
                <a:lnTo>
                  <a:pt x="705103" y="108585"/>
                </a:lnTo>
                <a:lnTo>
                  <a:pt x="710564" y="110617"/>
                </a:lnTo>
                <a:lnTo>
                  <a:pt x="710564" y="112775"/>
                </a:lnTo>
                <a:lnTo>
                  <a:pt x="690626" y="131953"/>
                </a:lnTo>
                <a:lnTo>
                  <a:pt x="690626" y="141986"/>
                </a:lnTo>
                <a:lnTo>
                  <a:pt x="691388" y="147828"/>
                </a:lnTo>
                <a:lnTo>
                  <a:pt x="693038" y="155829"/>
                </a:lnTo>
                <a:lnTo>
                  <a:pt x="694563" y="163957"/>
                </a:lnTo>
                <a:lnTo>
                  <a:pt x="695325" y="170687"/>
                </a:lnTo>
                <a:lnTo>
                  <a:pt x="695325" y="176275"/>
                </a:lnTo>
                <a:lnTo>
                  <a:pt x="674242" y="213058"/>
                </a:lnTo>
                <a:lnTo>
                  <a:pt x="659002" y="215265"/>
                </a:lnTo>
                <a:lnTo>
                  <a:pt x="657225" y="215265"/>
                </a:lnTo>
                <a:lnTo>
                  <a:pt x="657225" y="224155"/>
                </a:lnTo>
                <a:lnTo>
                  <a:pt x="660272" y="224155"/>
                </a:lnTo>
                <a:lnTo>
                  <a:pt x="673225" y="223226"/>
                </a:lnTo>
                <a:lnTo>
                  <a:pt x="707655" y="204674"/>
                </a:lnTo>
                <a:lnTo>
                  <a:pt x="715263" y="174117"/>
                </a:lnTo>
                <a:lnTo>
                  <a:pt x="715263" y="167640"/>
                </a:lnTo>
                <a:lnTo>
                  <a:pt x="714375" y="160147"/>
                </a:lnTo>
                <a:lnTo>
                  <a:pt x="712596" y="151892"/>
                </a:lnTo>
                <a:lnTo>
                  <a:pt x="710691" y="143637"/>
                </a:lnTo>
                <a:lnTo>
                  <a:pt x="709802" y="138049"/>
                </a:lnTo>
                <a:lnTo>
                  <a:pt x="709802" y="129794"/>
                </a:lnTo>
                <a:lnTo>
                  <a:pt x="711707" y="125349"/>
                </a:lnTo>
                <a:lnTo>
                  <a:pt x="719074" y="118491"/>
                </a:lnTo>
                <a:lnTo>
                  <a:pt x="724788" y="116712"/>
                </a:lnTo>
                <a:lnTo>
                  <a:pt x="732282" y="116459"/>
                </a:lnTo>
                <a:lnTo>
                  <a:pt x="732282" y="106807"/>
                </a:lnTo>
                <a:lnTo>
                  <a:pt x="724788" y="106680"/>
                </a:lnTo>
                <a:lnTo>
                  <a:pt x="719074" y="104775"/>
                </a:lnTo>
                <a:lnTo>
                  <a:pt x="711707" y="97917"/>
                </a:lnTo>
                <a:lnTo>
                  <a:pt x="709802" y="93599"/>
                </a:lnTo>
                <a:lnTo>
                  <a:pt x="709802" y="85344"/>
                </a:lnTo>
                <a:lnTo>
                  <a:pt x="710691" y="79756"/>
                </a:lnTo>
                <a:lnTo>
                  <a:pt x="712596" y="71500"/>
                </a:lnTo>
                <a:lnTo>
                  <a:pt x="714375" y="63119"/>
                </a:lnTo>
                <a:lnTo>
                  <a:pt x="715263" y="55753"/>
                </a:lnTo>
                <a:lnTo>
                  <a:pt x="715263" y="49275"/>
                </a:lnTo>
                <a:lnTo>
                  <a:pt x="701675" y="12573"/>
                </a:lnTo>
                <a:lnTo>
                  <a:pt x="673225" y="928"/>
                </a:lnTo>
                <a:lnTo>
                  <a:pt x="660272" y="0"/>
                </a:lnTo>
                <a:close/>
              </a:path>
              <a:path w="732789" h="224155">
                <a:moveTo>
                  <a:pt x="74930" y="0"/>
                </a:moveTo>
                <a:lnTo>
                  <a:pt x="71881" y="0"/>
                </a:lnTo>
                <a:lnTo>
                  <a:pt x="58949" y="928"/>
                </a:lnTo>
                <a:lnTo>
                  <a:pt x="24606" y="19430"/>
                </a:lnTo>
                <a:lnTo>
                  <a:pt x="16890" y="49149"/>
                </a:lnTo>
                <a:lnTo>
                  <a:pt x="16890" y="55625"/>
                </a:lnTo>
                <a:lnTo>
                  <a:pt x="17780" y="62992"/>
                </a:lnTo>
                <a:lnTo>
                  <a:pt x="19684" y="71374"/>
                </a:lnTo>
                <a:lnTo>
                  <a:pt x="21462" y="79629"/>
                </a:lnTo>
                <a:lnTo>
                  <a:pt x="22351" y="85217"/>
                </a:lnTo>
                <a:lnTo>
                  <a:pt x="22351" y="93472"/>
                </a:lnTo>
                <a:lnTo>
                  <a:pt x="20574" y="97917"/>
                </a:lnTo>
                <a:lnTo>
                  <a:pt x="16763" y="101219"/>
                </a:lnTo>
                <a:lnTo>
                  <a:pt x="13081" y="104648"/>
                </a:lnTo>
                <a:lnTo>
                  <a:pt x="7493" y="106553"/>
                </a:lnTo>
                <a:lnTo>
                  <a:pt x="0" y="106680"/>
                </a:lnTo>
                <a:lnTo>
                  <a:pt x="0" y="116332"/>
                </a:lnTo>
                <a:lnTo>
                  <a:pt x="7493" y="116586"/>
                </a:lnTo>
                <a:lnTo>
                  <a:pt x="13081" y="118491"/>
                </a:lnTo>
                <a:lnTo>
                  <a:pt x="20574" y="125222"/>
                </a:lnTo>
                <a:lnTo>
                  <a:pt x="22351" y="129667"/>
                </a:lnTo>
                <a:lnTo>
                  <a:pt x="22351" y="137922"/>
                </a:lnTo>
                <a:lnTo>
                  <a:pt x="21462" y="143510"/>
                </a:lnTo>
                <a:lnTo>
                  <a:pt x="19684" y="151765"/>
                </a:lnTo>
                <a:lnTo>
                  <a:pt x="17780" y="160020"/>
                </a:lnTo>
                <a:lnTo>
                  <a:pt x="16890" y="167512"/>
                </a:lnTo>
                <a:lnTo>
                  <a:pt x="16890" y="173990"/>
                </a:lnTo>
                <a:lnTo>
                  <a:pt x="17748" y="185846"/>
                </a:lnTo>
                <a:lnTo>
                  <a:pt x="47767" y="220821"/>
                </a:lnTo>
                <a:lnTo>
                  <a:pt x="71881" y="224155"/>
                </a:lnTo>
                <a:lnTo>
                  <a:pt x="74930" y="224155"/>
                </a:lnTo>
                <a:lnTo>
                  <a:pt x="74930" y="215265"/>
                </a:lnTo>
                <a:lnTo>
                  <a:pt x="73151" y="215265"/>
                </a:lnTo>
                <a:lnTo>
                  <a:pt x="65127" y="214715"/>
                </a:lnTo>
                <a:lnTo>
                  <a:pt x="37445" y="186033"/>
                </a:lnTo>
                <a:lnTo>
                  <a:pt x="36830" y="176149"/>
                </a:lnTo>
                <a:lnTo>
                  <a:pt x="36830" y="170561"/>
                </a:lnTo>
                <a:lnTo>
                  <a:pt x="37591" y="163830"/>
                </a:lnTo>
                <a:lnTo>
                  <a:pt x="39243" y="155702"/>
                </a:lnTo>
                <a:lnTo>
                  <a:pt x="40766" y="147700"/>
                </a:lnTo>
                <a:lnTo>
                  <a:pt x="41528" y="141986"/>
                </a:lnTo>
                <a:lnTo>
                  <a:pt x="41528" y="131825"/>
                </a:lnTo>
                <a:lnTo>
                  <a:pt x="21716" y="112649"/>
                </a:lnTo>
                <a:lnTo>
                  <a:pt x="21716" y="110490"/>
                </a:lnTo>
                <a:lnTo>
                  <a:pt x="41528" y="91312"/>
                </a:lnTo>
                <a:lnTo>
                  <a:pt x="41528" y="81153"/>
                </a:lnTo>
                <a:lnTo>
                  <a:pt x="40766" y="75437"/>
                </a:lnTo>
                <a:lnTo>
                  <a:pt x="39243" y="67310"/>
                </a:lnTo>
                <a:lnTo>
                  <a:pt x="37591" y="59309"/>
                </a:lnTo>
                <a:lnTo>
                  <a:pt x="36830" y="52450"/>
                </a:lnTo>
                <a:lnTo>
                  <a:pt x="36830" y="46990"/>
                </a:lnTo>
                <a:lnTo>
                  <a:pt x="37445" y="37532"/>
                </a:lnTo>
                <a:lnTo>
                  <a:pt x="65127" y="9439"/>
                </a:lnTo>
                <a:lnTo>
                  <a:pt x="73151" y="8890"/>
                </a:lnTo>
                <a:lnTo>
                  <a:pt x="74930" y="8890"/>
                </a:lnTo>
                <a:lnTo>
                  <a:pt x="74930" y="0"/>
                </a:lnTo>
                <a:close/>
              </a:path>
            </a:pathLst>
          </a:custGeom>
          <a:solidFill>
            <a:srgbClr val="767070"/>
          </a:solidFill>
        </p:spPr>
        <p:txBody>
          <a:bodyPr wrap="square" lIns="0" tIns="0" rIns="0" bIns="0" rtlCol="0"/>
          <a:lstStyle/>
          <a:p/>
        </p:txBody>
      </p:sp>
      <p:sp>
        <p:nvSpPr>
          <p:cNvPr id="4" name="object 4"/>
          <p:cNvSpPr/>
          <p:nvPr/>
        </p:nvSpPr>
        <p:spPr>
          <a:xfrm>
            <a:off x="3104007" y="1564005"/>
            <a:ext cx="729615" cy="224154"/>
          </a:xfrm>
          <a:custGeom>
            <a:avLst/>
            <a:gdLst/>
            <a:ahLst/>
            <a:cxnLst/>
            <a:rect l="l" t="t" r="r" b="b"/>
            <a:pathLst>
              <a:path w="729614" h="224155">
                <a:moveTo>
                  <a:pt x="657225" y="0"/>
                </a:moveTo>
                <a:lnTo>
                  <a:pt x="654177" y="0"/>
                </a:lnTo>
                <a:lnTo>
                  <a:pt x="654177" y="8890"/>
                </a:lnTo>
                <a:lnTo>
                  <a:pt x="655955" y="8890"/>
                </a:lnTo>
                <a:lnTo>
                  <a:pt x="663997" y="9439"/>
                </a:lnTo>
                <a:lnTo>
                  <a:pt x="691679" y="37639"/>
                </a:lnTo>
                <a:lnTo>
                  <a:pt x="692277" y="47117"/>
                </a:lnTo>
                <a:lnTo>
                  <a:pt x="692277" y="52578"/>
                </a:lnTo>
                <a:lnTo>
                  <a:pt x="691515" y="59436"/>
                </a:lnTo>
                <a:lnTo>
                  <a:pt x="689991" y="67437"/>
                </a:lnTo>
                <a:lnTo>
                  <a:pt x="688340" y="75565"/>
                </a:lnTo>
                <a:lnTo>
                  <a:pt x="687578" y="81280"/>
                </a:lnTo>
                <a:lnTo>
                  <a:pt x="687578" y="91440"/>
                </a:lnTo>
                <a:lnTo>
                  <a:pt x="689482" y="96900"/>
                </a:lnTo>
                <a:lnTo>
                  <a:pt x="693419" y="101092"/>
                </a:lnTo>
                <a:lnTo>
                  <a:pt x="697357" y="105410"/>
                </a:lnTo>
                <a:lnTo>
                  <a:pt x="702056" y="108585"/>
                </a:lnTo>
                <a:lnTo>
                  <a:pt x="707390" y="110617"/>
                </a:lnTo>
                <a:lnTo>
                  <a:pt x="707390" y="112775"/>
                </a:lnTo>
                <a:lnTo>
                  <a:pt x="687578" y="131953"/>
                </a:lnTo>
                <a:lnTo>
                  <a:pt x="687578" y="141986"/>
                </a:lnTo>
                <a:lnTo>
                  <a:pt x="688340" y="147828"/>
                </a:lnTo>
                <a:lnTo>
                  <a:pt x="689991" y="155829"/>
                </a:lnTo>
                <a:lnTo>
                  <a:pt x="691515" y="163957"/>
                </a:lnTo>
                <a:lnTo>
                  <a:pt x="692277" y="170687"/>
                </a:lnTo>
                <a:lnTo>
                  <a:pt x="692277" y="176275"/>
                </a:lnTo>
                <a:lnTo>
                  <a:pt x="671147" y="213058"/>
                </a:lnTo>
                <a:lnTo>
                  <a:pt x="655955" y="215265"/>
                </a:lnTo>
                <a:lnTo>
                  <a:pt x="654177" y="215265"/>
                </a:lnTo>
                <a:lnTo>
                  <a:pt x="654177" y="224155"/>
                </a:lnTo>
                <a:lnTo>
                  <a:pt x="657225" y="224155"/>
                </a:lnTo>
                <a:lnTo>
                  <a:pt x="670177" y="223226"/>
                </a:lnTo>
                <a:lnTo>
                  <a:pt x="704607" y="204674"/>
                </a:lnTo>
                <a:lnTo>
                  <a:pt x="712216" y="174117"/>
                </a:lnTo>
                <a:lnTo>
                  <a:pt x="712216" y="167640"/>
                </a:lnTo>
                <a:lnTo>
                  <a:pt x="711327" y="160147"/>
                </a:lnTo>
                <a:lnTo>
                  <a:pt x="709548" y="151892"/>
                </a:lnTo>
                <a:lnTo>
                  <a:pt x="707644" y="143637"/>
                </a:lnTo>
                <a:lnTo>
                  <a:pt x="706755" y="138049"/>
                </a:lnTo>
                <a:lnTo>
                  <a:pt x="706755" y="129794"/>
                </a:lnTo>
                <a:lnTo>
                  <a:pt x="708659" y="125349"/>
                </a:lnTo>
                <a:lnTo>
                  <a:pt x="716026" y="118491"/>
                </a:lnTo>
                <a:lnTo>
                  <a:pt x="721741" y="116712"/>
                </a:lnTo>
                <a:lnTo>
                  <a:pt x="729233" y="116459"/>
                </a:lnTo>
                <a:lnTo>
                  <a:pt x="729233" y="106807"/>
                </a:lnTo>
                <a:lnTo>
                  <a:pt x="721741" y="106680"/>
                </a:lnTo>
                <a:lnTo>
                  <a:pt x="716026" y="104775"/>
                </a:lnTo>
                <a:lnTo>
                  <a:pt x="708659" y="97917"/>
                </a:lnTo>
                <a:lnTo>
                  <a:pt x="706755" y="93599"/>
                </a:lnTo>
                <a:lnTo>
                  <a:pt x="706755" y="85344"/>
                </a:lnTo>
                <a:lnTo>
                  <a:pt x="707644" y="79756"/>
                </a:lnTo>
                <a:lnTo>
                  <a:pt x="709548" y="71500"/>
                </a:lnTo>
                <a:lnTo>
                  <a:pt x="711327" y="63119"/>
                </a:lnTo>
                <a:lnTo>
                  <a:pt x="712216" y="55753"/>
                </a:lnTo>
                <a:lnTo>
                  <a:pt x="712216" y="49275"/>
                </a:lnTo>
                <a:lnTo>
                  <a:pt x="698627" y="12573"/>
                </a:lnTo>
                <a:lnTo>
                  <a:pt x="670177" y="928"/>
                </a:lnTo>
                <a:lnTo>
                  <a:pt x="657225" y="0"/>
                </a:lnTo>
                <a:close/>
              </a:path>
              <a:path w="729614" h="224155">
                <a:moveTo>
                  <a:pt x="74930" y="0"/>
                </a:moveTo>
                <a:lnTo>
                  <a:pt x="71881" y="0"/>
                </a:lnTo>
                <a:lnTo>
                  <a:pt x="58949" y="928"/>
                </a:lnTo>
                <a:lnTo>
                  <a:pt x="24606" y="19430"/>
                </a:lnTo>
                <a:lnTo>
                  <a:pt x="16891" y="49149"/>
                </a:lnTo>
                <a:lnTo>
                  <a:pt x="16891" y="55625"/>
                </a:lnTo>
                <a:lnTo>
                  <a:pt x="17780" y="62992"/>
                </a:lnTo>
                <a:lnTo>
                  <a:pt x="19685" y="71374"/>
                </a:lnTo>
                <a:lnTo>
                  <a:pt x="21462" y="79629"/>
                </a:lnTo>
                <a:lnTo>
                  <a:pt x="22351" y="85217"/>
                </a:lnTo>
                <a:lnTo>
                  <a:pt x="22351" y="93472"/>
                </a:lnTo>
                <a:lnTo>
                  <a:pt x="20574" y="97917"/>
                </a:lnTo>
                <a:lnTo>
                  <a:pt x="16763" y="101219"/>
                </a:lnTo>
                <a:lnTo>
                  <a:pt x="13081" y="104648"/>
                </a:lnTo>
                <a:lnTo>
                  <a:pt x="7493" y="106553"/>
                </a:lnTo>
                <a:lnTo>
                  <a:pt x="0" y="106680"/>
                </a:lnTo>
                <a:lnTo>
                  <a:pt x="0" y="116332"/>
                </a:lnTo>
                <a:lnTo>
                  <a:pt x="7493" y="116586"/>
                </a:lnTo>
                <a:lnTo>
                  <a:pt x="13081" y="118491"/>
                </a:lnTo>
                <a:lnTo>
                  <a:pt x="20574" y="125222"/>
                </a:lnTo>
                <a:lnTo>
                  <a:pt x="22351" y="129667"/>
                </a:lnTo>
                <a:lnTo>
                  <a:pt x="22351" y="137922"/>
                </a:lnTo>
                <a:lnTo>
                  <a:pt x="21462" y="143510"/>
                </a:lnTo>
                <a:lnTo>
                  <a:pt x="19685" y="151765"/>
                </a:lnTo>
                <a:lnTo>
                  <a:pt x="17780" y="160020"/>
                </a:lnTo>
                <a:lnTo>
                  <a:pt x="16891" y="167512"/>
                </a:lnTo>
                <a:lnTo>
                  <a:pt x="16891" y="173990"/>
                </a:lnTo>
                <a:lnTo>
                  <a:pt x="17748" y="185846"/>
                </a:lnTo>
                <a:lnTo>
                  <a:pt x="47767" y="220821"/>
                </a:lnTo>
                <a:lnTo>
                  <a:pt x="71881" y="224155"/>
                </a:lnTo>
                <a:lnTo>
                  <a:pt x="74930" y="224155"/>
                </a:lnTo>
                <a:lnTo>
                  <a:pt x="74930" y="215265"/>
                </a:lnTo>
                <a:lnTo>
                  <a:pt x="73151" y="215265"/>
                </a:lnTo>
                <a:lnTo>
                  <a:pt x="65127" y="214715"/>
                </a:lnTo>
                <a:lnTo>
                  <a:pt x="37445" y="186033"/>
                </a:lnTo>
                <a:lnTo>
                  <a:pt x="36830" y="176149"/>
                </a:lnTo>
                <a:lnTo>
                  <a:pt x="36830" y="170561"/>
                </a:lnTo>
                <a:lnTo>
                  <a:pt x="37592" y="163830"/>
                </a:lnTo>
                <a:lnTo>
                  <a:pt x="39243" y="155702"/>
                </a:lnTo>
                <a:lnTo>
                  <a:pt x="40767" y="147700"/>
                </a:lnTo>
                <a:lnTo>
                  <a:pt x="41529" y="141986"/>
                </a:lnTo>
                <a:lnTo>
                  <a:pt x="41529" y="131825"/>
                </a:lnTo>
                <a:lnTo>
                  <a:pt x="21717" y="112649"/>
                </a:lnTo>
                <a:lnTo>
                  <a:pt x="21717" y="110490"/>
                </a:lnTo>
                <a:lnTo>
                  <a:pt x="41529" y="91312"/>
                </a:lnTo>
                <a:lnTo>
                  <a:pt x="41529" y="81153"/>
                </a:lnTo>
                <a:lnTo>
                  <a:pt x="40767" y="75437"/>
                </a:lnTo>
                <a:lnTo>
                  <a:pt x="39243" y="67310"/>
                </a:lnTo>
                <a:lnTo>
                  <a:pt x="37592" y="59309"/>
                </a:lnTo>
                <a:lnTo>
                  <a:pt x="36830" y="52450"/>
                </a:lnTo>
                <a:lnTo>
                  <a:pt x="36830" y="46990"/>
                </a:lnTo>
                <a:lnTo>
                  <a:pt x="37445" y="37532"/>
                </a:lnTo>
                <a:lnTo>
                  <a:pt x="65127" y="9439"/>
                </a:lnTo>
                <a:lnTo>
                  <a:pt x="73151" y="8890"/>
                </a:lnTo>
                <a:lnTo>
                  <a:pt x="74930" y="8890"/>
                </a:lnTo>
                <a:lnTo>
                  <a:pt x="74930" y="0"/>
                </a:lnTo>
                <a:close/>
              </a:path>
            </a:pathLst>
          </a:custGeom>
          <a:solidFill>
            <a:srgbClr val="767070"/>
          </a:solidFill>
        </p:spPr>
        <p:txBody>
          <a:bodyPr wrap="square" lIns="0" tIns="0" rIns="0" bIns="0" rtlCol="0"/>
          <a:lstStyle/>
          <a:p/>
        </p:txBody>
      </p:sp>
      <p:sp>
        <p:nvSpPr>
          <p:cNvPr id="5" name="object 5"/>
          <p:cNvSpPr/>
          <p:nvPr/>
        </p:nvSpPr>
        <p:spPr>
          <a:xfrm>
            <a:off x="4256151" y="1564005"/>
            <a:ext cx="985519" cy="224154"/>
          </a:xfrm>
          <a:custGeom>
            <a:avLst/>
            <a:gdLst/>
            <a:ahLst/>
            <a:cxnLst/>
            <a:rect l="l" t="t" r="r" b="b"/>
            <a:pathLst>
              <a:path w="985520" h="224155">
                <a:moveTo>
                  <a:pt x="913257" y="0"/>
                </a:moveTo>
                <a:lnTo>
                  <a:pt x="910209" y="0"/>
                </a:lnTo>
                <a:lnTo>
                  <a:pt x="910209" y="8890"/>
                </a:lnTo>
                <a:lnTo>
                  <a:pt x="911987" y="8890"/>
                </a:lnTo>
                <a:lnTo>
                  <a:pt x="920029" y="9439"/>
                </a:lnTo>
                <a:lnTo>
                  <a:pt x="947711" y="37639"/>
                </a:lnTo>
                <a:lnTo>
                  <a:pt x="948309" y="47117"/>
                </a:lnTo>
                <a:lnTo>
                  <a:pt x="948309" y="52578"/>
                </a:lnTo>
                <a:lnTo>
                  <a:pt x="947547" y="59436"/>
                </a:lnTo>
                <a:lnTo>
                  <a:pt x="946023" y="67437"/>
                </a:lnTo>
                <a:lnTo>
                  <a:pt x="944372" y="75565"/>
                </a:lnTo>
                <a:lnTo>
                  <a:pt x="943610" y="81280"/>
                </a:lnTo>
                <a:lnTo>
                  <a:pt x="943610" y="91440"/>
                </a:lnTo>
                <a:lnTo>
                  <a:pt x="945514" y="96900"/>
                </a:lnTo>
                <a:lnTo>
                  <a:pt x="949451" y="101092"/>
                </a:lnTo>
                <a:lnTo>
                  <a:pt x="953388" y="105410"/>
                </a:lnTo>
                <a:lnTo>
                  <a:pt x="958088" y="108585"/>
                </a:lnTo>
                <a:lnTo>
                  <a:pt x="963549" y="110617"/>
                </a:lnTo>
                <a:lnTo>
                  <a:pt x="963549" y="112775"/>
                </a:lnTo>
                <a:lnTo>
                  <a:pt x="943610" y="131953"/>
                </a:lnTo>
                <a:lnTo>
                  <a:pt x="943610" y="141986"/>
                </a:lnTo>
                <a:lnTo>
                  <a:pt x="944372" y="147828"/>
                </a:lnTo>
                <a:lnTo>
                  <a:pt x="946023" y="155829"/>
                </a:lnTo>
                <a:lnTo>
                  <a:pt x="947547" y="163957"/>
                </a:lnTo>
                <a:lnTo>
                  <a:pt x="948309" y="170687"/>
                </a:lnTo>
                <a:lnTo>
                  <a:pt x="948309" y="176275"/>
                </a:lnTo>
                <a:lnTo>
                  <a:pt x="927179" y="213058"/>
                </a:lnTo>
                <a:lnTo>
                  <a:pt x="911987" y="215265"/>
                </a:lnTo>
                <a:lnTo>
                  <a:pt x="910209" y="215265"/>
                </a:lnTo>
                <a:lnTo>
                  <a:pt x="910209" y="224155"/>
                </a:lnTo>
                <a:lnTo>
                  <a:pt x="913257" y="224155"/>
                </a:lnTo>
                <a:lnTo>
                  <a:pt x="926209" y="223226"/>
                </a:lnTo>
                <a:lnTo>
                  <a:pt x="960639" y="204674"/>
                </a:lnTo>
                <a:lnTo>
                  <a:pt x="968248" y="174117"/>
                </a:lnTo>
                <a:lnTo>
                  <a:pt x="968248" y="167640"/>
                </a:lnTo>
                <a:lnTo>
                  <a:pt x="967359" y="160147"/>
                </a:lnTo>
                <a:lnTo>
                  <a:pt x="965581" y="151892"/>
                </a:lnTo>
                <a:lnTo>
                  <a:pt x="963676" y="143637"/>
                </a:lnTo>
                <a:lnTo>
                  <a:pt x="962787" y="138049"/>
                </a:lnTo>
                <a:lnTo>
                  <a:pt x="962787" y="129794"/>
                </a:lnTo>
                <a:lnTo>
                  <a:pt x="964691" y="125349"/>
                </a:lnTo>
                <a:lnTo>
                  <a:pt x="972058" y="118491"/>
                </a:lnTo>
                <a:lnTo>
                  <a:pt x="977773" y="116712"/>
                </a:lnTo>
                <a:lnTo>
                  <a:pt x="985265" y="116459"/>
                </a:lnTo>
                <a:lnTo>
                  <a:pt x="985265" y="106807"/>
                </a:lnTo>
                <a:lnTo>
                  <a:pt x="977773" y="106680"/>
                </a:lnTo>
                <a:lnTo>
                  <a:pt x="972058" y="104775"/>
                </a:lnTo>
                <a:lnTo>
                  <a:pt x="964691" y="97917"/>
                </a:lnTo>
                <a:lnTo>
                  <a:pt x="962787" y="93599"/>
                </a:lnTo>
                <a:lnTo>
                  <a:pt x="962787" y="85344"/>
                </a:lnTo>
                <a:lnTo>
                  <a:pt x="963676" y="79756"/>
                </a:lnTo>
                <a:lnTo>
                  <a:pt x="965581" y="71500"/>
                </a:lnTo>
                <a:lnTo>
                  <a:pt x="967359" y="63119"/>
                </a:lnTo>
                <a:lnTo>
                  <a:pt x="968248" y="55753"/>
                </a:lnTo>
                <a:lnTo>
                  <a:pt x="968248" y="49275"/>
                </a:lnTo>
                <a:lnTo>
                  <a:pt x="954659" y="12573"/>
                </a:lnTo>
                <a:lnTo>
                  <a:pt x="926209" y="928"/>
                </a:lnTo>
                <a:lnTo>
                  <a:pt x="913257" y="0"/>
                </a:lnTo>
                <a:close/>
              </a:path>
              <a:path w="985520" h="224155">
                <a:moveTo>
                  <a:pt x="74929" y="0"/>
                </a:moveTo>
                <a:lnTo>
                  <a:pt x="71882" y="0"/>
                </a:lnTo>
                <a:lnTo>
                  <a:pt x="58949" y="928"/>
                </a:lnTo>
                <a:lnTo>
                  <a:pt x="24606" y="19430"/>
                </a:lnTo>
                <a:lnTo>
                  <a:pt x="16890" y="49149"/>
                </a:lnTo>
                <a:lnTo>
                  <a:pt x="16890" y="55625"/>
                </a:lnTo>
                <a:lnTo>
                  <a:pt x="17779" y="62992"/>
                </a:lnTo>
                <a:lnTo>
                  <a:pt x="19685" y="71374"/>
                </a:lnTo>
                <a:lnTo>
                  <a:pt x="21462" y="79629"/>
                </a:lnTo>
                <a:lnTo>
                  <a:pt x="22351" y="85217"/>
                </a:lnTo>
                <a:lnTo>
                  <a:pt x="22351" y="93472"/>
                </a:lnTo>
                <a:lnTo>
                  <a:pt x="20574" y="97917"/>
                </a:lnTo>
                <a:lnTo>
                  <a:pt x="16763" y="101219"/>
                </a:lnTo>
                <a:lnTo>
                  <a:pt x="13081" y="104648"/>
                </a:lnTo>
                <a:lnTo>
                  <a:pt x="7493" y="106553"/>
                </a:lnTo>
                <a:lnTo>
                  <a:pt x="0" y="106680"/>
                </a:lnTo>
                <a:lnTo>
                  <a:pt x="0" y="116332"/>
                </a:lnTo>
                <a:lnTo>
                  <a:pt x="7493" y="116586"/>
                </a:lnTo>
                <a:lnTo>
                  <a:pt x="13081" y="118491"/>
                </a:lnTo>
                <a:lnTo>
                  <a:pt x="20574" y="125222"/>
                </a:lnTo>
                <a:lnTo>
                  <a:pt x="22351" y="129667"/>
                </a:lnTo>
                <a:lnTo>
                  <a:pt x="22351" y="137922"/>
                </a:lnTo>
                <a:lnTo>
                  <a:pt x="21462" y="143510"/>
                </a:lnTo>
                <a:lnTo>
                  <a:pt x="19685" y="151765"/>
                </a:lnTo>
                <a:lnTo>
                  <a:pt x="17779" y="160020"/>
                </a:lnTo>
                <a:lnTo>
                  <a:pt x="16890" y="167512"/>
                </a:lnTo>
                <a:lnTo>
                  <a:pt x="16890" y="173990"/>
                </a:lnTo>
                <a:lnTo>
                  <a:pt x="17748" y="185846"/>
                </a:lnTo>
                <a:lnTo>
                  <a:pt x="47767" y="220821"/>
                </a:lnTo>
                <a:lnTo>
                  <a:pt x="71882" y="224155"/>
                </a:lnTo>
                <a:lnTo>
                  <a:pt x="74929" y="224155"/>
                </a:lnTo>
                <a:lnTo>
                  <a:pt x="74929" y="215265"/>
                </a:lnTo>
                <a:lnTo>
                  <a:pt x="73151" y="215265"/>
                </a:lnTo>
                <a:lnTo>
                  <a:pt x="65127" y="214715"/>
                </a:lnTo>
                <a:lnTo>
                  <a:pt x="37445" y="186033"/>
                </a:lnTo>
                <a:lnTo>
                  <a:pt x="36829" y="176149"/>
                </a:lnTo>
                <a:lnTo>
                  <a:pt x="36829" y="170561"/>
                </a:lnTo>
                <a:lnTo>
                  <a:pt x="37591" y="163830"/>
                </a:lnTo>
                <a:lnTo>
                  <a:pt x="39243" y="155702"/>
                </a:lnTo>
                <a:lnTo>
                  <a:pt x="40766" y="147700"/>
                </a:lnTo>
                <a:lnTo>
                  <a:pt x="41528" y="141986"/>
                </a:lnTo>
                <a:lnTo>
                  <a:pt x="41528" y="131825"/>
                </a:lnTo>
                <a:lnTo>
                  <a:pt x="21716" y="112649"/>
                </a:lnTo>
                <a:lnTo>
                  <a:pt x="21716" y="110490"/>
                </a:lnTo>
                <a:lnTo>
                  <a:pt x="41528" y="91312"/>
                </a:lnTo>
                <a:lnTo>
                  <a:pt x="41528" y="81153"/>
                </a:lnTo>
                <a:lnTo>
                  <a:pt x="40766" y="75437"/>
                </a:lnTo>
                <a:lnTo>
                  <a:pt x="39243" y="67310"/>
                </a:lnTo>
                <a:lnTo>
                  <a:pt x="37591" y="59309"/>
                </a:lnTo>
                <a:lnTo>
                  <a:pt x="36829" y="52450"/>
                </a:lnTo>
                <a:lnTo>
                  <a:pt x="36829" y="46990"/>
                </a:lnTo>
                <a:lnTo>
                  <a:pt x="37445" y="37532"/>
                </a:lnTo>
                <a:lnTo>
                  <a:pt x="65127" y="9439"/>
                </a:lnTo>
                <a:lnTo>
                  <a:pt x="73151" y="8890"/>
                </a:lnTo>
                <a:lnTo>
                  <a:pt x="74929" y="8890"/>
                </a:lnTo>
                <a:lnTo>
                  <a:pt x="74929" y="0"/>
                </a:lnTo>
                <a:close/>
              </a:path>
            </a:pathLst>
          </a:custGeom>
          <a:solidFill>
            <a:srgbClr val="767070"/>
          </a:solidFill>
        </p:spPr>
        <p:txBody>
          <a:bodyPr wrap="square" lIns="0" tIns="0" rIns="0" bIns="0" rtlCol="0"/>
          <a:lstStyle/>
          <a:p/>
        </p:txBody>
      </p:sp>
      <p:sp>
        <p:nvSpPr>
          <p:cNvPr id="6" name="object 6"/>
          <p:cNvSpPr txBox="1"/>
          <p:nvPr/>
        </p:nvSpPr>
        <p:spPr>
          <a:xfrm>
            <a:off x="1208938" y="914527"/>
            <a:ext cx="4684395" cy="894080"/>
          </a:xfrm>
          <a:prstGeom prst="rect">
            <a:avLst/>
          </a:prstGeom>
        </p:spPr>
        <p:txBody>
          <a:bodyPr wrap="square" lIns="0" tIns="12065" rIns="0" bIns="0" rtlCol="0" vert="horz">
            <a:spAutoFit/>
          </a:bodyPr>
          <a:lstStyle/>
          <a:p>
            <a:pPr marL="12700">
              <a:lnSpc>
                <a:spcPct val="100000"/>
              </a:lnSpc>
              <a:spcBef>
                <a:spcPts val="95"/>
              </a:spcBef>
            </a:pPr>
            <a:r>
              <a:rPr dirty="0" sz="1900" spc="-5">
                <a:solidFill>
                  <a:srgbClr val="767070"/>
                </a:solidFill>
                <a:latin typeface="Arial"/>
                <a:cs typeface="Arial"/>
              </a:rPr>
              <a:t>A </a:t>
            </a:r>
            <a:r>
              <a:rPr dirty="0" sz="1900" spc="10" b="1">
                <a:solidFill>
                  <a:srgbClr val="767070"/>
                </a:solidFill>
                <a:latin typeface="Arial"/>
                <a:cs typeface="Arial"/>
              </a:rPr>
              <a:t>walk </a:t>
            </a:r>
            <a:r>
              <a:rPr dirty="0" sz="1900">
                <a:solidFill>
                  <a:srgbClr val="767070"/>
                </a:solidFill>
                <a:latin typeface="Arial"/>
                <a:cs typeface="Arial"/>
              </a:rPr>
              <a:t>is </a:t>
            </a:r>
            <a:r>
              <a:rPr dirty="0" sz="1900" spc="-5">
                <a:solidFill>
                  <a:srgbClr val="767070"/>
                </a:solidFill>
                <a:latin typeface="Arial"/>
                <a:cs typeface="Arial"/>
              </a:rPr>
              <a:t>a </a:t>
            </a:r>
            <a:r>
              <a:rPr dirty="0" sz="1900">
                <a:solidFill>
                  <a:srgbClr val="767070"/>
                </a:solidFill>
                <a:latin typeface="Arial"/>
                <a:cs typeface="Arial"/>
              </a:rPr>
              <a:t>sequence </a:t>
            </a:r>
            <a:r>
              <a:rPr dirty="0" sz="1900" spc="-5">
                <a:solidFill>
                  <a:srgbClr val="767070"/>
                </a:solidFill>
                <a:latin typeface="Arial"/>
                <a:cs typeface="Arial"/>
              </a:rPr>
              <a:t>of vertices and</a:t>
            </a:r>
            <a:r>
              <a:rPr dirty="0" sz="1900" spc="-145">
                <a:solidFill>
                  <a:srgbClr val="767070"/>
                </a:solidFill>
                <a:latin typeface="Arial"/>
                <a:cs typeface="Arial"/>
              </a:rPr>
              <a:t> </a:t>
            </a:r>
            <a:r>
              <a:rPr dirty="0" sz="1900" spc="-5">
                <a:solidFill>
                  <a:srgbClr val="767070"/>
                </a:solidFill>
                <a:latin typeface="Arial"/>
                <a:cs typeface="Arial"/>
              </a:rPr>
              <a:t>edges</a:t>
            </a:r>
            <a:endParaRPr sz="1900">
              <a:latin typeface="Arial"/>
              <a:cs typeface="Arial"/>
            </a:endParaRPr>
          </a:p>
          <a:p>
            <a:pPr algn="ctr" marL="383540">
              <a:lnSpc>
                <a:spcPct val="100000"/>
              </a:lnSpc>
            </a:pPr>
            <a:r>
              <a:rPr dirty="0" sz="1900" spc="25">
                <a:solidFill>
                  <a:srgbClr val="767070"/>
                </a:solidFill>
                <a:latin typeface="Cambria Math"/>
                <a:cs typeface="Cambria Math"/>
              </a:rPr>
              <a:t>𝑣</a:t>
            </a:r>
            <a:r>
              <a:rPr dirty="0" baseline="-15873" sz="2100" spc="37">
                <a:solidFill>
                  <a:srgbClr val="767070"/>
                </a:solidFill>
                <a:latin typeface="Cambria Math"/>
                <a:cs typeface="Cambria Math"/>
              </a:rPr>
              <a:t>0</a:t>
            </a:r>
            <a:r>
              <a:rPr dirty="0" sz="1900" spc="25">
                <a:solidFill>
                  <a:srgbClr val="767070"/>
                </a:solidFill>
                <a:latin typeface="Cambria Math"/>
                <a:cs typeface="Cambria Math"/>
              </a:rPr>
              <a:t>,</a:t>
            </a:r>
            <a:r>
              <a:rPr dirty="0" sz="1900" spc="-95">
                <a:solidFill>
                  <a:srgbClr val="767070"/>
                </a:solidFill>
                <a:latin typeface="Cambria Math"/>
                <a:cs typeface="Cambria Math"/>
              </a:rPr>
              <a:t> </a:t>
            </a:r>
            <a:r>
              <a:rPr dirty="0" sz="1900" spc="10">
                <a:solidFill>
                  <a:srgbClr val="767070"/>
                </a:solidFill>
                <a:latin typeface="Cambria Math"/>
                <a:cs typeface="Cambria Math"/>
              </a:rPr>
              <a:t>𝑣</a:t>
            </a:r>
            <a:r>
              <a:rPr dirty="0" baseline="-15873" sz="2100" spc="15">
                <a:solidFill>
                  <a:srgbClr val="767070"/>
                </a:solidFill>
                <a:latin typeface="Cambria Math"/>
                <a:cs typeface="Cambria Math"/>
              </a:rPr>
              <a:t>1</a:t>
            </a:r>
            <a:r>
              <a:rPr dirty="0" sz="1900" spc="10">
                <a:solidFill>
                  <a:srgbClr val="767070"/>
                </a:solidFill>
                <a:latin typeface="Cambria Math"/>
                <a:cs typeface="Cambria Math"/>
              </a:rPr>
              <a:t>,</a:t>
            </a:r>
            <a:r>
              <a:rPr dirty="0" sz="1900" spc="-114">
                <a:solidFill>
                  <a:srgbClr val="767070"/>
                </a:solidFill>
                <a:latin typeface="Cambria Math"/>
                <a:cs typeface="Cambria Math"/>
              </a:rPr>
              <a:t> </a:t>
            </a:r>
            <a:r>
              <a:rPr dirty="0" sz="1900" spc="-5">
                <a:solidFill>
                  <a:srgbClr val="767070"/>
                </a:solidFill>
                <a:latin typeface="Cambria Math"/>
                <a:cs typeface="Cambria Math"/>
              </a:rPr>
              <a:t>…</a:t>
            </a:r>
            <a:r>
              <a:rPr dirty="0" sz="1900" spc="-95">
                <a:solidFill>
                  <a:srgbClr val="767070"/>
                </a:solidFill>
                <a:latin typeface="Cambria Math"/>
                <a:cs typeface="Cambria Math"/>
              </a:rPr>
              <a:t> </a:t>
            </a:r>
            <a:r>
              <a:rPr dirty="0" sz="1900" spc="-5">
                <a:solidFill>
                  <a:srgbClr val="767070"/>
                </a:solidFill>
                <a:latin typeface="Cambria Math"/>
                <a:cs typeface="Cambria Math"/>
              </a:rPr>
              <a:t>,</a:t>
            </a:r>
            <a:r>
              <a:rPr dirty="0" sz="1900" spc="-120">
                <a:solidFill>
                  <a:srgbClr val="767070"/>
                </a:solidFill>
                <a:latin typeface="Cambria Math"/>
                <a:cs typeface="Cambria Math"/>
              </a:rPr>
              <a:t> </a:t>
            </a:r>
            <a:r>
              <a:rPr dirty="0" sz="1900" spc="20">
                <a:solidFill>
                  <a:srgbClr val="767070"/>
                </a:solidFill>
                <a:latin typeface="Cambria Math"/>
                <a:cs typeface="Cambria Math"/>
              </a:rPr>
              <a:t>𝑣</a:t>
            </a:r>
            <a:r>
              <a:rPr dirty="0" baseline="-15873" sz="2100" spc="30">
                <a:solidFill>
                  <a:srgbClr val="767070"/>
                </a:solidFill>
                <a:latin typeface="Cambria Math"/>
                <a:cs typeface="Cambria Math"/>
              </a:rPr>
              <a:t>𝑘</a:t>
            </a:r>
            <a:endParaRPr baseline="-15873" sz="2100">
              <a:latin typeface="Cambria Math"/>
              <a:cs typeface="Cambria Math"/>
            </a:endParaRPr>
          </a:p>
          <a:p>
            <a:pPr algn="ctr" marL="386715">
              <a:lnSpc>
                <a:spcPct val="100000"/>
              </a:lnSpc>
              <a:tabLst>
                <a:tab pos="1231265" algn="l"/>
                <a:tab pos="2383790" algn="l"/>
              </a:tabLst>
            </a:pPr>
            <a:r>
              <a:rPr dirty="0" sz="1900" spc="25">
                <a:solidFill>
                  <a:srgbClr val="767070"/>
                </a:solidFill>
                <a:latin typeface="Cambria Math"/>
                <a:cs typeface="Cambria Math"/>
              </a:rPr>
              <a:t>𝑣</a:t>
            </a:r>
            <a:r>
              <a:rPr dirty="0" baseline="-15873" sz="2100" spc="37">
                <a:solidFill>
                  <a:srgbClr val="767070"/>
                </a:solidFill>
                <a:latin typeface="Cambria Math"/>
                <a:cs typeface="Cambria Math"/>
              </a:rPr>
              <a:t>0</a:t>
            </a:r>
            <a:r>
              <a:rPr dirty="0" sz="1900" spc="25">
                <a:solidFill>
                  <a:srgbClr val="767070"/>
                </a:solidFill>
                <a:latin typeface="Cambria Math"/>
                <a:cs typeface="Cambria Math"/>
              </a:rPr>
              <a:t>,</a:t>
            </a:r>
            <a:r>
              <a:rPr dirty="0" sz="1900" spc="-114">
                <a:solidFill>
                  <a:srgbClr val="767070"/>
                </a:solidFill>
                <a:latin typeface="Cambria Math"/>
                <a:cs typeface="Cambria Math"/>
              </a:rPr>
              <a:t> </a:t>
            </a:r>
            <a:r>
              <a:rPr dirty="0" sz="1900" spc="-25">
                <a:solidFill>
                  <a:srgbClr val="767070"/>
                </a:solidFill>
                <a:latin typeface="Cambria Math"/>
                <a:cs typeface="Cambria Math"/>
              </a:rPr>
              <a:t>𝑣</a:t>
            </a:r>
            <a:r>
              <a:rPr dirty="0" baseline="-15873" sz="2100" spc="-37">
                <a:solidFill>
                  <a:srgbClr val="767070"/>
                </a:solidFill>
                <a:latin typeface="Cambria Math"/>
                <a:cs typeface="Cambria Math"/>
              </a:rPr>
              <a:t>1  </a:t>
            </a:r>
            <a:r>
              <a:rPr dirty="0" baseline="-15873" sz="2100" spc="-30">
                <a:solidFill>
                  <a:srgbClr val="767070"/>
                </a:solidFill>
                <a:latin typeface="Cambria Math"/>
                <a:cs typeface="Cambria Math"/>
              </a:rPr>
              <a:t> </a:t>
            </a:r>
            <a:r>
              <a:rPr dirty="0" sz="1900" spc="-5">
                <a:solidFill>
                  <a:srgbClr val="767070"/>
                </a:solidFill>
                <a:latin typeface="Cambria Math"/>
                <a:cs typeface="Cambria Math"/>
              </a:rPr>
              <a:t>,	</a:t>
            </a:r>
            <a:r>
              <a:rPr dirty="0" sz="1900" spc="10">
                <a:solidFill>
                  <a:srgbClr val="767070"/>
                </a:solidFill>
                <a:latin typeface="Cambria Math"/>
                <a:cs typeface="Cambria Math"/>
              </a:rPr>
              <a:t>𝑣</a:t>
            </a:r>
            <a:r>
              <a:rPr dirty="0" baseline="-15873" sz="2100" spc="15">
                <a:solidFill>
                  <a:srgbClr val="767070"/>
                </a:solidFill>
                <a:latin typeface="Cambria Math"/>
                <a:cs typeface="Cambria Math"/>
              </a:rPr>
              <a:t>1</a:t>
            </a:r>
            <a:r>
              <a:rPr dirty="0" sz="1900" spc="10">
                <a:solidFill>
                  <a:srgbClr val="767070"/>
                </a:solidFill>
                <a:latin typeface="Cambria Math"/>
                <a:cs typeface="Cambria Math"/>
              </a:rPr>
              <a:t>, </a:t>
            </a:r>
            <a:r>
              <a:rPr dirty="0" sz="1900">
                <a:solidFill>
                  <a:srgbClr val="767070"/>
                </a:solidFill>
                <a:latin typeface="Cambria Math"/>
                <a:cs typeface="Cambria Math"/>
              </a:rPr>
              <a:t>𝑣</a:t>
            </a:r>
            <a:r>
              <a:rPr dirty="0" baseline="-15873" sz="2100">
                <a:solidFill>
                  <a:srgbClr val="767070"/>
                </a:solidFill>
                <a:latin typeface="Cambria Math"/>
                <a:cs typeface="Cambria Math"/>
              </a:rPr>
              <a:t>2  </a:t>
            </a:r>
            <a:r>
              <a:rPr dirty="0" sz="1900" spc="-5">
                <a:solidFill>
                  <a:srgbClr val="767070"/>
                </a:solidFill>
                <a:latin typeface="Cambria Math"/>
                <a:cs typeface="Cambria Math"/>
              </a:rPr>
              <a:t>,</a:t>
            </a:r>
            <a:r>
              <a:rPr dirty="0" sz="1900" spc="-25">
                <a:solidFill>
                  <a:srgbClr val="767070"/>
                </a:solidFill>
                <a:latin typeface="Cambria Math"/>
                <a:cs typeface="Cambria Math"/>
              </a:rPr>
              <a:t> </a:t>
            </a:r>
            <a:r>
              <a:rPr dirty="0" sz="1900" spc="-5">
                <a:solidFill>
                  <a:srgbClr val="767070"/>
                </a:solidFill>
                <a:latin typeface="Cambria Math"/>
                <a:cs typeface="Cambria Math"/>
              </a:rPr>
              <a:t>…</a:t>
            </a:r>
            <a:r>
              <a:rPr dirty="0" sz="1900" spc="-114">
                <a:solidFill>
                  <a:srgbClr val="767070"/>
                </a:solidFill>
                <a:latin typeface="Cambria Math"/>
                <a:cs typeface="Cambria Math"/>
              </a:rPr>
              <a:t> </a:t>
            </a:r>
            <a:r>
              <a:rPr dirty="0" sz="1900" spc="-5">
                <a:solidFill>
                  <a:srgbClr val="767070"/>
                </a:solidFill>
                <a:latin typeface="Cambria Math"/>
                <a:cs typeface="Cambria Math"/>
              </a:rPr>
              <a:t>,	</a:t>
            </a:r>
            <a:r>
              <a:rPr dirty="0" sz="1900" spc="30">
                <a:solidFill>
                  <a:srgbClr val="767070"/>
                </a:solidFill>
                <a:latin typeface="Cambria Math"/>
                <a:cs typeface="Cambria Math"/>
              </a:rPr>
              <a:t>𝑣</a:t>
            </a:r>
            <a:r>
              <a:rPr dirty="0" baseline="-15873" sz="2100" spc="44">
                <a:solidFill>
                  <a:srgbClr val="767070"/>
                </a:solidFill>
                <a:latin typeface="Cambria Math"/>
                <a:cs typeface="Cambria Math"/>
              </a:rPr>
              <a:t>𝑘−1</a:t>
            </a:r>
            <a:r>
              <a:rPr dirty="0" sz="1900" spc="30">
                <a:solidFill>
                  <a:srgbClr val="767070"/>
                </a:solidFill>
                <a:latin typeface="Cambria Math"/>
                <a:cs typeface="Cambria Math"/>
              </a:rPr>
              <a:t>,</a:t>
            </a:r>
            <a:r>
              <a:rPr dirty="0" sz="1900" spc="-120">
                <a:solidFill>
                  <a:srgbClr val="767070"/>
                </a:solidFill>
                <a:latin typeface="Cambria Math"/>
                <a:cs typeface="Cambria Math"/>
              </a:rPr>
              <a:t> </a:t>
            </a:r>
            <a:r>
              <a:rPr dirty="0" sz="1900" spc="20">
                <a:solidFill>
                  <a:srgbClr val="767070"/>
                </a:solidFill>
                <a:latin typeface="Cambria Math"/>
                <a:cs typeface="Cambria Math"/>
              </a:rPr>
              <a:t>𝑣</a:t>
            </a:r>
            <a:r>
              <a:rPr dirty="0" baseline="-15873" sz="2100" spc="30">
                <a:solidFill>
                  <a:srgbClr val="767070"/>
                </a:solidFill>
                <a:latin typeface="Cambria Math"/>
                <a:cs typeface="Cambria Math"/>
              </a:rPr>
              <a:t>𝑘</a:t>
            </a:r>
            <a:endParaRPr baseline="-15873" sz="2100">
              <a:latin typeface="Cambria Math"/>
              <a:cs typeface="Cambria Math"/>
            </a:endParaRPr>
          </a:p>
        </p:txBody>
      </p:sp>
      <p:sp>
        <p:nvSpPr>
          <p:cNvPr id="7" name="object 7"/>
          <p:cNvSpPr txBox="1"/>
          <p:nvPr/>
        </p:nvSpPr>
        <p:spPr>
          <a:xfrm>
            <a:off x="1208938" y="2073401"/>
            <a:ext cx="5029200" cy="1183640"/>
          </a:xfrm>
          <a:prstGeom prst="rect">
            <a:avLst/>
          </a:prstGeom>
        </p:spPr>
        <p:txBody>
          <a:bodyPr wrap="square" lIns="0" tIns="12065" rIns="0" bIns="0" rtlCol="0" vert="horz">
            <a:spAutoFit/>
          </a:bodyPr>
          <a:lstStyle/>
          <a:p>
            <a:pPr marL="12700">
              <a:lnSpc>
                <a:spcPct val="100000"/>
              </a:lnSpc>
              <a:spcBef>
                <a:spcPts val="95"/>
              </a:spcBef>
            </a:pPr>
            <a:r>
              <a:rPr dirty="0" sz="1900">
                <a:solidFill>
                  <a:srgbClr val="767070"/>
                </a:solidFill>
                <a:latin typeface="Arial"/>
                <a:cs typeface="Arial"/>
              </a:rPr>
              <a:t>Such </a:t>
            </a:r>
            <a:r>
              <a:rPr dirty="0" sz="1900" spc="-5">
                <a:solidFill>
                  <a:srgbClr val="767070"/>
                </a:solidFill>
                <a:latin typeface="Arial"/>
                <a:cs typeface="Arial"/>
              </a:rPr>
              <a:t>that </a:t>
            </a:r>
            <a:r>
              <a:rPr dirty="0" sz="1900" spc="35">
                <a:solidFill>
                  <a:srgbClr val="767070"/>
                </a:solidFill>
                <a:latin typeface="Cambria Math"/>
                <a:cs typeface="Cambria Math"/>
              </a:rPr>
              <a:t>{𝑣</a:t>
            </a:r>
            <a:r>
              <a:rPr dirty="0" baseline="-15873" sz="2100" spc="52">
                <a:solidFill>
                  <a:srgbClr val="767070"/>
                </a:solidFill>
                <a:latin typeface="Cambria Math"/>
                <a:cs typeface="Cambria Math"/>
              </a:rPr>
              <a:t>𝑖</a:t>
            </a:r>
            <a:r>
              <a:rPr dirty="0" sz="1900" spc="35">
                <a:solidFill>
                  <a:srgbClr val="767070"/>
                </a:solidFill>
                <a:latin typeface="Cambria Math"/>
                <a:cs typeface="Cambria Math"/>
              </a:rPr>
              <a:t>, </a:t>
            </a:r>
            <a:r>
              <a:rPr dirty="0" sz="1900" spc="25">
                <a:solidFill>
                  <a:srgbClr val="767070"/>
                </a:solidFill>
                <a:latin typeface="Cambria Math"/>
                <a:cs typeface="Cambria Math"/>
              </a:rPr>
              <a:t>𝑣</a:t>
            </a:r>
            <a:r>
              <a:rPr dirty="0" baseline="-15873" sz="2100" spc="37">
                <a:solidFill>
                  <a:srgbClr val="767070"/>
                </a:solidFill>
                <a:latin typeface="Cambria Math"/>
                <a:cs typeface="Cambria Math"/>
              </a:rPr>
              <a:t>𝑖+1</a:t>
            </a:r>
            <a:r>
              <a:rPr dirty="0" sz="1900" spc="25">
                <a:solidFill>
                  <a:srgbClr val="767070"/>
                </a:solidFill>
                <a:latin typeface="Cambria Math"/>
                <a:cs typeface="Cambria Math"/>
              </a:rPr>
              <a:t>} </a:t>
            </a:r>
            <a:r>
              <a:rPr dirty="0" sz="1900">
                <a:solidFill>
                  <a:srgbClr val="767070"/>
                </a:solidFill>
                <a:latin typeface="Arial"/>
                <a:cs typeface="Arial"/>
              </a:rPr>
              <a:t>is </a:t>
            </a:r>
            <a:r>
              <a:rPr dirty="0" sz="1900" spc="-5">
                <a:solidFill>
                  <a:srgbClr val="767070"/>
                </a:solidFill>
                <a:latin typeface="Arial"/>
                <a:cs typeface="Arial"/>
              </a:rPr>
              <a:t>an edge </a:t>
            </a:r>
            <a:r>
              <a:rPr dirty="0" sz="1900">
                <a:solidFill>
                  <a:srgbClr val="767070"/>
                </a:solidFill>
                <a:latin typeface="Arial"/>
                <a:cs typeface="Arial"/>
              </a:rPr>
              <a:t>in </a:t>
            </a:r>
            <a:r>
              <a:rPr dirty="0" sz="1900" spc="-5">
                <a:solidFill>
                  <a:srgbClr val="767070"/>
                </a:solidFill>
                <a:latin typeface="Cambria Math"/>
                <a:cs typeface="Cambria Math"/>
              </a:rPr>
              <a:t>𝐺 </a:t>
            </a:r>
            <a:r>
              <a:rPr dirty="0" sz="1900" spc="5">
                <a:solidFill>
                  <a:srgbClr val="767070"/>
                </a:solidFill>
                <a:latin typeface="Arial"/>
                <a:cs typeface="Arial"/>
              </a:rPr>
              <a:t>for </a:t>
            </a:r>
            <a:r>
              <a:rPr dirty="0" sz="1900">
                <a:solidFill>
                  <a:srgbClr val="767070"/>
                </a:solidFill>
                <a:latin typeface="Arial"/>
                <a:cs typeface="Arial"/>
              </a:rPr>
              <a:t>all </a:t>
            </a:r>
            <a:r>
              <a:rPr dirty="0" sz="1900" spc="30">
                <a:solidFill>
                  <a:srgbClr val="767070"/>
                </a:solidFill>
                <a:latin typeface="Cambria Math"/>
                <a:cs typeface="Cambria Math"/>
              </a:rPr>
              <a:t>𝑖</a:t>
            </a:r>
            <a:r>
              <a:rPr dirty="0" sz="1900" spc="30">
                <a:solidFill>
                  <a:srgbClr val="767070"/>
                </a:solidFill>
                <a:latin typeface="Arial"/>
                <a:cs typeface="Arial"/>
              </a:rPr>
              <a:t>, </a:t>
            </a:r>
            <a:r>
              <a:rPr dirty="0" sz="1900" spc="-5">
                <a:solidFill>
                  <a:srgbClr val="767070"/>
                </a:solidFill>
                <a:latin typeface="Cambria Math"/>
                <a:cs typeface="Cambria Math"/>
              </a:rPr>
              <a:t>0</a:t>
            </a:r>
            <a:r>
              <a:rPr dirty="0" sz="1900" spc="-210">
                <a:solidFill>
                  <a:srgbClr val="767070"/>
                </a:solidFill>
                <a:latin typeface="Cambria Math"/>
                <a:cs typeface="Cambria Math"/>
              </a:rPr>
              <a:t> </a:t>
            </a:r>
            <a:r>
              <a:rPr dirty="0" sz="1900" spc="-5">
                <a:solidFill>
                  <a:srgbClr val="767070"/>
                </a:solidFill>
                <a:latin typeface="Cambria Math"/>
                <a:cs typeface="Cambria Math"/>
              </a:rPr>
              <a:t>≤</a:t>
            </a:r>
            <a:endParaRPr sz="1900">
              <a:latin typeface="Cambria Math"/>
              <a:cs typeface="Cambria Math"/>
            </a:endParaRPr>
          </a:p>
          <a:p>
            <a:pPr algn="just" marL="12700" marR="421005">
              <a:lnSpc>
                <a:spcPct val="100000"/>
              </a:lnSpc>
            </a:pPr>
            <a:r>
              <a:rPr dirty="0" sz="1900" spc="-5">
                <a:solidFill>
                  <a:srgbClr val="767070"/>
                </a:solidFill>
                <a:latin typeface="Cambria Math"/>
                <a:cs typeface="Cambria Math"/>
              </a:rPr>
              <a:t>𝑖 &lt; </a:t>
            </a:r>
            <a:r>
              <a:rPr dirty="0" sz="1900" spc="25">
                <a:solidFill>
                  <a:srgbClr val="767070"/>
                </a:solidFill>
                <a:latin typeface="Cambria Math"/>
                <a:cs typeface="Cambria Math"/>
              </a:rPr>
              <a:t>𝑘</a:t>
            </a:r>
            <a:r>
              <a:rPr dirty="0" sz="1900" spc="25">
                <a:solidFill>
                  <a:srgbClr val="767070"/>
                </a:solidFill>
                <a:latin typeface="Arial"/>
                <a:cs typeface="Arial"/>
              </a:rPr>
              <a:t>. </a:t>
            </a:r>
            <a:r>
              <a:rPr dirty="0" sz="1900" spc="-10">
                <a:solidFill>
                  <a:srgbClr val="767070"/>
                </a:solidFill>
                <a:latin typeface="Arial"/>
                <a:cs typeface="Arial"/>
              </a:rPr>
              <a:t>The </a:t>
            </a:r>
            <a:r>
              <a:rPr dirty="0" sz="1900">
                <a:solidFill>
                  <a:srgbClr val="767070"/>
                </a:solidFill>
                <a:latin typeface="Arial"/>
                <a:cs typeface="Arial"/>
              </a:rPr>
              <a:t>walk </a:t>
            </a:r>
            <a:r>
              <a:rPr dirty="0" sz="1900" spc="-5">
                <a:solidFill>
                  <a:srgbClr val="767070"/>
                </a:solidFill>
                <a:latin typeface="Arial"/>
                <a:cs typeface="Arial"/>
              </a:rPr>
              <a:t>starts at </a:t>
            </a:r>
            <a:r>
              <a:rPr dirty="0" sz="1900">
                <a:solidFill>
                  <a:srgbClr val="767070"/>
                </a:solidFill>
                <a:latin typeface="Cambria Math"/>
                <a:cs typeface="Cambria Math"/>
              </a:rPr>
              <a:t>𝑣</a:t>
            </a:r>
            <a:r>
              <a:rPr dirty="0" baseline="-15873" sz="2100">
                <a:solidFill>
                  <a:srgbClr val="767070"/>
                </a:solidFill>
                <a:latin typeface="Cambria Math"/>
                <a:cs typeface="Cambria Math"/>
              </a:rPr>
              <a:t>0 </a:t>
            </a:r>
            <a:r>
              <a:rPr dirty="0" sz="1900" spc="-5">
                <a:solidFill>
                  <a:srgbClr val="767070"/>
                </a:solidFill>
                <a:latin typeface="Arial"/>
                <a:cs typeface="Arial"/>
              </a:rPr>
              <a:t>and ends at </a:t>
            </a:r>
            <a:r>
              <a:rPr dirty="0" sz="1900" spc="50">
                <a:solidFill>
                  <a:srgbClr val="767070"/>
                </a:solidFill>
                <a:latin typeface="Cambria Math"/>
                <a:cs typeface="Cambria Math"/>
              </a:rPr>
              <a:t>𝑣</a:t>
            </a:r>
            <a:r>
              <a:rPr dirty="0" baseline="-15873" sz="2100" spc="75">
                <a:solidFill>
                  <a:srgbClr val="767070"/>
                </a:solidFill>
                <a:latin typeface="Cambria Math"/>
                <a:cs typeface="Cambria Math"/>
              </a:rPr>
              <a:t>𝑘</a:t>
            </a:r>
            <a:r>
              <a:rPr dirty="0" sz="1900" spc="50">
                <a:solidFill>
                  <a:srgbClr val="767070"/>
                </a:solidFill>
                <a:latin typeface="Arial"/>
                <a:cs typeface="Arial"/>
              </a:rPr>
              <a:t>.  </a:t>
            </a:r>
            <a:r>
              <a:rPr dirty="0" sz="1900" spc="-5">
                <a:solidFill>
                  <a:srgbClr val="767070"/>
                </a:solidFill>
                <a:latin typeface="Arial"/>
                <a:cs typeface="Arial"/>
              </a:rPr>
              <a:t>The </a:t>
            </a:r>
            <a:r>
              <a:rPr dirty="0" sz="1900" spc="-10" b="1">
                <a:solidFill>
                  <a:srgbClr val="767070"/>
                </a:solidFill>
                <a:latin typeface="Arial"/>
                <a:cs typeface="Arial"/>
              </a:rPr>
              <a:t>length </a:t>
            </a:r>
            <a:r>
              <a:rPr dirty="0" sz="1900" spc="-5">
                <a:solidFill>
                  <a:srgbClr val="767070"/>
                </a:solidFill>
                <a:latin typeface="Arial"/>
                <a:cs typeface="Arial"/>
              </a:rPr>
              <a:t>of the </a:t>
            </a:r>
            <a:r>
              <a:rPr dirty="0" sz="1900">
                <a:solidFill>
                  <a:srgbClr val="767070"/>
                </a:solidFill>
                <a:latin typeface="Arial"/>
                <a:cs typeface="Arial"/>
              </a:rPr>
              <a:t>walk is </a:t>
            </a:r>
            <a:r>
              <a:rPr dirty="0" sz="1900" spc="25">
                <a:solidFill>
                  <a:srgbClr val="767070"/>
                </a:solidFill>
                <a:latin typeface="Cambria Math"/>
                <a:cs typeface="Cambria Math"/>
              </a:rPr>
              <a:t>𝑘</a:t>
            </a:r>
            <a:r>
              <a:rPr dirty="0" sz="1900" spc="25">
                <a:solidFill>
                  <a:srgbClr val="767070"/>
                </a:solidFill>
                <a:latin typeface="Arial"/>
                <a:cs typeface="Arial"/>
              </a:rPr>
              <a:t>, </a:t>
            </a:r>
            <a:r>
              <a:rPr dirty="0" sz="1900">
                <a:solidFill>
                  <a:srgbClr val="767070"/>
                </a:solidFill>
                <a:latin typeface="Arial"/>
                <a:cs typeface="Arial"/>
              </a:rPr>
              <a:t>its source is </a:t>
            </a:r>
            <a:r>
              <a:rPr dirty="0" sz="1900">
                <a:solidFill>
                  <a:srgbClr val="767070"/>
                </a:solidFill>
                <a:latin typeface="Cambria Math"/>
                <a:cs typeface="Cambria Math"/>
              </a:rPr>
              <a:t>𝑣</a:t>
            </a:r>
            <a:r>
              <a:rPr dirty="0" baseline="-15873" sz="2100">
                <a:solidFill>
                  <a:srgbClr val="767070"/>
                </a:solidFill>
                <a:latin typeface="Cambria Math"/>
                <a:cs typeface="Cambria Math"/>
              </a:rPr>
              <a:t>0  </a:t>
            </a:r>
            <a:r>
              <a:rPr dirty="0" sz="1900" spc="-5">
                <a:solidFill>
                  <a:srgbClr val="767070"/>
                </a:solidFill>
                <a:latin typeface="Arial"/>
                <a:cs typeface="Arial"/>
              </a:rPr>
              <a:t>and </a:t>
            </a:r>
            <a:r>
              <a:rPr dirty="0" sz="1900">
                <a:solidFill>
                  <a:srgbClr val="767070"/>
                </a:solidFill>
                <a:latin typeface="Arial"/>
                <a:cs typeface="Arial"/>
              </a:rPr>
              <a:t>its destination is</a:t>
            </a:r>
            <a:r>
              <a:rPr dirty="0" sz="1900" spc="5">
                <a:solidFill>
                  <a:srgbClr val="767070"/>
                </a:solidFill>
                <a:latin typeface="Arial"/>
                <a:cs typeface="Arial"/>
              </a:rPr>
              <a:t> </a:t>
            </a:r>
            <a:r>
              <a:rPr dirty="0" sz="1900" spc="50">
                <a:solidFill>
                  <a:srgbClr val="767070"/>
                </a:solidFill>
                <a:latin typeface="Cambria Math"/>
                <a:cs typeface="Cambria Math"/>
              </a:rPr>
              <a:t>𝑣</a:t>
            </a:r>
            <a:r>
              <a:rPr dirty="0" baseline="-15873" sz="2100" spc="75">
                <a:solidFill>
                  <a:srgbClr val="767070"/>
                </a:solidFill>
                <a:latin typeface="Cambria Math"/>
                <a:cs typeface="Cambria Math"/>
              </a:rPr>
              <a:t>𝑘</a:t>
            </a:r>
            <a:r>
              <a:rPr dirty="0" sz="1900" spc="50">
                <a:solidFill>
                  <a:srgbClr val="767070"/>
                </a:solidFill>
                <a:latin typeface="Arial"/>
                <a:cs typeface="Arial"/>
              </a:rPr>
              <a:t>.</a:t>
            </a:r>
            <a:endParaRPr sz="1900">
              <a:latin typeface="Arial"/>
              <a:cs typeface="Arial"/>
            </a:endParaRPr>
          </a:p>
        </p:txBody>
      </p:sp>
      <p:sp>
        <p:nvSpPr>
          <p:cNvPr id="8" name="object 8"/>
          <p:cNvSpPr/>
          <p:nvPr/>
        </p:nvSpPr>
        <p:spPr>
          <a:xfrm>
            <a:off x="2259710" y="4483989"/>
            <a:ext cx="732790" cy="224154"/>
          </a:xfrm>
          <a:custGeom>
            <a:avLst/>
            <a:gdLst/>
            <a:ahLst/>
            <a:cxnLst/>
            <a:rect l="l" t="t" r="r" b="b"/>
            <a:pathLst>
              <a:path w="732789" h="224154">
                <a:moveTo>
                  <a:pt x="660272" y="0"/>
                </a:moveTo>
                <a:lnTo>
                  <a:pt x="657225" y="0"/>
                </a:lnTo>
                <a:lnTo>
                  <a:pt x="657225" y="8890"/>
                </a:lnTo>
                <a:lnTo>
                  <a:pt x="659002" y="8890"/>
                </a:lnTo>
                <a:lnTo>
                  <a:pt x="667099" y="9439"/>
                </a:lnTo>
                <a:lnTo>
                  <a:pt x="694727" y="37639"/>
                </a:lnTo>
                <a:lnTo>
                  <a:pt x="695325" y="47117"/>
                </a:lnTo>
                <a:lnTo>
                  <a:pt x="695325" y="52578"/>
                </a:lnTo>
                <a:lnTo>
                  <a:pt x="694563" y="59436"/>
                </a:lnTo>
                <a:lnTo>
                  <a:pt x="693038" y="67437"/>
                </a:lnTo>
                <a:lnTo>
                  <a:pt x="691388" y="75565"/>
                </a:lnTo>
                <a:lnTo>
                  <a:pt x="690626" y="81280"/>
                </a:lnTo>
                <a:lnTo>
                  <a:pt x="690626" y="91440"/>
                </a:lnTo>
                <a:lnTo>
                  <a:pt x="692531" y="96900"/>
                </a:lnTo>
                <a:lnTo>
                  <a:pt x="696468" y="101092"/>
                </a:lnTo>
                <a:lnTo>
                  <a:pt x="700405" y="105410"/>
                </a:lnTo>
                <a:lnTo>
                  <a:pt x="705103" y="108585"/>
                </a:lnTo>
                <a:lnTo>
                  <a:pt x="710564" y="110617"/>
                </a:lnTo>
                <a:lnTo>
                  <a:pt x="710564" y="112775"/>
                </a:lnTo>
                <a:lnTo>
                  <a:pt x="690626" y="131953"/>
                </a:lnTo>
                <a:lnTo>
                  <a:pt x="690626" y="141986"/>
                </a:lnTo>
                <a:lnTo>
                  <a:pt x="691388" y="147828"/>
                </a:lnTo>
                <a:lnTo>
                  <a:pt x="693038" y="155829"/>
                </a:lnTo>
                <a:lnTo>
                  <a:pt x="694563" y="163956"/>
                </a:lnTo>
                <a:lnTo>
                  <a:pt x="695325" y="170687"/>
                </a:lnTo>
                <a:lnTo>
                  <a:pt x="695325" y="176275"/>
                </a:lnTo>
                <a:lnTo>
                  <a:pt x="674242" y="213058"/>
                </a:lnTo>
                <a:lnTo>
                  <a:pt x="659002" y="215265"/>
                </a:lnTo>
                <a:lnTo>
                  <a:pt x="657225" y="215265"/>
                </a:lnTo>
                <a:lnTo>
                  <a:pt x="657225" y="224155"/>
                </a:lnTo>
                <a:lnTo>
                  <a:pt x="660272" y="224155"/>
                </a:lnTo>
                <a:lnTo>
                  <a:pt x="673225" y="223226"/>
                </a:lnTo>
                <a:lnTo>
                  <a:pt x="707655" y="204674"/>
                </a:lnTo>
                <a:lnTo>
                  <a:pt x="715263" y="174117"/>
                </a:lnTo>
                <a:lnTo>
                  <a:pt x="715263" y="167640"/>
                </a:lnTo>
                <a:lnTo>
                  <a:pt x="714375" y="160147"/>
                </a:lnTo>
                <a:lnTo>
                  <a:pt x="712596" y="151892"/>
                </a:lnTo>
                <a:lnTo>
                  <a:pt x="710691" y="143637"/>
                </a:lnTo>
                <a:lnTo>
                  <a:pt x="709802" y="138049"/>
                </a:lnTo>
                <a:lnTo>
                  <a:pt x="709802" y="129793"/>
                </a:lnTo>
                <a:lnTo>
                  <a:pt x="711707" y="125349"/>
                </a:lnTo>
                <a:lnTo>
                  <a:pt x="719074" y="118491"/>
                </a:lnTo>
                <a:lnTo>
                  <a:pt x="724788" y="116712"/>
                </a:lnTo>
                <a:lnTo>
                  <a:pt x="732282" y="116459"/>
                </a:lnTo>
                <a:lnTo>
                  <a:pt x="732282" y="106806"/>
                </a:lnTo>
                <a:lnTo>
                  <a:pt x="724788" y="106680"/>
                </a:lnTo>
                <a:lnTo>
                  <a:pt x="719074" y="104775"/>
                </a:lnTo>
                <a:lnTo>
                  <a:pt x="711707" y="97917"/>
                </a:lnTo>
                <a:lnTo>
                  <a:pt x="709802" y="93599"/>
                </a:lnTo>
                <a:lnTo>
                  <a:pt x="709802" y="85343"/>
                </a:lnTo>
                <a:lnTo>
                  <a:pt x="710691" y="79756"/>
                </a:lnTo>
                <a:lnTo>
                  <a:pt x="712596" y="71500"/>
                </a:lnTo>
                <a:lnTo>
                  <a:pt x="714375" y="63118"/>
                </a:lnTo>
                <a:lnTo>
                  <a:pt x="715263" y="55753"/>
                </a:lnTo>
                <a:lnTo>
                  <a:pt x="715263" y="49275"/>
                </a:lnTo>
                <a:lnTo>
                  <a:pt x="701675" y="12573"/>
                </a:lnTo>
                <a:lnTo>
                  <a:pt x="673225" y="928"/>
                </a:lnTo>
                <a:lnTo>
                  <a:pt x="660272" y="0"/>
                </a:lnTo>
                <a:close/>
              </a:path>
              <a:path w="732789" h="224154">
                <a:moveTo>
                  <a:pt x="74930" y="0"/>
                </a:moveTo>
                <a:lnTo>
                  <a:pt x="71881" y="0"/>
                </a:lnTo>
                <a:lnTo>
                  <a:pt x="58949" y="928"/>
                </a:lnTo>
                <a:lnTo>
                  <a:pt x="24606" y="19431"/>
                </a:lnTo>
                <a:lnTo>
                  <a:pt x="16890" y="49149"/>
                </a:lnTo>
                <a:lnTo>
                  <a:pt x="16890" y="55625"/>
                </a:lnTo>
                <a:lnTo>
                  <a:pt x="17780" y="62992"/>
                </a:lnTo>
                <a:lnTo>
                  <a:pt x="19684" y="71374"/>
                </a:lnTo>
                <a:lnTo>
                  <a:pt x="21462" y="79629"/>
                </a:lnTo>
                <a:lnTo>
                  <a:pt x="22351" y="85217"/>
                </a:lnTo>
                <a:lnTo>
                  <a:pt x="22351" y="93472"/>
                </a:lnTo>
                <a:lnTo>
                  <a:pt x="20574" y="97917"/>
                </a:lnTo>
                <a:lnTo>
                  <a:pt x="16763" y="101218"/>
                </a:lnTo>
                <a:lnTo>
                  <a:pt x="13081" y="104648"/>
                </a:lnTo>
                <a:lnTo>
                  <a:pt x="7493" y="106553"/>
                </a:lnTo>
                <a:lnTo>
                  <a:pt x="0" y="106680"/>
                </a:lnTo>
                <a:lnTo>
                  <a:pt x="0" y="116331"/>
                </a:lnTo>
                <a:lnTo>
                  <a:pt x="7493" y="116586"/>
                </a:lnTo>
                <a:lnTo>
                  <a:pt x="13081" y="118491"/>
                </a:lnTo>
                <a:lnTo>
                  <a:pt x="20574" y="125222"/>
                </a:lnTo>
                <a:lnTo>
                  <a:pt x="22351" y="129667"/>
                </a:lnTo>
                <a:lnTo>
                  <a:pt x="22351" y="137922"/>
                </a:lnTo>
                <a:lnTo>
                  <a:pt x="21462" y="143510"/>
                </a:lnTo>
                <a:lnTo>
                  <a:pt x="19684" y="151765"/>
                </a:lnTo>
                <a:lnTo>
                  <a:pt x="17780" y="160019"/>
                </a:lnTo>
                <a:lnTo>
                  <a:pt x="16890" y="167512"/>
                </a:lnTo>
                <a:lnTo>
                  <a:pt x="16890" y="173990"/>
                </a:lnTo>
                <a:lnTo>
                  <a:pt x="17748" y="185846"/>
                </a:lnTo>
                <a:lnTo>
                  <a:pt x="47767" y="220821"/>
                </a:lnTo>
                <a:lnTo>
                  <a:pt x="71881" y="224155"/>
                </a:lnTo>
                <a:lnTo>
                  <a:pt x="74930" y="224155"/>
                </a:lnTo>
                <a:lnTo>
                  <a:pt x="74930" y="215265"/>
                </a:lnTo>
                <a:lnTo>
                  <a:pt x="73151" y="215265"/>
                </a:lnTo>
                <a:lnTo>
                  <a:pt x="65127" y="214715"/>
                </a:lnTo>
                <a:lnTo>
                  <a:pt x="37445" y="186033"/>
                </a:lnTo>
                <a:lnTo>
                  <a:pt x="36830" y="176149"/>
                </a:lnTo>
                <a:lnTo>
                  <a:pt x="36830" y="170561"/>
                </a:lnTo>
                <a:lnTo>
                  <a:pt x="37591" y="163830"/>
                </a:lnTo>
                <a:lnTo>
                  <a:pt x="39243" y="155702"/>
                </a:lnTo>
                <a:lnTo>
                  <a:pt x="40766" y="147700"/>
                </a:lnTo>
                <a:lnTo>
                  <a:pt x="41528" y="141986"/>
                </a:lnTo>
                <a:lnTo>
                  <a:pt x="41528" y="131825"/>
                </a:lnTo>
                <a:lnTo>
                  <a:pt x="21716" y="112649"/>
                </a:lnTo>
                <a:lnTo>
                  <a:pt x="21716" y="110490"/>
                </a:lnTo>
                <a:lnTo>
                  <a:pt x="41528" y="91312"/>
                </a:lnTo>
                <a:lnTo>
                  <a:pt x="41528" y="81153"/>
                </a:lnTo>
                <a:lnTo>
                  <a:pt x="40766" y="75437"/>
                </a:lnTo>
                <a:lnTo>
                  <a:pt x="39243" y="67310"/>
                </a:lnTo>
                <a:lnTo>
                  <a:pt x="37591" y="59309"/>
                </a:lnTo>
                <a:lnTo>
                  <a:pt x="36830" y="52450"/>
                </a:lnTo>
                <a:lnTo>
                  <a:pt x="36830" y="46990"/>
                </a:lnTo>
                <a:lnTo>
                  <a:pt x="37445" y="37532"/>
                </a:lnTo>
                <a:lnTo>
                  <a:pt x="65127" y="9439"/>
                </a:lnTo>
                <a:lnTo>
                  <a:pt x="73151" y="8890"/>
                </a:lnTo>
                <a:lnTo>
                  <a:pt x="74930" y="8890"/>
                </a:lnTo>
                <a:lnTo>
                  <a:pt x="74930" y="0"/>
                </a:lnTo>
                <a:close/>
              </a:path>
            </a:pathLst>
          </a:custGeom>
          <a:solidFill>
            <a:srgbClr val="767070"/>
          </a:solidFill>
        </p:spPr>
        <p:txBody>
          <a:bodyPr wrap="square" lIns="0" tIns="0" rIns="0" bIns="0" rtlCol="0"/>
          <a:lstStyle/>
          <a:p/>
        </p:txBody>
      </p:sp>
      <p:sp>
        <p:nvSpPr>
          <p:cNvPr id="9" name="object 9"/>
          <p:cNvSpPr/>
          <p:nvPr/>
        </p:nvSpPr>
        <p:spPr>
          <a:xfrm>
            <a:off x="3104007" y="4483989"/>
            <a:ext cx="729615" cy="224154"/>
          </a:xfrm>
          <a:custGeom>
            <a:avLst/>
            <a:gdLst/>
            <a:ahLst/>
            <a:cxnLst/>
            <a:rect l="l" t="t" r="r" b="b"/>
            <a:pathLst>
              <a:path w="729614" h="224154">
                <a:moveTo>
                  <a:pt x="657225" y="0"/>
                </a:moveTo>
                <a:lnTo>
                  <a:pt x="654177" y="0"/>
                </a:lnTo>
                <a:lnTo>
                  <a:pt x="654177" y="8890"/>
                </a:lnTo>
                <a:lnTo>
                  <a:pt x="655955" y="8890"/>
                </a:lnTo>
                <a:lnTo>
                  <a:pt x="663997" y="9439"/>
                </a:lnTo>
                <a:lnTo>
                  <a:pt x="691679" y="37639"/>
                </a:lnTo>
                <a:lnTo>
                  <a:pt x="692277" y="47117"/>
                </a:lnTo>
                <a:lnTo>
                  <a:pt x="692277" y="52578"/>
                </a:lnTo>
                <a:lnTo>
                  <a:pt x="691515" y="59436"/>
                </a:lnTo>
                <a:lnTo>
                  <a:pt x="689991" y="67437"/>
                </a:lnTo>
                <a:lnTo>
                  <a:pt x="688340" y="75565"/>
                </a:lnTo>
                <a:lnTo>
                  <a:pt x="687578" y="81280"/>
                </a:lnTo>
                <a:lnTo>
                  <a:pt x="687578" y="91440"/>
                </a:lnTo>
                <a:lnTo>
                  <a:pt x="689482" y="96900"/>
                </a:lnTo>
                <a:lnTo>
                  <a:pt x="693419" y="101092"/>
                </a:lnTo>
                <a:lnTo>
                  <a:pt x="697357" y="105410"/>
                </a:lnTo>
                <a:lnTo>
                  <a:pt x="702056" y="108585"/>
                </a:lnTo>
                <a:lnTo>
                  <a:pt x="707390" y="110617"/>
                </a:lnTo>
                <a:lnTo>
                  <a:pt x="707390" y="112775"/>
                </a:lnTo>
                <a:lnTo>
                  <a:pt x="687578" y="131953"/>
                </a:lnTo>
                <a:lnTo>
                  <a:pt x="687578" y="141986"/>
                </a:lnTo>
                <a:lnTo>
                  <a:pt x="688340" y="147828"/>
                </a:lnTo>
                <a:lnTo>
                  <a:pt x="689991" y="155829"/>
                </a:lnTo>
                <a:lnTo>
                  <a:pt x="691515" y="163956"/>
                </a:lnTo>
                <a:lnTo>
                  <a:pt x="692277" y="170687"/>
                </a:lnTo>
                <a:lnTo>
                  <a:pt x="692277" y="176275"/>
                </a:lnTo>
                <a:lnTo>
                  <a:pt x="671147" y="213058"/>
                </a:lnTo>
                <a:lnTo>
                  <a:pt x="655955" y="215265"/>
                </a:lnTo>
                <a:lnTo>
                  <a:pt x="654177" y="215265"/>
                </a:lnTo>
                <a:lnTo>
                  <a:pt x="654177" y="224155"/>
                </a:lnTo>
                <a:lnTo>
                  <a:pt x="657225" y="224155"/>
                </a:lnTo>
                <a:lnTo>
                  <a:pt x="670177" y="223226"/>
                </a:lnTo>
                <a:lnTo>
                  <a:pt x="704607" y="204674"/>
                </a:lnTo>
                <a:lnTo>
                  <a:pt x="712216" y="174117"/>
                </a:lnTo>
                <a:lnTo>
                  <a:pt x="712216" y="167640"/>
                </a:lnTo>
                <a:lnTo>
                  <a:pt x="711327" y="160147"/>
                </a:lnTo>
                <a:lnTo>
                  <a:pt x="709548" y="151892"/>
                </a:lnTo>
                <a:lnTo>
                  <a:pt x="707644" y="143637"/>
                </a:lnTo>
                <a:lnTo>
                  <a:pt x="706755" y="138049"/>
                </a:lnTo>
                <a:lnTo>
                  <a:pt x="706755" y="129793"/>
                </a:lnTo>
                <a:lnTo>
                  <a:pt x="708659" y="125349"/>
                </a:lnTo>
                <a:lnTo>
                  <a:pt x="716026" y="118491"/>
                </a:lnTo>
                <a:lnTo>
                  <a:pt x="721741" y="116712"/>
                </a:lnTo>
                <a:lnTo>
                  <a:pt x="729233" y="116459"/>
                </a:lnTo>
                <a:lnTo>
                  <a:pt x="729233" y="106806"/>
                </a:lnTo>
                <a:lnTo>
                  <a:pt x="721741" y="106680"/>
                </a:lnTo>
                <a:lnTo>
                  <a:pt x="716026" y="104775"/>
                </a:lnTo>
                <a:lnTo>
                  <a:pt x="708659" y="97917"/>
                </a:lnTo>
                <a:lnTo>
                  <a:pt x="706755" y="93599"/>
                </a:lnTo>
                <a:lnTo>
                  <a:pt x="706755" y="85343"/>
                </a:lnTo>
                <a:lnTo>
                  <a:pt x="707644" y="79756"/>
                </a:lnTo>
                <a:lnTo>
                  <a:pt x="709548" y="71500"/>
                </a:lnTo>
                <a:lnTo>
                  <a:pt x="711327" y="63118"/>
                </a:lnTo>
                <a:lnTo>
                  <a:pt x="712216" y="55753"/>
                </a:lnTo>
                <a:lnTo>
                  <a:pt x="712216" y="49275"/>
                </a:lnTo>
                <a:lnTo>
                  <a:pt x="698627" y="12573"/>
                </a:lnTo>
                <a:lnTo>
                  <a:pt x="670177" y="928"/>
                </a:lnTo>
                <a:lnTo>
                  <a:pt x="657225" y="0"/>
                </a:lnTo>
                <a:close/>
              </a:path>
              <a:path w="729614" h="224154">
                <a:moveTo>
                  <a:pt x="74930" y="0"/>
                </a:moveTo>
                <a:lnTo>
                  <a:pt x="71881" y="0"/>
                </a:lnTo>
                <a:lnTo>
                  <a:pt x="58949" y="928"/>
                </a:lnTo>
                <a:lnTo>
                  <a:pt x="24606" y="19431"/>
                </a:lnTo>
                <a:lnTo>
                  <a:pt x="16891" y="49149"/>
                </a:lnTo>
                <a:lnTo>
                  <a:pt x="16891" y="55625"/>
                </a:lnTo>
                <a:lnTo>
                  <a:pt x="17780" y="62992"/>
                </a:lnTo>
                <a:lnTo>
                  <a:pt x="19685" y="71374"/>
                </a:lnTo>
                <a:lnTo>
                  <a:pt x="21462" y="79629"/>
                </a:lnTo>
                <a:lnTo>
                  <a:pt x="22351" y="85217"/>
                </a:lnTo>
                <a:lnTo>
                  <a:pt x="22351" y="93472"/>
                </a:lnTo>
                <a:lnTo>
                  <a:pt x="20574" y="97917"/>
                </a:lnTo>
                <a:lnTo>
                  <a:pt x="16763" y="101218"/>
                </a:lnTo>
                <a:lnTo>
                  <a:pt x="13081" y="104648"/>
                </a:lnTo>
                <a:lnTo>
                  <a:pt x="7493" y="106553"/>
                </a:lnTo>
                <a:lnTo>
                  <a:pt x="0" y="106680"/>
                </a:lnTo>
                <a:lnTo>
                  <a:pt x="0" y="116331"/>
                </a:lnTo>
                <a:lnTo>
                  <a:pt x="7493" y="116586"/>
                </a:lnTo>
                <a:lnTo>
                  <a:pt x="13081" y="118491"/>
                </a:lnTo>
                <a:lnTo>
                  <a:pt x="20574" y="125222"/>
                </a:lnTo>
                <a:lnTo>
                  <a:pt x="22351" y="129667"/>
                </a:lnTo>
                <a:lnTo>
                  <a:pt x="22351" y="137922"/>
                </a:lnTo>
                <a:lnTo>
                  <a:pt x="21462" y="143510"/>
                </a:lnTo>
                <a:lnTo>
                  <a:pt x="19685" y="151765"/>
                </a:lnTo>
                <a:lnTo>
                  <a:pt x="17780" y="160019"/>
                </a:lnTo>
                <a:lnTo>
                  <a:pt x="16891" y="167512"/>
                </a:lnTo>
                <a:lnTo>
                  <a:pt x="16891" y="173990"/>
                </a:lnTo>
                <a:lnTo>
                  <a:pt x="17748" y="185846"/>
                </a:lnTo>
                <a:lnTo>
                  <a:pt x="47767" y="220821"/>
                </a:lnTo>
                <a:lnTo>
                  <a:pt x="71881" y="224155"/>
                </a:lnTo>
                <a:lnTo>
                  <a:pt x="74930" y="224155"/>
                </a:lnTo>
                <a:lnTo>
                  <a:pt x="74930" y="215265"/>
                </a:lnTo>
                <a:lnTo>
                  <a:pt x="73151" y="215265"/>
                </a:lnTo>
                <a:lnTo>
                  <a:pt x="65127" y="214715"/>
                </a:lnTo>
                <a:lnTo>
                  <a:pt x="37445" y="186033"/>
                </a:lnTo>
                <a:lnTo>
                  <a:pt x="36830" y="176149"/>
                </a:lnTo>
                <a:lnTo>
                  <a:pt x="36830" y="170561"/>
                </a:lnTo>
                <a:lnTo>
                  <a:pt x="37592" y="163830"/>
                </a:lnTo>
                <a:lnTo>
                  <a:pt x="39243" y="155702"/>
                </a:lnTo>
                <a:lnTo>
                  <a:pt x="40767" y="147700"/>
                </a:lnTo>
                <a:lnTo>
                  <a:pt x="41529" y="141986"/>
                </a:lnTo>
                <a:lnTo>
                  <a:pt x="41529" y="131825"/>
                </a:lnTo>
                <a:lnTo>
                  <a:pt x="21717" y="112649"/>
                </a:lnTo>
                <a:lnTo>
                  <a:pt x="21717" y="110490"/>
                </a:lnTo>
                <a:lnTo>
                  <a:pt x="41529" y="91312"/>
                </a:lnTo>
                <a:lnTo>
                  <a:pt x="41529" y="81153"/>
                </a:lnTo>
                <a:lnTo>
                  <a:pt x="40767" y="75437"/>
                </a:lnTo>
                <a:lnTo>
                  <a:pt x="39243" y="67310"/>
                </a:lnTo>
                <a:lnTo>
                  <a:pt x="37592" y="59309"/>
                </a:lnTo>
                <a:lnTo>
                  <a:pt x="36830" y="52450"/>
                </a:lnTo>
                <a:lnTo>
                  <a:pt x="36830" y="46990"/>
                </a:lnTo>
                <a:lnTo>
                  <a:pt x="37445" y="37532"/>
                </a:lnTo>
                <a:lnTo>
                  <a:pt x="65127" y="9439"/>
                </a:lnTo>
                <a:lnTo>
                  <a:pt x="73151" y="8890"/>
                </a:lnTo>
                <a:lnTo>
                  <a:pt x="74930" y="8890"/>
                </a:lnTo>
                <a:lnTo>
                  <a:pt x="74930" y="0"/>
                </a:lnTo>
                <a:close/>
              </a:path>
            </a:pathLst>
          </a:custGeom>
          <a:solidFill>
            <a:srgbClr val="767070"/>
          </a:solidFill>
        </p:spPr>
        <p:txBody>
          <a:bodyPr wrap="square" lIns="0" tIns="0" rIns="0" bIns="0" rtlCol="0"/>
          <a:lstStyle/>
          <a:p/>
        </p:txBody>
      </p:sp>
      <p:sp>
        <p:nvSpPr>
          <p:cNvPr id="10" name="object 10"/>
          <p:cNvSpPr/>
          <p:nvPr/>
        </p:nvSpPr>
        <p:spPr>
          <a:xfrm>
            <a:off x="4256151" y="4483989"/>
            <a:ext cx="985519" cy="224154"/>
          </a:xfrm>
          <a:custGeom>
            <a:avLst/>
            <a:gdLst/>
            <a:ahLst/>
            <a:cxnLst/>
            <a:rect l="l" t="t" r="r" b="b"/>
            <a:pathLst>
              <a:path w="985520" h="224154">
                <a:moveTo>
                  <a:pt x="913257" y="0"/>
                </a:moveTo>
                <a:lnTo>
                  <a:pt x="910209" y="0"/>
                </a:lnTo>
                <a:lnTo>
                  <a:pt x="910209" y="8890"/>
                </a:lnTo>
                <a:lnTo>
                  <a:pt x="911987" y="8890"/>
                </a:lnTo>
                <a:lnTo>
                  <a:pt x="920029" y="9439"/>
                </a:lnTo>
                <a:lnTo>
                  <a:pt x="947711" y="37639"/>
                </a:lnTo>
                <a:lnTo>
                  <a:pt x="948309" y="47117"/>
                </a:lnTo>
                <a:lnTo>
                  <a:pt x="948309" y="52578"/>
                </a:lnTo>
                <a:lnTo>
                  <a:pt x="947547" y="59436"/>
                </a:lnTo>
                <a:lnTo>
                  <a:pt x="946023" y="67437"/>
                </a:lnTo>
                <a:lnTo>
                  <a:pt x="944372" y="75565"/>
                </a:lnTo>
                <a:lnTo>
                  <a:pt x="943610" y="81280"/>
                </a:lnTo>
                <a:lnTo>
                  <a:pt x="943610" y="91440"/>
                </a:lnTo>
                <a:lnTo>
                  <a:pt x="945514" y="96900"/>
                </a:lnTo>
                <a:lnTo>
                  <a:pt x="949451" y="101092"/>
                </a:lnTo>
                <a:lnTo>
                  <a:pt x="953388" y="105410"/>
                </a:lnTo>
                <a:lnTo>
                  <a:pt x="958088" y="108585"/>
                </a:lnTo>
                <a:lnTo>
                  <a:pt x="963549" y="110617"/>
                </a:lnTo>
                <a:lnTo>
                  <a:pt x="963549" y="112775"/>
                </a:lnTo>
                <a:lnTo>
                  <a:pt x="943610" y="131953"/>
                </a:lnTo>
                <a:lnTo>
                  <a:pt x="943610" y="141986"/>
                </a:lnTo>
                <a:lnTo>
                  <a:pt x="944372" y="147828"/>
                </a:lnTo>
                <a:lnTo>
                  <a:pt x="946023" y="155829"/>
                </a:lnTo>
                <a:lnTo>
                  <a:pt x="947547" y="163956"/>
                </a:lnTo>
                <a:lnTo>
                  <a:pt x="948309" y="170687"/>
                </a:lnTo>
                <a:lnTo>
                  <a:pt x="948309" y="176275"/>
                </a:lnTo>
                <a:lnTo>
                  <a:pt x="927179" y="213058"/>
                </a:lnTo>
                <a:lnTo>
                  <a:pt x="911987" y="215265"/>
                </a:lnTo>
                <a:lnTo>
                  <a:pt x="910209" y="215265"/>
                </a:lnTo>
                <a:lnTo>
                  <a:pt x="910209" y="224155"/>
                </a:lnTo>
                <a:lnTo>
                  <a:pt x="913257" y="224155"/>
                </a:lnTo>
                <a:lnTo>
                  <a:pt x="926209" y="223226"/>
                </a:lnTo>
                <a:lnTo>
                  <a:pt x="960639" y="204674"/>
                </a:lnTo>
                <a:lnTo>
                  <a:pt x="968248" y="174117"/>
                </a:lnTo>
                <a:lnTo>
                  <a:pt x="968248" y="167640"/>
                </a:lnTo>
                <a:lnTo>
                  <a:pt x="967359" y="160147"/>
                </a:lnTo>
                <a:lnTo>
                  <a:pt x="965581" y="151892"/>
                </a:lnTo>
                <a:lnTo>
                  <a:pt x="963676" y="143637"/>
                </a:lnTo>
                <a:lnTo>
                  <a:pt x="962787" y="138049"/>
                </a:lnTo>
                <a:lnTo>
                  <a:pt x="962787" y="129793"/>
                </a:lnTo>
                <a:lnTo>
                  <a:pt x="964691" y="125349"/>
                </a:lnTo>
                <a:lnTo>
                  <a:pt x="972058" y="118491"/>
                </a:lnTo>
                <a:lnTo>
                  <a:pt x="977773" y="116712"/>
                </a:lnTo>
                <a:lnTo>
                  <a:pt x="985265" y="116459"/>
                </a:lnTo>
                <a:lnTo>
                  <a:pt x="985265" y="106806"/>
                </a:lnTo>
                <a:lnTo>
                  <a:pt x="977773" y="106680"/>
                </a:lnTo>
                <a:lnTo>
                  <a:pt x="972058" y="104775"/>
                </a:lnTo>
                <a:lnTo>
                  <a:pt x="964691" y="97917"/>
                </a:lnTo>
                <a:lnTo>
                  <a:pt x="962787" y="93599"/>
                </a:lnTo>
                <a:lnTo>
                  <a:pt x="962787" y="85343"/>
                </a:lnTo>
                <a:lnTo>
                  <a:pt x="963676" y="79756"/>
                </a:lnTo>
                <a:lnTo>
                  <a:pt x="965581" y="71500"/>
                </a:lnTo>
                <a:lnTo>
                  <a:pt x="967359" y="63118"/>
                </a:lnTo>
                <a:lnTo>
                  <a:pt x="968248" y="55753"/>
                </a:lnTo>
                <a:lnTo>
                  <a:pt x="968248" y="49275"/>
                </a:lnTo>
                <a:lnTo>
                  <a:pt x="954659" y="12573"/>
                </a:lnTo>
                <a:lnTo>
                  <a:pt x="926209" y="928"/>
                </a:lnTo>
                <a:lnTo>
                  <a:pt x="913257" y="0"/>
                </a:lnTo>
                <a:close/>
              </a:path>
              <a:path w="985520" h="224154">
                <a:moveTo>
                  <a:pt x="74929" y="0"/>
                </a:moveTo>
                <a:lnTo>
                  <a:pt x="71882" y="0"/>
                </a:lnTo>
                <a:lnTo>
                  <a:pt x="58949" y="928"/>
                </a:lnTo>
                <a:lnTo>
                  <a:pt x="24606" y="19431"/>
                </a:lnTo>
                <a:lnTo>
                  <a:pt x="16890" y="49149"/>
                </a:lnTo>
                <a:lnTo>
                  <a:pt x="16890" y="55625"/>
                </a:lnTo>
                <a:lnTo>
                  <a:pt x="17779" y="62992"/>
                </a:lnTo>
                <a:lnTo>
                  <a:pt x="19685" y="71374"/>
                </a:lnTo>
                <a:lnTo>
                  <a:pt x="21462" y="79629"/>
                </a:lnTo>
                <a:lnTo>
                  <a:pt x="22351" y="85217"/>
                </a:lnTo>
                <a:lnTo>
                  <a:pt x="22351" y="93472"/>
                </a:lnTo>
                <a:lnTo>
                  <a:pt x="20574" y="97917"/>
                </a:lnTo>
                <a:lnTo>
                  <a:pt x="16763" y="101218"/>
                </a:lnTo>
                <a:lnTo>
                  <a:pt x="13081" y="104648"/>
                </a:lnTo>
                <a:lnTo>
                  <a:pt x="7493" y="106553"/>
                </a:lnTo>
                <a:lnTo>
                  <a:pt x="0" y="106680"/>
                </a:lnTo>
                <a:lnTo>
                  <a:pt x="0" y="116331"/>
                </a:lnTo>
                <a:lnTo>
                  <a:pt x="7493" y="116586"/>
                </a:lnTo>
                <a:lnTo>
                  <a:pt x="13081" y="118491"/>
                </a:lnTo>
                <a:lnTo>
                  <a:pt x="20574" y="125222"/>
                </a:lnTo>
                <a:lnTo>
                  <a:pt x="22351" y="129667"/>
                </a:lnTo>
                <a:lnTo>
                  <a:pt x="22351" y="137922"/>
                </a:lnTo>
                <a:lnTo>
                  <a:pt x="21462" y="143510"/>
                </a:lnTo>
                <a:lnTo>
                  <a:pt x="19685" y="151765"/>
                </a:lnTo>
                <a:lnTo>
                  <a:pt x="17779" y="160019"/>
                </a:lnTo>
                <a:lnTo>
                  <a:pt x="16890" y="167512"/>
                </a:lnTo>
                <a:lnTo>
                  <a:pt x="16890" y="173990"/>
                </a:lnTo>
                <a:lnTo>
                  <a:pt x="17748" y="185846"/>
                </a:lnTo>
                <a:lnTo>
                  <a:pt x="47767" y="220821"/>
                </a:lnTo>
                <a:lnTo>
                  <a:pt x="71882" y="224155"/>
                </a:lnTo>
                <a:lnTo>
                  <a:pt x="74929" y="224155"/>
                </a:lnTo>
                <a:lnTo>
                  <a:pt x="74929" y="215265"/>
                </a:lnTo>
                <a:lnTo>
                  <a:pt x="73151" y="215265"/>
                </a:lnTo>
                <a:lnTo>
                  <a:pt x="65127" y="214715"/>
                </a:lnTo>
                <a:lnTo>
                  <a:pt x="37445" y="186033"/>
                </a:lnTo>
                <a:lnTo>
                  <a:pt x="36829" y="176149"/>
                </a:lnTo>
                <a:lnTo>
                  <a:pt x="36829" y="170561"/>
                </a:lnTo>
                <a:lnTo>
                  <a:pt x="37591" y="163830"/>
                </a:lnTo>
                <a:lnTo>
                  <a:pt x="39243" y="155702"/>
                </a:lnTo>
                <a:lnTo>
                  <a:pt x="40766" y="147700"/>
                </a:lnTo>
                <a:lnTo>
                  <a:pt x="41528" y="141986"/>
                </a:lnTo>
                <a:lnTo>
                  <a:pt x="41528" y="131825"/>
                </a:lnTo>
                <a:lnTo>
                  <a:pt x="21716" y="112649"/>
                </a:lnTo>
                <a:lnTo>
                  <a:pt x="21716" y="110490"/>
                </a:lnTo>
                <a:lnTo>
                  <a:pt x="41528" y="91312"/>
                </a:lnTo>
                <a:lnTo>
                  <a:pt x="41528" y="81153"/>
                </a:lnTo>
                <a:lnTo>
                  <a:pt x="40766" y="75437"/>
                </a:lnTo>
                <a:lnTo>
                  <a:pt x="39243" y="67310"/>
                </a:lnTo>
                <a:lnTo>
                  <a:pt x="37591" y="59309"/>
                </a:lnTo>
                <a:lnTo>
                  <a:pt x="36829" y="52450"/>
                </a:lnTo>
                <a:lnTo>
                  <a:pt x="36829" y="46990"/>
                </a:lnTo>
                <a:lnTo>
                  <a:pt x="37445" y="37532"/>
                </a:lnTo>
                <a:lnTo>
                  <a:pt x="65127" y="9439"/>
                </a:lnTo>
                <a:lnTo>
                  <a:pt x="73151" y="8890"/>
                </a:lnTo>
                <a:lnTo>
                  <a:pt x="74929" y="8890"/>
                </a:lnTo>
                <a:lnTo>
                  <a:pt x="74929" y="0"/>
                </a:lnTo>
                <a:close/>
              </a:path>
            </a:pathLst>
          </a:custGeom>
          <a:solidFill>
            <a:srgbClr val="767070"/>
          </a:solidFill>
        </p:spPr>
        <p:txBody>
          <a:bodyPr wrap="square" lIns="0" tIns="0" rIns="0" bIns="0" rtlCol="0"/>
          <a:lstStyle/>
          <a:p/>
        </p:txBody>
      </p:sp>
      <p:sp>
        <p:nvSpPr>
          <p:cNvPr id="11" name="object 11"/>
          <p:cNvSpPr txBox="1"/>
          <p:nvPr/>
        </p:nvSpPr>
        <p:spPr>
          <a:xfrm>
            <a:off x="1208938" y="3521709"/>
            <a:ext cx="5008245" cy="1208405"/>
          </a:xfrm>
          <a:prstGeom prst="rect">
            <a:avLst/>
          </a:prstGeom>
        </p:spPr>
        <p:txBody>
          <a:bodyPr wrap="square" lIns="0" tIns="12065" rIns="0" bIns="0" rtlCol="0" vert="horz">
            <a:spAutoFit/>
          </a:bodyPr>
          <a:lstStyle/>
          <a:p>
            <a:pPr algn="ctr">
              <a:lnSpc>
                <a:spcPct val="100000"/>
              </a:lnSpc>
              <a:spcBef>
                <a:spcPts val="95"/>
              </a:spcBef>
            </a:pPr>
            <a:r>
              <a:rPr dirty="0" sz="1900" spc="-5">
                <a:solidFill>
                  <a:srgbClr val="767070"/>
                </a:solidFill>
                <a:latin typeface="Arial"/>
                <a:cs typeface="Arial"/>
              </a:rPr>
              <a:t>A </a:t>
            </a:r>
            <a:r>
              <a:rPr dirty="0" sz="1900" spc="-10" b="1">
                <a:solidFill>
                  <a:srgbClr val="767070"/>
                </a:solidFill>
                <a:latin typeface="Arial"/>
                <a:cs typeface="Arial"/>
              </a:rPr>
              <a:t>path</a:t>
            </a:r>
            <a:r>
              <a:rPr dirty="0" sz="1900" spc="-10">
                <a:solidFill>
                  <a:srgbClr val="767070"/>
                </a:solidFill>
                <a:latin typeface="Arial"/>
                <a:cs typeface="Arial"/>
              </a:rPr>
              <a:t>, </a:t>
            </a:r>
            <a:r>
              <a:rPr dirty="0" sz="1900" spc="-5">
                <a:solidFill>
                  <a:srgbClr val="767070"/>
                </a:solidFill>
                <a:latin typeface="Arial"/>
                <a:cs typeface="Arial"/>
              </a:rPr>
              <a:t>similar to a </a:t>
            </a:r>
            <a:r>
              <a:rPr dirty="0" sz="1900">
                <a:solidFill>
                  <a:srgbClr val="767070"/>
                </a:solidFill>
                <a:latin typeface="Arial"/>
                <a:cs typeface="Arial"/>
              </a:rPr>
              <a:t>walk, is also </a:t>
            </a:r>
            <a:r>
              <a:rPr dirty="0" sz="1900" spc="-5">
                <a:solidFill>
                  <a:srgbClr val="767070"/>
                </a:solidFill>
                <a:latin typeface="Arial"/>
                <a:cs typeface="Arial"/>
              </a:rPr>
              <a:t>a </a:t>
            </a:r>
            <a:r>
              <a:rPr dirty="0" sz="1900">
                <a:solidFill>
                  <a:srgbClr val="767070"/>
                </a:solidFill>
                <a:latin typeface="Arial"/>
                <a:cs typeface="Arial"/>
              </a:rPr>
              <a:t>sequence</a:t>
            </a:r>
            <a:r>
              <a:rPr dirty="0" sz="1900" spc="-70">
                <a:solidFill>
                  <a:srgbClr val="767070"/>
                </a:solidFill>
                <a:latin typeface="Arial"/>
                <a:cs typeface="Arial"/>
              </a:rPr>
              <a:t> </a:t>
            </a:r>
            <a:r>
              <a:rPr dirty="0" sz="1900" spc="-5">
                <a:solidFill>
                  <a:srgbClr val="767070"/>
                </a:solidFill>
                <a:latin typeface="Arial"/>
                <a:cs typeface="Arial"/>
              </a:rPr>
              <a:t>of</a:t>
            </a:r>
            <a:endParaRPr sz="1900">
              <a:latin typeface="Arial"/>
              <a:cs typeface="Arial"/>
            </a:endParaRPr>
          </a:p>
          <a:p>
            <a:pPr marL="12700">
              <a:lnSpc>
                <a:spcPts val="2270"/>
              </a:lnSpc>
            </a:pPr>
            <a:r>
              <a:rPr dirty="0" sz="1900" spc="-5">
                <a:solidFill>
                  <a:srgbClr val="767070"/>
                </a:solidFill>
                <a:latin typeface="Arial"/>
                <a:cs typeface="Arial"/>
              </a:rPr>
              <a:t>vertices and</a:t>
            </a:r>
            <a:r>
              <a:rPr dirty="0" sz="1900" spc="25">
                <a:solidFill>
                  <a:srgbClr val="767070"/>
                </a:solidFill>
                <a:latin typeface="Arial"/>
                <a:cs typeface="Arial"/>
              </a:rPr>
              <a:t> </a:t>
            </a:r>
            <a:r>
              <a:rPr dirty="0" sz="1900">
                <a:solidFill>
                  <a:srgbClr val="767070"/>
                </a:solidFill>
                <a:latin typeface="Arial"/>
                <a:cs typeface="Arial"/>
              </a:rPr>
              <a:t>edges.</a:t>
            </a:r>
            <a:endParaRPr sz="1900">
              <a:latin typeface="Arial"/>
              <a:cs typeface="Arial"/>
            </a:endParaRPr>
          </a:p>
          <a:p>
            <a:pPr algn="ctr" marL="73025">
              <a:lnSpc>
                <a:spcPts val="2270"/>
              </a:lnSpc>
            </a:pPr>
            <a:r>
              <a:rPr dirty="0" sz="1900" spc="25">
                <a:solidFill>
                  <a:srgbClr val="767070"/>
                </a:solidFill>
                <a:latin typeface="Cambria Math"/>
                <a:cs typeface="Cambria Math"/>
              </a:rPr>
              <a:t>𝑣</a:t>
            </a:r>
            <a:r>
              <a:rPr dirty="0" baseline="-15873" sz="2100" spc="37">
                <a:solidFill>
                  <a:srgbClr val="767070"/>
                </a:solidFill>
                <a:latin typeface="Cambria Math"/>
                <a:cs typeface="Cambria Math"/>
              </a:rPr>
              <a:t>0</a:t>
            </a:r>
            <a:r>
              <a:rPr dirty="0" sz="1900" spc="25">
                <a:solidFill>
                  <a:srgbClr val="767070"/>
                </a:solidFill>
                <a:latin typeface="Cambria Math"/>
                <a:cs typeface="Cambria Math"/>
              </a:rPr>
              <a:t>, </a:t>
            </a:r>
            <a:r>
              <a:rPr dirty="0" sz="1900" spc="15">
                <a:solidFill>
                  <a:srgbClr val="767070"/>
                </a:solidFill>
                <a:latin typeface="Cambria Math"/>
                <a:cs typeface="Cambria Math"/>
              </a:rPr>
              <a:t>𝑣</a:t>
            </a:r>
            <a:r>
              <a:rPr dirty="0" baseline="-15873" sz="2100" spc="22">
                <a:solidFill>
                  <a:srgbClr val="767070"/>
                </a:solidFill>
                <a:latin typeface="Cambria Math"/>
                <a:cs typeface="Cambria Math"/>
              </a:rPr>
              <a:t>1</a:t>
            </a:r>
            <a:r>
              <a:rPr dirty="0" sz="1900" spc="15">
                <a:solidFill>
                  <a:srgbClr val="767070"/>
                </a:solidFill>
                <a:latin typeface="Cambria Math"/>
                <a:cs typeface="Cambria Math"/>
              </a:rPr>
              <a:t>, </a:t>
            </a:r>
            <a:r>
              <a:rPr dirty="0" sz="1900" spc="-5">
                <a:solidFill>
                  <a:srgbClr val="767070"/>
                </a:solidFill>
                <a:latin typeface="Cambria Math"/>
                <a:cs typeface="Cambria Math"/>
              </a:rPr>
              <a:t>… , </a:t>
            </a:r>
            <a:r>
              <a:rPr dirty="0" sz="1900" spc="50">
                <a:solidFill>
                  <a:srgbClr val="767070"/>
                </a:solidFill>
                <a:latin typeface="Cambria Math"/>
                <a:cs typeface="Cambria Math"/>
              </a:rPr>
              <a:t>𝑣</a:t>
            </a:r>
            <a:r>
              <a:rPr dirty="0" baseline="-15873" sz="2100" spc="75">
                <a:solidFill>
                  <a:srgbClr val="767070"/>
                </a:solidFill>
                <a:latin typeface="Cambria Math"/>
                <a:cs typeface="Cambria Math"/>
              </a:rPr>
              <a:t>𝑘</a:t>
            </a:r>
            <a:r>
              <a:rPr dirty="0" sz="1900" spc="50">
                <a:solidFill>
                  <a:srgbClr val="767070"/>
                </a:solidFill>
                <a:latin typeface="Cambria Math"/>
                <a:cs typeface="Cambria Math"/>
              </a:rPr>
              <a:t>, </a:t>
            </a:r>
            <a:r>
              <a:rPr dirty="0" sz="1900" spc="5">
                <a:solidFill>
                  <a:srgbClr val="767070"/>
                </a:solidFill>
                <a:latin typeface="Cambria Math"/>
                <a:cs typeface="Cambria Math"/>
              </a:rPr>
              <a:t>𝑣</a:t>
            </a:r>
            <a:r>
              <a:rPr dirty="0" baseline="-15873" sz="2100" spc="7">
                <a:solidFill>
                  <a:srgbClr val="767070"/>
                </a:solidFill>
                <a:latin typeface="Cambria Math"/>
                <a:cs typeface="Cambria Math"/>
              </a:rPr>
              <a:t>𝑖 </a:t>
            </a:r>
            <a:r>
              <a:rPr dirty="0" sz="1900" spc="-5">
                <a:solidFill>
                  <a:srgbClr val="767070"/>
                </a:solidFill>
                <a:latin typeface="Cambria Math"/>
                <a:cs typeface="Cambria Math"/>
              </a:rPr>
              <a:t>≠ </a:t>
            </a:r>
            <a:r>
              <a:rPr dirty="0" sz="1900" spc="-25">
                <a:solidFill>
                  <a:srgbClr val="767070"/>
                </a:solidFill>
                <a:latin typeface="Cambria Math"/>
                <a:cs typeface="Cambria Math"/>
              </a:rPr>
              <a:t>𝑣</a:t>
            </a:r>
            <a:r>
              <a:rPr dirty="0" baseline="-15873" sz="2100" spc="-37">
                <a:solidFill>
                  <a:srgbClr val="767070"/>
                </a:solidFill>
                <a:latin typeface="Cambria Math"/>
                <a:cs typeface="Cambria Math"/>
              </a:rPr>
              <a:t>𝑗 </a:t>
            </a:r>
            <a:r>
              <a:rPr dirty="0" sz="1900" spc="20">
                <a:solidFill>
                  <a:srgbClr val="767070"/>
                </a:solidFill>
                <a:latin typeface="Cambria Math"/>
                <a:cs typeface="Cambria Math"/>
              </a:rPr>
              <a:t>∀𝑖,</a:t>
            </a:r>
            <a:r>
              <a:rPr dirty="0" sz="1900" spc="-320">
                <a:solidFill>
                  <a:srgbClr val="767070"/>
                </a:solidFill>
                <a:latin typeface="Cambria Math"/>
                <a:cs typeface="Cambria Math"/>
              </a:rPr>
              <a:t> </a:t>
            </a:r>
            <a:r>
              <a:rPr dirty="0" sz="1900" spc="-5">
                <a:solidFill>
                  <a:srgbClr val="767070"/>
                </a:solidFill>
                <a:latin typeface="Cambria Math"/>
                <a:cs typeface="Cambria Math"/>
              </a:rPr>
              <a:t>𝑗</a:t>
            </a:r>
            <a:endParaRPr sz="1900">
              <a:latin typeface="Cambria Math"/>
              <a:cs typeface="Cambria Math"/>
            </a:endParaRPr>
          </a:p>
          <a:p>
            <a:pPr algn="ctr" marL="62865">
              <a:lnSpc>
                <a:spcPct val="100000"/>
              </a:lnSpc>
              <a:spcBef>
                <a:spcPts val="215"/>
              </a:spcBef>
              <a:tabLst>
                <a:tab pos="907415" algn="l"/>
                <a:tab pos="2059939" algn="l"/>
              </a:tabLst>
            </a:pPr>
            <a:r>
              <a:rPr dirty="0" sz="1900" spc="25">
                <a:solidFill>
                  <a:srgbClr val="767070"/>
                </a:solidFill>
                <a:latin typeface="Cambria Math"/>
                <a:cs typeface="Cambria Math"/>
              </a:rPr>
              <a:t>𝑣</a:t>
            </a:r>
            <a:r>
              <a:rPr dirty="0" baseline="-15873" sz="2100" spc="37">
                <a:solidFill>
                  <a:srgbClr val="767070"/>
                </a:solidFill>
                <a:latin typeface="Cambria Math"/>
                <a:cs typeface="Cambria Math"/>
              </a:rPr>
              <a:t>0</a:t>
            </a:r>
            <a:r>
              <a:rPr dirty="0" sz="1900" spc="25">
                <a:solidFill>
                  <a:srgbClr val="767070"/>
                </a:solidFill>
                <a:latin typeface="Cambria Math"/>
                <a:cs typeface="Cambria Math"/>
              </a:rPr>
              <a:t>,</a:t>
            </a:r>
            <a:r>
              <a:rPr dirty="0" sz="1900" spc="-114">
                <a:solidFill>
                  <a:srgbClr val="767070"/>
                </a:solidFill>
                <a:latin typeface="Cambria Math"/>
                <a:cs typeface="Cambria Math"/>
              </a:rPr>
              <a:t> </a:t>
            </a:r>
            <a:r>
              <a:rPr dirty="0" sz="1900" spc="-25">
                <a:solidFill>
                  <a:srgbClr val="767070"/>
                </a:solidFill>
                <a:latin typeface="Cambria Math"/>
                <a:cs typeface="Cambria Math"/>
              </a:rPr>
              <a:t>𝑣</a:t>
            </a:r>
            <a:r>
              <a:rPr dirty="0" baseline="-15873" sz="2100" spc="-37">
                <a:solidFill>
                  <a:srgbClr val="767070"/>
                </a:solidFill>
                <a:latin typeface="Cambria Math"/>
                <a:cs typeface="Cambria Math"/>
              </a:rPr>
              <a:t>1  </a:t>
            </a:r>
            <a:r>
              <a:rPr dirty="0" baseline="-15873" sz="2100" spc="-30">
                <a:solidFill>
                  <a:srgbClr val="767070"/>
                </a:solidFill>
                <a:latin typeface="Cambria Math"/>
                <a:cs typeface="Cambria Math"/>
              </a:rPr>
              <a:t> </a:t>
            </a:r>
            <a:r>
              <a:rPr dirty="0" sz="1900" spc="-5">
                <a:solidFill>
                  <a:srgbClr val="767070"/>
                </a:solidFill>
                <a:latin typeface="Cambria Math"/>
                <a:cs typeface="Cambria Math"/>
              </a:rPr>
              <a:t>,	</a:t>
            </a:r>
            <a:r>
              <a:rPr dirty="0" sz="1900" spc="10">
                <a:solidFill>
                  <a:srgbClr val="767070"/>
                </a:solidFill>
                <a:latin typeface="Cambria Math"/>
                <a:cs typeface="Cambria Math"/>
              </a:rPr>
              <a:t>𝑣</a:t>
            </a:r>
            <a:r>
              <a:rPr dirty="0" baseline="-15873" sz="2100" spc="15">
                <a:solidFill>
                  <a:srgbClr val="767070"/>
                </a:solidFill>
                <a:latin typeface="Cambria Math"/>
                <a:cs typeface="Cambria Math"/>
              </a:rPr>
              <a:t>1</a:t>
            </a:r>
            <a:r>
              <a:rPr dirty="0" sz="1900" spc="10">
                <a:solidFill>
                  <a:srgbClr val="767070"/>
                </a:solidFill>
                <a:latin typeface="Cambria Math"/>
                <a:cs typeface="Cambria Math"/>
              </a:rPr>
              <a:t>, </a:t>
            </a:r>
            <a:r>
              <a:rPr dirty="0" sz="1900">
                <a:solidFill>
                  <a:srgbClr val="767070"/>
                </a:solidFill>
                <a:latin typeface="Cambria Math"/>
                <a:cs typeface="Cambria Math"/>
              </a:rPr>
              <a:t>𝑣</a:t>
            </a:r>
            <a:r>
              <a:rPr dirty="0" baseline="-15873" sz="2100">
                <a:solidFill>
                  <a:srgbClr val="767070"/>
                </a:solidFill>
                <a:latin typeface="Cambria Math"/>
                <a:cs typeface="Cambria Math"/>
              </a:rPr>
              <a:t>2  </a:t>
            </a:r>
            <a:r>
              <a:rPr dirty="0" sz="1900" spc="-5">
                <a:solidFill>
                  <a:srgbClr val="767070"/>
                </a:solidFill>
                <a:latin typeface="Cambria Math"/>
                <a:cs typeface="Cambria Math"/>
              </a:rPr>
              <a:t>,</a:t>
            </a:r>
            <a:r>
              <a:rPr dirty="0" sz="1900" spc="-25">
                <a:solidFill>
                  <a:srgbClr val="767070"/>
                </a:solidFill>
                <a:latin typeface="Cambria Math"/>
                <a:cs typeface="Cambria Math"/>
              </a:rPr>
              <a:t> </a:t>
            </a:r>
            <a:r>
              <a:rPr dirty="0" sz="1900" spc="-5">
                <a:solidFill>
                  <a:srgbClr val="767070"/>
                </a:solidFill>
                <a:latin typeface="Cambria Math"/>
                <a:cs typeface="Cambria Math"/>
              </a:rPr>
              <a:t>…</a:t>
            </a:r>
            <a:r>
              <a:rPr dirty="0" sz="1900" spc="-114">
                <a:solidFill>
                  <a:srgbClr val="767070"/>
                </a:solidFill>
                <a:latin typeface="Cambria Math"/>
                <a:cs typeface="Cambria Math"/>
              </a:rPr>
              <a:t> </a:t>
            </a:r>
            <a:r>
              <a:rPr dirty="0" sz="1900" spc="-5">
                <a:solidFill>
                  <a:srgbClr val="767070"/>
                </a:solidFill>
                <a:latin typeface="Cambria Math"/>
                <a:cs typeface="Cambria Math"/>
              </a:rPr>
              <a:t>,	</a:t>
            </a:r>
            <a:r>
              <a:rPr dirty="0" sz="1900" spc="30">
                <a:solidFill>
                  <a:srgbClr val="767070"/>
                </a:solidFill>
                <a:latin typeface="Cambria Math"/>
                <a:cs typeface="Cambria Math"/>
              </a:rPr>
              <a:t>𝑣</a:t>
            </a:r>
            <a:r>
              <a:rPr dirty="0" baseline="-15873" sz="2100" spc="44">
                <a:solidFill>
                  <a:srgbClr val="767070"/>
                </a:solidFill>
                <a:latin typeface="Cambria Math"/>
                <a:cs typeface="Cambria Math"/>
              </a:rPr>
              <a:t>𝑘−1</a:t>
            </a:r>
            <a:r>
              <a:rPr dirty="0" sz="1900" spc="30">
                <a:solidFill>
                  <a:srgbClr val="767070"/>
                </a:solidFill>
                <a:latin typeface="Cambria Math"/>
                <a:cs typeface="Cambria Math"/>
              </a:rPr>
              <a:t>,</a:t>
            </a:r>
            <a:r>
              <a:rPr dirty="0" sz="1900" spc="-120">
                <a:solidFill>
                  <a:srgbClr val="767070"/>
                </a:solidFill>
                <a:latin typeface="Cambria Math"/>
                <a:cs typeface="Cambria Math"/>
              </a:rPr>
              <a:t> </a:t>
            </a:r>
            <a:r>
              <a:rPr dirty="0" sz="1900" spc="20">
                <a:solidFill>
                  <a:srgbClr val="767070"/>
                </a:solidFill>
                <a:latin typeface="Cambria Math"/>
                <a:cs typeface="Cambria Math"/>
              </a:rPr>
              <a:t>𝑣</a:t>
            </a:r>
            <a:r>
              <a:rPr dirty="0" baseline="-15873" sz="2100" spc="30">
                <a:solidFill>
                  <a:srgbClr val="767070"/>
                </a:solidFill>
                <a:latin typeface="Cambria Math"/>
                <a:cs typeface="Cambria Math"/>
              </a:rPr>
              <a:t>𝑘</a:t>
            </a:r>
            <a:endParaRPr baseline="-15873" sz="2100">
              <a:latin typeface="Cambria Math"/>
              <a:cs typeface="Cambria Math"/>
            </a:endParaRPr>
          </a:p>
        </p:txBody>
      </p:sp>
      <p:sp>
        <p:nvSpPr>
          <p:cNvPr id="12" name="object 12"/>
          <p:cNvSpPr txBox="1"/>
          <p:nvPr/>
        </p:nvSpPr>
        <p:spPr>
          <a:xfrm>
            <a:off x="1208938" y="4994528"/>
            <a:ext cx="4617720" cy="604520"/>
          </a:xfrm>
          <a:prstGeom prst="rect">
            <a:avLst/>
          </a:prstGeom>
        </p:spPr>
        <p:txBody>
          <a:bodyPr wrap="square" lIns="0" tIns="12065" rIns="0" bIns="0" rtlCol="0" vert="horz">
            <a:spAutoFit/>
          </a:bodyPr>
          <a:lstStyle/>
          <a:p>
            <a:pPr marL="12700">
              <a:lnSpc>
                <a:spcPct val="100000"/>
              </a:lnSpc>
              <a:spcBef>
                <a:spcPts val="95"/>
              </a:spcBef>
            </a:pPr>
            <a:r>
              <a:rPr dirty="0" sz="1900" spc="-5">
                <a:solidFill>
                  <a:srgbClr val="767070"/>
                </a:solidFill>
                <a:latin typeface="Arial"/>
                <a:cs typeface="Arial"/>
              </a:rPr>
              <a:t>A path cannot </a:t>
            </a:r>
            <a:r>
              <a:rPr dirty="0" sz="1900">
                <a:solidFill>
                  <a:srgbClr val="767070"/>
                </a:solidFill>
                <a:latin typeface="Arial"/>
                <a:cs typeface="Arial"/>
              </a:rPr>
              <a:t>cross </a:t>
            </a:r>
            <a:r>
              <a:rPr dirty="0" sz="1900" spc="-5">
                <a:solidFill>
                  <a:srgbClr val="767070"/>
                </a:solidFill>
                <a:latin typeface="Arial"/>
                <a:cs typeface="Arial"/>
              </a:rPr>
              <a:t>the </a:t>
            </a:r>
            <a:r>
              <a:rPr dirty="0" sz="1900" spc="-10">
                <a:solidFill>
                  <a:srgbClr val="767070"/>
                </a:solidFill>
                <a:latin typeface="Arial"/>
                <a:cs typeface="Arial"/>
              </a:rPr>
              <a:t>same </a:t>
            </a:r>
            <a:r>
              <a:rPr dirty="0" sz="1900" spc="-5">
                <a:solidFill>
                  <a:srgbClr val="767070"/>
                </a:solidFill>
                <a:latin typeface="Arial"/>
                <a:cs typeface="Arial"/>
              </a:rPr>
              <a:t>vertex</a:t>
            </a:r>
            <a:r>
              <a:rPr dirty="0" sz="1900" spc="-20">
                <a:solidFill>
                  <a:srgbClr val="767070"/>
                </a:solidFill>
                <a:latin typeface="Arial"/>
                <a:cs typeface="Arial"/>
              </a:rPr>
              <a:t> </a:t>
            </a:r>
            <a:r>
              <a:rPr dirty="0" sz="1900" spc="-5">
                <a:solidFill>
                  <a:srgbClr val="767070"/>
                </a:solidFill>
                <a:latin typeface="Arial"/>
                <a:cs typeface="Arial"/>
              </a:rPr>
              <a:t>twice,</a:t>
            </a:r>
            <a:endParaRPr sz="1900">
              <a:latin typeface="Arial"/>
              <a:cs typeface="Arial"/>
            </a:endParaRPr>
          </a:p>
          <a:p>
            <a:pPr marL="12700">
              <a:lnSpc>
                <a:spcPct val="100000"/>
              </a:lnSpc>
            </a:pPr>
            <a:r>
              <a:rPr dirty="0" sz="1900" spc="-20">
                <a:solidFill>
                  <a:srgbClr val="767070"/>
                </a:solidFill>
                <a:latin typeface="Arial"/>
                <a:cs typeface="Arial"/>
              </a:rPr>
              <a:t>however.</a:t>
            </a:r>
            <a:endParaRPr sz="1900">
              <a:latin typeface="Arial"/>
              <a:cs typeface="Arial"/>
            </a:endParaRPr>
          </a:p>
        </p:txBody>
      </p:sp>
      <p:sp>
        <p:nvSpPr>
          <p:cNvPr id="13" name="object 13"/>
          <p:cNvSpPr txBox="1"/>
          <p:nvPr/>
        </p:nvSpPr>
        <p:spPr>
          <a:xfrm>
            <a:off x="1208938" y="5863234"/>
            <a:ext cx="5036185" cy="314960"/>
          </a:xfrm>
          <a:prstGeom prst="rect">
            <a:avLst/>
          </a:prstGeom>
        </p:spPr>
        <p:txBody>
          <a:bodyPr wrap="square" lIns="0" tIns="12065" rIns="0" bIns="0" rtlCol="0" vert="horz">
            <a:spAutoFit/>
          </a:bodyPr>
          <a:lstStyle/>
          <a:p>
            <a:pPr marL="12700">
              <a:lnSpc>
                <a:spcPct val="100000"/>
              </a:lnSpc>
              <a:spcBef>
                <a:spcPts val="95"/>
              </a:spcBef>
            </a:pPr>
            <a:r>
              <a:rPr dirty="0" sz="1900">
                <a:solidFill>
                  <a:srgbClr val="767070"/>
                </a:solidFill>
                <a:latin typeface="Arial"/>
                <a:cs typeface="Arial"/>
              </a:rPr>
              <a:t>All </a:t>
            </a:r>
            <a:r>
              <a:rPr dirty="0" sz="1900" spc="-5">
                <a:solidFill>
                  <a:srgbClr val="767070"/>
                </a:solidFill>
                <a:latin typeface="Arial"/>
                <a:cs typeface="Arial"/>
              </a:rPr>
              <a:t>paths are </a:t>
            </a:r>
            <a:r>
              <a:rPr dirty="0" sz="1900">
                <a:solidFill>
                  <a:srgbClr val="767070"/>
                </a:solidFill>
                <a:latin typeface="Arial"/>
                <a:cs typeface="Arial"/>
              </a:rPr>
              <a:t>walks, </a:t>
            </a:r>
            <a:r>
              <a:rPr dirty="0" sz="1900" spc="-5">
                <a:solidFill>
                  <a:srgbClr val="767070"/>
                </a:solidFill>
                <a:latin typeface="Arial"/>
                <a:cs typeface="Arial"/>
              </a:rPr>
              <a:t>but not </a:t>
            </a:r>
            <a:r>
              <a:rPr dirty="0" sz="1900">
                <a:solidFill>
                  <a:srgbClr val="767070"/>
                </a:solidFill>
                <a:latin typeface="Arial"/>
                <a:cs typeface="Arial"/>
              </a:rPr>
              <a:t>all walks </a:t>
            </a:r>
            <a:r>
              <a:rPr dirty="0" sz="1900" spc="-5">
                <a:solidFill>
                  <a:srgbClr val="767070"/>
                </a:solidFill>
                <a:latin typeface="Arial"/>
                <a:cs typeface="Arial"/>
              </a:rPr>
              <a:t>are</a:t>
            </a:r>
            <a:r>
              <a:rPr dirty="0" sz="1900" spc="5">
                <a:solidFill>
                  <a:srgbClr val="767070"/>
                </a:solidFill>
                <a:latin typeface="Arial"/>
                <a:cs typeface="Arial"/>
              </a:rPr>
              <a:t> </a:t>
            </a:r>
            <a:r>
              <a:rPr dirty="0" sz="1900">
                <a:solidFill>
                  <a:srgbClr val="767070"/>
                </a:solidFill>
                <a:latin typeface="Arial"/>
                <a:cs typeface="Arial"/>
              </a:rPr>
              <a:t>paths.</a:t>
            </a:r>
            <a:endParaRPr sz="1900">
              <a:latin typeface="Arial"/>
              <a:cs typeface="Arial"/>
            </a:endParaRPr>
          </a:p>
        </p:txBody>
      </p:sp>
      <p:sp>
        <p:nvSpPr>
          <p:cNvPr id="14" name="object 14"/>
          <p:cNvSpPr/>
          <p:nvPr/>
        </p:nvSpPr>
        <p:spPr>
          <a:xfrm>
            <a:off x="7031735" y="1069847"/>
            <a:ext cx="500380" cy="497205"/>
          </a:xfrm>
          <a:custGeom>
            <a:avLst/>
            <a:gdLst/>
            <a:ahLst/>
            <a:cxnLst/>
            <a:rect l="l" t="t" r="r" b="b"/>
            <a:pathLst>
              <a:path w="500379" h="497205">
                <a:moveTo>
                  <a:pt x="249936" y="0"/>
                </a:moveTo>
                <a:lnTo>
                  <a:pt x="205006" y="4003"/>
                </a:lnTo>
                <a:lnTo>
                  <a:pt x="162719" y="15545"/>
                </a:lnTo>
                <a:lnTo>
                  <a:pt x="123782" y="33923"/>
                </a:lnTo>
                <a:lnTo>
                  <a:pt x="88899" y="58434"/>
                </a:lnTo>
                <a:lnTo>
                  <a:pt x="58777" y="88377"/>
                </a:lnTo>
                <a:lnTo>
                  <a:pt x="34120" y="123048"/>
                </a:lnTo>
                <a:lnTo>
                  <a:pt x="15635" y="161746"/>
                </a:lnTo>
                <a:lnTo>
                  <a:pt x="4026" y="203768"/>
                </a:lnTo>
                <a:lnTo>
                  <a:pt x="0" y="248412"/>
                </a:lnTo>
                <a:lnTo>
                  <a:pt x="4026" y="293055"/>
                </a:lnTo>
                <a:lnTo>
                  <a:pt x="15635" y="335077"/>
                </a:lnTo>
                <a:lnTo>
                  <a:pt x="34120" y="373775"/>
                </a:lnTo>
                <a:lnTo>
                  <a:pt x="58777" y="408446"/>
                </a:lnTo>
                <a:lnTo>
                  <a:pt x="88900" y="438389"/>
                </a:lnTo>
                <a:lnTo>
                  <a:pt x="123782" y="462900"/>
                </a:lnTo>
                <a:lnTo>
                  <a:pt x="162719" y="481278"/>
                </a:lnTo>
                <a:lnTo>
                  <a:pt x="205006" y="492820"/>
                </a:lnTo>
                <a:lnTo>
                  <a:pt x="249936" y="496824"/>
                </a:lnTo>
                <a:lnTo>
                  <a:pt x="294865" y="492820"/>
                </a:lnTo>
                <a:lnTo>
                  <a:pt x="337152" y="481278"/>
                </a:lnTo>
                <a:lnTo>
                  <a:pt x="376089" y="462900"/>
                </a:lnTo>
                <a:lnTo>
                  <a:pt x="410972" y="438389"/>
                </a:lnTo>
                <a:lnTo>
                  <a:pt x="441094" y="408446"/>
                </a:lnTo>
                <a:lnTo>
                  <a:pt x="465751" y="373775"/>
                </a:lnTo>
                <a:lnTo>
                  <a:pt x="484236" y="335077"/>
                </a:lnTo>
                <a:lnTo>
                  <a:pt x="495845" y="293055"/>
                </a:lnTo>
                <a:lnTo>
                  <a:pt x="499872" y="248412"/>
                </a:lnTo>
                <a:lnTo>
                  <a:pt x="495845" y="203768"/>
                </a:lnTo>
                <a:lnTo>
                  <a:pt x="484236" y="161746"/>
                </a:lnTo>
                <a:lnTo>
                  <a:pt x="465751" y="123048"/>
                </a:lnTo>
                <a:lnTo>
                  <a:pt x="441094" y="88377"/>
                </a:lnTo>
                <a:lnTo>
                  <a:pt x="410972" y="58434"/>
                </a:lnTo>
                <a:lnTo>
                  <a:pt x="376089" y="33923"/>
                </a:lnTo>
                <a:lnTo>
                  <a:pt x="337152" y="15545"/>
                </a:lnTo>
                <a:lnTo>
                  <a:pt x="294865" y="4003"/>
                </a:lnTo>
                <a:lnTo>
                  <a:pt x="249936" y="0"/>
                </a:lnTo>
                <a:close/>
              </a:path>
            </a:pathLst>
          </a:custGeom>
          <a:solidFill>
            <a:srgbClr val="AC8752"/>
          </a:solidFill>
        </p:spPr>
        <p:txBody>
          <a:bodyPr wrap="square" lIns="0" tIns="0" rIns="0" bIns="0" rtlCol="0"/>
          <a:lstStyle/>
          <a:p/>
        </p:txBody>
      </p:sp>
      <p:sp>
        <p:nvSpPr>
          <p:cNvPr id="15" name="object 15"/>
          <p:cNvSpPr txBox="1"/>
          <p:nvPr/>
        </p:nvSpPr>
        <p:spPr>
          <a:xfrm>
            <a:off x="7211314" y="1196720"/>
            <a:ext cx="143510" cy="238125"/>
          </a:xfrm>
          <a:prstGeom prst="rect">
            <a:avLst/>
          </a:prstGeom>
        </p:spPr>
        <p:txBody>
          <a:bodyPr wrap="square" lIns="0" tIns="11430" rIns="0" bIns="0" rtlCol="0" vert="horz">
            <a:spAutoFit/>
          </a:bodyPr>
          <a:lstStyle/>
          <a:p>
            <a:pPr marL="12700">
              <a:lnSpc>
                <a:spcPct val="100000"/>
              </a:lnSpc>
              <a:spcBef>
                <a:spcPts val="90"/>
              </a:spcBef>
            </a:pPr>
            <a:r>
              <a:rPr dirty="0" sz="1400" spc="-10">
                <a:solidFill>
                  <a:srgbClr val="E7DCED"/>
                </a:solidFill>
                <a:latin typeface="Arial"/>
                <a:cs typeface="Arial"/>
              </a:rPr>
              <a:t>A</a:t>
            </a:r>
            <a:endParaRPr sz="1400">
              <a:latin typeface="Arial"/>
              <a:cs typeface="Arial"/>
            </a:endParaRPr>
          </a:p>
        </p:txBody>
      </p:sp>
      <p:sp>
        <p:nvSpPr>
          <p:cNvPr id="16" name="object 16"/>
          <p:cNvSpPr/>
          <p:nvPr/>
        </p:nvSpPr>
        <p:spPr>
          <a:xfrm>
            <a:off x="8482583" y="1069847"/>
            <a:ext cx="500380" cy="497205"/>
          </a:xfrm>
          <a:custGeom>
            <a:avLst/>
            <a:gdLst/>
            <a:ahLst/>
            <a:cxnLst/>
            <a:rect l="l" t="t" r="r" b="b"/>
            <a:pathLst>
              <a:path w="500379" h="497205">
                <a:moveTo>
                  <a:pt x="249936" y="0"/>
                </a:moveTo>
                <a:lnTo>
                  <a:pt x="205006" y="4003"/>
                </a:lnTo>
                <a:lnTo>
                  <a:pt x="162719" y="15545"/>
                </a:lnTo>
                <a:lnTo>
                  <a:pt x="123782" y="33923"/>
                </a:lnTo>
                <a:lnTo>
                  <a:pt x="88899" y="58434"/>
                </a:lnTo>
                <a:lnTo>
                  <a:pt x="58777" y="88377"/>
                </a:lnTo>
                <a:lnTo>
                  <a:pt x="34120" y="123048"/>
                </a:lnTo>
                <a:lnTo>
                  <a:pt x="15635" y="161746"/>
                </a:lnTo>
                <a:lnTo>
                  <a:pt x="4026" y="203768"/>
                </a:lnTo>
                <a:lnTo>
                  <a:pt x="0" y="248412"/>
                </a:lnTo>
                <a:lnTo>
                  <a:pt x="4026" y="293055"/>
                </a:lnTo>
                <a:lnTo>
                  <a:pt x="15635" y="335077"/>
                </a:lnTo>
                <a:lnTo>
                  <a:pt x="34120" y="373775"/>
                </a:lnTo>
                <a:lnTo>
                  <a:pt x="58777" y="408446"/>
                </a:lnTo>
                <a:lnTo>
                  <a:pt x="88900" y="438389"/>
                </a:lnTo>
                <a:lnTo>
                  <a:pt x="123782" y="462900"/>
                </a:lnTo>
                <a:lnTo>
                  <a:pt x="162719" y="481278"/>
                </a:lnTo>
                <a:lnTo>
                  <a:pt x="205006" y="492820"/>
                </a:lnTo>
                <a:lnTo>
                  <a:pt x="249936" y="496824"/>
                </a:lnTo>
                <a:lnTo>
                  <a:pt x="294865" y="492820"/>
                </a:lnTo>
                <a:lnTo>
                  <a:pt x="337152" y="481278"/>
                </a:lnTo>
                <a:lnTo>
                  <a:pt x="376089" y="462900"/>
                </a:lnTo>
                <a:lnTo>
                  <a:pt x="410972" y="438389"/>
                </a:lnTo>
                <a:lnTo>
                  <a:pt x="441094" y="408446"/>
                </a:lnTo>
                <a:lnTo>
                  <a:pt x="465751" y="373775"/>
                </a:lnTo>
                <a:lnTo>
                  <a:pt x="484236" y="335077"/>
                </a:lnTo>
                <a:lnTo>
                  <a:pt x="495845" y="293055"/>
                </a:lnTo>
                <a:lnTo>
                  <a:pt x="499872" y="248412"/>
                </a:lnTo>
                <a:lnTo>
                  <a:pt x="495845" y="203768"/>
                </a:lnTo>
                <a:lnTo>
                  <a:pt x="484236" y="161746"/>
                </a:lnTo>
                <a:lnTo>
                  <a:pt x="465751" y="123048"/>
                </a:lnTo>
                <a:lnTo>
                  <a:pt x="441094" y="88377"/>
                </a:lnTo>
                <a:lnTo>
                  <a:pt x="410972" y="58434"/>
                </a:lnTo>
                <a:lnTo>
                  <a:pt x="376089" y="33923"/>
                </a:lnTo>
                <a:lnTo>
                  <a:pt x="337152" y="15545"/>
                </a:lnTo>
                <a:lnTo>
                  <a:pt x="294865" y="4003"/>
                </a:lnTo>
                <a:lnTo>
                  <a:pt x="249936" y="0"/>
                </a:lnTo>
                <a:close/>
              </a:path>
            </a:pathLst>
          </a:custGeom>
          <a:solidFill>
            <a:srgbClr val="AC8752"/>
          </a:solidFill>
        </p:spPr>
        <p:txBody>
          <a:bodyPr wrap="square" lIns="0" tIns="0" rIns="0" bIns="0" rtlCol="0"/>
          <a:lstStyle/>
          <a:p/>
        </p:txBody>
      </p:sp>
      <p:sp>
        <p:nvSpPr>
          <p:cNvPr id="17" name="object 17"/>
          <p:cNvSpPr txBox="1"/>
          <p:nvPr/>
        </p:nvSpPr>
        <p:spPr>
          <a:xfrm>
            <a:off x="8661907" y="1196720"/>
            <a:ext cx="143510" cy="238125"/>
          </a:xfrm>
          <a:prstGeom prst="rect">
            <a:avLst/>
          </a:prstGeom>
        </p:spPr>
        <p:txBody>
          <a:bodyPr wrap="square" lIns="0" tIns="11430" rIns="0" bIns="0" rtlCol="0" vert="horz">
            <a:spAutoFit/>
          </a:bodyPr>
          <a:lstStyle/>
          <a:p>
            <a:pPr marL="12700">
              <a:lnSpc>
                <a:spcPct val="100000"/>
              </a:lnSpc>
              <a:spcBef>
                <a:spcPts val="90"/>
              </a:spcBef>
            </a:pPr>
            <a:r>
              <a:rPr dirty="0" sz="1400" spc="-10">
                <a:solidFill>
                  <a:srgbClr val="E7DCED"/>
                </a:solidFill>
                <a:latin typeface="Arial"/>
                <a:cs typeface="Arial"/>
              </a:rPr>
              <a:t>B</a:t>
            </a:r>
            <a:endParaRPr sz="1400">
              <a:latin typeface="Arial"/>
              <a:cs typeface="Arial"/>
            </a:endParaRPr>
          </a:p>
        </p:txBody>
      </p:sp>
      <p:sp>
        <p:nvSpPr>
          <p:cNvPr id="18" name="object 18"/>
          <p:cNvSpPr/>
          <p:nvPr/>
        </p:nvSpPr>
        <p:spPr>
          <a:xfrm>
            <a:off x="7650480" y="2127504"/>
            <a:ext cx="497205" cy="497205"/>
          </a:xfrm>
          <a:custGeom>
            <a:avLst/>
            <a:gdLst/>
            <a:ahLst/>
            <a:cxnLst/>
            <a:rect l="l" t="t" r="r" b="b"/>
            <a:pathLst>
              <a:path w="497204" h="497205">
                <a:moveTo>
                  <a:pt x="248412" y="0"/>
                </a:moveTo>
                <a:lnTo>
                  <a:pt x="198358" y="5048"/>
                </a:lnTo>
                <a:lnTo>
                  <a:pt x="151733" y="19526"/>
                </a:lnTo>
                <a:lnTo>
                  <a:pt x="109537" y="42433"/>
                </a:lnTo>
                <a:lnTo>
                  <a:pt x="72771" y="72771"/>
                </a:lnTo>
                <a:lnTo>
                  <a:pt x="42433" y="109537"/>
                </a:lnTo>
                <a:lnTo>
                  <a:pt x="19526" y="151733"/>
                </a:lnTo>
                <a:lnTo>
                  <a:pt x="5048" y="198358"/>
                </a:lnTo>
                <a:lnTo>
                  <a:pt x="0" y="248412"/>
                </a:lnTo>
                <a:lnTo>
                  <a:pt x="5048" y="298465"/>
                </a:lnTo>
                <a:lnTo>
                  <a:pt x="19526" y="345090"/>
                </a:lnTo>
                <a:lnTo>
                  <a:pt x="42433" y="387286"/>
                </a:lnTo>
                <a:lnTo>
                  <a:pt x="72771" y="424053"/>
                </a:lnTo>
                <a:lnTo>
                  <a:pt x="109537" y="454390"/>
                </a:lnTo>
                <a:lnTo>
                  <a:pt x="151733" y="477297"/>
                </a:lnTo>
                <a:lnTo>
                  <a:pt x="198358" y="491775"/>
                </a:lnTo>
                <a:lnTo>
                  <a:pt x="248412" y="496824"/>
                </a:lnTo>
                <a:lnTo>
                  <a:pt x="298465" y="491775"/>
                </a:lnTo>
                <a:lnTo>
                  <a:pt x="345090" y="477297"/>
                </a:lnTo>
                <a:lnTo>
                  <a:pt x="387286" y="454390"/>
                </a:lnTo>
                <a:lnTo>
                  <a:pt x="424052" y="424053"/>
                </a:lnTo>
                <a:lnTo>
                  <a:pt x="454390" y="387286"/>
                </a:lnTo>
                <a:lnTo>
                  <a:pt x="477297" y="345090"/>
                </a:lnTo>
                <a:lnTo>
                  <a:pt x="491775" y="298465"/>
                </a:lnTo>
                <a:lnTo>
                  <a:pt x="496824" y="248412"/>
                </a:lnTo>
                <a:lnTo>
                  <a:pt x="491775" y="198358"/>
                </a:lnTo>
                <a:lnTo>
                  <a:pt x="477297" y="151733"/>
                </a:lnTo>
                <a:lnTo>
                  <a:pt x="454390" y="109537"/>
                </a:lnTo>
                <a:lnTo>
                  <a:pt x="424052" y="72771"/>
                </a:lnTo>
                <a:lnTo>
                  <a:pt x="387286" y="42433"/>
                </a:lnTo>
                <a:lnTo>
                  <a:pt x="345090" y="19526"/>
                </a:lnTo>
                <a:lnTo>
                  <a:pt x="298465" y="5048"/>
                </a:lnTo>
                <a:lnTo>
                  <a:pt x="248412" y="0"/>
                </a:lnTo>
                <a:close/>
              </a:path>
            </a:pathLst>
          </a:custGeom>
          <a:solidFill>
            <a:srgbClr val="AC8752"/>
          </a:solidFill>
        </p:spPr>
        <p:txBody>
          <a:bodyPr wrap="square" lIns="0" tIns="0" rIns="0" bIns="0" rtlCol="0"/>
          <a:lstStyle/>
          <a:p/>
        </p:txBody>
      </p:sp>
      <p:sp>
        <p:nvSpPr>
          <p:cNvPr id="19" name="object 19"/>
          <p:cNvSpPr/>
          <p:nvPr/>
        </p:nvSpPr>
        <p:spPr>
          <a:xfrm>
            <a:off x="9223247" y="2127504"/>
            <a:ext cx="497205" cy="497205"/>
          </a:xfrm>
          <a:custGeom>
            <a:avLst/>
            <a:gdLst/>
            <a:ahLst/>
            <a:cxnLst/>
            <a:rect l="l" t="t" r="r" b="b"/>
            <a:pathLst>
              <a:path w="497204" h="497205">
                <a:moveTo>
                  <a:pt x="248411" y="0"/>
                </a:moveTo>
                <a:lnTo>
                  <a:pt x="198358" y="5048"/>
                </a:lnTo>
                <a:lnTo>
                  <a:pt x="151733" y="19526"/>
                </a:lnTo>
                <a:lnTo>
                  <a:pt x="109537" y="42433"/>
                </a:lnTo>
                <a:lnTo>
                  <a:pt x="72771" y="72771"/>
                </a:lnTo>
                <a:lnTo>
                  <a:pt x="42433" y="109537"/>
                </a:lnTo>
                <a:lnTo>
                  <a:pt x="19526" y="151733"/>
                </a:lnTo>
                <a:lnTo>
                  <a:pt x="5048" y="198358"/>
                </a:lnTo>
                <a:lnTo>
                  <a:pt x="0" y="248412"/>
                </a:lnTo>
                <a:lnTo>
                  <a:pt x="5048" y="298465"/>
                </a:lnTo>
                <a:lnTo>
                  <a:pt x="19526" y="345090"/>
                </a:lnTo>
                <a:lnTo>
                  <a:pt x="42433" y="387286"/>
                </a:lnTo>
                <a:lnTo>
                  <a:pt x="72771" y="424053"/>
                </a:lnTo>
                <a:lnTo>
                  <a:pt x="109537" y="454390"/>
                </a:lnTo>
                <a:lnTo>
                  <a:pt x="151733" y="477297"/>
                </a:lnTo>
                <a:lnTo>
                  <a:pt x="198358" y="491775"/>
                </a:lnTo>
                <a:lnTo>
                  <a:pt x="248411" y="496824"/>
                </a:lnTo>
                <a:lnTo>
                  <a:pt x="298465" y="491775"/>
                </a:lnTo>
                <a:lnTo>
                  <a:pt x="345090" y="477297"/>
                </a:lnTo>
                <a:lnTo>
                  <a:pt x="387286" y="454390"/>
                </a:lnTo>
                <a:lnTo>
                  <a:pt x="424052" y="424053"/>
                </a:lnTo>
                <a:lnTo>
                  <a:pt x="454390" y="387286"/>
                </a:lnTo>
                <a:lnTo>
                  <a:pt x="477297" y="345090"/>
                </a:lnTo>
                <a:lnTo>
                  <a:pt x="491775" y="298465"/>
                </a:lnTo>
                <a:lnTo>
                  <a:pt x="496824" y="248412"/>
                </a:lnTo>
                <a:lnTo>
                  <a:pt x="491775" y="198358"/>
                </a:lnTo>
                <a:lnTo>
                  <a:pt x="477297" y="151733"/>
                </a:lnTo>
                <a:lnTo>
                  <a:pt x="454390" y="109537"/>
                </a:lnTo>
                <a:lnTo>
                  <a:pt x="424052" y="72771"/>
                </a:lnTo>
                <a:lnTo>
                  <a:pt x="387286" y="42433"/>
                </a:lnTo>
                <a:lnTo>
                  <a:pt x="345090" y="19526"/>
                </a:lnTo>
                <a:lnTo>
                  <a:pt x="298465" y="5048"/>
                </a:lnTo>
                <a:lnTo>
                  <a:pt x="248411" y="0"/>
                </a:lnTo>
                <a:close/>
              </a:path>
            </a:pathLst>
          </a:custGeom>
          <a:solidFill>
            <a:srgbClr val="AC8752"/>
          </a:solidFill>
        </p:spPr>
        <p:txBody>
          <a:bodyPr wrap="square" lIns="0" tIns="0" rIns="0" bIns="0" rtlCol="0"/>
          <a:lstStyle/>
          <a:p/>
        </p:txBody>
      </p:sp>
      <p:sp>
        <p:nvSpPr>
          <p:cNvPr id="20" name="object 20"/>
          <p:cNvSpPr/>
          <p:nvPr/>
        </p:nvSpPr>
        <p:spPr>
          <a:xfrm>
            <a:off x="9896856" y="1069847"/>
            <a:ext cx="497205" cy="497205"/>
          </a:xfrm>
          <a:custGeom>
            <a:avLst/>
            <a:gdLst/>
            <a:ahLst/>
            <a:cxnLst/>
            <a:rect l="l" t="t" r="r" b="b"/>
            <a:pathLst>
              <a:path w="497204" h="497205">
                <a:moveTo>
                  <a:pt x="248412" y="0"/>
                </a:moveTo>
                <a:lnTo>
                  <a:pt x="198358" y="5048"/>
                </a:lnTo>
                <a:lnTo>
                  <a:pt x="151733" y="19526"/>
                </a:lnTo>
                <a:lnTo>
                  <a:pt x="109537" y="42433"/>
                </a:lnTo>
                <a:lnTo>
                  <a:pt x="72771" y="72771"/>
                </a:lnTo>
                <a:lnTo>
                  <a:pt x="42433" y="109537"/>
                </a:lnTo>
                <a:lnTo>
                  <a:pt x="19526" y="151733"/>
                </a:lnTo>
                <a:lnTo>
                  <a:pt x="5048" y="198358"/>
                </a:lnTo>
                <a:lnTo>
                  <a:pt x="0" y="248412"/>
                </a:lnTo>
                <a:lnTo>
                  <a:pt x="5048" y="298465"/>
                </a:lnTo>
                <a:lnTo>
                  <a:pt x="19526" y="345090"/>
                </a:lnTo>
                <a:lnTo>
                  <a:pt x="42433" y="387286"/>
                </a:lnTo>
                <a:lnTo>
                  <a:pt x="72771" y="424053"/>
                </a:lnTo>
                <a:lnTo>
                  <a:pt x="109537" y="454390"/>
                </a:lnTo>
                <a:lnTo>
                  <a:pt x="151733" y="477297"/>
                </a:lnTo>
                <a:lnTo>
                  <a:pt x="198358" y="491775"/>
                </a:lnTo>
                <a:lnTo>
                  <a:pt x="248412" y="496824"/>
                </a:lnTo>
                <a:lnTo>
                  <a:pt x="298465" y="491775"/>
                </a:lnTo>
                <a:lnTo>
                  <a:pt x="345090" y="477297"/>
                </a:lnTo>
                <a:lnTo>
                  <a:pt x="387286" y="454390"/>
                </a:lnTo>
                <a:lnTo>
                  <a:pt x="424052" y="424053"/>
                </a:lnTo>
                <a:lnTo>
                  <a:pt x="454390" y="387286"/>
                </a:lnTo>
                <a:lnTo>
                  <a:pt x="477297" y="345090"/>
                </a:lnTo>
                <a:lnTo>
                  <a:pt x="491775" y="298465"/>
                </a:lnTo>
                <a:lnTo>
                  <a:pt x="496824" y="248412"/>
                </a:lnTo>
                <a:lnTo>
                  <a:pt x="491775" y="198358"/>
                </a:lnTo>
                <a:lnTo>
                  <a:pt x="477297" y="151733"/>
                </a:lnTo>
                <a:lnTo>
                  <a:pt x="454390" y="109537"/>
                </a:lnTo>
                <a:lnTo>
                  <a:pt x="424052" y="72771"/>
                </a:lnTo>
                <a:lnTo>
                  <a:pt x="387286" y="42433"/>
                </a:lnTo>
                <a:lnTo>
                  <a:pt x="345090" y="19526"/>
                </a:lnTo>
                <a:lnTo>
                  <a:pt x="298465" y="5048"/>
                </a:lnTo>
                <a:lnTo>
                  <a:pt x="248412" y="0"/>
                </a:lnTo>
                <a:close/>
              </a:path>
            </a:pathLst>
          </a:custGeom>
          <a:solidFill>
            <a:srgbClr val="AC8752"/>
          </a:solidFill>
        </p:spPr>
        <p:txBody>
          <a:bodyPr wrap="square" lIns="0" tIns="0" rIns="0" bIns="0" rtlCol="0"/>
          <a:lstStyle/>
          <a:p/>
        </p:txBody>
      </p:sp>
      <p:sp>
        <p:nvSpPr>
          <p:cNvPr id="21" name="object 21"/>
          <p:cNvSpPr txBox="1"/>
          <p:nvPr/>
        </p:nvSpPr>
        <p:spPr>
          <a:xfrm>
            <a:off x="10075291" y="1196720"/>
            <a:ext cx="143510" cy="238125"/>
          </a:xfrm>
          <a:prstGeom prst="rect">
            <a:avLst/>
          </a:prstGeom>
        </p:spPr>
        <p:txBody>
          <a:bodyPr wrap="square" lIns="0" tIns="11430" rIns="0" bIns="0" rtlCol="0" vert="horz">
            <a:spAutoFit/>
          </a:bodyPr>
          <a:lstStyle/>
          <a:p>
            <a:pPr marL="12700">
              <a:lnSpc>
                <a:spcPct val="100000"/>
              </a:lnSpc>
              <a:spcBef>
                <a:spcPts val="90"/>
              </a:spcBef>
            </a:pPr>
            <a:r>
              <a:rPr dirty="0" sz="1400" spc="-10">
                <a:solidFill>
                  <a:srgbClr val="E7DCED"/>
                </a:solidFill>
                <a:latin typeface="Arial"/>
                <a:cs typeface="Arial"/>
              </a:rPr>
              <a:t>E</a:t>
            </a:r>
            <a:endParaRPr sz="1400">
              <a:latin typeface="Arial"/>
              <a:cs typeface="Arial"/>
            </a:endParaRPr>
          </a:p>
        </p:txBody>
      </p:sp>
      <p:sp>
        <p:nvSpPr>
          <p:cNvPr id="22" name="object 22"/>
          <p:cNvSpPr/>
          <p:nvPr/>
        </p:nvSpPr>
        <p:spPr>
          <a:xfrm>
            <a:off x="7283195" y="1568196"/>
            <a:ext cx="440690" cy="631825"/>
          </a:xfrm>
          <a:custGeom>
            <a:avLst/>
            <a:gdLst/>
            <a:ahLst/>
            <a:cxnLst/>
            <a:rect l="l" t="t" r="r" b="b"/>
            <a:pathLst>
              <a:path w="440690" h="631825">
                <a:moveTo>
                  <a:pt x="0" y="0"/>
                </a:moveTo>
                <a:lnTo>
                  <a:pt x="440435" y="631570"/>
                </a:lnTo>
              </a:path>
            </a:pathLst>
          </a:custGeom>
          <a:ln w="27432">
            <a:solidFill>
              <a:srgbClr val="8952AC"/>
            </a:solidFill>
          </a:ln>
        </p:spPr>
        <p:txBody>
          <a:bodyPr wrap="square" lIns="0" tIns="0" rIns="0" bIns="0" rtlCol="0"/>
          <a:lstStyle/>
          <a:p/>
        </p:txBody>
      </p:sp>
      <p:sp>
        <p:nvSpPr>
          <p:cNvPr id="23" name="object 23"/>
          <p:cNvSpPr/>
          <p:nvPr/>
        </p:nvSpPr>
        <p:spPr>
          <a:xfrm>
            <a:off x="7533131" y="1321308"/>
            <a:ext cx="951865" cy="0"/>
          </a:xfrm>
          <a:custGeom>
            <a:avLst/>
            <a:gdLst/>
            <a:ahLst/>
            <a:cxnLst/>
            <a:rect l="l" t="t" r="r" b="b"/>
            <a:pathLst>
              <a:path w="951865" h="0">
                <a:moveTo>
                  <a:pt x="0" y="0"/>
                </a:moveTo>
                <a:lnTo>
                  <a:pt x="951611" y="0"/>
                </a:lnTo>
              </a:path>
            </a:pathLst>
          </a:custGeom>
          <a:ln w="27432">
            <a:solidFill>
              <a:srgbClr val="8952AC"/>
            </a:solidFill>
          </a:ln>
        </p:spPr>
        <p:txBody>
          <a:bodyPr wrap="square" lIns="0" tIns="0" rIns="0" bIns="0" rtlCol="0"/>
          <a:lstStyle/>
          <a:p/>
        </p:txBody>
      </p:sp>
      <p:sp>
        <p:nvSpPr>
          <p:cNvPr id="24" name="object 24"/>
          <p:cNvSpPr/>
          <p:nvPr/>
        </p:nvSpPr>
        <p:spPr>
          <a:xfrm>
            <a:off x="8075676" y="1568196"/>
            <a:ext cx="657225" cy="631825"/>
          </a:xfrm>
          <a:custGeom>
            <a:avLst/>
            <a:gdLst/>
            <a:ahLst/>
            <a:cxnLst/>
            <a:rect l="l" t="t" r="r" b="b"/>
            <a:pathLst>
              <a:path w="657225" h="631825">
                <a:moveTo>
                  <a:pt x="0" y="631570"/>
                </a:moveTo>
                <a:lnTo>
                  <a:pt x="657225" y="0"/>
                </a:lnTo>
              </a:path>
            </a:pathLst>
          </a:custGeom>
          <a:ln w="27432">
            <a:solidFill>
              <a:srgbClr val="8952AC"/>
            </a:solidFill>
          </a:ln>
        </p:spPr>
        <p:txBody>
          <a:bodyPr wrap="square" lIns="0" tIns="0" rIns="0" bIns="0" rtlCol="0"/>
          <a:lstStyle/>
          <a:p/>
        </p:txBody>
      </p:sp>
      <p:sp>
        <p:nvSpPr>
          <p:cNvPr id="25" name="object 25"/>
          <p:cNvSpPr/>
          <p:nvPr/>
        </p:nvSpPr>
        <p:spPr>
          <a:xfrm>
            <a:off x="8983980" y="1321308"/>
            <a:ext cx="914400" cy="0"/>
          </a:xfrm>
          <a:custGeom>
            <a:avLst/>
            <a:gdLst/>
            <a:ahLst/>
            <a:cxnLst/>
            <a:rect l="l" t="t" r="r" b="b"/>
            <a:pathLst>
              <a:path w="914400" h="0">
                <a:moveTo>
                  <a:pt x="0" y="0"/>
                </a:moveTo>
                <a:lnTo>
                  <a:pt x="914400" y="0"/>
                </a:lnTo>
              </a:path>
            </a:pathLst>
          </a:custGeom>
          <a:ln w="27432">
            <a:solidFill>
              <a:srgbClr val="8952AC"/>
            </a:solidFill>
          </a:ln>
        </p:spPr>
        <p:txBody>
          <a:bodyPr wrap="square" lIns="0" tIns="0" rIns="0" bIns="0" rtlCol="0"/>
          <a:lstStyle/>
          <a:p/>
        </p:txBody>
      </p:sp>
      <p:sp>
        <p:nvSpPr>
          <p:cNvPr id="26" name="object 26"/>
          <p:cNvSpPr/>
          <p:nvPr/>
        </p:nvSpPr>
        <p:spPr>
          <a:xfrm>
            <a:off x="8148828" y="2375916"/>
            <a:ext cx="1075055" cy="0"/>
          </a:xfrm>
          <a:custGeom>
            <a:avLst/>
            <a:gdLst/>
            <a:ahLst/>
            <a:cxnLst/>
            <a:rect l="l" t="t" r="r" b="b"/>
            <a:pathLst>
              <a:path w="1075054" h="0">
                <a:moveTo>
                  <a:pt x="0" y="0"/>
                </a:moveTo>
                <a:lnTo>
                  <a:pt x="1074801" y="0"/>
                </a:lnTo>
              </a:path>
            </a:pathLst>
          </a:custGeom>
          <a:ln w="27432">
            <a:solidFill>
              <a:srgbClr val="8952AC"/>
            </a:solidFill>
          </a:ln>
        </p:spPr>
        <p:txBody>
          <a:bodyPr wrap="square" lIns="0" tIns="0" rIns="0" bIns="0" rtlCol="0"/>
          <a:lstStyle/>
          <a:p/>
        </p:txBody>
      </p:sp>
      <p:sp>
        <p:nvSpPr>
          <p:cNvPr id="27" name="object 27"/>
          <p:cNvSpPr/>
          <p:nvPr/>
        </p:nvSpPr>
        <p:spPr>
          <a:xfrm>
            <a:off x="9648443" y="1568196"/>
            <a:ext cx="497205" cy="631825"/>
          </a:xfrm>
          <a:custGeom>
            <a:avLst/>
            <a:gdLst/>
            <a:ahLst/>
            <a:cxnLst/>
            <a:rect l="l" t="t" r="r" b="b"/>
            <a:pathLst>
              <a:path w="497204" h="631825">
                <a:moveTo>
                  <a:pt x="496824" y="0"/>
                </a:moveTo>
                <a:lnTo>
                  <a:pt x="0" y="631570"/>
                </a:lnTo>
              </a:path>
            </a:pathLst>
          </a:custGeom>
          <a:ln w="27432">
            <a:solidFill>
              <a:srgbClr val="8952AC"/>
            </a:solidFill>
          </a:ln>
        </p:spPr>
        <p:txBody>
          <a:bodyPr wrap="square" lIns="0" tIns="0" rIns="0" bIns="0" rtlCol="0"/>
          <a:lstStyle/>
          <a:p/>
        </p:txBody>
      </p:sp>
      <p:sp>
        <p:nvSpPr>
          <p:cNvPr id="28" name="object 28"/>
          <p:cNvSpPr/>
          <p:nvPr/>
        </p:nvSpPr>
        <p:spPr>
          <a:xfrm>
            <a:off x="8734043" y="1568196"/>
            <a:ext cx="563880" cy="631825"/>
          </a:xfrm>
          <a:custGeom>
            <a:avLst/>
            <a:gdLst/>
            <a:ahLst/>
            <a:cxnLst/>
            <a:rect l="l" t="t" r="r" b="b"/>
            <a:pathLst>
              <a:path w="563879" h="631825">
                <a:moveTo>
                  <a:pt x="0" y="0"/>
                </a:moveTo>
                <a:lnTo>
                  <a:pt x="563626" y="631570"/>
                </a:lnTo>
              </a:path>
            </a:pathLst>
          </a:custGeom>
          <a:ln w="27432">
            <a:solidFill>
              <a:srgbClr val="8952AC"/>
            </a:solidFill>
          </a:ln>
        </p:spPr>
        <p:txBody>
          <a:bodyPr wrap="square" lIns="0" tIns="0" rIns="0" bIns="0" rtlCol="0"/>
          <a:lstStyle/>
          <a:p/>
        </p:txBody>
      </p:sp>
      <p:sp>
        <p:nvSpPr>
          <p:cNvPr id="29" name="object 29"/>
          <p:cNvSpPr/>
          <p:nvPr/>
        </p:nvSpPr>
        <p:spPr>
          <a:xfrm>
            <a:off x="7533131" y="1143000"/>
            <a:ext cx="951865" cy="119380"/>
          </a:xfrm>
          <a:custGeom>
            <a:avLst/>
            <a:gdLst/>
            <a:ahLst/>
            <a:cxnLst/>
            <a:rect l="l" t="t" r="r" b="b"/>
            <a:pathLst>
              <a:path w="951865" h="119380">
                <a:moveTo>
                  <a:pt x="832739" y="0"/>
                </a:moveTo>
                <a:lnTo>
                  <a:pt x="832739" y="118872"/>
                </a:lnTo>
                <a:lnTo>
                  <a:pt x="911987" y="79248"/>
                </a:lnTo>
                <a:lnTo>
                  <a:pt x="852551" y="79248"/>
                </a:lnTo>
                <a:lnTo>
                  <a:pt x="852551" y="39624"/>
                </a:lnTo>
                <a:lnTo>
                  <a:pt x="911987" y="39624"/>
                </a:lnTo>
                <a:lnTo>
                  <a:pt x="832739" y="0"/>
                </a:lnTo>
                <a:close/>
              </a:path>
              <a:path w="951865" h="119380">
                <a:moveTo>
                  <a:pt x="832739" y="39624"/>
                </a:moveTo>
                <a:lnTo>
                  <a:pt x="0" y="39624"/>
                </a:lnTo>
                <a:lnTo>
                  <a:pt x="0" y="79248"/>
                </a:lnTo>
                <a:lnTo>
                  <a:pt x="832739" y="79248"/>
                </a:lnTo>
                <a:lnTo>
                  <a:pt x="832739" y="39624"/>
                </a:lnTo>
                <a:close/>
              </a:path>
              <a:path w="951865" h="119380">
                <a:moveTo>
                  <a:pt x="911987" y="39624"/>
                </a:moveTo>
                <a:lnTo>
                  <a:pt x="852551" y="39624"/>
                </a:lnTo>
                <a:lnTo>
                  <a:pt x="852551" y="79248"/>
                </a:lnTo>
                <a:lnTo>
                  <a:pt x="911987" y="79248"/>
                </a:lnTo>
                <a:lnTo>
                  <a:pt x="951611" y="59436"/>
                </a:lnTo>
                <a:lnTo>
                  <a:pt x="911987" y="39624"/>
                </a:lnTo>
                <a:close/>
              </a:path>
            </a:pathLst>
          </a:custGeom>
          <a:solidFill>
            <a:srgbClr val="52AC87"/>
          </a:solidFill>
        </p:spPr>
        <p:txBody>
          <a:bodyPr wrap="square" lIns="0" tIns="0" rIns="0" bIns="0" rtlCol="0"/>
          <a:lstStyle/>
          <a:p/>
        </p:txBody>
      </p:sp>
      <p:sp>
        <p:nvSpPr>
          <p:cNvPr id="30" name="object 30"/>
          <p:cNvSpPr/>
          <p:nvPr/>
        </p:nvSpPr>
        <p:spPr>
          <a:xfrm>
            <a:off x="8983980" y="1143000"/>
            <a:ext cx="951865" cy="119380"/>
          </a:xfrm>
          <a:custGeom>
            <a:avLst/>
            <a:gdLst/>
            <a:ahLst/>
            <a:cxnLst/>
            <a:rect l="l" t="t" r="r" b="b"/>
            <a:pathLst>
              <a:path w="951865" h="119380">
                <a:moveTo>
                  <a:pt x="832739" y="0"/>
                </a:moveTo>
                <a:lnTo>
                  <a:pt x="832739" y="118872"/>
                </a:lnTo>
                <a:lnTo>
                  <a:pt x="911987" y="79248"/>
                </a:lnTo>
                <a:lnTo>
                  <a:pt x="852551" y="79248"/>
                </a:lnTo>
                <a:lnTo>
                  <a:pt x="852551" y="39624"/>
                </a:lnTo>
                <a:lnTo>
                  <a:pt x="911987" y="39624"/>
                </a:lnTo>
                <a:lnTo>
                  <a:pt x="832739" y="0"/>
                </a:lnTo>
                <a:close/>
              </a:path>
              <a:path w="951865" h="119380">
                <a:moveTo>
                  <a:pt x="832739" y="39624"/>
                </a:moveTo>
                <a:lnTo>
                  <a:pt x="0" y="39624"/>
                </a:lnTo>
                <a:lnTo>
                  <a:pt x="0" y="79248"/>
                </a:lnTo>
                <a:lnTo>
                  <a:pt x="832739" y="79248"/>
                </a:lnTo>
                <a:lnTo>
                  <a:pt x="832739" y="39624"/>
                </a:lnTo>
                <a:close/>
              </a:path>
              <a:path w="951865" h="119380">
                <a:moveTo>
                  <a:pt x="911987" y="39624"/>
                </a:moveTo>
                <a:lnTo>
                  <a:pt x="852551" y="39624"/>
                </a:lnTo>
                <a:lnTo>
                  <a:pt x="852551" y="79248"/>
                </a:lnTo>
                <a:lnTo>
                  <a:pt x="911987" y="79248"/>
                </a:lnTo>
                <a:lnTo>
                  <a:pt x="951611" y="59436"/>
                </a:lnTo>
                <a:lnTo>
                  <a:pt x="911987" y="39624"/>
                </a:lnTo>
                <a:close/>
              </a:path>
            </a:pathLst>
          </a:custGeom>
          <a:solidFill>
            <a:srgbClr val="52AC87"/>
          </a:solidFill>
        </p:spPr>
        <p:txBody>
          <a:bodyPr wrap="square" lIns="0" tIns="0" rIns="0" bIns="0" rtlCol="0"/>
          <a:lstStyle/>
          <a:p/>
        </p:txBody>
      </p:sp>
      <p:sp>
        <p:nvSpPr>
          <p:cNvPr id="31" name="object 31"/>
          <p:cNvSpPr/>
          <p:nvPr/>
        </p:nvSpPr>
        <p:spPr>
          <a:xfrm>
            <a:off x="9733788" y="1617091"/>
            <a:ext cx="495300" cy="640715"/>
          </a:xfrm>
          <a:custGeom>
            <a:avLst/>
            <a:gdLst/>
            <a:ahLst/>
            <a:cxnLst/>
            <a:rect l="l" t="t" r="r" b="b"/>
            <a:pathLst>
              <a:path w="495300" h="640714">
                <a:moveTo>
                  <a:pt x="24891" y="509650"/>
                </a:moveTo>
                <a:lnTo>
                  <a:pt x="0" y="640207"/>
                </a:lnTo>
                <a:lnTo>
                  <a:pt x="119379" y="581787"/>
                </a:lnTo>
                <a:lnTo>
                  <a:pt x="108400" y="573405"/>
                </a:lnTo>
                <a:lnTo>
                  <a:pt x="75818" y="573405"/>
                </a:lnTo>
                <a:lnTo>
                  <a:pt x="44322" y="549401"/>
                </a:lnTo>
                <a:lnTo>
                  <a:pt x="56337" y="533657"/>
                </a:lnTo>
                <a:lnTo>
                  <a:pt x="24891" y="509650"/>
                </a:lnTo>
                <a:close/>
              </a:path>
              <a:path w="495300" h="640714">
                <a:moveTo>
                  <a:pt x="56337" y="533657"/>
                </a:moveTo>
                <a:lnTo>
                  <a:pt x="44322" y="549401"/>
                </a:lnTo>
                <a:lnTo>
                  <a:pt x="75818" y="573405"/>
                </a:lnTo>
                <a:lnTo>
                  <a:pt x="87814" y="557688"/>
                </a:lnTo>
                <a:lnTo>
                  <a:pt x="56337" y="533657"/>
                </a:lnTo>
                <a:close/>
              </a:path>
              <a:path w="495300" h="640714">
                <a:moveTo>
                  <a:pt x="87814" y="557688"/>
                </a:moveTo>
                <a:lnTo>
                  <a:pt x="75818" y="573405"/>
                </a:lnTo>
                <a:lnTo>
                  <a:pt x="108400" y="573405"/>
                </a:lnTo>
                <a:lnTo>
                  <a:pt x="87814" y="557688"/>
                </a:lnTo>
                <a:close/>
              </a:path>
              <a:path w="495300" h="640714">
                <a:moveTo>
                  <a:pt x="463550" y="0"/>
                </a:moveTo>
                <a:lnTo>
                  <a:pt x="56337" y="533657"/>
                </a:lnTo>
                <a:lnTo>
                  <a:pt x="87814" y="557688"/>
                </a:lnTo>
                <a:lnTo>
                  <a:pt x="495045" y="24130"/>
                </a:lnTo>
                <a:lnTo>
                  <a:pt x="463550" y="0"/>
                </a:lnTo>
                <a:close/>
              </a:path>
            </a:pathLst>
          </a:custGeom>
          <a:solidFill>
            <a:srgbClr val="52AC87"/>
          </a:solidFill>
        </p:spPr>
        <p:txBody>
          <a:bodyPr wrap="square" lIns="0" tIns="0" rIns="0" bIns="0" rtlCol="0"/>
          <a:lstStyle/>
          <a:p/>
        </p:txBody>
      </p:sp>
      <p:sp>
        <p:nvSpPr>
          <p:cNvPr id="32" name="object 32"/>
          <p:cNvSpPr/>
          <p:nvPr/>
        </p:nvSpPr>
        <p:spPr>
          <a:xfrm>
            <a:off x="8740140" y="1687067"/>
            <a:ext cx="488950" cy="547370"/>
          </a:xfrm>
          <a:custGeom>
            <a:avLst/>
            <a:gdLst/>
            <a:ahLst/>
            <a:cxnLst/>
            <a:rect l="l" t="t" r="r" b="b"/>
            <a:pathLst>
              <a:path w="488950" h="547369">
                <a:moveTo>
                  <a:pt x="93727" y="75695"/>
                </a:moveTo>
                <a:lnTo>
                  <a:pt x="64068" y="102049"/>
                </a:lnTo>
                <a:lnTo>
                  <a:pt x="459231" y="547116"/>
                </a:lnTo>
                <a:lnTo>
                  <a:pt x="488950" y="520827"/>
                </a:lnTo>
                <a:lnTo>
                  <a:pt x="93727" y="75695"/>
                </a:lnTo>
                <a:close/>
              </a:path>
              <a:path w="488950" h="547369">
                <a:moveTo>
                  <a:pt x="0" y="0"/>
                </a:moveTo>
                <a:lnTo>
                  <a:pt x="34416" y="128397"/>
                </a:lnTo>
                <a:lnTo>
                  <a:pt x="64068" y="102049"/>
                </a:lnTo>
                <a:lnTo>
                  <a:pt x="50926" y="87249"/>
                </a:lnTo>
                <a:lnTo>
                  <a:pt x="80644" y="60960"/>
                </a:lnTo>
                <a:lnTo>
                  <a:pt x="110310" y="60960"/>
                </a:lnTo>
                <a:lnTo>
                  <a:pt x="123316" y="49403"/>
                </a:lnTo>
                <a:lnTo>
                  <a:pt x="0" y="0"/>
                </a:lnTo>
                <a:close/>
              </a:path>
              <a:path w="488950" h="547369">
                <a:moveTo>
                  <a:pt x="80644" y="60960"/>
                </a:moveTo>
                <a:lnTo>
                  <a:pt x="50926" y="87249"/>
                </a:lnTo>
                <a:lnTo>
                  <a:pt x="64068" y="102049"/>
                </a:lnTo>
                <a:lnTo>
                  <a:pt x="93727" y="75695"/>
                </a:lnTo>
                <a:lnTo>
                  <a:pt x="80644" y="60960"/>
                </a:lnTo>
                <a:close/>
              </a:path>
              <a:path w="488950" h="547369">
                <a:moveTo>
                  <a:pt x="110310" y="60960"/>
                </a:moveTo>
                <a:lnTo>
                  <a:pt x="80644" y="60960"/>
                </a:lnTo>
                <a:lnTo>
                  <a:pt x="93727" y="75695"/>
                </a:lnTo>
                <a:lnTo>
                  <a:pt x="110310" y="60960"/>
                </a:lnTo>
                <a:close/>
              </a:path>
            </a:pathLst>
          </a:custGeom>
          <a:solidFill>
            <a:srgbClr val="52AC87"/>
          </a:solidFill>
        </p:spPr>
        <p:txBody>
          <a:bodyPr wrap="square" lIns="0" tIns="0" rIns="0" bIns="0" rtlCol="0"/>
          <a:lstStyle/>
          <a:p/>
        </p:txBody>
      </p:sp>
      <p:sp>
        <p:nvSpPr>
          <p:cNvPr id="33" name="object 33"/>
          <p:cNvSpPr/>
          <p:nvPr/>
        </p:nvSpPr>
        <p:spPr>
          <a:xfrm>
            <a:off x="8142731" y="1694052"/>
            <a:ext cx="570230" cy="548640"/>
          </a:xfrm>
          <a:custGeom>
            <a:avLst/>
            <a:gdLst/>
            <a:ahLst/>
            <a:cxnLst/>
            <a:rect l="l" t="t" r="r" b="b"/>
            <a:pathLst>
              <a:path w="570229" h="548639">
                <a:moveTo>
                  <a:pt x="44576" y="423163"/>
                </a:moveTo>
                <a:lnTo>
                  <a:pt x="0" y="548259"/>
                </a:lnTo>
                <a:lnTo>
                  <a:pt x="126873" y="508888"/>
                </a:lnTo>
                <a:lnTo>
                  <a:pt x="112608" y="494030"/>
                </a:lnTo>
                <a:lnTo>
                  <a:pt x="85217" y="494030"/>
                </a:lnTo>
                <a:lnTo>
                  <a:pt x="57785" y="465455"/>
                </a:lnTo>
                <a:lnTo>
                  <a:pt x="72041" y="451773"/>
                </a:lnTo>
                <a:lnTo>
                  <a:pt x="44576" y="423163"/>
                </a:lnTo>
                <a:close/>
              </a:path>
              <a:path w="570229" h="548639">
                <a:moveTo>
                  <a:pt x="72041" y="451773"/>
                </a:moveTo>
                <a:lnTo>
                  <a:pt x="57785" y="465455"/>
                </a:lnTo>
                <a:lnTo>
                  <a:pt x="85217" y="494030"/>
                </a:lnTo>
                <a:lnTo>
                  <a:pt x="99475" y="480350"/>
                </a:lnTo>
                <a:lnTo>
                  <a:pt x="72041" y="451773"/>
                </a:lnTo>
                <a:close/>
              </a:path>
              <a:path w="570229" h="548639">
                <a:moveTo>
                  <a:pt x="99475" y="480350"/>
                </a:moveTo>
                <a:lnTo>
                  <a:pt x="85217" y="494030"/>
                </a:lnTo>
                <a:lnTo>
                  <a:pt x="112608" y="494030"/>
                </a:lnTo>
                <a:lnTo>
                  <a:pt x="99475" y="480350"/>
                </a:lnTo>
                <a:close/>
              </a:path>
              <a:path w="570229" h="548639">
                <a:moveTo>
                  <a:pt x="542798" y="0"/>
                </a:moveTo>
                <a:lnTo>
                  <a:pt x="72041" y="451773"/>
                </a:lnTo>
                <a:lnTo>
                  <a:pt x="99475" y="480350"/>
                </a:lnTo>
                <a:lnTo>
                  <a:pt x="570229" y="28701"/>
                </a:lnTo>
                <a:lnTo>
                  <a:pt x="542798" y="0"/>
                </a:lnTo>
                <a:close/>
              </a:path>
            </a:pathLst>
          </a:custGeom>
          <a:solidFill>
            <a:srgbClr val="52AC87"/>
          </a:solidFill>
        </p:spPr>
        <p:txBody>
          <a:bodyPr wrap="square" lIns="0" tIns="0" rIns="0" bIns="0" rtlCol="0"/>
          <a:lstStyle/>
          <a:p/>
        </p:txBody>
      </p:sp>
      <p:sp>
        <p:nvSpPr>
          <p:cNvPr id="34" name="object 34"/>
          <p:cNvSpPr/>
          <p:nvPr/>
        </p:nvSpPr>
        <p:spPr>
          <a:xfrm>
            <a:off x="7521575" y="3022600"/>
            <a:ext cx="424180" cy="165100"/>
          </a:xfrm>
          <a:custGeom>
            <a:avLst/>
            <a:gdLst/>
            <a:ahLst/>
            <a:cxnLst/>
            <a:rect l="l" t="t" r="r" b="b"/>
            <a:pathLst>
              <a:path w="424179" h="165100">
                <a:moveTo>
                  <a:pt x="371094" y="0"/>
                </a:moveTo>
                <a:lnTo>
                  <a:pt x="368807" y="0"/>
                </a:lnTo>
                <a:lnTo>
                  <a:pt x="368807" y="6476"/>
                </a:lnTo>
                <a:lnTo>
                  <a:pt x="378459" y="6476"/>
                </a:lnTo>
                <a:lnTo>
                  <a:pt x="385064" y="8762"/>
                </a:lnTo>
                <a:lnTo>
                  <a:pt x="394461" y="17399"/>
                </a:lnTo>
                <a:lnTo>
                  <a:pt x="396875" y="24637"/>
                </a:lnTo>
                <a:lnTo>
                  <a:pt x="396875" y="38608"/>
                </a:lnTo>
                <a:lnTo>
                  <a:pt x="396240" y="43561"/>
                </a:lnTo>
                <a:lnTo>
                  <a:pt x="393953" y="55499"/>
                </a:lnTo>
                <a:lnTo>
                  <a:pt x="393319" y="59689"/>
                </a:lnTo>
                <a:lnTo>
                  <a:pt x="393319" y="67055"/>
                </a:lnTo>
                <a:lnTo>
                  <a:pt x="394843" y="71120"/>
                </a:lnTo>
                <a:lnTo>
                  <a:pt x="397758" y="74422"/>
                </a:lnTo>
                <a:lnTo>
                  <a:pt x="400557" y="77342"/>
                </a:lnTo>
                <a:lnTo>
                  <a:pt x="403986" y="79755"/>
                </a:lnTo>
                <a:lnTo>
                  <a:pt x="407924" y="81152"/>
                </a:lnTo>
                <a:lnTo>
                  <a:pt x="407924" y="82803"/>
                </a:lnTo>
                <a:lnTo>
                  <a:pt x="393319" y="96900"/>
                </a:lnTo>
                <a:lnTo>
                  <a:pt x="393319" y="104266"/>
                </a:lnTo>
                <a:lnTo>
                  <a:pt x="393953" y="108458"/>
                </a:lnTo>
                <a:lnTo>
                  <a:pt x="396240" y="120396"/>
                </a:lnTo>
                <a:lnTo>
                  <a:pt x="396875" y="125349"/>
                </a:lnTo>
                <a:lnTo>
                  <a:pt x="396875" y="139826"/>
                </a:lnTo>
                <a:lnTo>
                  <a:pt x="394461" y="147192"/>
                </a:lnTo>
                <a:lnTo>
                  <a:pt x="385064" y="155828"/>
                </a:lnTo>
                <a:lnTo>
                  <a:pt x="378459" y="157987"/>
                </a:lnTo>
                <a:lnTo>
                  <a:pt x="368807" y="157987"/>
                </a:lnTo>
                <a:lnTo>
                  <a:pt x="368807" y="164591"/>
                </a:lnTo>
                <a:lnTo>
                  <a:pt x="371094" y="164591"/>
                </a:lnTo>
                <a:lnTo>
                  <a:pt x="380622" y="163875"/>
                </a:lnTo>
                <a:lnTo>
                  <a:pt x="410858" y="136479"/>
                </a:lnTo>
                <a:lnTo>
                  <a:pt x="411479" y="127762"/>
                </a:lnTo>
                <a:lnTo>
                  <a:pt x="411479" y="123062"/>
                </a:lnTo>
                <a:lnTo>
                  <a:pt x="410845" y="117601"/>
                </a:lnTo>
                <a:lnTo>
                  <a:pt x="409448" y="111505"/>
                </a:lnTo>
                <a:lnTo>
                  <a:pt x="408177" y="105410"/>
                </a:lnTo>
                <a:lnTo>
                  <a:pt x="407416" y="101346"/>
                </a:lnTo>
                <a:lnTo>
                  <a:pt x="407416" y="95250"/>
                </a:lnTo>
                <a:lnTo>
                  <a:pt x="408813" y="92075"/>
                </a:lnTo>
                <a:lnTo>
                  <a:pt x="411606" y="89535"/>
                </a:lnTo>
                <a:lnTo>
                  <a:pt x="414274" y="86995"/>
                </a:lnTo>
                <a:lnTo>
                  <a:pt x="418465" y="85725"/>
                </a:lnTo>
                <a:lnTo>
                  <a:pt x="423925" y="85471"/>
                </a:lnTo>
                <a:lnTo>
                  <a:pt x="423925" y="78486"/>
                </a:lnTo>
                <a:lnTo>
                  <a:pt x="418465" y="78232"/>
                </a:lnTo>
                <a:lnTo>
                  <a:pt x="414274" y="76962"/>
                </a:lnTo>
                <a:lnTo>
                  <a:pt x="411606" y="74422"/>
                </a:lnTo>
                <a:lnTo>
                  <a:pt x="408813" y="71882"/>
                </a:lnTo>
                <a:lnTo>
                  <a:pt x="407416" y="68707"/>
                </a:lnTo>
                <a:lnTo>
                  <a:pt x="407416" y="62611"/>
                </a:lnTo>
                <a:lnTo>
                  <a:pt x="408177" y="58547"/>
                </a:lnTo>
                <a:lnTo>
                  <a:pt x="409448" y="52450"/>
                </a:lnTo>
                <a:lnTo>
                  <a:pt x="410845" y="46354"/>
                </a:lnTo>
                <a:lnTo>
                  <a:pt x="411479" y="40894"/>
                </a:lnTo>
                <a:lnTo>
                  <a:pt x="411479" y="36195"/>
                </a:lnTo>
                <a:lnTo>
                  <a:pt x="410858" y="27737"/>
                </a:lnTo>
                <a:lnTo>
                  <a:pt x="380622" y="716"/>
                </a:lnTo>
                <a:lnTo>
                  <a:pt x="371094" y="0"/>
                </a:lnTo>
                <a:close/>
              </a:path>
              <a:path w="424179" h="165100">
                <a:moveTo>
                  <a:pt x="55118" y="0"/>
                </a:moveTo>
                <a:lnTo>
                  <a:pt x="52831" y="0"/>
                </a:lnTo>
                <a:lnTo>
                  <a:pt x="43356" y="716"/>
                </a:lnTo>
                <a:lnTo>
                  <a:pt x="13084" y="27684"/>
                </a:lnTo>
                <a:lnTo>
                  <a:pt x="12446" y="36067"/>
                </a:lnTo>
                <a:lnTo>
                  <a:pt x="12446" y="40894"/>
                </a:lnTo>
                <a:lnTo>
                  <a:pt x="13080" y="46227"/>
                </a:lnTo>
                <a:lnTo>
                  <a:pt x="15875" y="58420"/>
                </a:lnTo>
                <a:lnTo>
                  <a:pt x="16509" y="62611"/>
                </a:lnTo>
                <a:lnTo>
                  <a:pt x="16509" y="68579"/>
                </a:lnTo>
                <a:lnTo>
                  <a:pt x="15113" y="71882"/>
                </a:lnTo>
                <a:lnTo>
                  <a:pt x="9651" y="76835"/>
                </a:lnTo>
                <a:lnTo>
                  <a:pt x="5588" y="78232"/>
                </a:lnTo>
                <a:lnTo>
                  <a:pt x="0" y="78359"/>
                </a:lnTo>
                <a:lnTo>
                  <a:pt x="0" y="85471"/>
                </a:lnTo>
                <a:lnTo>
                  <a:pt x="16509" y="95250"/>
                </a:lnTo>
                <a:lnTo>
                  <a:pt x="16509" y="101219"/>
                </a:lnTo>
                <a:lnTo>
                  <a:pt x="15875" y="105283"/>
                </a:lnTo>
                <a:lnTo>
                  <a:pt x="13080" y="117475"/>
                </a:lnTo>
                <a:lnTo>
                  <a:pt x="12446" y="122936"/>
                </a:lnTo>
                <a:lnTo>
                  <a:pt x="12446" y="127762"/>
                </a:lnTo>
                <a:lnTo>
                  <a:pt x="13084" y="136479"/>
                </a:lnTo>
                <a:lnTo>
                  <a:pt x="43356" y="163875"/>
                </a:lnTo>
                <a:lnTo>
                  <a:pt x="52831" y="164591"/>
                </a:lnTo>
                <a:lnTo>
                  <a:pt x="55118" y="164591"/>
                </a:lnTo>
                <a:lnTo>
                  <a:pt x="55118" y="157987"/>
                </a:lnTo>
                <a:lnTo>
                  <a:pt x="45466" y="157987"/>
                </a:lnTo>
                <a:lnTo>
                  <a:pt x="38989" y="155828"/>
                </a:lnTo>
                <a:lnTo>
                  <a:pt x="34163" y="151511"/>
                </a:lnTo>
                <a:lnTo>
                  <a:pt x="29464" y="147192"/>
                </a:lnTo>
                <a:lnTo>
                  <a:pt x="27177" y="139700"/>
                </a:lnTo>
                <a:lnTo>
                  <a:pt x="27177" y="125222"/>
                </a:lnTo>
                <a:lnTo>
                  <a:pt x="27685" y="120269"/>
                </a:lnTo>
                <a:lnTo>
                  <a:pt x="29972" y="108458"/>
                </a:lnTo>
                <a:lnTo>
                  <a:pt x="30606" y="104139"/>
                </a:lnTo>
                <a:lnTo>
                  <a:pt x="30606" y="96774"/>
                </a:lnTo>
                <a:lnTo>
                  <a:pt x="29209" y="92710"/>
                </a:lnTo>
                <a:lnTo>
                  <a:pt x="26289" y="89662"/>
                </a:lnTo>
                <a:lnTo>
                  <a:pt x="23368" y="86487"/>
                </a:lnTo>
                <a:lnTo>
                  <a:pt x="19939" y="84200"/>
                </a:lnTo>
                <a:lnTo>
                  <a:pt x="16001" y="82676"/>
                </a:lnTo>
                <a:lnTo>
                  <a:pt x="16001" y="81152"/>
                </a:lnTo>
                <a:lnTo>
                  <a:pt x="19939" y="79628"/>
                </a:lnTo>
                <a:lnTo>
                  <a:pt x="23368" y="77342"/>
                </a:lnTo>
                <a:lnTo>
                  <a:pt x="29209" y="70992"/>
                </a:lnTo>
                <a:lnTo>
                  <a:pt x="30606" y="67055"/>
                </a:lnTo>
                <a:lnTo>
                  <a:pt x="30606" y="59562"/>
                </a:lnTo>
                <a:lnTo>
                  <a:pt x="29972" y="55372"/>
                </a:lnTo>
                <a:lnTo>
                  <a:pt x="27685" y="43561"/>
                </a:lnTo>
                <a:lnTo>
                  <a:pt x="27177" y="38480"/>
                </a:lnTo>
                <a:lnTo>
                  <a:pt x="27177" y="24511"/>
                </a:lnTo>
                <a:lnTo>
                  <a:pt x="29464" y="17399"/>
                </a:lnTo>
                <a:lnTo>
                  <a:pt x="34163" y="13080"/>
                </a:lnTo>
                <a:lnTo>
                  <a:pt x="38989" y="8762"/>
                </a:lnTo>
                <a:lnTo>
                  <a:pt x="45466" y="6476"/>
                </a:lnTo>
                <a:lnTo>
                  <a:pt x="55118" y="6476"/>
                </a:lnTo>
                <a:lnTo>
                  <a:pt x="55118" y="0"/>
                </a:lnTo>
                <a:close/>
              </a:path>
            </a:pathLst>
          </a:custGeom>
          <a:solidFill>
            <a:srgbClr val="000000"/>
          </a:solidFill>
        </p:spPr>
        <p:txBody>
          <a:bodyPr wrap="square" lIns="0" tIns="0" rIns="0" bIns="0" rtlCol="0"/>
          <a:lstStyle/>
          <a:p/>
        </p:txBody>
      </p:sp>
      <p:sp>
        <p:nvSpPr>
          <p:cNvPr id="35" name="object 35"/>
          <p:cNvSpPr/>
          <p:nvPr/>
        </p:nvSpPr>
        <p:spPr>
          <a:xfrm>
            <a:off x="8030591" y="3022600"/>
            <a:ext cx="424180" cy="165100"/>
          </a:xfrm>
          <a:custGeom>
            <a:avLst/>
            <a:gdLst/>
            <a:ahLst/>
            <a:cxnLst/>
            <a:rect l="l" t="t" r="r" b="b"/>
            <a:pathLst>
              <a:path w="424179" h="165100">
                <a:moveTo>
                  <a:pt x="371093" y="0"/>
                </a:moveTo>
                <a:lnTo>
                  <a:pt x="368807" y="0"/>
                </a:lnTo>
                <a:lnTo>
                  <a:pt x="368807" y="6476"/>
                </a:lnTo>
                <a:lnTo>
                  <a:pt x="378459" y="6476"/>
                </a:lnTo>
                <a:lnTo>
                  <a:pt x="385063" y="8762"/>
                </a:lnTo>
                <a:lnTo>
                  <a:pt x="394461" y="17399"/>
                </a:lnTo>
                <a:lnTo>
                  <a:pt x="396875" y="24637"/>
                </a:lnTo>
                <a:lnTo>
                  <a:pt x="396875" y="38608"/>
                </a:lnTo>
                <a:lnTo>
                  <a:pt x="396239" y="43561"/>
                </a:lnTo>
                <a:lnTo>
                  <a:pt x="393953" y="55499"/>
                </a:lnTo>
                <a:lnTo>
                  <a:pt x="393318" y="59689"/>
                </a:lnTo>
                <a:lnTo>
                  <a:pt x="393318" y="67055"/>
                </a:lnTo>
                <a:lnTo>
                  <a:pt x="394842" y="71120"/>
                </a:lnTo>
                <a:lnTo>
                  <a:pt x="397758" y="74422"/>
                </a:lnTo>
                <a:lnTo>
                  <a:pt x="400557" y="77342"/>
                </a:lnTo>
                <a:lnTo>
                  <a:pt x="403986" y="79755"/>
                </a:lnTo>
                <a:lnTo>
                  <a:pt x="407924" y="81152"/>
                </a:lnTo>
                <a:lnTo>
                  <a:pt x="407924" y="82803"/>
                </a:lnTo>
                <a:lnTo>
                  <a:pt x="393318" y="96900"/>
                </a:lnTo>
                <a:lnTo>
                  <a:pt x="393318" y="104266"/>
                </a:lnTo>
                <a:lnTo>
                  <a:pt x="393953" y="108458"/>
                </a:lnTo>
                <a:lnTo>
                  <a:pt x="396239" y="120396"/>
                </a:lnTo>
                <a:lnTo>
                  <a:pt x="396875" y="125349"/>
                </a:lnTo>
                <a:lnTo>
                  <a:pt x="396875" y="139826"/>
                </a:lnTo>
                <a:lnTo>
                  <a:pt x="394461" y="147192"/>
                </a:lnTo>
                <a:lnTo>
                  <a:pt x="385063" y="155828"/>
                </a:lnTo>
                <a:lnTo>
                  <a:pt x="378459" y="157987"/>
                </a:lnTo>
                <a:lnTo>
                  <a:pt x="368807" y="157987"/>
                </a:lnTo>
                <a:lnTo>
                  <a:pt x="368807" y="164591"/>
                </a:lnTo>
                <a:lnTo>
                  <a:pt x="371093" y="164591"/>
                </a:lnTo>
                <a:lnTo>
                  <a:pt x="380622" y="163875"/>
                </a:lnTo>
                <a:lnTo>
                  <a:pt x="410858" y="136479"/>
                </a:lnTo>
                <a:lnTo>
                  <a:pt x="411479" y="127762"/>
                </a:lnTo>
                <a:lnTo>
                  <a:pt x="411479" y="123062"/>
                </a:lnTo>
                <a:lnTo>
                  <a:pt x="410844" y="117601"/>
                </a:lnTo>
                <a:lnTo>
                  <a:pt x="409448" y="111505"/>
                </a:lnTo>
                <a:lnTo>
                  <a:pt x="408177" y="105410"/>
                </a:lnTo>
                <a:lnTo>
                  <a:pt x="407415" y="101346"/>
                </a:lnTo>
                <a:lnTo>
                  <a:pt x="407415" y="95250"/>
                </a:lnTo>
                <a:lnTo>
                  <a:pt x="408812" y="92075"/>
                </a:lnTo>
                <a:lnTo>
                  <a:pt x="411606" y="89535"/>
                </a:lnTo>
                <a:lnTo>
                  <a:pt x="414274" y="86995"/>
                </a:lnTo>
                <a:lnTo>
                  <a:pt x="418464" y="85725"/>
                </a:lnTo>
                <a:lnTo>
                  <a:pt x="423925" y="85471"/>
                </a:lnTo>
                <a:lnTo>
                  <a:pt x="423925" y="78486"/>
                </a:lnTo>
                <a:lnTo>
                  <a:pt x="418464" y="78232"/>
                </a:lnTo>
                <a:lnTo>
                  <a:pt x="414274" y="76962"/>
                </a:lnTo>
                <a:lnTo>
                  <a:pt x="411606" y="74422"/>
                </a:lnTo>
                <a:lnTo>
                  <a:pt x="408812" y="71882"/>
                </a:lnTo>
                <a:lnTo>
                  <a:pt x="407415" y="68707"/>
                </a:lnTo>
                <a:lnTo>
                  <a:pt x="407415" y="62611"/>
                </a:lnTo>
                <a:lnTo>
                  <a:pt x="408177" y="58547"/>
                </a:lnTo>
                <a:lnTo>
                  <a:pt x="409448" y="52450"/>
                </a:lnTo>
                <a:lnTo>
                  <a:pt x="410844" y="46354"/>
                </a:lnTo>
                <a:lnTo>
                  <a:pt x="411479" y="40894"/>
                </a:lnTo>
                <a:lnTo>
                  <a:pt x="411479" y="36195"/>
                </a:lnTo>
                <a:lnTo>
                  <a:pt x="410858" y="27737"/>
                </a:lnTo>
                <a:lnTo>
                  <a:pt x="380622" y="716"/>
                </a:lnTo>
                <a:lnTo>
                  <a:pt x="371093" y="0"/>
                </a:lnTo>
                <a:close/>
              </a:path>
              <a:path w="424179" h="165100">
                <a:moveTo>
                  <a:pt x="55117" y="0"/>
                </a:moveTo>
                <a:lnTo>
                  <a:pt x="52831" y="0"/>
                </a:lnTo>
                <a:lnTo>
                  <a:pt x="43356" y="716"/>
                </a:lnTo>
                <a:lnTo>
                  <a:pt x="13084" y="27684"/>
                </a:lnTo>
                <a:lnTo>
                  <a:pt x="12445" y="36067"/>
                </a:lnTo>
                <a:lnTo>
                  <a:pt x="12445" y="40894"/>
                </a:lnTo>
                <a:lnTo>
                  <a:pt x="13080" y="46227"/>
                </a:lnTo>
                <a:lnTo>
                  <a:pt x="15875" y="58420"/>
                </a:lnTo>
                <a:lnTo>
                  <a:pt x="16509" y="62611"/>
                </a:lnTo>
                <a:lnTo>
                  <a:pt x="16509" y="68579"/>
                </a:lnTo>
                <a:lnTo>
                  <a:pt x="15112" y="71882"/>
                </a:lnTo>
                <a:lnTo>
                  <a:pt x="9651" y="76835"/>
                </a:lnTo>
                <a:lnTo>
                  <a:pt x="5587" y="78232"/>
                </a:lnTo>
                <a:lnTo>
                  <a:pt x="0" y="78359"/>
                </a:lnTo>
                <a:lnTo>
                  <a:pt x="0" y="85471"/>
                </a:lnTo>
                <a:lnTo>
                  <a:pt x="16509" y="95250"/>
                </a:lnTo>
                <a:lnTo>
                  <a:pt x="16509" y="101219"/>
                </a:lnTo>
                <a:lnTo>
                  <a:pt x="15875" y="105283"/>
                </a:lnTo>
                <a:lnTo>
                  <a:pt x="13080" y="117475"/>
                </a:lnTo>
                <a:lnTo>
                  <a:pt x="12445" y="122936"/>
                </a:lnTo>
                <a:lnTo>
                  <a:pt x="12445" y="127762"/>
                </a:lnTo>
                <a:lnTo>
                  <a:pt x="13084" y="136479"/>
                </a:lnTo>
                <a:lnTo>
                  <a:pt x="43356" y="163875"/>
                </a:lnTo>
                <a:lnTo>
                  <a:pt x="52831" y="164591"/>
                </a:lnTo>
                <a:lnTo>
                  <a:pt x="55117" y="164591"/>
                </a:lnTo>
                <a:lnTo>
                  <a:pt x="55117" y="157987"/>
                </a:lnTo>
                <a:lnTo>
                  <a:pt x="45465" y="157987"/>
                </a:lnTo>
                <a:lnTo>
                  <a:pt x="38988" y="155828"/>
                </a:lnTo>
                <a:lnTo>
                  <a:pt x="34162" y="151511"/>
                </a:lnTo>
                <a:lnTo>
                  <a:pt x="29463" y="147192"/>
                </a:lnTo>
                <a:lnTo>
                  <a:pt x="27177" y="139700"/>
                </a:lnTo>
                <a:lnTo>
                  <a:pt x="27177" y="125222"/>
                </a:lnTo>
                <a:lnTo>
                  <a:pt x="27685" y="120269"/>
                </a:lnTo>
                <a:lnTo>
                  <a:pt x="29972" y="108458"/>
                </a:lnTo>
                <a:lnTo>
                  <a:pt x="30606" y="104139"/>
                </a:lnTo>
                <a:lnTo>
                  <a:pt x="30606" y="96774"/>
                </a:lnTo>
                <a:lnTo>
                  <a:pt x="29209" y="92710"/>
                </a:lnTo>
                <a:lnTo>
                  <a:pt x="26288" y="89662"/>
                </a:lnTo>
                <a:lnTo>
                  <a:pt x="23367" y="86487"/>
                </a:lnTo>
                <a:lnTo>
                  <a:pt x="19938" y="84200"/>
                </a:lnTo>
                <a:lnTo>
                  <a:pt x="16001" y="82676"/>
                </a:lnTo>
                <a:lnTo>
                  <a:pt x="16001" y="81152"/>
                </a:lnTo>
                <a:lnTo>
                  <a:pt x="19938" y="79628"/>
                </a:lnTo>
                <a:lnTo>
                  <a:pt x="23367" y="77342"/>
                </a:lnTo>
                <a:lnTo>
                  <a:pt x="29209" y="70992"/>
                </a:lnTo>
                <a:lnTo>
                  <a:pt x="30606" y="67055"/>
                </a:lnTo>
                <a:lnTo>
                  <a:pt x="30606" y="59562"/>
                </a:lnTo>
                <a:lnTo>
                  <a:pt x="29972" y="55372"/>
                </a:lnTo>
                <a:lnTo>
                  <a:pt x="27685" y="43561"/>
                </a:lnTo>
                <a:lnTo>
                  <a:pt x="27177" y="38480"/>
                </a:lnTo>
                <a:lnTo>
                  <a:pt x="27177" y="24511"/>
                </a:lnTo>
                <a:lnTo>
                  <a:pt x="29463" y="17399"/>
                </a:lnTo>
                <a:lnTo>
                  <a:pt x="34162" y="13080"/>
                </a:lnTo>
                <a:lnTo>
                  <a:pt x="38988" y="8762"/>
                </a:lnTo>
                <a:lnTo>
                  <a:pt x="45465" y="6476"/>
                </a:lnTo>
                <a:lnTo>
                  <a:pt x="55117" y="6476"/>
                </a:lnTo>
                <a:lnTo>
                  <a:pt x="55117" y="0"/>
                </a:lnTo>
                <a:close/>
              </a:path>
            </a:pathLst>
          </a:custGeom>
          <a:solidFill>
            <a:srgbClr val="000000"/>
          </a:solidFill>
        </p:spPr>
        <p:txBody>
          <a:bodyPr wrap="square" lIns="0" tIns="0" rIns="0" bIns="0" rtlCol="0"/>
          <a:lstStyle/>
          <a:p/>
        </p:txBody>
      </p:sp>
      <p:sp>
        <p:nvSpPr>
          <p:cNvPr id="36" name="object 36"/>
          <p:cNvSpPr/>
          <p:nvPr/>
        </p:nvSpPr>
        <p:spPr>
          <a:xfrm>
            <a:off x="8539606" y="3022600"/>
            <a:ext cx="433070" cy="165100"/>
          </a:xfrm>
          <a:custGeom>
            <a:avLst/>
            <a:gdLst/>
            <a:ahLst/>
            <a:cxnLst/>
            <a:rect l="l" t="t" r="r" b="b"/>
            <a:pathLst>
              <a:path w="433070" h="165100">
                <a:moveTo>
                  <a:pt x="380238" y="0"/>
                </a:moveTo>
                <a:lnTo>
                  <a:pt x="377951" y="0"/>
                </a:lnTo>
                <a:lnTo>
                  <a:pt x="377951" y="6476"/>
                </a:lnTo>
                <a:lnTo>
                  <a:pt x="387603" y="6476"/>
                </a:lnTo>
                <a:lnTo>
                  <a:pt x="394208" y="8762"/>
                </a:lnTo>
                <a:lnTo>
                  <a:pt x="403606" y="17399"/>
                </a:lnTo>
                <a:lnTo>
                  <a:pt x="406019" y="24637"/>
                </a:lnTo>
                <a:lnTo>
                  <a:pt x="406019" y="38608"/>
                </a:lnTo>
                <a:lnTo>
                  <a:pt x="405384" y="43561"/>
                </a:lnTo>
                <a:lnTo>
                  <a:pt x="403098" y="55499"/>
                </a:lnTo>
                <a:lnTo>
                  <a:pt x="402463" y="59689"/>
                </a:lnTo>
                <a:lnTo>
                  <a:pt x="402463" y="67055"/>
                </a:lnTo>
                <a:lnTo>
                  <a:pt x="403987" y="71120"/>
                </a:lnTo>
                <a:lnTo>
                  <a:pt x="406902" y="74422"/>
                </a:lnTo>
                <a:lnTo>
                  <a:pt x="409701" y="77342"/>
                </a:lnTo>
                <a:lnTo>
                  <a:pt x="413131" y="79755"/>
                </a:lnTo>
                <a:lnTo>
                  <a:pt x="417068" y="81152"/>
                </a:lnTo>
                <a:lnTo>
                  <a:pt x="417068" y="82803"/>
                </a:lnTo>
                <a:lnTo>
                  <a:pt x="402463" y="96900"/>
                </a:lnTo>
                <a:lnTo>
                  <a:pt x="402463" y="104266"/>
                </a:lnTo>
                <a:lnTo>
                  <a:pt x="403098" y="108458"/>
                </a:lnTo>
                <a:lnTo>
                  <a:pt x="405384" y="120396"/>
                </a:lnTo>
                <a:lnTo>
                  <a:pt x="406019" y="125349"/>
                </a:lnTo>
                <a:lnTo>
                  <a:pt x="406019" y="139826"/>
                </a:lnTo>
                <a:lnTo>
                  <a:pt x="403606" y="147192"/>
                </a:lnTo>
                <a:lnTo>
                  <a:pt x="394208" y="155828"/>
                </a:lnTo>
                <a:lnTo>
                  <a:pt x="387603" y="157987"/>
                </a:lnTo>
                <a:lnTo>
                  <a:pt x="377951" y="157987"/>
                </a:lnTo>
                <a:lnTo>
                  <a:pt x="377951" y="164591"/>
                </a:lnTo>
                <a:lnTo>
                  <a:pt x="380238" y="164591"/>
                </a:lnTo>
                <a:lnTo>
                  <a:pt x="389766" y="163875"/>
                </a:lnTo>
                <a:lnTo>
                  <a:pt x="420002" y="136479"/>
                </a:lnTo>
                <a:lnTo>
                  <a:pt x="420624" y="127762"/>
                </a:lnTo>
                <a:lnTo>
                  <a:pt x="420624" y="123062"/>
                </a:lnTo>
                <a:lnTo>
                  <a:pt x="419989" y="117601"/>
                </a:lnTo>
                <a:lnTo>
                  <a:pt x="418592" y="111505"/>
                </a:lnTo>
                <a:lnTo>
                  <a:pt x="417322" y="105410"/>
                </a:lnTo>
                <a:lnTo>
                  <a:pt x="416560" y="101346"/>
                </a:lnTo>
                <a:lnTo>
                  <a:pt x="416560" y="95250"/>
                </a:lnTo>
                <a:lnTo>
                  <a:pt x="417957" y="92075"/>
                </a:lnTo>
                <a:lnTo>
                  <a:pt x="420750" y="89535"/>
                </a:lnTo>
                <a:lnTo>
                  <a:pt x="423418" y="86995"/>
                </a:lnTo>
                <a:lnTo>
                  <a:pt x="427609" y="85725"/>
                </a:lnTo>
                <a:lnTo>
                  <a:pt x="433070" y="85471"/>
                </a:lnTo>
                <a:lnTo>
                  <a:pt x="433070" y="78486"/>
                </a:lnTo>
                <a:lnTo>
                  <a:pt x="427609" y="78232"/>
                </a:lnTo>
                <a:lnTo>
                  <a:pt x="423418" y="76962"/>
                </a:lnTo>
                <a:lnTo>
                  <a:pt x="420750" y="74422"/>
                </a:lnTo>
                <a:lnTo>
                  <a:pt x="417957" y="71882"/>
                </a:lnTo>
                <a:lnTo>
                  <a:pt x="416560" y="68707"/>
                </a:lnTo>
                <a:lnTo>
                  <a:pt x="416560" y="62611"/>
                </a:lnTo>
                <a:lnTo>
                  <a:pt x="417322" y="58547"/>
                </a:lnTo>
                <a:lnTo>
                  <a:pt x="418592" y="52450"/>
                </a:lnTo>
                <a:lnTo>
                  <a:pt x="419989" y="46354"/>
                </a:lnTo>
                <a:lnTo>
                  <a:pt x="420624" y="40894"/>
                </a:lnTo>
                <a:lnTo>
                  <a:pt x="420624" y="36195"/>
                </a:lnTo>
                <a:lnTo>
                  <a:pt x="420002" y="27737"/>
                </a:lnTo>
                <a:lnTo>
                  <a:pt x="389766" y="716"/>
                </a:lnTo>
                <a:lnTo>
                  <a:pt x="380238" y="0"/>
                </a:lnTo>
                <a:close/>
              </a:path>
              <a:path w="433070" h="165100">
                <a:moveTo>
                  <a:pt x="55118" y="0"/>
                </a:moveTo>
                <a:lnTo>
                  <a:pt x="52832" y="0"/>
                </a:lnTo>
                <a:lnTo>
                  <a:pt x="43356" y="716"/>
                </a:lnTo>
                <a:lnTo>
                  <a:pt x="13084" y="27684"/>
                </a:lnTo>
                <a:lnTo>
                  <a:pt x="12446" y="36067"/>
                </a:lnTo>
                <a:lnTo>
                  <a:pt x="12446" y="40894"/>
                </a:lnTo>
                <a:lnTo>
                  <a:pt x="13081" y="46227"/>
                </a:lnTo>
                <a:lnTo>
                  <a:pt x="15875" y="58420"/>
                </a:lnTo>
                <a:lnTo>
                  <a:pt x="16510" y="62611"/>
                </a:lnTo>
                <a:lnTo>
                  <a:pt x="16510" y="68579"/>
                </a:lnTo>
                <a:lnTo>
                  <a:pt x="15113" y="71882"/>
                </a:lnTo>
                <a:lnTo>
                  <a:pt x="9651" y="76835"/>
                </a:lnTo>
                <a:lnTo>
                  <a:pt x="5588" y="78232"/>
                </a:lnTo>
                <a:lnTo>
                  <a:pt x="0" y="78359"/>
                </a:lnTo>
                <a:lnTo>
                  <a:pt x="0" y="85471"/>
                </a:lnTo>
                <a:lnTo>
                  <a:pt x="16510" y="95250"/>
                </a:lnTo>
                <a:lnTo>
                  <a:pt x="16510" y="101219"/>
                </a:lnTo>
                <a:lnTo>
                  <a:pt x="15875" y="105283"/>
                </a:lnTo>
                <a:lnTo>
                  <a:pt x="13081" y="117475"/>
                </a:lnTo>
                <a:lnTo>
                  <a:pt x="12446" y="122936"/>
                </a:lnTo>
                <a:lnTo>
                  <a:pt x="12446" y="127762"/>
                </a:lnTo>
                <a:lnTo>
                  <a:pt x="13084" y="136479"/>
                </a:lnTo>
                <a:lnTo>
                  <a:pt x="43356" y="163875"/>
                </a:lnTo>
                <a:lnTo>
                  <a:pt x="52832" y="164591"/>
                </a:lnTo>
                <a:lnTo>
                  <a:pt x="55118" y="164591"/>
                </a:lnTo>
                <a:lnTo>
                  <a:pt x="55118" y="157987"/>
                </a:lnTo>
                <a:lnTo>
                  <a:pt x="45466" y="157987"/>
                </a:lnTo>
                <a:lnTo>
                  <a:pt x="38989" y="155828"/>
                </a:lnTo>
                <a:lnTo>
                  <a:pt x="34163" y="151511"/>
                </a:lnTo>
                <a:lnTo>
                  <a:pt x="29464" y="147192"/>
                </a:lnTo>
                <a:lnTo>
                  <a:pt x="27177" y="139700"/>
                </a:lnTo>
                <a:lnTo>
                  <a:pt x="27177" y="125222"/>
                </a:lnTo>
                <a:lnTo>
                  <a:pt x="27686" y="120269"/>
                </a:lnTo>
                <a:lnTo>
                  <a:pt x="29972" y="108458"/>
                </a:lnTo>
                <a:lnTo>
                  <a:pt x="30607" y="104139"/>
                </a:lnTo>
                <a:lnTo>
                  <a:pt x="30607" y="96774"/>
                </a:lnTo>
                <a:lnTo>
                  <a:pt x="29210" y="92710"/>
                </a:lnTo>
                <a:lnTo>
                  <a:pt x="26289" y="89662"/>
                </a:lnTo>
                <a:lnTo>
                  <a:pt x="23368" y="86487"/>
                </a:lnTo>
                <a:lnTo>
                  <a:pt x="19939" y="84200"/>
                </a:lnTo>
                <a:lnTo>
                  <a:pt x="16001" y="82676"/>
                </a:lnTo>
                <a:lnTo>
                  <a:pt x="16001" y="81152"/>
                </a:lnTo>
                <a:lnTo>
                  <a:pt x="19939" y="79628"/>
                </a:lnTo>
                <a:lnTo>
                  <a:pt x="23368" y="77342"/>
                </a:lnTo>
                <a:lnTo>
                  <a:pt x="29210" y="70992"/>
                </a:lnTo>
                <a:lnTo>
                  <a:pt x="30607" y="67055"/>
                </a:lnTo>
                <a:lnTo>
                  <a:pt x="30607" y="59562"/>
                </a:lnTo>
                <a:lnTo>
                  <a:pt x="29972" y="55372"/>
                </a:lnTo>
                <a:lnTo>
                  <a:pt x="27686" y="43561"/>
                </a:lnTo>
                <a:lnTo>
                  <a:pt x="27177" y="38480"/>
                </a:lnTo>
                <a:lnTo>
                  <a:pt x="27177" y="24511"/>
                </a:lnTo>
                <a:lnTo>
                  <a:pt x="29464" y="17399"/>
                </a:lnTo>
                <a:lnTo>
                  <a:pt x="34163" y="13080"/>
                </a:lnTo>
                <a:lnTo>
                  <a:pt x="38989" y="8762"/>
                </a:lnTo>
                <a:lnTo>
                  <a:pt x="45466" y="6476"/>
                </a:lnTo>
                <a:lnTo>
                  <a:pt x="55118" y="6476"/>
                </a:lnTo>
                <a:lnTo>
                  <a:pt x="55118" y="0"/>
                </a:lnTo>
                <a:close/>
              </a:path>
            </a:pathLst>
          </a:custGeom>
          <a:solidFill>
            <a:srgbClr val="000000"/>
          </a:solidFill>
        </p:spPr>
        <p:txBody>
          <a:bodyPr wrap="square" lIns="0" tIns="0" rIns="0" bIns="0" rtlCol="0"/>
          <a:lstStyle/>
          <a:p/>
        </p:txBody>
      </p:sp>
      <p:sp>
        <p:nvSpPr>
          <p:cNvPr id="37" name="object 37"/>
          <p:cNvSpPr/>
          <p:nvPr/>
        </p:nvSpPr>
        <p:spPr>
          <a:xfrm>
            <a:off x="9057767" y="3022600"/>
            <a:ext cx="436245" cy="165100"/>
          </a:xfrm>
          <a:custGeom>
            <a:avLst/>
            <a:gdLst/>
            <a:ahLst/>
            <a:cxnLst/>
            <a:rect l="l" t="t" r="r" b="b"/>
            <a:pathLst>
              <a:path w="436245" h="165100">
                <a:moveTo>
                  <a:pt x="383285" y="0"/>
                </a:moveTo>
                <a:lnTo>
                  <a:pt x="381000" y="0"/>
                </a:lnTo>
                <a:lnTo>
                  <a:pt x="381000" y="6476"/>
                </a:lnTo>
                <a:lnTo>
                  <a:pt x="390651" y="6476"/>
                </a:lnTo>
                <a:lnTo>
                  <a:pt x="397255" y="8762"/>
                </a:lnTo>
                <a:lnTo>
                  <a:pt x="406653" y="17399"/>
                </a:lnTo>
                <a:lnTo>
                  <a:pt x="409066" y="24637"/>
                </a:lnTo>
                <a:lnTo>
                  <a:pt x="409066" y="38608"/>
                </a:lnTo>
                <a:lnTo>
                  <a:pt x="408431" y="43561"/>
                </a:lnTo>
                <a:lnTo>
                  <a:pt x="406146" y="55499"/>
                </a:lnTo>
                <a:lnTo>
                  <a:pt x="405510" y="59689"/>
                </a:lnTo>
                <a:lnTo>
                  <a:pt x="405510" y="67055"/>
                </a:lnTo>
                <a:lnTo>
                  <a:pt x="407034" y="71120"/>
                </a:lnTo>
                <a:lnTo>
                  <a:pt x="409950" y="74422"/>
                </a:lnTo>
                <a:lnTo>
                  <a:pt x="412750" y="77342"/>
                </a:lnTo>
                <a:lnTo>
                  <a:pt x="416178" y="79755"/>
                </a:lnTo>
                <a:lnTo>
                  <a:pt x="420115" y="81152"/>
                </a:lnTo>
                <a:lnTo>
                  <a:pt x="420115" y="82803"/>
                </a:lnTo>
                <a:lnTo>
                  <a:pt x="405510" y="96900"/>
                </a:lnTo>
                <a:lnTo>
                  <a:pt x="405510" y="104266"/>
                </a:lnTo>
                <a:lnTo>
                  <a:pt x="406146" y="108458"/>
                </a:lnTo>
                <a:lnTo>
                  <a:pt x="408431" y="120396"/>
                </a:lnTo>
                <a:lnTo>
                  <a:pt x="409066" y="125349"/>
                </a:lnTo>
                <a:lnTo>
                  <a:pt x="409066" y="139826"/>
                </a:lnTo>
                <a:lnTo>
                  <a:pt x="406653" y="147192"/>
                </a:lnTo>
                <a:lnTo>
                  <a:pt x="397255" y="155828"/>
                </a:lnTo>
                <a:lnTo>
                  <a:pt x="390651" y="157987"/>
                </a:lnTo>
                <a:lnTo>
                  <a:pt x="381000" y="157987"/>
                </a:lnTo>
                <a:lnTo>
                  <a:pt x="381000" y="164591"/>
                </a:lnTo>
                <a:lnTo>
                  <a:pt x="383285" y="164591"/>
                </a:lnTo>
                <a:lnTo>
                  <a:pt x="392814" y="163875"/>
                </a:lnTo>
                <a:lnTo>
                  <a:pt x="423050" y="136479"/>
                </a:lnTo>
                <a:lnTo>
                  <a:pt x="423672" y="127762"/>
                </a:lnTo>
                <a:lnTo>
                  <a:pt x="423672" y="123062"/>
                </a:lnTo>
                <a:lnTo>
                  <a:pt x="423036" y="117601"/>
                </a:lnTo>
                <a:lnTo>
                  <a:pt x="421639" y="111505"/>
                </a:lnTo>
                <a:lnTo>
                  <a:pt x="420369" y="105410"/>
                </a:lnTo>
                <a:lnTo>
                  <a:pt x="419607" y="101346"/>
                </a:lnTo>
                <a:lnTo>
                  <a:pt x="419607" y="95250"/>
                </a:lnTo>
                <a:lnTo>
                  <a:pt x="421004" y="92075"/>
                </a:lnTo>
                <a:lnTo>
                  <a:pt x="423799" y="89535"/>
                </a:lnTo>
                <a:lnTo>
                  <a:pt x="426465" y="86995"/>
                </a:lnTo>
                <a:lnTo>
                  <a:pt x="430656" y="85725"/>
                </a:lnTo>
                <a:lnTo>
                  <a:pt x="436117" y="85471"/>
                </a:lnTo>
                <a:lnTo>
                  <a:pt x="436117" y="78486"/>
                </a:lnTo>
                <a:lnTo>
                  <a:pt x="430656" y="78232"/>
                </a:lnTo>
                <a:lnTo>
                  <a:pt x="426465" y="76962"/>
                </a:lnTo>
                <a:lnTo>
                  <a:pt x="423799" y="74422"/>
                </a:lnTo>
                <a:lnTo>
                  <a:pt x="421004" y="71882"/>
                </a:lnTo>
                <a:lnTo>
                  <a:pt x="419607" y="68707"/>
                </a:lnTo>
                <a:lnTo>
                  <a:pt x="419607" y="62611"/>
                </a:lnTo>
                <a:lnTo>
                  <a:pt x="420369" y="58547"/>
                </a:lnTo>
                <a:lnTo>
                  <a:pt x="421639" y="52450"/>
                </a:lnTo>
                <a:lnTo>
                  <a:pt x="423036" y="46354"/>
                </a:lnTo>
                <a:lnTo>
                  <a:pt x="423672" y="40894"/>
                </a:lnTo>
                <a:lnTo>
                  <a:pt x="423672" y="36195"/>
                </a:lnTo>
                <a:lnTo>
                  <a:pt x="423050" y="27737"/>
                </a:lnTo>
                <a:lnTo>
                  <a:pt x="392814" y="716"/>
                </a:lnTo>
                <a:lnTo>
                  <a:pt x="383285" y="0"/>
                </a:lnTo>
                <a:close/>
              </a:path>
              <a:path w="436245" h="165100">
                <a:moveTo>
                  <a:pt x="55117" y="0"/>
                </a:moveTo>
                <a:lnTo>
                  <a:pt x="52831" y="0"/>
                </a:lnTo>
                <a:lnTo>
                  <a:pt x="43356" y="716"/>
                </a:lnTo>
                <a:lnTo>
                  <a:pt x="13084" y="27684"/>
                </a:lnTo>
                <a:lnTo>
                  <a:pt x="12446" y="36067"/>
                </a:lnTo>
                <a:lnTo>
                  <a:pt x="12446" y="40894"/>
                </a:lnTo>
                <a:lnTo>
                  <a:pt x="13080" y="46227"/>
                </a:lnTo>
                <a:lnTo>
                  <a:pt x="15875" y="58420"/>
                </a:lnTo>
                <a:lnTo>
                  <a:pt x="16509" y="62611"/>
                </a:lnTo>
                <a:lnTo>
                  <a:pt x="16509" y="68579"/>
                </a:lnTo>
                <a:lnTo>
                  <a:pt x="15112" y="71882"/>
                </a:lnTo>
                <a:lnTo>
                  <a:pt x="9651" y="76835"/>
                </a:lnTo>
                <a:lnTo>
                  <a:pt x="5587" y="78232"/>
                </a:lnTo>
                <a:lnTo>
                  <a:pt x="0" y="78359"/>
                </a:lnTo>
                <a:lnTo>
                  <a:pt x="0" y="85471"/>
                </a:lnTo>
                <a:lnTo>
                  <a:pt x="16509" y="95250"/>
                </a:lnTo>
                <a:lnTo>
                  <a:pt x="16509" y="101219"/>
                </a:lnTo>
                <a:lnTo>
                  <a:pt x="15875" y="105283"/>
                </a:lnTo>
                <a:lnTo>
                  <a:pt x="13080" y="117475"/>
                </a:lnTo>
                <a:lnTo>
                  <a:pt x="12446" y="122936"/>
                </a:lnTo>
                <a:lnTo>
                  <a:pt x="12446" y="127762"/>
                </a:lnTo>
                <a:lnTo>
                  <a:pt x="13084" y="136479"/>
                </a:lnTo>
                <a:lnTo>
                  <a:pt x="43356" y="163875"/>
                </a:lnTo>
                <a:lnTo>
                  <a:pt x="52831" y="164591"/>
                </a:lnTo>
                <a:lnTo>
                  <a:pt x="55117" y="164591"/>
                </a:lnTo>
                <a:lnTo>
                  <a:pt x="55117" y="157987"/>
                </a:lnTo>
                <a:lnTo>
                  <a:pt x="45465" y="157987"/>
                </a:lnTo>
                <a:lnTo>
                  <a:pt x="38988" y="155828"/>
                </a:lnTo>
                <a:lnTo>
                  <a:pt x="34162" y="151511"/>
                </a:lnTo>
                <a:lnTo>
                  <a:pt x="29463" y="147192"/>
                </a:lnTo>
                <a:lnTo>
                  <a:pt x="27177" y="139700"/>
                </a:lnTo>
                <a:lnTo>
                  <a:pt x="27177" y="125222"/>
                </a:lnTo>
                <a:lnTo>
                  <a:pt x="27685" y="120269"/>
                </a:lnTo>
                <a:lnTo>
                  <a:pt x="29972" y="108458"/>
                </a:lnTo>
                <a:lnTo>
                  <a:pt x="30606" y="104139"/>
                </a:lnTo>
                <a:lnTo>
                  <a:pt x="30606" y="96774"/>
                </a:lnTo>
                <a:lnTo>
                  <a:pt x="29209" y="92710"/>
                </a:lnTo>
                <a:lnTo>
                  <a:pt x="26288" y="89662"/>
                </a:lnTo>
                <a:lnTo>
                  <a:pt x="23367" y="86487"/>
                </a:lnTo>
                <a:lnTo>
                  <a:pt x="19938" y="84200"/>
                </a:lnTo>
                <a:lnTo>
                  <a:pt x="16001" y="82676"/>
                </a:lnTo>
                <a:lnTo>
                  <a:pt x="16001" y="81152"/>
                </a:lnTo>
                <a:lnTo>
                  <a:pt x="19938" y="79628"/>
                </a:lnTo>
                <a:lnTo>
                  <a:pt x="23367" y="77342"/>
                </a:lnTo>
                <a:lnTo>
                  <a:pt x="29209" y="70992"/>
                </a:lnTo>
                <a:lnTo>
                  <a:pt x="30606" y="67055"/>
                </a:lnTo>
                <a:lnTo>
                  <a:pt x="30606" y="59562"/>
                </a:lnTo>
                <a:lnTo>
                  <a:pt x="29972" y="55372"/>
                </a:lnTo>
                <a:lnTo>
                  <a:pt x="27685" y="43561"/>
                </a:lnTo>
                <a:lnTo>
                  <a:pt x="27177" y="38480"/>
                </a:lnTo>
                <a:lnTo>
                  <a:pt x="27177" y="24511"/>
                </a:lnTo>
                <a:lnTo>
                  <a:pt x="29463" y="17399"/>
                </a:lnTo>
                <a:lnTo>
                  <a:pt x="34162" y="13080"/>
                </a:lnTo>
                <a:lnTo>
                  <a:pt x="38988" y="8762"/>
                </a:lnTo>
                <a:lnTo>
                  <a:pt x="45465" y="6476"/>
                </a:lnTo>
                <a:lnTo>
                  <a:pt x="55117" y="6476"/>
                </a:lnTo>
                <a:lnTo>
                  <a:pt x="55117" y="0"/>
                </a:lnTo>
                <a:close/>
              </a:path>
            </a:pathLst>
          </a:custGeom>
          <a:solidFill>
            <a:srgbClr val="000000"/>
          </a:solidFill>
        </p:spPr>
        <p:txBody>
          <a:bodyPr wrap="square" lIns="0" tIns="0" rIns="0" bIns="0" rtlCol="0"/>
          <a:lstStyle/>
          <a:p/>
        </p:txBody>
      </p:sp>
      <p:sp>
        <p:nvSpPr>
          <p:cNvPr id="38" name="object 38"/>
          <p:cNvSpPr txBox="1"/>
          <p:nvPr/>
        </p:nvSpPr>
        <p:spPr>
          <a:xfrm>
            <a:off x="7569834" y="2254072"/>
            <a:ext cx="2453640" cy="952500"/>
          </a:xfrm>
          <a:prstGeom prst="rect">
            <a:avLst/>
          </a:prstGeom>
        </p:spPr>
        <p:txBody>
          <a:bodyPr wrap="square" lIns="0" tIns="12065" rIns="0" bIns="0" rtlCol="0" vert="horz">
            <a:spAutoFit/>
          </a:bodyPr>
          <a:lstStyle/>
          <a:p>
            <a:pPr algn="ctr" marR="214629">
              <a:lnSpc>
                <a:spcPct val="100000"/>
              </a:lnSpc>
              <a:spcBef>
                <a:spcPts val="95"/>
              </a:spcBef>
              <a:tabLst>
                <a:tab pos="1573530" algn="l"/>
              </a:tabLst>
            </a:pPr>
            <a:r>
              <a:rPr dirty="0" sz="1400" spc="-5">
                <a:solidFill>
                  <a:srgbClr val="E7DCED"/>
                </a:solidFill>
                <a:latin typeface="Arial"/>
                <a:cs typeface="Arial"/>
              </a:rPr>
              <a:t>C	D</a:t>
            </a:r>
            <a:endParaRPr sz="1400">
              <a:latin typeface="Arial"/>
              <a:cs typeface="Arial"/>
            </a:endParaRPr>
          </a:p>
          <a:p>
            <a:pPr>
              <a:lnSpc>
                <a:spcPct val="100000"/>
              </a:lnSpc>
              <a:spcBef>
                <a:spcPts val="50"/>
              </a:spcBef>
            </a:pPr>
            <a:endParaRPr sz="1550">
              <a:latin typeface="Times New Roman"/>
              <a:cs typeface="Times New Roman"/>
            </a:endParaRPr>
          </a:p>
          <a:p>
            <a:pPr algn="ctr" marR="112395">
              <a:lnSpc>
                <a:spcPct val="100000"/>
              </a:lnSpc>
            </a:pPr>
            <a:r>
              <a:rPr dirty="0" sz="1400" spc="10">
                <a:latin typeface="Cambria Math"/>
                <a:cs typeface="Cambria Math"/>
              </a:rPr>
              <a:t>𝐴,</a:t>
            </a:r>
            <a:r>
              <a:rPr dirty="0" sz="1400" spc="-95">
                <a:latin typeface="Cambria Math"/>
                <a:cs typeface="Cambria Math"/>
              </a:rPr>
              <a:t> </a:t>
            </a:r>
            <a:r>
              <a:rPr dirty="0" sz="1400" spc="30">
                <a:latin typeface="Cambria Math"/>
                <a:cs typeface="Cambria Math"/>
              </a:rPr>
              <a:t>𝐵,</a:t>
            </a:r>
            <a:r>
              <a:rPr dirty="0" sz="1400" spc="-95">
                <a:latin typeface="Cambria Math"/>
                <a:cs typeface="Cambria Math"/>
              </a:rPr>
              <a:t> </a:t>
            </a:r>
            <a:r>
              <a:rPr dirty="0" sz="1400" spc="25">
                <a:latin typeface="Cambria Math"/>
                <a:cs typeface="Cambria Math"/>
              </a:rPr>
              <a:t>𝐸,</a:t>
            </a:r>
            <a:r>
              <a:rPr dirty="0" sz="1400" spc="-70">
                <a:latin typeface="Cambria Math"/>
                <a:cs typeface="Cambria Math"/>
              </a:rPr>
              <a:t> </a:t>
            </a:r>
            <a:r>
              <a:rPr dirty="0" sz="1400" spc="15">
                <a:latin typeface="Cambria Math"/>
                <a:cs typeface="Cambria Math"/>
              </a:rPr>
              <a:t>𝐷,</a:t>
            </a:r>
            <a:r>
              <a:rPr dirty="0" sz="1400" spc="-75">
                <a:latin typeface="Cambria Math"/>
                <a:cs typeface="Cambria Math"/>
              </a:rPr>
              <a:t> </a:t>
            </a:r>
            <a:r>
              <a:rPr dirty="0" sz="1400" spc="15">
                <a:latin typeface="Cambria Math"/>
                <a:cs typeface="Cambria Math"/>
              </a:rPr>
              <a:t>𝐵,</a:t>
            </a:r>
            <a:r>
              <a:rPr dirty="0" sz="1400" spc="-70">
                <a:latin typeface="Cambria Math"/>
                <a:cs typeface="Cambria Math"/>
              </a:rPr>
              <a:t> </a:t>
            </a:r>
            <a:r>
              <a:rPr dirty="0" sz="1400" spc="-5">
                <a:latin typeface="Cambria Math"/>
                <a:cs typeface="Cambria Math"/>
              </a:rPr>
              <a:t>𝐶</a:t>
            </a:r>
            <a:endParaRPr sz="1400">
              <a:latin typeface="Cambria Math"/>
              <a:cs typeface="Cambria Math"/>
            </a:endParaRPr>
          </a:p>
          <a:p>
            <a:pPr algn="ctr">
              <a:lnSpc>
                <a:spcPct val="100000"/>
              </a:lnSpc>
              <a:spcBef>
                <a:spcPts val="430"/>
              </a:spcBef>
            </a:pPr>
            <a:r>
              <a:rPr dirty="0" sz="1400" spc="20">
                <a:latin typeface="Cambria Math"/>
                <a:cs typeface="Cambria Math"/>
              </a:rPr>
              <a:t>𝐴, </a:t>
            </a:r>
            <a:r>
              <a:rPr dirty="0" sz="1400" spc="-10">
                <a:latin typeface="Cambria Math"/>
                <a:cs typeface="Cambria Math"/>
              </a:rPr>
              <a:t>𝐵 </a:t>
            </a:r>
            <a:r>
              <a:rPr dirty="0" sz="1400" spc="-5">
                <a:latin typeface="Cambria Math"/>
                <a:cs typeface="Cambria Math"/>
              </a:rPr>
              <a:t>, </a:t>
            </a:r>
            <a:r>
              <a:rPr dirty="0" sz="1400" spc="15">
                <a:latin typeface="Cambria Math"/>
                <a:cs typeface="Cambria Math"/>
              </a:rPr>
              <a:t>𝐵, </a:t>
            </a:r>
            <a:r>
              <a:rPr dirty="0" sz="1400" spc="-5">
                <a:latin typeface="Cambria Math"/>
                <a:cs typeface="Cambria Math"/>
              </a:rPr>
              <a:t>𝐸 , </a:t>
            </a:r>
            <a:r>
              <a:rPr dirty="0" sz="1400" spc="25">
                <a:latin typeface="Cambria Math"/>
                <a:cs typeface="Cambria Math"/>
              </a:rPr>
              <a:t>𝐸, </a:t>
            </a:r>
            <a:r>
              <a:rPr dirty="0" sz="1400" spc="-10">
                <a:latin typeface="Cambria Math"/>
                <a:cs typeface="Cambria Math"/>
              </a:rPr>
              <a:t>𝐷 </a:t>
            </a:r>
            <a:r>
              <a:rPr dirty="0" sz="1400" spc="-5">
                <a:latin typeface="Cambria Math"/>
                <a:cs typeface="Cambria Math"/>
              </a:rPr>
              <a:t>, </a:t>
            </a:r>
            <a:r>
              <a:rPr dirty="0" sz="1400" spc="25">
                <a:latin typeface="Cambria Math"/>
                <a:cs typeface="Cambria Math"/>
              </a:rPr>
              <a:t>𝐷, </a:t>
            </a:r>
            <a:r>
              <a:rPr dirty="0" sz="1400" spc="-10">
                <a:latin typeface="Cambria Math"/>
                <a:cs typeface="Cambria Math"/>
              </a:rPr>
              <a:t>𝐵 </a:t>
            </a:r>
            <a:r>
              <a:rPr dirty="0" sz="1400" spc="-5">
                <a:latin typeface="Cambria Math"/>
                <a:cs typeface="Cambria Math"/>
              </a:rPr>
              <a:t>, </a:t>
            </a:r>
            <a:r>
              <a:rPr dirty="0" sz="1400" spc="5">
                <a:latin typeface="Cambria Math"/>
                <a:cs typeface="Cambria Math"/>
              </a:rPr>
              <a:t>{𝐵,</a:t>
            </a:r>
            <a:r>
              <a:rPr dirty="0" sz="1400" spc="-120">
                <a:latin typeface="Cambria Math"/>
                <a:cs typeface="Cambria Math"/>
              </a:rPr>
              <a:t> </a:t>
            </a:r>
            <a:r>
              <a:rPr dirty="0" sz="1400" spc="25">
                <a:latin typeface="Cambria Math"/>
                <a:cs typeface="Cambria Math"/>
              </a:rPr>
              <a:t>𝐶}</a:t>
            </a:r>
            <a:endParaRPr sz="1400">
              <a:latin typeface="Cambria Math"/>
              <a:cs typeface="Cambria Math"/>
            </a:endParaRPr>
          </a:p>
        </p:txBody>
      </p:sp>
      <p:sp>
        <p:nvSpPr>
          <p:cNvPr id="39" name="object 39"/>
          <p:cNvSpPr txBox="1"/>
          <p:nvPr/>
        </p:nvSpPr>
        <p:spPr>
          <a:xfrm>
            <a:off x="6589268" y="631698"/>
            <a:ext cx="1120140" cy="270510"/>
          </a:xfrm>
          <a:prstGeom prst="rect">
            <a:avLst/>
          </a:prstGeom>
        </p:spPr>
        <p:txBody>
          <a:bodyPr wrap="square" lIns="0" tIns="13335" rIns="0" bIns="0" rtlCol="0" vert="horz">
            <a:spAutoFit/>
          </a:bodyPr>
          <a:lstStyle/>
          <a:p>
            <a:pPr marL="12700">
              <a:lnSpc>
                <a:spcPct val="100000"/>
              </a:lnSpc>
              <a:spcBef>
                <a:spcPts val="105"/>
              </a:spcBef>
            </a:pPr>
            <a:r>
              <a:rPr dirty="0" sz="1600" b="1">
                <a:solidFill>
                  <a:srgbClr val="52AC87"/>
                </a:solidFill>
                <a:latin typeface="Calibri"/>
                <a:cs typeface="Calibri"/>
              </a:rPr>
              <a:t>Sample</a:t>
            </a:r>
            <a:r>
              <a:rPr dirty="0" sz="1600" spc="-100" b="1">
                <a:solidFill>
                  <a:srgbClr val="52AC87"/>
                </a:solidFill>
                <a:latin typeface="Calibri"/>
                <a:cs typeface="Calibri"/>
              </a:rPr>
              <a:t> </a:t>
            </a:r>
            <a:r>
              <a:rPr dirty="0" sz="1600" spc="-15" b="1">
                <a:solidFill>
                  <a:srgbClr val="52AC87"/>
                </a:solidFill>
                <a:latin typeface="Calibri"/>
                <a:cs typeface="Calibri"/>
              </a:rPr>
              <a:t>Walk</a:t>
            </a:r>
            <a:endParaRPr sz="1600">
              <a:latin typeface="Calibri"/>
              <a:cs typeface="Calibri"/>
            </a:endParaRPr>
          </a:p>
        </p:txBody>
      </p:sp>
      <p:sp>
        <p:nvSpPr>
          <p:cNvPr id="40" name="object 40"/>
          <p:cNvSpPr/>
          <p:nvPr/>
        </p:nvSpPr>
        <p:spPr>
          <a:xfrm>
            <a:off x="7050023" y="3947159"/>
            <a:ext cx="500380" cy="497205"/>
          </a:xfrm>
          <a:custGeom>
            <a:avLst/>
            <a:gdLst/>
            <a:ahLst/>
            <a:cxnLst/>
            <a:rect l="l" t="t" r="r" b="b"/>
            <a:pathLst>
              <a:path w="500379" h="497204">
                <a:moveTo>
                  <a:pt x="249935" y="0"/>
                </a:moveTo>
                <a:lnTo>
                  <a:pt x="205006" y="4003"/>
                </a:lnTo>
                <a:lnTo>
                  <a:pt x="162719" y="15545"/>
                </a:lnTo>
                <a:lnTo>
                  <a:pt x="123782" y="33923"/>
                </a:lnTo>
                <a:lnTo>
                  <a:pt x="88899" y="58434"/>
                </a:lnTo>
                <a:lnTo>
                  <a:pt x="58777" y="88377"/>
                </a:lnTo>
                <a:lnTo>
                  <a:pt x="34120" y="123048"/>
                </a:lnTo>
                <a:lnTo>
                  <a:pt x="15635" y="161746"/>
                </a:lnTo>
                <a:lnTo>
                  <a:pt x="4026" y="203768"/>
                </a:lnTo>
                <a:lnTo>
                  <a:pt x="0" y="248412"/>
                </a:lnTo>
                <a:lnTo>
                  <a:pt x="4026" y="293055"/>
                </a:lnTo>
                <a:lnTo>
                  <a:pt x="15635" y="335077"/>
                </a:lnTo>
                <a:lnTo>
                  <a:pt x="34120" y="373775"/>
                </a:lnTo>
                <a:lnTo>
                  <a:pt x="58777" y="408446"/>
                </a:lnTo>
                <a:lnTo>
                  <a:pt x="88899" y="438389"/>
                </a:lnTo>
                <a:lnTo>
                  <a:pt x="123782" y="462900"/>
                </a:lnTo>
                <a:lnTo>
                  <a:pt x="162719" y="481278"/>
                </a:lnTo>
                <a:lnTo>
                  <a:pt x="205006" y="492820"/>
                </a:lnTo>
                <a:lnTo>
                  <a:pt x="249935" y="496823"/>
                </a:lnTo>
                <a:lnTo>
                  <a:pt x="294865" y="492820"/>
                </a:lnTo>
                <a:lnTo>
                  <a:pt x="337152" y="481278"/>
                </a:lnTo>
                <a:lnTo>
                  <a:pt x="376089" y="462900"/>
                </a:lnTo>
                <a:lnTo>
                  <a:pt x="410972" y="438389"/>
                </a:lnTo>
                <a:lnTo>
                  <a:pt x="441094" y="408446"/>
                </a:lnTo>
                <a:lnTo>
                  <a:pt x="465751" y="373775"/>
                </a:lnTo>
                <a:lnTo>
                  <a:pt x="484236" y="335077"/>
                </a:lnTo>
                <a:lnTo>
                  <a:pt x="495845" y="293055"/>
                </a:lnTo>
                <a:lnTo>
                  <a:pt x="499872" y="248412"/>
                </a:lnTo>
                <a:lnTo>
                  <a:pt x="495845" y="203768"/>
                </a:lnTo>
                <a:lnTo>
                  <a:pt x="484236" y="161746"/>
                </a:lnTo>
                <a:lnTo>
                  <a:pt x="465751" y="123048"/>
                </a:lnTo>
                <a:lnTo>
                  <a:pt x="441094" y="88377"/>
                </a:lnTo>
                <a:lnTo>
                  <a:pt x="410972" y="58434"/>
                </a:lnTo>
                <a:lnTo>
                  <a:pt x="376089" y="33923"/>
                </a:lnTo>
                <a:lnTo>
                  <a:pt x="337152" y="15545"/>
                </a:lnTo>
                <a:lnTo>
                  <a:pt x="294865" y="4003"/>
                </a:lnTo>
                <a:lnTo>
                  <a:pt x="249935" y="0"/>
                </a:lnTo>
                <a:close/>
              </a:path>
            </a:pathLst>
          </a:custGeom>
          <a:solidFill>
            <a:srgbClr val="AC8752"/>
          </a:solidFill>
        </p:spPr>
        <p:txBody>
          <a:bodyPr wrap="square" lIns="0" tIns="0" rIns="0" bIns="0" rtlCol="0"/>
          <a:lstStyle/>
          <a:p/>
        </p:txBody>
      </p:sp>
      <p:sp>
        <p:nvSpPr>
          <p:cNvPr id="41" name="object 41"/>
          <p:cNvSpPr txBox="1"/>
          <p:nvPr/>
        </p:nvSpPr>
        <p:spPr>
          <a:xfrm>
            <a:off x="7220839" y="4056075"/>
            <a:ext cx="161925" cy="271145"/>
          </a:xfrm>
          <a:prstGeom prst="rect">
            <a:avLst/>
          </a:prstGeom>
        </p:spPr>
        <p:txBody>
          <a:bodyPr wrap="square" lIns="0" tIns="13970" rIns="0" bIns="0" rtlCol="0" vert="horz">
            <a:spAutoFit/>
          </a:bodyPr>
          <a:lstStyle/>
          <a:p>
            <a:pPr marL="12700">
              <a:lnSpc>
                <a:spcPct val="100000"/>
              </a:lnSpc>
              <a:spcBef>
                <a:spcPts val="110"/>
              </a:spcBef>
            </a:pPr>
            <a:r>
              <a:rPr dirty="0" sz="1600" spc="5">
                <a:solidFill>
                  <a:srgbClr val="E7DCED"/>
                </a:solidFill>
                <a:latin typeface="Arial"/>
                <a:cs typeface="Arial"/>
              </a:rPr>
              <a:t>A</a:t>
            </a:r>
            <a:endParaRPr sz="1600">
              <a:latin typeface="Arial"/>
              <a:cs typeface="Arial"/>
            </a:endParaRPr>
          </a:p>
        </p:txBody>
      </p:sp>
      <p:sp>
        <p:nvSpPr>
          <p:cNvPr id="42" name="object 42"/>
          <p:cNvSpPr/>
          <p:nvPr/>
        </p:nvSpPr>
        <p:spPr>
          <a:xfrm>
            <a:off x="8500871" y="3947159"/>
            <a:ext cx="500380" cy="497205"/>
          </a:xfrm>
          <a:custGeom>
            <a:avLst/>
            <a:gdLst/>
            <a:ahLst/>
            <a:cxnLst/>
            <a:rect l="l" t="t" r="r" b="b"/>
            <a:pathLst>
              <a:path w="500379" h="497204">
                <a:moveTo>
                  <a:pt x="249935" y="0"/>
                </a:moveTo>
                <a:lnTo>
                  <a:pt x="205006" y="4003"/>
                </a:lnTo>
                <a:lnTo>
                  <a:pt x="162719" y="15545"/>
                </a:lnTo>
                <a:lnTo>
                  <a:pt x="123782" y="33923"/>
                </a:lnTo>
                <a:lnTo>
                  <a:pt x="88899" y="58434"/>
                </a:lnTo>
                <a:lnTo>
                  <a:pt x="58777" y="88377"/>
                </a:lnTo>
                <a:lnTo>
                  <a:pt x="34120" y="123048"/>
                </a:lnTo>
                <a:lnTo>
                  <a:pt x="15635" y="161746"/>
                </a:lnTo>
                <a:lnTo>
                  <a:pt x="4026" y="203768"/>
                </a:lnTo>
                <a:lnTo>
                  <a:pt x="0" y="248412"/>
                </a:lnTo>
                <a:lnTo>
                  <a:pt x="4026" y="293055"/>
                </a:lnTo>
                <a:lnTo>
                  <a:pt x="15635" y="335077"/>
                </a:lnTo>
                <a:lnTo>
                  <a:pt x="34120" y="373775"/>
                </a:lnTo>
                <a:lnTo>
                  <a:pt x="58777" y="408446"/>
                </a:lnTo>
                <a:lnTo>
                  <a:pt x="88899" y="438389"/>
                </a:lnTo>
                <a:lnTo>
                  <a:pt x="123782" y="462900"/>
                </a:lnTo>
                <a:lnTo>
                  <a:pt x="162719" y="481278"/>
                </a:lnTo>
                <a:lnTo>
                  <a:pt x="205006" y="492820"/>
                </a:lnTo>
                <a:lnTo>
                  <a:pt x="249935" y="496823"/>
                </a:lnTo>
                <a:lnTo>
                  <a:pt x="294865" y="492820"/>
                </a:lnTo>
                <a:lnTo>
                  <a:pt x="337152" y="481278"/>
                </a:lnTo>
                <a:lnTo>
                  <a:pt x="376089" y="462900"/>
                </a:lnTo>
                <a:lnTo>
                  <a:pt x="410972" y="438389"/>
                </a:lnTo>
                <a:lnTo>
                  <a:pt x="441094" y="408446"/>
                </a:lnTo>
                <a:lnTo>
                  <a:pt x="465751" y="373775"/>
                </a:lnTo>
                <a:lnTo>
                  <a:pt x="484236" y="335077"/>
                </a:lnTo>
                <a:lnTo>
                  <a:pt x="495845" y="293055"/>
                </a:lnTo>
                <a:lnTo>
                  <a:pt x="499872" y="248412"/>
                </a:lnTo>
                <a:lnTo>
                  <a:pt x="495845" y="203768"/>
                </a:lnTo>
                <a:lnTo>
                  <a:pt x="484236" y="161746"/>
                </a:lnTo>
                <a:lnTo>
                  <a:pt x="465751" y="123048"/>
                </a:lnTo>
                <a:lnTo>
                  <a:pt x="441094" y="88377"/>
                </a:lnTo>
                <a:lnTo>
                  <a:pt x="410972" y="58434"/>
                </a:lnTo>
                <a:lnTo>
                  <a:pt x="376089" y="33923"/>
                </a:lnTo>
                <a:lnTo>
                  <a:pt x="337152" y="15545"/>
                </a:lnTo>
                <a:lnTo>
                  <a:pt x="294865" y="4003"/>
                </a:lnTo>
                <a:lnTo>
                  <a:pt x="249935" y="0"/>
                </a:lnTo>
                <a:close/>
              </a:path>
            </a:pathLst>
          </a:custGeom>
          <a:solidFill>
            <a:srgbClr val="AC8752"/>
          </a:solidFill>
        </p:spPr>
        <p:txBody>
          <a:bodyPr wrap="square" lIns="0" tIns="0" rIns="0" bIns="0" rtlCol="0"/>
          <a:lstStyle/>
          <a:p/>
        </p:txBody>
      </p:sp>
      <p:sp>
        <p:nvSpPr>
          <p:cNvPr id="43" name="object 43"/>
          <p:cNvSpPr txBox="1"/>
          <p:nvPr/>
        </p:nvSpPr>
        <p:spPr>
          <a:xfrm>
            <a:off x="8671306" y="4056075"/>
            <a:ext cx="161925" cy="271145"/>
          </a:xfrm>
          <a:prstGeom prst="rect">
            <a:avLst/>
          </a:prstGeom>
        </p:spPr>
        <p:txBody>
          <a:bodyPr wrap="square" lIns="0" tIns="13970" rIns="0" bIns="0" rtlCol="0" vert="horz">
            <a:spAutoFit/>
          </a:bodyPr>
          <a:lstStyle/>
          <a:p>
            <a:pPr marL="12700">
              <a:lnSpc>
                <a:spcPct val="100000"/>
              </a:lnSpc>
              <a:spcBef>
                <a:spcPts val="110"/>
              </a:spcBef>
            </a:pPr>
            <a:r>
              <a:rPr dirty="0" sz="1600" spc="5">
                <a:solidFill>
                  <a:srgbClr val="E7DCED"/>
                </a:solidFill>
                <a:latin typeface="Arial"/>
                <a:cs typeface="Arial"/>
              </a:rPr>
              <a:t>B</a:t>
            </a:r>
            <a:endParaRPr sz="1600">
              <a:latin typeface="Arial"/>
              <a:cs typeface="Arial"/>
            </a:endParaRPr>
          </a:p>
        </p:txBody>
      </p:sp>
      <p:sp>
        <p:nvSpPr>
          <p:cNvPr id="44" name="object 44"/>
          <p:cNvSpPr/>
          <p:nvPr/>
        </p:nvSpPr>
        <p:spPr>
          <a:xfrm>
            <a:off x="7668768" y="5001767"/>
            <a:ext cx="497205" cy="500380"/>
          </a:xfrm>
          <a:custGeom>
            <a:avLst/>
            <a:gdLst/>
            <a:ahLst/>
            <a:cxnLst/>
            <a:rect l="l" t="t" r="r" b="b"/>
            <a:pathLst>
              <a:path w="497204" h="500379">
                <a:moveTo>
                  <a:pt x="248411" y="0"/>
                </a:moveTo>
                <a:lnTo>
                  <a:pt x="203768" y="4026"/>
                </a:lnTo>
                <a:lnTo>
                  <a:pt x="161746" y="15635"/>
                </a:lnTo>
                <a:lnTo>
                  <a:pt x="123048" y="34120"/>
                </a:lnTo>
                <a:lnTo>
                  <a:pt x="88377" y="58777"/>
                </a:lnTo>
                <a:lnTo>
                  <a:pt x="58434" y="88899"/>
                </a:lnTo>
                <a:lnTo>
                  <a:pt x="33923" y="123782"/>
                </a:lnTo>
                <a:lnTo>
                  <a:pt x="15545" y="162719"/>
                </a:lnTo>
                <a:lnTo>
                  <a:pt x="4003" y="205006"/>
                </a:lnTo>
                <a:lnTo>
                  <a:pt x="0" y="249935"/>
                </a:lnTo>
                <a:lnTo>
                  <a:pt x="4003" y="294865"/>
                </a:lnTo>
                <a:lnTo>
                  <a:pt x="15545" y="337152"/>
                </a:lnTo>
                <a:lnTo>
                  <a:pt x="33923" y="376089"/>
                </a:lnTo>
                <a:lnTo>
                  <a:pt x="58434" y="410971"/>
                </a:lnTo>
                <a:lnTo>
                  <a:pt x="88377" y="441094"/>
                </a:lnTo>
                <a:lnTo>
                  <a:pt x="123048" y="465751"/>
                </a:lnTo>
                <a:lnTo>
                  <a:pt x="161746" y="484236"/>
                </a:lnTo>
                <a:lnTo>
                  <a:pt x="203768" y="495845"/>
                </a:lnTo>
                <a:lnTo>
                  <a:pt x="248411" y="499871"/>
                </a:lnTo>
                <a:lnTo>
                  <a:pt x="293055" y="495845"/>
                </a:lnTo>
                <a:lnTo>
                  <a:pt x="335077" y="484236"/>
                </a:lnTo>
                <a:lnTo>
                  <a:pt x="373775" y="465751"/>
                </a:lnTo>
                <a:lnTo>
                  <a:pt x="408446" y="441094"/>
                </a:lnTo>
                <a:lnTo>
                  <a:pt x="438389" y="410971"/>
                </a:lnTo>
                <a:lnTo>
                  <a:pt x="462900" y="376089"/>
                </a:lnTo>
                <a:lnTo>
                  <a:pt x="481278" y="337152"/>
                </a:lnTo>
                <a:lnTo>
                  <a:pt x="492820" y="294865"/>
                </a:lnTo>
                <a:lnTo>
                  <a:pt x="496824" y="249935"/>
                </a:lnTo>
                <a:lnTo>
                  <a:pt x="492820" y="205006"/>
                </a:lnTo>
                <a:lnTo>
                  <a:pt x="481278" y="162719"/>
                </a:lnTo>
                <a:lnTo>
                  <a:pt x="462900" y="123782"/>
                </a:lnTo>
                <a:lnTo>
                  <a:pt x="438389" y="88899"/>
                </a:lnTo>
                <a:lnTo>
                  <a:pt x="408446" y="58777"/>
                </a:lnTo>
                <a:lnTo>
                  <a:pt x="373775" y="34120"/>
                </a:lnTo>
                <a:lnTo>
                  <a:pt x="335077" y="15635"/>
                </a:lnTo>
                <a:lnTo>
                  <a:pt x="293055" y="4026"/>
                </a:lnTo>
                <a:lnTo>
                  <a:pt x="248411" y="0"/>
                </a:lnTo>
                <a:close/>
              </a:path>
            </a:pathLst>
          </a:custGeom>
          <a:solidFill>
            <a:srgbClr val="AC8752"/>
          </a:solidFill>
        </p:spPr>
        <p:txBody>
          <a:bodyPr wrap="square" lIns="0" tIns="0" rIns="0" bIns="0" rtlCol="0"/>
          <a:lstStyle/>
          <a:p/>
        </p:txBody>
      </p:sp>
      <p:sp>
        <p:nvSpPr>
          <p:cNvPr id="45" name="object 45"/>
          <p:cNvSpPr/>
          <p:nvPr/>
        </p:nvSpPr>
        <p:spPr>
          <a:xfrm>
            <a:off x="9241535" y="5001767"/>
            <a:ext cx="500380" cy="500380"/>
          </a:xfrm>
          <a:custGeom>
            <a:avLst/>
            <a:gdLst/>
            <a:ahLst/>
            <a:cxnLst/>
            <a:rect l="l" t="t" r="r" b="b"/>
            <a:pathLst>
              <a:path w="500379" h="500379">
                <a:moveTo>
                  <a:pt x="249936" y="0"/>
                </a:moveTo>
                <a:lnTo>
                  <a:pt x="205006" y="4026"/>
                </a:lnTo>
                <a:lnTo>
                  <a:pt x="162719" y="15635"/>
                </a:lnTo>
                <a:lnTo>
                  <a:pt x="123782" y="34120"/>
                </a:lnTo>
                <a:lnTo>
                  <a:pt x="88899" y="58777"/>
                </a:lnTo>
                <a:lnTo>
                  <a:pt x="58777" y="88899"/>
                </a:lnTo>
                <a:lnTo>
                  <a:pt x="34120" y="123782"/>
                </a:lnTo>
                <a:lnTo>
                  <a:pt x="15635" y="162719"/>
                </a:lnTo>
                <a:lnTo>
                  <a:pt x="4026" y="205006"/>
                </a:lnTo>
                <a:lnTo>
                  <a:pt x="0" y="249935"/>
                </a:lnTo>
                <a:lnTo>
                  <a:pt x="4026" y="294865"/>
                </a:lnTo>
                <a:lnTo>
                  <a:pt x="15635" y="337152"/>
                </a:lnTo>
                <a:lnTo>
                  <a:pt x="34120" y="376089"/>
                </a:lnTo>
                <a:lnTo>
                  <a:pt x="58777" y="410971"/>
                </a:lnTo>
                <a:lnTo>
                  <a:pt x="88900" y="441094"/>
                </a:lnTo>
                <a:lnTo>
                  <a:pt x="123782" y="465751"/>
                </a:lnTo>
                <a:lnTo>
                  <a:pt x="162719" y="484236"/>
                </a:lnTo>
                <a:lnTo>
                  <a:pt x="205006" y="495845"/>
                </a:lnTo>
                <a:lnTo>
                  <a:pt x="249936" y="499871"/>
                </a:lnTo>
                <a:lnTo>
                  <a:pt x="294865" y="495845"/>
                </a:lnTo>
                <a:lnTo>
                  <a:pt x="337152" y="484236"/>
                </a:lnTo>
                <a:lnTo>
                  <a:pt x="376089" y="465751"/>
                </a:lnTo>
                <a:lnTo>
                  <a:pt x="410972" y="441094"/>
                </a:lnTo>
                <a:lnTo>
                  <a:pt x="441094" y="410971"/>
                </a:lnTo>
                <a:lnTo>
                  <a:pt x="465751" y="376089"/>
                </a:lnTo>
                <a:lnTo>
                  <a:pt x="484236" y="337152"/>
                </a:lnTo>
                <a:lnTo>
                  <a:pt x="495845" y="294865"/>
                </a:lnTo>
                <a:lnTo>
                  <a:pt x="499872" y="249935"/>
                </a:lnTo>
                <a:lnTo>
                  <a:pt x="495845" y="205006"/>
                </a:lnTo>
                <a:lnTo>
                  <a:pt x="484236" y="162719"/>
                </a:lnTo>
                <a:lnTo>
                  <a:pt x="465751" y="123782"/>
                </a:lnTo>
                <a:lnTo>
                  <a:pt x="441094" y="88899"/>
                </a:lnTo>
                <a:lnTo>
                  <a:pt x="410972" y="58777"/>
                </a:lnTo>
                <a:lnTo>
                  <a:pt x="376089" y="34120"/>
                </a:lnTo>
                <a:lnTo>
                  <a:pt x="337152" y="15635"/>
                </a:lnTo>
                <a:lnTo>
                  <a:pt x="294865" y="4026"/>
                </a:lnTo>
                <a:lnTo>
                  <a:pt x="249936" y="0"/>
                </a:lnTo>
                <a:close/>
              </a:path>
            </a:pathLst>
          </a:custGeom>
          <a:solidFill>
            <a:srgbClr val="AC8752"/>
          </a:solidFill>
        </p:spPr>
        <p:txBody>
          <a:bodyPr wrap="square" lIns="0" tIns="0" rIns="0" bIns="0" rtlCol="0"/>
          <a:lstStyle/>
          <a:p/>
        </p:txBody>
      </p:sp>
      <p:sp>
        <p:nvSpPr>
          <p:cNvPr id="46" name="object 46"/>
          <p:cNvSpPr/>
          <p:nvPr/>
        </p:nvSpPr>
        <p:spPr>
          <a:xfrm>
            <a:off x="9915143" y="3947159"/>
            <a:ext cx="497205" cy="497205"/>
          </a:xfrm>
          <a:custGeom>
            <a:avLst/>
            <a:gdLst/>
            <a:ahLst/>
            <a:cxnLst/>
            <a:rect l="l" t="t" r="r" b="b"/>
            <a:pathLst>
              <a:path w="497204" h="497204">
                <a:moveTo>
                  <a:pt x="248411" y="0"/>
                </a:moveTo>
                <a:lnTo>
                  <a:pt x="198358" y="5048"/>
                </a:lnTo>
                <a:lnTo>
                  <a:pt x="151733" y="19526"/>
                </a:lnTo>
                <a:lnTo>
                  <a:pt x="109537" y="42433"/>
                </a:lnTo>
                <a:lnTo>
                  <a:pt x="72771" y="72770"/>
                </a:lnTo>
                <a:lnTo>
                  <a:pt x="42433" y="109537"/>
                </a:lnTo>
                <a:lnTo>
                  <a:pt x="19526" y="151733"/>
                </a:lnTo>
                <a:lnTo>
                  <a:pt x="5048" y="198358"/>
                </a:lnTo>
                <a:lnTo>
                  <a:pt x="0" y="248412"/>
                </a:lnTo>
                <a:lnTo>
                  <a:pt x="5048" y="298465"/>
                </a:lnTo>
                <a:lnTo>
                  <a:pt x="19526" y="345090"/>
                </a:lnTo>
                <a:lnTo>
                  <a:pt x="42433" y="387286"/>
                </a:lnTo>
                <a:lnTo>
                  <a:pt x="72771" y="424052"/>
                </a:lnTo>
                <a:lnTo>
                  <a:pt x="109537" y="454390"/>
                </a:lnTo>
                <a:lnTo>
                  <a:pt x="151733" y="477297"/>
                </a:lnTo>
                <a:lnTo>
                  <a:pt x="198358" y="491775"/>
                </a:lnTo>
                <a:lnTo>
                  <a:pt x="248411" y="496823"/>
                </a:lnTo>
                <a:lnTo>
                  <a:pt x="298465" y="491775"/>
                </a:lnTo>
                <a:lnTo>
                  <a:pt x="345090" y="477297"/>
                </a:lnTo>
                <a:lnTo>
                  <a:pt x="387286" y="454390"/>
                </a:lnTo>
                <a:lnTo>
                  <a:pt x="424052" y="424052"/>
                </a:lnTo>
                <a:lnTo>
                  <a:pt x="454390" y="387286"/>
                </a:lnTo>
                <a:lnTo>
                  <a:pt x="477297" y="345090"/>
                </a:lnTo>
                <a:lnTo>
                  <a:pt x="491775" y="298465"/>
                </a:lnTo>
                <a:lnTo>
                  <a:pt x="496824" y="248412"/>
                </a:lnTo>
                <a:lnTo>
                  <a:pt x="491775" y="198358"/>
                </a:lnTo>
                <a:lnTo>
                  <a:pt x="477297" y="151733"/>
                </a:lnTo>
                <a:lnTo>
                  <a:pt x="454390" y="109537"/>
                </a:lnTo>
                <a:lnTo>
                  <a:pt x="424052" y="72770"/>
                </a:lnTo>
                <a:lnTo>
                  <a:pt x="387286" y="42433"/>
                </a:lnTo>
                <a:lnTo>
                  <a:pt x="345090" y="19526"/>
                </a:lnTo>
                <a:lnTo>
                  <a:pt x="298465" y="5048"/>
                </a:lnTo>
                <a:lnTo>
                  <a:pt x="248411" y="0"/>
                </a:lnTo>
                <a:close/>
              </a:path>
            </a:pathLst>
          </a:custGeom>
          <a:solidFill>
            <a:srgbClr val="AC8752"/>
          </a:solidFill>
        </p:spPr>
        <p:txBody>
          <a:bodyPr wrap="square" lIns="0" tIns="0" rIns="0" bIns="0" rtlCol="0"/>
          <a:lstStyle/>
          <a:p/>
        </p:txBody>
      </p:sp>
      <p:sp>
        <p:nvSpPr>
          <p:cNvPr id="47" name="object 47"/>
          <p:cNvSpPr txBox="1"/>
          <p:nvPr/>
        </p:nvSpPr>
        <p:spPr>
          <a:xfrm>
            <a:off x="10084689" y="4056075"/>
            <a:ext cx="161925" cy="271145"/>
          </a:xfrm>
          <a:prstGeom prst="rect">
            <a:avLst/>
          </a:prstGeom>
        </p:spPr>
        <p:txBody>
          <a:bodyPr wrap="square" lIns="0" tIns="13970" rIns="0" bIns="0" rtlCol="0" vert="horz">
            <a:spAutoFit/>
          </a:bodyPr>
          <a:lstStyle/>
          <a:p>
            <a:pPr marL="12700">
              <a:lnSpc>
                <a:spcPct val="100000"/>
              </a:lnSpc>
              <a:spcBef>
                <a:spcPts val="110"/>
              </a:spcBef>
            </a:pPr>
            <a:r>
              <a:rPr dirty="0" sz="1600" spc="5">
                <a:solidFill>
                  <a:srgbClr val="E7DCED"/>
                </a:solidFill>
                <a:latin typeface="Arial"/>
                <a:cs typeface="Arial"/>
              </a:rPr>
              <a:t>E</a:t>
            </a:r>
            <a:endParaRPr sz="1600">
              <a:latin typeface="Arial"/>
              <a:cs typeface="Arial"/>
            </a:endParaRPr>
          </a:p>
        </p:txBody>
      </p:sp>
      <p:sp>
        <p:nvSpPr>
          <p:cNvPr id="48" name="object 48"/>
          <p:cNvSpPr/>
          <p:nvPr/>
        </p:nvSpPr>
        <p:spPr>
          <a:xfrm>
            <a:off x="7301483" y="4445508"/>
            <a:ext cx="440690" cy="631825"/>
          </a:xfrm>
          <a:custGeom>
            <a:avLst/>
            <a:gdLst/>
            <a:ahLst/>
            <a:cxnLst/>
            <a:rect l="l" t="t" r="r" b="b"/>
            <a:pathLst>
              <a:path w="440690" h="631825">
                <a:moveTo>
                  <a:pt x="0" y="0"/>
                </a:moveTo>
                <a:lnTo>
                  <a:pt x="440436" y="631571"/>
                </a:lnTo>
              </a:path>
            </a:pathLst>
          </a:custGeom>
          <a:ln w="27431">
            <a:solidFill>
              <a:srgbClr val="8952AC"/>
            </a:solidFill>
          </a:ln>
        </p:spPr>
        <p:txBody>
          <a:bodyPr wrap="square" lIns="0" tIns="0" rIns="0" bIns="0" rtlCol="0"/>
          <a:lstStyle/>
          <a:p/>
        </p:txBody>
      </p:sp>
      <p:sp>
        <p:nvSpPr>
          <p:cNvPr id="49" name="object 49"/>
          <p:cNvSpPr/>
          <p:nvPr/>
        </p:nvSpPr>
        <p:spPr>
          <a:xfrm>
            <a:off x="7551419" y="4195571"/>
            <a:ext cx="951865" cy="0"/>
          </a:xfrm>
          <a:custGeom>
            <a:avLst/>
            <a:gdLst/>
            <a:ahLst/>
            <a:cxnLst/>
            <a:rect l="l" t="t" r="r" b="b"/>
            <a:pathLst>
              <a:path w="951865" h="0">
                <a:moveTo>
                  <a:pt x="0" y="0"/>
                </a:moveTo>
                <a:lnTo>
                  <a:pt x="951610" y="0"/>
                </a:lnTo>
              </a:path>
            </a:pathLst>
          </a:custGeom>
          <a:ln w="27432">
            <a:solidFill>
              <a:srgbClr val="8952AC"/>
            </a:solidFill>
          </a:ln>
        </p:spPr>
        <p:txBody>
          <a:bodyPr wrap="square" lIns="0" tIns="0" rIns="0" bIns="0" rtlCol="0"/>
          <a:lstStyle/>
          <a:p/>
        </p:txBody>
      </p:sp>
      <p:sp>
        <p:nvSpPr>
          <p:cNvPr id="50" name="object 50"/>
          <p:cNvSpPr/>
          <p:nvPr/>
        </p:nvSpPr>
        <p:spPr>
          <a:xfrm>
            <a:off x="8093964" y="4445508"/>
            <a:ext cx="657225" cy="631825"/>
          </a:xfrm>
          <a:custGeom>
            <a:avLst/>
            <a:gdLst/>
            <a:ahLst/>
            <a:cxnLst/>
            <a:rect l="l" t="t" r="r" b="b"/>
            <a:pathLst>
              <a:path w="657225" h="631825">
                <a:moveTo>
                  <a:pt x="0" y="631571"/>
                </a:moveTo>
                <a:lnTo>
                  <a:pt x="657225" y="0"/>
                </a:lnTo>
              </a:path>
            </a:pathLst>
          </a:custGeom>
          <a:ln w="27432">
            <a:solidFill>
              <a:srgbClr val="8952AC"/>
            </a:solidFill>
          </a:ln>
        </p:spPr>
        <p:txBody>
          <a:bodyPr wrap="square" lIns="0" tIns="0" rIns="0" bIns="0" rtlCol="0"/>
          <a:lstStyle/>
          <a:p/>
        </p:txBody>
      </p:sp>
      <p:sp>
        <p:nvSpPr>
          <p:cNvPr id="51" name="object 51"/>
          <p:cNvSpPr/>
          <p:nvPr/>
        </p:nvSpPr>
        <p:spPr>
          <a:xfrm>
            <a:off x="9002268" y="4195571"/>
            <a:ext cx="914400" cy="0"/>
          </a:xfrm>
          <a:custGeom>
            <a:avLst/>
            <a:gdLst/>
            <a:ahLst/>
            <a:cxnLst/>
            <a:rect l="l" t="t" r="r" b="b"/>
            <a:pathLst>
              <a:path w="914400" h="0">
                <a:moveTo>
                  <a:pt x="0" y="0"/>
                </a:moveTo>
                <a:lnTo>
                  <a:pt x="914400" y="0"/>
                </a:lnTo>
              </a:path>
            </a:pathLst>
          </a:custGeom>
          <a:ln w="27432">
            <a:solidFill>
              <a:srgbClr val="8952AC"/>
            </a:solidFill>
          </a:ln>
        </p:spPr>
        <p:txBody>
          <a:bodyPr wrap="square" lIns="0" tIns="0" rIns="0" bIns="0" rtlCol="0"/>
          <a:lstStyle/>
          <a:p/>
        </p:txBody>
      </p:sp>
      <p:sp>
        <p:nvSpPr>
          <p:cNvPr id="52" name="object 52"/>
          <p:cNvSpPr/>
          <p:nvPr/>
        </p:nvSpPr>
        <p:spPr>
          <a:xfrm>
            <a:off x="8167116" y="5253228"/>
            <a:ext cx="1075055" cy="0"/>
          </a:xfrm>
          <a:custGeom>
            <a:avLst/>
            <a:gdLst/>
            <a:ahLst/>
            <a:cxnLst/>
            <a:rect l="l" t="t" r="r" b="b"/>
            <a:pathLst>
              <a:path w="1075054" h="0">
                <a:moveTo>
                  <a:pt x="0" y="0"/>
                </a:moveTo>
                <a:lnTo>
                  <a:pt x="1074801" y="0"/>
                </a:lnTo>
              </a:path>
            </a:pathLst>
          </a:custGeom>
          <a:ln w="27432">
            <a:solidFill>
              <a:srgbClr val="8952AC"/>
            </a:solidFill>
          </a:ln>
        </p:spPr>
        <p:txBody>
          <a:bodyPr wrap="square" lIns="0" tIns="0" rIns="0" bIns="0" rtlCol="0"/>
          <a:lstStyle/>
          <a:p/>
        </p:txBody>
      </p:sp>
      <p:sp>
        <p:nvSpPr>
          <p:cNvPr id="53" name="object 53"/>
          <p:cNvSpPr/>
          <p:nvPr/>
        </p:nvSpPr>
        <p:spPr>
          <a:xfrm>
            <a:off x="9669780" y="4445508"/>
            <a:ext cx="497205" cy="631825"/>
          </a:xfrm>
          <a:custGeom>
            <a:avLst/>
            <a:gdLst/>
            <a:ahLst/>
            <a:cxnLst/>
            <a:rect l="l" t="t" r="r" b="b"/>
            <a:pathLst>
              <a:path w="497204" h="631825">
                <a:moveTo>
                  <a:pt x="496824" y="0"/>
                </a:moveTo>
                <a:lnTo>
                  <a:pt x="0" y="631571"/>
                </a:lnTo>
              </a:path>
            </a:pathLst>
          </a:custGeom>
          <a:ln w="27432">
            <a:solidFill>
              <a:srgbClr val="8952AC"/>
            </a:solidFill>
          </a:ln>
        </p:spPr>
        <p:txBody>
          <a:bodyPr wrap="square" lIns="0" tIns="0" rIns="0" bIns="0" rtlCol="0"/>
          <a:lstStyle/>
          <a:p/>
        </p:txBody>
      </p:sp>
      <p:sp>
        <p:nvSpPr>
          <p:cNvPr id="54" name="object 54"/>
          <p:cNvSpPr/>
          <p:nvPr/>
        </p:nvSpPr>
        <p:spPr>
          <a:xfrm>
            <a:off x="8752331" y="4445508"/>
            <a:ext cx="563880" cy="631825"/>
          </a:xfrm>
          <a:custGeom>
            <a:avLst/>
            <a:gdLst/>
            <a:ahLst/>
            <a:cxnLst/>
            <a:rect l="l" t="t" r="r" b="b"/>
            <a:pathLst>
              <a:path w="563879" h="631825">
                <a:moveTo>
                  <a:pt x="0" y="0"/>
                </a:moveTo>
                <a:lnTo>
                  <a:pt x="563626" y="631571"/>
                </a:lnTo>
              </a:path>
            </a:pathLst>
          </a:custGeom>
          <a:ln w="27431">
            <a:solidFill>
              <a:srgbClr val="8952AC"/>
            </a:solidFill>
          </a:ln>
        </p:spPr>
        <p:txBody>
          <a:bodyPr wrap="square" lIns="0" tIns="0" rIns="0" bIns="0" rtlCol="0"/>
          <a:lstStyle/>
          <a:p/>
        </p:txBody>
      </p:sp>
      <p:sp>
        <p:nvSpPr>
          <p:cNvPr id="55" name="object 55"/>
          <p:cNvSpPr/>
          <p:nvPr/>
        </p:nvSpPr>
        <p:spPr>
          <a:xfrm>
            <a:off x="7551419" y="4020311"/>
            <a:ext cx="951865" cy="119380"/>
          </a:xfrm>
          <a:custGeom>
            <a:avLst/>
            <a:gdLst/>
            <a:ahLst/>
            <a:cxnLst/>
            <a:rect l="l" t="t" r="r" b="b"/>
            <a:pathLst>
              <a:path w="951865" h="119379">
                <a:moveTo>
                  <a:pt x="832738" y="0"/>
                </a:moveTo>
                <a:lnTo>
                  <a:pt x="832738" y="118871"/>
                </a:lnTo>
                <a:lnTo>
                  <a:pt x="911986" y="79248"/>
                </a:lnTo>
                <a:lnTo>
                  <a:pt x="852551" y="79248"/>
                </a:lnTo>
                <a:lnTo>
                  <a:pt x="852551" y="39624"/>
                </a:lnTo>
                <a:lnTo>
                  <a:pt x="911986" y="39624"/>
                </a:lnTo>
                <a:lnTo>
                  <a:pt x="832738" y="0"/>
                </a:lnTo>
                <a:close/>
              </a:path>
              <a:path w="951865" h="119379">
                <a:moveTo>
                  <a:pt x="832738" y="39624"/>
                </a:moveTo>
                <a:lnTo>
                  <a:pt x="0" y="39624"/>
                </a:lnTo>
                <a:lnTo>
                  <a:pt x="0" y="79248"/>
                </a:lnTo>
                <a:lnTo>
                  <a:pt x="832738" y="79248"/>
                </a:lnTo>
                <a:lnTo>
                  <a:pt x="832738" y="39624"/>
                </a:lnTo>
                <a:close/>
              </a:path>
              <a:path w="951865" h="119379">
                <a:moveTo>
                  <a:pt x="911986" y="39624"/>
                </a:moveTo>
                <a:lnTo>
                  <a:pt x="852551" y="39624"/>
                </a:lnTo>
                <a:lnTo>
                  <a:pt x="852551" y="79248"/>
                </a:lnTo>
                <a:lnTo>
                  <a:pt x="911986" y="79248"/>
                </a:lnTo>
                <a:lnTo>
                  <a:pt x="951610" y="59436"/>
                </a:lnTo>
                <a:lnTo>
                  <a:pt x="911986" y="39624"/>
                </a:lnTo>
                <a:close/>
              </a:path>
            </a:pathLst>
          </a:custGeom>
          <a:solidFill>
            <a:srgbClr val="52AC87"/>
          </a:solidFill>
        </p:spPr>
        <p:txBody>
          <a:bodyPr wrap="square" lIns="0" tIns="0" rIns="0" bIns="0" rtlCol="0"/>
          <a:lstStyle/>
          <a:p/>
        </p:txBody>
      </p:sp>
      <p:sp>
        <p:nvSpPr>
          <p:cNvPr id="56" name="object 56"/>
          <p:cNvSpPr/>
          <p:nvPr/>
        </p:nvSpPr>
        <p:spPr>
          <a:xfrm>
            <a:off x="9002268" y="4020311"/>
            <a:ext cx="951865" cy="119380"/>
          </a:xfrm>
          <a:custGeom>
            <a:avLst/>
            <a:gdLst/>
            <a:ahLst/>
            <a:cxnLst/>
            <a:rect l="l" t="t" r="r" b="b"/>
            <a:pathLst>
              <a:path w="951865" h="119379">
                <a:moveTo>
                  <a:pt x="832738" y="0"/>
                </a:moveTo>
                <a:lnTo>
                  <a:pt x="832738" y="118871"/>
                </a:lnTo>
                <a:lnTo>
                  <a:pt x="911986" y="79248"/>
                </a:lnTo>
                <a:lnTo>
                  <a:pt x="852551" y="79248"/>
                </a:lnTo>
                <a:lnTo>
                  <a:pt x="852551" y="39624"/>
                </a:lnTo>
                <a:lnTo>
                  <a:pt x="911986" y="39624"/>
                </a:lnTo>
                <a:lnTo>
                  <a:pt x="832738" y="0"/>
                </a:lnTo>
                <a:close/>
              </a:path>
              <a:path w="951865" h="119379">
                <a:moveTo>
                  <a:pt x="832738" y="39624"/>
                </a:moveTo>
                <a:lnTo>
                  <a:pt x="0" y="39624"/>
                </a:lnTo>
                <a:lnTo>
                  <a:pt x="0" y="79248"/>
                </a:lnTo>
                <a:lnTo>
                  <a:pt x="832738" y="79248"/>
                </a:lnTo>
                <a:lnTo>
                  <a:pt x="832738" y="39624"/>
                </a:lnTo>
                <a:close/>
              </a:path>
              <a:path w="951865" h="119379">
                <a:moveTo>
                  <a:pt x="911986" y="39624"/>
                </a:moveTo>
                <a:lnTo>
                  <a:pt x="852551" y="39624"/>
                </a:lnTo>
                <a:lnTo>
                  <a:pt x="852551" y="79248"/>
                </a:lnTo>
                <a:lnTo>
                  <a:pt x="911986" y="79248"/>
                </a:lnTo>
                <a:lnTo>
                  <a:pt x="951610" y="59436"/>
                </a:lnTo>
                <a:lnTo>
                  <a:pt x="911986" y="39624"/>
                </a:lnTo>
                <a:close/>
              </a:path>
            </a:pathLst>
          </a:custGeom>
          <a:solidFill>
            <a:srgbClr val="52AC87"/>
          </a:solidFill>
        </p:spPr>
        <p:txBody>
          <a:bodyPr wrap="square" lIns="0" tIns="0" rIns="0" bIns="0" rtlCol="0"/>
          <a:lstStyle/>
          <a:p/>
        </p:txBody>
      </p:sp>
      <p:sp>
        <p:nvSpPr>
          <p:cNvPr id="57" name="object 57"/>
          <p:cNvSpPr/>
          <p:nvPr/>
        </p:nvSpPr>
        <p:spPr>
          <a:xfrm>
            <a:off x="9752076" y="4491354"/>
            <a:ext cx="495300" cy="640715"/>
          </a:xfrm>
          <a:custGeom>
            <a:avLst/>
            <a:gdLst/>
            <a:ahLst/>
            <a:cxnLst/>
            <a:rect l="l" t="t" r="r" b="b"/>
            <a:pathLst>
              <a:path w="495300" h="640714">
                <a:moveTo>
                  <a:pt x="24892" y="509651"/>
                </a:moveTo>
                <a:lnTo>
                  <a:pt x="0" y="640207"/>
                </a:lnTo>
                <a:lnTo>
                  <a:pt x="119379" y="581787"/>
                </a:lnTo>
                <a:lnTo>
                  <a:pt x="108400" y="573405"/>
                </a:lnTo>
                <a:lnTo>
                  <a:pt x="75819" y="573405"/>
                </a:lnTo>
                <a:lnTo>
                  <a:pt x="44323" y="549402"/>
                </a:lnTo>
                <a:lnTo>
                  <a:pt x="56337" y="533657"/>
                </a:lnTo>
                <a:lnTo>
                  <a:pt x="24892" y="509651"/>
                </a:lnTo>
                <a:close/>
              </a:path>
              <a:path w="495300" h="640714">
                <a:moveTo>
                  <a:pt x="56337" y="533657"/>
                </a:moveTo>
                <a:lnTo>
                  <a:pt x="44323" y="549402"/>
                </a:lnTo>
                <a:lnTo>
                  <a:pt x="75819" y="573405"/>
                </a:lnTo>
                <a:lnTo>
                  <a:pt x="87814" y="557688"/>
                </a:lnTo>
                <a:lnTo>
                  <a:pt x="56337" y="533657"/>
                </a:lnTo>
                <a:close/>
              </a:path>
              <a:path w="495300" h="640714">
                <a:moveTo>
                  <a:pt x="87814" y="557688"/>
                </a:moveTo>
                <a:lnTo>
                  <a:pt x="75819" y="573405"/>
                </a:lnTo>
                <a:lnTo>
                  <a:pt x="108400" y="573405"/>
                </a:lnTo>
                <a:lnTo>
                  <a:pt x="87814" y="557688"/>
                </a:lnTo>
                <a:close/>
              </a:path>
              <a:path w="495300" h="640714">
                <a:moveTo>
                  <a:pt x="463550" y="0"/>
                </a:moveTo>
                <a:lnTo>
                  <a:pt x="56337" y="533657"/>
                </a:lnTo>
                <a:lnTo>
                  <a:pt x="87814" y="557688"/>
                </a:lnTo>
                <a:lnTo>
                  <a:pt x="495046" y="24130"/>
                </a:lnTo>
                <a:lnTo>
                  <a:pt x="463550" y="0"/>
                </a:lnTo>
                <a:close/>
              </a:path>
            </a:pathLst>
          </a:custGeom>
          <a:solidFill>
            <a:srgbClr val="52AC87"/>
          </a:solidFill>
        </p:spPr>
        <p:txBody>
          <a:bodyPr wrap="square" lIns="0" tIns="0" rIns="0" bIns="0" rtlCol="0"/>
          <a:lstStyle/>
          <a:p/>
        </p:txBody>
      </p:sp>
      <p:sp>
        <p:nvSpPr>
          <p:cNvPr id="58" name="object 58"/>
          <p:cNvSpPr/>
          <p:nvPr/>
        </p:nvSpPr>
        <p:spPr>
          <a:xfrm>
            <a:off x="8221980" y="5285232"/>
            <a:ext cx="992505" cy="119380"/>
          </a:xfrm>
          <a:custGeom>
            <a:avLst/>
            <a:gdLst/>
            <a:ahLst/>
            <a:cxnLst/>
            <a:rect l="l" t="t" r="r" b="b"/>
            <a:pathLst>
              <a:path w="992504" h="119379">
                <a:moveTo>
                  <a:pt x="118872" y="0"/>
                </a:moveTo>
                <a:lnTo>
                  <a:pt x="0" y="59436"/>
                </a:lnTo>
                <a:lnTo>
                  <a:pt x="118872" y="118872"/>
                </a:lnTo>
                <a:lnTo>
                  <a:pt x="118872" y="79248"/>
                </a:lnTo>
                <a:lnTo>
                  <a:pt x="99060" y="79248"/>
                </a:lnTo>
                <a:lnTo>
                  <a:pt x="99060" y="39624"/>
                </a:lnTo>
                <a:lnTo>
                  <a:pt x="118872" y="39624"/>
                </a:lnTo>
                <a:lnTo>
                  <a:pt x="118872" y="0"/>
                </a:lnTo>
                <a:close/>
              </a:path>
              <a:path w="992504" h="119379">
                <a:moveTo>
                  <a:pt x="118872" y="39624"/>
                </a:moveTo>
                <a:lnTo>
                  <a:pt x="99060" y="39624"/>
                </a:lnTo>
                <a:lnTo>
                  <a:pt x="99060" y="79248"/>
                </a:lnTo>
                <a:lnTo>
                  <a:pt x="118872" y="79248"/>
                </a:lnTo>
                <a:lnTo>
                  <a:pt x="118872" y="39624"/>
                </a:lnTo>
                <a:close/>
              </a:path>
              <a:path w="992504" h="119379">
                <a:moveTo>
                  <a:pt x="992377" y="39624"/>
                </a:moveTo>
                <a:lnTo>
                  <a:pt x="118872" y="39624"/>
                </a:lnTo>
                <a:lnTo>
                  <a:pt x="118872" y="79248"/>
                </a:lnTo>
                <a:lnTo>
                  <a:pt x="992377" y="79248"/>
                </a:lnTo>
                <a:lnTo>
                  <a:pt x="992377" y="39624"/>
                </a:lnTo>
                <a:close/>
              </a:path>
            </a:pathLst>
          </a:custGeom>
          <a:solidFill>
            <a:srgbClr val="52AC87"/>
          </a:solidFill>
        </p:spPr>
        <p:txBody>
          <a:bodyPr wrap="square" lIns="0" tIns="0" rIns="0" bIns="0" rtlCol="0"/>
          <a:lstStyle/>
          <a:p/>
        </p:txBody>
      </p:sp>
      <p:sp>
        <p:nvSpPr>
          <p:cNvPr id="59" name="object 59"/>
          <p:cNvSpPr txBox="1"/>
          <p:nvPr/>
        </p:nvSpPr>
        <p:spPr>
          <a:xfrm>
            <a:off x="6664197" y="3531235"/>
            <a:ext cx="1076325" cy="270510"/>
          </a:xfrm>
          <a:prstGeom prst="rect">
            <a:avLst/>
          </a:prstGeom>
        </p:spPr>
        <p:txBody>
          <a:bodyPr wrap="square" lIns="0" tIns="13335" rIns="0" bIns="0" rtlCol="0" vert="horz">
            <a:spAutoFit/>
          </a:bodyPr>
          <a:lstStyle/>
          <a:p>
            <a:pPr marL="12700">
              <a:lnSpc>
                <a:spcPct val="100000"/>
              </a:lnSpc>
              <a:spcBef>
                <a:spcPts val="105"/>
              </a:spcBef>
            </a:pPr>
            <a:r>
              <a:rPr dirty="0" sz="1600" b="1">
                <a:solidFill>
                  <a:srgbClr val="52AC87"/>
                </a:solidFill>
                <a:latin typeface="Calibri"/>
                <a:cs typeface="Calibri"/>
              </a:rPr>
              <a:t>Sample</a:t>
            </a:r>
            <a:r>
              <a:rPr dirty="0" sz="1600" spc="-100" b="1">
                <a:solidFill>
                  <a:srgbClr val="52AC87"/>
                </a:solidFill>
                <a:latin typeface="Calibri"/>
                <a:cs typeface="Calibri"/>
              </a:rPr>
              <a:t> </a:t>
            </a:r>
            <a:r>
              <a:rPr dirty="0" sz="1600" spc="-15" b="1">
                <a:solidFill>
                  <a:srgbClr val="52AC87"/>
                </a:solidFill>
                <a:latin typeface="Calibri"/>
                <a:cs typeface="Calibri"/>
              </a:rPr>
              <a:t>Path</a:t>
            </a:r>
            <a:endParaRPr sz="1600">
              <a:latin typeface="Calibri"/>
              <a:cs typeface="Calibri"/>
            </a:endParaRPr>
          </a:p>
        </p:txBody>
      </p:sp>
      <p:sp>
        <p:nvSpPr>
          <p:cNvPr id="60" name="object 60"/>
          <p:cNvSpPr/>
          <p:nvPr/>
        </p:nvSpPr>
        <p:spPr>
          <a:xfrm>
            <a:off x="7685023" y="5998933"/>
            <a:ext cx="424180" cy="165100"/>
          </a:xfrm>
          <a:custGeom>
            <a:avLst/>
            <a:gdLst/>
            <a:ahLst/>
            <a:cxnLst/>
            <a:rect l="l" t="t" r="r" b="b"/>
            <a:pathLst>
              <a:path w="424179" h="165100">
                <a:moveTo>
                  <a:pt x="371094" y="0"/>
                </a:moveTo>
                <a:lnTo>
                  <a:pt x="368807" y="0"/>
                </a:lnTo>
                <a:lnTo>
                  <a:pt x="368807" y="6565"/>
                </a:lnTo>
                <a:lnTo>
                  <a:pt x="378459" y="6565"/>
                </a:lnTo>
                <a:lnTo>
                  <a:pt x="384936" y="8737"/>
                </a:lnTo>
                <a:lnTo>
                  <a:pt x="389762" y="13081"/>
                </a:lnTo>
                <a:lnTo>
                  <a:pt x="394461" y="17424"/>
                </a:lnTo>
                <a:lnTo>
                  <a:pt x="396748" y="24612"/>
                </a:lnTo>
                <a:lnTo>
                  <a:pt x="396748" y="38646"/>
                </a:lnTo>
                <a:lnTo>
                  <a:pt x="396240" y="43624"/>
                </a:lnTo>
                <a:lnTo>
                  <a:pt x="393953" y="55486"/>
                </a:lnTo>
                <a:lnTo>
                  <a:pt x="393319" y="59715"/>
                </a:lnTo>
                <a:lnTo>
                  <a:pt x="393319" y="67132"/>
                </a:lnTo>
                <a:lnTo>
                  <a:pt x="394716" y="71145"/>
                </a:lnTo>
                <a:lnTo>
                  <a:pt x="400557" y="77419"/>
                </a:lnTo>
                <a:lnTo>
                  <a:pt x="403986" y="79730"/>
                </a:lnTo>
                <a:lnTo>
                  <a:pt x="407924" y="81229"/>
                </a:lnTo>
                <a:lnTo>
                  <a:pt x="407924" y="82791"/>
                </a:lnTo>
                <a:lnTo>
                  <a:pt x="403986" y="84277"/>
                </a:lnTo>
                <a:lnTo>
                  <a:pt x="400557" y="86601"/>
                </a:lnTo>
                <a:lnTo>
                  <a:pt x="394716" y="92875"/>
                </a:lnTo>
                <a:lnTo>
                  <a:pt x="393319" y="96888"/>
                </a:lnTo>
                <a:lnTo>
                  <a:pt x="393319" y="104305"/>
                </a:lnTo>
                <a:lnTo>
                  <a:pt x="393953" y="108534"/>
                </a:lnTo>
                <a:lnTo>
                  <a:pt x="396240" y="120396"/>
                </a:lnTo>
                <a:lnTo>
                  <a:pt x="396748" y="125374"/>
                </a:lnTo>
                <a:lnTo>
                  <a:pt x="396748" y="139814"/>
                </a:lnTo>
                <a:lnTo>
                  <a:pt x="394461" y="147193"/>
                </a:lnTo>
                <a:lnTo>
                  <a:pt x="389762" y="151536"/>
                </a:lnTo>
                <a:lnTo>
                  <a:pt x="384936" y="155879"/>
                </a:lnTo>
                <a:lnTo>
                  <a:pt x="378459" y="158064"/>
                </a:lnTo>
                <a:lnTo>
                  <a:pt x="368807" y="158064"/>
                </a:lnTo>
                <a:lnTo>
                  <a:pt x="368807" y="164617"/>
                </a:lnTo>
                <a:lnTo>
                  <a:pt x="371094" y="164617"/>
                </a:lnTo>
                <a:lnTo>
                  <a:pt x="380569" y="163907"/>
                </a:lnTo>
                <a:lnTo>
                  <a:pt x="410841" y="136525"/>
                </a:lnTo>
                <a:lnTo>
                  <a:pt x="411479" y="127850"/>
                </a:lnTo>
                <a:lnTo>
                  <a:pt x="411479" y="123075"/>
                </a:lnTo>
                <a:lnTo>
                  <a:pt x="410845" y="117627"/>
                </a:lnTo>
                <a:lnTo>
                  <a:pt x="408050" y="105435"/>
                </a:lnTo>
                <a:lnTo>
                  <a:pt x="407416" y="101346"/>
                </a:lnTo>
                <a:lnTo>
                  <a:pt x="407416" y="95300"/>
                </a:lnTo>
                <a:lnTo>
                  <a:pt x="408812" y="92062"/>
                </a:lnTo>
                <a:lnTo>
                  <a:pt x="411479" y="89560"/>
                </a:lnTo>
                <a:lnTo>
                  <a:pt x="414274" y="87058"/>
                </a:lnTo>
                <a:lnTo>
                  <a:pt x="418337" y="85725"/>
                </a:lnTo>
                <a:lnTo>
                  <a:pt x="423925" y="85547"/>
                </a:lnTo>
                <a:lnTo>
                  <a:pt x="423925" y="78473"/>
                </a:lnTo>
                <a:lnTo>
                  <a:pt x="407416" y="68719"/>
                </a:lnTo>
                <a:lnTo>
                  <a:pt x="407416" y="62674"/>
                </a:lnTo>
                <a:lnTo>
                  <a:pt x="408050" y="58585"/>
                </a:lnTo>
                <a:lnTo>
                  <a:pt x="410845" y="46393"/>
                </a:lnTo>
                <a:lnTo>
                  <a:pt x="411479" y="40944"/>
                </a:lnTo>
                <a:lnTo>
                  <a:pt x="411479" y="36169"/>
                </a:lnTo>
                <a:lnTo>
                  <a:pt x="410841" y="27759"/>
                </a:lnTo>
                <a:lnTo>
                  <a:pt x="380569" y="714"/>
                </a:lnTo>
                <a:lnTo>
                  <a:pt x="371094" y="0"/>
                </a:lnTo>
                <a:close/>
              </a:path>
              <a:path w="424179" h="165100">
                <a:moveTo>
                  <a:pt x="55118" y="0"/>
                </a:moveTo>
                <a:lnTo>
                  <a:pt x="52831" y="0"/>
                </a:lnTo>
                <a:lnTo>
                  <a:pt x="43303" y="714"/>
                </a:lnTo>
                <a:lnTo>
                  <a:pt x="13067" y="27716"/>
                </a:lnTo>
                <a:lnTo>
                  <a:pt x="12446" y="36093"/>
                </a:lnTo>
                <a:lnTo>
                  <a:pt x="12446" y="40868"/>
                </a:lnTo>
                <a:lnTo>
                  <a:pt x="13080" y="46304"/>
                </a:lnTo>
                <a:lnTo>
                  <a:pt x="14477" y="52400"/>
                </a:lnTo>
                <a:lnTo>
                  <a:pt x="15748" y="58496"/>
                </a:lnTo>
                <a:lnTo>
                  <a:pt x="16509" y="62585"/>
                </a:lnTo>
                <a:lnTo>
                  <a:pt x="16509" y="68630"/>
                </a:lnTo>
                <a:lnTo>
                  <a:pt x="15112" y="71869"/>
                </a:lnTo>
                <a:lnTo>
                  <a:pt x="12319" y="74371"/>
                </a:lnTo>
                <a:lnTo>
                  <a:pt x="9651" y="76873"/>
                </a:lnTo>
                <a:lnTo>
                  <a:pt x="5460" y="78206"/>
                </a:lnTo>
                <a:lnTo>
                  <a:pt x="0" y="78384"/>
                </a:lnTo>
                <a:lnTo>
                  <a:pt x="0" y="85458"/>
                </a:lnTo>
                <a:lnTo>
                  <a:pt x="5460" y="85636"/>
                </a:lnTo>
                <a:lnTo>
                  <a:pt x="9651" y="86969"/>
                </a:lnTo>
                <a:lnTo>
                  <a:pt x="12319" y="89471"/>
                </a:lnTo>
                <a:lnTo>
                  <a:pt x="15112" y="91986"/>
                </a:lnTo>
                <a:lnTo>
                  <a:pt x="16509" y="95211"/>
                </a:lnTo>
                <a:lnTo>
                  <a:pt x="16509" y="101257"/>
                </a:lnTo>
                <a:lnTo>
                  <a:pt x="15748" y="105346"/>
                </a:lnTo>
                <a:lnTo>
                  <a:pt x="14477" y="111442"/>
                </a:lnTo>
                <a:lnTo>
                  <a:pt x="13080" y="117551"/>
                </a:lnTo>
                <a:lnTo>
                  <a:pt x="12446" y="122986"/>
                </a:lnTo>
                <a:lnTo>
                  <a:pt x="12446" y="127762"/>
                </a:lnTo>
                <a:lnTo>
                  <a:pt x="13067" y="136477"/>
                </a:lnTo>
                <a:lnTo>
                  <a:pt x="43303" y="163907"/>
                </a:lnTo>
                <a:lnTo>
                  <a:pt x="52831" y="164617"/>
                </a:lnTo>
                <a:lnTo>
                  <a:pt x="55118" y="164617"/>
                </a:lnTo>
                <a:lnTo>
                  <a:pt x="55118" y="158064"/>
                </a:lnTo>
                <a:lnTo>
                  <a:pt x="45466" y="158064"/>
                </a:lnTo>
                <a:lnTo>
                  <a:pt x="38861" y="155879"/>
                </a:lnTo>
                <a:lnTo>
                  <a:pt x="29464" y="147193"/>
                </a:lnTo>
                <a:lnTo>
                  <a:pt x="27050" y="139788"/>
                </a:lnTo>
                <a:lnTo>
                  <a:pt x="27050" y="125285"/>
                </a:lnTo>
                <a:lnTo>
                  <a:pt x="27685" y="120307"/>
                </a:lnTo>
                <a:lnTo>
                  <a:pt x="29972" y="108458"/>
                </a:lnTo>
                <a:lnTo>
                  <a:pt x="30479" y="104228"/>
                </a:lnTo>
                <a:lnTo>
                  <a:pt x="30479" y="96799"/>
                </a:lnTo>
                <a:lnTo>
                  <a:pt x="29082" y="92786"/>
                </a:lnTo>
                <a:lnTo>
                  <a:pt x="26289" y="89649"/>
                </a:lnTo>
                <a:lnTo>
                  <a:pt x="23368" y="86512"/>
                </a:lnTo>
                <a:lnTo>
                  <a:pt x="19939" y="84201"/>
                </a:lnTo>
                <a:lnTo>
                  <a:pt x="16001" y="82702"/>
                </a:lnTo>
                <a:lnTo>
                  <a:pt x="16001" y="81140"/>
                </a:lnTo>
                <a:lnTo>
                  <a:pt x="30479" y="67043"/>
                </a:lnTo>
                <a:lnTo>
                  <a:pt x="30479" y="59626"/>
                </a:lnTo>
                <a:lnTo>
                  <a:pt x="29972" y="55397"/>
                </a:lnTo>
                <a:lnTo>
                  <a:pt x="27685" y="43535"/>
                </a:lnTo>
                <a:lnTo>
                  <a:pt x="27050" y="38557"/>
                </a:lnTo>
                <a:lnTo>
                  <a:pt x="27050" y="24574"/>
                </a:lnTo>
                <a:lnTo>
                  <a:pt x="29464" y="17424"/>
                </a:lnTo>
                <a:lnTo>
                  <a:pt x="38861" y="8737"/>
                </a:lnTo>
                <a:lnTo>
                  <a:pt x="45466" y="6565"/>
                </a:lnTo>
                <a:lnTo>
                  <a:pt x="55118" y="6565"/>
                </a:lnTo>
                <a:lnTo>
                  <a:pt x="55118" y="0"/>
                </a:lnTo>
                <a:close/>
              </a:path>
            </a:pathLst>
          </a:custGeom>
          <a:solidFill>
            <a:srgbClr val="000000"/>
          </a:solidFill>
        </p:spPr>
        <p:txBody>
          <a:bodyPr wrap="square" lIns="0" tIns="0" rIns="0" bIns="0" rtlCol="0"/>
          <a:lstStyle/>
          <a:p/>
        </p:txBody>
      </p:sp>
      <p:sp>
        <p:nvSpPr>
          <p:cNvPr id="61" name="object 61"/>
          <p:cNvSpPr/>
          <p:nvPr/>
        </p:nvSpPr>
        <p:spPr>
          <a:xfrm>
            <a:off x="8194040" y="5998933"/>
            <a:ext cx="424180" cy="165100"/>
          </a:xfrm>
          <a:custGeom>
            <a:avLst/>
            <a:gdLst/>
            <a:ahLst/>
            <a:cxnLst/>
            <a:rect l="l" t="t" r="r" b="b"/>
            <a:pathLst>
              <a:path w="424179" h="165100">
                <a:moveTo>
                  <a:pt x="371093" y="0"/>
                </a:moveTo>
                <a:lnTo>
                  <a:pt x="368807" y="0"/>
                </a:lnTo>
                <a:lnTo>
                  <a:pt x="368807" y="6565"/>
                </a:lnTo>
                <a:lnTo>
                  <a:pt x="378459" y="6565"/>
                </a:lnTo>
                <a:lnTo>
                  <a:pt x="384936" y="8737"/>
                </a:lnTo>
                <a:lnTo>
                  <a:pt x="389762" y="13081"/>
                </a:lnTo>
                <a:lnTo>
                  <a:pt x="394461" y="17424"/>
                </a:lnTo>
                <a:lnTo>
                  <a:pt x="396748" y="24612"/>
                </a:lnTo>
                <a:lnTo>
                  <a:pt x="396748" y="38646"/>
                </a:lnTo>
                <a:lnTo>
                  <a:pt x="396239" y="43624"/>
                </a:lnTo>
                <a:lnTo>
                  <a:pt x="393953" y="55486"/>
                </a:lnTo>
                <a:lnTo>
                  <a:pt x="393318" y="59715"/>
                </a:lnTo>
                <a:lnTo>
                  <a:pt x="393318" y="67132"/>
                </a:lnTo>
                <a:lnTo>
                  <a:pt x="394715" y="71145"/>
                </a:lnTo>
                <a:lnTo>
                  <a:pt x="400557" y="77419"/>
                </a:lnTo>
                <a:lnTo>
                  <a:pt x="403986" y="79730"/>
                </a:lnTo>
                <a:lnTo>
                  <a:pt x="407924" y="81229"/>
                </a:lnTo>
                <a:lnTo>
                  <a:pt x="407924" y="82791"/>
                </a:lnTo>
                <a:lnTo>
                  <a:pt x="403986" y="84277"/>
                </a:lnTo>
                <a:lnTo>
                  <a:pt x="400557" y="86601"/>
                </a:lnTo>
                <a:lnTo>
                  <a:pt x="394715" y="92875"/>
                </a:lnTo>
                <a:lnTo>
                  <a:pt x="393318" y="96888"/>
                </a:lnTo>
                <a:lnTo>
                  <a:pt x="393318" y="104305"/>
                </a:lnTo>
                <a:lnTo>
                  <a:pt x="393953" y="108534"/>
                </a:lnTo>
                <a:lnTo>
                  <a:pt x="396239" y="120396"/>
                </a:lnTo>
                <a:lnTo>
                  <a:pt x="396748" y="125374"/>
                </a:lnTo>
                <a:lnTo>
                  <a:pt x="396748" y="139814"/>
                </a:lnTo>
                <a:lnTo>
                  <a:pt x="394461" y="147193"/>
                </a:lnTo>
                <a:lnTo>
                  <a:pt x="389762" y="151536"/>
                </a:lnTo>
                <a:lnTo>
                  <a:pt x="384936" y="155879"/>
                </a:lnTo>
                <a:lnTo>
                  <a:pt x="378459" y="158064"/>
                </a:lnTo>
                <a:lnTo>
                  <a:pt x="368807" y="158064"/>
                </a:lnTo>
                <a:lnTo>
                  <a:pt x="368807" y="164617"/>
                </a:lnTo>
                <a:lnTo>
                  <a:pt x="371093" y="164617"/>
                </a:lnTo>
                <a:lnTo>
                  <a:pt x="380569" y="163907"/>
                </a:lnTo>
                <a:lnTo>
                  <a:pt x="410841" y="136525"/>
                </a:lnTo>
                <a:lnTo>
                  <a:pt x="411479" y="127850"/>
                </a:lnTo>
                <a:lnTo>
                  <a:pt x="411479" y="123075"/>
                </a:lnTo>
                <a:lnTo>
                  <a:pt x="410844" y="117627"/>
                </a:lnTo>
                <a:lnTo>
                  <a:pt x="408050" y="105435"/>
                </a:lnTo>
                <a:lnTo>
                  <a:pt x="407415" y="101346"/>
                </a:lnTo>
                <a:lnTo>
                  <a:pt x="407415" y="95300"/>
                </a:lnTo>
                <a:lnTo>
                  <a:pt x="408812" y="92062"/>
                </a:lnTo>
                <a:lnTo>
                  <a:pt x="411479" y="89560"/>
                </a:lnTo>
                <a:lnTo>
                  <a:pt x="414274" y="87058"/>
                </a:lnTo>
                <a:lnTo>
                  <a:pt x="418337" y="85725"/>
                </a:lnTo>
                <a:lnTo>
                  <a:pt x="423925" y="85547"/>
                </a:lnTo>
                <a:lnTo>
                  <a:pt x="423925" y="78473"/>
                </a:lnTo>
                <a:lnTo>
                  <a:pt x="407415" y="68719"/>
                </a:lnTo>
                <a:lnTo>
                  <a:pt x="407415" y="62674"/>
                </a:lnTo>
                <a:lnTo>
                  <a:pt x="408050" y="58585"/>
                </a:lnTo>
                <a:lnTo>
                  <a:pt x="410844" y="46393"/>
                </a:lnTo>
                <a:lnTo>
                  <a:pt x="411479" y="40944"/>
                </a:lnTo>
                <a:lnTo>
                  <a:pt x="411479" y="36169"/>
                </a:lnTo>
                <a:lnTo>
                  <a:pt x="410841" y="27759"/>
                </a:lnTo>
                <a:lnTo>
                  <a:pt x="380569" y="714"/>
                </a:lnTo>
                <a:lnTo>
                  <a:pt x="371093" y="0"/>
                </a:lnTo>
                <a:close/>
              </a:path>
              <a:path w="424179" h="165100">
                <a:moveTo>
                  <a:pt x="55117" y="0"/>
                </a:moveTo>
                <a:lnTo>
                  <a:pt x="52831" y="0"/>
                </a:lnTo>
                <a:lnTo>
                  <a:pt x="43303" y="714"/>
                </a:lnTo>
                <a:lnTo>
                  <a:pt x="13067" y="27716"/>
                </a:lnTo>
                <a:lnTo>
                  <a:pt x="12445" y="36093"/>
                </a:lnTo>
                <a:lnTo>
                  <a:pt x="12445" y="40868"/>
                </a:lnTo>
                <a:lnTo>
                  <a:pt x="13080" y="46304"/>
                </a:lnTo>
                <a:lnTo>
                  <a:pt x="14477" y="52400"/>
                </a:lnTo>
                <a:lnTo>
                  <a:pt x="15748" y="58496"/>
                </a:lnTo>
                <a:lnTo>
                  <a:pt x="16509" y="62585"/>
                </a:lnTo>
                <a:lnTo>
                  <a:pt x="16509" y="68630"/>
                </a:lnTo>
                <a:lnTo>
                  <a:pt x="15112" y="71869"/>
                </a:lnTo>
                <a:lnTo>
                  <a:pt x="12318" y="74371"/>
                </a:lnTo>
                <a:lnTo>
                  <a:pt x="9651" y="76873"/>
                </a:lnTo>
                <a:lnTo>
                  <a:pt x="5460" y="78206"/>
                </a:lnTo>
                <a:lnTo>
                  <a:pt x="0" y="78384"/>
                </a:lnTo>
                <a:lnTo>
                  <a:pt x="0" y="85458"/>
                </a:lnTo>
                <a:lnTo>
                  <a:pt x="5460" y="85636"/>
                </a:lnTo>
                <a:lnTo>
                  <a:pt x="9651" y="86969"/>
                </a:lnTo>
                <a:lnTo>
                  <a:pt x="12318" y="89471"/>
                </a:lnTo>
                <a:lnTo>
                  <a:pt x="15112" y="91986"/>
                </a:lnTo>
                <a:lnTo>
                  <a:pt x="16509" y="95211"/>
                </a:lnTo>
                <a:lnTo>
                  <a:pt x="16509" y="101257"/>
                </a:lnTo>
                <a:lnTo>
                  <a:pt x="15748" y="105346"/>
                </a:lnTo>
                <a:lnTo>
                  <a:pt x="14477" y="111442"/>
                </a:lnTo>
                <a:lnTo>
                  <a:pt x="13080" y="117551"/>
                </a:lnTo>
                <a:lnTo>
                  <a:pt x="12445" y="122986"/>
                </a:lnTo>
                <a:lnTo>
                  <a:pt x="12445" y="127762"/>
                </a:lnTo>
                <a:lnTo>
                  <a:pt x="13067" y="136477"/>
                </a:lnTo>
                <a:lnTo>
                  <a:pt x="43303" y="163907"/>
                </a:lnTo>
                <a:lnTo>
                  <a:pt x="52831" y="164617"/>
                </a:lnTo>
                <a:lnTo>
                  <a:pt x="55117" y="164617"/>
                </a:lnTo>
                <a:lnTo>
                  <a:pt x="55117" y="158064"/>
                </a:lnTo>
                <a:lnTo>
                  <a:pt x="45465" y="158064"/>
                </a:lnTo>
                <a:lnTo>
                  <a:pt x="38861" y="155879"/>
                </a:lnTo>
                <a:lnTo>
                  <a:pt x="29463" y="147193"/>
                </a:lnTo>
                <a:lnTo>
                  <a:pt x="27050" y="139788"/>
                </a:lnTo>
                <a:lnTo>
                  <a:pt x="27050" y="125285"/>
                </a:lnTo>
                <a:lnTo>
                  <a:pt x="27685" y="120307"/>
                </a:lnTo>
                <a:lnTo>
                  <a:pt x="29971" y="108458"/>
                </a:lnTo>
                <a:lnTo>
                  <a:pt x="30479" y="104228"/>
                </a:lnTo>
                <a:lnTo>
                  <a:pt x="30479" y="96799"/>
                </a:lnTo>
                <a:lnTo>
                  <a:pt x="29082" y="92786"/>
                </a:lnTo>
                <a:lnTo>
                  <a:pt x="26288" y="89649"/>
                </a:lnTo>
                <a:lnTo>
                  <a:pt x="23367" y="86512"/>
                </a:lnTo>
                <a:lnTo>
                  <a:pt x="19938" y="84201"/>
                </a:lnTo>
                <a:lnTo>
                  <a:pt x="16001" y="82702"/>
                </a:lnTo>
                <a:lnTo>
                  <a:pt x="16001" y="81140"/>
                </a:lnTo>
                <a:lnTo>
                  <a:pt x="30479" y="67043"/>
                </a:lnTo>
                <a:lnTo>
                  <a:pt x="30479" y="59626"/>
                </a:lnTo>
                <a:lnTo>
                  <a:pt x="29971" y="55397"/>
                </a:lnTo>
                <a:lnTo>
                  <a:pt x="27685" y="43535"/>
                </a:lnTo>
                <a:lnTo>
                  <a:pt x="27050" y="38557"/>
                </a:lnTo>
                <a:lnTo>
                  <a:pt x="27050" y="24574"/>
                </a:lnTo>
                <a:lnTo>
                  <a:pt x="29463" y="17424"/>
                </a:lnTo>
                <a:lnTo>
                  <a:pt x="38861" y="8737"/>
                </a:lnTo>
                <a:lnTo>
                  <a:pt x="45465" y="6565"/>
                </a:lnTo>
                <a:lnTo>
                  <a:pt x="55117" y="6565"/>
                </a:lnTo>
                <a:lnTo>
                  <a:pt x="55117" y="0"/>
                </a:lnTo>
                <a:close/>
              </a:path>
            </a:pathLst>
          </a:custGeom>
          <a:solidFill>
            <a:srgbClr val="000000"/>
          </a:solidFill>
        </p:spPr>
        <p:txBody>
          <a:bodyPr wrap="square" lIns="0" tIns="0" rIns="0" bIns="0" rtlCol="0"/>
          <a:lstStyle/>
          <a:p/>
        </p:txBody>
      </p:sp>
      <p:sp>
        <p:nvSpPr>
          <p:cNvPr id="62" name="object 62"/>
          <p:cNvSpPr/>
          <p:nvPr/>
        </p:nvSpPr>
        <p:spPr>
          <a:xfrm>
            <a:off x="8703056" y="5998933"/>
            <a:ext cx="433070" cy="165100"/>
          </a:xfrm>
          <a:custGeom>
            <a:avLst/>
            <a:gdLst/>
            <a:ahLst/>
            <a:cxnLst/>
            <a:rect l="l" t="t" r="r" b="b"/>
            <a:pathLst>
              <a:path w="433070" h="165100">
                <a:moveTo>
                  <a:pt x="380238" y="0"/>
                </a:moveTo>
                <a:lnTo>
                  <a:pt x="377951" y="0"/>
                </a:lnTo>
                <a:lnTo>
                  <a:pt x="377951" y="6565"/>
                </a:lnTo>
                <a:lnTo>
                  <a:pt x="387603" y="6565"/>
                </a:lnTo>
                <a:lnTo>
                  <a:pt x="394080" y="8737"/>
                </a:lnTo>
                <a:lnTo>
                  <a:pt x="398907" y="13081"/>
                </a:lnTo>
                <a:lnTo>
                  <a:pt x="403605" y="17424"/>
                </a:lnTo>
                <a:lnTo>
                  <a:pt x="405892" y="24612"/>
                </a:lnTo>
                <a:lnTo>
                  <a:pt x="405892" y="38646"/>
                </a:lnTo>
                <a:lnTo>
                  <a:pt x="405384" y="43624"/>
                </a:lnTo>
                <a:lnTo>
                  <a:pt x="403098" y="55486"/>
                </a:lnTo>
                <a:lnTo>
                  <a:pt x="402463" y="59715"/>
                </a:lnTo>
                <a:lnTo>
                  <a:pt x="402463" y="67132"/>
                </a:lnTo>
                <a:lnTo>
                  <a:pt x="403860" y="71145"/>
                </a:lnTo>
                <a:lnTo>
                  <a:pt x="409701" y="77419"/>
                </a:lnTo>
                <a:lnTo>
                  <a:pt x="413130" y="79730"/>
                </a:lnTo>
                <a:lnTo>
                  <a:pt x="417068" y="81229"/>
                </a:lnTo>
                <a:lnTo>
                  <a:pt x="417068" y="82791"/>
                </a:lnTo>
                <a:lnTo>
                  <a:pt x="413130" y="84277"/>
                </a:lnTo>
                <a:lnTo>
                  <a:pt x="409701" y="86601"/>
                </a:lnTo>
                <a:lnTo>
                  <a:pt x="403860" y="92875"/>
                </a:lnTo>
                <a:lnTo>
                  <a:pt x="402463" y="96888"/>
                </a:lnTo>
                <a:lnTo>
                  <a:pt x="402463" y="104305"/>
                </a:lnTo>
                <a:lnTo>
                  <a:pt x="403098" y="108534"/>
                </a:lnTo>
                <a:lnTo>
                  <a:pt x="405384" y="120396"/>
                </a:lnTo>
                <a:lnTo>
                  <a:pt x="405892" y="125374"/>
                </a:lnTo>
                <a:lnTo>
                  <a:pt x="405892" y="139814"/>
                </a:lnTo>
                <a:lnTo>
                  <a:pt x="403605" y="147193"/>
                </a:lnTo>
                <a:lnTo>
                  <a:pt x="398907" y="151536"/>
                </a:lnTo>
                <a:lnTo>
                  <a:pt x="394080" y="155879"/>
                </a:lnTo>
                <a:lnTo>
                  <a:pt x="387603" y="158064"/>
                </a:lnTo>
                <a:lnTo>
                  <a:pt x="377951" y="158064"/>
                </a:lnTo>
                <a:lnTo>
                  <a:pt x="377951" y="164617"/>
                </a:lnTo>
                <a:lnTo>
                  <a:pt x="380238" y="164617"/>
                </a:lnTo>
                <a:lnTo>
                  <a:pt x="389713" y="163907"/>
                </a:lnTo>
                <a:lnTo>
                  <a:pt x="419985" y="136525"/>
                </a:lnTo>
                <a:lnTo>
                  <a:pt x="420624" y="127850"/>
                </a:lnTo>
                <a:lnTo>
                  <a:pt x="420624" y="123075"/>
                </a:lnTo>
                <a:lnTo>
                  <a:pt x="419989" y="117627"/>
                </a:lnTo>
                <a:lnTo>
                  <a:pt x="417195" y="105435"/>
                </a:lnTo>
                <a:lnTo>
                  <a:pt x="416560" y="101346"/>
                </a:lnTo>
                <a:lnTo>
                  <a:pt x="416560" y="95300"/>
                </a:lnTo>
                <a:lnTo>
                  <a:pt x="417957" y="92062"/>
                </a:lnTo>
                <a:lnTo>
                  <a:pt x="420624" y="89560"/>
                </a:lnTo>
                <a:lnTo>
                  <a:pt x="423418" y="87058"/>
                </a:lnTo>
                <a:lnTo>
                  <a:pt x="427482" y="85725"/>
                </a:lnTo>
                <a:lnTo>
                  <a:pt x="433070" y="85547"/>
                </a:lnTo>
                <a:lnTo>
                  <a:pt x="433070" y="78473"/>
                </a:lnTo>
                <a:lnTo>
                  <a:pt x="416560" y="68719"/>
                </a:lnTo>
                <a:lnTo>
                  <a:pt x="416560" y="62674"/>
                </a:lnTo>
                <a:lnTo>
                  <a:pt x="417195" y="58585"/>
                </a:lnTo>
                <a:lnTo>
                  <a:pt x="419989" y="46393"/>
                </a:lnTo>
                <a:lnTo>
                  <a:pt x="420624" y="40944"/>
                </a:lnTo>
                <a:lnTo>
                  <a:pt x="420624" y="36169"/>
                </a:lnTo>
                <a:lnTo>
                  <a:pt x="419985" y="27759"/>
                </a:lnTo>
                <a:lnTo>
                  <a:pt x="389713" y="714"/>
                </a:lnTo>
                <a:lnTo>
                  <a:pt x="380238" y="0"/>
                </a:lnTo>
                <a:close/>
              </a:path>
              <a:path w="433070" h="165100">
                <a:moveTo>
                  <a:pt x="55118" y="0"/>
                </a:moveTo>
                <a:lnTo>
                  <a:pt x="52832" y="0"/>
                </a:lnTo>
                <a:lnTo>
                  <a:pt x="43303" y="714"/>
                </a:lnTo>
                <a:lnTo>
                  <a:pt x="13067" y="27716"/>
                </a:lnTo>
                <a:lnTo>
                  <a:pt x="12446" y="36093"/>
                </a:lnTo>
                <a:lnTo>
                  <a:pt x="12446" y="40868"/>
                </a:lnTo>
                <a:lnTo>
                  <a:pt x="13080" y="46304"/>
                </a:lnTo>
                <a:lnTo>
                  <a:pt x="14477" y="52400"/>
                </a:lnTo>
                <a:lnTo>
                  <a:pt x="15748" y="58496"/>
                </a:lnTo>
                <a:lnTo>
                  <a:pt x="16510" y="62585"/>
                </a:lnTo>
                <a:lnTo>
                  <a:pt x="16510" y="68630"/>
                </a:lnTo>
                <a:lnTo>
                  <a:pt x="15113" y="71869"/>
                </a:lnTo>
                <a:lnTo>
                  <a:pt x="12319" y="74371"/>
                </a:lnTo>
                <a:lnTo>
                  <a:pt x="9651" y="76873"/>
                </a:lnTo>
                <a:lnTo>
                  <a:pt x="5461" y="78206"/>
                </a:lnTo>
                <a:lnTo>
                  <a:pt x="0" y="78384"/>
                </a:lnTo>
                <a:lnTo>
                  <a:pt x="0" y="85458"/>
                </a:lnTo>
                <a:lnTo>
                  <a:pt x="5461" y="85636"/>
                </a:lnTo>
                <a:lnTo>
                  <a:pt x="9651" y="86969"/>
                </a:lnTo>
                <a:lnTo>
                  <a:pt x="12319" y="89471"/>
                </a:lnTo>
                <a:lnTo>
                  <a:pt x="15113" y="91986"/>
                </a:lnTo>
                <a:lnTo>
                  <a:pt x="16510" y="95211"/>
                </a:lnTo>
                <a:lnTo>
                  <a:pt x="16510" y="101257"/>
                </a:lnTo>
                <a:lnTo>
                  <a:pt x="15748" y="105346"/>
                </a:lnTo>
                <a:lnTo>
                  <a:pt x="14477" y="111442"/>
                </a:lnTo>
                <a:lnTo>
                  <a:pt x="13080" y="117551"/>
                </a:lnTo>
                <a:lnTo>
                  <a:pt x="12446" y="122986"/>
                </a:lnTo>
                <a:lnTo>
                  <a:pt x="12446" y="127762"/>
                </a:lnTo>
                <a:lnTo>
                  <a:pt x="13067" y="136477"/>
                </a:lnTo>
                <a:lnTo>
                  <a:pt x="43303" y="163907"/>
                </a:lnTo>
                <a:lnTo>
                  <a:pt x="52832" y="164617"/>
                </a:lnTo>
                <a:lnTo>
                  <a:pt x="55118" y="164617"/>
                </a:lnTo>
                <a:lnTo>
                  <a:pt x="55118" y="158064"/>
                </a:lnTo>
                <a:lnTo>
                  <a:pt x="45466" y="158064"/>
                </a:lnTo>
                <a:lnTo>
                  <a:pt x="38862" y="155879"/>
                </a:lnTo>
                <a:lnTo>
                  <a:pt x="29464" y="147193"/>
                </a:lnTo>
                <a:lnTo>
                  <a:pt x="27050" y="139788"/>
                </a:lnTo>
                <a:lnTo>
                  <a:pt x="27050" y="125285"/>
                </a:lnTo>
                <a:lnTo>
                  <a:pt x="27686" y="120307"/>
                </a:lnTo>
                <a:lnTo>
                  <a:pt x="29972" y="108458"/>
                </a:lnTo>
                <a:lnTo>
                  <a:pt x="30479" y="104228"/>
                </a:lnTo>
                <a:lnTo>
                  <a:pt x="30479" y="96799"/>
                </a:lnTo>
                <a:lnTo>
                  <a:pt x="29083" y="92786"/>
                </a:lnTo>
                <a:lnTo>
                  <a:pt x="26289" y="89649"/>
                </a:lnTo>
                <a:lnTo>
                  <a:pt x="23368" y="86512"/>
                </a:lnTo>
                <a:lnTo>
                  <a:pt x="19939" y="84201"/>
                </a:lnTo>
                <a:lnTo>
                  <a:pt x="16001" y="82702"/>
                </a:lnTo>
                <a:lnTo>
                  <a:pt x="16001" y="81140"/>
                </a:lnTo>
                <a:lnTo>
                  <a:pt x="30479" y="67043"/>
                </a:lnTo>
                <a:lnTo>
                  <a:pt x="30479" y="59626"/>
                </a:lnTo>
                <a:lnTo>
                  <a:pt x="29972" y="55397"/>
                </a:lnTo>
                <a:lnTo>
                  <a:pt x="27686" y="43535"/>
                </a:lnTo>
                <a:lnTo>
                  <a:pt x="27050" y="38557"/>
                </a:lnTo>
                <a:lnTo>
                  <a:pt x="27050" y="24574"/>
                </a:lnTo>
                <a:lnTo>
                  <a:pt x="29464" y="17424"/>
                </a:lnTo>
                <a:lnTo>
                  <a:pt x="38862" y="8737"/>
                </a:lnTo>
                <a:lnTo>
                  <a:pt x="45466" y="6565"/>
                </a:lnTo>
                <a:lnTo>
                  <a:pt x="55118" y="6565"/>
                </a:lnTo>
                <a:lnTo>
                  <a:pt x="55118" y="0"/>
                </a:lnTo>
                <a:close/>
              </a:path>
            </a:pathLst>
          </a:custGeom>
          <a:solidFill>
            <a:srgbClr val="000000"/>
          </a:solidFill>
        </p:spPr>
        <p:txBody>
          <a:bodyPr wrap="square" lIns="0" tIns="0" rIns="0" bIns="0" rtlCol="0"/>
          <a:lstStyle/>
          <a:p/>
        </p:txBody>
      </p:sp>
      <p:sp>
        <p:nvSpPr>
          <p:cNvPr id="63" name="object 63"/>
          <p:cNvSpPr txBox="1"/>
          <p:nvPr/>
        </p:nvSpPr>
        <p:spPr>
          <a:xfrm>
            <a:off x="7733156" y="5114290"/>
            <a:ext cx="1981200" cy="1069975"/>
          </a:xfrm>
          <a:prstGeom prst="rect">
            <a:avLst/>
          </a:prstGeom>
        </p:spPr>
        <p:txBody>
          <a:bodyPr wrap="square" lIns="0" tIns="13335" rIns="0" bIns="0" rtlCol="0" vert="horz">
            <a:spAutoFit/>
          </a:bodyPr>
          <a:lstStyle/>
          <a:p>
            <a:pPr algn="ctr" marR="29845">
              <a:lnSpc>
                <a:spcPct val="100000"/>
              </a:lnSpc>
              <a:spcBef>
                <a:spcPts val="105"/>
              </a:spcBef>
              <a:tabLst>
                <a:tab pos="1573530" algn="l"/>
              </a:tabLst>
            </a:pPr>
            <a:r>
              <a:rPr dirty="0" sz="1600" spc="5">
                <a:solidFill>
                  <a:srgbClr val="E7DCED"/>
                </a:solidFill>
                <a:latin typeface="Arial"/>
                <a:cs typeface="Arial"/>
              </a:rPr>
              <a:t>C	D</a:t>
            </a:r>
            <a:endParaRPr sz="1600">
              <a:latin typeface="Arial"/>
              <a:cs typeface="Arial"/>
            </a:endParaRPr>
          </a:p>
          <a:p>
            <a:pPr>
              <a:lnSpc>
                <a:spcPct val="100000"/>
              </a:lnSpc>
              <a:spcBef>
                <a:spcPts val="35"/>
              </a:spcBef>
            </a:pPr>
            <a:endParaRPr sz="2150">
              <a:latin typeface="Times New Roman"/>
              <a:cs typeface="Times New Roman"/>
            </a:endParaRPr>
          </a:p>
          <a:p>
            <a:pPr algn="ctr" marR="114935">
              <a:lnSpc>
                <a:spcPct val="100000"/>
              </a:lnSpc>
            </a:pPr>
            <a:r>
              <a:rPr dirty="0" sz="1400" spc="10">
                <a:latin typeface="Cambria Math"/>
                <a:cs typeface="Cambria Math"/>
              </a:rPr>
              <a:t>𝐴,</a:t>
            </a:r>
            <a:r>
              <a:rPr dirty="0" sz="1400" spc="-95">
                <a:latin typeface="Cambria Math"/>
                <a:cs typeface="Cambria Math"/>
              </a:rPr>
              <a:t> </a:t>
            </a:r>
            <a:r>
              <a:rPr dirty="0" sz="1400" spc="30">
                <a:latin typeface="Cambria Math"/>
                <a:cs typeface="Cambria Math"/>
              </a:rPr>
              <a:t>𝐵,</a:t>
            </a:r>
            <a:r>
              <a:rPr dirty="0" sz="1400" spc="-95">
                <a:latin typeface="Cambria Math"/>
                <a:cs typeface="Cambria Math"/>
              </a:rPr>
              <a:t> </a:t>
            </a:r>
            <a:r>
              <a:rPr dirty="0" sz="1400" spc="25">
                <a:latin typeface="Cambria Math"/>
                <a:cs typeface="Cambria Math"/>
              </a:rPr>
              <a:t>𝐸,</a:t>
            </a:r>
            <a:r>
              <a:rPr dirty="0" sz="1400" spc="-75">
                <a:latin typeface="Cambria Math"/>
                <a:cs typeface="Cambria Math"/>
              </a:rPr>
              <a:t> </a:t>
            </a:r>
            <a:r>
              <a:rPr dirty="0" sz="1400" spc="15">
                <a:latin typeface="Cambria Math"/>
                <a:cs typeface="Cambria Math"/>
              </a:rPr>
              <a:t>𝐷,</a:t>
            </a:r>
            <a:r>
              <a:rPr dirty="0" sz="1400" spc="-75">
                <a:latin typeface="Cambria Math"/>
                <a:cs typeface="Cambria Math"/>
              </a:rPr>
              <a:t> </a:t>
            </a:r>
            <a:r>
              <a:rPr dirty="0" sz="1400" spc="15">
                <a:latin typeface="Cambria Math"/>
                <a:cs typeface="Cambria Math"/>
              </a:rPr>
              <a:t>𝐵,</a:t>
            </a:r>
            <a:r>
              <a:rPr dirty="0" sz="1400" spc="-70">
                <a:latin typeface="Cambria Math"/>
                <a:cs typeface="Cambria Math"/>
              </a:rPr>
              <a:t> </a:t>
            </a:r>
            <a:r>
              <a:rPr dirty="0" sz="1400" spc="-5">
                <a:latin typeface="Cambria Math"/>
                <a:cs typeface="Cambria Math"/>
              </a:rPr>
              <a:t>𝐶</a:t>
            </a:r>
            <a:endParaRPr sz="1400">
              <a:latin typeface="Cambria Math"/>
              <a:cs typeface="Cambria Math"/>
            </a:endParaRPr>
          </a:p>
          <a:p>
            <a:pPr algn="ctr">
              <a:lnSpc>
                <a:spcPct val="100000"/>
              </a:lnSpc>
              <a:spcBef>
                <a:spcPts val="430"/>
              </a:spcBef>
            </a:pPr>
            <a:r>
              <a:rPr dirty="0" sz="1400" spc="10">
                <a:latin typeface="Cambria Math"/>
                <a:cs typeface="Cambria Math"/>
              </a:rPr>
              <a:t>𝐴, </a:t>
            </a:r>
            <a:r>
              <a:rPr dirty="0" sz="1400" spc="-10">
                <a:latin typeface="Cambria Math"/>
                <a:cs typeface="Cambria Math"/>
              </a:rPr>
              <a:t>𝐵 </a:t>
            </a:r>
            <a:r>
              <a:rPr dirty="0" sz="1400" spc="-5">
                <a:latin typeface="Cambria Math"/>
                <a:cs typeface="Cambria Math"/>
              </a:rPr>
              <a:t>, </a:t>
            </a:r>
            <a:r>
              <a:rPr dirty="0" sz="1400" spc="15">
                <a:latin typeface="Cambria Math"/>
                <a:cs typeface="Cambria Math"/>
              </a:rPr>
              <a:t>𝐵, </a:t>
            </a:r>
            <a:r>
              <a:rPr dirty="0" sz="1400" spc="-5">
                <a:latin typeface="Cambria Math"/>
                <a:cs typeface="Cambria Math"/>
              </a:rPr>
              <a:t>𝐸 , </a:t>
            </a:r>
            <a:r>
              <a:rPr dirty="0" sz="1400" spc="25">
                <a:latin typeface="Cambria Math"/>
                <a:cs typeface="Cambria Math"/>
              </a:rPr>
              <a:t>𝐸, </a:t>
            </a:r>
            <a:r>
              <a:rPr dirty="0" sz="1400" spc="-10">
                <a:latin typeface="Cambria Math"/>
                <a:cs typeface="Cambria Math"/>
              </a:rPr>
              <a:t>𝐷 </a:t>
            </a:r>
            <a:r>
              <a:rPr dirty="0" sz="1400" spc="-5">
                <a:latin typeface="Cambria Math"/>
                <a:cs typeface="Cambria Math"/>
              </a:rPr>
              <a:t>, </a:t>
            </a:r>
            <a:r>
              <a:rPr dirty="0" sz="1400">
                <a:latin typeface="Cambria Math"/>
                <a:cs typeface="Cambria Math"/>
              </a:rPr>
              <a:t>{𝐷,</a:t>
            </a:r>
            <a:r>
              <a:rPr dirty="0" sz="1400" spc="-120">
                <a:latin typeface="Cambria Math"/>
                <a:cs typeface="Cambria Math"/>
              </a:rPr>
              <a:t> </a:t>
            </a:r>
            <a:r>
              <a:rPr dirty="0" sz="1400" spc="35">
                <a:latin typeface="Cambria Math"/>
                <a:cs typeface="Cambria Math"/>
              </a:rPr>
              <a:t>𝐶}</a:t>
            </a:r>
            <a:endParaRPr sz="1400">
              <a:latin typeface="Cambria Math"/>
              <a:cs typeface="Cambria Math"/>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3333" y="490473"/>
            <a:ext cx="6907530" cy="391160"/>
          </a:xfrm>
          <a:prstGeom prst="rect"/>
        </p:spPr>
        <p:txBody>
          <a:bodyPr wrap="square" lIns="0" tIns="12700" rIns="0" bIns="0" rtlCol="0" vert="horz">
            <a:spAutoFit/>
          </a:bodyPr>
          <a:lstStyle/>
          <a:p>
            <a:pPr marL="12700">
              <a:lnSpc>
                <a:spcPct val="100000"/>
              </a:lnSpc>
              <a:spcBef>
                <a:spcPts val="100"/>
              </a:spcBef>
            </a:pPr>
            <a:r>
              <a:rPr dirty="0"/>
              <a:t>Basic </a:t>
            </a:r>
            <a:r>
              <a:rPr dirty="0" spc="-10"/>
              <a:t>Implementation </a:t>
            </a:r>
            <a:r>
              <a:rPr dirty="0" spc="-5"/>
              <a:t>Problems </a:t>
            </a:r>
            <a:r>
              <a:rPr dirty="0" spc="-15"/>
              <a:t>for </a:t>
            </a:r>
            <a:r>
              <a:rPr dirty="0" spc="-10"/>
              <a:t>Practice</a:t>
            </a:r>
            <a:r>
              <a:rPr dirty="0" spc="-5"/>
              <a:t> (Optional)</a:t>
            </a:r>
          </a:p>
        </p:txBody>
      </p:sp>
      <p:sp>
        <p:nvSpPr>
          <p:cNvPr id="3" name="object 3"/>
          <p:cNvSpPr txBox="1"/>
          <p:nvPr/>
        </p:nvSpPr>
        <p:spPr>
          <a:xfrm>
            <a:off x="713333" y="1173226"/>
            <a:ext cx="3563620" cy="1550670"/>
          </a:xfrm>
          <a:prstGeom prst="rect">
            <a:avLst/>
          </a:prstGeom>
        </p:spPr>
        <p:txBody>
          <a:bodyPr wrap="square" lIns="0" tIns="13335" rIns="0" bIns="0" rtlCol="0" vert="horz">
            <a:spAutoFit/>
          </a:bodyPr>
          <a:lstStyle/>
          <a:p>
            <a:pPr marL="355600" indent="-342900">
              <a:lnSpc>
                <a:spcPct val="100000"/>
              </a:lnSpc>
              <a:spcBef>
                <a:spcPts val="105"/>
              </a:spcBef>
              <a:buChar char="•"/>
              <a:tabLst>
                <a:tab pos="355600" algn="l"/>
                <a:tab pos="356235" algn="l"/>
              </a:tabLst>
            </a:pPr>
            <a:r>
              <a:rPr dirty="0" sz="2000">
                <a:solidFill>
                  <a:srgbClr val="767070"/>
                </a:solidFill>
                <a:latin typeface="Arial"/>
                <a:cs typeface="Arial"/>
              </a:rPr>
              <a:t>CodeForces 20C –</a:t>
            </a:r>
            <a:r>
              <a:rPr dirty="0" sz="2000" spc="-85">
                <a:solidFill>
                  <a:srgbClr val="767070"/>
                </a:solidFill>
                <a:latin typeface="Arial"/>
                <a:cs typeface="Arial"/>
              </a:rPr>
              <a:t> </a:t>
            </a:r>
            <a:r>
              <a:rPr dirty="0" sz="2000">
                <a:solidFill>
                  <a:srgbClr val="767070"/>
                </a:solidFill>
                <a:latin typeface="Arial"/>
                <a:cs typeface="Arial"/>
              </a:rPr>
              <a:t>Dijkstra?</a:t>
            </a:r>
            <a:endParaRPr sz="2000">
              <a:latin typeface="Arial"/>
              <a:cs typeface="Arial"/>
            </a:endParaRPr>
          </a:p>
          <a:p>
            <a:pPr marL="355600" indent="-342900">
              <a:lnSpc>
                <a:spcPct val="100000"/>
              </a:lnSpc>
              <a:buChar char="•"/>
              <a:tabLst>
                <a:tab pos="355600" algn="l"/>
                <a:tab pos="356235" algn="l"/>
              </a:tabLst>
            </a:pPr>
            <a:r>
              <a:rPr dirty="0" sz="2000" spc="-50">
                <a:solidFill>
                  <a:srgbClr val="767070"/>
                </a:solidFill>
                <a:latin typeface="Arial"/>
                <a:cs typeface="Arial"/>
              </a:rPr>
              <a:t>UVa </a:t>
            </a:r>
            <a:r>
              <a:rPr dirty="0" sz="2000">
                <a:solidFill>
                  <a:srgbClr val="767070"/>
                </a:solidFill>
                <a:latin typeface="Arial"/>
                <a:cs typeface="Arial"/>
              </a:rPr>
              <a:t>558 – </a:t>
            </a:r>
            <a:r>
              <a:rPr dirty="0" sz="2000" spc="-5">
                <a:solidFill>
                  <a:srgbClr val="767070"/>
                </a:solidFill>
                <a:latin typeface="Arial"/>
                <a:cs typeface="Arial"/>
              </a:rPr>
              <a:t>Wormholes</a:t>
            </a:r>
            <a:endParaRPr sz="2000">
              <a:latin typeface="Arial"/>
              <a:cs typeface="Arial"/>
            </a:endParaRPr>
          </a:p>
          <a:p>
            <a:pPr marL="355600" indent="-342900">
              <a:lnSpc>
                <a:spcPct val="100000"/>
              </a:lnSpc>
              <a:buChar char="•"/>
              <a:tabLst>
                <a:tab pos="355600" algn="l"/>
                <a:tab pos="356235" algn="l"/>
              </a:tabLst>
            </a:pPr>
            <a:r>
              <a:rPr dirty="0" sz="2000" spc="-50">
                <a:solidFill>
                  <a:srgbClr val="767070"/>
                </a:solidFill>
                <a:latin typeface="Arial"/>
                <a:cs typeface="Arial"/>
              </a:rPr>
              <a:t>UVa </a:t>
            </a:r>
            <a:r>
              <a:rPr dirty="0" sz="2000">
                <a:solidFill>
                  <a:srgbClr val="767070"/>
                </a:solidFill>
                <a:latin typeface="Arial"/>
                <a:cs typeface="Arial"/>
              </a:rPr>
              <a:t>821 – Page</a:t>
            </a:r>
            <a:r>
              <a:rPr dirty="0" sz="2000" spc="-35">
                <a:solidFill>
                  <a:srgbClr val="767070"/>
                </a:solidFill>
                <a:latin typeface="Arial"/>
                <a:cs typeface="Arial"/>
              </a:rPr>
              <a:t> </a:t>
            </a:r>
            <a:r>
              <a:rPr dirty="0" sz="2000">
                <a:solidFill>
                  <a:srgbClr val="767070"/>
                </a:solidFill>
                <a:latin typeface="Arial"/>
                <a:cs typeface="Arial"/>
              </a:rPr>
              <a:t>Hopping</a:t>
            </a:r>
            <a:endParaRPr sz="2000">
              <a:latin typeface="Arial"/>
              <a:cs typeface="Arial"/>
            </a:endParaRPr>
          </a:p>
          <a:p>
            <a:pPr marL="355600" indent="-342900">
              <a:lnSpc>
                <a:spcPct val="100000"/>
              </a:lnSpc>
              <a:buChar char="•"/>
              <a:tabLst>
                <a:tab pos="355600" algn="l"/>
                <a:tab pos="356235" algn="l"/>
              </a:tabLst>
            </a:pPr>
            <a:r>
              <a:rPr dirty="0" sz="2000" spc="-50">
                <a:solidFill>
                  <a:srgbClr val="767070"/>
                </a:solidFill>
                <a:latin typeface="Arial"/>
                <a:cs typeface="Arial"/>
              </a:rPr>
              <a:t>UVa </a:t>
            </a:r>
            <a:r>
              <a:rPr dirty="0" sz="2000" spc="-30">
                <a:solidFill>
                  <a:srgbClr val="767070"/>
                </a:solidFill>
                <a:latin typeface="Arial"/>
                <a:cs typeface="Arial"/>
              </a:rPr>
              <a:t>11631 </a:t>
            </a:r>
            <a:r>
              <a:rPr dirty="0" sz="2000">
                <a:solidFill>
                  <a:srgbClr val="767070"/>
                </a:solidFill>
                <a:latin typeface="Arial"/>
                <a:cs typeface="Arial"/>
              </a:rPr>
              <a:t>– Dark</a:t>
            </a:r>
            <a:r>
              <a:rPr dirty="0" sz="2000" spc="-5">
                <a:solidFill>
                  <a:srgbClr val="767070"/>
                </a:solidFill>
                <a:latin typeface="Arial"/>
                <a:cs typeface="Arial"/>
              </a:rPr>
              <a:t> </a:t>
            </a:r>
            <a:r>
              <a:rPr dirty="0" sz="2000">
                <a:solidFill>
                  <a:srgbClr val="767070"/>
                </a:solidFill>
                <a:latin typeface="Arial"/>
                <a:cs typeface="Arial"/>
              </a:rPr>
              <a:t>Roads</a:t>
            </a:r>
            <a:endParaRPr sz="2000">
              <a:latin typeface="Arial"/>
              <a:cs typeface="Arial"/>
            </a:endParaRPr>
          </a:p>
          <a:p>
            <a:pPr marL="355600" indent="-342900">
              <a:lnSpc>
                <a:spcPct val="100000"/>
              </a:lnSpc>
              <a:buChar char="•"/>
              <a:tabLst>
                <a:tab pos="355600" algn="l"/>
                <a:tab pos="356235" algn="l"/>
              </a:tabLst>
            </a:pPr>
            <a:r>
              <a:rPr dirty="0" sz="2000" spc="-50">
                <a:solidFill>
                  <a:srgbClr val="767070"/>
                </a:solidFill>
                <a:latin typeface="Arial"/>
                <a:cs typeface="Arial"/>
              </a:rPr>
              <a:t>UVa </a:t>
            </a:r>
            <a:r>
              <a:rPr dirty="0" sz="2000">
                <a:solidFill>
                  <a:srgbClr val="767070"/>
                </a:solidFill>
                <a:latin typeface="Arial"/>
                <a:cs typeface="Arial"/>
              </a:rPr>
              <a:t>10147 –</a:t>
            </a:r>
            <a:r>
              <a:rPr dirty="0" sz="2000" spc="-10">
                <a:solidFill>
                  <a:srgbClr val="767070"/>
                </a:solidFill>
                <a:latin typeface="Arial"/>
                <a:cs typeface="Arial"/>
              </a:rPr>
              <a:t> </a:t>
            </a:r>
            <a:r>
              <a:rPr dirty="0" sz="2000">
                <a:solidFill>
                  <a:srgbClr val="767070"/>
                </a:solidFill>
                <a:latin typeface="Arial"/>
                <a:cs typeface="Arial"/>
              </a:rPr>
              <a:t>Highways</a:t>
            </a:r>
            <a:endParaRPr sz="2000">
              <a:latin typeface="Arial"/>
              <a:cs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3333" y="490473"/>
            <a:ext cx="2619375" cy="391160"/>
          </a:xfrm>
          <a:prstGeom prst="rect"/>
        </p:spPr>
        <p:txBody>
          <a:bodyPr wrap="square" lIns="0" tIns="12700" rIns="0" bIns="0" rtlCol="0" vert="horz">
            <a:spAutoFit/>
          </a:bodyPr>
          <a:lstStyle/>
          <a:p>
            <a:pPr marL="12700">
              <a:lnSpc>
                <a:spcPct val="100000"/>
              </a:lnSpc>
              <a:spcBef>
                <a:spcPts val="100"/>
              </a:spcBef>
            </a:pPr>
            <a:r>
              <a:rPr dirty="0" spc="-5"/>
              <a:t>Problems</a:t>
            </a:r>
            <a:r>
              <a:rPr dirty="0" spc="-55"/>
              <a:t> </a:t>
            </a:r>
            <a:r>
              <a:rPr dirty="0" spc="-15"/>
              <a:t>(Required)</a:t>
            </a:r>
          </a:p>
        </p:txBody>
      </p:sp>
      <p:sp>
        <p:nvSpPr>
          <p:cNvPr id="3" name="object 3"/>
          <p:cNvSpPr txBox="1"/>
          <p:nvPr/>
        </p:nvSpPr>
        <p:spPr>
          <a:xfrm>
            <a:off x="713333" y="1173226"/>
            <a:ext cx="5293360" cy="2465070"/>
          </a:xfrm>
          <a:prstGeom prst="rect">
            <a:avLst/>
          </a:prstGeom>
        </p:spPr>
        <p:txBody>
          <a:bodyPr wrap="square" lIns="0" tIns="13335" rIns="0" bIns="0" rtlCol="0" vert="horz">
            <a:spAutoFit/>
          </a:bodyPr>
          <a:lstStyle/>
          <a:p>
            <a:pPr marL="355600" indent="-342900">
              <a:lnSpc>
                <a:spcPct val="100000"/>
              </a:lnSpc>
              <a:spcBef>
                <a:spcPts val="105"/>
              </a:spcBef>
              <a:buChar char="•"/>
              <a:tabLst>
                <a:tab pos="355600" algn="l"/>
                <a:tab pos="356235" algn="l"/>
              </a:tabLst>
            </a:pPr>
            <a:r>
              <a:rPr dirty="0" sz="2000" spc="-50">
                <a:solidFill>
                  <a:srgbClr val="767070"/>
                </a:solidFill>
                <a:latin typeface="Arial"/>
                <a:cs typeface="Arial"/>
              </a:rPr>
              <a:t>UVa </a:t>
            </a:r>
            <a:r>
              <a:rPr dirty="0" sz="2000">
                <a:solidFill>
                  <a:srgbClr val="767070"/>
                </a:solidFill>
                <a:latin typeface="Arial"/>
                <a:cs typeface="Arial"/>
              </a:rPr>
              <a:t>1235 – </a:t>
            </a:r>
            <a:r>
              <a:rPr dirty="0" sz="2000" spc="-5">
                <a:solidFill>
                  <a:srgbClr val="767070"/>
                </a:solidFill>
                <a:latin typeface="Arial"/>
                <a:cs typeface="Arial"/>
              </a:rPr>
              <a:t>Anti </a:t>
            </a:r>
            <a:r>
              <a:rPr dirty="0" sz="2000">
                <a:solidFill>
                  <a:srgbClr val="767070"/>
                </a:solidFill>
                <a:latin typeface="Arial"/>
                <a:cs typeface="Arial"/>
              </a:rPr>
              <a:t>Brute Force</a:t>
            </a:r>
            <a:r>
              <a:rPr dirty="0" sz="2000" spc="-160">
                <a:solidFill>
                  <a:srgbClr val="767070"/>
                </a:solidFill>
                <a:latin typeface="Arial"/>
                <a:cs typeface="Arial"/>
              </a:rPr>
              <a:t> </a:t>
            </a:r>
            <a:r>
              <a:rPr dirty="0" sz="2000">
                <a:solidFill>
                  <a:srgbClr val="767070"/>
                </a:solidFill>
                <a:latin typeface="Arial"/>
                <a:cs typeface="Arial"/>
              </a:rPr>
              <a:t>Lock</a:t>
            </a:r>
            <a:endParaRPr sz="2000">
              <a:latin typeface="Arial"/>
              <a:cs typeface="Arial"/>
            </a:endParaRPr>
          </a:p>
          <a:p>
            <a:pPr marL="355600" indent="-342900">
              <a:lnSpc>
                <a:spcPct val="100000"/>
              </a:lnSpc>
              <a:buChar char="•"/>
              <a:tabLst>
                <a:tab pos="355600" algn="l"/>
                <a:tab pos="356235" algn="l"/>
              </a:tabLst>
            </a:pPr>
            <a:r>
              <a:rPr dirty="0" sz="2000" spc="-50">
                <a:solidFill>
                  <a:srgbClr val="767070"/>
                </a:solidFill>
                <a:latin typeface="Arial"/>
                <a:cs typeface="Arial"/>
              </a:rPr>
              <a:t>UVa </a:t>
            </a:r>
            <a:r>
              <a:rPr dirty="0" sz="2000" spc="-30">
                <a:solidFill>
                  <a:srgbClr val="767070"/>
                </a:solidFill>
                <a:latin typeface="Arial"/>
                <a:cs typeface="Arial"/>
              </a:rPr>
              <a:t>11733 </a:t>
            </a:r>
            <a:r>
              <a:rPr dirty="0" sz="2000">
                <a:solidFill>
                  <a:srgbClr val="767070"/>
                </a:solidFill>
                <a:latin typeface="Arial"/>
                <a:cs typeface="Arial"/>
              </a:rPr>
              <a:t>–</a:t>
            </a:r>
            <a:r>
              <a:rPr dirty="0" sz="2000" spc="-80">
                <a:solidFill>
                  <a:srgbClr val="767070"/>
                </a:solidFill>
                <a:latin typeface="Arial"/>
                <a:cs typeface="Arial"/>
              </a:rPr>
              <a:t> </a:t>
            </a:r>
            <a:r>
              <a:rPr dirty="0" sz="2000">
                <a:solidFill>
                  <a:srgbClr val="767070"/>
                </a:solidFill>
                <a:latin typeface="Arial"/>
                <a:cs typeface="Arial"/>
              </a:rPr>
              <a:t>Airports</a:t>
            </a:r>
            <a:endParaRPr sz="2000">
              <a:latin typeface="Arial"/>
              <a:cs typeface="Arial"/>
            </a:endParaRPr>
          </a:p>
          <a:p>
            <a:pPr marL="355600" indent="-342900">
              <a:lnSpc>
                <a:spcPct val="100000"/>
              </a:lnSpc>
              <a:buChar char="•"/>
              <a:tabLst>
                <a:tab pos="355600" algn="l"/>
                <a:tab pos="356235" algn="l"/>
              </a:tabLst>
            </a:pPr>
            <a:r>
              <a:rPr dirty="0" sz="2000" spc="-50">
                <a:solidFill>
                  <a:srgbClr val="767070"/>
                </a:solidFill>
                <a:latin typeface="Arial"/>
                <a:cs typeface="Arial"/>
              </a:rPr>
              <a:t>UVa </a:t>
            </a:r>
            <a:r>
              <a:rPr dirty="0" sz="2000">
                <a:solidFill>
                  <a:srgbClr val="767070"/>
                </a:solidFill>
                <a:latin typeface="Arial"/>
                <a:cs typeface="Arial"/>
              </a:rPr>
              <a:t>10600 – ACM Contest and</a:t>
            </a:r>
            <a:r>
              <a:rPr dirty="0" sz="2000" spc="-175">
                <a:solidFill>
                  <a:srgbClr val="767070"/>
                </a:solidFill>
                <a:latin typeface="Arial"/>
                <a:cs typeface="Arial"/>
              </a:rPr>
              <a:t> </a:t>
            </a:r>
            <a:r>
              <a:rPr dirty="0" sz="2000">
                <a:solidFill>
                  <a:srgbClr val="767070"/>
                </a:solidFill>
                <a:latin typeface="Arial"/>
                <a:cs typeface="Arial"/>
              </a:rPr>
              <a:t>Blackout</a:t>
            </a:r>
            <a:endParaRPr sz="2000">
              <a:latin typeface="Arial"/>
              <a:cs typeface="Arial"/>
            </a:endParaRPr>
          </a:p>
          <a:p>
            <a:pPr marL="355600" indent="-342900">
              <a:lnSpc>
                <a:spcPct val="100000"/>
              </a:lnSpc>
              <a:buChar char="•"/>
              <a:tabLst>
                <a:tab pos="355600" algn="l"/>
                <a:tab pos="356235" algn="l"/>
              </a:tabLst>
            </a:pPr>
            <a:r>
              <a:rPr dirty="0" sz="2000" spc="-50">
                <a:solidFill>
                  <a:srgbClr val="767070"/>
                </a:solidFill>
                <a:latin typeface="Arial"/>
                <a:cs typeface="Arial"/>
              </a:rPr>
              <a:t>UVa </a:t>
            </a:r>
            <a:r>
              <a:rPr dirty="0" sz="2000">
                <a:solidFill>
                  <a:srgbClr val="767070"/>
                </a:solidFill>
                <a:latin typeface="Arial"/>
                <a:cs typeface="Arial"/>
              </a:rPr>
              <a:t>10557 –</a:t>
            </a:r>
            <a:r>
              <a:rPr dirty="0" sz="2000" spc="-5">
                <a:solidFill>
                  <a:srgbClr val="767070"/>
                </a:solidFill>
                <a:latin typeface="Arial"/>
                <a:cs typeface="Arial"/>
              </a:rPr>
              <a:t> </a:t>
            </a:r>
            <a:r>
              <a:rPr dirty="0" sz="2000">
                <a:solidFill>
                  <a:srgbClr val="767070"/>
                </a:solidFill>
                <a:latin typeface="Arial"/>
                <a:cs typeface="Arial"/>
              </a:rPr>
              <a:t>XYZZY</a:t>
            </a:r>
            <a:endParaRPr sz="2000">
              <a:latin typeface="Arial"/>
              <a:cs typeface="Arial"/>
            </a:endParaRPr>
          </a:p>
          <a:p>
            <a:pPr marL="355600" indent="-342900">
              <a:lnSpc>
                <a:spcPct val="100000"/>
              </a:lnSpc>
              <a:buChar char="•"/>
              <a:tabLst>
                <a:tab pos="355600" algn="l"/>
                <a:tab pos="356235" algn="l"/>
              </a:tabLst>
            </a:pPr>
            <a:r>
              <a:rPr dirty="0" sz="2000" spc="-50">
                <a:solidFill>
                  <a:srgbClr val="767070"/>
                </a:solidFill>
                <a:latin typeface="Arial"/>
                <a:cs typeface="Arial"/>
              </a:rPr>
              <a:t>UVa </a:t>
            </a:r>
            <a:r>
              <a:rPr dirty="0" sz="2000">
                <a:solidFill>
                  <a:srgbClr val="767070"/>
                </a:solidFill>
                <a:latin typeface="Arial"/>
                <a:cs typeface="Arial"/>
              </a:rPr>
              <a:t>1250 – Robot</a:t>
            </a:r>
            <a:r>
              <a:rPr dirty="0" sz="2000" spc="-25">
                <a:solidFill>
                  <a:srgbClr val="767070"/>
                </a:solidFill>
                <a:latin typeface="Arial"/>
                <a:cs typeface="Arial"/>
              </a:rPr>
              <a:t> </a:t>
            </a:r>
            <a:r>
              <a:rPr dirty="0" sz="2000">
                <a:solidFill>
                  <a:srgbClr val="767070"/>
                </a:solidFill>
                <a:latin typeface="Arial"/>
                <a:cs typeface="Arial"/>
              </a:rPr>
              <a:t>Challenge</a:t>
            </a:r>
            <a:endParaRPr sz="2000">
              <a:latin typeface="Arial"/>
              <a:cs typeface="Arial"/>
            </a:endParaRPr>
          </a:p>
          <a:p>
            <a:pPr marL="355600" indent="-342900">
              <a:lnSpc>
                <a:spcPct val="100000"/>
              </a:lnSpc>
              <a:buChar char="•"/>
              <a:tabLst>
                <a:tab pos="355600" algn="l"/>
                <a:tab pos="356235" algn="l"/>
              </a:tabLst>
            </a:pPr>
            <a:r>
              <a:rPr dirty="0" sz="2000">
                <a:solidFill>
                  <a:srgbClr val="767070"/>
                </a:solidFill>
                <a:latin typeface="Arial"/>
                <a:cs typeface="Arial"/>
              </a:rPr>
              <a:t>CodeForces 229B –</a:t>
            </a:r>
            <a:r>
              <a:rPr dirty="0" sz="2000" spc="-65">
                <a:solidFill>
                  <a:srgbClr val="767070"/>
                </a:solidFill>
                <a:latin typeface="Arial"/>
                <a:cs typeface="Arial"/>
              </a:rPr>
              <a:t> </a:t>
            </a:r>
            <a:r>
              <a:rPr dirty="0" sz="2000">
                <a:solidFill>
                  <a:srgbClr val="767070"/>
                </a:solidFill>
                <a:latin typeface="Arial"/>
                <a:cs typeface="Arial"/>
              </a:rPr>
              <a:t>Planets</a:t>
            </a:r>
            <a:endParaRPr sz="2000">
              <a:latin typeface="Arial"/>
              <a:cs typeface="Arial"/>
            </a:endParaRPr>
          </a:p>
          <a:p>
            <a:pPr marL="355600" indent="-342900">
              <a:lnSpc>
                <a:spcPct val="100000"/>
              </a:lnSpc>
              <a:buChar char="•"/>
              <a:tabLst>
                <a:tab pos="355600" algn="l"/>
                <a:tab pos="356235" algn="l"/>
              </a:tabLst>
            </a:pPr>
            <a:r>
              <a:rPr dirty="0" sz="2000">
                <a:solidFill>
                  <a:srgbClr val="767070"/>
                </a:solidFill>
                <a:latin typeface="Arial"/>
                <a:cs typeface="Arial"/>
              </a:rPr>
              <a:t>CodeForces 329B – Biridian</a:t>
            </a:r>
            <a:r>
              <a:rPr dirty="0" sz="2000" spc="-70">
                <a:solidFill>
                  <a:srgbClr val="767070"/>
                </a:solidFill>
                <a:latin typeface="Arial"/>
                <a:cs typeface="Arial"/>
              </a:rPr>
              <a:t> </a:t>
            </a:r>
            <a:r>
              <a:rPr dirty="0" sz="2000">
                <a:solidFill>
                  <a:srgbClr val="767070"/>
                </a:solidFill>
                <a:latin typeface="Arial"/>
                <a:cs typeface="Arial"/>
              </a:rPr>
              <a:t>Forest</a:t>
            </a:r>
            <a:endParaRPr sz="2000">
              <a:latin typeface="Arial"/>
              <a:cs typeface="Arial"/>
            </a:endParaRPr>
          </a:p>
          <a:p>
            <a:pPr marL="355600" indent="-342900">
              <a:lnSpc>
                <a:spcPct val="100000"/>
              </a:lnSpc>
              <a:buChar char="•"/>
              <a:tabLst>
                <a:tab pos="355600" algn="l"/>
                <a:tab pos="356235" algn="l"/>
              </a:tabLst>
            </a:pPr>
            <a:r>
              <a:rPr dirty="0" sz="2000">
                <a:solidFill>
                  <a:srgbClr val="767070"/>
                </a:solidFill>
                <a:latin typeface="Arial"/>
                <a:cs typeface="Arial"/>
              </a:rPr>
              <a:t>CodeForces 676D – Theseus and</a:t>
            </a:r>
            <a:r>
              <a:rPr dirty="0" sz="2000" spc="-150">
                <a:solidFill>
                  <a:srgbClr val="767070"/>
                </a:solidFill>
                <a:latin typeface="Arial"/>
                <a:cs typeface="Arial"/>
              </a:rPr>
              <a:t> </a:t>
            </a:r>
            <a:r>
              <a:rPr dirty="0" sz="2000">
                <a:solidFill>
                  <a:srgbClr val="767070"/>
                </a:solidFill>
                <a:latin typeface="Arial"/>
                <a:cs typeface="Arial"/>
              </a:rPr>
              <a:t>Labyrinth</a:t>
            </a:r>
            <a:endParaRPr sz="2000">
              <a:latin typeface="Arial"/>
              <a:cs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3333" y="490473"/>
            <a:ext cx="3971290" cy="391160"/>
          </a:xfrm>
          <a:prstGeom prst="rect"/>
        </p:spPr>
        <p:txBody>
          <a:bodyPr wrap="square" lIns="0" tIns="12700" rIns="0" bIns="0" rtlCol="0" vert="horz">
            <a:spAutoFit/>
          </a:bodyPr>
          <a:lstStyle/>
          <a:p>
            <a:pPr marL="12700">
              <a:lnSpc>
                <a:spcPct val="100000"/>
              </a:lnSpc>
              <a:spcBef>
                <a:spcPts val="100"/>
              </a:spcBef>
            </a:pPr>
            <a:r>
              <a:rPr dirty="0" spc="-10"/>
              <a:t>Challenges </a:t>
            </a:r>
            <a:r>
              <a:rPr dirty="0" spc="-30"/>
              <a:t>(At </a:t>
            </a:r>
            <a:r>
              <a:rPr dirty="0" spc="-5"/>
              <a:t>least </a:t>
            </a:r>
            <a:r>
              <a:rPr dirty="0"/>
              <a:t>3</a:t>
            </a:r>
            <a:r>
              <a:rPr dirty="0" spc="40"/>
              <a:t> </a:t>
            </a:r>
            <a:r>
              <a:rPr dirty="0" spc="-15"/>
              <a:t>required)</a:t>
            </a:r>
          </a:p>
        </p:txBody>
      </p:sp>
      <p:sp>
        <p:nvSpPr>
          <p:cNvPr id="3" name="object 3"/>
          <p:cNvSpPr txBox="1"/>
          <p:nvPr/>
        </p:nvSpPr>
        <p:spPr>
          <a:xfrm>
            <a:off x="713333" y="1173226"/>
            <a:ext cx="10577195" cy="3074670"/>
          </a:xfrm>
          <a:prstGeom prst="rect">
            <a:avLst/>
          </a:prstGeom>
        </p:spPr>
        <p:txBody>
          <a:bodyPr wrap="square" lIns="0" tIns="13335" rIns="0" bIns="0" rtlCol="0" vert="horz">
            <a:spAutoFit/>
          </a:bodyPr>
          <a:lstStyle/>
          <a:p>
            <a:pPr marL="355600" indent="-342900">
              <a:lnSpc>
                <a:spcPct val="100000"/>
              </a:lnSpc>
              <a:spcBef>
                <a:spcPts val="105"/>
              </a:spcBef>
              <a:buChar char="•"/>
              <a:tabLst>
                <a:tab pos="355600" algn="l"/>
                <a:tab pos="356235" algn="l"/>
              </a:tabLst>
            </a:pPr>
            <a:r>
              <a:rPr dirty="0" sz="2000" spc="-50">
                <a:solidFill>
                  <a:srgbClr val="767070"/>
                </a:solidFill>
                <a:latin typeface="Arial"/>
                <a:cs typeface="Arial"/>
              </a:rPr>
              <a:t>UVa </a:t>
            </a:r>
            <a:r>
              <a:rPr dirty="0" sz="2000">
                <a:solidFill>
                  <a:srgbClr val="767070"/>
                </a:solidFill>
                <a:latin typeface="Arial"/>
                <a:cs typeface="Arial"/>
              </a:rPr>
              <a:t>1202 – Finding</a:t>
            </a:r>
            <a:r>
              <a:rPr dirty="0" sz="2000" spc="-5">
                <a:solidFill>
                  <a:srgbClr val="767070"/>
                </a:solidFill>
                <a:latin typeface="Arial"/>
                <a:cs typeface="Arial"/>
              </a:rPr>
              <a:t> </a:t>
            </a:r>
            <a:r>
              <a:rPr dirty="0" sz="2000">
                <a:solidFill>
                  <a:srgbClr val="767070"/>
                </a:solidFill>
                <a:latin typeface="Arial"/>
                <a:cs typeface="Arial"/>
              </a:rPr>
              <a:t>Nemo</a:t>
            </a:r>
            <a:endParaRPr sz="2000">
              <a:latin typeface="Arial"/>
              <a:cs typeface="Arial"/>
            </a:endParaRPr>
          </a:p>
          <a:p>
            <a:pPr marL="355600" indent="-342900">
              <a:lnSpc>
                <a:spcPct val="100000"/>
              </a:lnSpc>
              <a:buChar char="•"/>
              <a:tabLst>
                <a:tab pos="355600" algn="l"/>
                <a:tab pos="356235" algn="l"/>
              </a:tabLst>
            </a:pPr>
            <a:r>
              <a:rPr dirty="0" sz="2000" spc="-50">
                <a:solidFill>
                  <a:srgbClr val="767070"/>
                </a:solidFill>
                <a:latin typeface="Arial"/>
                <a:cs typeface="Arial"/>
              </a:rPr>
              <a:t>UVa </a:t>
            </a:r>
            <a:r>
              <a:rPr dirty="0" sz="2000">
                <a:solidFill>
                  <a:srgbClr val="767070"/>
                </a:solidFill>
                <a:latin typeface="Arial"/>
                <a:cs typeface="Arial"/>
              </a:rPr>
              <a:t>1253 – Infected</a:t>
            </a:r>
            <a:r>
              <a:rPr dirty="0" sz="2000" spc="-30">
                <a:solidFill>
                  <a:srgbClr val="767070"/>
                </a:solidFill>
                <a:latin typeface="Arial"/>
                <a:cs typeface="Arial"/>
              </a:rPr>
              <a:t> </a:t>
            </a:r>
            <a:r>
              <a:rPr dirty="0" sz="2000">
                <a:solidFill>
                  <a:srgbClr val="767070"/>
                </a:solidFill>
                <a:latin typeface="Arial"/>
                <a:cs typeface="Arial"/>
              </a:rPr>
              <a:t>Land</a:t>
            </a:r>
            <a:endParaRPr sz="2000">
              <a:latin typeface="Arial"/>
              <a:cs typeface="Arial"/>
            </a:endParaRPr>
          </a:p>
          <a:p>
            <a:pPr marL="355600" indent="-342900">
              <a:lnSpc>
                <a:spcPct val="100000"/>
              </a:lnSpc>
              <a:buChar char="•"/>
              <a:tabLst>
                <a:tab pos="355600" algn="l"/>
                <a:tab pos="356235" algn="l"/>
              </a:tabLst>
            </a:pPr>
            <a:r>
              <a:rPr dirty="0" sz="2000" spc="-50">
                <a:solidFill>
                  <a:srgbClr val="767070"/>
                </a:solidFill>
                <a:latin typeface="Arial"/>
                <a:cs typeface="Arial"/>
              </a:rPr>
              <a:t>UVa </a:t>
            </a:r>
            <a:r>
              <a:rPr dirty="0" sz="2000" spc="-30">
                <a:solidFill>
                  <a:srgbClr val="767070"/>
                </a:solidFill>
                <a:latin typeface="Arial"/>
                <a:cs typeface="Arial"/>
              </a:rPr>
              <a:t>11329 </a:t>
            </a:r>
            <a:r>
              <a:rPr dirty="0" sz="2000">
                <a:solidFill>
                  <a:srgbClr val="767070"/>
                </a:solidFill>
                <a:latin typeface="Arial"/>
                <a:cs typeface="Arial"/>
              </a:rPr>
              <a:t>– Curious</a:t>
            </a:r>
            <a:r>
              <a:rPr dirty="0" sz="2000" spc="5">
                <a:solidFill>
                  <a:srgbClr val="767070"/>
                </a:solidFill>
                <a:latin typeface="Arial"/>
                <a:cs typeface="Arial"/>
              </a:rPr>
              <a:t> </a:t>
            </a:r>
            <a:r>
              <a:rPr dirty="0" sz="2000">
                <a:solidFill>
                  <a:srgbClr val="767070"/>
                </a:solidFill>
                <a:latin typeface="Arial"/>
                <a:cs typeface="Arial"/>
              </a:rPr>
              <a:t>Fleas</a:t>
            </a:r>
            <a:endParaRPr sz="2000">
              <a:latin typeface="Arial"/>
              <a:cs typeface="Arial"/>
            </a:endParaRPr>
          </a:p>
          <a:p>
            <a:pPr marL="355600" indent="-342900">
              <a:lnSpc>
                <a:spcPct val="100000"/>
              </a:lnSpc>
              <a:buChar char="•"/>
              <a:tabLst>
                <a:tab pos="355600" algn="l"/>
                <a:tab pos="356235" algn="l"/>
              </a:tabLst>
            </a:pPr>
            <a:r>
              <a:rPr dirty="0" sz="2000">
                <a:solidFill>
                  <a:srgbClr val="767070"/>
                </a:solidFill>
                <a:latin typeface="Arial"/>
                <a:cs typeface="Arial"/>
              </a:rPr>
              <a:t>CodeForces 295B – Greg and</a:t>
            </a:r>
            <a:r>
              <a:rPr dirty="0" sz="2000" spc="-100">
                <a:solidFill>
                  <a:srgbClr val="767070"/>
                </a:solidFill>
                <a:latin typeface="Arial"/>
                <a:cs typeface="Arial"/>
              </a:rPr>
              <a:t> </a:t>
            </a:r>
            <a:r>
              <a:rPr dirty="0" sz="2000">
                <a:solidFill>
                  <a:srgbClr val="767070"/>
                </a:solidFill>
                <a:latin typeface="Arial"/>
                <a:cs typeface="Arial"/>
              </a:rPr>
              <a:t>Graph</a:t>
            </a:r>
            <a:endParaRPr sz="2000">
              <a:latin typeface="Arial"/>
              <a:cs typeface="Arial"/>
            </a:endParaRPr>
          </a:p>
          <a:p>
            <a:pPr marL="355600" indent="-342900">
              <a:lnSpc>
                <a:spcPct val="100000"/>
              </a:lnSpc>
              <a:buChar char="•"/>
              <a:tabLst>
                <a:tab pos="355600" algn="l"/>
                <a:tab pos="356235" algn="l"/>
              </a:tabLst>
            </a:pPr>
            <a:r>
              <a:rPr dirty="0" sz="2000">
                <a:solidFill>
                  <a:srgbClr val="767070"/>
                </a:solidFill>
                <a:latin typeface="Arial"/>
                <a:cs typeface="Arial"/>
              </a:rPr>
              <a:t>CodeForces 295C – Greg and</a:t>
            </a:r>
            <a:r>
              <a:rPr dirty="0" sz="2000" spc="-110">
                <a:solidFill>
                  <a:srgbClr val="767070"/>
                </a:solidFill>
                <a:latin typeface="Arial"/>
                <a:cs typeface="Arial"/>
              </a:rPr>
              <a:t> </a:t>
            </a:r>
            <a:r>
              <a:rPr dirty="0" sz="2000">
                <a:solidFill>
                  <a:srgbClr val="767070"/>
                </a:solidFill>
                <a:latin typeface="Arial"/>
                <a:cs typeface="Arial"/>
              </a:rPr>
              <a:t>Friends</a:t>
            </a:r>
            <a:endParaRPr sz="2000">
              <a:latin typeface="Arial"/>
              <a:cs typeface="Arial"/>
            </a:endParaRPr>
          </a:p>
          <a:p>
            <a:pPr marL="355600" indent="-342900">
              <a:lnSpc>
                <a:spcPct val="100000"/>
              </a:lnSpc>
              <a:buChar char="•"/>
              <a:tabLst>
                <a:tab pos="355600" algn="l"/>
                <a:tab pos="356235" algn="l"/>
              </a:tabLst>
            </a:pPr>
            <a:r>
              <a:rPr dirty="0" sz="2000">
                <a:solidFill>
                  <a:srgbClr val="767070"/>
                </a:solidFill>
                <a:latin typeface="Arial"/>
                <a:cs typeface="Arial"/>
              </a:rPr>
              <a:t>CodeForces 472D – Design </a:t>
            </a:r>
            <a:r>
              <a:rPr dirty="0" sz="2000" spc="-10">
                <a:solidFill>
                  <a:srgbClr val="767070"/>
                </a:solidFill>
                <a:latin typeface="Arial"/>
                <a:cs typeface="Arial"/>
              </a:rPr>
              <a:t>Tutorial: </a:t>
            </a:r>
            <a:r>
              <a:rPr dirty="0" sz="2000">
                <a:solidFill>
                  <a:srgbClr val="767070"/>
                </a:solidFill>
                <a:latin typeface="Arial"/>
                <a:cs typeface="Arial"/>
              </a:rPr>
              <a:t>Inverse the</a:t>
            </a:r>
            <a:r>
              <a:rPr dirty="0" sz="2000" spc="-165">
                <a:solidFill>
                  <a:srgbClr val="767070"/>
                </a:solidFill>
                <a:latin typeface="Arial"/>
                <a:cs typeface="Arial"/>
              </a:rPr>
              <a:t> </a:t>
            </a:r>
            <a:r>
              <a:rPr dirty="0" sz="2000">
                <a:solidFill>
                  <a:srgbClr val="767070"/>
                </a:solidFill>
                <a:latin typeface="Arial"/>
                <a:cs typeface="Arial"/>
              </a:rPr>
              <a:t>Problem</a:t>
            </a:r>
            <a:endParaRPr sz="2000">
              <a:latin typeface="Arial"/>
              <a:cs typeface="Arial"/>
            </a:endParaRPr>
          </a:p>
          <a:p>
            <a:pPr>
              <a:lnSpc>
                <a:spcPct val="100000"/>
              </a:lnSpc>
              <a:buClr>
                <a:srgbClr val="767070"/>
              </a:buClr>
              <a:buFont typeface="Arial"/>
              <a:buChar char="•"/>
            </a:pPr>
            <a:endParaRPr sz="2200">
              <a:latin typeface="Times New Roman"/>
              <a:cs typeface="Times New Roman"/>
            </a:endParaRPr>
          </a:p>
          <a:p>
            <a:pPr>
              <a:lnSpc>
                <a:spcPct val="100000"/>
              </a:lnSpc>
              <a:spcBef>
                <a:spcPts val="30"/>
              </a:spcBef>
              <a:buClr>
                <a:srgbClr val="767070"/>
              </a:buClr>
              <a:buFont typeface="Arial"/>
              <a:buChar char="•"/>
            </a:pPr>
            <a:endParaRPr sz="1950">
              <a:latin typeface="Times New Roman"/>
              <a:cs typeface="Times New Roman"/>
            </a:endParaRPr>
          </a:p>
          <a:p>
            <a:pPr marL="355600" marR="5080" indent="-342900">
              <a:lnSpc>
                <a:spcPct val="100000"/>
              </a:lnSpc>
              <a:buChar char="•"/>
              <a:tabLst>
                <a:tab pos="355600" algn="l"/>
                <a:tab pos="356235" algn="l"/>
              </a:tabLst>
            </a:pPr>
            <a:r>
              <a:rPr dirty="0" sz="2000">
                <a:solidFill>
                  <a:srgbClr val="767070"/>
                </a:solidFill>
                <a:latin typeface="Arial"/>
                <a:cs typeface="Arial"/>
              </a:rPr>
              <a:t>For those who </a:t>
            </a:r>
            <a:r>
              <a:rPr dirty="0" sz="2000" spc="-5">
                <a:solidFill>
                  <a:srgbClr val="767070"/>
                </a:solidFill>
                <a:latin typeface="Arial"/>
                <a:cs typeface="Arial"/>
              </a:rPr>
              <a:t>have not gotten </a:t>
            </a:r>
            <a:r>
              <a:rPr dirty="0" sz="2000">
                <a:solidFill>
                  <a:srgbClr val="767070"/>
                </a:solidFill>
                <a:latin typeface="Arial"/>
                <a:cs typeface="Arial"/>
              </a:rPr>
              <a:t>full </a:t>
            </a:r>
            <a:r>
              <a:rPr dirty="0" sz="2000" spc="-5">
                <a:solidFill>
                  <a:srgbClr val="767070"/>
                </a:solidFill>
                <a:latin typeface="Arial"/>
                <a:cs typeface="Arial"/>
              </a:rPr>
              <a:t>points in </a:t>
            </a:r>
            <a:r>
              <a:rPr dirty="0" sz="2000">
                <a:solidFill>
                  <a:srgbClr val="767070"/>
                </a:solidFill>
                <a:latin typeface="Arial"/>
                <a:cs typeface="Arial"/>
              </a:rPr>
              <a:t>“The Cheapest </a:t>
            </a:r>
            <a:r>
              <a:rPr dirty="0" sz="2000" spc="-5">
                <a:solidFill>
                  <a:srgbClr val="767070"/>
                </a:solidFill>
                <a:latin typeface="Arial"/>
                <a:cs typeface="Arial"/>
              </a:rPr>
              <a:t>Reid” </a:t>
            </a:r>
            <a:r>
              <a:rPr dirty="0" sz="2000">
                <a:solidFill>
                  <a:srgbClr val="767070"/>
                </a:solidFill>
                <a:latin typeface="Arial"/>
                <a:cs typeface="Arial"/>
              </a:rPr>
              <a:t>from </a:t>
            </a:r>
            <a:r>
              <a:rPr dirty="0" sz="2000" spc="-5">
                <a:solidFill>
                  <a:srgbClr val="767070"/>
                </a:solidFill>
                <a:latin typeface="Arial"/>
                <a:cs typeface="Arial"/>
              </a:rPr>
              <a:t>NOI 2017  </a:t>
            </a:r>
            <a:r>
              <a:rPr dirty="0" sz="2000">
                <a:solidFill>
                  <a:srgbClr val="767070"/>
                </a:solidFill>
                <a:latin typeface="Arial"/>
                <a:cs typeface="Arial"/>
              </a:rPr>
              <a:t>eliminations, we encourage you to try it again. This does not count towards the 3</a:t>
            </a:r>
            <a:r>
              <a:rPr dirty="0" sz="2000" spc="-260">
                <a:solidFill>
                  <a:srgbClr val="767070"/>
                </a:solidFill>
                <a:latin typeface="Arial"/>
                <a:cs typeface="Arial"/>
              </a:rPr>
              <a:t> </a:t>
            </a:r>
            <a:r>
              <a:rPr dirty="0" sz="2000">
                <a:solidFill>
                  <a:srgbClr val="767070"/>
                </a:solidFill>
                <a:latin typeface="Arial"/>
                <a:cs typeface="Arial"/>
              </a:rPr>
              <a:t>problems.</a:t>
            </a:r>
            <a:endParaRPr sz="20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938" y="535889"/>
            <a:ext cx="3084830" cy="391795"/>
          </a:xfrm>
          <a:prstGeom prst="rect"/>
        </p:spPr>
        <p:txBody>
          <a:bodyPr wrap="square" lIns="0" tIns="12700" rIns="0" bIns="0" rtlCol="0" vert="horz">
            <a:spAutoFit/>
          </a:bodyPr>
          <a:lstStyle/>
          <a:p>
            <a:pPr marL="12700">
              <a:lnSpc>
                <a:spcPct val="100000"/>
              </a:lnSpc>
              <a:spcBef>
                <a:spcPts val="100"/>
              </a:spcBef>
            </a:pPr>
            <a:r>
              <a:rPr dirty="0"/>
              <a:t>Closed </a:t>
            </a:r>
            <a:r>
              <a:rPr dirty="0" spc="-25"/>
              <a:t>Walks </a:t>
            </a:r>
            <a:r>
              <a:rPr dirty="0" spc="-5"/>
              <a:t>and</a:t>
            </a:r>
            <a:r>
              <a:rPr dirty="0" spc="-40"/>
              <a:t> </a:t>
            </a:r>
            <a:r>
              <a:rPr dirty="0" spc="-10"/>
              <a:t>Cycles</a:t>
            </a:r>
          </a:p>
        </p:txBody>
      </p:sp>
      <p:sp>
        <p:nvSpPr>
          <p:cNvPr id="3" name="object 3"/>
          <p:cNvSpPr/>
          <p:nvPr/>
        </p:nvSpPr>
        <p:spPr>
          <a:xfrm>
            <a:off x="2259710" y="2722245"/>
            <a:ext cx="732790" cy="224154"/>
          </a:xfrm>
          <a:custGeom>
            <a:avLst/>
            <a:gdLst/>
            <a:ahLst/>
            <a:cxnLst/>
            <a:rect l="l" t="t" r="r" b="b"/>
            <a:pathLst>
              <a:path w="732789" h="224155">
                <a:moveTo>
                  <a:pt x="660272" y="0"/>
                </a:moveTo>
                <a:lnTo>
                  <a:pt x="657225" y="0"/>
                </a:lnTo>
                <a:lnTo>
                  <a:pt x="657225" y="8889"/>
                </a:lnTo>
                <a:lnTo>
                  <a:pt x="659002" y="8889"/>
                </a:lnTo>
                <a:lnTo>
                  <a:pt x="667099" y="9439"/>
                </a:lnTo>
                <a:lnTo>
                  <a:pt x="694727" y="37639"/>
                </a:lnTo>
                <a:lnTo>
                  <a:pt x="695325" y="47116"/>
                </a:lnTo>
                <a:lnTo>
                  <a:pt x="695325" y="52577"/>
                </a:lnTo>
                <a:lnTo>
                  <a:pt x="694563" y="59435"/>
                </a:lnTo>
                <a:lnTo>
                  <a:pt x="693038" y="67437"/>
                </a:lnTo>
                <a:lnTo>
                  <a:pt x="691388" y="75564"/>
                </a:lnTo>
                <a:lnTo>
                  <a:pt x="690626" y="81279"/>
                </a:lnTo>
                <a:lnTo>
                  <a:pt x="690626" y="91439"/>
                </a:lnTo>
                <a:lnTo>
                  <a:pt x="692531" y="96900"/>
                </a:lnTo>
                <a:lnTo>
                  <a:pt x="696468" y="101091"/>
                </a:lnTo>
                <a:lnTo>
                  <a:pt x="700405" y="105409"/>
                </a:lnTo>
                <a:lnTo>
                  <a:pt x="705103" y="108584"/>
                </a:lnTo>
                <a:lnTo>
                  <a:pt x="710564" y="110616"/>
                </a:lnTo>
                <a:lnTo>
                  <a:pt x="710564" y="112775"/>
                </a:lnTo>
                <a:lnTo>
                  <a:pt x="690626" y="131952"/>
                </a:lnTo>
                <a:lnTo>
                  <a:pt x="690626" y="141985"/>
                </a:lnTo>
                <a:lnTo>
                  <a:pt x="691388" y="147827"/>
                </a:lnTo>
                <a:lnTo>
                  <a:pt x="693038" y="155828"/>
                </a:lnTo>
                <a:lnTo>
                  <a:pt x="694563" y="163956"/>
                </a:lnTo>
                <a:lnTo>
                  <a:pt x="695325" y="170687"/>
                </a:lnTo>
                <a:lnTo>
                  <a:pt x="695325" y="176275"/>
                </a:lnTo>
                <a:lnTo>
                  <a:pt x="674242" y="213058"/>
                </a:lnTo>
                <a:lnTo>
                  <a:pt x="659002" y="215264"/>
                </a:lnTo>
                <a:lnTo>
                  <a:pt x="657225" y="215264"/>
                </a:lnTo>
                <a:lnTo>
                  <a:pt x="657225" y="224154"/>
                </a:lnTo>
                <a:lnTo>
                  <a:pt x="660272" y="224154"/>
                </a:lnTo>
                <a:lnTo>
                  <a:pt x="673225" y="223226"/>
                </a:lnTo>
                <a:lnTo>
                  <a:pt x="707655" y="204674"/>
                </a:lnTo>
                <a:lnTo>
                  <a:pt x="715263" y="174116"/>
                </a:lnTo>
                <a:lnTo>
                  <a:pt x="715263" y="167639"/>
                </a:lnTo>
                <a:lnTo>
                  <a:pt x="714375" y="160146"/>
                </a:lnTo>
                <a:lnTo>
                  <a:pt x="712596" y="151891"/>
                </a:lnTo>
                <a:lnTo>
                  <a:pt x="710691" y="143637"/>
                </a:lnTo>
                <a:lnTo>
                  <a:pt x="709802" y="138049"/>
                </a:lnTo>
                <a:lnTo>
                  <a:pt x="709802" y="129793"/>
                </a:lnTo>
                <a:lnTo>
                  <a:pt x="711707" y="125349"/>
                </a:lnTo>
                <a:lnTo>
                  <a:pt x="719074" y="118490"/>
                </a:lnTo>
                <a:lnTo>
                  <a:pt x="724788" y="116712"/>
                </a:lnTo>
                <a:lnTo>
                  <a:pt x="732282" y="116458"/>
                </a:lnTo>
                <a:lnTo>
                  <a:pt x="732282" y="106806"/>
                </a:lnTo>
                <a:lnTo>
                  <a:pt x="724788" y="106679"/>
                </a:lnTo>
                <a:lnTo>
                  <a:pt x="719074" y="104775"/>
                </a:lnTo>
                <a:lnTo>
                  <a:pt x="711707" y="97916"/>
                </a:lnTo>
                <a:lnTo>
                  <a:pt x="709802" y="93599"/>
                </a:lnTo>
                <a:lnTo>
                  <a:pt x="709802" y="85343"/>
                </a:lnTo>
                <a:lnTo>
                  <a:pt x="710691" y="79755"/>
                </a:lnTo>
                <a:lnTo>
                  <a:pt x="712596" y="71500"/>
                </a:lnTo>
                <a:lnTo>
                  <a:pt x="714375" y="63118"/>
                </a:lnTo>
                <a:lnTo>
                  <a:pt x="715263" y="55752"/>
                </a:lnTo>
                <a:lnTo>
                  <a:pt x="715263" y="49275"/>
                </a:lnTo>
                <a:lnTo>
                  <a:pt x="701675" y="12572"/>
                </a:lnTo>
                <a:lnTo>
                  <a:pt x="673225" y="928"/>
                </a:lnTo>
                <a:lnTo>
                  <a:pt x="660272" y="0"/>
                </a:lnTo>
                <a:close/>
              </a:path>
              <a:path w="732789" h="224155">
                <a:moveTo>
                  <a:pt x="74930" y="0"/>
                </a:moveTo>
                <a:lnTo>
                  <a:pt x="71881" y="0"/>
                </a:lnTo>
                <a:lnTo>
                  <a:pt x="58949" y="928"/>
                </a:lnTo>
                <a:lnTo>
                  <a:pt x="24606" y="19430"/>
                </a:lnTo>
                <a:lnTo>
                  <a:pt x="16890" y="49149"/>
                </a:lnTo>
                <a:lnTo>
                  <a:pt x="16890" y="55625"/>
                </a:lnTo>
                <a:lnTo>
                  <a:pt x="17780" y="62991"/>
                </a:lnTo>
                <a:lnTo>
                  <a:pt x="19684" y="71374"/>
                </a:lnTo>
                <a:lnTo>
                  <a:pt x="21462" y="79628"/>
                </a:lnTo>
                <a:lnTo>
                  <a:pt x="22351" y="85216"/>
                </a:lnTo>
                <a:lnTo>
                  <a:pt x="22351" y="93471"/>
                </a:lnTo>
                <a:lnTo>
                  <a:pt x="20574" y="97916"/>
                </a:lnTo>
                <a:lnTo>
                  <a:pt x="16763" y="101218"/>
                </a:lnTo>
                <a:lnTo>
                  <a:pt x="13081" y="104647"/>
                </a:lnTo>
                <a:lnTo>
                  <a:pt x="7493" y="106552"/>
                </a:lnTo>
                <a:lnTo>
                  <a:pt x="0" y="106679"/>
                </a:lnTo>
                <a:lnTo>
                  <a:pt x="0" y="116331"/>
                </a:lnTo>
                <a:lnTo>
                  <a:pt x="7493" y="116585"/>
                </a:lnTo>
                <a:lnTo>
                  <a:pt x="13081" y="118490"/>
                </a:lnTo>
                <a:lnTo>
                  <a:pt x="20574" y="125221"/>
                </a:lnTo>
                <a:lnTo>
                  <a:pt x="22351" y="129666"/>
                </a:lnTo>
                <a:lnTo>
                  <a:pt x="22351" y="137921"/>
                </a:lnTo>
                <a:lnTo>
                  <a:pt x="21462" y="143509"/>
                </a:lnTo>
                <a:lnTo>
                  <a:pt x="19684" y="151764"/>
                </a:lnTo>
                <a:lnTo>
                  <a:pt x="17780" y="160019"/>
                </a:lnTo>
                <a:lnTo>
                  <a:pt x="16890" y="167512"/>
                </a:lnTo>
                <a:lnTo>
                  <a:pt x="16890" y="173989"/>
                </a:lnTo>
                <a:lnTo>
                  <a:pt x="17748" y="185846"/>
                </a:lnTo>
                <a:lnTo>
                  <a:pt x="47767" y="220821"/>
                </a:lnTo>
                <a:lnTo>
                  <a:pt x="71881" y="224154"/>
                </a:lnTo>
                <a:lnTo>
                  <a:pt x="74930" y="224154"/>
                </a:lnTo>
                <a:lnTo>
                  <a:pt x="74930" y="215264"/>
                </a:lnTo>
                <a:lnTo>
                  <a:pt x="73151" y="215264"/>
                </a:lnTo>
                <a:lnTo>
                  <a:pt x="65127" y="214715"/>
                </a:lnTo>
                <a:lnTo>
                  <a:pt x="37445" y="186033"/>
                </a:lnTo>
                <a:lnTo>
                  <a:pt x="36830" y="176149"/>
                </a:lnTo>
                <a:lnTo>
                  <a:pt x="36830" y="170560"/>
                </a:lnTo>
                <a:lnTo>
                  <a:pt x="37591" y="163829"/>
                </a:lnTo>
                <a:lnTo>
                  <a:pt x="39243" y="155701"/>
                </a:lnTo>
                <a:lnTo>
                  <a:pt x="40766" y="147700"/>
                </a:lnTo>
                <a:lnTo>
                  <a:pt x="41528" y="141985"/>
                </a:lnTo>
                <a:lnTo>
                  <a:pt x="41528" y="131825"/>
                </a:lnTo>
                <a:lnTo>
                  <a:pt x="21716" y="112649"/>
                </a:lnTo>
                <a:lnTo>
                  <a:pt x="21716" y="110489"/>
                </a:lnTo>
                <a:lnTo>
                  <a:pt x="41528" y="91312"/>
                </a:lnTo>
                <a:lnTo>
                  <a:pt x="41528" y="81152"/>
                </a:lnTo>
                <a:lnTo>
                  <a:pt x="40766" y="75437"/>
                </a:lnTo>
                <a:lnTo>
                  <a:pt x="39243" y="67309"/>
                </a:lnTo>
                <a:lnTo>
                  <a:pt x="37591" y="59308"/>
                </a:lnTo>
                <a:lnTo>
                  <a:pt x="36830" y="52450"/>
                </a:lnTo>
                <a:lnTo>
                  <a:pt x="36830" y="46989"/>
                </a:lnTo>
                <a:lnTo>
                  <a:pt x="37445" y="37532"/>
                </a:lnTo>
                <a:lnTo>
                  <a:pt x="65127" y="9439"/>
                </a:lnTo>
                <a:lnTo>
                  <a:pt x="73151" y="8889"/>
                </a:lnTo>
                <a:lnTo>
                  <a:pt x="74930" y="8889"/>
                </a:lnTo>
                <a:lnTo>
                  <a:pt x="74930" y="0"/>
                </a:lnTo>
                <a:close/>
              </a:path>
            </a:pathLst>
          </a:custGeom>
          <a:solidFill>
            <a:srgbClr val="767070"/>
          </a:solidFill>
        </p:spPr>
        <p:txBody>
          <a:bodyPr wrap="square" lIns="0" tIns="0" rIns="0" bIns="0" rtlCol="0"/>
          <a:lstStyle/>
          <a:p/>
        </p:txBody>
      </p:sp>
      <p:sp>
        <p:nvSpPr>
          <p:cNvPr id="4" name="object 4"/>
          <p:cNvSpPr/>
          <p:nvPr/>
        </p:nvSpPr>
        <p:spPr>
          <a:xfrm>
            <a:off x="3104007" y="2722245"/>
            <a:ext cx="729615" cy="224154"/>
          </a:xfrm>
          <a:custGeom>
            <a:avLst/>
            <a:gdLst/>
            <a:ahLst/>
            <a:cxnLst/>
            <a:rect l="l" t="t" r="r" b="b"/>
            <a:pathLst>
              <a:path w="729614" h="224155">
                <a:moveTo>
                  <a:pt x="657225" y="0"/>
                </a:moveTo>
                <a:lnTo>
                  <a:pt x="654177" y="0"/>
                </a:lnTo>
                <a:lnTo>
                  <a:pt x="654177" y="8889"/>
                </a:lnTo>
                <a:lnTo>
                  <a:pt x="655955" y="8889"/>
                </a:lnTo>
                <a:lnTo>
                  <a:pt x="663997" y="9439"/>
                </a:lnTo>
                <a:lnTo>
                  <a:pt x="691679" y="37639"/>
                </a:lnTo>
                <a:lnTo>
                  <a:pt x="692277" y="47116"/>
                </a:lnTo>
                <a:lnTo>
                  <a:pt x="692277" y="52577"/>
                </a:lnTo>
                <a:lnTo>
                  <a:pt x="691515" y="59435"/>
                </a:lnTo>
                <a:lnTo>
                  <a:pt x="689991" y="67437"/>
                </a:lnTo>
                <a:lnTo>
                  <a:pt x="688340" y="75564"/>
                </a:lnTo>
                <a:lnTo>
                  <a:pt x="687578" y="81279"/>
                </a:lnTo>
                <a:lnTo>
                  <a:pt x="687578" y="91439"/>
                </a:lnTo>
                <a:lnTo>
                  <a:pt x="689482" y="96900"/>
                </a:lnTo>
                <a:lnTo>
                  <a:pt x="693419" y="101091"/>
                </a:lnTo>
                <a:lnTo>
                  <a:pt x="697357" y="105409"/>
                </a:lnTo>
                <a:lnTo>
                  <a:pt x="702056" y="108584"/>
                </a:lnTo>
                <a:lnTo>
                  <a:pt x="707390" y="110616"/>
                </a:lnTo>
                <a:lnTo>
                  <a:pt x="707390" y="112775"/>
                </a:lnTo>
                <a:lnTo>
                  <a:pt x="687578" y="131952"/>
                </a:lnTo>
                <a:lnTo>
                  <a:pt x="687578" y="141985"/>
                </a:lnTo>
                <a:lnTo>
                  <a:pt x="688340" y="147827"/>
                </a:lnTo>
                <a:lnTo>
                  <a:pt x="689991" y="155828"/>
                </a:lnTo>
                <a:lnTo>
                  <a:pt x="691515" y="163956"/>
                </a:lnTo>
                <a:lnTo>
                  <a:pt x="692277" y="170687"/>
                </a:lnTo>
                <a:lnTo>
                  <a:pt x="692277" y="176275"/>
                </a:lnTo>
                <a:lnTo>
                  <a:pt x="671147" y="213058"/>
                </a:lnTo>
                <a:lnTo>
                  <a:pt x="655955" y="215264"/>
                </a:lnTo>
                <a:lnTo>
                  <a:pt x="654177" y="215264"/>
                </a:lnTo>
                <a:lnTo>
                  <a:pt x="654177" y="224154"/>
                </a:lnTo>
                <a:lnTo>
                  <a:pt x="657225" y="224154"/>
                </a:lnTo>
                <a:lnTo>
                  <a:pt x="670177" y="223226"/>
                </a:lnTo>
                <a:lnTo>
                  <a:pt x="704607" y="204674"/>
                </a:lnTo>
                <a:lnTo>
                  <a:pt x="712216" y="174116"/>
                </a:lnTo>
                <a:lnTo>
                  <a:pt x="712216" y="167639"/>
                </a:lnTo>
                <a:lnTo>
                  <a:pt x="711327" y="160146"/>
                </a:lnTo>
                <a:lnTo>
                  <a:pt x="709548" y="151891"/>
                </a:lnTo>
                <a:lnTo>
                  <a:pt x="707644" y="143637"/>
                </a:lnTo>
                <a:lnTo>
                  <a:pt x="706755" y="138049"/>
                </a:lnTo>
                <a:lnTo>
                  <a:pt x="706755" y="129793"/>
                </a:lnTo>
                <a:lnTo>
                  <a:pt x="708659" y="125349"/>
                </a:lnTo>
                <a:lnTo>
                  <a:pt x="716026" y="118490"/>
                </a:lnTo>
                <a:lnTo>
                  <a:pt x="721741" y="116712"/>
                </a:lnTo>
                <a:lnTo>
                  <a:pt x="729233" y="116458"/>
                </a:lnTo>
                <a:lnTo>
                  <a:pt x="729233" y="106806"/>
                </a:lnTo>
                <a:lnTo>
                  <a:pt x="721741" y="106679"/>
                </a:lnTo>
                <a:lnTo>
                  <a:pt x="716026" y="104775"/>
                </a:lnTo>
                <a:lnTo>
                  <a:pt x="708659" y="97916"/>
                </a:lnTo>
                <a:lnTo>
                  <a:pt x="706755" y="93599"/>
                </a:lnTo>
                <a:lnTo>
                  <a:pt x="706755" y="85343"/>
                </a:lnTo>
                <a:lnTo>
                  <a:pt x="707644" y="79755"/>
                </a:lnTo>
                <a:lnTo>
                  <a:pt x="709548" y="71500"/>
                </a:lnTo>
                <a:lnTo>
                  <a:pt x="711327" y="63118"/>
                </a:lnTo>
                <a:lnTo>
                  <a:pt x="712216" y="55752"/>
                </a:lnTo>
                <a:lnTo>
                  <a:pt x="712216" y="49275"/>
                </a:lnTo>
                <a:lnTo>
                  <a:pt x="698627" y="12572"/>
                </a:lnTo>
                <a:lnTo>
                  <a:pt x="670177" y="928"/>
                </a:lnTo>
                <a:lnTo>
                  <a:pt x="657225" y="0"/>
                </a:lnTo>
                <a:close/>
              </a:path>
              <a:path w="729614" h="224155">
                <a:moveTo>
                  <a:pt x="74930" y="0"/>
                </a:moveTo>
                <a:lnTo>
                  <a:pt x="71881" y="0"/>
                </a:lnTo>
                <a:lnTo>
                  <a:pt x="58949" y="928"/>
                </a:lnTo>
                <a:lnTo>
                  <a:pt x="24606" y="19430"/>
                </a:lnTo>
                <a:lnTo>
                  <a:pt x="16891" y="49149"/>
                </a:lnTo>
                <a:lnTo>
                  <a:pt x="16891" y="55625"/>
                </a:lnTo>
                <a:lnTo>
                  <a:pt x="17780" y="62991"/>
                </a:lnTo>
                <a:lnTo>
                  <a:pt x="19685" y="71374"/>
                </a:lnTo>
                <a:lnTo>
                  <a:pt x="21462" y="79628"/>
                </a:lnTo>
                <a:lnTo>
                  <a:pt x="22351" y="85216"/>
                </a:lnTo>
                <a:lnTo>
                  <a:pt x="22351" y="93471"/>
                </a:lnTo>
                <a:lnTo>
                  <a:pt x="20574" y="97916"/>
                </a:lnTo>
                <a:lnTo>
                  <a:pt x="16763" y="101218"/>
                </a:lnTo>
                <a:lnTo>
                  <a:pt x="13081" y="104647"/>
                </a:lnTo>
                <a:lnTo>
                  <a:pt x="7493" y="106552"/>
                </a:lnTo>
                <a:lnTo>
                  <a:pt x="0" y="106679"/>
                </a:lnTo>
                <a:lnTo>
                  <a:pt x="0" y="116331"/>
                </a:lnTo>
                <a:lnTo>
                  <a:pt x="7493" y="116585"/>
                </a:lnTo>
                <a:lnTo>
                  <a:pt x="13081" y="118490"/>
                </a:lnTo>
                <a:lnTo>
                  <a:pt x="20574" y="125221"/>
                </a:lnTo>
                <a:lnTo>
                  <a:pt x="22351" y="129666"/>
                </a:lnTo>
                <a:lnTo>
                  <a:pt x="22351" y="137921"/>
                </a:lnTo>
                <a:lnTo>
                  <a:pt x="21462" y="143509"/>
                </a:lnTo>
                <a:lnTo>
                  <a:pt x="19685" y="151764"/>
                </a:lnTo>
                <a:lnTo>
                  <a:pt x="17780" y="160019"/>
                </a:lnTo>
                <a:lnTo>
                  <a:pt x="16891" y="167512"/>
                </a:lnTo>
                <a:lnTo>
                  <a:pt x="16891" y="173989"/>
                </a:lnTo>
                <a:lnTo>
                  <a:pt x="17748" y="185846"/>
                </a:lnTo>
                <a:lnTo>
                  <a:pt x="47767" y="220821"/>
                </a:lnTo>
                <a:lnTo>
                  <a:pt x="71881" y="224154"/>
                </a:lnTo>
                <a:lnTo>
                  <a:pt x="74930" y="224154"/>
                </a:lnTo>
                <a:lnTo>
                  <a:pt x="74930" y="215264"/>
                </a:lnTo>
                <a:lnTo>
                  <a:pt x="73151" y="215264"/>
                </a:lnTo>
                <a:lnTo>
                  <a:pt x="65127" y="214715"/>
                </a:lnTo>
                <a:lnTo>
                  <a:pt x="37445" y="186033"/>
                </a:lnTo>
                <a:lnTo>
                  <a:pt x="36830" y="176149"/>
                </a:lnTo>
                <a:lnTo>
                  <a:pt x="36830" y="170560"/>
                </a:lnTo>
                <a:lnTo>
                  <a:pt x="37592" y="163829"/>
                </a:lnTo>
                <a:lnTo>
                  <a:pt x="39243" y="155701"/>
                </a:lnTo>
                <a:lnTo>
                  <a:pt x="40767" y="147700"/>
                </a:lnTo>
                <a:lnTo>
                  <a:pt x="41529" y="141985"/>
                </a:lnTo>
                <a:lnTo>
                  <a:pt x="41529" y="131825"/>
                </a:lnTo>
                <a:lnTo>
                  <a:pt x="21717" y="112649"/>
                </a:lnTo>
                <a:lnTo>
                  <a:pt x="21717" y="110489"/>
                </a:lnTo>
                <a:lnTo>
                  <a:pt x="41529" y="91312"/>
                </a:lnTo>
                <a:lnTo>
                  <a:pt x="41529" y="81152"/>
                </a:lnTo>
                <a:lnTo>
                  <a:pt x="40767" y="75437"/>
                </a:lnTo>
                <a:lnTo>
                  <a:pt x="39243" y="67309"/>
                </a:lnTo>
                <a:lnTo>
                  <a:pt x="37592" y="59308"/>
                </a:lnTo>
                <a:lnTo>
                  <a:pt x="36830" y="52450"/>
                </a:lnTo>
                <a:lnTo>
                  <a:pt x="36830" y="46989"/>
                </a:lnTo>
                <a:lnTo>
                  <a:pt x="37445" y="37532"/>
                </a:lnTo>
                <a:lnTo>
                  <a:pt x="65127" y="9439"/>
                </a:lnTo>
                <a:lnTo>
                  <a:pt x="73151" y="8889"/>
                </a:lnTo>
                <a:lnTo>
                  <a:pt x="74930" y="8889"/>
                </a:lnTo>
                <a:lnTo>
                  <a:pt x="74930" y="0"/>
                </a:lnTo>
                <a:close/>
              </a:path>
            </a:pathLst>
          </a:custGeom>
          <a:solidFill>
            <a:srgbClr val="767070"/>
          </a:solidFill>
        </p:spPr>
        <p:txBody>
          <a:bodyPr wrap="square" lIns="0" tIns="0" rIns="0" bIns="0" rtlCol="0"/>
          <a:lstStyle/>
          <a:p/>
        </p:txBody>
      </p:sp>
      <p:sp>
        <p:nvSpPr>
          <p:cNvPr id="5" name="object 5"/>
          <p:cNvSpPr/>
          <p:nvPr/>
        </p:nvSpPr>
        <p:spPr>
          <a:xfrm>
            <a:off x="4256151" y="2722245"/>
            <a:ext cx="985519" cy="224154"/>
          </a:xfrm>
          <a:custGeom>
            <a:avLst/>
            <a:gdLst/>
            <a:ahLst/>
            <a:cxnLst/>
            <a:rect l="l" t="t" r="r" b="b"/>
            <a:pathLst>
              <a:path w="985520" h="224155">
                <a:moveTo>
                  <a:pt x="913257" y="0"/>
                </a:moveTo>
                <a:lnTo>
                  <a:pt x="910209" y="0"/>
                </a:lnTo>
                <a:lnTo>
                  <a:pt x="910209" y="8889"/>
                </a:lnTo>
                <a:lnTo>
                  <a:pt x="911987" y="8889"/>
                </a:lnTo>
                <a:lnTo>
                  <a:pt x="920029" y="9439"/>
                </a:lnTo>
                <a:lnTo>
                  <a:pt x="947711" y="37639"/>
                </a:lnTo>
                <a:lnTo>
                  <a:pt x="948309" y="47116"/>
                </a:lnTo>
                <a:lnTo>
                  <a:pt x="948309" y="52577"/>
                </a:lnTo>
                <a:lnTo>
                  <a:pt x="947547" y="59435"/>
                </a:lnTo>
                <a:lnTo>
                  <a:pt x="946023" y="67437"/>
                </a:lnTo>
                <a:lnTo>
                  <a:pt x="944372" y="75564"/>
                </a:lnTo>
                <a:lnTo>
                  <a:pt x="943610" y="81279"/>
                </a:lnTo>
                <a:lnTo>
                  <a:pt x="943610" y="91439"/>
                </a:lnTo>
                <a:lnTo>
                  <a:pt x="945514" y="96900"/>
                </a:lnTo>
                <a:lnTo>
                  <a:pt x="949451" y="101091"/>
                </a:lnTo>
                <a:lnTo>
                  <a:pt x="953388" y="105409"/>
                </a:lnTo>
                <a:lnTo>
                  <a:pt x="958088" y="108584"/>
                </a:lnTo>
                <a:lnTo>
                  <a:pt x="963549" y="110616"/>
                </a:lnTo>
                <a:lnTo>
                  <a:pt x="963549" y="112775"/>
                </a:lnTo>
                <a:lnTo>
                  <a:pt x="943610" y="131952"/>
                </a:lnTo>
                <a:lnTo>
                  <a:pt x="943610" y="141985"/>
                </a:lnTo>
                <a:lnTo>
                  <a:pt x="944372" y="147827"/>
                </a:lnTo>
                <a:lnTo>
                  <a:pt x="946023" y="155828"/>
                </a:lnTo>
                <a:lnTo>
                  <a:pt x="947547" y="163956"/>
                </a:lnTo>
                <a:lnTo>
                  <a:pt x="948309" y="170687"/>
                </a:lnTo>
                <a:lnTo>
                  <a:pt x="948309" y="176275"/>
                </a:lnTo>
                <a:lnTo>
                  <a:pt x="927179" y="213058"/>
                </a:lnTo>
                <a:lnTo>
                  <a:pt x="911987" y="215264"/>
                </a:lnTo>
                <a:lnTo>
                  <a:pt x="910209" y="215264"/>
                </a:lnTo>
                <a:lnTo>
                  <a:pt x="910209" y="224154"/>
                </a:lnTo>
                <a:lnTo>
                  <a:pt x="913257" y="224154"/>
                </a:lnTo>
                <a:lnTo>
                  <a:pt x="926209" y="223226"/>
                </a:lnTo>
                <a:lnTo>
                  <a:pt x="960639" y="204674"/>
                </a:lnTo>
                <a:lnTo>
                  <a:pt x="968248" y="174116"/>
                </a:lnTo>
                <a:lnTo>
                  <a:pt x="968248" y="167639"/>
                </a:lnTo>
                <a:lnTo>
                  <a:pt x="967359" y="160146"/>
                </a:lnTo>
                <a:lnTo>
                  <a:pt x="965581" y="151891"/>
                </a:lnTo>
                <a:lnTo>
                  <a:pt x="963676" y="143637"/>
                </a:lnTo>
                <a:lnTo>
                  <a:pt x="962787" y="138049"/>
                </a:lnTo>
                <a:lnTo>
                  <a:pt x="962787" y="129793"/>
                </a:lnTo>
                <a:lnTo>
                  <a:pt x="964691" y="125349"/>
                </a:lnTo>
                <a:lnTo>
                  <a:pt x="972058" y="118490"/>
                </a:lnTo>
                <a:lnTo>
                  <a:pt x="977773" y="116712"/>
                </a:lnTo>
                <a:lnTo>
                  <a:pt x="985265" y="116458"/>
                </a:lnTo>
                <a:lnTo>
                  <a:pt x="985265" y="106806"/>
                </a:lnTo>
                <a:lnTo>
                  <a:pt x="977773" y="106679"/>
                </a:lnTo>
                <a:lnTo>
                  <a:pt x="972058" y="104775"/>
                </a:lnTo>
                <a:lnTo>
                  <a:pt x="964691" y="97916"/>
                </a:lnTo>
                <a:lnTo>
                  <a:pt x="962787" y="93599"/>
                </a:lnTo>
                <a:lnTo>
                  <a:pt x="962787" y="85343"/>
                </a:lnTo>
                <a:lnTo>
                  <a:pt x="963676" y="79755"/>
                </a:lnTo>
                <a:lnTo>
                  <a:pt x="965581" y="71500"/>
                </a:lnTo>
                <a:lnTo>
                  <a:pt x="967359" y="63118"/>
                </a:lnTo>
                <a:lnTo>
                  <a:pt x="968248" y="55752"/>
                </a:lnTo>
                <a:lnTo>
                  <a:pt x="968248" y="49275"/>
                </a:lnTo>
                <a:lnTo>
                  <a:pt x="954659" y="12572"/>
                </a:lnTo>
                <a:lnTo>
                  <a:pt x="926209" y="928"/>
                </a:lnTo>
                <a:lnTo>
                  <a:pt x="913257" y="0"/>
                </a:lnTo>
                <a:close/>
              </a:path>
              <a:path w="985520" h="224155">
                <a:moveTo>
                  <a:pt x="74929" y="0"/>
                </a:moveTo>
                <a:lnTo>
                  <a:pt x="71882" y="0"/>
                </a:lnTo>
                <a:lnTo>
                  <a:pt x="58949" y="928"/>
                </a:lnTo>
                <a:lnTo>
                  <a:pt x="24606" y="19430"/>
                </a:lnTo>
                <a:lnTo>
                  <a:pt x="16890" y="49149"/>
                </a:lnTo>
                <a:lnTo>
                  <a:pt x="16890" y="55625"/>
                </a:lnTo>
                <a:lnTo>
                  <a:pt x="17779" y="62991"/>
                </a:lnTo>
                <a:lnTo>
                  <a:pt x="19685" y="71374"/>
                </a:lnTo>
                <a:lnTo>
                  <a:pt x="21462" y="79628"/>
                </a:lnTo>
                <a:lnTo>
                  <a:pt x="22351" y="85216"/>
                </a:lnTo>
                <a:lnTo>
                  <a:pt x="22351" y="93471"/>
                </a:lnTo>
                <a:lnTo>
                  <a:pt x="20574" y="97916"/>
                </a:lnTo>
                <a:lnTo>
                  <a:pt x="16763" y="101218"/>
                </a:lnTo>
                <a:lnTo>
                  <a:pt x="13081" y="104647"/>
                </a:lnTo>
                <a:lnTo>
                  <a:pt x="7493" y="106552"/>
                </a:lnTo>
                <a:lnTo>
                  <a:pt x="0" y="106679"/>
                </a:lnTo>
                <a:lnTo>
                  <a:pt x="0" y="116331"/>
                </a:lnTo>
                <a:lnTo>
                  <a:pt x="7493" y="116585"/>
                </a:lnTo>
                <a:lnTo>
                  <a:pt x="13081" y="118490"/>
                </a:lnTo>
                <a:lnTo>
                  <a:pt x="20574" y="125221"/>
                </a:lnTo>
                <a:lnTo>
                  <a:pt x="22351" y="129666"/>
                </a:lnTo>
                <a:lnTo>
                  <a:pt x="22351" y="137921"/>
                </a:lnTo>
                <a:lnTo>
                  <a:pt x="21462" y="143509"/>
                </a:lnTo>
                <a:lnTo>
                  <a:pt x="19685" y="151764"/>
                </a:lnTo>
                <a:lnTo>
                  <a:pt x="17779" y="160019"/>
                </a:lnTo>
                <a:lnTo>
                  <a:pt x="16890" y="167512"/>
                </a:lnTo>
                <a:lnTo>
                  <a:pt x="16890" y="173989"/>
                </a:lnTo>
                <a:lnTo>
                  <a:pt x="17748" y="185846"/>
                </a:lnTo>
                <a:lnTo>
                  <a:pt x="47767" y="220821"/>
                </a:lnTo>
                <a:lnTo>
                  <a:pt x="71882" y="224154"/>
                </a:lnTo>
                <a:lnTo>
                  <a:pt x="74929" y="224154"/>
                </a:lnTo>
                <a:lnTo>
                  <a:pt x="74929" y="215264"/>
                </a:lnTo>
                <a:lnTo>
                  <a:pt x="73151" y="215264"/>
                </a:lnTo>
                <a:lnTo>
                  <a:pt x="65127" y="214715"/>
                </a:lnTo>
                <a:lnTo>
                  <a:pt x="37445" y="186033"/>
                </a:lnTo>
                <a:lnTo>
                  <a:pt x="36829" y="176149"/>
                </a:lnTo>
                <a:lnTo>
                  <a:pt x="36829" y="170560"/>
                </a:lnTo>
                <a:lnTo>
                  <a:pt x="37591" y="163829"/>
                </a:lnTo>
                <a:lnTo>
                  <a:pt x="39243" y="155701"/>
                </a:lnTo>
                <a:lnTo>
                  <a:pt x="40766" y="147700"/>
                </a:lnTo>
                <a:lnTo>
                  <a:pt x="41528" y="141985"/>
                </a:lnTo>
                <a:lnTo>
                  <a:pt x="41528" y="131825"/>
                </a:lnTo>
                <a:lnTo>
                  <a:pt x="21716" y="112649"/>
                </a:lnTo>
                <a:lnTo>
                  <a:pt x="21716" y="110489"/>
                </a:lnTo>
                <a:lnTo>
                  <a:pt x="41528" y="91312"/>
                </a:lnTo>
                <a:lnTo>
                  <a:pt x="41528" y="81152"/>
                </a:lnTo>
                <a:lnTo>
                  <a:pt x="40766" y="75437"/>
                </a:lnTo>
                <a:lnTo>
                  <a:pt x="39243" y="67309"/>
                </a:lnTo>
                <a:lnTo>
                  <a:pt x="37591" y="59308"/>
                </a:lnTo>
                <a:lnTo>
                  <a:pt x="36829" y="52450"/>
                </a:lnTo>
                <a:lnTo>
                  <a:pt x="36829" y="46989"/>
                </a:lnTo>
                <a:lnTo>
                  <a:pt x="37445" y="37532"/>
                </a:lnTo>
                <a:lnTo>
                  <a:pt x="65127" y="9439"/>
                </a:lnTo>
                <a:lnTo>
                  <a:pt x="73151" y="8889"/>
                </a:lnTo>
                <a:lnTo>
                  <a:pt x="74929" y="8889"/>
                </a:lnTo>
                <a:lnTo>
                  <a:pt x="74929" y="0"/>
                </a:lnTo>
                <a:close/>
              </a:path>
            </a:pathLst>
          </a:custGeom>
          <a:solidFill>
            <a:srgbClr val="767070"/>
          </a:solidFill>
        </p:spPr>
        <p:txBody>
          <a:bodyPr wrap="square" lIns="0" tIns="0" rIns="0" bIns="0" rtlCol="0"/>
          <a:lstStyle/>
          <a:p/>
        </p:txBody>
      </p:sp>
      <p:sp>
        <p:nvSpPr>
          <p:cNvPr id="6" name="object 6"/>
          <p:cNvSpPr txBox="1"/>
          <p:nvPr/>
        </p:nvSpPr>
        <p:spPr>
          <a:xfrm>
            <a:off x="1208938" y="914527"/>
            <a:ext cx="4984750" cy="2052955"/>
          </a:xfrm>
          <a:prstGeom prst="rect">
            <a:avLst/>
          </a:prstGeom>
        </p:spPr>
        <p:txBody>
          <a:bodyPr wrap="square" lIns="0" tIns="12065" rIns="0" bIns="0" rtlCol="0" vert="horz">
            <a:spAutoFit/>
          </a:bodyPr>
          <a:lstStyle/>
          <a:p>
            <a:pPr marL="12700" marR="5080">
              <a:lnSpc>
                <a:spcPct val="100000"/>
              </a:lnSpc>
              <a:spcBef>
                <a:spcPts val="95"/>
              </a:spcBef>
            </a:pPr>
            <a:r>
              <a:rPr dirty="0" sz="1900" spc="-5">
                <a:solidFill>
                  <a:srgbClr val="767070"/>
                </a:solidFill>
                <a:latin typeface="Arial"/>
                <a:cs typeface="Arial"/>
              </a:rPr>
              <a:t>A </a:t>
            </a:r>
            <a:r>
              <a:rPr dirty="0" sz="1900" spc="-5" b="1">
                <a:solidFill>
                  <a:srgbClr val="767070"/>
                </a:solidFill>
                <a:latin typeface="Arial"/>
                <a:cs typeface="Arial"/>
              </a:rPr>
              <a:t>Closed </a:t>
            </a:r>
            <a:r>
              <a:rPr dirty="0" sz="1900" spc="-15" b="1">
                <a:solidFill>
                  <a:srgbClr val="767070"/>
                </a:solidFill>
                <a:latin typeface="Arial"/>
                <a:cs typeface="Arial"/>
              </a:rPr>
              <a:t>Walk</a:t>
            </a:r>
            <a:r>
              <a:rPr dirty="0" sz="1900" spc="-15">
                <a:solidFill>
                  <a:srgbClr val="767070"/>
                </a:solidFill>
                <a:latin typeface="Arial"/>
                <a:cs typeface="Arial"/>
              </a:rPr>
              <a:t>, </a:t>
            </a:r>
            <a:r>
              <a:rPr dirty="0" sz="1900" spc="-5">
                <a:solidFill>
                  <a:srgbClr val="767070"/>
                </a:solidFill>
                <a:latin typeface="Arial"/>
                <a:cs typeface="Arial"/>
              </a:rPr>
              <a:t>just </a:t>
            </a:r>
            <a:r>
              <a:rPr dirty="0" sz="1900">
                <a:solidFill>
                  <a:srgbClr val="767070"/>
                </a:solidFill>
                <a:latin typeface="Arial"/>
                <a:cs typeface="Arial"/>
              </a:rPr>
              <a:t>like </a:t>
            </a:r>
            <a:r>
              <a:rPr dirty="0" sz="1900" spc="-5">
                <a:solidFill>
                  <a:srgbClr val="767070"/>
                </a:solidFill>
                <a:latin typeface="Arial"/>
                <a:cs typeface="Arial"/>
              </a:rPr>
              <a:t>a </a:t>
            </a:r>
            <a:r>
              <a:rPr dirty="0" sz="1900">
                <a:solidFill>
                  <a:srgbClr val="767070"/>
                </a:solidFill>
                <a:latin typeface="Arial"/>
                <a:cs typeface="Arial"/>
              </a:rPr>
              <a:t>walk, is </a:t>
            </a:r>
            <a:r>
              <a:rPr dirty="0" sz="1900" spc="-5">
                <a:solidFill>
                  <a:srgbClr val="767070"/>
                </a:solidFill>
                <a:latin typeface="Arial"/>
                <a:cs typeface="Arial"/>
              </a:rPr>
              <a:t>a</a:t>
            </a:r>
            <a:r>
              <a:rPr dirty="0" sz="1900" spc="-125">
                <a:solidFill>
                  <a:srgbClr val="767070"/>
                </a:solidFill>
                <a:latin typeface="Arial"/>
                <a:cs typeface="Arial"/>
              </a:rPr>
              <a:t> </a:t>
            </a:r>
            <a:r>
              <a:rPr dirty="0" sz="1900">
                <a:solidFill>
                  <a:srgbClr val="767070"/>
                </a:solidFill>
                <a:latin typeface="Arial"/>
                <a:cs typeface="Arial"/>
              </a:rPr>
              <a:t>sequence  </a:t>
            </a:r>
            <a:r>
              <a:rPr dirty="0" sz="1900" spc="-5">
                <a:solidFill>
                  <a:srgbClr val="767070"/>
                </a:solidFill>
                <a:latin typeface="Arial"/>
                <a:cs typeface="Arial"/>
              </a:rPr>
              <a:t>of vertices and </a:t>
            </a:r>
            <a:r>
              <a:rPr dirty="0" sz="1900">
                <a:solidFill>
                  <a:srgbClr val="767070"/>
                </a:solidFill>
                <a:latin typeface="Arial"/>
                <a:cs typeface="Arial"/>
              </a:rPr>
              <a:t>edges, </a:t>
            </a:r>
            <a:r>
              <a:rPr dirty="0" sz="1900" spc="-5">
                <a:solidFill>
                  <a:srgbClr val="767070"/>
                </a:solidFill>
                <a:latin typeface="Arial"/>
                <a:cs typeface="Arial"/>
              </a:rPr>
              <a:t>but </a:t>
            </a:r>
            <a:r>
              <a:rPr dirty="0" sz="1900">
                <a:solidFill>
                  <a:srgbClr val="767070"/>
                </a:solidFill>
                <a:latin typeface="Arial"/>
                <a:cs typeface="Arial"/>
              </a:rPr>
              <a:t>it </a:t>
            </a:r>
            <a:r>
              <a:rPr dirty="0" sz="1900" spc="-5">
                <a:solidFill>
                  <a:srgbClr val="767070"/>
                </a:solidFill>
                <a:latin typeface="Arial"/>
                <a:cs typeface="Arial"/>
              </a:rPr>
              <a:t>starts and ends  with the </a:t>
            </a:r>
            <a:r>
              <a:rPr dirty="0" sz="1900" spc="-10">
                <a:solidFill>
                  <a:srgbClr val="767070"/>
                </a:solidFill>
                <a:latin typeface="Arial"/>
                <a:cs typeface="Arial"/>
              </a:rPr>
              <a:t>same </a:t>
            </a:r>
            <a:r>
              <a:rPr dirty="0" sz="1900" spc="-5">
                <a:solidFill>
                  <a:srgbClr val="767070"/>
                </a:solidFill>
                <a:latin typeface="Arial"/>
                <a:cs typeface="Arial"/>
              </a:rPr>
              <a:t>vertex. In other words, the  source of the </a:t>
            </a:r>
            <a:r>
              <a:rPr dirty="0" sz="1900">
                <a:solidFill>
                  <a:srgbClr val="767070"/>
                </a:solidFill>
                <a:latin typeface="Arial"/>
                <a:cs typeface="Arial"/>
              </a:rPr>
              <a:t>walk is </a:t>
            </a:r>
            <a:r>
              <a:rPr dirty="0" sz="1900" spc="-5">
                <a:solidFill>
                  <a:srgbClr val="767070"/>
                </a:solidFill>
                <a:latin typeface="Arial"/>
                <a:cs typeface="Arial"/>
              </a:rPr>
              <a:t>the same as the  </a:t>
            </a:r>
            <a:r>
              <a:rPr dirty="0" sz="1900">
                <a:solidFill>
                  <a:srgbClr val="767070"/>
                </a:solidFill>
                <a:latin typeface="Arial"/>
                <a:cs typeface="Arial"/>
              </a:rPr>
              <a:t>destination.</a:t>
            </a:r>
            <a:endParaRPr sz="1900">
              <a:latin typeface="Arial"/>
              <a:cs typeface="Arial"/>
            </a:endParaRPr>
          </a:p>
          <a:p>
            <a:pPr algn="ctr" marL="83820">
              <a:lnSpc>
                <a:spcPct val="100000"/>
              </a:lnSpc>
              <a:spcBef>
                <a:spcPts val="5"/>
              </a:spcBef>
            </a:pPr>
            <a:r>
              <a:rPr dirty="0" sz="1900" spc="25">
                <a:solidFill>
                  <a:srgbClr val="767070"/>
                </a:solidFill>
                <a:latin typeface="Cambria Math"/>
                <a:cs typeface="Cambria Math"/>
              </a:rPr>
              <a:t>𝑣</a:t>
            </a:r>
            <a:r>
              <a:rPr dirty="0" baseline="-15873" sz="2100" spc="37">
                <a:solidFill>
                  <a:srgbClr val="767070"/>
                </a:solidFill>
                <a:latin typeface="Cambria Math"/>
                <a:cs typeface="Cambria Math"/>
              </a:rPr>
              <a:t>0</a:t>
            </a:r>
            <a:r>
              <a:rPr dirty="0" sz="1900" spc="25">
                <a:solidFill>
                  <a:srgbClr val="767070"/>
                </a:solidFill>
                <a:latin typeface="Cambria Math"/>
                <a:cs typeface="Cambria Math"/>
              </a:rPr>
              <a:t>,</a:t>
            </a:r>
            <a:r>
              <a:rPr dirty="0" sz="1900" spc="-95">
                <a:solidFill>
                  <a:srgbClr val="767070"/>
                </a:solidFill>
                <a:latin typeface="Cambria Math"/>
                <a:cs typeface="Cambria Math"/>
              </a:rPr>
              <a:t> </a:t>
            </a:r>
            <a:r>
              <a:rPr dirty="0" sz="1900" spc="10">
                <a:solidFill>
                  <a:srgbClr val="767070"/>
                </a:solidFill>
                <a:latin typeface="Cambria Math"/>
                <a:cs typeface="Cambria Math"/>
              </a:rPr>
              <a:t>𝑣</a:t>
            </a:r>
            <a:r>
              <a:rPr dirty="0" baseline="-15873" sz="2100" spc="15">
                <a:solidFill>
                  <a:srgbClr val="767070"/>
                </a:solidFill>
                <a:latin typeface="Cambria Math"/>
                <a:cs typeface="Cambria Math"/>
              </a:rPr>
              <a:t>1</a:t>
            </a:r>
            <a:r>
              <a:rPr dirty="0" sz="1900" spc="10">
                <a:solidFill>
                  <a:srgbClr val="767070"/>
                </a:solidFill>
                <a:latin typeface="Cambria Math"/>
                <a:cs typeface="Cambria Math"/>
              </a:rPr>
              <a:t>,</a:t>
            </a:r>
            <a:r>
              <a:rPr dirty="0" sz="1900" spc="-114">
                <a:solidFill>
                  <a:srgbClr val="767070"/>
                </a:solidFill>
                <a:latin typeface="Cambria Math"/>
                <a:cs typeface="Cambria Math"/>
              </a:rPr>
              <a:t> </a:t>
            </a:r>
            <a:r>
              <a:rPr dirty="0" sz="1900" spc="-5">
                <a:solidFill>
                  <a:srgbClr val="767070"/>
                </a:solidFill>
                <a:latin typeface="Cambria Math"/>
                <a:cs typeface="Cambria Math"/>
              </a:rPr>
              <a:t>…</a:t>
            </a:r>
            <a:r>
              <a:rPr dirty="0" sz="1900" spc="-95">
                <a:solidFill>
                  <a:srgbClr val="767070"/>
                </a:solidFill>
                <a:latin typeface="Cambria Math"/>
                <a:cs typeface="Cambria Math"/>
              </a:rPr>
              <a:t> </a:t>
            </a:r>
            <a:r>
              <a:rPr dirty="0" sz="1900" spc="-5">
                <a:solidFill>
                  <a:srgbClr val="767070"/>
                </a:solidFill>
                <a:latin typeface="Cambria Math"/>
                <a:cs typeface="Cambria Math"/>
              </a:rPr>
              <a:t>,</a:t>
            </a:r>
            <a:r>
              <a:rPr dirty="0" sz="1900" spc="-120">
                <a:solidFill>
                  <a:srgbClr val="767070"/>
                </a:solidFill>
                <a:latin typeface="Cambria Math"/>
                <a:cs typeface="Cambria Math"/>
              </a:rPr>
              <a:t> </a:t>
            </a:r>
            <a:r>
              <a:rPr dirty="0" sz="1900" spc="20">
                <a:solidFill>
                  <a:srgbClr val="767070"/>
                </a:solidFill>
                <a:latin typeface="Cambria Math"/>
                <a:cs typeface="Cambria Math"/>
              </a:rPr>
              <a:t>𝑣</a:t>
            </a:r>
            <a:r>
              <a:rPr dirty="0" baseline="-15873" sz="2100" spc="30">
                <a:solidFill>
                  <a:srgbClr val="767070"/>
                </a:solidFill>
                <a:latin typeface="Cambria Math"/>
                <a:cs typeface="Cambria Math"/>
              </a:rPr>
              <a:t>𝑘</a:t>
            </a:r>
            <a:endParaRPr baseline="-15873" sz="2100">
              <a:latin typeface="Cambria Math"/>
              <a:cs typeface="Cambria Math"/>
            </a:endParaRPr>
          </a:p>
          <a:p>
            <a:pPr algn="ctr" marL="86995">
              <a:lnSpc>
                <a:spcPct val="100000"/>
              </a:lnSpc>
              <a:tabLst>
                <a:tab pos="930910" algn="l"/>
                <a:tab pos="2083435" algn="l"/>
              </a:tabLst>
            </a:pPr>
            <a:r>
              <a:rPr dirty="0" sz="1900" spc="25">
                <a:solidFill>
                  <a:srgbClr val="767070"/>
                </a:solidFill>
                <a:latin typeface="Cambria Math"/>
                <a:cs typeface="Cambria Math"/>
              </a:rPr>
              <a:t>𝑣</a:t>
            </a:r>
            <a:r>
              <a:rPr dirty="0" baseline="-15873" sz="2100" spc="37">
                <a:solidFill>
                  <a:srgbClr val="767070"/>
                </a:solidFill>
                <a:latin typeface="Cambria Math"/>
                <a:cs typeface="Cambria Math"/>
              </a:rPr>
              <a:t>0</a:t>
            </a:r>
            <a:r>
              <a:rPr dirty="0" sz="1900" spc="25">
                <a:solidFill>
                  <a:srgbClr val="767070"/>
                </a:solidFill>
                <a:latin typeface="Cambria Math"/>
                <a:cs typeface="Cambria Math"/>
              </a:rPr>
              <a:t>,</a:t>
            </a:r>
            <a:r>
              <a:rPr dirty="0" sz="1900" spc="-114">
                <a:solidFill>
                  <a:srgbClr val="767070"/>
                </a:solidFill>
                <a:latin typeface="Cambria Math"/>
                <a:cs typeface="Cambria Math"/>
              </a:rPr>
              <a:t> </a:t>
            </a:r>
            <a:r>
              <a:rPr dirty="0" sz="1900" spc="-25">
                <a:solidFill>
                  <a:srgbClr val="767070"/>
                </a:solidFill>
                <a:latin typeface="Cambria Math"/>
                <a:cs typeface="Cambria Math"/>
              </a:rPr>
              <a:t>𝑣</a:t>
            </a:r>
            <a:r>
              <a:rPr dirty="0" baseline="-15873" sz="2100" spc="-37">
                <a:solidFill>
                  <a:srgbClr val="767070"/>
                </a:solidFill>
                <a:latin typeface="Cambria Math"/>
                <a:cs typeface="Cambria Math"/>
              </a:rPr>
              <a:t>1  </a:t>
            </a:r>
            <a:r>
              <a:rPr dirty="0" baseline="-15873" sz="2100" spc="-30">
                <a:solidFill>
                  <a:srgbClr val="767070"/>
                </a:solidFill>
                <a:latin typeface="Cambria Math"/>
                <a:cs typeface="Cambria Math"/>
              </a:rPr>
              <a:t> </a:t>
            </a:r>
            <a:r>
              <a:rPr dirty="0" sz="1900" spc="-5">
                <a:solidFill>
                  <a:srgbClr val="767070"/>
                </a:solidFill>
                <a:latin typeface="Cambria Math"/>
                <a:cs typeface="Cambria Math"/>
              </a:rPr>
              <a:t>,	</a:t>
            </a:r>
            <a:r>
              <a:rPr dirty="0" sz="1900" spc="10">
                <a:solidFill>
                  <a:srgbClr val="767070"/>
                </a:solidFill>
                <a:latin typeface="Cambria Math"/>
                <a:cs typeface="Cambria Math"/>
              </a:rPr>
              <a:t>𝑣</a:t>
            </a:r>
            <a:r>
              <a:rPr dirty="0" baseline="-15873" sz="2100" spc="15">
                <a:solidFill>
                  <a:srgbClr val="767070"/>
                </a:solidFill>
                <a:latin typeface="Cambria Math"/>
                <a:cs typeface="Cambria Math"/>
              </a:rPr>
              <a:t>1</a:t>
            </a:r>
            <a:r>
              <a:rPr dirty="0" sz="1900" spc="10">
                <a:solidFill>
                  <a:srgbClr val="767070"/>
                </a:solidFill>
                <a:latin typeface="Cambria Math"/>
                <a:cs typeface="Cambria Math"/>
              </a:rPr>
              <a:t>, </a:t>
            </a:r>
            <a:r>
              <a:rPr dirty="0" sz="1900">
                <a:solidFill>
                  <a:srgbClr val="767070"/>
                </a:solidFill>
                <a:latin typeface="Cambria Math"/>
                <a:cs typeface="Cambria Math"/>
              </a:rPr>
              <a:t>𝑣</a:t>
            </a:r>
            <a:r>
              <a:rPr dirty="0" baseline="-15873" sz="2100">
                <a:solidFill>
                  <a:srgbClr val="767070"/>
                </a:solidFill>
                <a:latin typeface="Cambria Math"/>
                <a:cs typeface="Cambria Math"/>
              </a:rPr>
              <a:t>2  </a:t>
            </a:r>
            <a:r>
              <a:rPr dirty="0" sz="1900" spc="-5">
                <a:solidFill>
                  <a:srgbClr val="767070"/>
                </a:solidFill>
                <a:latin typeface="Cambria Math"/>
                <a:cs typeface="Cambria Math"/>
              </a:rPr>
              <a:t>,</a:t>
            </a:r>
            <a:r>
              <a:rPr dirty="0" sz="1900" spc="-20">
                <a:solidFill>
                  <a:srgbClr val="767070"/>
                </a:solidFill>
                <a:latin typeface="Cambria Math"/>
                <a:cs typeface="Cambria Math"/>
              </a:rPr>
              <a:t> </a:t>
            </a:r>
            <a:r>
              <a:rPr dirty="0" sz="1900" spc="-5">
                <a:solidFill>
                  <a:srgbClr val="767070"/>
                </a:solidFill>
                <a:latin typeface="Cambria Math"/>
                <a:cs typeface="Cambria Math"/>
              </a:rPr>
              <a:t>…</a:t>
            </a:r>
            <a:r>
              <a:rPr dirty="0" sz="1900" spc="-114">
                <a:solidFill>
                  <a:srgbClr val="767070"/>
                </a:solidFill>
                <a:latin typeface="Cambria Math"/>
                <a:cs typeface="Cambria Math"/>
              </a:rPr>
              <a:t> </a:t>
            </a:r>
            <a:r>
              <a:rPr dirty="0" sz="1900" spc="-5">
                <a:solidFill>
                  <a:srgbClr val="767070"/>
                </a:solidFill>
                <a:latin typeface="Cambria Math"/>
                <a:cs typeface="Cambria Math"/>
              </a:rPr>
              <a:t>,	</a:t>
            </a:r>
            <a:r>
              <a:rPr dirty="0" sz="1900" spc="30">
                <a:solidFill>
                  <a:srgbClr val="767070"/>
                </a:solidFill>
                <a:latin typeface="Cambria Math"/>
                <a:cs typeface="Cambria Math"/>
              </a:rPr>
              <a:t>𝑣</a:t>
            </a:r>
            <a:r>
              <a:rPr dirty="0" baseline="-15873" sz="2100" spc="44">
                <a:solidFill>
                  <a:srgbClr val="767070"/>
                </a:solidFill>
                <a:latin typeface="Cambria Math"/>
                <a:cs typeface="Cambria Math"/>
              </a:rPr>
              <a:t>𝑘−1</a:t>
            </a:r>
            <a:r>
              <a:rPr dirty="0" sz="1900" spc="30">
                <a:solidFill>
                  <a:srgbClr val="767070"/>
                </a:solidFill>
                <a:latin typeface="Cambria Math"/>
                <a:cs typeface="Cambria Math"/>
              </a:rPr>
              <a:t>,</a:t>
            </a:r>
            <a:r>
              <a:rPr dirty="0" sz="1900" spc="-120">
                <a:solidFill>
                  <a:srgbClr val="767070"/>
                </a:solidFill>
                <a:latin typeface="Cambria Math"/>
                <a:cs typeface="Cambria Math"/>
              </a:rPr>
              <a:t> </a:t>
            </a:r>
            <a:r>
              <a:rPr dirty="0" sz="1900" spc="20">
                <a:solidFill>
                  <a:srgbClr val="767070"/>
                </a:solidFill>
                <a:latin typeface="Cambria Math"/>
                <a:cs typeface="Cambria Math"/>
              </a:rPr>
              <a:t>𝑣</a:t>
            </a:r>
            <a:r>
              <a:rPr dirty="0" baseline="-15873" sz="2100" spc="30">
                <a:solidFill>
                  <a:srgbClr val="767070"/>
                </a:solidFill>
                <a:latin typeface="Cambria Math"/>
                <a:cs typeface="Cambria Math"/>
              </a:rPr>
              <a:t>𝑘</a:t>
            </a:r>
            <a:endParaRPr baseline="-15873" sz="2100">
              <a:latin typeface="Cambria Math"/>
              <a:cs typeface="Cambria Math"/>
            </a:endParaRPr>
          </a:p>
        </p:txBody>
      </p:sp>
      <p:sp>
        <p:nvSpPr>
          <p:cNvPr id="7" name="object 7"/>
          <p:cNvSpPr txBox="1"/>
          <p:nvPr/>
        </p:nvSpPr>
        <p:spPr>
          <a:xfrm>
            <a:off x="1208938" y="3231591"/>
            <a:ext cx="5029200" cy="604520"/>
          </a:xfrm>
          <a:prstGeom prst="rect">
            <a:avLst/>
          </a:prstGeom>
        </p:spPr>
        <p:txBody>
          <a:bodyPr wrap="square" lIns="0" tIns="12065" rIns="0" bIns="0" rtlCol="0" vert="horz">
            <a:spAutoFit/>
          </a:bodyPr>
          <a:lstStyle/>
          <a:p>
            <a:pPr marL="12700">
              <a:lnSpc>
                <a:spcPct val="100000"/>
              </a:lnSpc>
              <a:spcBef>
                <a:spcPts val="95"/>
              </a:spcBef>
            </a:pPr>
            <a:r>
              <a:rPr dirty="0" sz="1900">
                <a:solidFill>
                  <a:srgbClr val="767070"/>
                </a:solidFill>
                <a:latin typeface="Arial"/>
                <a:cs typeface="Arial"/>
              </a:rPr>
              <a:t>Such </a:t>
            </a:r>
            <a:r>
              <a:rPr dirty="0" sz="1900" spc="-5">
                <a:solidFill>
                  <a:srgbClr val="767070"/>
                </a:solidFill>
                <a:latin typeface="Arial"/>
                <a:cs typeface="Arial"/>
              </a:rPr>
              <a:t>that </a:t>
            </a:r>
            <a:r>
              <a:rPr dirty="0" sz="1900" spc="35">
                <a:solidFill>
                  <a:srgbClr val="767070"/>
                </a:solidFill>
                <a:latin typeface="Cambria Math"/>
                <a:cs typeface="Cambria Math"/>
              </a:rPr>
              <a:t>{𝑣</a:t>
            </a:r>
            <a:r>
              <a:rPr dirty="0" baseline="-15873" sz="2100" spc="52">
                <a:solidFill>
                  <a:srgbClr val="767070"/>
                </a:solidFill>
                <a:latin typeface="Cambria Math"/>
                <a:cs typeface="Cambria Math"/>
              </a:rPr>
              <a:t>𝑖</a:t>
            </a:r>
            <a:r>
              <a:rPr dirty="0" sz="1900" spc="35">
                <a:solidFill>
                  <a:srgbClr val="767070"/>
                </a:solidFill>
                <a:latin typeface="Cambria Math"/>
                <a:cs typeface="Cambria Math"/>
              </a:rPr>
              <a:t>, </a:t>
            </a:r>
            <a:r>
              <a:rPr dirty="0" sz="1900" spc="25">
                <a:solidFill>
                  <a:srgbClr val="767070"/>
                </a:solidFill>
                <a:latin typeface="Cambria Math"/>
                <a:cs typeface="Cambria Math"/>
              </a:rPr>
              <a:t>𝑣</a:t>
            </a:r>
            <a:r>
              <a:rPr dirty="0" baseline="-15873" sz="2100" spc="37">
                <a:solidFill>
                  <a:srgbClr val="767070"/>
                </a:solidFill>
                <a:latin typeface="Cambria Math"/>
                <a:cs typeface="Cambria Math"/>
              </a:rPr>
              <a:t>𝑖+1</a:t>
            </a:r>
            <a:r>
              <a:rPr dirty="0" sz="1900" spc="25">
                <a:solidFill>
                  <a:srgbClr val="767070"/>
                </a:solidFill>
                <a:latin typeface="Cambria Math"/>
                <a:cs typeface="Cambria Math"/>
              </a:rPr>
              <a:t>} </a:t>
            </a:r>
            <a:r>
              <a:rPr dirty="0" sz="1900">
                <a:solidFill>
                  <a:srgbClr val="767070"/>
                </a:solidFill>
                <a:latin typeface="Arial"/>
                <a:cs typeface="Arial"/>
              </a:rPr>
              <a:t>is </a:t>
            </a:r>
            <a:r>
              <a:rPr dirty="0" sz="1900" spc="-5">
                <a:solidFill>
                  <a:srgbClr val="767070"/>
                </a:solidFill>
                <a:latin typeface="Arial"/>
                <a:cs typeface="Arial"/>
              </a:rPr>
              <a:t>an edge </a:t>
            </a:r>
            <a:r>
              <a:rPr dirty="0" sz="1900">
                <a:solidFill>
                  <a:srgbClr val="767070"/>
                </a:solidFill>
                <a:latin typeface="Arial"/>
                <a:cs typeface="Arial"/>
              </a:rPr>
              <a:t>in </a:t>
            </a:r>
            <a:r>
              <a:rPr dirty="0" sz="1900" spc="-5">
                <a:solidFill>
                  <a:srgbClr val="767070"/>
                </a:solidFill>
                <a:latin typeface="Cambria Math"/>
                <a:cs typeface="Cambria Math"/>
              </a:rPr>
              <a:t>𝐺 </a:t>
            </a:r>
            <a:r>
              <a:rPr dirty="0" sz="1900" spc="5">
                <a:solidFill>
                  <a:srgbClr val="767070"/>
                </a:solidFill>
                <a:latin typeface="Arial"/>
                <a:cs typeface="Arial"/>
              </a:rPr>
              <a:t>for </a:t>
            </a:r>
            <a:r>
              <a:rPr dirty="0" sz="1900">
                <a:solidFill>
                  <a:srgbClr val="767070"/>
                </a:solidFill>
                <a:latin typeface="Arial"/>
                <a:cs typeface="Arial"/>
              </a:rPr>
              <a:t>all </a:t>
            </a:r>
            <a:r>
              <a:rPr dirty="0" sz="1900" spc="30">
                <a:solidFill>
                  <a:srgbClr val="767070"/>
                </a:solidFill>
                <a:latin typeface="Cambria Math"/>
                <a:cs typeface="Cambria Math"/>
              </a:rPr>
              <a:t>𝑖</a:t>
            </a:r>
            <a:r>
              <a:rPr dirty="0" sz="1900" spc="30">
                <a:solidFill>
                  <a:srgbClr val="767070"/>
                </a:solidFill>
                <a:latin typeface="Arial"/>
                <a:cs typeface="Arial"/>
              </a:rPr>
              <a:t>, </a:t>
            </a:r>
            <a:r>
              <a:rPr dirty="0" sz="1900" spc="-5">
                <a:solidFill>
                  <a:srgbClr val="767070"/>
                </a:solidFill>
                <a:latin typeface="Cambria Math"/>
                <a:cs typeface="Cambria Math"/>
              </a:rPr>
              <a:t>0</a:t>
            </a:r>
            <a:r>
              <a:rPr dirty="0" sz="1900" spc="-225">
                <a:solidFill>
                  <a:srgbClr val="767070"/>
                </a:solidFill>
                <a:latin typeface="Cambria Math"/>
                <a:cs typeface="Cambria Math"/>
              </a:rPr>
              <a:t> </a:t>
            </a:r>
            <a:r>
              <a:rPr dirty="0" sz="1900" spc="-5">
                <a:solidFill>
                  <a:srgbClr val="767070"/>
                </a:solidFill>
                <a:latin typeface="Cambria Math"/>
                <a:cs typeface="Cambria Math"/>
              </a:rPr>
              <a:t>≤</a:t>
            </a:r>
            <a:endParaRPr sz="1900">
              <a:latin typeface="Cambria Math"/>
              <a:cs typeface="Cambria Math"/>
            </a:endParaRPr>
          </a:p>
          <a:p>
            <a:pPr marL="12700">
              <a:lnSpc>
                <a:spcPct val="100000"/>
              </a:lnSpc>
              <a:spcBef>
                <a:spcPts val="5"/>
              </a:spcBef>
            </a:pPr>
            <a:r>
              <a:rPr dirty="0" sz="1900" spc="-5">
                <a:solidFill>
                  <a:srgbClr val="767070"/>
                </a:solidFill>
                <a:latin typeface="Cambria Math"/>
                <a:cs typeface="Cambria Math"/>
              </a:rPr>
              <a:t>𝑖 &lt; 𝑘 </a:t>
            </a:r>
            <a:r>
              <a:rPr dirty="0" sz="1900" spc="-5">
                <a:solidFill>
                  <a:srgbClr val="767070"/>
                </a:solidFill>
                <a:latin typeface="Arial"/>
                <a:cs typeface="Arial"/>
              </a:rPr>
              <a:t>and </a:t>
            </a:r>
            <a:r>
              <a:rPr dirty="0" sz="1900">
                <a:solidFill>
                  <a:srgbClr val="767070"/>
                </a:solidFill>
                <a:latin typeface="Cambria Math"/>
                <a:cs typeface="Cambria Math"/>
              </a:rPr>
              <a:t>𝑣</a:t>
            </a:r>
            <a:r>
              <a:rPr dirty="0" baseline="-15873" sz="2100">
                <a:solidFill>
                  <a:srgbClr val="767070"/>
                </a:solidFill>
                <a:latin typeface="Cambria Math"/>
                <a:cs typeface="Cambria Math"/>
              </a:rPr>
              <a:t>0 </a:t>
            </a:r>
            <a:r>
              <a:rPr dirty="0" sz="1900" spc="-5">
                <a:solidFill>
                  <a:srgbClr val="767070"/>
                </a:solidFill>
                <a:latin typeface="Cambria Math"/>
                <a:cs typeface="Cambria Math"/>
              </a:rPr>
              <a:t>=</a:t>
            </a:r>
            <a:r>
              <a:rPr dirty="0" sz="1900" spc="-254">
                <a:solidFill>
                  <a:srgbClr val="767070"/>
                </a:solidFill>
                <a:latin typeface="Cambria Math"/>
                <a:cs typeface="Cambria Math"/>
              </a:rPr>
              <a:t> </a:t>
            </a:r>
            <a:r>
              <a:rPr dirty="0" sz="1900" spc="60">
                <a:solidFill>
                  <a:srgbClr val="767070"/>
                </a:solidFill>
                <a:latin typeface="Cambria Math"/>
                <a:cs typeface="Cambria Math"/>
              </a:rPr>
              <a:t>𝑣</a:t>
            </a:r>
            <a:r>
              <a:rPr dirty="0" baseline="-15873" sz="2100" spc="89">
                <a:solidFill>
                  <a:srgbClr val="767070"/>
                </a:solidFill>
                <a:latin typeface="Cambria Math"/>
                <a:cs typeface="Cambria Math"/>
              </a:rPr>
              <a:t>𝑘</a:t>
            </a:r>
            <a:r>
              <a:rPr dirty="0" sz="1900" spc="60">
                <a:solidFill>
                  <a:srgbClr val="767070"/>
                </a:solidFill>
                <a:latin typeface="Arial"/>
                <a:cs typeface="Arial"/>
              </a:rPr>
              <a:t>.</a:t>
            </a:r>
            <a:endParaRPr sz="1900">
              <a:latin typeface="Arial"/>
              <a:cs typeface="Arial"/>
            </a:endParaRPr>
          </a:p>
        </p:txBody>
      </p:sp>
      <p:sp>
        <p:nvSpPr>
          <p:cNvPr id="8" name="object 8"/>
          <p:cNvSpPr txBox="1"/>
          <p:nvPr/>
        </p:nvSpPr>
        <p:spPr>
          <a:xfrm>
            <a:off x="1208938" y="4101210"/>
            <a:ext cx="4996815" cy="1473200"/>
          </a:xfrm>
          <a:prstGeom prst="rect">
            <a:avLst/>
          </a:prstGeom>
        </p:spPr>
        <p:txBody>
          <a:bodyPr wrap="square" lIns="0" tIns="12065" rIns="0" bIns="0" rtlCol="0" vert="horz">
            <a:spAutoFit/>
          </a:bodyPr>
          <a:lstStyle/>
          <a:p>
            <a:pPr marL="12700" marR="5080">
              <a:lnSpc>
                <a:spcPct val="100000"/>
              </a:lnSpc>
              <a:spcBef>
                <a:spcPts val="95"/>
              </a:spcBef>
            </a:pPr>
            <a:r>
              <a:rPr dirty="0" sz="1900" spc="-5">
                <a:solidFill>
                  <a:srgbClr val="767070"/>
                </a:solidFill>
                <a:latin typeface="Arial"/>
                <a:cs typeface="Arial"/>
              </a:rPr>
              <a:t>A </a:t>
            </a:r>
            <a:r>
              <a:rPr dirty="0" sz="1900" spc="-15" b="1">
                <a:solidFill>
                  <a:srgbClr val="767070"/>
                </a:solidFill>
                <a:latin typeface="Arial"/>
                <a:cs typeface="Arial"/>
              </a:rPr>
              <a:t>Cycle </a:t>
            </a:r>
            <a:r>
              <a:rPr dirty="0" sz="1900">
                <a:solidFill>
                  <a:srgbClr val="767070"/>
                </a:solidFill>
                <a:latin typeface="Arial"/>
                <a:cs typeface="Arial"/>
              </a:rPr>
              <a:t>is </a:t>
            </a:r>
            <a:r>
              <a:rPr dirty="0" sz="1900" spc="-5">
                <a:solidFill>
                  <a:srgbClr val="767070"/>
                </a:solidFill>
                <a:latin typeface="Arial"/>
                <a:cs typeface="Arial"/>
              </a:rPr>
              <a:t>to a </a:t>
            </a:r>
            <a:r>
              <a:rPr dirty="0" sz="1900">
                <a:solidFill>
                  <a:srgbClr val="767070"/>
                </a:solidFill>
                <a:latin typeface="Arial"/>
                <a:cs typeface="Arial"/>
              </a:rPr>
              <a:t>closed </a:t>
            </a:r>
            <a:r>
              <a:rPr dirty="0" sz="1900" spc="-5">
                <a:solidFill>
                  <a:srgbClr val="767070"/>
                </a:solidFill>
                <a:latin typeface="Arial"/>
                <a:cs typeface="Arial"/>
              </a:rPr>
              <a:t>walk as a path </a:t>
            </a:r>
            <a:r>
              <a:rPr dirty="0" sz="1900">
                <a:solidFill>
                  <a:srgbClr val="767070"/>
                </a:solidFill>
                <a:latin typeface="Arial"/>
                <a:cs typeface="Arial"/>
              </a:rPr>
              <a:t>is </a:t>
            </a:r>
            <a:r>
              <a:rPr dirty="0" sz="1900" spc="-5">
                <a:solidFill>
                  <a:srgbClr val="767070"/>
                </a:solidFill>
                <a:latin typeface="Arial"/>
                <a:cs typeface="Arial"/>
              </a:rPr>
              <a:t>to a  </a:t>
            </a:r>
            <a:r>
              <a:rPr dirty="0" sz="1900">
                <a:solidFill>
                  <a:srgbClr val="767070"/>
                </a:solidFill>
                <a:latin typeface="Arial"/>
                <a:cs typeface="Arial"/>
              </a:rPr>
              <a:t>walk. </a:t>
            </a:r>
            <a:r>
              <a:rPr dirty="0" sz="1900" spc="-5">
                <a:solidFill>
                  <a:srgbClr val="767070"/>
                </a:solidFill>
                <a:latin typeface="Arial"/>
                <a:cs typeface="Arial"/>
              </a:rPr>
              <a:t>It </a:t>
            </a:r>
            <a:r>
              <a:rPr dirty="0" sz="1900">
                <a:solidFill>
                  <a:srgbClr val="767070"/>
                </a:solidFill>
                <a:latin typeface="Arial"/>
                <a:cs typeface="Arial"/>
              </a:rPr>
              <a:t>is also </a:t>
            </a:r>
            <a:r>
              <a:rPr dirty="0" sz="1900" spc="-5">
                <a:solidFill>
                  <a:srgbClr val="767070"/>
                </a:solidFill>
                <a:latin typeface="Arial"/>
                <a:cs typeface="Arial"/>
              </a:rPr>
              <a:t>a </a:t>
            </a:r>
            <a:r>
              <a:rPr dirty="0" sz="1900">
                <a:solidFill>
                  <a:srgbClr val="767070"/>
                </a:solidFill>
                <a:latin typeface="Arial"/>
                <a:cs typeface="Arial"/>
              </a:rPr>
              <a:t>sequence </a:t>
            </a:r>
            <a:r>
              <a:rPr dirty="0" sz="1900" spc="-5">
                <a:solidFill>
                  <a:srgbClr val="767070"/>
                </a:solidFill>
                <a:latin typeface="Arial"/>
                <a:cs typeface="Arial"/>
              </a:rPr>
              <a:t>of vertices and  edges starting and </a:t>
            </a:r>
            <a:r>
              <a:rPr dirty="0" sz="1900">
                <a:solidFill>
                  <a:srgbClr val="767070"/>
                </a:solidFill>
                <a:latin typeface="Arial"/>
                <a:cs typeface="Arial"/>
              </a:rPr>
              <a:t>ending </a:t>
            </a:r>
            <a:r>
              <a:rPr dirty="0" sz="1900" spc="-5">
                <a:solidFill>
                  <a:srgbClr val="767070"/>
                </a:solidFill>
                <a:latin typeface="Arial"/>
                <a:cs typeface="Arial"/>
              </a:rPr>
              <a:t>on the same vertex,  but </a:t>
            </a:r>
            <a:r>
              <a:rPr dirty="0" sz="1900">
                <a:solidFill>
                  <a:srgbClr val="767070"/>
                </a:solidFill>
                <a:latin typeface="Arial"/>
                <a:cs typeface="Arial"/>
              </a:rPr>
              <a:t>all </a:t>
            </a:r>
            <a:r>
              <a:rPr dirty="0" sz="1900" spc="-5">
                <a:solidFill>
                  <a:srgbClr val="767070"/>
                </a:solidFill>
                <a:latin typeface="Arial"/>
                <a:cs typeface="Arial"/>
              </a:rPr>
              <a:t>vertices are unique </a:t>
            </a:r>
            <a:r>
              <a:rPr dirty="0" sz="1900">
                <a:solidFill>
                  <a:srgbClr val="767070"/>
                </a:solidFill>
                <a:latin typeface="Arial"/>
                <a:cs typeface="Arial"/>
              </a:rPr>
              <a:t>except </a:t>
            </a:r>
            <a:r>
              <a:rPr dirty="0" sz="1900" spc="5">
                <a:solidFill>
                  <a:srgbClr val="767070"/>
                </a:solidFill>
                <a:latin typeface="Arial"/>
                <a:cs typeface="Arial"/>
              </a:rPr>
              <a:t>for </a:t>
            </a:r>
            <a:r>
              <a:rPr dirty="0" sz="1900" spc="-5">
                <a:solidFill>
                  <a:srgbClr val="767070"/>
                </a:solidFill>
                <a:latin typeface="Arial"/>
                <a:cs typeface="Arial"/>
              </a:rPr>
              <a:t>the start /  end</a:t>
            </a:r>
            <a:r>
              <a:rPr dirty="0" sz="1900" spc="15">
                <a:solidFill>
                  <a:srgbClr val="767070"/>
                </a:solidFill>
                <a:latin typeface="Arial"/>
                <a:cs typeface="Arial"/>
              </a:rPr>
              <a:t> </a:t>
            </a:r>
            <a:r>
              <a:rPr dirty="0" sz="1900" spc="-5">
                <a:solidFill>
                  <a:srgbClr val="767070"/>
                </a:solidFill>
                <a:latin typeface="Arial"/>
                <a:cs typeface="Arial"/>
              </a:rPr>
              <a:t>vertex.</a:t>
            </a:r>
            <a:endParaRPr sz="1900">
              <a:latin typeface="Arial"/>
              <a:cs typeface="Arial"/>
            </a:endParaRPr>
          </a:p>
        </p:txBody>
      </p:sp>
      <p:sp>
        <p:nvSpPr>
          <p:cNvPr id="9" name="object 9"/>
          <p:cNvSpPr txBox="1"/>
          <p:nvPr/>
        </p:nvSpPr>
        <p:spPr>
          <a:xfrm>
            <a:off x="1208938" y="5838850"/>
            <a:ext cx="4834890" cy="604520"/>
          </a:xfrm>
          <a:prstGeom prst="rect">
            <a:avLst/>
          </a:prstGeom>
        </p:spPr>
        <p:txBody>
          <a:bodyPr wrap="square" lIns="0" tIns="12065" rIns="0" bIns="0" rtlCol="0" vert="horz">
            <a:spAutoFit/>
          </a:bodyPr>
          <a:lstStyle/>
          <a:p>
            <a:pPr marL="12700">
              <a:lnSpc>
                <a:spcPct val="100000"/>
              </a:lnSpc>
              <a:spcBef>
                <a:spcPts val="95"/>
              </a:spcBef>
            </a:pPr>
            <a:r>
              <a:rPr dirty="0" sz="1900">
                <a:solidFill>
                  <a:srgbClr val="767070"/>
                </a:solidFill>
                <a:latin typeface="Arial"/>
                <a:cs typeface="Arial"/>
              </a:rPr>
              <a:t>All </a:t>
            </a:r>
            <a:r>
              <a:rPr dirty="0" sz="1900" spc="-5">
                <a:solidFill>
                  <a:srgbClr val="767070"/>
                </a:solidFill>
                <a:latin typeface="Arial"/>
                <a:cs typeface="Arial"/>
              </a:rPr>
              <a:t>cycles are </a:t>
            </a:r>
            <a:r>
              <a:rPr dirty="0" sz="1900">
                <a:solidFill>
                  <a:srgbClr val="767070"/>
                </a:solidFill>
                <a:latin typeface="Arial"/>
                <a:cs typeface="Arial"/>
              </a:rPr>
              <a:t>closed walks, </a:t>
            </a:r>
            <a:r>
              <a:rPr dirty="0" sz="1900" spc="-5">
                <a:solidFill>
                  <a:srgbClr val="767070"/>
                </a:solidFill>
                <a:latin typeface="Arial"/>
                <a:cs typeface="Arial"/>
              </a:rPr>
              <a:t>but not </a:t>
            </a:r>
            <a:r>
              <a:rPr dirty="0" sz="1900">
                <a:solidFill>
                  <a:srgbClr val="767070"/>
                </a:solidFill>
                <a:latin typeface="Arial"/>
                <a:cs typeface="Arial"/>
              </a:rPr>
              <a:t>all</a:t>
            </a:r>
            <a:r>
              <a:rPr dirty="0" sz="1900" spc="-45">
                <a:solidFill>
                  <a:srgbClr val="767070"/>
                </a:solidFill>
                <a:latin typeface="Arial"/>
                <a:cs typeface="Arial"/>
              </a:rPr>
              <a:t> </a:t>
            </a:r>
            <a:r>
              <a:rPr dirty="0" sz="1900">
                <a:solidFill>
                  <a:srgbClr val="767070"/>
                </a:solidFill>
                <a:latin typeface="Arial"/>
                <a:cs typeface="Arial"/>
              </a:rPr>
              <a:t>closed</a:t>
            </a:r>
            <a:endParaRPr sz="1900">
              <a:latin typeface="Arial"/>
              <a:cs typeface="Arial"/>
            </a:endParaRPr>
          </a:p>
          <a:p>
            <a:pPr marL="12700">
              <a:lnSpc>
                <a:spcPct val="100000"/>
              </a:lnSpc>
              <a:spcBef>
                <a:spcPts val="5"/>
              </a:spcBef>
            </a:pPr>
            <a:r>
              <a:rPr dirty="0" sz="1900" spc="-5">
                <a:solidFill>
                  <a:srgbClr val="767070"/>
                </a:solidFill>
                <a:latin typeface="Arial"/>
                <a:cs typeface="Arial"/>
              </a:rPr>
              <a:t>walks are</a:t>
            </a:r>
            <a:r>
              <a:rPr dirty="0" sz="1900">
                <a:solidFill>
                  <a:srgbClr val="767070"/>
                </a:solidFill>
                <a:latin typeface="Arial"/>
                <a:cs typeface="Arial"/>
              </a:rPr>
              <a:t> </a:t>
            </a:r>
            <a:r>
              <a:rPr dirty="0" sz="1900" spc="-5">
                <a:solidFill>
                  <a:srgbClr val="767070"/>
                </a:solidFill>
                <a:latin typeface="Arial"/>
                <a:cs typeface="Arial"/>
              </a:rPr>
              <a:t>cycles.</a:t>
            </a:r>
            <a:endParaRPr sz="1900">
              <a:latin typeface="Arial"/>
              <a:cs typeface="Arial"/>
            </a:endParaRPr>
          </a:p>
        </p:txBody>
      </p:sp>
      <p:sp>
        <p:nvSpPr>
          <p:cNvPr id="10" name="object 10"/>
          <p:cNvSpPr/>
          <p:nvPr/>
        </p:nvSpPr>
        <p:spPr>
          <a:xfrm>
            <a:off x="7031735" y="1069847"/>
            <a:ext cx="500380" cy="497205"/>
          </a:xfrm>
          <a:custGeom>
            <a:avLst/>
            <a:gdLst/>
            <a:ahLst/>
            <a:cxnLst/>
            <a:rect l="l" t="t" r="r" b="b"/>
            <a:pathLst>
              <a:path w="500379" h="497205">
                <a:moveTo>
                  <a:pt x="249936" y="0"/>
                </a:moveTo>
                <a:lnTo>
                  <a:pt x="205006" y="4003"/>
                </a:lnTo>
                <a:lnTo>
                  <a:pt x="162719" y="15545"/>
                </a:lnTo>
                <a:lnTo>
                  <a:pt x="123782" y="33923"/>
                </a:lnTo>
                <a:lnTo>
                  <a:pt x="88899" y="58434"/>
                </a:lnTo>
                <a:lnTo>
                  <a:pt x="58777" y="88377"/>
                </a:lnTo>
                <a:lnTo>
                  <a:pt x="34120" y="123048"/>
                </a:lnTo>
                <a:lnTo>
                  <a:pt x="15635" y="161746"/>
                </a:lnTo>
                <a:lnTo>
                  <a:pt x="4026" y="203768"/>
                </a:lnTo>
                <a:lnTo>
                  <a:pt x="0" y="248412"/>
                </a:lnTo>
                <a:lnTo>
                  <a:pt x="4026" y="293055"/>
                </a:lnTo>
                <a:lnTo>
                  <a:pt x="15635" y="335077"/>
                </a:lnTo>
                <a:lnTo>
                  <a:pt x="34120" y="373775"/>
                </a:lnTo>
                <a:lnTo>
                  <a:pt x="58777" y="408446"/>
                </a:lnTo>
                <a:lnTo>
                  <a:pt x="88900" y="438389"/>
                </a:lnTo>
                <a:lnTo>
                  <a:pt x="123782" y="462900"/>
                </a:lnTo>
                <a:lnTo>
                  <a:pt x="162719" y="481278"/>
                </a:lnTo>
                <a:lnTo>
                  <a:pt x="205006" y="492820"/>
                </a:lnTo>
                <a:lnTo>
                  <a:pt x="249936" y="496824"/>
                </a:lnTo>
                <a:lnTo>
                  <a:pt x="294865" y="492820"/>
                </a:lnTo>
                <a:lnTo>
                  <a:pt x="337152" y="481278"/>
                </a:lnTo>
                <a:lnTo>
                  <a:pt x="376089" y="462900"/>
                </a:lnTo>
                <a:lnTo>
                  <a:pt x="410972" y="438389"/>
                </a:lnTo>
                <a:lnTo>
                  <a:pt x="441094" y="408446"/>
                </a:lnTo>
                <a:lnTo>
                  <a:pt x="465751" y="373775"/>
                </a:lnTo>
                <a:lnTo>
                  <a:pt x="484236" y="335077"/>
                </a:lnTo>
                <a:lnTo>
                  <a:pt x="495845" y="293055"/>
                </a:lnTo>
                <a:lnTo>
                  <a:pt x="499872" y="248412"/>
                </a:lnTo>
                <a:lnTo>
                  <a:pt x="495845" y="203768"/>
                </a:lnTo>
                <a:lnTo>
                  <a:pt x="484236" y="161746"/>
                </a:lnTo>
                <a:lnTo>
                  <a:pt x="465751" y="123048"/>
                </a:lnTo>
                <a:lnTo>
                  <a:pt x="441094" y="88377"/>
                </a:lnTo>
                <a:lnTo>
                  <a:pt x="410972" y="58434"/>
                </a:lnTo>
                <a:lnTo>
                  <a:pt x="376089" y="33923"/>
                </a:lnTo>
                <a:lnTo>
                  <a:pt x="337152" y="15545"/>
                </a:lnTo>
                <a:lnTo>
                  <a:pt x="294865" y="4003"/>
                </a:lnTo>
                <a:lnTo>
                  <a:pt x="249936" y="0"/>
                </a:lnTo>
                <a:close/>
              </a:path>
            </a:pathLst>
          </a:custGeom>
          <a:solidFill>
            <a:srgbClr val="AC8752"/>
          </a:solidFill>
        </p:spPr>
        <p:txBody>
          <a:bodyPr wrap="square" lIns="0" tIns="0" rIns="0" bIns="0" rtlCol="0"/>
          <a:lstStyle/>
          <a:p/>
        </p:txBody>
      </p:sp>
      <p:sp>
        <p:nvSpPr>
          <p:cNvPr id="11" name="object 11"/>
          <p:cNvSpPr txBox="1"/>
          <p:nvPr/>
        </p:nvSpPr>
        <p:spPr>
          <a:xfrm>
            <a:off x="7211314" y="1196720"/>
            <a:ext cx="143510" cy="238125"/>
          </a:xfrm>
          <a:prstGeom prst="rect">
            <a:avLst/>
          </a:prstGeom>
        </p:spPr>
        <p:txBody>
          <a:bodyPr wrap="square" lIns="0" tIns="11430" rIns="0" bIns="0" rtlCol="0" vert="horz">
            <a:spAutoFit/>
          </a:bodyPr>
          <a:lstStyle/>
          <a:p>
            <a:pPr marL="12700">
              <a:lnSpc>
                <a:spcPct val="100000"/>
              </a:lnSpc>
              <a:spcBef>
                <a:spcPts val="90"/>
              </a:spcBef>
            </a:pPr>
            <a:r>
              <a:rPr dirty="0" sz="1400" spc="-10">
                <a:solidFill>
                  <a:srgbClr val="E7DCED"/>
                </a:solidFill>
                <a:latin typeface="Arial"/>
                <a:cs typeface="Arial"/>
              </a:rPr>
              <a:t>A</a:t>
            </a:r>
            <a:endParaRPr sz="1400">
              <a:latin typeface="Arial"/>
              <a:cs typeface="Arial"/>
            </a:endParaRPr>
          </a:p>
        </p:txBody>
      </p:sp>
      <p:sp>
        <p:nvSpPr>
          <p:cNvPr id="12" name="object 12"/>
          <p:cNvSpPr/>
          <p:nvPr/>
        </p:nvSpPr>
        <p:spPr>
          <a:xfrm>
            <a:off x="8482583" y="1069847"/>
            <a:ext cx="500380" cy="497205"/>
          </a:xfrm>
          <a:custGeom>
            <a:avLst/>
            <a:gdLst/>
            <a:ahLst/>
            <a:cxnLst/>
            <a:rect l="l" t="t" r="r" b="b"/>
            <a:pathLst>
              <a:path w="500379" h="497205">
                <a:moveTo>
                  <a:pt x="249936" y="0"/>
                </a:moveTo>
                <a:lnTo>
                  <a:pt x="205006" y="4003"/>
                </a:lnTo>
                <a:lnTo>
                  <a:pt x="162719" y="15545"/>
                </a:lnTo>
                <a:lnTo>
                  <a:pt x="123782" y="33923"/>
                </a:lnTo>
                <a:lnTo>
                  <a:pt x="88899" y="58434"/>
                </a:lnTo>
                <a:lnTo>
                  <a:pt x="58777" y="88377"/>
                </a:lnTo>
                <a:lnTo>
                  <a:pt x="34120" y="123048"/>
                </a:lnTo>
                <a:lnTo>
                  <a:pt x="15635" y="161746"/>
                </a:lnTo>
                <a:lnTo>
                  <a:pt x="4026" y="203768"/>
                </a:lnTo>
                <a:lnTo>
                  <a:pt x="0" y="248412"/>
                </a:lnTo>
                <a:lnTo>
                  <a:pt x="4026" y="293055"/>
                </a:lnTo>
                <a:lnTo>
                  <a:pt x="15635" y="335077"/>
                </a:lnTo>
                <a:lnTo>
                  <a:pt x="34120" y="373775"/>
                </a:lnTo>
                <a:lnTo>
                  <a:pt x="58777" y="408446"/>
                </a:lnTo>
                <a:lnTo>
                  <a:pt x="88900" y="438389"/>
                </a:lnTo>
                <a:lnTo>
                  <a:pt x="123782" y="462900"/>
                </a:lnTo>
                <a:lnTo>
                  <a:pt x="162719" y="481278"/>
                </a:lnTo>
                <a:lnTo>
                  <a:pt x="205006" y="492820"/>
                </a:lnTo>
                <a:lnTo>
                  <a:pt x="249936" y="496824"/>
                </a:lnTo>
                <a:lnTo>
                  <a:pt x="294865" y="492820"/>
                </a:lnTo>
                <a:lnTo>
                  <a:pt x="337152" y="481278"/>
                </a:lnTo>
                <a:lnTo>
                  <a:pt x="376089" y="462900"/>
                </a:lnTo>
                <a:lnTo>
                  <a:pt x="410972" y="438389"/>
                </a:lnTo>
                <a:lnTo>
                  <a:pt x="441094" y="408446"/>
                </a:lnTo>
                <a:lnTo>
                  <a:pt x="465751" y="373775"/>
                </a:lnTo>
                <a:lnTo>
                  <a:pt x="484236" y="335077"/>
                </a:lnTo>
                <a:lnTo>
                  <a:pt x="495845" y="293055"/>
                </a:lnTo>
                <a:lnTo>
                  <a:pt x="499872" y="248412"/>
                </a:lnTo>
                <a:lnTo>
                  <a:pt x="495845" y="203768"/>
                </a:lnTo>
                <a:lnTo>
                  <a:pt x="484236" y="161746"/>
                </a:lnTo>
                <a:lnTo>
                  <a:pt x="465751" y="123048"/>
                </a:lnTo>
                <a:lnTo>
                  <a:pt x="441094" y="88377"/>
                </a:lnTo>
                <a:lnTo>
                  <a:pt x="410972" y="58434"/>
                </a:lnTo>
                <a:lnTo>
                  <a:pt x="376089" y="33923"/>
                </a:lnTo>
                <a:lnTo>
                  <a:pt x="337152" y="15545"/>
                </a:lnTo>
                <a:lnTo>
                  <a:pt x="294865" y="4003"/>
                </a:lnTo>
                <a:lnTo>
                  <a:pt x="249936" y="0"/>
                </a:lnTo>
                <a:close/>
              </a:path>
            </a:pathLst>
          </a:custGeom>
          <a:solidFill>
            <a:srgbClr val="AC8752"/>
          </a:solidFill>
        </p:spPr>
        <p:txBody>
          <a:bodyPr wrap="square" lIns="0" tIns="0" rIns="0" bIns="0" rtlCol="0"/>
          <a:lstStyle/>
          <a:p/>
        </p:txBody>
      </p:sp>
      <p:sp>
        <p:nvSpPr>
          <p:cNvPr id="13" name="object 13"/>
          <p:cNvSpPr txBox="1"/>
          <p:nvPr/>
        </p:nvSpPr>
        <p:spPr>
          <a:xfrm>
            <a:off x="8661907" y="1196720"/>
            <a:ext cx="143510" cy="238125"/>
          </a:xfrm>
          <a:prstGeom prst="rect">
            <a:avLst/>
          </a:prstGeom>
        </p:spPr>
        <p:txBody>
          <a:bodyPr wrap="square" lIns="0" tIns="11430" rIns="0" bIns="0" rtlCol="0" vert="horz">
            <a:spAutoFit/>
          </a:bodyPr>
          <a:lstStyle/>
          <a:p>
            <a:pPr marL="12700">
              <a:lnSpc>
                <a:spcPct val="100000"/>
              </a:lnSpc>
              <a:spcBef>
                <a:spcPts val="90"/>
              </a:spcBef>
            </a:pPr>
            <a:r>
              <a:rPr dirty="0" sz="1400" spc="-10">
                <a:solidFill>
                  <a:srgbClr val="E7DCED"/>
                </a:solidFill>
                <a:latin typeface="Arial"/>
                <a:cs typeface="Arial"/>
              </a:rPr>
              <a:t>B</a:t>
            </a:r>
            <a:endParaRPr sz="1400">
              <a:latin typeface="Arial"/>
              <a:cs typeface="Arial"/>
            </a:endParaRPr>
          </a:p>
        </p:txBody>
      </p:sp>
      <p:sp>
        <p:nvSpPr>
          <p:cNvPr id="14" name="object 14"/>
          <p:cNvSpPr/>
          <p:nvPr/>
        </p:nvSpPr>
        <p:spPr>
          <a:xfrm>
            <a:off x="7650480" y="2127504"/>
            <a:ext cx="497205" cy="497205"/>
          </a:xfrm>
          <a:custGeom>
            <a:avLst/>
            <a:gdLst/>
            <a:ahLst/>
            <a:cxnLst/>
            <a:rect l="l" t="t" r="r" b="b"/>
            <a:pathLst>
              <a:path w="497204" h="497205">
                <a:moveTo>
                  <a:pt x="248412" y="0"/>
                </a:moveTo>
                <a:lnTo>
                  <a:pt x="198358" y="5048"/>
                </a:lnTo>
                <a:lnTo>
                  <a:pt x="151733" y="19526"/>
                </a:lnTo>
                <a:lnTo>
                  <a:pt x="109537" y="42433"/>
                </a:lnTo>
                <a:lnTo>
                  <a:pt x="72771" y="72771"/>
                </a:lnTo>
                <a:lnTo>
                  <a:pt x="42433" y="109537"/>
                </a:lnTo>
                <a:lnTo>
                  <a:pt x="19526" y="151733"/>
                </a:lnTo>
                <a:lnTo>
                  <a:pt x="5048" y="198358"/>
                </a:lnTo>
                <a:lnTo>
                  <a:pt x="0" y="248412"/>
                </a:lnTo>
                <a:lnTo>
                  <a:pt x="5048" y="298465"/>
                </a:lnTo>
                <a:lnTo>
                  <a:pt x="19526" y="345090"/>
                </a:lnTo>
                <a:lnTo>
                  <a:pt x="42433" y="387286"/>
                </a:lnTo>
                <a:lnTo>
                  <a:pt x="72771" y="424053"/>
                </a:lnTo>
                <a:lnTo>
                  <a:pt x="109537" y="454390"/>
                </a:lnTo>
                <a:lnTo>
                  <a:pt x="151733" y="477297"/>
                </a:lnTo>
                <a:lnTo>
                  <a:pt x="198358" y="491775"/>
                </a:lnTo>
                <a:lnTo>
                  <a:pt x="248412" y="496824"/>
                </a:lnTo>
                <a:lnTo>
                  <a:pt x="298465" y="491775"/>
                </a:lnTo>
                <a:lnTo>
                  <a:pt x="345090" y="477297"/>
                </a:lnTo>
                <a:lnTo>
                  <a:pt x="387286" y="454390"/>
                </a:lnTo>
                <a:lnTo>
                  <a:pt x="424052" y="424053"/>
                </a:lnTo>
                <a:lnTo>
                  <a:pt x="454390" y="387286"/>
                </a:lnTo>
                <a:lnTo>
                  <a:pt x="477297" y="345090"/>
                </a:lnTo>
                <a:lnTo>
                  <a:pt x="491775" y="298465"/>
                </a:lnTo>
                <a:lnTo>
                  <a:pt x="496824" y="248412"/>
                </a:lnTo>
                <a:lnTo>
                  <a:pt x="491775" y="198358"/>
                </a:lnTo>
                <a:lnTo>
                  <a:pt x="477297" y="151733"/>
                </a:lnTo>
                <a:lnTo>
                  <a:pt x="454390" y="109537"/>
                </a:lnTo>
                <a:lnTo>
                  <a:pt x="424052" y="72771"/>
                </a:lnTo>
                <a:lnTo>
                  <a:pt x="387286" y="42433"/>
                </a:lnTo>
                <a:lnTo>
                  <a:pt x="345090" y="19526"/>
                </a:lnTo>
                <a:lnTo>
                  <a:pt x="298465" y="5048"/>
                </a:lnTo>
                <a:lnTo>
                  <a:pt x="248412" y="0"/>
                </a:lnTo>
                <a:close/>
              </a:path>
            </a:pathLst>
          </a:custGeom>
          <a:solidFill>
            <a:srgbClr val="AC8752"/>
          </a:solidFill>
        </p:spPr>
        <p:txBody>
          <a:bodyPr wrap="square" lIns="0" tIns="0" rIns="0" bIns="0" rtlCol="0"/>
          <a:lstStyle/>
          <a:p/>
        </p:txBody>
      </p:sp>
      <p:sp>
        <p:nvSpPr>
          <p:cNvPr id="15" name="object 15"/>
          <p:cNvSpPr/>
          <p:nvPr/>
        </p:nvSpPr>
        <p:spPr>
          <a:xfrm>
            <a:off x="9223247" y="2127504"/>
            <a:ext cx="497205" cy="497205"/>
          </a:xfrm>
          <a:custGeom>
            <a:avLst/>
            <a:gdLst/>
            <a:ahLst/>
            <a:cxnLst/>
            <a:rect l="l" t="t" r="r" b="b"/>
            <a:pathLst>
              <a:path w="497204" h="497205">
                <a:moveTo>
                  <a:pt x="248411" y="0"/>
                </a:moveTo>
                <a:lnTo>
                  <a:pt x="198358" y="5048"/>
                </a:lnTo>
                <a:lnTo>
                  <a:pt x="151733" y="19526"/>
                </a:lnTo>
                <a:lnTo>
                  <a:pt x="109537" y="42433"/>
                </a:lnTo>
                <a:lnTo>
                  <a:pt x="72771" y="72771"/>
                </a:lnTo>
                <a:lnTo>
                  <a:pt x="42433" y="109537"/>
                </a:lnTo>
                <a:lnTo>
                  <a:pt x="19526" y="151733"/>
                </a:lnTo>
                <a:lnTo>
                  <a:pt x="5048" y="198358"/>
                </a:lnTo>
                <a:lnTo>
                  <a:pt x="0" y="248412"/>
                </a:lnTo>
                <a:lnTo>
                  <a:pt x="5048" y="298465"/>
                </a:lnTo>
                <a:lnTo>
                  <a:pt x="19526" y="345090"/>
                </a:lnTo>
                <a:lnTo>
                  <a:pt x="42433" y="387286"/>
                </a:lnTo>
                <a:lnTo>
                  <a:pt x="72771" y="424053"/>
                </a:lnTo>
                <a:lnTo>
                  <a:pt x="109537" y="454390"/>
                </a:lnTo>
                <a:lnTo>
                  <a:pt x="151733" y="477297"/>
                </a:lnTo>
                <a:lnTo>
                  <a:pt x="198358" y="491775"/>
                </a:lnTo>
                <a:lnTo>
                  <a:pt x="248411" y="496824"/>
                </a:lnTo>
                <a:lnTo>
                  <a:pt x="298465" y="491775"/>
                </a:lnTo>
                <a:lnTo>
                  <a:pt x="345090" y="477297"/>
                </a:lnTo>
                <a:lnTo>
                  <a:pt x="387286" y="454390"/>
                </a:lnTo>
                <a:lnTo>
                  <a:pt x="424052" y="424053"/>
                </a:lnTo>
                <a:lnTo>
                  <a:pt x="454390" y="387286"/>
                </a:lnTo>
                <a:lnTo>
                  <a:pt x="477297" y="345090"/>
                </a:lnTo>
                <a:lnTo>
                  <a:pt x="491775" y="298465"/>
                </a:lnTo>
                <a:lnTo>
                  <a:pt x="496824" y="248412"/>
                </a:lnTo>
                <a:lnTo>
                  <a:pt x="491775" y="198358"/>
                </a:lnTo>
                <a:lnTo>
                  <a:pt x="477297" y="151733"/>
                </a:lnTo>
                <a:lnTo>
                  <a:pt x="454390" y="109537"/>
                </a:lnTo>
                <a:lnTo>
                  <a:pt x="424052" y="72771"/>
                </a:lnTo>
                <a:lnTo>
                  <a:pt x="387286" y="42433"/>
                </a:lnTo>
                <a:lnTo>
                  <a:pt x="345090" y="19526"/>
                </a:lnTo>
                <a:lnTo>
                  <a:pt x="298465" y="5048"/>
                </a:lnTo>
                <a:lnTo>
                  <a:pt x="248411" y="0"/>
                </a:lnTo>
                <a:close/>
              </a:path>
            </a:pathLst>
          </a:custGeom>
          <a:solidFill>
            <a:srgbClr val="AC8752"/>
          </a:solidFill>
        </p:spPr>
        <p:txBody>
          <a:bodyPr wrap="square" lIns="0" tIns="0" rIns="0" bIns="0" rtlCol="0"/>
          <a:lstStyle/>
          <a:p/>
        </p:txBody>
      </p:sp>
      <p:sp>
        <p:nvSpPr>
          <p:cNvPr id="16" name="object 16"/>
          <p:cNvSpPr/>
          <p:nvPr/>
        </p:nvSpPr>
        <p:spPr>
          <a:xfrm>
            <a:off x="9896856" y="1069847"/>
            <a:ext cx="497205" cy="497205"/>
          </a:xfrm>
          <a:custGeom>
            <a:avLst/>
            <a:gdLst/>
            <a:ahLst/>
            <a:cxnLst/>
            <a:rect l="l" t="t" r="r" b="b"/>
            <a:pathLst>
              <a:path w="497204" h="497205">
                <a:moveTo>
                  <a:pt x="248412" y="0"/>
                </a:moveTo>
                <a:lnTo>
                  <a:pt x="198358" y="5048"/>
                </a:lnTo>
                <a:lnTo>
                  <a:pt x="151733" y="19526"/>
                </a:lnTo>
                <a:lnTo>
                  <a:pt x="109537" y="42433"/>
                </a:lnTo>
                <a:lnTo>
                  <a:pt x="72771" y="72771"/>
                </a:lnTo>
                <a:lnTo>
                  <a:pt x="42433" y="109537"/>
                </a:lnTo>
                <a:lnTo>
                  <a:pt x="19526" y="151733"/>
                </a:lnTo>
                <a:lnTo>
                  <a:pt x="5048" y="198358"/>
                </a:lnTo>
                <a:lnTo>
                  <a:pt x="0" y="248412"/>
                </a:lnTo>
                <a:lnTo>
                  <a:pt x="5048" y="298465"/>
                </a:lnTo>
                <a:lnTo>
                  <a:pt x="19526" y="345090"/>
                </a:lnTo>
                <a:lnTo>
                  <a:pt x="42433" y="387286"/>
                </a:lnTo>
                <a:lnTo>
                  <a:pt x="72771" y="424053"/>
                </a:lnTo>
                <a:lnTo>
                  <a:pt x="109537" y="454390"/>
                </a:lnTo>
                <a:lnTo>
                  <a:pt x="151733" y="477297"/>
                </a:lnTo>
                <a:lnTo>
                  <a:pt x="198358" y="491775"/>
                </a:lnTo>
                <a:lnTo>
                  <a:pt x="248412" y="496824"/>
                </a:lnTo>
                <a:lnTo>
                  <a:pt x="298465" y="491775"/>
                </a:lnTo>
                <a:lnTo>
                  <a:pt x="345090" y="477297"/>
                </a:lnTo>
                <a:lnTo>
                  <a:pt x="387286" y="454390"/>
                </a:lnTo>
                <a:lnTo>
                  <a:pt x="424052" y="424053"/>
                </a:lnTo>
                <a:lnTo>
                  <a:pt x="454390" y="387286"/>
                </a:lnTo>
                <a:lnTo>
                  <a:pt x="477297" y="345090"/>
                </a:lnTo>
                <a:lnTo>
                  <a:pt x="491775" y="298465"/>
                </a:lnTo>
                <a:lnTo>
                  <a:pt x="496824" y="248412"/>
                </a:lnTo>
                <a:lnTo>
                  <a:pt x="491775" y="198358"/>
                </a:lnTo>
                <a:lnTo>
                  <a:pt x="477297" y="151733"/>
                </a:lnTo>
                <a:lnTo>
                  <a:pt x="454390" y="109537"/>
                </a:lnTo>
                <a:lnTo>
                  <a:pt x="424052" y="72771"/>
                </a:lnTo>
                <a:lnTo>
                  <a:pt x="387286" y="42433"/>
                </a:lnTo>
                <a:lnTo>
                  <a:pt x="345090" y="19526"/>
                </a:lnTo>
                <a:lnTo>
                  <a:pt x="298465" y="5048"/>
                </a:lnTo>
                <a:lnTo>
                  <a:pt x="248412" y="0"/>
                </a:lnTo>
                <a:close/>
              </a:path>
            </a:pathLst>
          </a:custGeom>
          <a:solidFill>
            <a:srgbClr val="AC8752"/>
          </a:solidFill>
        </p:spPr>
        <p:txBody>
          <a:bodyPr wrap="square" lIns="0" tIns="0" rIns="0" bIns="0" rtlCol="0"/>
          <a:lstStyle/>
          <a:p/>
        </p:txBody>
      </p:sp>
      <p:sp>
        <p:nvSpPr>
          <p:cNvPr id="17" name="object 17"/>
          <p:cNvSpPr txBox="1"/>
          <p:nvPr/>
        </p:nvSpPr>
        <p:spPr>
          <a:xfrm>
            <a:off x="10075291" y="1196720"/>
            <a:ext cx="143510" cy="238125"/>
          </a:xfrm>
          <a:prstGeom prst="rect">
            <a:avLst/>
          </a:prstGeom>
        </p:spPr>
        <p:txBody>
          <a:bodyPr wrap="square" lIns="0" tIns="11430" rIns="0" bIns="0" rtlCol="0" vert="horz">
            <a:spAutoFit/>
          </a:bodyPr>
          <a:lstStyle/>
          <a:p>
            <a:pPr marL="12700">
              <a:lnSpc>
                <a:spcPct val="100000"/>
              </a:lnSpc>
              <a:spcBef>
                <a:spcPts val="90"/>
              </a:spcBef>
            </a:pPr>
            <a:r>
              <a:rPr dirty="0" sz="1400" spc="-10">
                <a:solidFill>
                  <a:srgbClr val="E7DCED"/>
                </a:solidFill>
                <a:latin typeface="Arial"/>
                <a:cs typeface="Arial"/>
              </a:rPr>
              <a:t>E</a:t>
            </a:r>
            <a:endParaRPr sz="1400">
              <a:latin typeface="Arial"/>
              <a:cs typeface="Arial"/>
            </a:endParaRPr>
          </a:p>
        </p:txBody>
      </p:sp>
      <p:sp>
        <p:nvSpPr>
          <p:cNvPr id="18" name="object 18"/>
          <p:cNvSpPr/>
          <p:nvPr/>
        </p:nvSpPr>
        <p:spPr>
          <a:xfrm>
            <a:off x="7283195" y="1568196"/>
            <a:ext cx="440690" cy="631825"/>
          </a:xfrm>
          <a:custGeom>
            <a:avLst/>
            <a:gdLst/>
            <a:ahLst/>
            <a:cxnLst/>
            <a:rect l="l" t="t" r="r" b="b"/>
            <a:pathLst>
              <a:path w="440690" h="631825">
                <a:moveTo>
                  <a:pt x="0" y="0"/>
                </a:moveTo>
                <a:lnTo>
                  <a:pt x="440435" y="631570"/>
                </a:lnTo>
              </a:path>
            </a:pathLst>
          </a:custGeom>
          <a:ln w="27432">
            <a:solidFill>
              <a:srgbClr val="8952AC"/>
            </a:solidFill>
          </a:ln>
        </p:spPr>
        <p:txBody>
          <a:bodyPr wrap="square" lIns="0" tIns="0" rIns="0" bIns="0" rtlCol="0"/>
          <a:lstStyle/>
          <a:p/>
        </p:txBody>
      </p:sp>
      <p:sp>
        <p:nvSpPr>
          <p:cNvPr id="19" name="object 19"/>
          <p:cNvSpPr/>
          <p:nvPr/>
        </p:nvSpPr>
        <p:spPr>
          <a:xfrm>
            <a:off x="7533131" y="1321308"/>
            <a:ext cx="951865" cy="0"/>
          </a:xfrm>
          <a:custGeom>
            <a:avLst/>
            <a:gdLst/>
            <a:ahLst/>
            <a:cxnLst/>
            <a:rect l="l" t="t" r="r" b="b"/>
            <a:pathLst>
              <a:path w="951865" h="0">
                <a:moveTo>
                  <a:pt x="0" y="0"/>
                </a:moveTo>
                <a:lnTo>
                  <a:pt x="951611" y="0"/>
                </a:lnTo>
              </a:path>
            </a:pathLst>
          </a:custGeom>
          <a:ln w="27432">
            <a:solidFill>
              <a:srgbClr val="8952AC"/>
            </a:solidFill>
          </a:ln>
        </p:spPr>
        <p:txBody>
          <a:bodyPr wrap="square" lIns="0" tIns="0" rIns="0" bIns="0" rtlCol="0"/>
          <a:lstStyle/>
          <a:p/>
        </p:txBody>
      </p:sp>
      <p:sp>
        <p:nvSpPr>
          <p:cNvPr id="20" name="object 20"/>
          <p:cNvSpPr/>
          <p:nvPr/>
        </p:nvSpPr>
        <p:spPr>
          <a:xfrm>
            <a:off x="8075676" y="1568196"/>
            <a:ext cx="657225" cy="631825"/>
          </a:xfrm>
          <a:custGeom>
            <a:avLst/>
            <a:gdLst/>
            <a:ahLst/>
            <a:cxnLst/>
            <a:rect l="l" t="t" r="r" b="b"/>
            <a:pathLst>
              <a:path w="657225" h="631825">
                <a:moveTo>
                  <a:pt x="0" y="631570"/>
                </a:moveTo>
                <a:lnTo>
                  <a:pt x="657225" y="0"/>
                </a:lnTo>
              </a:path>
            </a:pathLst>
          </a:custGeom>
          <a:ln w="27432">
            <a:solidFill>
              <a:srgbClr val="8952AC"/>
            </a:solidFill>
          </a:ln>
        </p:spPr>
        <p:txBody>
          <a:bodyPr wrap="square" lIns="0" tIns="0" rIns="0" bIns="0" rtlCol="0"/>
          <a:lstStyle/>
          <a:p/>
        </p:txBody>
      </p:sp>
      <p:sp>
        <p:nvSpPr>
          <p:cNvPr id="21" name="object 21"/>
          <p:cNvSpPr/>
          <p:nvPr/>
        </p:nvSpPr>
        <p:spPr>
          <a:xfrm>
            <a:off x="8983980" y="1321308"/>
            <a:ext cx="914400" cy="0"/>
          </a:xfrm>
          <a:custGeom>
            <a:avLst/>
            <a:gdLst/>
            <a:ahLst/>
            <a:cxnLst/>
            <a:rect l="l" t="t" r="r" b="b"/>
            <a:pathLst>
              <a:path w="914400" h="0">
                <a:moveTo>
                  <a:pt x="0" y="0"/>
                </a:moveTo>
                <a:lnTo>
                  <a:pt x="914400" y="0"/>
                </a:lnTo>
              </a:path>
            </a:pathLst>
          </a:custGeom>
          <a:ln w="27432">
            <a:solidFill>
              <a:srgbClr val="8952AC"/>
            </a:solidFill>
          </a:ln>
        </p:spPr>
        <p:txBody>
          <a:bodyPr wrap="square" lIns="0" tIns="0" rIns="0" bIns="0" rtlCol="0"/>
          <a:lstStyle/>
          <a:p/>
        </p:txBody>
      </p:sp>
      <p:sp>
        <p:nvSpPr>
          <p:cNvPr id="22" name="object 22"/>
          <p:cNvSpPr/>
          <p:nvPr/>
        </p:nvSpPr>
        <p:spPr>
          <a:xfrm>
            <a:off x="8148828" y="2375916"/>
            <a:ext cx="1075055" cy="0"/>
          </a:xfrm>
          <a:custGeom>
            <a:avLst/>
            <a:gdLst/>
            <a:ahLst/>
            <a:cxnLst/>
            <a:rect l="l" t="t" r="r" b="b"/>
            <a:pathLst>
              <a:path w="1075054" h="0">
                <a:moveTo>
                  <a:pt x="0" y="0"/>
                </a:moveTo>
                <a:lnTo>
                  <a:pt x="1074801" y="0"/>
                </a:lnTo>
              </a:path>
            </a:pathLst>
          </a:custGeom>
          <a:ln w="27432">
            <a:solidFill>
              <a:srgbClr val="8952AC"/>
            </a:solidFill>
          </a:ln>
        </p:spPr>
        <p:txBody>
          <a:bodyPr wrap="square" lIns="0" tIns="0" rIns="0" bIns="0" rtlCol="0"/>
          <a:lstStyle/>
          <a:p/>
        </p:txBody>
      </p:sp>
      <p:sp>
        <p:nvSpPr>
          <p:cNvPr id="23" name="object 23"/>
          <p:cNvSpPr/>
          <p:nvPr/>
        </p:nvSpPr>
        <p:spPr>
          <a:xfrm>
            <a:off x="9648443" y="1568196"/>
            <a:ext cx="497205" cy="631825"/>
          </a:xfrm>
          <a:custGeom>
            <a:avLst/>
            <a:gdLst/>
            <a:ahLst/>
            <a:cxnLst/>
            <a:rect l="l" t="t" r="r" b="b"/>
            <a:pathLst>
              <a:path w="497204" h="631825">
                <a:moveTo>
                  <a:pt x="496824" y="0"/>
                </a:moveTo>
                <a:lnTo>
                  <a:pt x="0" y="631570"/>
                </a:lnTo>
              </a:path>
            </a:pathLst>
          </a:custGeom>
          <a:ln w="27432">
            <a:solidFill>
              <a:srgbClr val="8952AC"/>
            </a:solidFill>
          </a:ln>
        </p:spPr>
        <p:txBody>
          <a:bodyPr wrap="square" lIns="0" tIns="0" rIns="0" bIns="0" rtlCol="0"/>
          <a:lstStyle/>
          <a:p/>
        </p:txBody>
      </p:sp>
      <p:sp>
        <p:nvSpPr>
          <p:cNvPr id="24" name="object 24"/>
          <p:cNvSpPr/>
          <p:nvPr/>
        </p:nvSpPr>
        <p:spPr>
          <a:xfrm>
            <a:off x="8734043" y="1568196"/>
            <a:ext cx="563880" cy="631825"/>
          </a:xfrm>
          <a:custGeom>
            <a:avLst/>
            <a:gdLst/>
            <a:ahLst/>
            <a:cxnLst/>
            <a:rect l="l" t="t" r="r" b="b"/>
            <a:pathLst>
              <a:path w="563879" h="631825">
                <a:moveTo>
                  <a:pt x="0" y="0"/>
                </a:moveTo>
                <a:lnTo>
                  <a:pt x="563626" y="631570"/>
                </a:lnTo>
              </a:path>
            </a:pathLst>
          </a:custGeom>
          <a:ln w="27432">
            <a:solidFill>
              <a:srgbClr val="8952AC"/>
            </a:solidFill>
          </a:ln>
        </p:spPr>
        <p:txBody>
          <a:bodyPr wrap="square" lIns="0" tIns="0" rIns="0" bIns="0" rtlCol="0"/>
          <a:lstStyle/>
          <a:p/>
        </p:txBody>
      </p:sp>
      <p:sp>
        <p:nvSpPr>
          <p:cNvPr id="25" name="object 25"/>
          <p:cNvSpPr/>
          <p:nvPr/>
        </p:nvSpPr>
        <p:spPr>
          <a:xfrm>
            <a:off x="7533131" y="1143000"/>
            <a:ext cx="951865" cy="119380"/>
          </a:xfrm>
          <a:custGeom>
            <a:avLst/>
            <a:gdLst/>
            <a:ahLst/>
            <a:cxnLst/>
            <a:rect l="l" t="t" r="r" b="b"/>
            <a:pathLst>
              <a:path w="951865" h="119380">
                <a:moveTo>
                  <a:pt x="832739" y="0"/>
                </a:moveTo>
                <a:lnTo>
                  <a:pt x="832739" y="118872"/>
                </a:lnTo>
                <a:lnTo>
                  <a:pt x="911987" y="79248"/>
                </a:lnTo>
                <a:lnTo>
                  <a:pt x="852551" y="79248"/>
                </a:lnTo>
                <a:lnTo>
                  <a:pt x="852551" y="39624"/>
                </a:lnTo>
                <a:lnTo>
                  <a:pt x="911987" y="39624"/>
                </a:lnTo>
                <a:lnTo>
                  <a:pt x="832739" y="0"/>
                </a:lnTo>
                <a:close/>
              </a:path>
              <a:path w="951865" h="119380">
                <a:moveTo>
                  <a:pt x="832739" y="39624"/>
                </a:moveTo>
                <a:lnTo>
                  <a:pt x="0" y="39624"/>
                </a:lnTo>
                <a:lnTo>
                  <a:pt x="0" y="79248"/>
                </a:lnTo>
                <a:lnTo>
                  <a:pt x="832739" y="79248"/>
                </a:lnTo>
                <a:lnTo>
                  <a:pt x="832739" y="39624"/>
                </a:lnTo>
                <a:close/>
              </a:path>
              <a:path w="951865" h="119380">
                <a:moveTo>
                  <a:pt x="911987" y="39624"/>
                </a:moveTo>
                <a:lnTo>
                  <a:pt x="852551" y="39624"/>
                </a:lnTo>
                <a:lnTo>
                  <a:pt x="852551" y="79248"/>
                </a:lnTo>
                <a:lnTo>
                  <a:pt x="911987" y="79248"/>
                </a:lnTo>
                <a:lnTo>
                  <a:pt x="951611" y="59436"/>
                </a:lnTo>
                <a:lnTo>
                  <a:pt x="911987" y="39624"/>
                </a:lnTo>
                <a:close/>
              </a:path>
            </a:pathLst>
          </a:custGeom>
          <a:solidFill>
            <a:srgbClr val="52AC87"/>
          </a:solidFill>
        </p:spPr>
        <p:txBody>
          <a:bodyPr wrap="square" lIns="0" tIns="0" rIns="0" bIns="0" rtlCol="0"/>
          <a:lstStyle/>
          <a:p/>
        </p:txBody>
      </p:sp>
      <p:sp>
        <p:nvSpPr>
          <p:cNvPr id="26" name="object 26"/>
          <p:cNvSpPr/>
          <p:nvPr/>
        </p:nvSpPr>
        <p:spPr>
          <a:xfrm>
            <a:off x="8983980" y="1143000"/>
            <a:ext cx="951865" cy="119380"/>
          </a:xfrm>
          <a:custGeom>
            <a:avLst/>
            <a:gdLst/>
            <a:ahLst/>
            <a:cxnLst/>
            <a:rect l="l" t="t" r="r" b="b"/>
            <a:pathLst>
              <a:path w="951865" h="119380">
                <a:moveTo>
                  <a:pt x="832739" y="0"/>
                </a:moveTo>
                <a:lnTo>
                  <a:pt x="832739" y="118872"/>
                </a:lnTo>
                <a:lnTo>
                  <a:pt x="911987" y="79248"/>
                </a:lnTo>
                <a:lnTo>
                  <a:pt x="852551" y="79248"/>
                </a:lnTo>
                <a:lnTo>
                  <a:pt x="852551" y="39624"/>
                </a:lnTo>
                <a:lnTo>
                  <a:pt x="911987" y="39624"/>
                </a:lnTo>
                <a:lnTo>
                  <a:pt x="832739" y="0"/>
                </a:lnTo>
                <a:close/>
              </a:path>
              <a:path w="951865" h="119380">
                <a:moveTo>
                  <a:pt x="832739" y="39624"/>
                </a:moveTo>
                <a:lnTo>
                  <a:pt x="0" y="39624"/>
                </a:lnTo>
                <a:lnTo>
                  <a:pt x="0" y="79248"/>
                </a:lnTo>
                <a:lnTo>
                  <a:pt x="832739" y="79248"/>
                </a:lnTo>
                <a:lnTo>
                  <a:pt x="832739" y="39624"/>
                </a:lnTo>
                <a:close/>
              </a:path>
              <a:path w="951865" h="119380">
                <a:moveTo>
                  <a:pt x="911987" y="39624"/>
                </a:moveTo>
                <a:lnTo>
                  <a:pt x="852551" y="39624"/>
                </a:lnTo>
                <a:lnTo>
                  <a:pt x="852551" y="79248"/>
                </a:lnTo>
                <a:lnTo>
                  <a:pt x="911987" y="79248"/>
                </a:lnTo>
                <a:lnTo>
                  <a:pt x="951611" y="59436"/>
                </a:lnTo>
                <a:lnTo>
                  <a:pt x="911987" y="39624"/>
                </a:lnTo>
                <a:close/>
              </a:path>
            </a:pathLst>
          </a:custGeom>
          <a:solidFill>
            <a:srgbClr val="52AC87"/>
          </a:solidFill>
        </p:spPr>
        <p:txBody>
          <a:bodyPr wrap="square" lIns="0" tIns="0" rIns="0" bIns="0" rtlCol="0"/>
          <a:lstStyle/>
          <a:p/>
        </p:txBody>
      </p:sp>
      <p:sp>
        <p:nvSpPr>
          <p:cNvPr id="27" name="object 27"/>
          <p:cNvSpPr/>
          <p:nvPr/>
        </p:nvSpPr>
        <p:spPr>
          <a:xfrm>
            <a:off x="9733788" y="1617091"/>
            <a:ext cx="490855" cy="628015"/>
          </a:xfrm>
          <a:custGeom>
            <a:avLst/>
            <a:gdLst/>
            <a:ahLst/>
            <a:cxnLst/>
            <a:rect l="l" t="t" r="r" b="b"/>
            <a:pathLst>
              <a:path w="490854" h="628014">
                <a:moveTo>
                  <a:pt x="25526" y="497078"/>
                </a:moveTo>
                <a:lnTo>
                  <a:pt x="0" y="627507"/>
                </a:lnTo>
                <a:lnTo>
                  <a:pt x="119633" y="569722"/>
                </a:lnTo>
                <a:lnTo>
                  <a:pt x="108610" y="561213"/>
                </a:lnTo>
                <a:lnTo>
                  <a:pt x="76200" y="561213"/>
                </a:lnTo>
                <a:lnTo>
                  <a:pt x="44830" y="536956"/>
                </a:lnTo>
                <a:lnTo>
                  <a:pt x="56912" y="521305"/>
                </a:lnTo>
                <a:lnTo>
                  <a:pt x="25526" y="497078"/>
                </a:lnTo>
                <a:close/>
              </a:path>
              <a:path w="490854" h="628014">
                <a:moveTo>
                  <a:pt x="56912" y="521305"/>
                </a:moveTo>
                <a:lnTo>
                  <a:pt x="44830" y="536956"/>
                </a:lnTo>
                <a:lnTo>
                  <a:pt x="76200" y="561213"/>
                </a:lnTo>
                <a:lnTo>
                  <a:pt x="88300" y="545534"/>
                </a:lnTo>
                <a:lnTo>
                  <a:pt x="56912" y="521305"/>
                </a:lnTo>
                <a:close/>
              </a:path>
              <a:path w="490854" h="628014">
                <a:moveTo>
                  <a:pt x="88300" y="545534"/>
                </a:moveTo>
                <a:lnTo>
                  <a:pt x="76200" y="561213"/>
                </a:lnTo>
                <a:lnTo>
                  <a:pt x="108610" y="561213"/>
                </a:lnTo>
                <a:lnTo>
                  <a:pt x="88300" y="545534"/>
                </a:lnTo>
                <a:close/>
              </a:path>
              <a:path w="490854" h="628014">
                <a:moveTo>
                  <a:pt x="459358" y="0"/>
                </a:moveTo>
                <a:lnTo>
                  <a:pt x="56912" y="521305"/>
                </a:lnTo>
                <a:lnTo>
                  <a:pt x="88300" y="545534"/>
                </a:lnTo>
                <a:lnTo>
                  <a:pt x="490727" y="24130"/>
                </a:lnTo>
                <a:lnTo>
                  <a:pt x="459358" y="0"/>
                </a:lnTo>
                <a:close/>
              </a:path>
            </a:pathLst>
          </a:custGeom>
          <a:solidFill>
            <a:srgbClr val="52AC87"/>
          </a:solidFill>
        </p:spPr>
        <p:txBody>
          <a:bodyPr wrap="square" lIns="0" tIns="0" rIns="0" bIns="0" rtlCol="0"/>
          <a:lstStyle/>
          <a:p/>
        </p:txBody>
      </p:sp>
      <p:sp>
        <p:nvSpPr>
          <p:cNvPr id="28" name="object 28"/>
          <p:cNvSpPr/>
          <p:nvPr/>
        </p:nvSpPr>
        <p:spPr>
          <a:xfrm>
            <a:off x="8761476" y="1720595"/>
            <a:ext cx="476884" cy="534035"/>
          </a:xfrm>
          <a:custGeom>
            <a:avLst/>
            <a:gdLst/>
            <a:ahLst/>
            <a:cxnLst/>
            <a:rect l="l" t="t" r="r" b="b"/>
            <a:pathLst>
              <a:path w="476884" h="534035">
                <a:moveTo>
                  <a:pt x="93727" y="75695"/>
                </a:moveTo>
                <a:lnTo>
                  <a:pt x="64068" y="102049"/>
                </a:lnTo>
                <a:lnTo>
                  <a:pt x="447167" y="533526"/>
                </a:lnTo>
                <a:lnTo>
                  <a:pt x="476884" y="507238"/>
                </a:lnTo>
                <a:lnTo>
                  <a:pt x="93727" y="75695"/>
                </a:lnTo>
                <a:close/>
              </a:path>
              <a:path w="476884" h="534035">
                <a:moveTo>
                  <a:pt x="0" y="0"/>
                </a:moveTo>
                <a:lnTo>
                  <a:pt x="34417" y="128396"/>
                </a:lnTo>
                <a:lnTo>
                  <a:pt x="64068" y="102049"/>
                </a:lnTo>
                <a:lnTo>
                  <a:pt x="50926" y="87249"/>
                </a:lnTo>
                <a:lnTo>
                  <a:pt x="80645" y="60959"/>
                </a:lnTo>
                <a:lnTo>
                  <a:pt x="110310" y="60959"/>
                </a:lnTo>
                <a:lnTo>
                  <a:pt x="123317" y="49402"/>
                </a:lnTo>
                <a:lnTo>
                  <a:pt x="0" y="0"/>
                </a:lnTo>
                <a:close/>
              </a:path>
              <a:path w="476884" h="534035">
                <a:moveTo>
                  <a:pt x="80645" y="60959"/>
                </a:moveTo>
                <a:lnTo>
                  <a:pt x="50926" y="87249"/>
                </a:lnTo>
                <a:lnTo>
                  <a:pt x="64068" y="102049"/>
                </a:lnTo>
                <a:lnTo>
                  <a:pt x="93727" y="75695"/>
                </a:lnTo>
                <a:lnTo>
                  <a:pt x="80645" y="60959"/>
                </a:lnTo>
                <a:close/>
              </a:path>
              <a:path w="476884" h="534035">
                <a:moveTo>
                  <a:pt x="110310" y="60959"/>
                </a:moveTo>
                <a:lnTo>
                  <a:pt x="80645" y="60959"/>
                </a:lnTo>
                <a:lnTo>
                  <a:pt x="93727" y="75695"/>
                </a:lnTo>
                <a:lnTo>
                  <a:pt x="110310" y="60959"/>
                </a:lnTo>
                <a:close/>
              </a:path>
            </a:pathLst>
          </a:custGeom>
          <a:solidFill>
            <a:srgbClr val="52AC87"/>
          </a:solidFill>
        </p:spPr>
        <p:txBody>
          <a:bodyPr wrap="square" lIns="0" tIns="0" rIns="0" bIns="0" rtlCol="0"/>
          <a:lstStyle/>
          <a:p/>
        </p:txBody>
      </p:sp>
      <p:sp>
        <p:nvSpPr>
          <p:cNvPr id="29" name="object 29"/>
          <p:cNvSpPr/>
          <p:nvPr/>
        </p:nvSpPr>
        <p:spPr>
          <a:xfrm>
            <a:off x="8161019" y="1675764"/>
            <a:ext cx="570230" cy="548640"/>
          </a:xfrm>
          <a:custGeom>
            <a:avLst/>
            <a:gdLst/>
            <a:ahLst/>
            <a:cxnLst/>
            <a:rect l="l" t="t" r="r" b="b"/>
            <a:pathLst>
              <a:path w="570229" h="548639">
                <a:moveTo>
                  <a:pt x="44576" y="423163"/>
                </a:moveTo>
                <a:lnTo>
                  <a:pt x="0" y="548259"/>
                </a:lnTo>
                <a:lnTo>
                  <a:pt x="126873" y="508888"/>
                </a:lnTo>
                <a:lnTo>
                  <a:pt x="112608" y="494030"/>
                </a:lnTo>
                <a:lnTo>
                  <a:pt x="85216" y="494030"/>
                </a:lnTo>
                <a:lnTo>
                  <a:pt x="57784" y="465455"/>
                </a:lnTo>
                <a:lnTo>
                  <a:pt x="72041" y="451773"/>
                </a:lnTo>
                <a:lnTo>
                  <a:pt x="44576" y="423163"/>
                </a:lnTo>
                <a:close/>
              </a:path>
              <a:path w="570229" h="548639">
                <a:moveTo>
                  <a:pt x="72041" y="451773"/>
                </a:moveTo>
                <a:lnTo>
                  <a:pt x="57784" y="465455"/>
                </a:lnTo>
                <a:lnTo>
                  <a:pt x="85216" y="494030"/>
                </a:lnTo>
                <a:lnTo>
                  <a:pt x="99475" y="480350"/>
                </a:lnTo>
                <a:lnTo>
                  <a:pt x="72041" y="451773"/>
                </a:lnTo>
                <a:close/>
              </a:path>
              <a:path w="570229" h="548639">
                <a:moveTo>
                  <a:pt x="99475" y="480350"/>
                </a:moveTo>
                <a:lnTo>
                  <a:pt x="85216" y="494030"/>
                </a:lnTo>
                <a:lnTo>
                  <a:pt x="112608" y="494030"/>
                </a:lnTo>
                <a:lnTo>
                  <a:pt x="99475" y="480350"/>
                </a:lnTo>
                <a:close/>
              </a:path>
              <a:path w="570229" h="548639">
                <a:moveTo>
                  <a:pt x="542798" y="0"/>
                </a:moveTo>
                <a:lnTo>
                  <a:pt x="72041" y="451773"/>
                </a:lnTo>
                <a:lnTo>
                  <a:pt x="99475" y="480350"/>
                </a:lnTo>
                <a:lnTo>
                  <a:pt x="570229" y="28701"/>
                </a:lnTo>
                <a:lnTo>
                  <a:pt x="542798" y="0"/>
                </a:lnTo>
                <a:close/>
              </a:path>
            </a:pathLst>
          </a:custGeom>
          <a:solidFill>
            <a:srgbClr val="52AC87"/>
          </a:solidFill>
        </p:spPr>
        <p:txBody>
          <a:bodyPr wrap="square" lIns="0" tIns="0" rIns="0" bIns="0" rtlCol="0"/>
          <a:lstStyle/>
          <a:p/>
        </p:txBody>
      </p:sp>
      <p:sp>
        <p:nvSpPr>
          <p:cNvPr id="30" name="object 30"/>
          <p:cNvSpPr/>
          <p:nvPr/>
        </p:nvSpPr>
        <p:spPr>
          <a:xfrm>
            <a:off x="7296022" y="3022600"/>
            <a:ext cx="424180" cy="165100"/>
          </a:xfrm>
          <a:custGeom>
            <a:avLst/>
            <a:gdLst/>
            <a:ahLst/>
            <a:cxnLst/>
            <a:rect l="l" t="t" r="r" b="b"/>
            <a:pathLst>
              <a:path w="424179" h="165100">
                <a:moveTo>
                  <a:pt x="371094" y="0"/>
                </a:moveTo>
                <a:lnTo>
                  <a:pt x="368807" y="0"/>
                </a:lnTo>
                <a:lnTo>
                  <a:pt x="368807" y="6476"/>
                </a:lnTo>
                <a:lnTo>
                  <a:pt x="378459" y="6476"/>
                </a:lnTo>
                <a:lnTo>
                  <a:pt x="385063" y="8762"/>
                </a:lnTo>
                <a:lnTo>
                  <a:pt x="394461" y="17399"/>
                </a:lnTo>
                <a:lnTo>
                  <a:pt x="396875" y="24637"/>
                </a:lnTo>
                <a:lnTo>
                  <a:pt x="396875" y="38608"/>
                </a:lnTo>
                <a:lnTo>
                  <a:pt x="396240" y="43561"/>
                </a:lnTo>
                <a:lnTo>
                  <a:pt x="393953" y="55499"/>
                </a:lnTo>
                <a:lnTo>
                  <a:pt x="393319" y="59689"/>
                </a:lnTo>
                <a:lnTo>
                  <a:pt x="393319" y="67055"/>
                </a:lnTo>
                <a:lnTo>
                  <a:pt x="394843" y="71120"/>
                </a:lnTo>
                <a:lnTo>
                  <a:pt x="397758" y="74422"/>
                </a:lnTo>
                <a:lnTo>
                  <a:pt x="400557" y="77342"/>
                </a:lnTo>
                <a:lnTo>
                  <a:pt x="403986" y="79755"/>
                </a:lnTo>
                <a:lnTo>
                  <a:pt x="407924" y="81152"/>
                </a:lnTo>
                <a:lnTo>
                  <a:pt x="407924" y="82803"/>
                </a:lnTo>
                <a:lnTo>
                  <a:pt x="393319" y="96900"/>
                </a:lnTo>
                <a:lnTo>
                  <a:pt x="393319" y="104266"/>
                </a:lnTo>
                <a:lnTo>
                  <a:pt x="393953" y="108458"/>
                </a:lnTo>
                <a:lnTo>
                  <a:pt x="396240" y="120396"/>
                </a:lnTo>
                <a:lnTo>
                  <a:pt x="396875" y="125349"/>
                </a:lnTo>
                <a:lnTo>
                  <a:pt x="396875" y="139826"/>
                </a:lnTo>
                <a:lnTo>
                  <a:pt x="394461" y="147192"/>
                </a:lnTo>
                <a:lnTo>
                  <a:pt x="385063" y="155828"/>
                </a:lnTo>
                <a:lnTo>
                  <a:pt x="378459" y="157987"/>
                </a:lnTo>
                <a:lnTo>
                  <a:pt x="368807" y="157987"/>
                </a:lnTo>
                <a:lnTo>
                  <a:pt x="368807" y="164591"/>
                </a:lnTo>
                <a:lnTo>
                  <a:pt x="371094" y="164591"/>
                </a:lnTo>
                <a:lnTo>
                  <a:pt x="380622" y="163875"/>
                </a:lnTo>
                <a:lnTo>
                  <a:pt x="410858" y="136479"/>
                </a:lnTo>
                <a:lnTo>
                  <a:pt x="411479" y="127762"/>
                </a:lnTo>
                <a:lnTo>
                  <a:pt x="411479" y="123062"/>
                </a:lnTo>
                <a:lnTo>
                  <a:pt x="410845" y="117601"/>
                </a:lnTo>
                <a:lnTo>
                  <a:pt x="409448" y="111505"/>
                </a:lnTo>
                <a:lnTo>
                  <a:pt x="408177" y="105410"/>
                </a:lnTo>
                <a:lnTo>
                  <a:pt x="407416" y="101346"/>
                </a:lnTo>
                <a:lnTo>
                  <a:pt x="407416" y="95250"/>
                </a:lnTo>
                <a:lnTo>
                  <a:pt x="408812" y="92075"/>
                </a:lnTo>
                <a:lnTo>
                  <a:pt x="411606" y="89535"/>
                </a:lnTo>
                <a:lnTo>
                  <a:pt x="414274" y="86995"/>
                </a:lnTo>
                <a:lnTo>
                  <a:pt x="418465" y="85725"/>
                </a:lnTo>
                <a:lnTo>
                  <a:pt x="423925" y="85471"/>
                </a:lnTo>
                <a:lnTo>
                  <a:pt x="423925" y="78486"/>
                </a:lnTo>
                <a:lnTo>
                  <a:pt x="418465" y="78232"/>
                </a:lnTo>
                <a:lnTo>
                  <a:pt x="414274" y="76962"/>
                </a:lnTo>
                <a:lnTo>
                  <a:pt x="411606" y="74422"/>
                </a:lnTo>
                <a:lnTo>
                  <a:pt x="408812" y="71882"/>
                </a:lnTo>
                <a:lnTo>
                  <a:pt x="407416" y="68707"/>
                </a:lnTo>
                <a:lnTo>
                  <a:pt x="407416" y="62611"/>
                </a:lnTo>
                <a:lnTo>
                  <a:pt x="408177" y="58547"/>
                </a:lnTo>
                <a:lnTo>
                  <a:pt x="409448" y="52450"/>
                </a:lnTo>
                <a:lnTo>
                  <a:pt x="410845" y="46354"/>
                </a:lnTo>
                <a:lnTo>
                  <a:pt x="411479" y="40894"/>
                </a:lnTo>
                <a:lnTo>
                  <a:pt x="411479" y="36195"/>
                </a:lnTo>
                <a:lnTo>
                  <a:pt x="410858" y="27737"/>
                </a:lnTo>
                <a:lnTo>
                  <a:pt x="380622" y="716"/>
                </a:lnTo>
                <a:lnTo>
                  <a:pt x="371094" y="0"/>
                </a:lnTo>
                <a:close/>
              </a:path>
              <a:path w="424179" h="165100">
                <a:moveTo>
                  <a:pt x="55118" y="0"/>
                </a:moveTo>
                <a:lnTo>
                  <a:pt x="52831" y="0"/>
                </a:lnTo>
                <a:lnTo>
                  <a:pt x="43356" y="716"/>
                </a:lnTo>
                <a:lnTo>
                  <a:pt x="13084" y="27684"/>
                </a:lnTo>
                <a:lnTo>
                  <a:pt x="12446" y="36067"/>
                </a:lnTo>
                <a:lnTo>
                  <a:pt x="12446" y="40894"/>
                </a:lnTo>
                <a:lnTo>
                  <a:pt x="13080" y="46227"/>
                </a:lnTo>
                <a:lnTo>
                  <a:pt x="15875" y="58420"/>
                </a:lnTo>
                <a:lnTo>
                  <a:pt x="16509" y="62611"/>
                </a:lnTo>
                <a:lnTo>
                  <a:pt x="16509" y="68579"/>
                </a:lnTo>
                <a:lnTo>
                  <a:pt x="15112" y="71882"/>
                </a:lnTo>
                <a:lnTo>
                  <a:pt x="9651" y="76835"/>
                </a:lnTo>
                <a:lnTo>
                  <a:pt x="5587" y="78232"/>
                </a:lnTo>
                <a:lnTo>
                  <a:pt x="0" y="78359"/>
                </a:lnTo>
                <a:lnTo>
                  <a:pt x="0" y="85471"/>
                </a:lnTo>
                <a:lnTo>
                  <a:pt x="16509" y="95250"/>
                </a:lnTo>
                <a:lnTo>
                  <a:pt x="16509" y="101219"/>
                </a:lnTo>
                <a:lnTo>
                  <a:pt x="15875" y="105283"/>
                </a:lnTo>
                <a:lnTo>
                  <a:pt x="13080" y="117475"/>
                </a:lnTo>
                <a:lnTo>
                  <a:pt x="12446" y="122936"/>
                </a:lnTo>
                <a:lnTo>
                  <a:pt x="12446" y="127762"/>
                </a:lnTo>
                <a:lnTo>
                  <a:pt x="13084" y="136479"/>
                </a:lnTo>
                <a:lnTo>
                  <a:pt x="43356" y="163875"/>
                </a:lnTo>
                <a:lnTo>
                  <a:pt x="52831" y="164591"/>
                </a:lnTo>
                <a:lnTo>
                  <a:pt x="55118" y="164591"/>
                </a:lnTo>
                <a:lnTo>
                  <a:pt x="55118" y="157987"/>
                </a:lnTo>
                <a:lnTo>
                  <a:pt x="45466" y="157987"/>
                </a:lnTo>
                <a:lnTo>
                  <a:pt x="38988" y="155828"/>
                </a:lnTo>
                <a:lnTo>
                  <a:pt x="34162" y="151511"/>
                </a:lnTo>
                <a:lnTo>
                  <a:pt x="29463" y="147192"/>
                </a:lnTo>
                <a:lnTo>
                  <a:pt x="27177" y="139700"/>
                </a:lnTo>
                <a:lnTo>
                  <a:pt x="27177" y="125222"/>
                </a:lnTo>
                <a:lnTo>
                  <a:pt x="27685" y="120269"/>
                </a:lnTo>
                <a:lnTo>
                  <a:pt x="29972" y="108458"/>
                </a:lnTo>
                <a:lnTo>
                  <a:pt x="30606" y="104139"/>
                </a:lnTo>
                <a:lnTo>
                  <a:pt x="30606" y="96774"/>
                </a:lnTo>
                <a:lnTo>
                  <a:pt x="29209" y="92710"/>
                </a:lnTo>
                <a:lnTo>
                  <a:pt x="26288" y="89662"/>
                </a:lnTo>
                <a:lnTo>
                  <a:pt x="23368" y="86487"/>
                </a:lnTo>
                <a:lnTo>
                  <a:pt x="19938" y="84200"/>
                </a:lnTo>
                <a:lnTo>
                  <a:pt x="16001" y="82676"/>
                </a:lnTo>
                <a:lnTo>
                  <a:pt x="16001" y="81152"/>
                </a:lnTo>
                <a:lnTo>
                  <a:pt x="19938" y="79628"/>
                </a:lnTo>
                <a:lnTo>
                  <a:pt x="23368" y="77342"/>
                </a:lnTo>
                <a:lnTo>
                  <a:pt x="29209" y="70992"/>
                </a:lnTo>
                <a:lnTo>
                  <a:pt x="30606" y="67055"/>
                </a:lnTo>
                <a:lnTo>
                  <a:pt x="30606" y="59562"/>
                </a:lnTo>
                <a:lnTo>
                  <a:pt x="29972" y="55372"/>
                </a:lnTo>
                <a:lnTo>
                  <a:pt x="27685" y="43561"/>
                </a:lnTo>
                <a:lnTo>
                  <a:pt x="27177" y="38480"/>
                </a:lnTo>
                <a:lnTo>
                  <a:pt x="27177" y="24511"/>
                </a:lnTo>
                <a:lnTo>
                  <a:pt x="29463" y="17399"/>
                </a:lnTo>
                <a:lnTo>
                  <a:pt x="34162" y="13080"/>
                </a:lnTo>
                <a:lnTo>
                  <a:pt x="38988" y="8762"/>
                </a:lnTo>
                <a:lnTo>
                  <a:pt x="45466" y="6476"/>
                </a:lnTo>
                <a:lnTo>
                  <a:pt x="55118" y="6476"/>
                </a:lnTo>
                <a:lnTo>
                  <a:pt x="55118" y="0"/>
                </a:lnTo>
                <a:close/>
              </a:path>
            </a:pathLst>
          </a:custGeom>
          <a:solidFill>
            <a:srgbClr val="000000"/>
          </a:solidFill>
        </p:spPr>
        <p:txBody>
          <a:bodyPr wrap="square" lIns="0" tIns="0" rIns="0" bIns="0" rtlCol="0"/>
          <a:lstStyle/>
          <a:p/>
        </p:txBody>
      </p:sp>
      <p:sp>
        <p:nvSpPr>
          <p:cNvPr id="31" name="object 31"/>
          <p:cNvSpPr/>
          <p:nvPr/>
        </p:nvSpPr>
        <p:spPr>
          <a:xfrm>
            <a:off x="7801991" y="3022600"/>
            <a:ext cx="427355" cy="165100"/>
          </a:xfrm>
          <a:custGeom>
            <a:avLst/>
            <a:gdLst/>
            <a:ahLst/>
            <a:cxnLst/>
            <a:rect l="l" t="t" r="r" b="b"/>
            <a:pathLst>
              <a:path w="427354" h="165100">
                <a:moveTo>
                  <a:pt x="374141" y="0"/>
                </a:moveTo>
                <a:lnTo>
                  <a:pt x="371855" y="0"/>
                </a:lnTo>
                <a:lnTo>
                  <a:pt x="371855" y="6476"/>
                </a:lnTo>
                <a:lnTo>
                  <a:pt x="381507" y="6476"/>
                </a:lnTo>
                <a:lnTo>
                  <a:pt x="388111" y="8762"/>
                </a:lnTo>
                <a:lnTo>
                  <a:pt x="397509" y="17399"/>
                </a:lnTo>
                <a:lnTo>
                  <a:pt x="399923" y="24637"/>
                </a:lnTo>
                <a:lnTo>
                  <a:pt x="399923" y="38608"/>
                </a:lnTo>
                <a:lnTo>
                  <a:pt x="399287" y="43561"/>
                </a:lnTo>
                <a:lnTo>
                  <a:pt x="397001" y="55499"/>
                </a:lnTo>
                <a:lnTo>
                  <a:pt x="396366" y="59689"/>
                </a:lnTo>
                <a:lnTo>
                  <a:pt x="396366" y="67055"/>
                </a:lnTo>
                <a:lnTo>
                  <a:pt x="397890" y="71120"/>
                </a:lnTo>
                <a:lnTo>
                  <a:pt x="400806" y="74422"/>
                </a:lnTo>
                <a:lnTo>
                  <a:pt x="403605" y="77342"/>
                </a:lnTo>
                <a:lnTo>
                  <a:pt x="407034" y="79755"/>
                </a:lnTo>
                <a:lnTo>
                  <a:pt x="410972" y="81152"/>
                </a:lnTo>
                <a:lnTo>
                  <a:pt x="410972" y="82803"/>
                </a:lnTo>
                <a:lnTo>
                  <a:pt x="396366" y="96900"/>
                </a:lnTo>
                <a:lnTo>
                  <a:pt x="396366" y="104266"/>
                </a:lnTo>
                <a:lnTo>
                  <a:pt x="397001" y="108458"/>
                </a:lnTo>
                <a:lnTo>
                  <a:pt x="399287" y="120396"/>
                </a:lnTo>
                <a:lnTo>
                  <a:pt x="399923" y="125349"/>
                </a:lnTo>
                <a:lnTo>
                  <a:pt x="399923" y="139826"/>
                </a:lnTo>
                <a:lnTo>
                  <a:pt x="397509" y="147192"/>
                </a:lnTo>
                <a:lnTo>
                  <a:pt x="388111" y="155828"/>
                </a:lnTo>
                <a:lnTo>
                  <a:pt x="381507" y="157987"/>
                </a:lnTo>
                <a:lnTo>
                  <a:pt x="371855" y="157987"/>
                </a:lnTo>
                <a:lnTo>
                  <a:pt x="371855" y="164591"/>
                </a:lnTo>
                <a:lnTo>
                  <a:pt x="374141" y="164591"/>
                </a:lnTo>
                <a:lnTo>
                  <a:pt x="383670" y="163875"/>
                </a:lnTo>
                <a:lnTo>
                  <a:pt x="413906" y="136479"/>
                </a:lnTo>
                <a:lnTo>
                  <a:pt x="414527" y="127762"/>
                </a:lnTo>
                <a:lnTo>
                  <a:pt x="414527" y="123062"/>
                </a:lnTo>
                <a:lnTo>
                  <a:pt x="413892" y="117601"/>
                </a:lnTo>
                <a:lnTo>
                  <a:pt x="412495" y="111505"/>
                </a:lnTo>
                <a:lnTo>
                  <a:pt x="411225" y="105410"/>
                </a:lnTo>
                <a:lnTo>
                  <a:pt x="410463" y="101346"/>
                </a:lnTo>
                <a:lnTo>
                  <a:pt x="410463" y="95250"/>
                </a:lnTo>
                <a:lnTo>
                  <a:pt x="411860" y="92075"/>
                </a:lnTo>
                <a:lnTo>
                  <a:pt x="414654" y="89535"/>
                </a:lnTo>
                <a:lnTo>
                  <a:pt x="417322" y="86995"/>
                </a:lnTo>
                <a:lnTo>
                  <a:pt x="421512" y="85725"/>
                </a:lnTo>
                <a:lnTo>
                  <a:pt x="426974" y="85471"/>
                </a:lnTo>
                <a:lnTo>
                  <a:pt x="426974" y="78486"/>
                </a:lnTo>
                <a:lnTo>
                  <a:pt x="421512" y="78232"/>
                </a:lnTo>
                <a:lnTo>
                  <a:pt x="417322" y="76962"/>
                </a:lnTo>
                <a:lnTo>
                  <a:pt x="414654" y="74422"/>
                </a:lnTo>
                <a:lnTo>
                  <a:pt x="411860" y="71882"/>
                </a:lnTo>
                <a:lnTo>
                  <a:pt x="410463" y="68707"/>
                </a:lnTo>
                <a:lnTo>
                  <a:pt x="410463" y="62611"/>
                </a:lnTo>
                <a:lnTo>
                  <a:pt x="411225" y="58547"/>
                </a:lnTo>
                <a:lnTo>
                  <a:pt x="412495" y="52450"/>
                </a:lnTo>
                <a:lnTo>
                  <a:pt x="413892" y="46354"/>
                </a:lnTo>
                <a:lnTo>
                  <a:pt x="414527" y="40894"/>
                </a:lnTo>
                <a:lnTo>
                  <a:pt x="414527" y="36195"/>
                </a:lnTo>
                <a:lnTo>
                  <a:pt x="413906" y="27737"/>
                </a:lnTo>
                <a:lnTo>
                  <a:pt x="383670" y="716"/>
                </a:lnTo>
                <a:lnTo>
                  <a:pt x="374141" y="0"/>
                </a:lnTo>
                <a:close/>
              </a:path>
              <a:path w="427354" h="165100">
                <a:moveTo>
                  <a:pt x="55117" y="0"/>
                </a:moveTo>
                <a:lnTo>
                  <a:pt x="52831" y="0"/>
                </a:lnTo>
                <a:lnTo>
                  <a:pt x="43356" y="716"/>
                </a:lnTo>
                <a:lnTo>
                  <a:pt x="13084" y="27684"/>
                </a:lnTo>
                <a:lnTo>
                  <a:pt x="12445" y="36067"/>
                </a:lnTo>
                <a:lnTo>
                  <a:pt x="12445" y="40894"/>
                </a:lnTo>
                <a:lnTo>
                  <a:pt x="13080" y="46227"/>
                </a:lnTo>
                <a:lnTo>
                  <a:pt x="15875" y="58420"/>
                </a:lnTo>
                <a:lnTo>
                  <a:pt x="16509" y="62611"/>
                </a:lnTo>
                <a:lnTo>
                  <a:pt x="16509" y="68579"/>
                </a:lnTo>
                <a:lnTo>
                  <a:pt x="15112" y="71882"/>
                </a:lnTo>
                <a:lnTo>
                  <a:pt x="9651" y="76835"/>
                </a:lnTo>
                <a:lnTo>
                  <a:pt x="5587" y="78232"/>
                </a:lnTo>
                <a:lnTo>
                  <a:pt x="0" y="78359"/>
                </a:lnTo>
                <a:lnTo>
                  <a:pt x="0" y="85471"/>
                </a:lnTo>
                <a:lnTo>
                  <a:pt x="16509" y="95250"/>
                </a:lnTo>
                <a:lnTo>
                  <a:pt x="16509" y="101219"/>
                </a:lnTo>
                <a:lnTo>
                  <a:pt x="15875" y="105283"/>
                </a:lnTo>
                <a:lnTo>
                  <a:pt x="13080" y="117475"/>
                </a:lnTo>
                <a:lnTo>
                  <a:pt x="12445" y="122936"/>
                </a:lnTo>
                <a:lnTo>
                  <a:pt x="12445" y="127762"/>
                </a:lnTo>
                <a:lnTo>
                  <a:pt x="13084" y="136479"/>
                </a:lnTo>
                <a:lnTo>
                  <a:pt x="43356" y="163875"/>
                </a:lnTo>
                <a:lnTo>
                  <a:pt x="52831" y="164591"/>
                </a:lnTo>
                <a:lnTo>
                  <a:pt x="55117" y="164591"/>
                </a:lnTo>
                <a:lnTo>
                  <a:pt x="55117" y="157987"/>
                </a:lnTo>
                <a:lnTo>
                  <a:pt x="45465" y="157987"/>
                </a:lnTo>
                <a:lnTo>
                  <a:pt x="38988" y="155828"/>
                </a:lnTo>
                <a:lnTo>
                  <a:pt x="34162" y="151511"/>
                </a:lnTo>
                <a:lnTo>
                  <a:pt x="29463" y="147192"/>
                </a:lnTo>
                <a:lnTo>
                  <a:pt x="27177" y="139700"/>
                </a:lnTo>
                <a:lnTo>
                  <a:pt x="27177" y="125222"/>
                </a:lnTo>
                <a:lnTo>
                  <a:pt x="27685" y="120269"/>
                </a:lnTo>
                <a:lnTo>
                  <a:pt x="29972" y="108458"/>
                </a:lnTo>
                <a:lnTo>
                  <a:pt x="30606" y="104139"/>
                </a:lnTo>
                <a:lnTo>
                  <a:pt x="30606" y="96774"/>
                </a:lnTo>
                <a:lnTo>
                  <a:pt x="29209" y="92710"/>
                </a:lnTo>
                <a:lnTo>
                  <a:pt x="26288" y="89662"/>
                </a:lnTo>
                <a:lnTo>
                  <a:pt x="23367" y="86487"/>
                </a:lnTo>
                <a:lnTo>
                  <a:pt x="19938" y="84200"/>
                </a:lnTo>
                <a:lnTo>
                  <a:pt x="16001" y="82676"/>
                </a:lnTo>
                <a:lnTo>
                  <a:pt x="16001" y="81152"/>
                </a:lnTo>
                <a:lnTo>
                  <a:pt x="19938" y="79628"/>
                </a:lnTo>
                <a:lnTo>
                  <a:pt x="23367" y="77342"/>
                </a:lnTo>
                <a:lnTo>
                  <a:pt x="29209" y="70992"/>
                </a:lnTo>
                <a:lnTo>
                  <a:pt x="30606" y="67055"/>
                </a:lnTo>
                <a:lnTo>
                  <a:pt x="30606" y="59562"/>
                </a:lnTo>
                <a:lnTo>
                  <a:pt x="29972" y="55372"/>
                </a:lnTo>
                <a:lnTo>
                  <a:pt x="27685" y="43561"/>
                </a:lnTo>
                <a:lnTo>
                  <a:pt x="27177" y="38480"/>
                </a:lnTo>
                <a:lnTo>
                  <a:pt x="27177" y="24511"/>
                </a:lnTo>
                <a:lnTo>
                  <a:pt x="29463" y="17399"/>
                </a:lnTo>
                <a:lnTo>
                  <a:pt x="34162" y="13080"/>
                </a:lnTo>
                <a:lnTo>
                  <a:pt x="38988" y="8762"/>
                </a:lnTo>
                <a:lnTo>
                  <a:pt x="45465" y="6476"/>
                </a:lnTo>
                <a:lnTo>
                  <a:pt x="55117" y="6476"/>
                </a:lnTo>
                <a:lnTo>
                  <a:pt x="55117" y="0"/>
                </a:lnTo>
                <a:close/>
              </a:path>
            </a:pathLst>
          </a:custGeom>
          <a:solidFill>
            <a:srgbClr val="000000"/>
          </a:solidFill>
        </p:spPr>
        <p:txBody>
          <a:bodyPr wrap="square" lIns="0" tIns="0" rIns="0" bIns="0" rtlCol="0"/>
          <a:lstStyle/>
          <a:p/>
        </p:txBody>
      </p:sp>
      <p:sp>
        <p:nvSpPr>
          <p:cNvPr id="32" name="object 32"/>
          <p:cNvSpPr/>
          <p:nvPr/>
        </p:nvSpPr>
        <p:spPr>
          <a:xfrm>
            <a:off x="8314055" y="3022600"/>
            <a:ext cx="433070" cy="165100"/>
          </a:xfrm>
          <a:custGeom>
            <a:avLst/>
            <a:gdLst/>
            <a:ahLst/>
            <a:cxnLst/>
            <a:rect l="l" t="t" r="r" b="b"/>
            <a:pathLst>
              <a:path w="433070" h="165100">
                <a:moveTo>
                  <a:pt x="380238" y="0"/>
                </a:moveTo>
                <a:lnTo>
                  <a:pt x="377951" y="0"/>
                </a:lnTo>
                <a:lnTo>
                  <a:pt x="377951" y="6476"/>
                </a:lnTo>
                <a:lnTo>
                  <a:pt x="387603" y="6476"/>
                </a:lnTo>
                <a:lnTo>
                  <a:pt x="394208" y="8762"/>
                </a:lnTo>
                <a:lnTo>
                  <a:pt x="403605" y="17399"/>
                </a:lnTo>
                <a:lnTo>
                  <a:pt x="406019" y="24637"/>
                </a:lnTo>
                <a:lnTo>
                  <a:pt x="406019" y="38608"/>
                </a:lnTo>
                <a:lnTo>
                  <a:pt x="405384" y="43561"/>
                </a:lnTo>
                <a:lnTo>
                  <a:pt x="403098" y="55499"/>
                </a:lnTo>
                <a:lnTo>
                  <a:pt x="402463" y="59689"/>
                </a:lnTo>
                <a:lnTo>
                  <a:pt x="402463" y="67055"/>
                </a:lnTo>
                <a:lnTo>
                  <a:pt x="403987" y="71120"/>
                </a:lnTo>
                <a:lnTo>
                  <a:pt x="406902" y="74422"/>
                </a:lnTo>
                <a:lnTo>
                  <a:pt x="409701" y="77342"/>
                </a:lnTo>
                <a:lnTo>
                  <a:pt x="413130" y="79755"/>
                </a:lnTo>
                <a:lnTo>
                  <a:pt x="417068" y="81152"/>
                </a:lnTo>
                <a:lnTo>
                  <a:pt x="417068" y="82803"/>
                </a:lnTo>
                <a:lnTo>
                  <a:pt x="402463" y="96900"/>
                </a:lnTo>
                <a:lnTo>
                  <a:pt x="402463" y="104266"/>
                </a:lnTo>
                <a:lnTo>
                  <a:pt x="403098" y="108458"/>
                </a:lnTo>
                <a:lnTo>
                  <a:pt x="405384" y="120396"/>
                </a:lnTo>
                <a:lnTo>
                  <a:pt x="406019" y="125349"/>
                </a:lnTo>
                <a:lnTo>
                  <a:pt x="406019" y="139826"/>
                </a:lnTo>
                <a:lnTo>
                  <a:pt x="403605" y="147192"/>
                </a:lnTo>
                <a:lnTo>
                  <a:pt x="394208" y="155828"/>
                </a:lnTo>
                <a:lnTo>
                  <a:pt x="387603" y="157987"/>
                </a:lnTo>
                <a:lnTo>
                  <a:pt x="377951" y="157987"/>
                </a:lnTo>
                <a:lnTo>
                  <a:pt x="377951" y="164591"/>
                </a:lnTo>
                <a:lnTo>
                  <a:pt x="380238" y="164591"/>
                </a:lnTo>
                <a:lnTo>
                  <a:pt x="389766" y="163875"/>
                </a:lnTo>
                <a:lnTo>
                  <a:pt x="420002" y="136479"/>
                </a:lnTo>
                <a:lnTo>
                  <a:pt x="420624" y="127762"/>
                </a:lnTo>
                <a:lnTo>
                  <a:pt x="420624" y="123062"/>
                </a:lnTo>
                <a:lnTo>
                  <a:pt x="419989" y="117601"/>
                </a:lnTo>
                <a:lnTo>
                  <a:pt x="418592" y="111505"/>
                </a:lnTo>
                <a:lnTo>
                  <a:pt x="417322" y="105410"/>
                </a:lnTo>
                <a:lnTo>
                  <a:pt x="416560" y="101346"/>
                </a:lnTo>
                <a:lnTo>
                  <a:pt x="416560" y="95250"/>
                </a:lnTo>
                <a:lnTo>
                  <a:pt x="417956" y="92075"/>
                </a:lnTo>
                <a:lnTo>
                  <a:pt x="420750" y="89535"/>
                </a:lnTo>
                <a:lnTo>
                  <a:pt x="423418" y="86995"/>
                </a:lnTo>
                <a:lnTo>
                  <a:pt x="427609" y="85725"/>
                </a:lnTo>
                <a:lnTo>
                  <a:pt x="433070" y="85471"/>
                </a:lnTo>
                <a:lnTo>
                  <a:pt x="433070" y="78486"/>
                </a:lnTo>
                <a:lnTo>
                  <a:pt x="427609" y="78232"/>
                </a:lnTo>
                <a:lnTo>
                  <a:pt x="423418" y="76962"/>
                </a:lnTo>
                <a:lnTo>
                  <a:pt x="420750" y="74422"/>
                </a:lnTo>
                <a:lnTo>
                  <a:pt x="417956" y="71882"/>
                </a:lnTo>
                <a:lnTo>
                  <a:pt x="416560" y="68707"/>
                </a:lnTo>
                <a:lnTo>
                  <a:pt x="416560" y="62611"/>
                </a:lnTo>
                <a:lnTo>
                  <a:pt x="417322" y="58547"/>
                </a:lnTo>
                <a:lnTo>
                  <a:pt x="418592" y="52450"/>
                </a:lnTo>
                <a:lnTo>
                  <a:pt x="419989" y="46354"/>
                </a:lnTo>
                <a:lnTo>
                  <a:pt x="420624" y="40894"/>
                </a:lnTo>
                <a:lnTo>
                  <a:pt x="420624" y="36195"/>
                </a:lnTo>
                <a:lnTo>
                  <a:pt x="420002" y="27737"/>
                </a:lnTo>
                <a:lnTo>
                  <a:pt x="389766" y="716"/>
                </a:lnTo>
                <a:lnTo>
                  <a:pt x="380238" y="0"/>
                </a:lnTo>
                <a:close/>
              </a:path>
              <a:path w="433070" h="165100">
                <a:moveTo>
                  <a:pt x="55118" y="0"/>
                </a:moveTo>
                <a:lnTo>
                  <a:pt x="52831" y="0"/>
                </a:lnTo>
                <a:lnTo>
                  <a:pt x="43356" y="716"/>
                </a:lnTo>
                <a:lnTo>
                  <a:pt x="13084" y="27684"/>
                </a:lnTo>
                <a:lnTo>
                  <a:pt x="12446" y="36067"/>
                </a:lnTo>
                <a:lnTo>
                  <a:pt x="12446" y="40894"/>
                </a:lnTo>
                <a:lnTo>
                  <a:pt x="13080" y="46227"/>
                </a:lnTo>
                <a:lnTo>
                  <a:pt x="15875" y="58420"/>
                </a:lnTo>
                <a:lnTo>
                  <a:pt x="16510" y="62611"/>
                </a:lnTo>
                <a:lnTo>
                  <a:pt x="16510" y="68579"/>
                </a:lnTo>
                <a:lnTo>
                  <a:pt x="15113" y="71882"/>
                </a:lnTo>
                <a:lnTo>
                  <a:pt x="9651" y="76835"/>
                </a:lnTo>
                <a:lnTo>
                  <a:pt x="5588" y="78232"/>
                </a:lnTo>
                <a:lnTo>
                  <a:pt x="0" y="78359"/>
                </a:lnTo>
                <a:lnTo>
                  <a:pt x="0" y="85471"/>
                </a:lnTo>
                <a:lnTo>
                  <a:pt x="16510" y="95250"/>
                </a:lnTo>
                <a:lnTo>
                  <a:pt x="16510" y="101219"/>
                </a:lnTo>
                <a:lnTo>
                  <a:pt x="15875" y="105283"/>
                </a:lnTo>
                <a:lnTo>
                  <a:pt x="13080" y="117475"/>
                </a:lnTo>
                <a:lnTo>
                  <a:pt x="12446" y="122936"/>
                </a:lnTo>
                <a:lnTo>
                  <a:pt x="12446" y="127762"/>
                </a:lnTo>
                <a:lnTo>
                  <a:pt x="13084" y="136479"/>
                </a:lnTo>
                <a:lnTo>
                  <a:pt x="43356" y="163875"/>
                </a:lnTo>
                <a:lnTo>
                  <a:pt x="52831" y="164591"/>
                </a:lnTo>
                <a:lnTo>
                  <a:pt x="55118" y="164591"/>
                </a:lnTo>
                <a:lnTo>
                  <a:pt x="55118" y="157987"/>
                </a:lnTo>
                <a:lnTo>
                  <a:pt x="45466" y="157987"/>
                </a:lnTo>
                <a:lnTo>
                  <a:pt x="38989" y="155828"/>
                </a:lnTo>
                <a:lnTo>
                  <a:pt x="34163" y="151511"/>
                </a:lnTo>
                <a:lnTo>
                  <a:pt x="29464" y="147192"/>
                </a:lnTo>
                <a:lnTo>
                  <a:pt x="27177" y="139700"/>
                </a:lnTo>
                <a:lnTo>
                  <a:pt x="27177" y="125222"/>
                </a:lnTo>
                <a:lnTo>
                  <a:pt x="27686" y="120269"/>
                </a:lnTo>
                <a:lnTo>
                  <a:pt x="29972" y="108458"/>
                </a:lnTo>
                <a:lnTo>
                  <a:pt x="30606" y="104139"/>
                </a:lnTo>
                <a:lnTo>
                  <a:pt x="30606" y="96774"/>
                </a:lnTo>
                <a:lnTo>
                  <a:pt x="29210" y="92710"/>
                </a:lnTo>
                <a:lnTo>
                  <a:pt x="26289" y="89662"/>
                </a:lnTo>
                <a:lnTo>
                  <a:pt x="23368" y="86487"/>
                </a:lnTo>
                <a:lnTo>
                  <a:pt x="19939" y="84200"/>
                </a:lnTo>
                <a:lnTo>
                  <a:pt x="16001" y="82676"/>
                </a:lnTo>
                <a:lnTo>
                  <a:pt x="16001" y="81152"/>
                </a:lnTo>
                <a:lnTo>
                  <a:pt x="19939" y="79628"/>
                </a:lnTo>
                <a:lnTo>
                  <a:pt x="23368" y="77342"/>
                </a:lnTo>
                <a:lnTo>
                  <a:pt x="29210" y="70992"/>
                </a:lnTo>
                <a:lnTo>
                  <a:pt x="30606" y="67055"/>
                </a:lnTo>
                <a:lnTo>
                  <a:pt x="30606" y="59562"/>
                </a:lnTo>
                <a:lnTo>
                  <a:pt x="29972" y="55372"/>
                </a:lnTo>
                <a:lnTo>
                  <a:pt x="27686" y="43561"/>
                </a:lnTo>
                <a:lnTo>
                  <a:pt x="27177" y="38480"/>
                </a:lnTo>
                <a:lnTo>
                  <a:pt x="27177" y="24511"/>
                </a:lnTo>
                <a:lnTo>
                  <a:pt x="29464" y="17399"/>
                </a:lnTo>
                <a:lnTo>
                  <a:pt x="34163" y="13080"/>
                </a:lnTo>
                <a:lnTo>
                  <a:pt x="38989" y="8762"/>
                </a:lnTo>
                <a:lnTo>
                  <a:pt x="45466" y="6476"/>
                </a:lnTo>
                <a:lnTo>
                  <a:pt x="55118" y="6476"/>
                </a:lnTo>
                <a:lnTo>
                  <a:pt x="55118" y="0"/>
                </a:lnTo>
                <a:close/>
              </a:path>
            </a:pathLst>
          </a:custGeom>
          <a:solidFill>
            <a:srgbClr val="000000"/>
          </a:solidFill>
        </p:spPr>
        <p:txBody>
          <a:bodyPr wrap="square" lIns="0" tIns="0" rIns="0" bIns="0" rtlCol="0"/>
          <a:lstStyle/>
          <a:p/>
        </p:txBody>
      </p:sp>
      <p:sp>
        <p:nvSpPr>
          <p:cNvPr id="33" name="object 33"/>
          <p:cNvSpPr/>
          <p:nvPr/>
        </p:nvSpPr>
        <p:spPr>
          <a:xfrm>
            <a:off x="8829167" y="3022600"/>
            <a:ext cx="439420" cy="165100"/>
          </a:xfrm>
          <a:custGeom>
            <a:avLst/>
            <a:gdLst/>
            <a:ahLst/>
            <a:cxnLst/>
            <a:rect l="l" t="t" r="r" b="b"/>
            <a:pathLst>
              <a:path w="439420" h="165100">
                <a:moveTo>
                  <a:pt x="386333" y="0"/>
                </a:moveTo>
                <a:lnTo>
                  <a:pt x="384048" y="0"/>
                </a:lnTo>
                <a:lnTo>
                  <a:pt x="384048" y="6476"/>
                </a:lnTo>
                <a:lnTo>
                  <a:pt x="393700" y="6476"/>
                </a:lnTo>
                <a:lnTo>
                  <a:pt x="400303" y="8762"/>
                </a:lnTo>
                <a:lnTo>
                  <a:pt x="409701" y="17399"/>
                </a:lnTo>
                <a:lnTo>
                  <a:pt x="412114" y="24637"/>
                </a:lnTo>
                <a:lnTo>
                  <a:pt x="412114" y="38608"/>
                </a:lnTo>
                <a:lnTo>
                  <a:pt x="411479" y="43561"/>
                </a:lnTo>
                <a:lnTo>
                  <a:pt x="409193" y="55499"/>
                </a:lnTo>
                <a:lnTo>
                  <a:pt x="408558" y="59689"/>
                </a:lnTo>
                <a:lnTo>
                  <a:pt x="408558" y="67055"/>
                </a:lnTo>
                <a:lnTo>
                  <a:pt x="410082" y="71120"/>
                </a:lnTo>
                <a:lnTo>
                  <a:pt x="412998" y="74422"/>
                </a:lnTo>
                <a:lnTo>
                  <a:pt x="415798" y="77342"/>
                </a:lnTo>
                <a:lnTo>
                  <a:pt x="419226" y="79755"/>
                </a:lnTo>
                <a:lnTo>
                  <a:pt x="423163" y="81152"/>
                </a:lnTo>
                <a:lnTo>
                  <a:pt x="423163" y="82803"/>
                </a:lnTo>
                <a:lnTo>
                  <a:pt x="408558" y="96900"/>
                </a:lnTo>
                <a:lnTo>
                  <a:pt x="408558" y="104266"/>
                </a:lnTo>
                <a:lnTo>
                  <a:pt x="409193" y="108458"/>
                </a:lnTo>
                <a:lnTo>
                  <a:pt x="411479" y="120396"/>
                </a:lnTo>
                <a:lnTo>
                  <a:pt x="412114" y="125349"/>
                </a:lnTo>
                <a:lnTo>
                  <a:pt x="412114" y="139826"/>
                </a:lnTo>
                <a:lnTo>
                  <a:pt x="409701" y="147192"/>
                </a:lnTo>
                <a:lnTo>
                  <a:pt x="400303" y="155828"/>
                </a:lnTo>
                <a:lnTo>
                  <a:pt x="393700" y="157987"/>
                </a:lnTo>
                <a:lnTo>
                  <a:pt x="384048" y="157987"/>
                </a:lnTo>
                <a:lnTo>
                  <a:pt x="384048" y="164591"/>
                </a:lnTo>
                <a:lnTo>
                  <a:pt x="386333" y="164591"/>
                </a:lnTo>
                <a:lnTo>
                  <a:pt x="395862" y="163875"/>
                </a:lnTo>
                <a:lnTo>
                  <a:pt x="426098" y="136479"/>
                </a:lnTo>
                <a:lnTo>
                  <a:pt x="426719" y="127762"/>
                </a:lnTo>
                <a:lnTo>
                  <a:pt x="426719" y="123062"/>
                </a:lnTo>
                <a:lnTo>
                  <a:pt x="426084" y="117601"/>
                </a:lnTo>
                <a:lnTo>
                  <a:pt x="424687" y="111505"/>
                </a:lnTo>
                <a:lnTo>
                  <a:pt x="423417" y="105410"/>
                </a:lnTo>
                <a:lnTo>
                  <a:pt x="422655" y="101346"/>
                </a:lnTo>
                <a:lnTo>
                  <a:pt x="422655" y="95250"/>
                </a:lnTo>
                <a:lnTo>
                  <a:pt x="424052" y="92075"/>
                </a:lnTo>
                <a:lnTo>
                  <a:pt x="426847" y="89535"/>
                </a:lnTo>
                <a:lnTo>
                  <a:pt x="429513" y="86995"/>
                </a:lnTo>
                <a:lnTo>
                  <a:pt x="433704" y="85725"/>
                </a:lnTo>
                <a:lnTo>
                  <a:pt x="439165" y="85471"/>
                </a:lnTo>
                <a:lnTo>
                  <a:pt x="439165" y="78486"/>
                </a:lnTo>
                <a:lnTo>
                  <a:pt x="433704" y="78232"/>
                </a:lnTo>
                <a:lnTo>
                  <a:pt x="429513" y="76962"/>
                </a:lnTo>
                <a:lnTo>
                  <a:pt x="426847" y="74422"/>
                </a:lnTo>
                <a:lnTo>
                  <a:pt x="424052" y="71882"/>
                </a:lnTo>
                <a:lnTo>
                  <a:pt x="422655" y="68707"/>
                </a:lnTo>
                <a:lnTo>
                  <a:pt x="422655" y="62611"/>
                </a:lnTo>
                <a:lnTo>
                  <a:pt x="423417" y="58547"/>
                </a:lnTo>
                <a:lnTo>
                  <a:pt x="424687" y="52450"/>
                </a:lnTo>
                <a:lnTo>
                  <a:pt x="426084" y="46354"/>
                </a:lnTo>
                <a:lnTo>
                  <a:pt x="426719" y="40894"/>
                </a:lnTo>
                <a:lnTo>
                  <a:pt x="426719" y="36195"/>
                </a:lnTo>
                <a:lnTo>
                  <a:pt x="426098" y="27737"/>
                </a:lnTo>
                <a:lnTo>
                  <a:pt x="395862" y="716"/>
                </a:lnTo>
                <a:lnTo>
                  <a:pt x="386333" y="0"/>
                </a:lnTo>
                <a:close/>
              </a:path>
              <a:path w="439420" h="165100">
                <a:moveTo>
                  <a:pt x="55117" y="0"/>
                </a:moveTo>
                <a:lnTo>
                  <a:pt x="52831" y="0"/>
                </a:lnTo>
                <a:lnTo>
                  <a:pt x="43356" y="716"/>
                </a:lnTo>
                <a:lnTo>
                  <a:pt x="13084" y="27684"/>
                </a:lnTo>
                <a:lnTo>
                  <a:pt x="12446" y="36067"/>
                </a:lnTo>
                <a:lnTo>
                  <a:pt x="12446" y="40894"/>
                </a:lnTo>
                <a:lnTo>
                  <a:pt x="13080" y="46227"/>
                </a:lnTo>
                <a:lnTo>
                  <a:pt x="15875" y="58420"/>
                </a:lnTo>
                <a:lnTo>
                  <a:pt x="16509" y="62611"/>
                </a:lnTo>
                <a:lnTo>
                  <a:pt x="16509" y="68579"/>
                </a:lnTo>
                <a:lnTo>
                  <a:pt x="15112" y="71882"/>
                </a:lnTo>
                <a:lnTo>
                  <a:pt x="9651" y="76835"/>
                </a:lnTo>
                <a:lnTo>
                  <a:pt x="5587" y="78232"/>
                </a:lnTo>
                <a:lnTo>
                  <a:pt x="0" y="78359"/>
                </a:lnTo>
                <a:lnTo>
                  <a:pt x="0" y="85471"/>
                </a:lnTo>
                <a:lnTo>
                  <a:pt x="16509" y="95250"/>
                </a:lnTo>
                <a:lnTo>
                  <a:pt x="16509" y="101219"/>
                </a:lnTo>
                <a:lnTo>
                  <a:pt x="15875" y="105283"/>
                </a:lnTo>
                <a:lnTo>
                  <a:pt x="13080" y="117475"/>
                </a:lnTo>
                <a:lnTo>
                  <a:pt x="12446" y="122936"/>
                </a:lnTo>
                <a:lnTo>
                  <a:pt x="12446" y="127762"/>
                </a:lnTo>
                <a:lnTo>
                  <a:pt x="13084" y="136479"/>
                </a:lnTo>
                <a:lnTo>
                  <a:pt x="43356" y="163875"/>
                </a:lnTo>
                <a:lnTo>
                  <a:pt x="52831" y="164591"/>
                </a:lnTo>
                <a:lnTo>
                  <a:pt x="55117" y="164591"/>
                </a:lnTo>
                <a:lnTo>
                  <a:pt x="55117" y="157987"/>
                </a:lnTo>
                <a:lnTo>
                  <a:pt x="45465" y="157987"/>
                </a:lnTo>
                <a:lnTo>
                  <a:pt x="38988" y="155828"/>
                </a:lnTo>
                <a:lnTo>
                  <a:pt x="34162" y="151511"/>
                </a:lnTo>
                <a:lnTo>
                  <a:pt x="29463" y="147192"/>
                </a:lnTo>
                <a:lnTo>
                  <a:pt x="27177" y="139700"/>
                </a:lnTo>
                <a:lnTo>
                  <a:pt x="27177" y="125222"/>
                </a:lnTo>
                <a:lnTo>
                  <a:pt x="27685" y="120269"/>
                </a:lnTo>
                <a:lnTo>
                  <a:pt x="29972" y="108458"/>
                </a:lnTo>
                <a:lnTo>
                  <a:pt x="30606" y="104139"/>
                </a:lnTo>
                <a:lnTo>
                  <a:pt x="30606" y="96774"/>
                </a:lnTo>
                <a:lnTo>
                  <a:pt x="29209" y="92710"/>
                </a:lnTo>
                <a:lnTo>
                  <a:pt x="26288" y="89662"/>
                </a:lnTo>
                <a:lnTo>
                  <a:pt x="23367" y="86487"/>
                </a:lnTo>
                <a:lnTo>
                  <a:pt x="19938" y="84200"/>
                </a:lnTo>
                <a:lnTo>
                  <a:pt x="16001" y="82676"/>
                </a:lnTo>
                <a:lnTo>
                  <a:pt x="16001" y="81152"/>
                </a:lnTo>
                <a:lnTo>
                  <a:pt x="19938" y="79628"/>
                </a:lnTo>
                <a:lnTo>
                  <a:pt x="23367" y="77342"/>
                </a:lnTo>
                <a:lnTo>
                  <a:pt x="29209" y="70992"/>
                </a:lnTo>
                <a:lnTo>
                  <a:pt x="30606" y="67055"/>
                </a:lnTo>
                <a:lnTo>
                  <a:pt x="30606" y="59562"/>
                </a:lnTo>
                <a:lnTo>
                  <a:pt x="29972" y="55372"/>
                </a:lnTo>
                <a:lnTo>
                  <a:pt x="27685" y="43561"/>
                </a:lnTo>
                <a:lnTo>
                  <a:pt x="27177" y="38480"/>
                </a:lnTo>
                <a:lnTo>
                  <a:pt x="27177" y="24511"/>
                </a:lnTo>
                <a:lnTo>
                  <a:pt x="29463" y="17399"/>
                </a:lnTo>
                <a:lnTo>
                  <a:pt x="34162" y="13080"/>
                </a:lnTo>
                <a:lnTo>
                  <a:pt x="38988" y="8762"/>
                </a:lnTo>
                <a:lnTo>
                  <a:pt x="45465" y="6476"/>
                </a:lnTo>
                <a:lnTo>
                  <a:pt x="55117" y="6476"/>
                </a:lnTo>
                <a:lnTo>
                  <a:pt x="55117" y="0"/>
                </a:lnTo>
                <a:close/>
              </a:path>
            </a:pathLst>
          </a:custGeom>
          <a:solidFill>
            <a:srgbClr val="000000"/>
          </a:solidFill>
        </p:spPr>
        <p:txBody>
          <a:bodyPr wrap="square" lIns="0" tIns="0" rIns="0" bIns="0" rtlCol="0"/>
          <a:lstStyle/>
          <a:p/>
        </p:txBody>
      </p:sp>
      <p:sp>
        <p:nvSpPr>
          <p:cNvPr id="34" name="object 34"/>
          <p:cNvSpPr/>
          <p:nvPr/>
        </p:nvSpPr>
        <p:spPr>
          <a:xfrm>
            <a:off x="9350375" y="3022600"/>
            <a:ext cx="427355" cy="165100"/>
          </a:xfrm>
          <a:custGeom>
            <a:avLst/>
            <a:gdLst/>
            <a:ahLst/>
            <a:cxnLst/>
            <a:rect l="l" t="t" r="r" b="b"/>
            <a:pathLst>
              <a:path w="427354" h="165100">
                <a:moveTo>
                  <a:pt x="374142" y="0"/>
                </a:moveTo>
                <a:lnTo>
                  <a:pt x="371855" y="0"/>
                </a:lnTo>
                <a:lnTo>
                  <a:pt x="371855" y="6476"/>
                </a:lnTo>
                <a:lnTo>
                  <a:pt x="381507" y="6476"/>
                </a:lnTo>
                <a:lnTo>
                  <a:pt x="388111" y="8762"/>
                </a:lnTo>
                <a:lnTo>
                  <a:pt x="397509" y="17399"/>
                </a:lnTo>
                <a:lnTo>
                  <a:pt x="399923" y="24637"/>
                </a:lnTo>
                <a:lnTo>
                  <a:pt x="399923" y="38608"/>
                </a:lnTo>
                <a:lnTo>
                  <a:pt x="399288" y="43561"/>
                </a:lnTo>
                <a:lnTo>
                  <a:pt x="397001" y="55499"/>
                </a:lnTo>
                <a:lnTo>
                  <a:pt x="396367" y="59689"/>
                </a:lnTo>
                <a:lnTo>
                  <a:pt x="396367" y="67055"/>
                </a:lnTo>
                <a:lnTo>
                  <a:pt x="397891" y="71120"/>
                </a:lnTo>
                <a:lnTo>
                  <a:pt x="400806" y="74422"/>
                </a:lnTo>
                <a:lnTo>
                  <a:pt x="403605" y="77342"/>
                </a:lnTo>
                <a:lnTo>
                  <a:pt x="407034" y="79755"/>
                </a:lnTo>
                <a:lnTo>
                  <a:pt x="410972" y="81152"/>
                </a:lnTo>
                <a:lnTo>
                  <a:pt x="410972" y="82803"/>
                </a:lnTo>
                <a:lnTo>
                  <a:pt x="396367" y="96900"/>
                </a:lnTo>
                <a:lnTo>
                  <a:pt x="396367" y="104266"/>
                </a:lnTo>
                <a:lnTo>
                  <a:pt x="397001" y="108458"/>
                </a:lnTo>
                <a:lnTo>
                  <a:pt x="399288" y="120396"/>
                </a:lnTo>
                <a:lnTo>
                  <a:pt x="399923" y="125349"/>
                </a:lnTo>
                <a:lnTo>
                  <a:pt x="399923" y="139826"/>
                </a:lnTo>
                <a:lnTo>
                  <a:pt x="397509" y="147192"/>
                </a:lnTo>
                <a:lnTo>
                  <a:pt x="388111" y="155828"/>
                </a:lnTo>
                <a:lnTo>
                  <a:pt x="381507" y="157987"/>
                </a:lnTo>
                <a:lnTo>
                  <a:pt x="371855" y="157987"/>
                </a:lnTo>
                <a:lnTo>
                  <a:pt x="371855" y="164591"/>
                </a:lnTo>
                <a:lnTo>
                  <a:pt x="374142" y="164591"/>
                </a:lnTo>
                <a:lnTo>
                  <a:pt x="383670" y="163875"/>
                </a:lnTo>
                <a:lnTo>
                  <a:pt x="413906" y="136479"/>
                </a:lnTo>
                <a:lnTo>
                  <a:pt x="414527" y="127762"/>
                </a:lnTo>
                <a:lnTo>
                  <a:pt x="414527" y="123062"/>
                </a:lnTo>
                <a:lnTo>
                  <a:pt x="413893" y="117601"/>
                </a:lnTo>
                <a:lnTo>
                  <a:pt x="412496" y="111505"/>
                </a:lnTo>
                <a:lnTo>
                  <a:pt x="411225" y="105410"/>
                </a:lnTo>
                <a:lnTo>
                  <a:pt x="410464" y="101346"/>
                </a:lnTo>
                <a:lnTo>
                  <a:pt x="410464" y="95250"/>
                </a:lnTo>
                <a:lnTo>
                  <a:pt x="411860" y="92075"/>
                </a:lnTo>
                <a:lnTo>
                  <a:pt x="414654" y="89535"/>
                </a:lnTo>
                <a:lnTo>
                  <a:pt x="417322" y="86995"/>
                </a:lnTo>
                <a:lnTo>
                  <a:pt x="421513" y="85725"/>
                </a:lnTo>
                <a:lnTo>
                  <a:pt x="426974" y="85471"/>
                </a:lnTo>
                <a:lnTo>
                  <a:pt x="426974" y="78486"/>
                </a:lnTo>
                <a:lnTo>
                  <a:pt x="421513" y="78232"/>
                </a:lnTo>
                <a:lnTo>
                  <a:pt x="417322" y="76962"/>
                </a:lnTo>
                <a:lnTo>
                  <a:pt x="414654" y="74422"/>
                </a:lnTo>
                <a:lnTo>
                  <a:pt x="411860" y="71882"/>
                </a:lnTo>
                <a:lnTo>
                  <a:pt x="410464" y="68707"/>
                </a:lnTo>
                <a:lnTo>
                  <a:pt x="410464" y="62611"/>
                </a:lnTo>
                <a:lnTo>
                  <a:pt x="411225" y="58547"/>
                </a:lnTo>
                <a:lnTo>
                  <a:pt x="412496" y="52450"/>
                </a:lnTo>
                <a:lnTo>
                  <a:pt x="413893" y="46354"/>
                </a:lnTo>
                <a:lnTo>
                  <a:pt x="414527" y="40894"/>
                </a:lnTo>
                <a:lnTo>
                  <a:pt x="414527" y="36195"/>
                </a:lnTo>
                <a:lnTo>
                  <a:pt x="413906" y="27737"/>
                </a:lnTo>
                <a:lnTo>
                  <a:pt x="383670" y="716"/>
                </a:lnTo>
                <a:lnTo>
                  <a:pt x="374142" y="0"/>
                </a:lnTo>
                <a:close/>
              </a:path>
              <a:path w="427354" h="165100">
                <a:moveTo>
                  <a:pt x="55118" y="0"/>
                </a:moveTo>
                <a:lnTo>
                  <a:pt x="52831" y="0"/>
                </a:lnTo>
                <a:lnTo>
                  <a:pt x="43356" y="716"/>
                </a:lnTo>
                <a:lnTo>
                  <a:pt x="13084" y="27684"/>
                </a:lnTo>
                <a:lnTo>
                  <a:pt x="12446" y="36067"/>
                </a:lnTo>
                <a:lnTo>
                  <a:pt x="12446" y="40894"/>
                </a:lnTo>
                <a:lnTo>
                  <a:pt x="13080" y="46227"/>
                </a:lnTo>
                <a:lnTo>
                  <a:pt x="15875" y="58420"/>
                </a:lnTo>
                <a:lnTo>
                  <a:pt x="16509" y="62611"/>
                </a:lnTo>
                <a:lnTo>
                  <a:pt x="16509" y="68579"/>
                </a:lnTo>
                <a:lnTo>
                  <a:pt x="15113" y="71882"/>
                </a:lnTo>
                <a:lnTo>
                  <a:pt x="9651" y="76835"/>
                </a:lnTo>
                <a:lnTo>
                  <a:pt x="5588" y="78232"/>
                </a:lnTo>
                <a:lnTo>
                  <a:pt x="0" y="78359"/>
                </a:lnTo>
                <a:lnTo>
                  <a:pt x="0" y="85471"/>
                </a:lnTo>
                <a:lnTo>
                  <a:pt x="16509" y="95250"/>
                </a:lnTo>
                <a:lnTo>
                  <a:pt x="16509" y="101219"/>
                </a:lnTo>
                <a:lnTo>
                  <a:pt x="15875" y="105283"/>
                </a:lnTo>
                <a:lnTo>
                  <a:pt x="13080" y="117475"/>
                </a:lnTo>
                <a:lnTo>
                  <a:pt x="12446" y="122936"/>
                </a:lnTo>
                <a:lnTo>
                  <a:pt x="12446" y="127762"/>
                </a:lnTo>
                <a:lnTo>
                  <a:pt x="13084" y="136479"/>
                </a:lnTo>
                <a:lnTo>
                  <a:pt x="43356" y="163875"/>
                </a:lnTo>
                <a:lnTo>
                  <a:pt x="52831" y="164591"/>
                </a:lnTo>
                <a:lnTo>
                  <a:pt x="55118" y="164591"/>
                </a:lnTo>
                <a:lnTo>
                  <a:pt x="55118" y="157987"/>
                </a:lnTo>
                <a:lnTo>
                  <a:pt x="45466" y="157987"/>
                </a:lnTo>
                <a:lnTo>
                  <a:pt x="38989" y="155828"/>
                </a:lnTo>
                <a:lnTo>
                  <a:pt x="34163" y="151511"/>
                </a:lnTo>
                <a:lnTo>
                  <a:pt x="29464" y="147192"/>
                </a:lnTo>
                <a:lnTo>
                  <a:pt x="27177" y="139700"/>
                </a:lnTo>
                <a:lnTo>
                  <a:pt x="27177" y="125222"/>
                </a:lnTo>
                <a:lnTo>
                  <a:pt x="27685" y="120269"/>
                </a:lnTo>
                <a:lnTo>
                  <a:pt x="29972" y="108458"/>
                </a:lnTo>
                <a:lnTo>
                  <a:pt x="30606" y="104139"/>
                </a:lnTo>
                <a:lnTo>
                  <a:pt x="30606" y="96774"/>
                </a:lnTo>
                <a:lnTo>
                  <a:pt x="29209" y="92710"/>
                </a:lnTo>
                <a:lnTo>
                  <a:pt x="26289" y="89662"/>
                </a:lnTo>
                <a:lnTo>
                  <a:pt x="23368" y="86487"/>
                </a:lnTo>
                <a:lnTo>
                  <a:pt x="19939" y="84200"/>
                </a:lnTo>
                <a:lnTo>
                  <a:pt x="16001" y="82676"/>
                </a:lnTo>
                <a:lnTo>
                  <a:pt x="16001" y="81152"/>
                </a:lnTo>
                <a:lnTo>
                  <a:pt x="19939" y="79628"/>
                </a:lnTo>
                <a:lnTo>
                  <a:pt x="23368" y="77342"/>
                </a:lnTo>
                <a:lnTo>
                  <a:pt x="29209" y="70992"/>
                </a:lnTo>
                <a:lnTo>
                  <a:pt x="30606" y="67055"/>
                </a:lnTo>
                <a:lnTo>
                  <a:pt x="30606" y="59562"/>
                </a:lnTo>
                <a:lnTo>
                  <a:pt x="29972" y="55372"/>
                </a:lnTo>
                <a:lnTo>
                  <a:pt x="27685" y="43561"/>
                </a:lnTo>
                <a:lnTo>
                  <a:pt x="27177" y="38480"/>
                </a:lnTo>
                <a:lnTo>
                  <a:pt x="27177" y="24511"/>
                </a:lnTo>
                <a:lnTo>
                  <a:pt x="29464" y="17399"/>
                </a:lnTo>
                <a:lnTo>
                  <a:pt x="34163" y="13080"/>
                </a:lnTo>
                <a:lnTo>
                  <a:pt x="38989" y="8762"/>
                </a:lnTo>
                <a:lnTo>
                  <a:pt x="45466" y="6476"/>
                </a:lnTo>
                <a:lnTo>
                  <a:pt x="55118" y="6476"/>
                </a:lnTo>
                <a:lnTo>
                  <a:pt x="55118" y="0"/>
                </a:lnTo>
                <a:close/>
              </a:path>
            </a:pathLst>
          </a:custGeom>
          <a:solidFill>
            <a:srgbClr val="000000"/>
          </a:solidFill>
        </p:spPr>
        <p:txBody>
          <a:bodyPr wrap="square" lIns="0" tIns="0" rIns="0" bIns="0" rtlCol="0"/>
          <a:lstStyle/>
          <a:p/>
        </p:txBody>
      </p:sp>
      <p:sp>
        <p:nvSpPr>
          <p:cNvPr id="35" name="object 35"/>
          <p:cNvSpPr txBox="1"/>
          <p:nvPr/>
        </p:nvSpPr>
        <p:spPr>
          <a:xfrm>
            <a:off x="7343902" y="2254072"/>
            <a:ext cx="2954020" cy="952500"/>
          </a:xfrm>
          <a:prstGeom prst="rect">
            <a:avLst/>
          </a:prstGeom>
        </p:spPr>
        <p:txBody>
          <a:bodyPr wrap="square" lIns="0" tIns="12065" rIns="0" bIns="0" rtlCol="0" vert="horz">
            <a:spAutoFit/>
          </a:bodyPr>
          <a:lstStyle/>
          <a:p>
            <a:pPr algn="ctr" marR="262890">
              <a:lnSpc>
                <a:spcPct val="100000"/>
              </a:lnSpc>
              <a:spcBef>
                <a:spcPts val="95"/>
              </a:spcBef>
              <a:tabLst>
                <a:tab pos="1573530" algn="l"/>
              </a:tabLst>
            </a:pPr>
            <a:r>
              <a:rPr dirty="0" sz="1400" spc="-5">
                <a:solidFill>
                  <a:srgbClr val="E7DCED"/>
                </a:solidFill>
                <a:latin typeface="Arial"/>
                <a:cs typeface="Arial"/>
              </a:rPr>
              <a:t>C	D</a:t>
            </a:r>
            <a:endParaRPr sz="1400">
              <a:latin typeface="Arial"/>
              <a:cs typeface="Arial"/>
            </a:endParaRPr>
          </a:p>
          <a:p>
            <a:pPr>
              <a:lnSpc>
                <a:spcPct val="100000"/>
              </a:lnSpc>
              <a:spcBef>
                <a:spcPts val="50"/>
              </a:spcBef>
            </a:pPr>
            <a:endParaRPr sz="1550">
              <a:latin typeface="Times New Roman"/>
              <a:cs typeface="Times New Roman"/>
            </a:endParaRPr>
          </a:p>
          <a:p>
            <a:pPr algn="ctr" marR="154305">
              <a:lnSpc>
                <a:spcPct val="100000"/>
              </a:lnSpc>
            </a:pPr>
            <a:r>
              <a:rPr dirty="0" sz="1400" spc="-5">
                <a:latin typeface="Cambria Math"/>
                <a:cs typeface="Cambria Math"/>
              </a:rPr>
              <a:t>𝐴,</a:t>
            </a:r>
            <a:r>
              <a:rPr dirty="0" sz="1400" spc="-75">
                <a:latin typeface="Cambria Math"/>
                <a:cs typeface="Cambria Math"/>
              </a:rPr>
              <a:t> </a:t>
            </a:r>
            <a:r>
              <a:rPr dirty="0" sz="1400" spc="15">
                <a:latin typeface="Cambria Math"/>
                <a:cs typeface="Cambria Math"/>
              </a:rPr>
              <a:t>𝐵,</a:t>
            </a:r>
            <a:r>
              <a:rPr dirty="0" sz="1400" spc="-70">
                <a:latin typeface="Cambria Math"/>
                <a:cs typeface="Cambria Math"/>
              </a:rPr>
              <a:t> </a:t>
            </a:r>
            <a:r>
              <a:rPr dirty="0" sz="1400" spc="15">
                <a:latin typeface="Cambria Math"/>
                <a:cs typeface="Cambria Math"/>
              </a:rPr>
              <a:t>𝐸,</a:t>
            </a:r>
            <a:r>
              <a:rPr dirty="0" sz="1400" spc="-75">
                <a:latin typeface="Cambria Math"/>
                <a:cs typeface="Cambria Math"/>
              </a:rPr>
              <a:t> </a:t>
            </a:r>
            <a:r>
              <a:rPr dirty="0" sz="1400" spc="15">
                <a:latin typeface="Cambria Math"/>
                <a:cs typeface="Cambria Math"/>
              </a:rPr>
              <a:t>𝐷,</a:t>
            </a:r>
            <a:r>
              <a:rPr dirty="0" sz="1400" spc="-70">
                <a:latin typeface="Cambria Math"/>
                <a:cs typeface="Cambria Math"/>
              </a:rPr>
              <a:t> </a:t>
            </a:r>
            <a:r>
              <a:rPr dirty="0" sz="1400" spc="15">
                <a:latin typeface="Cambria Math"/>
                <a:cs typeface="Cambria Math"/>
              </a:rPr>
              <a:t>𝐵,</a:t>
            </a:r>
            <a:r>
              <a:rPr dirty="0" sz="1400" spc="-70">
                <a:latin typeface="Cambria Math"/>
                <a:cs typeface="Cambria Math"/>
              </a:rPr>
              <a:t> </a:t>
            </a:r>
            <a:r>
              <a:rPr dirty="0" sz="1400" spc="20">
                <a:latin typeface="Cambria Math"/>
                <a:cs typeface="Cambria Math"/>
              </a:rPr>
              <a:t>𝐶,</a:t>
            </a:r>
            <a:r>
              <a:rPr dirty="0" sz="1400" spc="-75">
                <a:latin typeface="Cambria Math"/>
                <a:cs typeface="Cambria Math"/>
              </a:rPr>
              <a:t> </a:t>
            </a:r>
            <a:r>
              <a:rPr dirty="0" sz="1400" spc="-10">
                <a:latin typeface="Cambria Math"/>
                <a:cs typeface="Cambria Math"/>
              </a:rPr>
              <a:t>𝐴</a:t>
            </a:r>
            <a:endParaRPr sz="1400">
              <a:latin typeface="Cambria Math"/>
              <a:cs typeface="Cambria Math"/>
            </a:endParaRPr>
          </a:p>
          <a:p>
            <a:pPr marL="12700">
              <a:lnSpc>
                <a:spcPct val="100000"/>
              </a:lnSpc>
              <a:spcBef>
                <a:spcPts val="430"/>
              </a:spcBef>
            </a:pPr>
            <a:r>
              <a:rPr dirty="0" sz="1400" spc="10">
                <a:latin typeface="Cambria Math"/>
                <a:cs typeface="Cambria Math"/>
              </a:rPr>
              <a:t>𝐴, </a:t>
            </a:r>
            <a:r>
              <a:rPr dirty="0" sz="1400" spc="-10">
                <a:latin typeface="Cambria Math"/>
                <a:cs typeface="Cambria Math"/>
              </a:rPr>
              <a:t>𝐵 </a:t>
            </a:r>
            <a:r>
              <a:rPr dirty="0" sz="1400" spc="-5">
                <a:latin typeface="Cambria Math"/>
                <a:cs typeface="Cambria Math"/>
              </a:rPr>
              <a:t>, </a:t>
            </a:r>
            <a:r>
              <a:rPr dirty="0" sz="1400" spc="30">
                <a:latin typeface="Cambria Math"/>
                <a:cs typeface="Cambria Math"/>
              </a:rPr>
              <a:t>𝐵, </a:t>
            </a:r>
            <a:r>
              <a:rPr dirty="0" sz="1400" spc="-5">
                <a:latin typeface="Cambria Math"/>
                <a:cs typeface="Cambria Math"/>
              </a:rPr>
              <a:t>𝐸 , </a:t>
            </a:r>
            <a:r>
              <a:rPr dirty="0" sz="1400" spc="25">
                <a:latin typeface="Cambria Math"/>
                <a:cs typeface="Cambria Math"/>
              </a:rPr>
              <a:t>𝐸, </a:t>
            </a:r>
            <a:r>
              <a:rPr dirty="0" sz="1400" spc="-10">
                <a:latin typeface="Cambria Math"/>
                <a:cs typeface="Cambria Math"/>
              </a:rPr>
              <a:t>𝐷 </a:t>
            </a:r>
            <a:r>
              <a:rPr dirty="0" sz="1400" spc="-5">
                <a:latin typeface="Cambria Math"/>
                <a:cs typeface="Cambria Math"/>
              </a:rPr>
              <a:t>, </a:t>
            </a:r>
            <a:r>
              <a:rPr dirty="0" sz="1400" spc="25">
                <a:latin typeface="Cambria Math"/>
                <a:cs typeface="Cambria Math"/>
              </a:rPr>
              <a:t>𝐷, </a:t>
            </a:r>
            <a:r>
              <a:rPr dirty="0" sz="1400" spc="-10">
                <a:latin typeface="Cambria Math"/>
                <a:cs typeface="Cambria Math"/>
              </a:rPr>
              <a:t>𝐵 </a:t>
            </a:r>
            <a:r>
              <a:rPr dirty="0" sz="1400" spc="-5">
                <a:latin typeface="Cambria Math"/>
                <a:cs typeface="Cambria Math"/>
              </a:rPr>
              <a:t>, </a:t>
            </a:r>
            <a:r>
              <a:rPr dirty="0" sz="1400" spc="30">
                <a:latin typeface="Cambria Math"/>
                <a:cs typeface="Cambria Math"/>
              </a:rPr>
              <a:t>𝐵, </a:t>
            </a:r>
            <a:r>
              <a:rPr dirty="0" sz="1400" spc="-5">
                <a:latin typeface="Cambria Math"/>
                <a:cs typeface="Cambria Math"/>
              </a:rPr>
              <a:t>𝐶 , </a:t>
            </a:r>
            <a:r>
              <a:rPr dirty="0" sz="1400" spc="20">
                <a:latin typeface="Cambria Math"/>
                <a:cs typeface="Cambria Math"/>
              </a:rPr>
              <a:t>{𝐶,</a:t>
            </a:r>
            <a:r>
              <a:rPr dirty="0" sz="1400" spc="-114">
                <a:latin typeface="Cambria Math"/>
                <a:cs typeface="Cambria Math"/>
              </a:rPr>
              <a:t> </a:t>
            </a:r>
            <a:r>
              <a:rPr dirty="0" sz="1400" spc="10">
                <a:latin typeface="Cambria Math"/>
                <a:cs typeface="Cambria Math"/>
              </a:rPr>
              <a:t>𝐴}</a:t>
            </a:r>
            <a:endParaRPr sz="1400">
              <a:latin typeface="Cambria Math"/>
              <a:cs typeface="Cambria Math"/>
            </a:endParaRPr>
          </a:p>
        </p:txBody>
      </p:sp>
      <p:sp>
        <p:nvSpPr>
          <p:cNvPr id="36" name="object 36"/>
          <p:cNvSpPr txBox="1"/>
          <p:nvPr/>
        </p:nvSpPr>
        <p:spPr>
          <a:xfrm>
            <a:off x="6589268" y="631698"/>
            <a:ext cx="1725930" cy="270510"/>
          </a:xfrm>
          <a:prstGeom prst="rect">
            <a:avLst/>
          </a:prstGeom>
        </p:spPr>
        <p:txBody>
          <a:bodyPr wrap="square" lIns="0" tIns="13335" rIns="0" bIns="0" rtlCol="0" vert="horz">
            <a:spAutoFit/>
          </a:bodyPr>
          <a:lstStyle/>
          <a:p>
            <a:pPr marL="12700">
              <a:lnSpc>
                <a:spcPct val="100000"/>
              </a:lnSpc>
              <a:spcBef>
                <a:spcPts val="105"/>
              </a:spcBef>
            </a:pPr>
            <a:r>
              <a:rPr dirty="0" sz="1600" b="1">
                <a:solidFill>
                  <a:srgbClr val="52AC87"/>
                </a:solidFill>
                <a:latin typeface="Calibri"/>
                <a:cs typeface="Calibri"/>
              </a:rPr>
              <a:t>Sample </a:t>
            </a:r>
            <a:r>
              <a:rPr dirty="0" sz="1600" spc="-5" b="1">
                <a:solidFill>
                  <a:srgbClr val="52AC87"/>
                </a:solidFill>
                <a:latin typeface="Calibri"/>
                <a:cs typeface="Calibri"/>
              </a:rPr>
              <a:t>Closed</a:t>
            </a:r>
            <a:r>
              <a:rPr dirty="0" sz="1600" spc="-85" b="1">
                <a:solidFill>
                  <a:srgbClr val="52AC87"/>
                </a:solidFill>
                <a:latin typeface="Calibri"/>
                <a:cs typeface="Calibri"/>
              </a:rPr>
              <a:t> </a:t>
            </a:r>
            <a:r>
              <a:rPr dirty="0" sz="1600" spc="-15" b="1">
                <a:solidFill>
                  <a:srgbClr val="52AC87"/>
                </a:solidFill>
                <a:latin typeface="Calibri"/>
                <a:cs typeface="Calibri"/>
              </a:rPr>
              <a:t>Walk</a:t>
            </a:r>
            <a:endParaRPr sz="1600">
              <a:latin typeface="Calibri"/>
              <a:cs typeface="Calibri"/>
            </a:endParaRPr>
          </a:p>
        </p:txBody>
      </p:sp>
      <p:sp>
        <p:nvSpPr>
          <p:cNvPr id="37" name="object 37"/>
          <p:cNvSpPr/>
          <p:nvPr/>
        </p:nvSpPr>
        <p:spPr>
          <a:xfrm>
            <a:off x="7050023" y="3947159"/>
            <a:ext cx="500380" cy="497205"/>
          </a:xfrm>
          <a:custGeom>
            <a:avLst/>
            <a:gdLst/>
            <a:ahLst/>
            <a:cxnLst/>
            <a:rect l="l" t="t" r="r" b="b"/>
            <a:pathLst>
              <a:path w="500379" h="497204">
                <a:moveTo>
                  <a:pt x="249935" y="0"/>
                </a:moveTo>
                <a:lnTo>
                  <a:pt x="205006" y="4003"/>
                </a:lnTo>
                <a:lnTo>
                  <a:pt x="162719" y="15545"/>
                </a:lnTo>
                <a:lnTo>
                  <a:pt x="123782" y="33923"/>
                </a:lnTo>
                <a:lnTo>
                  <a:pt x="88899" y="58434"/>
                </a:lnTo>
                <a:lnTo>
                  <a:pt x="58777" y="88377"/>
                </a:lnTo>
                <a:lnTo>
                  <a:pt x="34120" y="123048"/>
                </a:lnTo>
                <a:lnTo>
                  <a:pt x="15635" y="161746"/>
                </a:lnTo>
                <a:lnTo>
                  <a:pt x="4026" y="203768"/>
                </a:lnTo>
                <a:lnTo>
                  <a:pt x="0" y="248412"/>
                </a:lnTo>
                <a:lnTo>
                  <a:pt x="4026" y="293055"/>
                </a:lnTo>
                <a:lnTo>
                  <a:pt x="15635" y="335077"/>
                </a:lnTo>
                <a:lnTo>
                  <a:pt x="34120" y="373775"/>
                </a:lnTo>
                <a:lnTo>
                  <a:pt x="58777" y="408446"/>
                </a:lnTo>
                <a:lnTo>
                  <a:pt x="88899" y="438389"/>
                </a:lnTo>
                <a:lnTo>
                  <a:pt x="123782" y="462900"/>
                </a:lnTo>
                <a:lnTo>
                  <a:pt x="162719" y="481278"/>
                </a:lnTo>
                <a:lnTo>
                  <a:pt x="205006" y="492820"/>
                </a:lnTo>
                <a:lnTo>
                  <a:pt x="249935" y="496823"/>
                </a:lnTo>
                <a:lnTo>
                  <a:pt x="294865" y="492820"/>
                </a:lnTo>
                <a:lnTo>
                  <a:pt x="337152" y="481278"/>
                </a:lnTo>
                <a:lnTo>
                  <a:pt x="376089" y="462900"/>
                </a:lnTo>
                <a:lnTo>
                  <a:pt x="410972" y="438389"/>
                </a:lnTo>
                <a:lnTo>
                  <a:pt x="441094" y="408446"/>
                </a:lnTo>
                <a:lnTo>
                  <a:pt x="465751" y="373775"/>
                </a:lnTo>
                <a:lnTo>
                  <a:pt x="484236" y="335077"/>
                </a:lnTo>
                <a:lnTo>
                  <a:pt x="495845" y="293055"/>
                </a:lnTo>
                <a:lnTo>
                  <a:pt x="499872" y="248412"/>
                </a:lnTo>
                <a:lnTo>
                  <a:pt x="495845" y="203768"/>
                </a:lnTo>
                <a:lnTo>
                  <a:pt x="484236" y="161746"/>
                </a:lnTo>
                <a:lnTo>
                  <a:pt x="465751" y="123048"/>
                </a:lnTo>
                <a:lnTo>
                  <a:pt x="441094" y="88377"/>
                </a:lnTo>
                <a:lnTo>
                  <a:pt x="410972" y="58434"/>
                </a:lnTo>
                <a:lnTo>
                  <a:pt x="376089" y="33923"/>
                </a:lnTo>
                <a:lnTo>
                  <a:pt x="337152" y="15545"/>
                </a:lnTo>
                <a:lnTo>
                  <a:pt x="294865" y="4003"/>
                </a:lnTo>
                <a:lnTo>
                  <a:pt x="249935" y="0"/>
                </a:lnTo>
                <a:close/>
              </a:path>
            </a:pathLst>
          </a:custGeom>
          <a:solidFill>
            <a:srgbClr val="AC8752"/>
          </a:solidFill>
        </p:spPr>
        <p:txBody>
          <a:bodyPr wrap="square" lIns="0" tIns="0" rIns="0" bIns="0" rtlCol="0"/>
          <a:lstStyle/>
          <a:p/>
        </p:txBody>
      </p:sp>
      <p:sp>
        <p:nvSpPr>
          <p:cNvPr id="38" name="object 38"/>
          <p:cNvSpPr txBox="1"/>
          <p:nvPr/>
        </p:nvSpPr>
        <p:spPr>
          <a:xfrm>
            <a:off x="7220839" y="4056075"/>
            <a:ext cx="161925" cy="271145"/>
          </a:xfrm>
          <a:prstGeom prst="rect">
            <a:avLst/>
          </a:prstGeom>
        </p:spPr>
        <p:txBody>
          <a:bodyPr wrap="square" lIns="0" tIns="13970" rIns="0" bIns="0" rtlCol="0" vert="horz">
            <a:spAutoFit/>
          </a:bodyPr>
          <a:lstStyle/>
          <a:p>
            <a:pPr marL="12700">
              <a:lnSpc>
                <a:spcPct val="100000"/>
              </a:lnSpc>
              <a:spcBef>
                <a:spcPts val="110"/>
              </a:spcBef>
            </a:pPr>
            <a:r>
              <a:rPr dirty="0" sz="1600" spc="5">
                <a:solidFill>
                  <a:srgbClr val="E7DCED"/>
                </a:solidFill>
                <a:latin typeface="Arial"/>
                <a:cs typeface="Arial"/>
              </a:rPr>
              <a:t>A</a:t>
            </a:r>
            <a:endParaRPr sz="1600">
              <a:latin typeface="Arial"/>
              <a:cs typeface="Arial"/>
            </a:endParaRPr>
          </a:p>
        </p:txBody>
      </p:sp>
      <p:sp>
        <p:nvSpPr>
          <p:cNvPr id="39" name="object 39"/>
          <p:cNvSpPr/>
          <p:nvPr/>
        </p:nvSpPr>
        <p:spPr>
          <a:xfrm>
            <a:off x="8500871" y="3947159"/>
            <a:ext cx="500380" cy="497205"/>
          </a:xfrm>
          <a:custGeom>
            <a:avLst/>
            <a:gdLst/>
            <a:ahLst/>
            <a:cxnLst/>
            <a:rect l="l" t="t" r="r" b="b"/>
            <a:pathLst>
              <a:path w="500379" h="497204">
                <a:moveTo>
                  <a:pt x="249935" y="0"/>
                </a:moveTo>
                <a:lnTo>
                  <a:pt x="205006" y="4003"/>
                </a:lnTo>
                <a:lnTo>
                  <a:pt x="162719" y="15545"/>
                </a:lnTo>
                <a:lnTo>
                  <a:pt x="123782" y="33923"/>
                </a:lnTo>
                <a:lnTo>
                  <a:pt x="88899" y="58434"/>
                </a:lnTo>
                <a:lnTo>
                  <a:pt x="58777" y="88377"/>
                </a:lnTo>
                <a:lnTo>
                  <a:pt x="34120" y="123048"/>
                </a:lnTo>
                <a:lnTo>
                  <a:pt x="15635" y="161746"/>
                </a:lnTo>
                <a:lnTo>
                  <a:pt x="4026" y="203768"/>
                </a:lnTo>
                <a:lnTo>
                  <a:pt x="0" y="248412"/>
                </a:lnTo>
                <a:lnTo>
                  <a:pt x="4026" y="293055"/>
                </a:lnTo>
                <a:lnTo>
                  <a:pt x="15635" y="335077"/>
                </a:lnTo>
                <a:lnTo>
                  <a:pt x="34120" y="373775"/>
                </a:lnTo>
                <a:lnTo>
                  <a:pt x="58777" y="408446"/>
                </a:lnTo>
                <a:lnTo>
                  <a:pt x="88899" y="438389"/>
                </a:lnTo>
                <a:lnTo>
                  <a:pt x="123782" y="462900"/>
                </a:lnTo>
                <a:lnTo>
                  <a:pt x="162719" y="481278"/>
                </a:lnTo>
                <a:lnTo>
                  <a:pt x="205006" y="492820"/>
                </a:lnTo>
                <a:lnTo>
                  <a:pt x="249935" y="496823"/>
                </a:lnTo>
                <a:lnTo>
                  <a:pt x="294865" y="492820"/>
                </a:lnTo>
                <a:lnTo>
                  <a:pt x="337152" y="481278"/>
                </a:lnTo>
                <a:lnTo>
                  <a:pt x="376089" y="462900"/>
                </a:lnTo>
                <a:lnTo>
                  <a:pt x="410972" y="438389"/>
                </a:lnTo>
                <a:lnTo>
                  <a:pt x="441094" y="408446"/>
                </a:lnTo>
                <a:lnTo>
                  <a:pt x="465751" y="373775"/>
                </a:lnTo>
                <a:lnTo>
                  <a:pt x="484236" y="335077"/>
                </a:lnTo>
                <a:lnTo>
                  <a:pt x="495845" y="293055"/>
                </a:lnTo>
                <a:lnTo>
                  <a:pt x="499872" y="248412"/>
                </a:lnTo>
                <a:lnTo>
                  <a:pt x="495845" y="203768"/>
                </a:lnTo>
                <a:lnTo>
                  <a:pt x="484236" y="161746"/>
                </a:lnTo>
                <a:lnTo>
                  <a:pt x="465751" y="123048"/>
                </a:lnTo>
                <a:lnTo>
                  <a:pt x="441094" y="88377"/>
                </a:lnTo>
                <a:lnTo>
                  <a:pt x="410972" y="58434"/>
                </a:lnTo>
                <a:lnTo>
                  <a:pt x="376089" y="33923"/>
                </a:lnTo>
                <a:lnTo>
                  <a:pt x="337152" y="15545"/>
                </a:lnTo>
                <a:lnTo>
                  <a:pt x="294865" y="4003"/>
                </a:lnTo>
                <a:lnTo>
                  <a:pt x="249935" y="0"/>
                </a:lnTo>
                <a:close/>
              </a:path>
            </a:pathLst>
          </a:custGeom>
          <a:solidFill>
            <a:srgbClr val="AC8752"/>
          </a:solidFill>
        </p:spPr>
        <p:txBody>
          <a:bodyPr wrap="square" lIns="0" tIns="0" rIns="0" bIns="0" rtlCol="0"/>
          <a:lstStyle/>
          <a:p/>
        </p:txBody>
      </p:sp>
      <p:sp>
        <p:nvSpPr>
          <p:cNvPr id="40" name="object 40"/>
          <p:cNvSpPr txBox="1"/>
          <p:nvPr/>
        </p:nvSpPr>
        <p:spPr>
          <a:xfrm>
            <a:off x="8671306" y="4056075"/>
            <a:ext cx="161925" cy="271145"/>
          </a:xfrm>
          <a:prstGeom prst="rect">
            <a:avLst/>
          </a:prstGeom>
        </p:spPr>
        <p:txBody>
          <a:bodyPr wrap="square" lIns="0" tIns="13970" rIns="0" bIns="0" rtlCol="0" vert="horz">
            <a:spAutoFit/>
          </a:bodyPr>
          <a:lstStyle/>
          <a:p>
            <a:pPr marL="12700">
              <a:lnSpc>
                <a:spcPct val="100000"/>
              </a:lnSpc>
              <a:spcBef>
                <a:spcPts val="110"/>
              </a:spcBef>
            </a:pPr>
            <a:r>
              <a:rPr dirty="0" sz="1600" spc="5">
                <a:solidFill>
                  <a:srgbClr val="E7DCED"/>
                </a:solidFill>
                <a:latin typeface="Arial"/>
                <a:cs typeface="Arial"/>
              </a:rPr>
              <a:t>B</a:t>
            </a:r>
            <a:endParaRPr sz="1600">
              <a:latin typeface="Arial"/>
              <a:cs typeface="Arial"/>
            </a:endParaRPr>
          </a:p>
        </p:txBody>
      </p:sp>
      <p:sp>
        <p:nvSpPr>
          <p:cNvPr id="41" name="object 41"/>
          <p:cNvSpPr/>
          <p:nvPr/>
        </p:nvSpPr>
        <p:spPr>
          <a:xfrm>
            <a:off x="7668768" y="5001767"/>
            <a:ext cx="497205" cy="500380"/>
          </a:xfrm>
          <a:custGeom>
            <a:avLst/>
            <a:gdLst/>
            <a:ahLst/>
            <a:cxnLst/>
            <a:rect l="l" t="t" r="r" b="b"/>
            <a:pathLst>
              <a:path w="497204" h="500379">
                <a:moveTo>
                  <a:pt x="248411" y="0"/>
                </a:moveTo>
                <a:lnTo>
                  <a:pt x="203768" y="4026"/>
                </a:lnTo>
                <a:lnTo>
                  <a:pt x="161746" y="15635"/>
                </a:lnTo>
                <a:lnTo>
                  <a:pt x="123048" y="34120"/>
                </a:lnTo>
                <a:lnTo>
                  <a:pt x="88377" y="58777"/>
                </a:lnTo>
                <a:lnTo>
                  <a:pt x="58434" y="88899"/>
                </a:lnTo>
                <a:lnTo>
                  <a:pt x="33923" y="123782"/>
                </a:lnTo>
                <a:lnTo>
                  <a:pt x="15545" y="162719"/>
                </a:lnTo>
                <a:lnTo>
                  <a:pt x="4003" y="205006"/>
                </a:lnTo>
                <a:lnTo>
                  <a:pt x="0" y="249935"/>
                </a:lnTo>
                <a:lnTo>
                  <a:pt x="4003" y="294865"/>
                </a:lnTo>
                <a:lnTo>
                  <a:pt x="15545" y="337152"/>
                </a:lnTo>
                <a:lnTo>
                  <a:pt x="33923" y="376089"/>
                </a:lnTo>
                <a:lnTo>
                  <a:pt x="58434" y="410971"/>
                </a:lnTo>
                <a:lnTo>
                  <a:pt x="88377" y="441094"/>
                </a:lnTo>
                <a:lnTo>
                  <a:pt x="123048" y="465751"/>
                </a:lnTo>
                <a:lnTo>
                  <a:pt x="161746" y="484236"/>
                </a:lnTo>
                <a:lnTo>
                  <a:pt x="203768" y="495845"/>
                </a:lnTo>
                <a:lnTo>
                  <a:pt x="248411" y="499871"/>
                </a:lnTo>
                <a:lnTo>
                  <a:pt x="293055" y="495845"/>
                </a:lnTo>
                <a:lnTo>
                  <a:pt x="335077" y="484236"/>
                </a:lnTo>
                <a:lnTo>
                  <a:pt x="373775" y="465751"/>
                </a:lnTo>
                <a:lnTo>
                  <a:pt x="408446" y="441094"/>
                </a:lnTo>
                <a:lnTo>
                  <a:pt x="438389" y="410971"/>
                </a:lnTo>
                <a:lnTo>
                  <a:pt x="462900" y="376089"/>
                </a:lnTo>
                <a:lnTo>
                  <a:pt x="481278" y="337152"/>
                </a:lnTo>
                <a:lnTo>
                  <a:pt x="492820" y="294865"/>
                </a:lnTo>
                <a:lnTo>
                  <a:pt x="496824" y="249935"/>
                </a:lnTo>
                <a:lnTo>
                  <a:pt x="492820" y="205006"/>
                </a:lnTo>
                <a:lnTo>
                  <a:pt x="481278" y="162719"/>
                </a:lnTo>
                <a:lnTo>
                  <a:pt x="462900" y="123782"/>
                </a:lnTo>
                <a:lnTo>
                  <a:pt x="438389" y="88899"/>
                </a:lnTo>
                <a:lnTo>
                  <a:pt x="408446" y="58777"/>
                </a:lnTo>
                <a:lnTo>
                  <a:pt x="373775" y="34120"/>
                </a:lnTo>
                <a:lnTo>
                  <a:pt x="335077" y="15635"/>
                </a:lnTo>
                <a:lnTo>
                  <a:pt x="293055" y="4026"/>
                </a:lnTo>
                <a:lnTo>
                  <a:pt x="248411" y="0"/>
                </a:lnTo>
                <a:close/>
              </a:path>
            </a:pathLst>
          </a:custGeom>
          <a:solidFill>
            <a:srgbClr val="AC8752"/>
          </a:solidFill>
        </p:spPr>
        <p:txBody>
          <a:bodyPr wrap="square" lIns="0" tIns="0" rIns="0" bIns="0" rtlCol="0"/>
          <a:lstStyle/>
          <a:p/>
        </p:txBody>
      </p:sp>
      <p:sp>
        <p:nvSpPr>
          <p:cNvPr id="42" name="object 42"/>
          <p:cNvSpPr/>
          <p:nvPr/>
        </p:nvSpPr>
        <p:spPr>
          <a:xfrm>
            <a:off x="9241535" y="5001767"/>
            <a:ext cx="500380" cy="500380"/>
          </a:xfrm>
          <a:custGeom>
            <a:avLst/>
            <a:gdLst/>
            <a:ahLst/>
            <a:cxnLst/>
            <a:rect l="l" t="t" r="r" b="b"/>
            <a:pathLst>
              <a:path w="500379" h="500379">
                <a:moveTo>
                  <a:pt x="249936" y="0"/>
                </a:moveTo>
                <a:lnTo>
                  <a:pt x="205006" y="4026"/>
                </a:lnTo>
                <a:lnTo>
                  <a:pt x="162719" y="15635"/>
                </a:lnTo>
                <a:lnTo>
                  <a:pt x="123782" y="34120"/>
                </a:lnTo>
                <a:lnTo>
                  <a:pt x="88899" y="58777"/>
                </a:lnTo>
                <a:lnTo>
                  <a:pt x="58777" y="88899"/>
                </a:lnTo>
                <a:lnTo>
                  <a:pt x="34120" y="123782"/>
                </a:lnTo>
                <a:lnTo>
                  <a:pt x="15635" y="162719"/>
                </a:lnTo>
                <a:lnTo>
                  <a:pt x="4026" y="205006"/>
                </a:lnTo>
                <a:lnTo>
                  <a:pt x="0" y="249935"/>
                </a:lnTo>
                <a:lnTo>
                  <a:pt x="4026" y="294865"/>
                </a:lnTo>
                <a:lnTo>
                  <a:pt x="15635" y="337152"/>
                </a:lnTo>
                <a:lnTo>
                  <a:pt x="34120" y="376089"/>
                </a:lnTo>
                <a:lnTo>
                  <a:pt x="58777" y="410971"/>
                </a:lnTo>
                <a:lnTo>
                  <a:pt x="88900" y="441094"/>
                </a:lnTo>
                <a:lnTo>
                  <a:pt x="123782" y="465751"/>
                </a:lnTo>
                <a:lnTo>
                  <a:pt x="162719" y="484236"/>
                </a:lnTo>
                <a:lnTo>
                  <a:pt x="205006" y="495845"/>
                </a:lnTo>
                <a:lnTo>
                  <a:pt x="249936" y="499871"/>
                </a:lnTo>
                <a:lnTo>
                  <a:pt x="294865" y="495845"/>
                </a:lnTo>
                <a:lnTo>
                  <a:pt x="337152" y="484236"/>
                </a:lnTo>
                <a:lnTo>
                  <a:pt x="376089" y="465751"/>
                </a:lnTo>
                <a:lnTo>
                  <a:pt x="410972" y="441094"/>
                </a:lnTo>
                <a:lnTo>
                  <a:pt x="441094" y="410971"/>
                </a:lnTo>
                <a:lnTo>
                  <a:pt x="465751" y="376089"/>
                </a:lnTo>
                <a:lnTo>
                  <a:pt x="484236" y="337152"/>
                </a:lnTo>
                <a:lnTo>
                  <a:pt x="495845" y="294865"/>
                </a:lnTo>
                <a:lnTo>
                  <a:pt x="499872" y="249935"/>
                </a:lnTo>
                <a:lnTo>
                  <a:pt x="495845" y="205006"/>
                </a:lnTo>
                <a:lnTo>
                  <a:pt x="484236" y="162719"/>
                </a:lnTo>
                <a:lnTo>
                  <a:pt x="465751" y="123782"/>
                </a:lnTo>
                <a:lnTo>
                  <a:pt x="441094" y="88899"/>
                </a:lnTo>
                <a:lnTo>
                  <a:pt x="410972" y="58777"/>
                </a:lnTo>
                <a:lnTo>
                  <a:pt x="376089" y="34120"/>
                </a:lnTo>
                <a:lnTo>
                  <a:pt x="337152" y="15635"/>
                </a:lnTo>
                <a:lnTo>
                  <a:pt x="294865" y="4026"/>
                </a:lnTo>
                <a:lnTo>
                  <a:pt x="249936" y="0"/>
                </a:lnTo>
                <a:close/>
              </a:path>
            </a:pathLst>
          </a:custGeom>
          <a:solidFill>
            <a:srgbClr val="AC8752"/>
          </a:solidFill>
        </p:spPr>
        <p:txBody>
          <a:bodyPr wrap="square" lIns="0" tIns="0" rIns="0" bIns="0" rtlCol="0"/>
          <a:lstStyle/>
          <a:p/>
        </p:txBody>
      </p:sp>
      <p:sp>
        <p:nvSpPr>
          <p:cNvPr id="43" name="object 43"/>
          <p:cNvSpPr/>
          <p:nvPr/>
        </p:nvSpPr>
        <p:spPr>
          <a:xfrm>
            <a:off x="9915143" y="3947159"/>
            <a:ext cx="497205" cy="497205"/>
          </a:xfrm>
          <a:custGeom>
            <a:avLst/>
            <a:gdLst/>
            <a:ahLst/>
            <a:cxnLst/>
            <a:rect l="l" t="t" r="r" b="b"/>
            <a:pathLst>
              <a:path w="497204" h="497204">
                <a:moveTo>
                  <a:pt x="248411" y="0"/>
                </a:moveTo>
                <a:lnTo>
                  <a:pt x="198358" y="5048"/>
                </a:lnTo>
                <a:lnTo>
                  <a:pt x="151733" y="19526"/>
                </a:lnTo>
                <a:lnTo>
                  <a:pt x="109537" y="42433"/>
                </a:lnTo>
                <a:lnTo>
                  <a:pt x="72771" y="72770"/>
                </a:lnTo>
                <a:lnTo>
                  <a:pt x="42433" y="109537"/>
                </a:lnTo>
                <a:lnTo>
                  <a:pt x="19526" y="151733"/>
                </a:lnTo>
                <a:lnTo>
                  <a:pt x="5048" y="198358"/>
                </a:lnTo>
                <a:lnTo>
                  <a:pt x="0" y="248412"/>
                </a:lnTo>
                <a:lnTo>
                  <a:pt x="5048" y="298465"/>
                </a:lnTo>
                <a:lnTo>
                  <a:pt x="19526" y="345090"/>
                </a:lnTo>
                <a:lnTo>
                  <a:pt x="42433" y="387286"/>
                </a:lnTo>
                <a:lnTo>
                  <a:pt x="72771" y="424052"/>
                </a:lnTo>
                <a:lnTo>
                  <a:pt x="109537" y="454390"/>
                </a:lnTo>
                <a:lnTo>
                  <a:pt x="151733" y="477297"/>
                </a:lnTo>
                <a:lnTo>
                  <a:pt x="198358" y="491775"/>
                </a:lnTo>
                <a:lnTo>
                  <a:pt x="248411" y="496823"/>
                </a:lnTo>
                <a:lnTo>
                  <a:pt x="298465" y="491775"/>
                </a:lnTo>
                <a:lnTo>
                  <a:pt x="345090" y="477297"/>
                </a:lnTo>
                <a:lnTo>
                  <a:pt x="387286" y="454390"/>
                </a:lnTo>
                <a:lnTo>
                  <a:pt x="424052" y="424052"/>
                </a:lnTo>
                <a:lnTo>
                  <a:pt x="454390" y="387286"/>
                </a:lnTo>
                <a:lnTo>
                  <a:pt x="477297" y="345090"/>
                </a:lnTo>
                <a:lnTo>
                  <a:pt x="491775" y="298465"/>
                </a:lnTo>
                <a:lnTo>
                  <a:pt x="496824" y="248412"/>
                </a:lnTo>
                <a:lnTo>
                  <a:pt x="491775" y="198358"/>
                </a:lnTo>
                <a:lnTo>
                  <a:pt x="477297" y="151733"/>
                </a:lnTo>
                <a:lnTo>
                  <a:pt x="454390" y="109537"/>
                </a:lnTo>
                <a:lnTo>
                  <a:pt x="424052" y="72770"/>
                </a:lnTo>
                <a:lnTo>
                  <a:pt x="387286" y="42433"/>
                </a:lnTo>
                <a:lnTo>
                  <a:pt x="345090" y="19526"/>
                </a:lnTo>
                <a:lnTo>
                  <a:pt x="298465" y="5048"/>
                </a:lnTo>
                <a:lnTo>
                  <a:pt x="248411" y="0"/>
                </a:lnTo>
                <a:close/>
              </a:path>
            </a:pathLst>
          </a:custGeom>
          <a:solidFill>
            <a:srgbClr val="AC8752"/>
          </a:solidFill>
        </p:spPr>
        <p:txBody>
          <a:bodyPr wrap="square" lIns="0" tIns="0" rIns="0" bIns="0" rtlCol="0"/>
          <a:lstStyle/>
          <a:p/>
        </p:txBody>
      </p:sp>
      <p:sp>
        <p:nvSpPr>
          <p:cNvPr id="44" name="object 44"/>
          <p:cNvSpPr txBox="1"/>
          <p:nvPr/>
        </p:nvSpPr>
        <p:spPr>
          <a:xfrm>
            <a:off x="10084689" y="4056075"/>
            <a:ext cx="161925" cy="271145"/>
          </a:xfrm>
          <a:prstGeom prst="rect">
            <a:avLst/>
          </a:prstGeom>
        </p:spPr>
        <p:txBody>
          <a:bodyPr wrap="square" lIns="0" tIns="13970" rIns="0" bIns="0" rtlCol="0" vert="horz">
            <a:spAutoFit/>
          </a:bodyPr>
          <a:lstStyle/>
          <a:p>
            <a:pPr marL="12700">
              <a:lnSpc>
                <a:spcPct val="100000"/>
              </a:lnSpc>
              <a:spcBef>
                <a:spcPts val="110"/>
              </a:spcBef>
            </a:pPr>
            <a:r>
              <a:rPr dirty="0" sz="1600" spc="5">
                <a:solidFill>
                  <a:srgbClr val="E7DCED"/>
                </a:solidFill>
                <a:latin typeface="Arial"/>
                <a:cs typeface="Arial"/>
              </a:rPr>
              <a:t>E</a:t>
            </a:r>
            <a:endParaRPr sz="1600">
              <a:latin typeface="Arial"/>
              <a:cs typeface="Arial"/>
            </a:endParaRPr>
          </a:p>
        </p:txBody>
      </p:sp>
      <p:sp>
        <p:nvSpPr>
          <p:cNvPr id="45" name="object 45"/>
          <p:cNvSpPr/>
          <p:nvPr/>
        </p:nvSpPr>
        <p:spPr>
          <a:xfrm>
            <a:off x="7301483" y="4445508"/>
            <a:ext cx="440690" cy="631825"/>
          </a:xfrm>
          <a:custGeom>
            <a:avLst/>
            <a:gdLst/>
            <a:ahLst/>
            <a:cxnLst/>
            <a:rect l="l" t="t" r="r" b="b"/>
            <a:pathLst>
              <a:path w="440690" h="631825">
                <a:moveTo>
                  <a:pt x="0" y="0"/>
                </a:moveTo>
                <a:lnTo>
                  <a:pt x="440436" y="631571"/>
                </a:lnTo>
              </a:path>
            </a:pathLst>
          </a:custGeom>
          <a:ln w="27431">
            <a:solidFill>
              <a:srgbClr val="8952AC"/>
            </a:solidFill>
          </a:ln>
        </p:spPr>
        <p:txBody>
          <a:bodyPr wrap="square" lIns="0" tIns="0" rIns="0" bIns="0" rtlCol="0"/>
          <a:lstStyle/>
          <a:p/>
        </p:txBody>
      </p:sp>
      <p:sp>
        <p:nvSpPr>
          <p:cNvPr id="46" name="object 46"/>
          <p:cNvSpPr/>
          <p:nvPr/>
        </p:nvSpPr>
        <p:spPr>
          <a:xfrm>
            <a:off x="7551419" y="4195571"/>
            <a:ext cx="951865" cy="0"/>
          </a:xfrm>
          <a:custGeom>
            <a:avLst/>
            <a:gdLst/>
            <a:ahLst/>
            <a:cxnLst/>
            <a:rect l="l" t="t" r="r" b="b"/>
            <a:pathLst>
              <a:path w="951865" h="0">
                <a:moveTo>
                  <a:pt x="0" y="0"/>
                </a:moveTo>
                <a:lnTo>
                  <a:pt x="951610" y="0"/>
                </a:lnTo>
              </a:path>
            </a:pathLst>
          </a:custGeom>
          <a:ln w="27432">
            <a:solidFill>
              <a:srgbClr val="8952AC"/>
            </a:solidFill>
          </a:ln>
        </p:spPr>
        <p:txBody>
          <a:bodyPr wrap="square" lIns="0" tIns="0" rIns="0" bIns="0" rtlCol="0"/>
          <a:lstStyle/>
          <a:p/>
        </p:txBody>
      </p:sp>
      <p:sp>
        <p:nvSpPr>
          <p:cNvPr id="47" name="object 47"/>
          <p:cNvSpPr/>
          <p:nvPr/>
        </p:nvSpPr>
        <p:spPr>
          <a:xfrm>
            <a:off x="8093964" y="4445508"/>
            <a:ext cx="657225" cy="631825"/>
          </a:xfrm>
          <a:custGeom>
            <a:avLst/>
            <a:gdLst/>
            <a:ahLst/>
            <a:cxnLst/>
            <a:rect l="l" t="t" r="r" b="b"/>
            <a:pathLst>
              <a:path w="657225" h="631825">
                <a:moveTo>
                  <a:pt x="0" y="631571"/>
                </a:moveTo>
                <a:lnTo>
                  <a:pt x="657225" y="0"/>
                </a:lnTo>
              </a:path>
            </a:pathLst>
          </a:custGeom>
          <a:ln w="27432">
            <a:solidFill>
              <a:srgbClr val="8952AC"/>
            </a:solidFill>
          </a:ln>
        </p:spPr>
        <p:txBody>
          <a:bodyPr wrap="square" lIns="0" tIns="0" rIns="0" bIns="0" rtlCol="0"/>
          <a:lstStyle/>
          <a:p/>
        </p:txBody>
      </p:sp>
      <p:sp>
        <p:nvSpPr>
          <p:cNvPr id="48" name="object 48"/>
          <p:cNvSpPr/>
          <p:nvPr/>
        </p:nvSpPr>
        <p:spPr>
          <a:xfrm>
            <a:off x="9002268" y="4195571"/>
            <a:ext cx="914400" cy="0"/>
          </a:xfrm>
          <a:custGeom>
            <a:avLst/>
            <a:gdLst/>
            <a:ahLst/>
            <a:cxnLst/>
            <a:rect l="l" t="t" r="r" b="b"/>
            <a:pathLst>
              <a:path w="914400" h="0">
                <a:moveTo>
                  <a:pt x="0" y="0"/>
                </a:moveTo>
                <a:lnTo>
                  <a:pt x="914400" y="0"/>
                </a:lnTo>
              </a:path>
            </a:pathLst>
          </a:custGeom>
          <a:ln w="27432">
            <a:solidFill>
              <a:srgbClr val="8952AC"/>
            </a:solidFill>
          </a:ln>
        </p:spPr>
        <p:txBody>
          <a:bodyPr wrap="square" lIns="0" tIns="0" rIns="0" bIns="0" rtlCol="0"/>
          <a:lstStyle/>
          <a:p/>
        </p:txBody>
      </p:sp>
      <p:sp>
        <p:nvSpPr>
          <p:cNvPr id="49" name="object 49"/>
          <p:cNvSpPr/>
          <p:nvPr/>
        </p:nvSpPr>
        <p:spPr>
          <a:xfrm>
            <a:off x="8167116" y="5253228"/>
            <a:ext cx="1075055" cy="0"/>
          </a:xfrm>
          <a:custGeom>
            <a:avLst/>
            <a:gdLst/>
            <a:ahLst/>
            <a:cxnLst/>
            <a:rect l="l" t="t" r="r" b="b"/>
            <a:pathLst>
              <a:path w="1075054" h="0">
                <a:moveTo>
                  <a:pt x="0" y="0"/>
                </a:moveTo>
                <a:lnTo>
                  <a:pt x="1074801" y="0"/>
                </a:lnTo>
              </a:path>
            </a:pathLst>
          </a:custGeom>
          <a:ln w="27432">
            <a:solidFill>
              <a:srgbClr val="8952AC"/>
            </a:solidFill>
          </a:ln>
        </p:spPr>
        <p:txBody>
          <a:bodyPr wrap="square" lIns="0" tIns="0" rIns="0" bIns="0" rtlCol="0"/>
          <a:lstStyle/>
          <a:p/>
        </p:txBody>
      </p:sp>
      <p:sp>
        <p:nvSpPr>
          <p:cNvPr id="50" name="object 50"/>
          <p:cNvSpPr/>
          <p:nvPr/>
        </p:nvSpPr>
        <p:spPr>
          <a:xfrm>
            <a:off x="9669780" y="4445508"/>
            <a:ext cx="497205" cy="631825"/>
          </a:xfrm>
          <a:custGeom>
            <a:avLst/>
            <a:gdLst/>
            <a:ahLst/>
            <a:cxnLst/>
            <a:rect l="l" t="t" r="r" b="b"/>
            <a:pathLst>
              <a:path w="497204" h="631825">
                <a:moveTo>
                  <a:pt x="496824" y="0"/>
                </a:moveTo>
                <a:lnTo>
                  <a:pt x="0" y="631571"/>
                </a:lnTo>
              </a:path>
            </a:pathLst>
          </a:custGeom>
          <a:ln w="27432">
            <a:solidFill>
              <a:srgbClr val="8952AC"/>
            </a:solidFill>
          </a:ln>
        </p:spPr>
        <p:txBody>
          <a:bodyPr wrap="square" lIns="0" tIns="0" rIns="0" bIns="0" rtlCol="0"/>
          <a:lstStyle/>
          <a:p/>
        </p:txBody>
      </p:sp>
      <p:sp>
        <p:nvSpPr>
          <p:cNvPr id="51" name="object 51"/>
          <p:cNvSpPr/>
          <p:nvPr/>
        </p:nvSpPr>
        <p:spPr>
          <a:xfrm>
            <a:off x="8752331" y="4445508"/>
            <a:ext cx="563880" cy="631825"/>
          </a:xfrm>
          <a:custGeom>
            <a:avLst/>
            <a:gdLst/>
            <a:ahLst/>
            <a:cxnLst/>
            <a:rect l="l" t="t" r="r" b="b"/>
            <a:pathLst>
              <a:path w="563879" h="631825">
                <a:moveTo>
                  <a:pt x="0" y="0"/>
                </a:moveTo>
                <a:lnTo>
                  <a:pt x="563626" y="631571"/>
                </a:lnTo>
              </a:path>
            </a:pathLst>
          </a:custGeom>
          <a:ln w="27431">
            <a:solidFill>
              <a:srgbClr val="8952AC"/>
            </a:solidFill>
          </a:ln>
        </p:spPr>
        <p:txBody>
          <a:bodyPr wrap="square" lIns="0" tIns="0" rIns="0" bIns="0" rtlCol="0"/>
          <a:lstStyle/>
          <a:p/>
        </p:txBody>
      </p:sp>
      <p:sp>
        <p:nvSpPr>
          <p:cNvPr id="52" name="object 52"/>
          <p:cNvSpPr/>
          <p:nvPr/>
        </p:nvSpPr>
        <p:spPr>
          <a:xfrm>
            <a:off x="7551419" y="4020311"/>
            <a:ext cx="951865" cy="119380"/>
          </a:xfrm>
          <a:custGeom>
            <a:avLst/>
            <a:gdLst/>
            <a:ahLst/>
            <a:cxnLst/>
            <a:rect l="l" t="t" r="r" b="b"/>
            <a:pathLst>
              <a:path w="951865" h="119379">
                <a:moveTo>
                  <a:pt x="832738" y="0"/>
                </a:moveTo>
                <a:lnTo>
                  <a:pt x="832738" y="118871"/>
                </a:lnTo>
                <a:lnTo>
                  <a:pt x="911986" y="79248"/>
                </a:lnTo>
                <a:lnTo>
                  <a:pt x="852551" y="79248"/>
                </a:lnTo>
                <a:lnTo>
                  <a:pt x="852551" y="39624"/>
                </a:lnTo>
                <a:lnTo>
                  <a:pt x="911986" y="39624"/>
                </a:lnTo>
                <a:lnTo>
                  <a:pt x="832738" y="0"/>
                </a:lnTo>
                <a:close/>
              </a:path>
              <a:path w="951865" h="119379">
                <a:moveTo>
                  <a:pt x="832738" y="39624"/>
                </a:moveTo>
                <a:lnTo>
                  <a:pt x="0" y="39624"/>
                </a:lnTo>
                <a:lnTo>
                  <a:pt x="0" y="79248"/>
                </a:lnTo>
                <a:lnTo>
                  <a:pt x="832738" y="79248"/>
                </a:lnTo>
                <a:lnTo>
                  <a:pt x="832738" y="39624"/>
                </a:lnTo>
                <a:close/>
              </a:path>
              <a:path w="951865" h="119379">
                <a:moveTo>
                  <a:pt x="911986" y="39624"/>
                </a:moveTo>
                <a:lnTo>
                  <a:pt x="852551" y="39624"/>
                </a:lnTo>
                <a:lnTo>
                  <a:pt x="852551" y="79248"/>
                </a:lnTo>
                <a:lnTo>
                  <a:pt x="911986" y="79248"/>
                </a:lnTo>
                <a:lnTo>
                  <a:pt x="951610" y="59436"/>
                </a:lnTo>
                <a:lnTo>
                  <a:pt x="911986" y="39624"/>
                </a:lnTo>
                <a:close/>
              </a:path>
            </a:pathLst>
          </a:custGeom>
          <a:solidFill>
            <a:srgbClr val="52AC87"/>
          </a:solidFill>
        </p:spPr>
        <p:txBody>
          <a:bodyPr wrap="square" lIns="0" tIns="0" rIns="0" bIns="0" rtlCol="0"/>
          <a:lstStyle/>
          <a:p/>
        </p:txBody>
      </p:sp>
      <p:sp>
        <p:nvSpPr>
          <p:cNvPr id="53" name="object 53"/>
          <p:cNvSpPr/>
          <p:nvPr/>
        </p:nvSpPr>
        <p:spPr>
          <a:xfrm>
            <a:off x="9002268" y="4020311"/>
            <a:ext cx="951865" cy="119380"/>
          </a:xfrm>
          <a:custGeom>
            <a:avLst/>
            <a:gdLst/>
            <a:ahLst/>
            <a:cxnLst/>
            <a:rect l="l" t="t" r="r" b="b"/>
            <a:pathLst>
              <a:path w="951865" h="119379">
                <a:moveTo>
                  <a:pt x="832738" y="0"/>
                </a:moveTo>
                <a:lnTo>
                  <a:pt x="832738" y="118871"/>
                </a:lnTo>
                <a:lnTo>
                  <a:pt x="911986" y="79248"/>
                </a:lnTo>
                <a:lnTo>
                  <a:pt x="852551" y="79248"/>
                </a:lnTo>
                <a:lnTo>
                  <a:pt x="852551" y="39624"/>
                </a:lnTo>
                <a:lnTo>
                  <a:pt x="911986" y="39624"/>
                </a:lnTo>
                <a:lnTo>
                  <a:pt x="832738" y="0"/>
                </a:lnTo>
                <a:close/>
              </a:path>
              <a:path w="951865" h="119379">
                <a:moveTo>
                  <a:pt x="832738" y="39624"/>
                </a:moveTo>
                <a:lnTo>
                  <a:pt x="0" y="39624"/>
                </a:lnTo>
                <a:lnTo>
                  <a:pt x="0" y="79248"/>
                </a:lnTo>
                <a:lnTo>
                  <a:pt x="832738" y="79248"/>
                </a:lnTo>
                <a:lnTo>
                  <a:pt x="832738" y="39624"/>
                </a:lnTo>
                <a:close/>
              </a:path>
              <a:path w="951865" h="119379">
                <a:moveTo>
                  <a:pt x="911986" y="39624"/>
                </a:moveTo>
                <a:lnTo>
                  <a:pt x="852551" y="39624"/>
                </a:lnTo>
                <a:lnTo>
                  <a:pt x="852551" y="79248"/>
                </a:lnTo>
                <a:lnTo>
                  <a:pt x="911986" y="79248"/>
                </a:lnTo>
                <a:lnTo>
                  <a:pt x="951610" y="59436"/>
                </a:lnTo>
                <a:lnTo>
                  <a:pt x="911986" y="39624"/>
                </a:lnTo>
                <a:close/>
              </a:path>
            </a:pathLst>
          </a:custGeom>
          <a:solidFill>
            <a:srgbClr val="52AC87"/>
          </a:solidFill>
        </p:spPr>
        <p:txBody>
          <a:bodyPr wrap="square" lIns="0" tIns="0" rIns="0" bIns="0" rtlCol="0"/>
          <a:lstStyle/>
          <a:p/>
        </p:txBody>
      </p:sp>
      <p:sp>
        <p:nvSpPr>
          <p:cNvPr id="54" name="object 54"/>
          <p:cNvSpPr/>
          <p:nvPr/>
        </p:nvSpPr>
        <p:spPr>
          <a:xfrm>
            <a:off x="9752076" y="4491354"/>
            <a:ext cx="495300" cy="640715"/>
          </a:xfrm>
          <a:custGeom>
            <a:avLst/>
            <a:gdLst/>
            <a:ahLst/>
            <a:cxnLst/>
            <a:rect l="l" t="t" r="r" b="b"/>
            <a:pathLst>
              <a:path w="495300" h="640714">
                <a:moveTo>
                  <a:pt x="24892" y="509651"/>
                </a:moveTo>
                <a:lnTo>
                  <a:pt x="0" y="640207"/>
                </a:lnTo>
                <a:lnTo>
                  <a:pt x="119379" y="581787"/>
                </a:lnTo>
                <a:lnTo>
                  <a:pt x="108400" y="573405"/>
                </a:lnTo>
                <a:lnTo>
                  <a:pt x="75819" y="573405"/>
                </a:lnTo>
                <a:lnTo>
                  <a:pt x="44323" y="549402"/>
                </a:lnTo>
                <a:lnTo>
                  <a:pt x="56337" y="533657"/>
                </a:lnTo>
                <a:lnTo>
                  <a:pt x="24892" y="509651"/>
                </a:lnTo>
                <a:close/>
              </a:path>
              <a:path w="495300" h="640714">
                <a:moveTo>
                  <a:pt x="56337" y="533657"/>
                </a:moveTo>
                <a:lnTo>
                  <a:pt x="44323" y="549402"/>
                </a:lnTo>
                <a:lnTo>
                  <a:pt x="75819" y="573405"/>
                </a:lnTo>
                <a:lnTo>
                  <a:pt x="87814" y="557688"/>
                </a:lnTo>
                <a:lnTo>
                  <a:pt x="56337" y="533657"/>
                </a:lnTo>
                <a:close/>
              </a:path>
              <a:path w="495300" h="640714">
                <a:moveTo>
                  <a:pt x="87814" y="557688"/>
                </a:moveTo>
                <a:lnTo>
                  <a:pt x="75819" y="573405"/>
                </a:lnTo>
                <a:lnTo>
                  <a:pt x="108400" y="573405"/>
                </a:lnTo>
                <a:lnTo>
                  <a:pt x="87814" y="557688"/>
                </a:lnTo>
                <a:close/>
              </a:path>
              <a:path w="495300" h="640714">
                <a:moveTo>
                  <a:pt x="463550" y="0"/>
                </a:moveTo>
                <a:lnTo>
                  <a:pt x="56337" y="533657"/>
                </a:lnTo>
                <a:lnTo>
                  <a:pt x="87814" y="557688"/>
                </a:lnTo>
                <a:lnTo>
                  <a:pt x="495046" y="24130"/>
                </a:lnTo>
                <a:lnTo>
                  <a:pt x="463550" y="0"/>
                </a:lnTo>
                <a:close/>
              </a:path>
            </a:pathLst>
          </a:custGeom>
          <a:solidFill>
            <a:srgbClr val="52AC87"/>
          </a:solidFill>
        </p:spPr>
        <p:txBody>
          <a:bodyPr wrap="square" lIns="0" tIns="0" rIns="0" bIns="0" rtlCol="0"/>
          <a:lstStyle/>
          <a:p/>
        </p:txBody>
      </p:sp>
      <p:sp>
        <p:nvSpPr>
          <p:cNvPr id="55" name="object 55"/>
          <p:cNvSpPr/>
          <p:nvPr/>
        </p:nvSpPr>
        <p:spPr>
          <a:xfrm>
            <a:off x="8194547" y="5285232"/>
            <a:ext cx="992505" cy="119380"/>
          </a:xfrm>
          <a:custGeom>
            <a:avLst/>
            <a:gdLst/>
            <a:ahLst/>
            <a:cxnLst/>
            <a:rect l="l" t="t" r="r" b="b"/>
            <a:pathLst>
              <a:path w="992504" h="119379">
                <a:moveTo>
                  <a:pt x="118872" y="0"/>
                </a:moveTo>
                <a:lnTo>
                  <a:pt x="0" y="59436"/>
                </a:lnTo>
                <a:lnTo>
                  <a:pt x="118872" y="118872"/>
                </a:lnTo>
                <a:lnTo>
                  <a:pt x="118872" y="79248"/>
                </a:lnTo>
                <a:lnTo>
                  <a:pt x="99059" y="79248"/>
                </a:lnTo>
                <a:lnTo>
                  <a:pt x="99059" y="39624"/>
                </a:lnTo>
                <a:lnTo>
                  <a:pt x="118872" y="39624"/>
                </a:lnTo>
                <a:lnTo>
                  <a:pt x="118872" y="0"/>
                </a:lnTo>
                <a:close/>
              </a:path>
              <a:path w="992504" h="119379">
                <a:moveTo>
                  <a:pt x="118872" y="39624"/>
                </a:moveTo>
                <a:lnTo>
                  <a:pt x="99059" y="39624"/>
                </a:lnTo>
                <a:lnTo>
                  <a:pt x="99059" y="79248"/>
                </a:lnTo>
                <a:lnTo>
                  <a:pt x="118872" y="79248"/>
                </a:lnTo>
                <a:lnTo>
                  <a:pt x="118872" y="39624"/>
                </a:lnTo>
                <a:close/>
              </a:path>
              <a:path w="992504" h="119379">
                <a:moveTo>
                  <a:pt x="992377" y="39624"/>
                </a:moveTo>
                <a:lnTo>
                  <a:pt x="118872" y="39624"/>
                </a:lnTo>
                <a:lnTo>
                  <a:pt x="118872" y="79248"/>
                </a:lnTo>
                <a:lnTo>
                  <a:pt x="992377" y="79248"/>
                </a:lnTo>
                <a:lnTo>
                  <a:pt x="992377" y="39624"/>
                </a:lnTo>
                <a:close/>
              </a:path>
            </a:pathLst>
          </a:custGeom>
          <a:solidFill>
            <a:srgbClr val="52AC87"/>
          </a:solidFill>
        </p:spPr>
        <p:txBody>
          <a:bodyPr wrap="square" lIns="0" tIns="0" rIns="0" bIns="0" rtlCol="0"/>
          <a:lstStyle/>
          <a:p/>
        </p:txBody>
      </p:sp>
      <p:sp>
        <p:nvSpPr>
          <p:cNvPr id="56" name="object 56"/>
          <p:cNvSpPr txBox="1"/>
          <p:nvPr/>
        </p:nvSpPr>
        <p:spPr>
          <a:xfrm>
            <a:off x="6664197" y="3531235"/>
            <a:ext cx="1130300" cy="270510"/>
          </a:xfrm>
          <a:prstGeom prst="rect">
            <a:avLst/>
          </a:prstGeom>
        </p:spPr>
        <p:txBody>
          <a:bodyPr wrap="square" lIns="0" tIns="13335" rIns="0" bIns="0" rtlCol="0" vert="horz">
            <a:spAutoFit/>
          </a:bodyPr>
          <a:lstStyle/>
          <a:p>
            <a:pPr marL="12700">
              <a:lnSpc>
                <a:spcPct val="100000"/>
              </a:lnSpc>
              <a:spcBef>
                <a:spcPts val="105"/>
              </a:spcBef>
            </a:pPr>
            <a:r>
              <a:rPr dirty="0" sz="1600" b="1">
                <a:solidFill>
                  <a:srgbClr val="52AC87"/>
                </a:solidFill>
                <a:latin typeface="Calibri"/>
                <a:cs typeface="Calibri"/>
              </a:rPr>
              <a:t>Sample</a:t>
            </a:r>
            <a:r>
              <a:rPr dirty="0" sz="1600" spc="-100" b="1">
                <a:solidFill>
                  <a:srgbClr val="52AC87"/>
                </a:solidFill>
                <a:latin typeface="Calibri"/>
                <a:cs typeface="Calibri"/>
              </a:rPr>
              <a:t> </a:t>
            </a:r>
            <a:r>
              <a:rPr dirty="0" sz="1600" spc="-10" b="1">
                <a:solidFill>
                  <a:srgbClr val="52AC87"/>
                </a:solidFill>
                <a:latin typeface="Calibri"/>
                <a:cs typeface="Calibri"/>
              </a:rPr>
              <a:t>Cycle</a:t>
            </a:r>
            <a:endParaRPr sz="1600">
              <a:latin typeface="Calibri"/>
              <a:cs typeface="Calibri"/>
            </a:endParaRPr>
          </a:p>
        </p:txBody>
      </p:sp>
      <p:sp>
        <p:nvSpPr>
          <p:cNvPr id="57" name="object 57"/>
          <p:cNvSpPr/>
          <p:nvPr/>
        </p:nvSpPr>
        <p:spPr>
          <a:xfrm>
            <a:off x="7438135" y="5998933"/>
            <a:ext cx="421005" cy="165100"/>
          </a:xfrm>
          <a:custGeom>
            <a:avLst/>
            <a:gdLst/>
            <a:ahLst/>
            <a:cxnLst/>
            <a:rect l="l" t="t" r="r" b="b"/>
            <a:pathLst>
              <a:path w="421004" h="165100">
                <a:moveTo>
                  <a:pt x="368046" y="0"/>
                </a:moveTo>
                <a:lnTo>
                  <a:pt x="365760" y="0"/>
                </a:lnTo>
                <a:lnTo>
                  <a:pt x="365760" y="6565"/>
                </a:lnTo>
                <a:lnTo>
                  <a:pt x="375412" y="6565"/>
                </a:lnTo>
                <a:lnTo>
                  <a:pt x="381889" y="8737"/>
                </a:lnTo>
                <a:lnTo>
                  <a:pt x="386715" y="13081"/>
                </a:lnTo>
                <a:lnTo>
                  <a:pt x="391414" y="17424"/>
                </a:lnTo>
                <a:lnTo>
                  <a:pt x="393700" y="24612"/>
                </a:lnTo>
                <a:lnTo>
                  <a:pt x="393700" y="38646"/>
                </a:lnTo>
                <a:lnTo>
                  <a:pt x="393192" y="43624"/>
                </a:lnTo>
                <a:lnTo>
                  <a:pt x="390906" y="55486"/>
                </a:lnTo>
                <a:lnTo>
                  <a:pt x="390271" y="59715"/>
                </a:lnTo>
                <a:lnTo>
                  <a:pt x="390271" y="67132"/>
                </a:lnTo>
                <a:lnTo>
                  <a:pt x="391668" y="71145"/>
                </a:lnTo>
                <a:lnTo>
                  <a:pt x="397510" y="77419"/>
                </a:lnTo>
                <a:lnTo>
                  <a:pt x="400939" y="79730"/>
                </a:lnTo>
                <a:lnTo>
                  <a:pt x="404875" y="81229"/>
                </a:lnTo>
                <a:lnTo>
                  <a:pt x="404875" y="82791"/>
                </a:lnTo>
                <a:lnTo>
                  <a:pt x="400939" y="84277"/>
                </a:lnTo>
                <a:lnTo>
                  <a:pt x="397510" y="86601"/>
                </a:lnTo>
                <a:lnTo>
                  <a:pt x="391668" y="92875"/>
                </a:lnTo>
                <a:lnTo>
                  <a:pt x="390271" y="96888"/>
                </a:lnTo>
                <a:lnTo>
                  <a:pt x="390271" y="104305"/>
                </a:lnTo>
                <a:lnTo>
                  <a:pt x="390906" y="108534"/>
                </a:lnTo>
                <a:lnTo>
                  <a:pt x="393192" y="120396"/>
                </a:lnTo>
                <a:lnTo>
                  <a:pt x="393700" y="125374"/>
                </a:lnTo>
                <a:lnTo>
                  <a:pt x="393700" y="139814"/>
                </a:lnTo>
                <a:lnTo>
                  <a:pt x="391414" y="147193"/>
                </a:lnTo>
                <a:lnTo>
                  <a:pt x="386715" y="151536"/>
                </a:lnTo>
                <a:lnTo>
                  <a:pt x="381889" y="155879"/>
                </a:lnTo>
                <a:lnTo>
                  <a:pt x="375412" y="158064"/>
                </a:lnTo>
                <a:lnTo>
                  <a:pt x="365760" y="158064"/>
                </a:lnTo>
                <a:lnTo>
                  <a:pt x="365760" y="164617"/>
                </a:lnTo>
                <a:lnTo>
                  <a:pt x="368046" y="164617"/>
                </a:lnTo>
                <a:lnTo>
                  <a:pt x="377521" y="163907"/>
                </a:lnTo>
                <a:lnTo>
                  <a:pt x="407793" y="136525"/>
                </a:lnTo>
                <a:lnTo>
                  <a:pt x="408432" y="127850"/>
                </a:lnTo>
                <a:lnTo>
                  <a:pt x="408432" y="123075"/>
                </a:lnTo>
                <a:lnTo>
                  <a:pt x="407797" y="117627"/>
                </a:lnTo>
                <a:lnTo>
                  <a:pt x="405003" y="105435"/>
                </a:lnTo>
                <a:lnTo>
                  <a:pt x="404368" y="101346"/>
                </a:lnTo>
                <a:lnTo>
                  <a:pt x="404368" y="95300"/>
                </a:lnTo>
                <a:lnTo>
                  <a:pt x="405765" y="92062"/>
                </a:lnTo>
                <a:lnTo>
                  <a:pt x="408432" y="89560"/>
                </a:lnTo>
                <a:lnTo>
                  <a:pt x="411225" y="87058"/>
                </a:lnTo>
                <a:lnTo>
                  <a:pt x="415290" y="85725"/>
                </a:lnTo>
                <a:lnTo>
                  <a:pt x="420878" y="85547"/>
                </a:lnTo>
                <a:lnTo>
                  <a:pt x="420878" y="78473"/>
                </a:lnTo>
                <a:lnTo>
                  <a:pt x="404368" y="68719"/>
                </a:lnTo>
                <a:lnTo>
                  <a:pt x="404368" y="62674"/>
                </a:lnTo>
                <a:lnTo>
                  <a:pt x="405003" y="58585"/>
                </a:lnTo>
                <a:lnTo>
                  <a:pt x="407797" y="46393"/>
                </a:lnTo>
                <a:lnTo>
                  <a:pt x="408432" y="40944"/>
                </a:lnTo>
                <a:lnTo>
                  <a:pt x="408432" y="36169"/>
                </a:lnTo>
                <a:lnTo>
                  <a:pt x="407793" y="27759"/>
                </a:lnTo>
                <a:lnTo>
                  <a:pt x="377521" y="714"/>
                </a:lnTo>
                <a:lnTo>
                  <a:pt x="368046" y="0"/>
                </a:lnTo>
                <a:close/>
              </a:path>
              <a:path w="421004" h="165100">
                <a:moveTo>
                  <a:pt x="55118" y="0"/>
                </a:moveTo>
                <a:lnTo>
                  <a:pt x="52832" y="0"/>
                </a:lnTo>
                <a:lnTo>
                  <a:pt x="43303" y="714"/>
                </a:lnTo>
                <a:lnTo>
                  <a:pt x="13067" y="27716"/>
                </a:lnTo>
                <a:lnTo>
                  <a:pt x="12446" y="36093"/>
                </a:lnTo>
                <a:lnTo>
                  <a:pt x="12446" y="40868"/>
                </a:lnTo>
                <a:lnTo>
                  <a:pt x="13081" y="46304"/>
                </a:lnTo>
                <a:lnTo>
                  <a:pt x="14478" y="52400"/>
                </a:lnTo>
                <a:lnTo>
                  <a:pt x="15748" y="58496"/>
                </a:lnTo>
                <a:lnTo>
                  <a:pt x="16510" y="62585"/>
                </a:lnTo>
                <a:lnTo>
                  <a:pt x="16510" y="68630"/>
                </a:lnTo>
                <a:lnTo>
                  <a:pt x="15113" y="71869"/>
                </a:lnTo>
                <a:lnTo>
                  <a:pt x="12319" y="74371"/>
                </a:lnTo>
                <a:lnTo>
                  <a:pt x="9652" y="76873"/>
                </a:lnTo>
                <a:lnTo>
                  <a:pt x="5461" y="78206"/>
                </a:lnTo>
                <a:lnTo>
                  <a:pt x="0" y="78384"/>
                </a:lnTo>
                <a:lnTo>
                  <a:pt x="0" y="85458"/>
                </a:lnTo>
                <a:lnTo>
                  <a:pt x="5461" y="85636"/>
                </a:lnTo>
                <a:lnTo>
                  <a:pt x="9652" y="86969"/>
                </a:lnTo>
                <a:lnTo>
                  <a:pt x="12319" y="89471"/>
                </a:lnTo>
                <a:lnTo>
                  <a:pt x="15113" y="91986"/>
                </a:lnTo>
                <a:lnTo>
                  <a:pt x="16510" y="95211"/>
                </a:lnTo>
                <a:lnTo>
                  <a:pt x="16510" y="101257"/>
                </a:lnTo>
                <a:lnTo>
                  <a:pt x="15748" y="105346"/>
                </a:lnTo>
                <a:lnTo>
                  <a:pt x="14478" y="111442"/>
                </a:lnTo>
                <a:lnTo>
                  <a:pt x="13081" y="117551"/>
                </a:lnTo>
                <a:lnTo>
                  <a:pt x="12446" y="122986"/>
                </a:lnTo>
                <a:lnTo>
                  <a:pt x="12446" y="127762"/>
                </a:lnTo>
                <a:lnTo>
                  <a:pt x="13067" y="136477"/>
                </a:lnTo>
                <a:lnTo>
                  <a:pt x="43303" y="163907"/>
                </a:lnTo>
                <a:lnTo>
                  <a:pt x="52832" y="164617"/>
                </a:lnTo>
                <a:lnTo>
                  <a:pt x="55118" y="164617"/>
                </a:lnTo>
                <a:lnTo>
                  <a:pt x="55118" y="158064"/>
                </a:lnTo>
                <a:lnTo>
                  <a:pt x="45466" y="158064"/>
                </a:lnTo>
                <a:lnTo>
                  <a:pt x="38862" y="155879"/>
                </a:lnTo>
                <a:lnTo>
                  <a:pt x="29464" y="147193"/>
                </a:lnTo>
                <a:lnTo>
                  <a:pt x="27050" y="139788"/>
                </a:lnTo>
                <a:lnTo>
                  <a:pt x="27050" y="125285"/>
                </a:lnTo>
                <a:lnTo>
                  <a:pt x="27686" y="120307"/>
                </a:lnTo>
                <a:lnTo>
                  <a:pt x="29972" y="108458"/>
                </a:lnTo>
                <a:lnTo>
                  <a:pt x="30480" y="104228"/>
                </a:lnTo>
                <a:lnTo>
                  <a:pt x="30480" y="96799"/>
                </a:lnTo>
                <a:lnTo>
                  <a:pt x="29083" y="92786"/>
                </a:lnTo>
                <a:lnTo>
                  <a:pt x="26289" y="89649"/>
                </a:lnTo>
                <a:lnTo>
                  <a:pt x="23368" y="86512"/>
                </a:lnTo>
                <a:lnTo>
                  <a:pt x="19939" y="84201"/>
                </a:lnTo>
                <a:lnTo>
                  <a:pt x="16002" y="82702"/>
                </a:lnTo>
                <a:lnTo>
                  <a:pt x="16002" y="81140"/>
                </a:lnTo>
                <a:lnTo>
                  <a:pt x="30480" y="67043"/>
                </a:lnTo>
                <a:lnTo>
                  <a:pt x="30480" y="59626"/>
                </a:lnTo>
                <a:lnTo>
                  <a:pt x="29972" y="55397"/>
                </a:lnTo>
                <a:lnTo>
                  <a:pt x="27686" y="43535"/>
                </a:lnTo>
                <a:lnTo>
                  <a:pt x="27050" y="38557"/>
                </a:lnTo>
                <a:lnTo>
                  <a:pt x="27050" y="24574"/>
                </a:lnTo>
                <a:lnTo>
                  <a:pt x="29464" y="17424"/>
                </a:lnTo>
                <a:lnTo>
                  <a:pt x="38862" y="8737"/>
                </a:lnTo>
                <a:lnTo>
                  <a:pt x="45466" y="6565"/>
                </a:lnTo>
                <a:lnTo>
                  <a:pt x="55118" y="6565"/>
                </a:lnTo>
                <a:lnTo>
                  <a:pt x="55118" y="0"/>
                </a:lnTo>
                <a:close/>
              </a:path>
            </a:pathLst>
          </a:custGeom>
          <a:solidFill>
            <a:srgbClr val="000000"/>
          </a:solidFill>
        </p:spPr>
        <p:txBody>
          <a:bodyPr wrap="square" lIns="0" tIns="0" rIns="0" bIns="0" rtlCol="0"/>
          <a:lstStyle/>
          <a:p/>
        </p:txBody>
      </p:sp>
      <p:sp>
        <p:nvSpPr>
          <p:cNvPr id="58" name="object 58"/>
          <p:cNvSpPr/>
          <p:nvPr/>
        </p:nvSpPr>
        <p:spPr>
          <a:xfrm>
            <a:off x="7944104" y="5998933"/>
            <a:ext cx="424180" cy="165100"/>
          </a:xfrm>
          <a:custGeom>
            <a:avLst/>
            <a:gdLst/>
            <a:ahLst/>
            <a:cxnLst/>
            <a:rect l="l" t="t" r="r" b="b"/>
            <a:pathLst>
              <a:path w="424179" h="165100">
                <a:moveTo>
                  <a:pt x="371094" y="0"/>
                </a:moveTo>
                <a:lnTo>
                  <a:pt x="368807" y="0"/>
                </a:lnTo>
                <a:lnTo>
                  <a:pt x="368807" y="6565"/>
                </a:lnTo>
                <a:lnTo>
                  <a:pt x="378460" y="6565"/>
                </a:lnTo>
                <a:lnTo>
                  <a:pt x="384937" y="8737"/>
                </a:lnTo>
                <a:lnTo>
                  <a:pt x="389763" y="13081"/>
                </a:lnTo>
                <a:lnTo>
                  <a:pt x="394462" y="17424"/>
                </a:lnTo>
                <a:lnTo>
                  <a:pt x="396748" y="24612"/>
                </a:lnTo>
                <a:lnTo>
                  <a:pt x="396748" y="38646"/>
                </a:lnTo>
                <a:lnTo>
                  <a:pt x="396240" y="43624"/>
                </a:lnTo>
                <a:lnTo>
                  <a:pt x="393953" y="55486"/>
                </a:lnTo>
                <a:lnTo>
                  <a:pt x="393319" y="59715"/>
                </a:lnTo>
                <a:lnTo>
                  <a:pt x="393319" y="67132"/>
                </a:lnTo>
                <a:lnTo>
                  <a:pt x="394716" y="71145"/>
                </a:lnTo>
                <a:lnTo>
                  <a:pt x="400557" y="77419"/>
                </a:lnTo>
                <a:lnTo>
                  <a:pt x="403987" y="79730"/>
                </a:lnTo>
                <a:lnTo>
                  <a:pt x="407924" y="81229"/>
                </a:lnTo>
                <a:lnTo>
                  <a:pt x="407924" y="82791"/>
                </a:lnTo>
                <a:lnTo>
                  <a:pt x="403987" y="84277"/>
                </a:lnTo>
                <a:lnTo>
                  <a:pt x="400557" y="86601"/>
                </a:lnTo>
                <a:lnTo>
                  <a:pt x="394716" y="92875"/>
                </a:lnTo>
                <a:lnTo>
                  <a:pt x="393319" y="96888"/>
                </a:lnTo>
                <a:lnTo>
                  <a:pt x="393319" y="104305"/>
                </a:lnTo>
                <a:lnTo>
                  <a:pt x="393953" y="108534"/>
                </a:lnTo>
                <a:lnTo>
                  <a:pt x="396240" y="120396"/>
                </a:lnTo>
                <a:lnTo>
                  <a:pt x="396748" y="125374"/>
                </a:lnTo>
                <a:lnTo>
                  <a:pt x="396748" y="139814"/>
                </a:lnTo>
                <a:lnTo>
                  <a:pt x="394462" y="147193"/>
                </a:lnTo>
                <a:lnTo>
                  <a:pt x="389763" y="151536"/>
                </a:lnTo>
                <a:lnTo>
                  <a:pt x="384937" y="155879"/>
                </a:lnTo>
                <a:lnTo>
                  <a:pt x="378460" y="158064"/>
                </a:lnTo>
                <a:lnTo>
                  <a:pt x="368807" y="158064"/>
                </a:lnTo>
                <a:lnTo>
                  <a:pt x="368807" y="164617"/>
                </a:lnTo>
                <a:lnTo>
                  <a:pt x="371094" y="164617"/>
                </a:lnTo>
                <a:lnTo>
                  <a:pt x="380569" y="163907"/>
                </a:lnTo>
                <a:lnTo>
                  <a:pt x="410841" y="136525"/>
                </a:lnTo>
                <a:lnTo>
                  <a:pt x="411479" y="127850"/>
                </a:lnTo>
                <a:lnTo>
                  <a:pt x="411479" y="123075"/>
                </a:lnTo>
                <a:lnTo>
                  <a:pt x="410845" y="117627"/>
                </a:lnTo>
                <a:lnTo>
                  <a:pt x="408050" y="105435"/>
                </a:lnTo>
                <a:lnTo>
                  <a:pt x="407416" y="101346"/>
                </a:lnTo>
                <a:lnTo>
                  <a:pt x="407416" y="95300"/>
                </a:lnTo>
                <a:lnTo>
                  <a:pt x="408813" y="92062"/>
                </a:lnTo>
                <a:lnTo>
                  <a:pt x="411479" y="89560"/>
                </a:lnTo>
                <a:lnTo>
                  <a:pt x="414274" y="87058"/>
                </a:lnTo>
                <a:lnTo>
                  <a:pt x="418338" y="85725"/>
                </a:lnTo>
                <a:lnTo>
                  <a:pt x="423925" y="85547"/>
                </a:lnTo>
                <a:lnTo>
                  <a:pt x="423925" y="78473"/>
                </a:lnTo>
                <a:lnTo>
                  <a:pt x="407416" y="68719"/>
                </a:lnTo>
                <a:lnTo>
                  <a:pt x="407416" y="62674"/>
                </a:lnTo>
                <a:lnTo>
                  <a:pt x="408050" y="58585"/>
                </a:lnTo>
                <a:lnTo>
                  <a:pt x="410845" y="46393"/>
                </a:lnTo>
                <a:lnTo>
                  <a:pt x="411479" y="40944"/>
                </a:lnTo>
                <a:lnTo>
                  <a:pt x="411479" y="36169"/>
                </a:lnTo>
                <a:lnTo>
                  <a:pt x="410841" y="27759"/>
                </a:lnTo>
                <a:lnTo>
                  <a:pt x="380569" y="714"/>
                </a:lnTo>
                <a:lnTo>
                  <a:pt x="371094" y="0"/>
                </a:lnTo>
                <a:close/>
              </a:path>
              <a:path w="424179" h="165100">
                <a:moveTo>
                  <a:pt x="55118" y="0"/>
                </a:moveTo>
                <a:lnTo>
                  <a:pt x="52831" y="0"/>
                </a:lnTo>
                <a:lnTo>
                  <a:pt x="43303" y="714"/>
                </a:lnTo>
                <a:lnTo>
                  <a:pt x="13067" y="27716"/>
                </a:lnTo>
                <a:lnTo>
                  <a:pt x="12446" y="36093"/>
                </a:lnTo>
                <a:lnTo>
                  <a:pt x="12446" y="40868"/>
                </a:lnTo>
                <a:lnTo>
                  <a:pt x="13080" y="46304"/>
                </a:lnTo>
                <a:lnTo>
                  <a:pt x="14477" y="52400"/>
                </a:lnTo>
                <a:lnTo>
                  <a:pt x="15748" y="58496"/>
                </a:lnTo>
                <a:lnTo>
                  <a:pt x="16510" y="62585"/>
                </a:lnTo>
                <a:lnTo>
                  <a:pt x="16510" y="68630"/>
                </a:lnTo>
                <a:lnTo>
                  <a:pt x="15113" y="71869"/>
                </a:lnTo>
                <a:lnTo>
                  <a:pt x="12319" y="74371"/>
                </a:lnTo>
                <a:lnTo>
                  <a:pt x="9651" y="76873"/>
                </a:lnTo>
                <a:lnTo>
                  <a:pt x="5461" y="78206"/>
                </a:lnTo>
                <a:lnTo>
                  <a:pt x="0" y="78384"/>
                </a:lnTo>
                <a:lnTo>
                  <a:pt x="0" y="85458"/>
                </a:lnTo>
                <a:lnTo>
                  <a:pt x="5461" y="85636"/>
                </a:lnTo>
                <a:lnTo>
                  <a:pt x="9651" y="86969"/>
                </a:lnTo>
                <a:lnTo>
                  <a:pt x="12319" y="89471"/>
                </a:lnTo>
                <a:lnTo>
                  <a:pt x="15113" y="91986"/>
                </a:lnTo>
                <a:lnTo>
                  <a:pt x="16510" y="95211"/>
                </a:lnTo>
                <a:lnTo>
                  <a:pt x="16510" y="101257"/>
                </a:lnTo>
                <a:lnTo>
                  <a:pt x="15748" y="105346"/>
                </a:lnTo>
                <a:lnTo>
                  <a:pt x="14477" y="111442"/>
                </a:lnTo>
                <a:lnTo>
                  <a:pt x="13080" y="117551"/>
                </a:lnTo>
                <a:lnTo>
                  <a:pt x="12446" y="122986"/>
                </a:lnTo>
                <a:lnTo>
                  <a:pt x="12446" y="127762"/>
                </a:lnTo>
                <a:lnTo>
                  <a:pt x="13067" y="136477"/>
                </a:lnTo>
                <a:lnTo>
                  <a:pt x="43303" y="163907"/>
                </a:lnTo>
                <a:lnTo>
                  <a:pt x="52831" y="164617"/>
                </a:lnTo>
                <a:lnTo>
                  <a:pt x="55118" y="164617"/>
                </a:lnTo>
                <a:lnTo>
                  <a:pt x="55118" y="158064"/>
                </a:lnTo>
                <a:lnTo>
                  <a:pt x="45466" y="158064"/>
                </a:lnTo>
                <a:lnTo>
                  <a:pt x="38862" y="155879"/>
                </a:lnTo>
                <a:lnTo>
                  <a:pt x="29464" y="147193"/>
                </a:lnTo>
                <a:lnTo>
                  <a:pt x="27050" y="139788"/>
                </a:lnTo>
                <a:lnTo>
                  <a:pt x="27050" y="125285"/>
                </a:lnTo>
                <a:lnTo>
                  <a:pt x="27686" y="120307"/>
                </a:lnTo>
                <a:lnTo>
                  <a:pt x="29972" y="108458"/>
                </a:lnTo>
                <a:lnTo>
                  <a:pt x="30479" y="104228"/>
                </a:lnTo>
                <a:lnTo>
                  <a:pt x="30479" y="96799"/>
                </a:lnTo>
                <a:lnTo>
                  <a:pt x="29082" y="92786"/>
                </a:lnTo>
                <a:lnTo>
                  <a:pt x="26289" y="89649"/>
                </a:lnTo>
                <a:lnTo>
                  <a:pt x="23368" y="86512"/>
                </a:lnTo>
                <a:lnTo>
                  <a:pt x="19939" y="84201"/>
                </a:lnTo>
                <a:lnTo>
                  <a:pt x="16001" y="82702"/>
                </a:lnTo>
                <a:lnTo>
                  <a:pt x="16001" y="81140"/>
                </a:lnTo>
                <a:lnTo>
                  <a:pt x="30479" y="67043"/>
                </a:lnTo>
                <a:lnTo>
                  <a:pt x="30479" y="59626"/>
                </a:lnTo>
                <a:lnTo>
                  <a:pt x="29972" y="55397"/>
                </a:lnTo>
                <a:lnTo>
                  <a:pt x="27686" y="43535"/>
                </a:lnTo>
                <a:lnTo>
                  <a:pt x="27050" y="38557"/>
                </a:lnTo>
                <a:lnTo>
                  <a:pt x="27050" y="24574"/>
                </a:lnTo>
                <a:lnTo>
                  <a:pt x="29464" y="17424"/>
                </a:lnTo>
                <a:lnTo>
                  <a:pt x="38862" y="8737"/>
                </a:lnTo>
                <a:lnTo>
                  <a:pt x="45466" y="6565"/>
                </a:lnTo>
                <a:lnTo>
                  <a:pt x="55118" y="6565"/>
                </a:lnTo>
                <a:lnTo>
                  <a:pt x="55118" y="0"/>
                </a:lnTo>
                <a:close/>
              </a:path>
            </a:pathLst>
          </a:custGeom>
          <a:solidFill>
            <a:srgbClr val="000000"/>
          </a:solidFill>
        </p:spPr>
        <p:txBody>
          <a:bodyPr wrap="square" lIns="0" tIns="0" rIns="0" bIns="0" rtlCol="0"/>
          <a:lstStyle/>
          <a:p/>
        </p:txBody>
      </p:sp>
      <p:sp>
        <p:nvSpPr>
          <p:cNvPr id="59" name="object 59"/>
          <p:cNvSpPr/>
          <p:nvPr/>
        </p:nvSpPr>
        <p:spPr>
          <a:xfrm>
            <a:off x="8453119" y="5998933"/>
            <a:ext cx="433070" cy="165100"/>
          </a:xfrm>
          <a:custGeom>
            <a:avLst/>
            <a:gdLst/>
            <a:ahLst/>
            <a:cxnLst/>
            <a:rect l="l" t="t" r="r" b="b"/>
            <a:pathLst>
              <a:path w="433070" h="165100">
                <a:moveTo>
                  <a:pt x="380237" y="0"/>
                </a:moveTo>
                <a:lnTo>
                  <a:pt x="377951" y="0"/>
                </a:lnTo>
                <a:lnTo>
                  <a:pt x="377951" y="6565"/>
                </a:lnTo>
                <a:lnTo>
                  <a:pt x="387603" y="6565"/>
                </a:lnTo>
                <a:lnTo>
                  <a:pt x="394080" y="8737"/>
                </a:lnTo>
                <a:lnTo>
                  <a:pt x="398906" y="13081"/>
                </a:lnTo>
                <a:lnTo>
                  <a:pt x="403605" y="17424"/>
                </a:lnTo>
                <a:lnTo>
                  <a:pt x="405891" y="24612"/>
                </a:lnTo>
                <a:lnTo>
                  <a:pt x="405891" y="38646"/>
                </a:lnTo>
                <a:lnTo>
                  <a:pt x="405383" y="43624"/>
                </a:lnTo>
                <a:lnTo>
                  <a:pt x="403098" y="55486"/>
                </a:lnTo>
                <a:lnTo>
                  <a:pt x="402462" y="59715"/>
                </a:lnTo>
                <a:lnTo>
                  <a:pt x="402462" y="67132"/>
                </a:lnTo>
                <a:lnTo>
                  <a:pt x="403859" y="71145"/>
                </a:lnTo>
                <a:lnTo>
                  <a:pt x="409701" y="77419"/>
                </a:lnTo>
                <a:lnTo>
                  <a:pt x="413130" y="79730"/>
                </a:lnTo>
                <a:lnTo>
                  <a:pt x="417068" y="81229"/>
                </a:lnTo>
                <a:lnTo>
                  <a:pt x="417068" y="82791"/>
                </a:lnTo>
                <a:lnTo>
                  <a:pt x="413130" y="84277"/>
                </a:lnTo>
                <a:lnTo>
                  <a:pt x="409701" y="86601"/>
                </a:lnTo>
                <a:lnTo>
                  <a:pt x="403859" y="92875"/>
                </a:lnTo>
                <a:lnTo>
                  <a:pt x="402462" y="96888"/>
                </a:lnTo>
                <a:lnTo>
                  <a:pt x="402462" y="104305"/>
                </a:lnTo>
                <a:lnTo>
                  <a:pt x="403098" y="108534"/>
                </a:lnTo>
                <a:lnTo>
                  <a:pt x="405383" y="120396"/>
                </a:lnTo>
                <a:lnTo>
                  <a:pt x="405891" y="125374"/>
                </a:lnTo>
                <a:lnTo>
                  <a:pt x="405891" y="139814"/>
                </a:lnTo>
                <a:lnTo>
                  <a:pt x="403605" y="147193"/>
                </a:lnTo>
                <a:lnTo>
                  <a:pt x="398906" y="151536"/>
                </a:lnTo>
                <a:lnTo>
                  <a:pt x="394080" y="155879"/>
                </a:lnTo>
                <a:lnTo>
                  <a:pt x="387603" y="158064"/>
                </a:lnTo>
                <a:lnTo>
                  <a:pt x="377951" y="158064"/>
                </a:lnTo>
                <a:lnTo>
                  <a:pt x="377951" y="164617"/>
                </a:lnTo>
                <a:lnTo>
                  <a:pt x="380237" y="164617"/>
                </a:lnTo>
                <a:lnTo>
                  <a:pt x="389713" y="163907"/>
                </a:lnTo>
                <a:lnTo>
                  <a:pt x="419985" y="136525"/>
                </a:lnTo>
                <a:lnTo>
                  <a:pt x="420624" y="127850"/>
                </a:lnTo>
                <a:lnTo>
                  <a:pt x="420624" y="123075"/>
                </a:lnTo>
                <a:lnTo>
                  <a:pt x="419988" y="117627"/>
                </a:lnTo>
                <a:lnTo>
                  <a:pt x="417195" y="105435"/>
                </a:lnTo>
                <a:lnTo>
                  <a:pt x="416559" y="101346"/>
                </a:lnTo>
                <a:lnTo>
                  <a:pt x="416559" y="95300"/>
                </a:lnTo>
                <a:lnTo>
                  <a:pt x="417956" y="92062"/>
                </a:lnTo>
                <a:lnTo>
                  <a:pt x="420624" y="89560"/>
                </a:lnTo>
                <a:lnTo>
                  <a:pt x="423418" y="87058"/>
                </a:lnTo>
                <a:lnTo>
                  <a:pt x="427481" y="85725"/>
                </a:lnTo>
                <a:lnTo>
                  <a:pt x="433070" y="85547"/>
                </a:lnTo>
                <a:lnTo>
                  <a:pt x="433070" y="78473"/>
                </a:lnTo>
                <a:lnTo>
                  <a:pt x="416559" y="68719"/>
                </a:lnTo>
                <a:lnTo>
                  <a:pt x="416559" y="62674"/>
                </a:lnTo>
                <a:lnTo>
                  <a:pt x="417195" y="58585"/>
                </a:lnTo>
                <a:lnTo>
                  <a:pt x="419988" y="46393"/>
                </a:lnTo>
                <a:lnTo>
                  <a:pt x="420624" y="40944"/>
                </a:lnTo>
                <a:lnTo>
                  <a:pt x="420624" y="36169"/>
                </a:lnTo>
                <a:lnTo>
                  <a:pt x="419985" y="27759"/>
                </a:lnTo>
                <a:lnTo>
                  <a:pt x="389713" y="714"/>
                </a:lnTo>
                <a:lnTo>
                  <a:pt x="380237" y="0"/>
                </a:lnTo>
                <a:close/>
              </a:path>
              <a:path w="433070" h="165100">
                <a:moveTo>
                  <a:pt x="55118" y="0"/>
                </a:moveTo>
                <a:lnTo>
                  <a:pt x="52831" y="0"/>
                </a:lnTo>
                <a:lnTo>
                  <a:pt x="43303" y="714"/>
                </a:lnTo>
                <a:lnTo>
                  <a:pt x="13067" y="27716"/>
                </a:lnTo>
                <a:lnTo>
                  <a:pt x="12446" y="36093"/>
                </a:lnTo>
                <a:lnTo>
                  <a:pt x="12446" y="40868"/>
                </a:lnTo>
                <a:lnTo>
                  <a:pt x="13080" y="46304"/>
                </a:lnTo>
                <a:lnTo>
                  <a:pt x="14477" y="52400"/>
                </a:lnTo>
                <a:lnTo>
                  <a:pt x="15748" y="58496"/>
                </a:lnTo>
                <a:lnTo>
                  <a:pt x="16509" y="62585"/>
                </a:lnTo>
                <a:lnTo>
                  <a:pt x="16509" y="68630"/>
                </a:lnTo>
                <a:lnTo>
                  <a:pt x="15112" y="71869"/>
                </a:lnTo>
                <a:lnTo>
                  <a:pt x="12319" y="74371"/>
                </a:lnTo>
                <a:lnTo>
                  <a:pt x="9651" y="76873"/>
                </a:lnTo>
                <a:lnTo>
                  <a:pt x="5460" y="78206"/>
                </a:lnTo>
                <a:lnTo>
                  <a:pt x="0" y="78384"/>
                </a:lnTo>
                <a:lnTo>
                  <a:pt x="0" y="85458"/>
                </a:lnTo>
                <a:lnTo>
                  <a:pt x="5460" y="85636"/>
                </a:lnTo>
                <a:lnTo>
                  <a:pt x="9651" y="86969"/>
                </a:lnTo>
                <a:lnTo>
                  <a:pt x="12319" y="89471"/>
                </a:lnTo>
                <a:lnTo>
                  <a:pt x="15112" y="91986"/>
                </a:lnTo>
                <a:lnTo>
                  <a:pt x="16509" y="95211"/>
                </a:lnTo>
                <a:lnTo>
                  <a:pt x="16509" y="101257"/>
                </a:lnTo>
                <a:lnTo>
                  <a:pt x="15748" y="105346"/>
                </a:lnTo>
                <a:lnTo>
                  <a:pt x="14477" y="111442"/>
                </a:lnTo>
                <a:lnTo>
                  <a:pt x="13080" y="117551"/>
                </a:lnTo>
                <a:lnTo>
                  <a:pt x="12446" y="122986"/>
                </a:lnTo>
                <a:lnTo>
                  <a:pt x="12446" y="127762"/>
                </a:lnTo>
                <a:lnTo>
                  <a:pt x="13067" y="136477"/>
                </a:lnTo>
                <a:lnTo>
                  <a:pt x="43303" y="163907"/>
                </a:lnTo>
                <a:lnTo>
                  <a:pt x="52831" y="164617"/>
                </a:lnTo>
                <a:lnTo>
                  <a:pt x="55118" y="164617"/>
                </a:lnTo>
                <a:lnTo>
                  <a:pt x="55118" y="158064"/>
                </a:lnTo>
                <a:lnTo>
                  <a:pt x="45465" y="158064"/>
                </a:lnTo>
                <a:lnTo>
                  <a:pt x="38861" y="155879"/>
                </a:lnTo>
                <a:lnTo>
                  <a:pt x="29463" y="147193"/>
                </a:lnTo>
                <a:lnTo>
                  <a:pt x="27050" y="139788"/>
                </a:lnTo>
                <a:lnTo>
                  <a:pt x="27050" y="125285"/>
                </a:lnTo>
                <a:lnTo>
                  <a:pt x="27685" y="120307"/>
                </a:lnTo>
                <a:lnTo>
                  <a:pt x="29972" y="108458"/>
                </a:lnTo>
                <a:lnTo>
                  <a:pt x="30479" y="104228"/>
                </a:lnTo>
                <a:lnTo>
                  <a:pt x="30479" y="96799"/>
                </a:lnTo>
                <a:lnTo>
                  <a:pt x="29082" y="92786"/>
                </a:lnTo>
                <a:lnTo>
                  <a:pt x="26288" y="89649"/>
                </a:lnTo>
                <a:lnTo>
                  <a:pt x="23368" y="86512"/>
                </a:lnTo>
                <a:lnTo>
                  <a:pt x="19938" y="84201"/>
                </a:lnTo>
                <a:lnTo>
                  <a:pt x="16001" y="82702"/>
                </a:lnTo>
                <a:lnTo>
                  <a:pt x="16001" y="81140"/>
                </a:lnTo>
                <a:lnTo>
                  <a:pt x="30479" y="67043"/>
                </a:lnTo>
                <a:lnTo>
                  <a:pt x="30479" y="59626"/>
                </a:lnTo>
                <a:lnTo>
                  <a:pt x="29972" y="55397"/>
                </a:lnTo>
                <a:lnTo>
                  <a:pt x="27685" y="43535"/>
                </a:lnTo>
                <a:lnTo>
                  <a:pt x="27050" y="38557"/>
                </a:lnTo>
                <a:lnTo>
                  <a:pt x="27050" y="24574"/>
                </a:lnTo>
                <a:lnTo>
                  <a:pt x="29463" y="17424"/>
                </a:lnTo>
                <a:lnTo>
                  <a:pt x="38861" y="8737"/>
                </a:lnTo>
                <a:lnTo>
                  <a:pt x="45465" y="6565"/>
                </a:lnTo>
                <a:lnTo>
                  <a:pt x="55118" y="6565"/>
                </a:lnTo>
                <a:lnTo>
                  <a:pt x="55118" y="0"/>
                </a:lnTo>
                <a:close/>
              </a:path>
            </a:pathLst>
          </a:custGeom>
          <a:solidFill>
            <a:srgbClr val="000000"/>
          </a:solidFill>
        </p:spPr>
        <p:txBody>
          <a:bodyPr wrap="square" lIns="0" tIns="0" rIns="0" bIns="0" rtlCol="0"/>
          <a:lstStyle/>
          <a:p/>
        </p:txBody>
      </p:sp>
      <p:sp>
        <p:nvSpPr>
          <p:cNvPr id="60" name="object 60"/>
          <p:cNvSpPr/>
          <p:nvPr/>
        </p:nvSpPr>
        <p:spPr>
          <a:xfrm>
            <a:off x="9010904" y="5998933"/>
            <a:ext cx="430530" cy="165100"/>
          </a:xfrm>
          <a:custGeom>
            <a:avLst/>
            <a:gdLst/>
            <a:ahLst/>
            <a:cxnLst/>
            <a:rect l="l" t="t" r="r" b="b"/>
            <a:pathLst>
              <a:path w="430529" h="165100">
                <a:moveTo>
                  <a:pt x="377190" y="0"/>
                </a:moveTo>
                <a:lnTo>
                  <a:pt x="374903" y="0"/>
                </a:lnTo>
                <a:lnTo>
                  <a:pt x="374903" y="6565"/>
                </a:lnTo>
                <a:lnTo>
                  <a:pt x="384555" y="6565"/>
                </a:lnTo>
                <a:lnTo>
                  <a:pt x="391032" y="8737"/>
                </a:lnTo>
                <a:lnTo>
                  <a:pt x="395859" y="13081"/>
                </a:lnTo>
                <a:lnTo>
                  <a:pt x="400557" y="17424"/>
                </a:lnTo>
                <a:lnTo>
                  <a:pt x="402844" y="24612"/>
                </a:lnTo>
                <a:lnTo>
                  <a:pt x="402844" y="38646"/>
                </a:lnTo>
                <a:lnTo>
                  <a:pt x="402336" y="43624"/>
                </a:lnTo>
                <a:lnTo>
                  <a:pt x="400050" y="55486"/>
                </a:lnTo>
                <a:lnTo>
                  <a:pt x="399415" y="59715"/>
                </a:lnTo>
                <a:lnTo>
                  <a:pt x="399415" y="67132"/>
                </a:lnTo>
                <a:lnTo>
                  <a:pt x="400812" y="71145"/>
                </a:lnTo>
                <a:lnTo>
                  <a:pt x="406653" y="77419"/>
                </a:lnTo>
                <a:lnTo>
                  <a:pt x="410082" y="79730"/>
                </a:lnTo>
                <a:lnTo>
                  <a:pt x="414020" y="81229"/>
                </a:lnTo>
                <a:lnTo>
                  <a:pt x="414020" y="82791"/>
                </a:lnTo>
                <a:lnTo>
                  <a:pt x="410082" y="84277"/>
                </a:lnTo>
                <a:lnTo>
                  <a:pt x="406653" y="86601"/>
                </a:lnTo>
                <a:lnTo>
                  <a:pt x="400812" y="92875"/>
                </a:lnTo>
                <a:lnTo>
                  <a:pt x="399415" y="96888"/>
                </a:lnTo>
                <a:lnTo>
                  <a:pt x="399415" y="104305"/>
                </a:lnTo>
                <a:lnTo>
                  <a:pt x="400050" y="108534"/>
                </a:lnTo>
                <a:lnTo>
                  <a:pt x="402336" y="120396"/>
                </a:lnTo>
                <a:lnTo>
                  <a:pt x="402844" y="125374"/>
                </a:lnTo>
                <a:lnTo>
                  <a:pt x="402844" y="139814"/>
                </a:lnTo>
                <a:lnTo>
                  <a:pt x="400557" y="147193"/>
                </a:lnTo>
                <a:lnTo>
                  <a:pt x="395859" y="151536"/>
                </a:lnTo>
                <a:lnTo>
                  <a:pt x="391032" y="155879"/>
                </a:lnTo>
                <a:lnTo>
                  <a:pt x="384555" y="158064"/>
                </a:lnTo>
                <a:lnTo>
                  <a:pt x="374903" y="158064"/>
                </a:lnTo>
                <a:lnTo>
                  <a:pt x="374903" y="164617"/>
                </a:lnTo>
                <a:lnTo>
                  <a:pt x="377190" y="164617"/>
                </a:lnTo>
                <a:lnTo>
                  <a:pt x="386665" y="163907"/>
                </a:lnTo>
                <a:lnTo>
                  <a:pt x="416937" y="136525"/>
                </a:lnTo>
                <a:lnTo>
                  <a:pt x="417575" y="127850"/>
                </a:lnTo>
                <a:lnTo>
                  <a:pt x="417575" y="123075"/>
                </a:lnTo>
                <a:lnTo>
                  <a:pt x="416941" y="117627"/>
                </a:lnTo>
                <a:lnTo>
                  <a:pt x="414147" y="105435"/>
                </a:lnTo>
                <a:lnTo>
                  <a:pt x="413512" y="101346"/>
                </a:lnTo>
                <a:lnTo>
                  <a:pt x="413512" y="95300"/>
                </a:lnTo>
                <a:lnTo>
                  <a:pt x="414909" y="92062"/>
                </a:lnTo>
                <a:lnTo>
                  <a:pt x="417575" y="89560"/>
                </a:lnTo>
                <a:lnTo>
                  <a:pt x="420370" y="87058"/>
                </a:lnTo>
                <a:lnTo>
                  <a:pt x="424434" y="85725"/>
                </a:lnTo>
                <a:lnTo>
                  <a:pt x="430022" y="85547"/>
                </a:lnTo>
                <a:lnTo>
                  <a:pt x="430022" y="78473"/>
                </a:lnTo>
                <a:lnTo>
                  <a:pt x="413512" y="68719"/>
                </a:lnTo>
                <a:lnTo>
                  <a:pt x="413512" y="62674"/>
                </a:lnTo>
                <a:lnTo>
                  <a:pt x="414147" y="58585"/>
                </a:lnTo>
                <a:lnTo>
                  <a:pt x="416941" y="46393"/>
                </a:lnTo>
                <a:lnTo>
                  <a:pt x="417575" y="40944"/>
                </a:lnTo>
                <a:lnTo>
                  <a:pt x="417575" y="36169"/>
                </a:lnTo>
                <a:lnTo>
                  <a:pt x="416937" y="27759"/>
                </a:lnTo>
                <a:lnTo>
                  <a:pt x="386665" y="714"/>
                </a:lnTo>
                <a:lnTo>
                  <a:pt x="377190" y="0"/>
                </a:lnTo>
                <a:close/>
              </a:path>
              <a:path w="430529" h="165100">
                <a:moveTo>
                  <a:pt x="55118" y="0"/>
                </a:moveTo>
                <a:lnTo>
                  <a:pt x="52831" y="0"/>
                </a:lnTo>
                <a:lnTo>
                  <a:pt x="43303" y="714"/>
                </a:lnTo>
                <a:lnTo>
                  <a:pt x="13067" y="27716"/>
                </a:lnTo>
                <a:lnTo>
                  <a:pt x="12446" y="36093"/>
                </a:lnTo>
                <a:lnTo>
                  <a:pt x="12446" y="40868"/>
                </a:lnTo>
                <a:lnTo>
                  <a:pt x="13080" y="46304"/>
                </a:lnTo>
                <a:lnTo>
                  <a:pt x="14477" y="52400"/>
                </a:lnTo>
                <a:lnTo>
                  <a:pt x="15748" y="58496"/>
                </a:lnTo>
                <a:lnTo>
                  <a:pt x="16510" y="62585"/>
                </a:lnTo>
                <a:lnTo>
                  <a:pt x="16510" y="68630"/>
                </a:lnTo>
                <a:lnTo>
                  <a:pt x="15113" y="71869"/>
                </a:lnTo>
                <a:lnTo>
                  <a:pt x="12319" y="74371"/>
                </a:lnTo>
                <a:lnTo>
                  <a:pt x="9651" y="76873"/>
                </a:lnTo>
                <a:lnTo>
                  <a:pt x="5461" y="78206"/>
                </a:lnTo>
                <a:lnTo>
                  <a:pt x="0" y="78384"/>
                </a:lnTo>
                <a:lnTo>
                  <a:pt x="0" y="85458"/>
                </a:lnTo>
                <a:lnTo>
                  <a:pt x="5461" y="85636"/>
                </a:lnTo>
                <a:lnTo>
                  <a:pt x="9651" y="86969"/>
                </a:lnTo>
                <a:lnTo>
                  <a:pt x="12319" y="89471"/>
                </a:lnTo>
                <a:lnTo>
                  <a:pt x="15113" y="91986"/>
                </a:lnTo>
                <a:lnTo>
                  <a:pt x="16510" y="95211"/>
                </a:lnTo>
                <a:lnTo>
                  <a:pt x="16510" y="101257"/>
                </a:lnTo>
                <a:lnTo>
                  <a:pt x="15748" y="105346"/>
                </a:lnTo>
                <a:lnTo>
                  <a:pt x="14477" y="111442"/>
                </a:lnTo>
                <a:lnTo>
                  <a:pt x="13080" y="117551"/>
                </a:lnTo>
                <a:lnTo>
                  <a:pt x="12446" y="122986"/>
                </a:lnTo>
                <a:lnTo>
                  <a:pt x="12446" y="127762"/>
                </a:lnTo>
                <a:lnTo>
                  <a:pt x="13067" y="136477"/>
                </a:lnTo>
                <a:lnTo>
                  <a:pt x="43303" y="163907"/>
                </a:lnTo>
                <a:lnTo>
                  <a:pt x="52831" y="164617"/>
                </a:lnTo>
                <a:lnTo>
                  <a:pt x="55118" y="164617"/>
                </a:lnTo>
                <a:lnTo>
                  <a:pt x="55118" y="158064"/>
                </a:lnTo>
                <a:lnTo>
                  <a:pt x="45466" y="158064"/>
                </a:lnTo>
                <a:lnTo>
                  <a:pt x="38862" y="155879"/>
                </a:lnTo>
                <a:lnTo>
                  <a:pt x="29464" y="147193"/>
                </a:lnTo>
                <a:lnTo>
                  <a:pt x="27050" y="139788"/>
                </a:lnTo>
                <a:lnTo>
                  <a:pt x="27050" y="125285"/>
                </a:lnTo>
                <a:lnTo>
                  <a:pt x="27686" y="120307"/>
                </a:lnTo>
                <a:lnTo>
                  <a:pt x="29972" y="108458"/>
                </a:lnTo>
                <a:lnTo>
                  <a:pt x="30479" y="104228"/>
                </a:lnTo>
                <a:lnTo>
                  <a:pt x="30479" y="96799"/>
                </a:lnTo>
                <a:lnTo>
                  <a:pt x="29082" y="92786"/>
                </a:lnTo>
                <a:lnTo>
                  <a:pt x="26289" y="89649"/>
                </a:lnTo>
                <a:lnTo>
                  <a:pt x="23368" y="86512"/>
                </a:lnTo>
                <a:lnTo>
                  <a:pt x="19939" y="84201"/>
                </a:lnTo>
                <a:lnTo>
                  <a:pt x="16001" y="82702"/>
                </a:lnTo>
                <a:lnTo>
                  <a:pt x="16001" y="81140"/>
                </a:lnTo>
                <a:lnTo>
                  <a:pt x="30479" y="67043"/>
                </a:lnTo>
                <a:lnTo>
                  <a:pt x="30479" y="59626"/>
                </a:lnTo>
                <a:lnTo>
                  <a:pt x="29972" y="55397"/>
                </a:lnTo>
                <a:lnTo>
                  <a:pt x="27686" y="43535"/>
                </a:lnTo>
                <a:lnTo>
                  <a:pt x="27050" y="38557"/>
                </a:lnTo>
                <a:lnTo>
                  <a:pt x="27050" y="24574"/>
                </a:lnTo>
                <a:lnTo>
                  <a:pt x="29464" y="17424"/>
                </a:lnTo>
                <a:lnTo>
                  <a:pt x="38862" y="8737"/>
                </a:lnTo>
                <a:lnTo>
                  <a:pt x="45466" y="6565"/>
                </a:lnTo>
                <a:lnTo>
                  <a:pt x="55118" y="6565"/>
                </a:lnTo>
                <a:lnTo>
                  <a:pt x="55118" y="0"/>
                </a:lnTo>
                <a:close/>
              </a:path>
            </a:pathLst>
          </a:custGeom>
          <a:solidFill>
            <a:srgbClr val="000000"/>
          </a:solidFill>
        </p:spPr>
        <p:txBody>
          <a:bodyPr wrap="square" lIns="0" tIns="0" rIns="0" bIns="0" rtlCol="0"/>
          <a:lstStyle/>
          <a:p/>
        </p:txBody>
      </p:sp>
      <p:sp>
        <p:nvSpPr>
          <p:cNvPr id="61" name="object 61"/>
          <p:cNvSpPr txBox="1"/>
          <p:nvPr/>
        </p:nvSpPr>
        <p:spPr>
          <a:xfrm>
            <a:off x="7486268" y="5114290"/>
            <a:ext cx="2475230" cy="1069975"/>
          </a:xfrm>
          <a:prstGeom prst="rect">
            <a:avLst/>
          </a:prstGeom>
        </p:spPr>
        <p:txBody>
          <a:bodyPr wrap="square" lIns="0" tIns="13335" rIns="0" bIns="0" rtlCol="0" vert="horz">
            <a:spAutoFit/>
          </a:bodyPr>
          <a:lstStyle/>
          <a:p>
            <a:pPr algn="ctr" marR="29845">
              <a:lnSpc>
                <a:spcPct val="100000"/>
              </a:lnSpc>
              <a:spcBef>
                <a:spcPts val="105"/>
              </a:spcBef>
              <a:tabLst>
                <a:tab pos="1573530" algn="l"/>
              </a:tabLst>
            </a:pPr>
            <a:r>
              <a:rPr dirty="0" sz="1600" spc="5">
                <a:solidFill>
                  <a:srgbClr val="E7DCED"/>
                </a:solidFill>
                <a:latin typeface="Arial"/>
                <a:cs typeface="Arial"/>
              </a:rPr>
              <a:t>C	D</a:t>
            </a:r>
            <a:endParaRPr sz="1600">
              <a:latin typeface="Arial"/>
              <a:cs typeface="Arial"/>
            </a:endParaRPr>
          </a:p>
          <a:p>
            <a:pPr>
              <a:lnSpc>
                <a:spcPct val="100000"/>
              </a:lnSpc>
              <a:spcBef>
                <a:spcPts val="35"/>
              </a:spcBef>
            </a:pPr>
            <a:endParaRPr sz="2150">
              <a:latin typeface="Times New Roman"/>
              <a:cs typeface="Times New Roman"/>
            </a:endParaRPr>
          </a:p>
          <a:p>
            <a:pPr algn="ctr" marR="108585">
              <a:lnSpc>
                <a:spcPct val="100000"/>
              </a:lnSpc>
            </a:pPr>
            <a:r>
              <a:rPr dirty="0" sz="1400" spc="-5">
                <a:latin typeface="Cambria Math"/>
                <a:cs typeface="Cambria Math"/>
              </a:rPr>
              <a:t>𝐴,</a:t>
            </a:r>
            <a:r>
              <a:rPr dirty="0" sz="1400" spc="-75">
                <a:latin typeface="Cambria Math"/>
                <a:cs typeface="Cambria Math"/>
              </a:rPr>
              <a:t> </a:t>
            </a:r>
            <a:r>
              <a:rPr dirty="0" sz="1400" spc="15">
                <a:latin typeface="Cambria Math"/>
                <a:cs typeface="Cambria Math"/>
              </a:rPr>
              <a:t>𝐵,</a:t>
            </a:r>
            <a:r>
              <a:rPr dirty="0" sz="1400" spc="-70">
                <a:latin typeface="Cambria Math"/>
                <a:cs typeface="Cambria Math"/>
              </a:rPr>
              <a:t> </a:t>
            </a:r>
            <a:r>
              <a:rPr dirty="0" sz="1400" spc="15">
                <a:latin typeface="Cambria Math"/>
                <a:cs typeface="Cambria Math"/>
              </a:rPr>
              <a:t>𝐸,</a:t>
            </a:r>
            <a:r>
              <a:rPr dirty="0" sz="1400" spc="-75">
                <a:latin typeface="Cambria Math"/>
                <a:cs typeface="Cambria Math"/>
              </a:rPr>
              <a:t> </a:t>
            </a:r>
            <a:r>
              <a:rPr dirty="0" sz="1400" spc="15">
                <a:latin typeface="Cambria Math"/>
                <a:cs typeface="Cambria Math"/>
              </a:rPr>
              <a:t>𝐷,</a:t>
            </a:r>
            <a:r>
              <a:rPr dirty="0" sz="1400" spc="-70">
                <a:latin typeface="Cambria Math"/>
                <a:cs typeface="Cambria Math"/>
              </a:rPr>
              <a:t> </a:t>
            </a:r>
            <a:r>
              <a:rPr dirty="0" sz="1400" spc="15">
                <a:latin typeface="Cambria Math"/>
                <a:cs typeface="Cambria Math"/>
              </a:rPr>
              <a:t>𝐵,</a:t>
            </a:r>
            <a:r>
              <a:rPr dirty="0" sz="1400" spc="-75">
                <a:latin typeface="Cambria Math"/>
                <a:cs typeface="Cambria Math"/>
              </a:rPr>
              <a:t> </a:t>
            </a:r>
            <a:r>
              <a:rPr dirty="0" sz="1400" spc="20">
                <a:latin typeface="Cambria Math"/>
                <a:cs typeface="Cambria Math"/>
              </a:rPr>
              <a:t>𝐶,</a:t>
            </a:r>
            <a:r>
              <a:rPr dirty="0" sz="1400" spc="-70">
                <a:latin typeface="Cambria Math"/>
                <a:cs typeface="Cambria Math"/>
              </a:rPr>
              <a:t> </a:t>
            </a:r>
            <a:r>
              <a:rPr dirty="0" sz="1400" spc="-10">
                <a:latin typeface="Cambria Math"/>
                <a:cs typeface="Cambria Math"/>
              </a:rPr>
              <a:t>𝐴</a:t>
            </a:r>
            <a:endParaRPr sz="1400">
              <a:latin typeface="Cambria Math"/>
              <a:cs typeface="Cambria Math"/>
            </a:endParaRPr>
          </a:p>
          <a:p>
            <a:pPr algn="ctr">
              <a:lnSpc>
                <a:spcPct val="100000"/>
              </a:lnSpc>
              <a:spcBef>
                <a:spcPts val="430"/>
              </a:spcBef>
            </a:pPr>
            <a:r>
              <a:rPr dirty="0" sz="1400" spc="10">
                <a:latin typeface="Cambria Math"/>
                <a:cs typeface="Cambria Math"/>
              </a:rPr>
              <a:t>𝐴, </a:t>
            </a:r>
            <a:r>
              <a:rPr dirty="0" sz="1400" spc="-10">
                <a:latin typeface="Cambria Math"/>
                <a:cs typeface="Cambria Math"/>
              </a:rPr>
              <a:t>𝐵 </a:t>
            </a:r>
            <a:r>
              <a:rPr dirty="0" sz="1400" spc="-5">
                <a:latin typeface="Cambria Math"/>
                <a:cs typeface="Cambria Math"/>
              </a:rPr>
              <a:t>, </a:t>
            </a:r>
            <a:r>
              <a:rPr dirty="0" sz="1400" spc="15">
                <a:latin typeface="Cambria Math"/>
                <a:cs typeface="Cambria Math"/>
              </a:rPr>
              <a:t>𝐵, </a:t>
            </a:r>
            <a:r>
              <a:rPr dirty="0" sz="1400" spc="-5">
                <a:latin typeface="Cambria Math"/>
                <a:cs typeface="Cambria Math"/>
              </a:rPr>
              <a:t>𝐸 , </a:t>
            </a:r>
            <a:r>
              <a:rPr dirty="0" sz="1400" spc="25">
                <a:latin typeface="Cambria Math"/>
                <a:cs typeface="Cambria Math"/>
              </a:rPr>
              <a:t>𝐸, </a:t>
            </a:r>
            <a:r>
              <a:rPr dirty="0" sz="1400" spc="-10">
                <a:latin typeface="Cambria Math"/>
                <a:cs typeface="Cambria Math"/>
              </a:rPr>
              <a:t>𝐷 </a:t>
            </a:r>
            <a:r>
              <a:rPr dirty="0" sz="1400" spc="-5">
                <a:latin typeface="Cambria Math"/>
                <a:cs typeface="Cambria Math"/>
              </a:rPr>
              <a:t>, </a:t>
            </a:r>
            <a:r>
              <a:rPr dirty="0" sz="1400" spc="25">
                <a:latin typeface="Cambria Math"/>
                <a:cs typeface="Cambria Math"/>
              </a:rPr>
              <a:t>𝐷, </a:t>
            </a:r>
            <a:r>
              <a:rPr dirty="0" sz="1400" spc="-5">
                <a:latin typeface="Cambria Math"/>
                <a:cs typeface="Cambria Math"/>
              </a:rPr>
              <a:t>𝐶 , </a:t>
            </a:r>
            <a:r>
              <a:rPr dirty="0" sz="1400" spc="15">
                <a:latin typeface="Cambria Math"/>
                <a:cs typeface="Cambria Math"/>
              </a:rPr>
              <a:t>{𝐶,</a:t>
            </a:r>
            <a:r>
              <a:rPr dirty="0" sz="1400" spc="-85">
                <a:latin typeface="Cambria Math"/>
                <a:cs typeface="Cambria Math"/>
              </a:rPr>
              <a:t> </a:t>
            </a:r>
            <a:r>
              <a:rPr dirty="0" sz="1400" spc="-5">
                <a:latin typeface="Cambria Math"/>
                <a:cs typeface="Cambria Math"/>
              </a:rPr>
              <a:t>𝐴}</a:t>
            </a:r>
            <a:endParaRPr sz="1400">
              <a:latin typeface="Cambria Math"/>
              <a:cs typeface="Cambria Math"/>
            </a:endParaRPr>
          </a:p>
        </p:txBody>
      </p:sp>
      <p:sp>
        <p:nvSpPr>
          <p:cNvPr id="62" name="object 62"/>
          <p:cNvSpPr/>
          <p:nvPr/>
        </p:nvSpPr>
        <p:spPr>
          <a:xfrm>
            <a:off x="7231380" y="1647444"/>
            <a:ext cx="433705" cy="605155"/>
          </a:xfrm>
          <a:custGeom>
            <a:avLst/>
            <a:gdLst/>
            <a:ahLst/>
            <a:cxnLst/>
            <a:rect l="l" t="t" r="r" b="b"/>
            <a:pathLst>
              <a:path w="433704" h="605155">
                <a:moveTo>
                  <a:pt x="84584" y="85862"/>
                </a:moveTo>
                <a:lnTo>
                  <a:pt x="52147" y="108644"/>
                </a:lnTo>
                <a:lnTo>
                  <a:pt x="400939" y="604773"/>
                </a:lnTo>
                <a:lnTo>
                  <a:pt x="433324" y="582040"/>
                </a:lnTo>
                <a:lnTo>
                  <a:pt x="84584" y="85862"/>
                </a:lnTo>
                <a:close/>
              </a:path>
              <a:path w="433704" h="605155">
                <a:moveTo>
                  <a:pt x="0" y="0"/>
                </a:moveTo>
                <a:lnTo>
                  <a:pt x="19685" y="131444"/>
                </a:lnTo>
                <a:lnTo>
                  <a:pt x="52147" y="108644"/>
                </a:lnTo>
                <a:lnTo>
                  <a:pt x="40767" y="92455"/>
                </a:lnTo>
                <a:lnTo>
                  <a:pt x="73151" y="69595"/>
                </a:lnTo>
                <a:lnTo>
                  <a:pt x="107745" y="69595"/>
                </a:lnTo>
                <a:lnTo>
                  <a:pt x="116967" y="63118"/>
                </a:lnTo>
                <a:lnTo>
                  <a:pt x="0" y="0"/>
                </a:lnTo>
                <a:close/>
              </a:path>
              <a:path w="433704" h="605155">
                <a:moveTo>
                  <a:pt x="73151" y="69595"/>
                </a:moveTo>
                <a:lnTo>
                  <a:pt x="40767" y="92455"/>
                </a:lnTo>
                <a:lnTo>
                  <a:pt x="52147" y="108644"/>
                </a:lnTo>
                <a:lnTo>
                  <a:pt x="84584" y="85862"/>
                </a:lnTo>
                <a:lnTo>
                  <a:pt x="73151" y="69595"/>
                </a:lnTo>
                <a:close/>
              </a:path>
              <a:path w="433704" h="605155">
                <a:moveTo>
                  <a:pt x="107745" y="69595"/>
                </a:moveTo>
                <a:lnTo>
                  <a:pt x="73151" y="69595"/>
                </a:lnTo>
                <a:lnTo>
                  <a:pt x="84584" y="85862"/>
                </a:lnTo>
                <a:lnTo>
                  <a:pt x="107745" y="69595"/>
                </a:lnTo>
                <a:close/>
              </a:path>
            </a:pathLst>
          </a:custGeom>
          <a:solidFill>
            <a:srgbClr val="52AC87"/>
          </a:solidFill>
        </p:spPr>
        <p:txBody>
          <a:bodyPr wrap="square" lIns="0" tIns="0" rIns="0" bIns="0" rtlCol="0"/>
          <a:lstStyle/>
          <a:p/>
        </p:txBody>
      </p:sp>
      <p:sp>
        <p:nvSpPr>
          <p:cNvPr id="63" name="object 63"/>
          <p:cNvSpPr/>
          <p:nvPr/>
        </p:nvSpPr>
        <p:spPr>
          <a:xfrm>
            <a:off x="7222235" y="4479035"/>
            <a:ext cx="458470" cy="640715"/>
          </a:xfrm>
          <a:custGeom>
            <a:avLst/>
            <a:gdLst/>
            <a:ahLst/>
            <a:cxnLst/>
            <a:rect l="l" t="t" r="r" b="b"/>
            <a:pathLst>
              <a:path w="458470" h="640714">
                <a:moveTo>
                  <a:pt x="84587" y="85860"/>
                </a:moveTo>
                <a:lnTo>
                  <a:pt x="52145" y="108646"/>
                </a:lnTo>
                <a:lnTo>
                  <a:pt x="425831" y="640333"/>
                </a:lnTo>
                <a:lnTo>
                  <a:pt x="458343" y="617474"/>
                </a:lnTo>
                <a:lnTo>
                  <a:pt x="84587" y="85860"/>
                </a:lnTo>
                <a:close/>
              </a:path>
              <a:path w="458470" h="640714">
                <a:moveTo>
                  <a:pt x="0" y="0"/>
                </a:moveTo>
                <a:lnTo>
                  <a:pt x="19685" y="131444"/>
                </a:lnTo>
                <a:lnTo>
                  <a:pt x="52145" y="108646"/>
                </a:lnTo>
                <a:lnTo>
                  <a:pt x="40767" y="92456"/>
                </a:lnTo>
                <a:lnTo>
                  <a:pt x="73152" y="69595"/>
                </a:lnTo>
                <a:lnTo>
                  <a:pt x="107745" y="69595"/>
                </a:lnTo>
                <a:lnTo>
                  <a:pt x="116967" y="63118"/>
                </a:lnTo>
                <a:lnTo>
                  <a:pt x="0" y="0"/>
                </a:lnTo>
                <a:close/>
              </a:path>
              <a:path w="458470" h="640714">
                <a:moveTo>
                  <a:pt x="73152" y="69595"/>
                </a:moveTo>
                <a:lnTo>
                  <a:pt x="40767" y="92456"/>
                </a:lnTo>
                <a:lnTo>
                  <a:pt x="52145" y="108646"/>
                </a:lnTo>
                <a:lnTo>
                  <a:pt x="84587" y="85860"/>
                </a:lnTo>
                <a:lnTo>
                  <a:pt x="73152" y="69595"/>
                </a:lnTo>
                <a:close/>
              </a:path>
              <a:path w="458470" h="640714">
                <a:moveTo>
                  <a:pt x="107745" y="69595"/>
                </a:moveTo>
                <a:lnTo>
                  <a:pt x="73152" y="69595"/>
                </a:lnTo>
                <a:lnTo>
                  <a:pt x="84587" y="85860"/>
                </a:lnTo>
                <a:lnTo>
                  <a:pt x="107745" y="69595"/>
                </a:lnTo>
                <a:close/>
              </a:path>
            </a:pathLst>
          </a:custGeom>
          <a:solidFill>
            <a:srgbClr val="52AC87"/>
          </a:solidFill>
        </p:spPr>
        <p:txBody>
          <a:bodyPr wrap="square" lIns="0" tIns="0" rIns="0" bIns="0" rtlCol="0"/>
          <a:lstStyl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938" y="535889"/>
            <a:ext cx="1882139" cy="391795"/>
          </a:xfrm>
          <a:prstGeom prst="rect"/>
        </p:spPr>
        <p:txBody>
          <a:bodyPr wrap="square" lIns="0" tIns="12700" rIns="0" bIns="0" rtlCol="0" vert="horz">
            <a:spAutoFit/>
          </a:bodyPr>
          <a:lstStyle/>
          <a:p>
            <a:pPr marL="12700">
              <a:lnSpc>
                <a:spcPct val="100000"/>
              </a:lnSpc>
              <a:spcBef>
                <a:spcPts val="100"/>
              </a:spcBef>
            </a:pPr>
            <a:r>
              <a:rPr dirty="0" spc="-5"/>
              <a:t>Special</a:t>
            </a:r>
            <a:r>
              <a:rPr dirty="0" spc="-50"/>
              <a:t> </a:t>
            </a:r>
            <a:r>
              <a:rPr dirty="0" spc="-10"/>
              <a:t>Graphs</a:t>
            </a:r>
          </a:p>
        </p:txBody>
      </p:sp>
      <p:sp>
        <p:nvSpPr>
          <p:cNvPr id="3" name="object 3"/>
          <p:cNvSpPr/>
          <p:nvPr/>
        </p:nvSpPr>
        <p:spPr>
          <a:xfrm>
            <a:off x="800100" y="2013204"/>
            <a:ext cx="3505200" cy="2060575"/>
          </a:xfrm>
          <a:custGeom>
            <a:avLst/>
            <a:gdLst/>
            <a:ahLst/>
            <a:cxnLst/>
            <a:rect l="l" t="t" r="r" b="b"/>
            <a:pathLst>
              <a:path w="3505200" h="2060575">
                <a:moveTo>
                  <a:pt x="0" y="343408"/>
                </a:moveTo>
                <a:lnTo>
                  <a:pt x="3134" y="296819"/>
                </a:lnTo>
                <a:lnTo>
                  <a:pt x="12266" y="252133"/>
                </a:lnTo>
                <a:lnTo>
                  <a:pt x="26986" y="209758"/>
                </a:lnTo>
                <a:lnTo>
                  <a:pt x="46884" y="170104"/>
                </a:lnTo>
                <a:lnTo>
                  <a:pt x="71552" y="133582"/>
                </a:lnTo>
                <a:lnTo>
                  <a:pt x="100580" y="100599"/>
                </a:lnTo>
                <a:lnTo>
                  <a:pt x="133560" y="71567"/>
                </a:lnTo>
                <a:lnTo>
                  <a:pt x="170082" y="46895"/>
                </a:lnTo>
                <a:lnTo>
                  <a:pt x="209736" y="26993"/>
                </a:lnTo>
                <a:lnTo>
                  <a:pt x="252115" y="12270"/>
                </a:lnTo>
                <a:lnTo>
                  <a:pt x="296808" y="3135"/>
                </a:lnTo>
                <a:lnTo>
                  <a:pt x="343408" y="0"/>
                </a:lnTo>
                <a:lnTo>
                  <a:pt x="3161791" y="0"/>
                </a:lnTo>
                <a:lnTo>
                  <a:pt x="3208380" y="3135"/>
                </a:lnTo>
                <a:lnTo>
                  <a:pt x="3253066" y="12270"/>
                </a:lnTo>
                <a:lnTo>
                  <a:pt x="3295441" y="26993"/>
                </a:lnTo>
                <a:lnTo>
                  <a:pt x="3335095" y="46895"/>
                </a:lnTo>
                <a:lnTo>
                  <a:pt x="3371617" y="71567"/>
                </a:lnTo>
                <a:lnTo>
                  <a:pt x="3404600" y="100599"/>
                </a:lnTo>
                <a:lnTo>
                  <a:pt x="3433632" y="133582"/>
                </a:lnTo>
                <a:lnTo>
                  <a:pt x="3458304" y="170104"/>
                </a:lnTo>
                <a:lnTo>
                  <a:pt x="3478206" y="209758"/>
                </a:lnTo>
                <a:lnTo>
                  <a:pt x="3492929" y="252133"/>
                </a:lnTo>
                <a:lnTo>
                  <a:pt x="3502064" y="296819"/>
                </a:lnTo>
                <a:lnTo>
                  <a:pt x="3505200" y="343408"/>
                </a:lnTo>
                <a:lnTo>
                  <a:pt x="3505200" y="1717040"/>
                </a:lnTo>
                <a:lnTo>
                  <a:pt x="3502064" y="1763628"/>
                </a:lnTo>
                <a:lnTo>
                  <a:pt x="3492929" y="1808314"/>
                </a:lnTo>
                <a:lnTo>
                  <a:pt x="3478206" y="1850689"/>
                </a:lnTo>
                <a:lnTo>
                  <a:pt x="3458304" y="1890343"/>
                </a:lnTo>
                <a:lnTo>
                  <a:pt x="3433632" y="1926865"/>
                </a:lnTo>
                <a:lnTo>
                  <a:pt x="3404600" y="1959848"/>
                </a:lnTo>
                <a:lnTo>
                  <a:pt x="3371617" y="1988880"/>
                </a:lnTo>
                <a:lnTo>
                  <a:pt x="3335095" y="2013552"/>
                </a:lnTo>
                <a:lnTo>
                  <a:pt x="3295441" y="2033454"/>
                </a:lnTo>
                <a:lnTo>
                  <a:pt x="3253066" y="2048177"/>
                </a:lnTo>
                <a:lnTo>
                  <a:pt x="3208380" y="2057312"/>
                </a:lnTo>
                <a:lnTo>
                  <a:pt x="3161791" y="2060448"/>
                </a:lnTo>
                <a:lnTo>
                  <a:pt x="343408" y="2060448"/>
                </a:lnTo>
                <a:lnTo>
                  <a:pt x="296808" y="2057312"/>
                </a:lnTo>
                <a:lnTo>
                  <a:pt x="252115" y="2048177"/>
                </a:lnTo>
                <a:lnTo>
                  <a:pt x="209736" y="2033454"/>
                </a:lnTo>
                <a:lnTo>
                  <a:pt x="170082" y="2013552"/>
                </a:lnTo>
                <a:lnTo>
                  <a:pt x="133560" y="1988880"/>
                </a:lnTo>
                <a:lnTo>
                  <a:pt x="100580" y="1959848"/>
                </a:lnTo>
                <a:lnTo>
                  <a:pt x="71552" y="1926865"/>
                </a:lnTo>
                <a:lnTo>
                  <a:pt x="46884" y="1890343"/>
                </a:lnTo>
                <a:lnTo>
                  <a:pt x="26986" y="1850689"/>
                </a:lnTo>
                <a:lnTo>
                  <a:pt x="12266" y="1808314"/>
                </a:lnTo>
                <a:lnTo>
                  <a:pt x="3134" y="1763628"/>
                </a:lnTo>
                <a:lnTo>
                  <a:pt x="0" y="1717040"/>
                </a:lnTo>
                <a:lnTo>
                  <a:pt x="0" y="343408"/>
                </a:lnTo>
                <a:close/>
              </a:path>
            </a:pathLst>
          </a:custGeom>
          <a:ln w="27432">
            <a:solidFill>
              <a:srgbClr val="8952AC"/>
            </a:solidFill>
          </a:ln>
        </p:spPr>
        <p:txBody>
          <a:bodyPr wrap="square" lIns="0" tIns="0" rIns="0" bIns="0" rtlCol="0"/>
          <a:lstStyle/>
          <a:p/>
        </p:txBody>
      </p:sp>
      <p:sp>
        <p:nvSpPr>
          <p:cNvPr id="4" name="object 4"/>
          <p:cNvSpPr/>
          <p:nvPr/>
        </p:nvSpPr>
        <p:spPr>
          <a:xfrm>
            <a:off x="2337816" y="1798320"/>
            <a:ext cx="426720" cy="426720"/>
          </a:xfrm>
          <a:custGeom>
            <a:avLst/>
            <a:gdLst/>
            <a:ahLst/>
            <a:cxnLst/>
            <a:rect l="l" t="t" r="r" b="b"/>
            <a:pathLst>
              <a:path w="426719" h="426719">
                <a:moveTo>
                  <a:pt x="213359" y="0"/>
                </a:moveTo>
                <a:lnTo>
                  <a:pt x="164432" y="5633"/>
                </a:lnTo>
                <a:lnTo>
                  <a:pt x="119520" y="21682"/>
                </a:lnTo>
                <a:lnTo>
                  <a:pt x="79905" y="46866"/>
                </a:lnTo>
                <a:lnTo>
                  <a:pt x="46866" y="79905"/>
                </a:lnTo>
                <a:lnTo>
                  <a:pt x="21682" y="119520"/>
                </a:lnTo>
                <a:lnTo>
                  <a:pt x="5633" y="164432"/>
                </a:lnTo>
                <a:lnTo>
                  <a:pt x="0" y="213359"/>
                </a:lnTo>
                <a:lnTo>
                  <a:pt x="5633" y="262287"/>
                </a:lnTo>
                <a:lnTo>
                  <a:pt x="21682" y="307199"/>
                </a:lnTo>
                <a:lnTo>
                  <a:pt x="46866" y="346814"/>
                </a:lnTo>
                <a:lnTo>
                  <a:pt x="79905" y="379853"/>
                </a:lnTo>
                <a:lnTo>
                  <a:pt x="119520" y="405037"/>
                </a:lnTo>
                <a:lnTo>
                  <a:pt x="164432" y="421086"/>
                </a:lnTo>
                <a:lnTo>
                  <a:pt x="213359" y="426719"/>
                </a:lnTo>
                <a:lnTo>
                  <a:pt x="262287" y="421086"/>
                </a:lnTo>
                <a:lnTo>
                  <a:pt x="307199" y="405037"/>
                </a:lnTo>
                <a:lnTo>
                  <a:pt x="346814" y="379853"/>
                </a:lnTo>
                <a:lnTo>
                  <a:pt x="379853" y="346814"/>
                </a:lnTo>
                <a:lnTo>
                  <a:pt x="405037" y="307199"/>
                </a:lnTo>
                <a:lnTo>
                  <a:pt x="421086" y="262287"/>
                </a:lnTo>
                <a:lnTo>
                  <a:pt x="426719" y="213359"/>
                </a:lnTo>
                <a:lnTo>
                  <a:pt x="421086" y="164432"/>
                </a:lnTo>
                <a:lnTo>
                  <a:pt x="405037" y="119520"/>
                </a:lnTo>
                <a:lnTo>
                  <a:pt x="379853" y="79905"/>
                </a:lnTo>
                <a:lnTo>
                  <a:pt x="346814" y="46866"/>
                </a:lnTo>
                <a:lnTo>
                  <a:pt x="307199" y="21682"/>
                </a:lnTo>
                <a:lnTo>
                  <a:pt x="262287" y="5633"/>
                </a:lnTo>
                <a:lnTo>
                  <a:pt x="213359" y="0"/>
                </a:lnTo>
                <a:close/>
              </a:path>
            </a:pathLst>
          </a:custGeom>
          <a:solidFill>
            <a:srgbClr val="8952AC"/>
          </a:solidFill>
        </p:spPr>
        <p:txBody>
          <a:bodyPr wrap="square" lIns="0" tIns="0" rIns="0" bIns="0" rtlCol="0"/>
          <a:lstStyle/>
          <a:p/>
        </p:txBody>
      </p:sp>
      <p:sp>
        <p:nvSpPr>
          <p:cNvPr id="5" name="object 5"/>
          <p:cNvSpPr/>
          <p:nvPr/>
        </p:nvSpPr>
        <p:spPr>
          <a:xfrm>
            <a:off x="2337816" y="1798320"/>
            <a:ext cx="426720" cy="426720"/>
          </a:xfrm>
          <a:custGeom>
            <a:avLst/>
            <a:gdLst/>
            <a:ahLst/>
            <a:cxnLst/>
            <a:rect l="l" t="t" r="r" b="b"/>
            <a:pathLst>
              <a:path w="426719" h="426719">
                <a:moveTo>
                  <a:pt x="0" y="213359"/>
                </a:moveTo>
                <a:lnTo>
                  <a:pt x="5633" y="164432"/>
                </a:lnTo>
                <a:lnTo>
                  <a:pt x="21682" y="119520"/>
                </a:lnTo>
                <a:lnTo>
                  <a:pt x="46866" y="79905"/>
                </a:lnTo>
                <a:lnTo>
                  <a:pt x="79905" y="46866"/>
                </a:lnTo>
                <a:lnTo>
                  <a:pt x="119520" y="21682"/>
                </a:lnTo>
                <a:lnTo>
                  <a:pt x="164432" y="5633"/>
                </a:lnTo>
                <a:lnTo>
                  <a:pt x="213359" y="0"/>
                </a:lnTo>
                <a:lnTo>
                  <a:pt x="262287" y="5633"/>
                </a:lnTo>
                <a:lnTo>
                  <a:pt x="307199" y="21682"/>
                </a:lnTo>
                <a:lnTo>
                  <a:pt x="346814" y="46866"/>
                </a:lnTo>
                <a:lnTo>
                  <a:pt x="379853" y="79905"/>
                </a:lnTo>
                <a:lnTo>
                  <a:pt x="405037" y="119520"/>
                </a:lnTo>
                <a:lnTo>
                  <a:pt x="421086" y="164432"/>
                </a:lnTo>
                <a:lnTo>
                  <a:pt x="426719" y="213359"/>
                </a:lnTo>
                <a:lnTo>
                  <a:pt x="421086" y="262287"/>
                </a:lnTo>
                <a:lnTo>
                  <a:pt x="405037" y="307199"/>
                </a:lnTo>
                <a:lnTo>
                  <a:pt x="379853" y="346814"/>
                </a:lnTo>
                <a:lnTo>
                  <a:pt x="346814" y="379853"/>
                </a:lnTo>
                <a:lnTo>
                  <a:pt x="307199" y="405037"/>
                </a:lnTo>
                <a:lnTo>
                  <a:pt x="262287" y="421086"/>
                </a:lnTo>
                <a:lnTo>
                  <a:pt x="213359" y="426719"/>
                </a:lnTo>
                <a:lnTo>
                  <a:pt x="164432" y="421086"/>
                </a:lnTo>
                <a:lnTo>
                  <a:pt x="119520" y="405037"/>
                </a:lnTo>
                <a:lnTo>
                  <a:pt x="79905" y="379853"/>
                </a:lnTo>
                <a:lnTo>
                  <a:pt x="46866" y="346814"/>
                </a:lnTo>
                <a:lnTo>
                  <a:pt x="21682" y="307199"/>
                </a:lnTo>
                <a:lnTo>
                  <a:pt x="5633" y="262287"/>
                </a:lnTo>
                <a:lnTo>
                  <a:pt x="0" y="213359"/>
                </a:lnTo>
                <a:close/>
              </a:path>
            </a:pathLst>
          </a:custGeom>
          <a:ln w="12192">
            <a:solidFill>
              <a:srgbClr val="8952AC"/>
            </a:solidFill>
          </a:ln>
        </p:spPr>
        <p:txBody>
          <a:bodyPr wrap="square" lIns="0" tIns="0" rIns="0" bIns="0" rtlCol="0"/>
          <a:lstStyle/>
          <a:p/>
        </p:txBody>
      </p:sp>
      <p:sp>
        <p:nvSpPr>
          <p:cNvPr id="6" name="object 6"/>
          <p:cNvSpPr/>
          <p:nvPr/>
        </p:nvSpPr>
        <p:spPr>
          <a:xfrm>
            <a:off x="4457700" y="2010155"/>
            <a:ext cx="3508375" cy="2060575"/>
          </a:xfrm>
          <a:custGeom>
            <a:avLst/>
            <a:gdLst/>
            <a:ahLst/>
            <a:cxnLst/>
            <a:rect l="l" t="t" r="r" b="b"/>
            <a:pathLst>
              <a:path w="3508375" h="2060575">
                <a:moveTo>
                  <a:pt x="0" y="343408"/>
                </a:moveTo>
                <a:lnTo>
                  <a:pt x="3135" y="296819"/>
                </a:lnTo>
                <a:lnTo>
                  <a:pt x="12270" y="252133"/>
                </a:lnTo>
                <a:lnTo>
                  <a:pt x="26993" y="209758"/>
                </a:lnTo>
                <a:lnTo>
                  <a:pt x="46895" y="170104"/>
                </a:lnTo>
                <a:lnTo>
                  <a:pt x="71567" y="133582"/>
                </a:lnTo>
                <a:lnTo>
                  <a:pt x="100599" y="100599"/>
                </a:lnTo>
                <a:lnTo>
                  <a:pt x="133582" y="71567"/>
                </a:lnTo>
                <a:lnTo>
                  <a:pt x="170104" y="46895"/>
                </a:lnTo>
                <a:lnTo>
                  <a:pt x="209758" y="26993"/>
                </a:lnTo>
                <a:lnTo>
                  <a:pt x="252133" y="12270"/>
                </a:lnTo>
                <a:lnTo>
                  <a:pt x="296819" y="3135"/>
                </a:lnTo>
                <a:lnTo>
                  <a:pt x="343408" y="0"/>
                </a:lnTo>
                <a:lnTo>
                  <a:pt x="3164840" y="0"/>
                </a:lnTo>
                <a:lnTo>
                  <a:pt x="3211428" y="3135"/>
                </a:lnTo>
                <a:lnTo>
                  <a:pt x="3256114" y="12270"/>
                </a:lnTo>
                <a:lnTo>
                  <a:pt x="3298489" y="26993"/>
                </a:lnTo>
                <a:lnTo>
                  <a:pt x="3338143" y="46895"/>
                </a:lnTo>
                <a:lnTo>
                  <a:pt x="3374665" y="71567"/>
                </a:lnTo>
                <a:lnTo>
                  <a:pt x="3407648" y="100599"/>
                </a:lnTo>
                <a:lnTo>
                  <a:pt x="3436680" y="133582"/>
                </a:lnTo>
                <a:lnTo>
                  <a:pt x="3461352" y="170104"/>
                </a:lnTo>
                <a:lnTo>
                  <a:pt x="3481254" y="209758"/>
                </a:lnTo>
                <a:lnTo>
                  <a:pt x="3495977" y="252133"/>
                </a:lnTo>
                <a:lnTo>
                  <a:pt x="3505112" y="296819"/>
                </a:lnTo>
                <a:lnTo>
                  <a:pt x="3508248" y="343408"/>
                </a:lnTo>
                <a:lnTo>
                  <a:pt x="3508248" y="1717040"/>
                </a:lnTo>
                <a:lnTo>
                  <a:pt x="3505112" y="1763628"/>
                </a:lnTo>
                <a:lnTo>
                  <a:pt x="3495977" y="1808314"/>
                </a:lnTo>
                <a:lnTo>
                  <a:pt x="3481254" y="1850689"/>
                </a:lnTo>
                <a:lnTo>
                  <a:pt x="3461352" y="1890343"/>
                </a:lnTo>
                <a:lnTo>
                  <a:pt x="3436680" y="1926865"/>
                </a:lnTo>
                <a:lnTo>
                  <a:pt x="3407648" y="1959848"/>
                </a:lnTo>
                <a:lnTo>
                  <a:pt x="3374665" y="1988880"/>
                </a:lnTo>
                <a:lnTo>
                  <a:pt x="3338143" y="2013552"/>
                </a:lnTo>
                <a:lnTo>
                  <a:pt x="3298489" y="2033454"/>
                </a:lnTo>
                <a:lnTo>
                  <a:pt x="3256114" y="2048177"/>
                </a:lnTo>
                <a:lnTo>
                  <a:pt x="3211428" y="2057312"/>
                </a:lnTo>
                <a:lnTo>
                  <a:pt x="3164840" y="2060448"/>
                </a:lnTo>
                <a:lnTo>
                  <a:pt x="343408" y="2060448"/>
                </a:lnTo>
                <a:lnTo>
                  <a:pt x="296819" y="2057312"/>
                </a:lnTo>
                <a:lnTo>
                  <a:pt x="252133" y="2048177"/>
                </a:lnTo>
                <a:lnTo>
                  <a:pt x="209758" y="2033454"/>
                </a:lnTo>
                <a:lnTo>
                  <a:pt x="170104" y="2013552"/>
                </a:lnTo>
                <a:lnTo>
                  <a:pt x="133582" y="1988880"/>
                </a:lnTo>
                <a:lnTo>
                  <a:pt x="100599" y="1959848"/>
                </a:lnTo>
                <a:lnTo>
                  <a:pt x="71567" y="1926865"/>
                </a:lnTo>
                <a:lnTo>
                  <a:pt x="46895" y="1890343"/>
                </a:lnTo>
                <a:lnTo>
                  <a:pt x="26993" y="1850689"/>
                </a:lnTo>
                <a:lnTo>
                  <a:pt x="12270" y="1808314"/>
                </a:lnTo>
                <a:lnTo>
                  <a:pt x="3135" y="1763628"/>
                </a:lnTo>
                <a:lnTo>
                  <a:pt x="0" y="1717040"/>
                </a:lnTo>
                <a:lnTo>
                  <a:pt x="0" y="343408"/>
                </a:lnTo>
                <a:close/>
              </a:path>
            </a:pathLst>
          </a:custGeom>
          <a:ln w="27432">
            <a:solidFill>
              <a:srgbClr val="8952AC"/>
            </a:solidFill>
          </a:ln>
        </p:spPr>
        <p:txBody>
          <a:bodyPr wrap="square" lIns="0" tIns="0" rIns="0" bIns="0" rtlCol="0"/>
          <a:lstStyle/>
          <a:p/>
        </p:txBody>
      </p:sp>
      <p:sp>
        <p:nvSpPr>
          <p:cNvPr id="7" name="object 7"/>
          <p:cNvSpPr/>
          <p:nvPr/>
        </p:nvSpPr>
        <p:spPr>
          <a:xfrm>
            <a:off x="5998464" y="1795272"/>
            <a:ext cx="424180" cy="426720"/>
          </a:xfrm>
          <a:custGeom>
            <a:avLst/>
            <a:gdLst/>
            <a:ahLst/>
            <a:cxnLst/>
            <a:rect l="l" t="t" r="r" b="b"/>
            <a:pathLst>
              <a:path w="424179" h="426719">
                <a:moveTo>
                  <a:pt x="211836" y="0"/>
                </a:moveTo>
                <a:lnTo>
                  <a:pt x="163272" y="5633"/>
                </a:lnTo>
                <a:lnTo>
                  <a:pt x="118687" y="21682"/>
                </a:lnTo>
                <a:lnTo>
                  <a:pt x="79354" y="46866"/>
                </a:lnTo>
                <a:lnTo>
                  <a:pt x="46546" y="79905"/>
                </a:lnTo>
                <a:lnTo>
                  <a:pt x="21535" y="119520"/>
                </a:lnTo>
                <a:lnTo>
                  <a:pt x="5596" y="164432"/>
                </a:lnTo>
                <a:lnTo>
                  <a:pt x="0" y="213360"/>
                </a:lnTo>
                <a:lnTo>
                  <a:pt x="5596" y="262287"/>
                </a:lnTo>
                <a:lnTo>
                  <a:pt x="21535" y="307199"/>
                </a:lnTo>
                <a:lnTo>
                  <a:pt x="46546" y="346814"/>
                </a:lnTo>
                <a:lnTo>
                  <a:pt x="79354" y="379853"/>
                </a:lnTo>
                <a:lnTo>
                  <a:pt x="118687" y="405037"/>
                </a:lnTo>
                <a:lnTo>
                  <a:pt x="163272" y="421086"/>
                </a:lnTo>
                <a:lnTo>
                  <a:pt x="211836" y="426719"/>
                </a:lnTo>
                <a:lnTo>
                  <a:pt x="260399" y="421086"/>
                </a:lnTo>
                <a:lnTo>
                  <a:pt x="304984" y="405037"/>
                </a:lnTo>
                <a:lnTo>
                  <a:pt x="344317" y="379853"/>
                </a:lnTo>
                <a:lnTo>
                  <a:pt x="377125" y="346814"/>
                </a:lnTo>
                <a:lnTo>
                  <a:pt x="402136" y="307199"/>
                </a:lnTo>
                <a:lnTo>
                  <a:pt x="418075" y="262287"/>
                </a:lnTo>
                <a:lnTo>
                  <a:pt x="423672" y="213360"/>
                </a:lnTo>
                <a:lnTo>
                  <a:pt x="418075" y="164432"/>
                </a:lnTo>
                <a:lnTo>
                  <a:pt x="402136" y="119520"/>
                </a:lnTo>
                <a:lnTo>
                  <a:pt x="377125" y="79905"/>
                </a:lnTo>
                <a:lnTo>
                  <a:pt x="344317" y="46866"/>
                </a:lnTo>
                <a:lnTo>
                  <a:pt x="304984" y="21682"/>
                </a:lnTo>
                <a:lnTo>
                  <a:pt x="260399" y="5633"/>
                </a:lnTo>
                <a:lnTo>
                  <a:pt x="211836" y="0"/>
                </a:lnTo>
                <a:close/>
              </a:path>
            </a:pathLst>
          </a:custGeom>
          <a:solidFill>
            <a:srgbClr val="8952AC"/>
          </a:solidFill>
        </p:spPr>
        <p:txBody>
          <a:bodyPr wrap="square" lIns="0" tIns="0" rIns="0" bIns="0" rtlCol="0"/>
          <a:lstStyle/>
          <a:p/>
        </p:txBody>
      </p:sp>
      <p:sp>
        <p:nvSpPr>
          <p:cNvPr id="8" name="object 8"/>
          <p:cNvSpPr/>
          <p:nvPr/>
        </p:nvSpPr>
        <p:spPr>
          <a:xfrm>
            <a:off x="5998464" y="1795272"/>
            <a:ext cx="424180" cy="426720"/>
          </a:xfrm>
          <a:custGeom>
            <a:avLst/>
            <a:gdLst/>
            <a:ahLst/>
            <a:cxnLst/>
            <a:rect l="l" t="t" r="r" b="b"/>
            <a:pathLst>
              <a:path w="424179" h="426719">
                <a:moveTo>
                  <a:pt x="0" y="213360"/>
                </a:moveTo>
                <a:lnTo>
                  <a:pt x="5596" y="164432"/>
                </a:lnTo>
                <a:lnTo>
                  <a:pt x="21535" y="119520"/>
                </a:lnTo>
                <a:lnTo>
                  <a:pt x="46546" y="79905"/>
                </a:lnTo>
                <a:lnTo>
                  <a:pt x="79354" y="46866"/>
                </a:lnTo>
                <a:lnTo>
                  <a:pt x="118687" y="21682"/>
                </a:lnTo>
                <a:lnTo>
                  <a:pt x="163272" y="5633"/>
                </a:lnTo>
                <a:lnTo>
                  <a:pt x="211836" y="0"/>
                </a:lnTo>
                <a:lnTo>
                  <a:pt x="260399" y="5633"/>
                </a:lnTo>
                <a:lnTo>
                  <a:pt x="304984" y="21682"/>
                </a:lnTo>
                <a:lnTo>
                  <a:pt x="344317" y="46866"/>
                </a:lnTo>
                <a:lnTo>
                  <a:pt x="377125" y="79905"/>
                </a:lnTo>
                <a:lnTo>
                  <a:pt x="402136" y="119520"/>
                </a:lnTo>
                <a:lnTo>
                  <a:pt x="418075" y="164432"/>
                </a:lnTo>
                <a:lnTo>
                  <a:pt x="423672" y="213360"/>
                </a:lnTo>
                <a:lnTo>
                  <a:pt x="418075" y="262287"/>
                </a:lnTo>
                <a:lnTo>
                  <a:pt x="402136" y="307199"/>
                </a:lnTo>
                <a:lnTo>
                  <a:pt x="377125" y="346814"/>
                </a:lnTo>
                <a:lnTo>
                  <a:pt x="344317" y="379853"/>
                </a:lnTo>
                <a:lnTo>
                  <a:pt x="304984" y="405037"/>
                </a:lnTo>
                <a:lnTo>
                  <a:pt x="260399" y="421086"/>
                </a:lnTo>
                <a:lnTo>
                  <a:pt x="211836" y="426719"/>
                </a:lnTo>
                <a:lnTo>
                  <a:pt x="163272" y="421086"/>
                </a:lnTo>
                <a:lnTo>
                  <a:pt x="118687" y="405037"/>
                </a:lnTo>
                <a:lnTo>
                  <a:pt x="79354" y="379853"/>
                </a:lnTo>
                <a:lnTo>
                  <a:pt x="46546" y="346814"/>
                </a:lnTo>
                <a:lnTo>
                  <a:pt x="21535" y="307199"/>
                </a:lnTo>
                <a:lnTo>
                  <a:pt x="5596" y="262287"/>
                </a:lnTo>
                <a:lnTo>
                  <a:pt x="0" y="213360"/>
                </a:lnTo>
                <a:close/>
              </a:path>
            </a:pathLst>
          </a:custGeom>
          <a:ln w="12192">
            <a:solidFill>
              <a:srgbClr val="8952AC"/>
            </a:solidFill>
          </a:ln>
        </p:spPr>
        <p:txBody>
          <a:bodyPr wrap="square" lIns="0" tIns="0" rIns="0" bIns="0" rtlCol="0"/>
          <a:lstStyle/>
          <a:p/>
        </p:txBody>
      </p:sp>
      <p:sp>
        <p:nvSpPr>
          <p:cNvPr id="9" name="object 9"/>
          <p:cNvSpPr/>
          <p:nvPr/>
        </p:nvSpPr>
        <p:spPr>
          <a:xfrm>
            <a:off x="8118347" y="2010155"/>
            <a:ext cx="3505200" cy="2060575"/>
          </a:xfrm>
          <a:custGeom>
            <a:avLst/>
            <a:gdLst/>
            <a:ahLst/>
            <a:cxnLst/>
            <a:rect l="l" t="t" r="r" b="b"/>
            <a:pathLst>
              <a:path w="3505200" h="2060575">
                <a:moveTo>
                  <a:pt x="0" y="343408"/>
                </a:moveTo>
                <a:lnTo>
                  <a:pt x="3135" y="296819"/>
                </a:lnTo>
                <a:lnTo>
                  <a:pt x="12270" y="252133"/>
                </a:lnTo>
                <a:lnTo>
                  <a:pt x="26993" y="209758"/>
                </a:lnTo>
                <a:lnTo>
                  <a:pt x="46895" y="170104"/>
                </a:lnTo>
                <a:lnTo>
                  <a:pt x="71567" y="133582"/>
                </a:lnTo>
                <a:lnTo>
                  <a:pt x="100599" y="100599"/>
                </a:lnTo>
                <a:lnTo>
                  <a:pt x="133582" y="71567"/>
                </a:lnTo>
                <a:lnTo>
                  <a:pt x="170104" y="46895"/>
                </a:lnTo>
                <a:lnTo>
                  <a:pt x="209758" y="26993"/>
                </a:lnTo>
                <a:lnTo>
                  <a:pt x="252133" y="12270"/>
                </a:lnTo>
                <a:lnTo>
                  <a:pt x="296819" y="3135"/>
                </a:lnTo>
                <a:lnTo>
                  <a:pt x="343407" y="0"/>
                </a:lnTo>
                <a:lnTo>
                  <a:pt x="3161792" y="0"/>
                </a:lnTo>
                <a:lnTo>
                  <a:pt x="3208380" y="3135"/>
                </a:lnTo>
                <a:lnTo>
                  <a:pt x="3253066" y="12270"/>
                </a:lnTo>
                <a:lnTo>
                  <a:pt x="3295441" y="26993"/>
                </a:lnTo>
                <a:lnTo>
                  <a:pt x="3335095" y="46895"/>
                </a:lnTo>
                <a:lnTo>
                  <a:pt x="3371617" y="71567"/>
                </a:lnTo>
                <a:lnTo>
                  <a:pt x="3404600" y="100599"/>
                </a:lnTo>
                <a:lnTo>
                  <a:pt x="3433632" y="133582"/>
                </a:lnTo>
                <a:lnTo>
                  <a:pt x="3458304" y="170104"/>
                </a:lnTo>
                <a:lnTo>
                  <a:pt x="3478206" y="209758"/>
                </a:lnTo>
                <a:lnTo>
                  <a:pt x="3492929" y="252133"/>
                </a:lnTo>
                <a:lnTo>
                  <a:pt x="3502064" y="296819"/>
                </a:lnTo>
                <a:lnTo>
                  <a:pt x="3505200" y="343408"/>
                </a:lnTo>
                <a:lnTo>
                  <a:pt x="3505200" y="1717040"/>
                </a:lnTo>
                <a:lnTo>
                  <a:pt x="3502064" y="1763628"/>
                </a:lnTo>
                <a:lnTo>
                  <a:pt x="3492929" y="1808314"/>
                </a:lnTo>
                <a:lnTo>
                  <a:pt x="3478206" y="1850689"/>
                </a:lnTo>
                <a:lnTo>
                  <a:pt x="3458304" y="1890343"/>
                </a:lnTo>
                <a:lnTo>
                  <a:pt x="3433632" y="1926865"/>
                </a:lnTo>
                <a:lnTo>
                  <a:pt x="3404600" y="1959848"/>
                </a:lnTo>
                <a:lnTo>
                  <a:pt x="3371617" y="1988880"/>
                </a:lnTo>
                <a:lnTo>
                  <a:pt x="3335095" y="2013552"/>
                </a:lnTo>
                <a:lnTo>
                  <a:pt x="3295441" y="2033454"/>
                </a:lnTo>
                <a:lnTo>
                  <a:pt x="3253066" y="2048177"/>
                </a:lnTo>
                <a:lnTo>
                  <a:pt x="3208380" y="2057312"/>
                </a:lnTo>
                <a:lnTo>
                  <a:pt x="3161792" y="2060448"/>
                </a:lnTo>
                <a:lnTo>
                  <a:pt x="343407" y="2060448"/>
                </a:lnTo>
                <a:lnTo>
                  <a:pt x="296819" y="2057312"/>
                </a:lnTo>
                <a:lnTo>
                  <a:pt x="252133" y="2048177"/>
                </a:lnTo>
                <a:lnTo>
                  <a:pt x="209758" y="2033454"/>
                </a:lnTo>
                <a:lnTo>
                  <a:pt x="170104" y="2013552"/>
                </a:lnTo>
                <a:lnTo>
                  <a:pt x="133582" y="1988880"/>
                </a:lnTo>
                <a:lnTo>
                  <a:pt x="100599" y="1959848"/>
                </a:lnTo>
                <a:lnTo>
                  <a:pt x="71567" y="1926865"/>
                </a:lnTo>
                <a:lnTo>
                  <a:pt x="46895" y="1890343"/>
                </a:lnTo>
                <a:lnTo>
                  <a:pt x="26993" y="1850689"/>
                </a:lnTo>
                <a:lnTo>
                  <a:pt x="12270" y="1808314"/>
                </a:lnTo>
                <a:lnTo>
                  <a:pt x="3135" y="1763628"/>
                </a:lnTo>
                <a:lnTo>
                  <a:pt x="0" y="1717040"/>
                </a:lnTo>
                <a:lnTo>
                  <a:pt x="0" y="343408"/>
                </a:lnTo>
                <a:close/>
              </a:path>
            </a:pathLst>
          </a:custGeom>
          <a:ln w="27432">
            <a:solidFill>
              <a:srgbClr val="8952AC"/>
            </a:solidFill>
          </a:ln>
        </p:spPr>
        <p:txBody>
          <a:bodyPr wrap="square" lIns="0" tIns="0" rIns="0" bIns="0" rtlCol="0"/>
          <a:lstStyle/>
          <a:p/>
        </p:txBody>
      </p:sp>
      <p:sp>
        <p:nvSpPr>
          <p:cNvPr id="10" name="object 10"/>
          <p:cNvSpPr/>
          <p:nvPr/>
        </p:nvSpPr>
        <p:spPr>
          <a:xfrm>
            <a:off x="9656064" y="1795272"/>
            <a:ext cx="426720" cy="426720"/>
          </a:xfrm>
          <a:custGeom>
            <a:avLst/>
            <a:gdLst/>
            <a:ahLst/>
            <a:cxnLst/>
            <a:rect l="l" t="t" r="r" b="b"/>
            <a:pathLst>
              <a:path w="426720" h="426719">
                <a:moveTo>
                  <a:pt x="213359" y="0"/>
                </a:moveTo>
                <a:lnTo>
                  <a:pt x="164432" y="5633"/>
                </a:lnTo>
                <a:lnTo>
                  <a:pt x="119520" y="21682"/>
                </a:lnTo>
                <a:lnTo>
                  <a:pt x="79905" y="46866"/>
                </a:lnTo>
                <a:lnTo>
                  <a:pt x="46866" y="79905"/>
                </a:lnTo>
                <a:lnTo>
                  <a:pt x="21682" y="119520"/>
                </a:lnTo>
                <a:lnTo>
                  <a:pt x="5633" y="164432"/>
                </a:lnTo>
                <a:lnTo>
                  <a:pt x="0" y="213360"/>
                </a:lnTo>
                <a:lnTo>
                  <a:pt x="5633" y="262287"/>
                </a:lnTo>
                <a:lnTo>
                  <a:pt x="21682" y="307199"/>
                </a:lnTo>
                <a:lnTo>
                  <a:pt x="46866" y="346814"/>
                </a:lnTo>
                <a:lnTo>
                  <a:pt x="79905" y="379853"/>
                </a:lnTo>
                <a:lnTo>
                  <a:pt x="119520" y="405037"/>
                </a:lnTo>
                <a:lnTo>
                  <a:pt x="164432" y="421086"/>
                </a:lnTo>
                <a:lnTo>
                  <a:pt x="213359" y="426719"/>
                </a:lnTo>
                <a:lnTo>
                  <a:pt x="262287" y="421086"/>
                </a:lnTo>
                <a:lnTo>
                  <a:pt x="307199" y="405037"/>
                </a:lnTo>
                <a:lnTo>
                  <a:pt x="346814" y="379853"/>
                </a:lnTo>
                <a:lnTo>
                  <a:pt x="379853" y="346814"/>
                </a:lnTo>
                <a:lnTo>
                  <a:pt x="405037" y="307199"/>
                </a:lnTo>
                <a:lnTo>
                  <a:pt x="421086" y="262287"/>
                </a:lnTo>
                <a:lnTo>
                  <a:pt x="426719" y="213360"/>
                </a:lnTo>
                <a:lnTo>
                  <a:pt x="421086" y="164432"/>
                </a:lnTo>
                <a:lnTo>
                  <a:pt x="405037" y="119520"/>
                </a:lnTo>
                <a:lnTo>
                  <a:pt x="379853" y="79905"/>
                </a:lnTo>
                <a:lnTo>
                  <a:pt x="346814" y="46866"/>
                </a:lnTo>
                <a:lnTo>
                  <a:pt x="307199" y="21682"/>
                </a:lnTo>
                <a:lnTo>
                  <a:pt x="262287" y="5633"/>
                </a:lnTo>
                <a:lnTo>
                  <a:pt x="213359" y="0"/>
                </a:lnTo>
                <a:close/>
              </a:path>
            </a:pathLst>
          </a:custGeom>
          <a:solidFill>
            <a:srgbClr val="8952AC"/>
          </a:solidFill>
        </p:spPr>
        <p:txBody>
          <a:bodyPr wrap="square" lIns="0" tIns="0" rIns="0" bIns="0" rtlCol="0"/>
          <a:lstStyle/>
          <a:p/>
        </p:txBody>
      </p:sp>
      <p:sp>
        <p:nvSpPr>
          <p:cNvPr id="11" name="object 11"/>
          <p:cNvSpPr/>
          <p:nvPr/>
        </p:nvSpPr>
        <p:spPr>
          <a:xfrm>
            <a:off x="9656064" y="1795272"/>
            <a:ext cx="426720" cy="426720"/>
          </a:xfrm>
          <a:custGeom>
            <a:avLst/>
            <a:gdLst/>
            <a:ahLst/>
            <a:cxnLst/>
            <a:rect l="l" t="t" r="r" b="b"/>
            <a:pathLst>
              <a:path w="426720" h="426719">
                <a:moveTo>
                  <a:pt x="0" y="213360"/>
                </a:moveTo>
                <a:lnTo>
                  <a:pt x="5633" y="164432"/>
                </a:lnTo>
                <a:lnTo>
                  <a:pt x="21682" y="119520"/>
                </a:lnTo>
                <a:lnTo>
                  <a:pt x="46866" y="79905"/>
                </a:lnTo>
                <a:lnTo>
                  <a:pt x="79905" y="46866"/>
                </a:lnTo>
                <a:lnTo>
                  <a:pt x="119520" y="21682"/>
                </a:lnTo>
                <a:lnTo>
                  <a:pt x="164432" y="5633"/>
                </a:lnTo>
                <a:lnTo>
                  <a:pt x="213359" y="0"/>
                </a:lnTo>
                <a:lnTo>
                  <a:pt x="262287" y="5633"/>
                </a:lnTo>
                <a:lnTo>
                  <a:pt x="307199" y="21682"/>
                </a:lnTo>
                <a:lnTo>
                  <a:pt x="346814" y="46866"/>
                </a:lnTo>
                <a:lnTo>
                  <a:pt x="379853" y="79905"/>
                </a:lnTo>
                <a:lnTo>
                  <a:pt x="405037" y="119520"/>
                </a:lnTo>
                <a:lnTo>
                  <a:pt x="421086" y="164432"/>
                </a:lnTo>
                <a:lnTo>
                  <a:pt x="426719" y="213360"/>
                </a:lnTo>
                <a:lnTo>
                  <a:pt x="421086" y="262287"/>
                </a:lnTo>
                <a:lnTo>
                  <a:pt x="405037" y="307199"/>
                </a:lnTo>
                <a:lnTo>
                  <a:pt x="379853" y="346814"/>
                </a:lnTo>
                <a:lnTo>
                  <a:pt x="346814" y="379853"/>
                </a:lnTo>
                <a:lnTo>
                  <a:pt x="307199" y="405037"/>
                </a:lnTo>
                <a:lnTo>
                  <a:pt x="262287" y="421086"/>
                </a:lnTo>
                <a:lnTo>
                  <a:pt x="213359" y="426719"/>
                </a:lnTo>
                <a:lnTo>
                  <a:pt x="164432" y="421086"/>
                </a:lnTo>
                <a:lnTo>
                  <a:pt x="119520" y="405037"/>
                </a:lnTo>
                <a:lnTo>
                  <a:pt x="79905" y="379853"/>
                </a:lnTo>
                <a:lnTo>
                  <a:pt x="46866" y="346814"/>
                </a:lnTo>
                <a:lnTo>
                  <a:pt x="21682" y="307199"/>
                </a:lnTo>
                <a:lnTo>
                  <a:pt x="5633" y="262287"/>
                </a:lnTo>
                <a:lnTo>
                  <a:pt x="0" y="213360"/>
                </a:lnTo>
                <a:close/>
              </a:path>
            </a:pathLst>
          </a:custGeom>
          <a:ln w="12191">
            <a:solidFill>
              <a:srgbClr val="8952AC"/>
            </a:solidFill>
          </a:ln>
        </p:spPr>
        <p:txBody>
          <a:bodyPr wrap="square" lIns="0" tIns="0" rIns="0" bIns="0" rtlCol="0"/>
          <a:lstStyle/>
          <a:p/>
        </p:txBody>
      </p:sp>
      <p:sp>
        <p:nvSpPr>
          <p:cNvPr id="12" name="object 12"/>
          <p:cNvSpPr txBox="1"/>
          <p:nvPr/>
        </p:nvSpPr>
        <p:spPr>
          <a:xfrm>
            <a:off x="1208938" y="911479"/>
            <a:ext cx="9011920" cy="1245235"/>
          </a:xfrm>
          <a:prstGeom prst="rect">
            <a:avLst/>
          </a:prstGeom>
        </p:spPr>
        <p:txBody>
          <a:bodyPr wrap="square" lIns="0" tIns="13335" rIns="0" bIns="0" rtlCol="0" vert="horz">
            <a:spAutoFit/>
          </a:bodyPr>
          <a:lstStyle/>
          <a:p>
            <a:pPr marL="12700">
              <a:lnSpc>
                <a:spcPct val="100000"/>
              </a:lnSpc>
              <a:spcBef>
                <a:spcPts val="105"/>
              </a:spcBef>
            </a:pPr>
            <a:r>
              <a:rPr dirty="0" sz="2200" spc="-10">
                <a:solidFill>
                  <a:srgbClr val="767070"/>
                </a:solidFill>
                <a:latin typeface="Arial"/>
                <a:cs typeface="Arial"/>
              </a:rPr>
              <a:t>Many </a:t>
            </a:r>
            <a:r>
              <a:rPr dirty="0" sz="2200" spc="-5">
                <a:solidFill>
                  <a:srgbClr val="767070"/>
                </a:solidFill>
                <a:latin typeface="Arial"/>
                <a:cs typeface="Arial"/>
              </a:rPr>
              <a:t>special types </a:t>
            </a:r>
            <a:r>
              <a:rPr dirty="0" sz="2200">
                <a:solidFill>
                  <a:srgbClr val="767070"/>
                </a:solidFill>
                <a:latin typeface="Arial"/>
                <a:cs typeface="Arial"/>
              </a:rPr>
              <a:t>of </a:t>
            </a:r>
            <a:r>
              <a:rPr dirty="0" sz="2200" spc="5">
                <a:solidFill>
                  <a:srgbClr val="767070"/>
                </a:solidFill>
                <a:latin typeface="Arial"/>
                <a:cs typeface="Arial"/>
              </a:rPr>
              <a:t>graphs </a:t>
            </a:r>
            <a:r>
              <a:rPr dirty="0" sz="2200" spc="-5">
                <a:solidFill>
                  <a:srgbClr val="767070"/>
                </a:solidFill>
                <a:latin typeface="Arial"/>
                <a:cs typeface="Arial"/>
              </a:rPr>
              <a:t>have </a:t>
            </a:r>
            <a:r>
              <a:rPr dirty="0" sz="2200">
                <a:solidFill>
                  <a:srgbClr val="767070"/>
                </a:solidFill>
                <a:latin typeface="Arial"/>
                <a:cs typeface="Arial"/>
              </a:rPr>
              <a:t>names </a:t>
            </a:r>
            <a:r>
              <a:rPr dirty="0" sz="2200" spc="5">
                <a:solidFill>
                  <a:srgbClr val="767070"/>
                </a:solidFill>
                <a:latin typeface="Arial"/>
                <a:cs typeface="Arial"/>
              </a:rPr>
              <a:t>to more </a:t>
            </a:r>
            <a:r>
              <a:rPr dirty="0" sz="2200" spc="-5">
                <a:solidFill>
                  <a:srgbClr val="767070"/>
                </a:solidFill>
                <a:latin typeface="Arial"/>
                <a:cs typeface="Arial"/>
              </a:rPr>
              <a:t>uniquely </a:t>
            </a:r>
            <a:r>
              <a:rPr dirty="0" sz="2200">
                <a:solidFill>
                  <a:srgbClr val="767070"/>
                </a:solidFill>
                <a:latin typeface="Arial"/>
                <a:cs typeface="Arial"/>
              </a:rPr>
              <a:t>define</a:t>
            </a:r>
            <a:r>
              <a:rPr dirty="0" sz="2200" spc="-20">
                <a:solidFill>
                  <a:srgbClr val="767070"/>
                </a:solidFill>
                <a:latin typeface="Arial"/>
                <a:cs typeface="Arial"/>
              </a:rPr>
              <a:t> </a:t>
            </a:r>
            <a:r>
              <a:rPr dirty="0" sz="2200">
                <a:solidFill>
                  <a:srgbClr val="767070"/>
                </a:solidFill>
                <a:latin typeface="Arial"/>
                <a:cs typeface="Arial"/>
              </a:rPr>
              <a:t>them.</a:t>
            </a:r>
            <a:endParaRPr sz="2200">
              <a:latin typeface="Arial"/>
              <a:cs typeface="Arial"/>
            </a:endParaRPr>
          </a:p>
          <a:p>
            <a:pPr marL="12700">
              <a:lnSpc>
                <a:spcPct val="100000"/>
              </a:lnSpc>
            </a:pPr>
            <a:r>
              <a:rPr dirty="0" sz="2200" spc="10">
                <a:solidFill>
                  <a:srgbClr val="767070"/>
                </a:solidFill>
                <a:latin typeface="Arial"/>
                <a:cs typeface="Arial"/>
              </a:rPr>
              <a:t>The </a:t>
            </a:r>
            <a:r>
              <a:rPr dirty="0" sz="2200" spc="-5">
                <a:solidFill>
                  <a:srgbClr val="767070"/>
                </a:solidFill>
                <a:latin typeface="Arial"/>
                <a:cs typeface="Arial"/>
              </a:rPr>
              <a:t>following </a:t>
            </a:r>
            <a:r>
              <a:rPr dirty="0" sz="2200">
                <a:solidFill>
                  <a:srgbClr val="767070"/>
                </a:solidFill>
                <a:latin typeface="Arial"/>
                <a:cs typeface="Arial"/>
              </a:rPr>
              <a:t>are </a:t>
            </a:r>
            <a:r>
              <a:rPr dirty="0" sz="2200" spc="5">
                <a:solidFill>
                  <a:srgbClr val="767070"/>
                </a:solidFill>
                <a:latin typeface="Arial"/>
                <a:cs typeface="Arial"/>
              </a:rPr>
              <a:t>a </a:t>
            </a:r>
            <a:r>
              <a:rPr dirty="0" sz="2200" spc="15">
                <a:solidFill>
                  <a:srgbClr val="767070"/>
                </a:solidFill>
                <a:latin typeface="Arial"/>
                <a:cs typeface="Arial"/>
              </a:rPr>
              <a:t>few </a:t>
            </a:r>
            <a:r>
              <a:rPr dirty="0" sz="2200">
                <a:solidFill>
                  <a:srgbClr val="767070"/>
                </a:solidFill>
                <a:latin typeface="Arial"/>
                <a:cs typeface="Arial"/>
              </a:rPr>
              <a:t>of these</a:t>
            </a:r>
            <a:r>
              <a:rPr dirty="0" sz="2200" spc="-160">
                <a:solidFill>
                  <a:srgbClr val="767070"/>
                </a:solidFill>
                <a:latin typeface="Arial"/>
                <a:cs typeface="Arial"/>
              </a:rPr>
              <a:t> </a:t>
            </a:r>
            <a:r>
              <a:rPr dirty="0" sz="2200" spc="5">
                <a:solidFill>
                  <a:srgbClr val="767070"/>
                </a:solidFill>
                <a:latin typeface="Arial"/>
                <a:cs typeface="Arial"/>
              </a:rPr>
              <a:t>graphs.</a:t>
            </a:r>
            <a:endParaRPr sz="2200">
              <a:latin typeface="Arial"/>
              <a:cs typeface="Arial"/>
            </a:endParaRPr>
          </a:p>
          <a:p>
            <a:pPr marL="1267460">
              <a:lnSpc>
                <a:spcPct val="100000"/>
              </a:lnSpc>
              <a:spcBef>
                <a:spcPts val="2155"/>
              </a:spcBef>
              <a:tabLst>
                <a:tab pos="4926330" algn="l"/>
                <a:tab pos="8579485" algn="l"/>
              </a:tabLst>
            </a:pPr>
            <a:r>
              <a:rPr dirty="0" sz="1800">
                <a:solidFill>
                  <a:srgbClr val="FFFFFF"/>
                </a:solidFill>
                <a:latin typeface="Arial"/>
                <a:cs typeface="Arial"/>
              </a:rPr>
              <a:t>A	B	</a:t>
            </a:r>
            <a:r>
              <a:rPr dirty="0" sz="1800" spc="-5">
                <a:solidFill>
                  <a:srgbClr val="FFFFFF"/>
                </a:solidFill>
                <a:latin typeface="Arial"/>
                <a:cs typeface="Arial"/>
              </a:rPr>
              <a:t>C</a:t>
            </a:r>
            <a:endParaRPr sz="1800">
              <a:latin typeface="Arial"/>
              <a:cs typeface="Arial"/>
            </a:endParaRPr>
          </a:p>
        </p:txBody>
      </p:sp>
      <p:sp>
        <p:nvSpPr>
          <p:cNvPr id="13" name="object 13"/>
          <p:cNvSpPr/>
          <p:nvPr/>
        </p:nvSpPr>
        <p:spPr>
          <a:xfrm>
            <a:off x="800100" y="4332732"/>
            <a:ext cx="3505200" cy="2060575"/>
          </a:xfrm>
          <a:custGeom>
            <a:avLst/>
            <a:gdLst/>
            <a:ahLst/>
            <a:cxnLst/>
            <a:rect l="l" t="t" r="r" b="b"/>
            <a:pathLst>
              <a:path w="3505200" h="2060575">
                <a:moveTo>
                  <a:pt x="0" y="343408"/>
                </a:moveTo>
                <a:lnTo>
                  <a:pt x="3134" y="296819"/>
                </a:lnTo>
                <a:lnTo>
                  <a:pt x="12266" y="252133"/>
                </a:lnTo>
                <a:lnTo>
                  <a:pt x="26986" y="209758"/>
                </a:lnTo>
                <a:lnTo>
                  <a:pt x="46884" y="170104"/>
                </a:lnTo>
                <a:lnTo>
                  <a:pt x="71552" y="133582"/>
                </a:lnTo>
                <a:lnTo>
                  <a:pt x="100580" y="100599"/>
                </a:lnTo>
                <a:lnTo>
                  <a:pt x="133560" y="71567"/>
                </a:lnTo>
                <a:lnTo>
                  <a:pt x="170082" y="46895"/>
                </a:lnTo>
                <a:lnTo>
                  <a:pt x="209736" y="26993"/>
                </a:lnTo>
                <a:lnTo>
                  <a:pt x="252115" y="12270"/>
                </a:lnTo>
                <a:lnTo>
                  <a:pt x="296808" y="3135"/>
                </a:lnTo>
                <a:lnTo>
                  <a:pt x="343408" y="0"/>
                </a:lnTo>
                <a:lnTo>
                  <a:pt x="3161791" y="0"/>
                </a:lnTo>
                <a:lnTo>
                  <a:pt x="3208380" y="3135"/>
                </a:lnTo>
                <a:lnTo>
                  <a:pt x="3253066" y="12270"/>
                </a:lnTo>
                <a:lnTo>
                  <a:pt x="3295441" y="26993"/>
                </a:lnTo>
                <a:lnTo>
                  <a:pt x="3335095" y="46895"/>
                </a:lnTo>
                <a:lnTo>
                  <a:pt x="3371617" y="71567"/>
                </a:lnTo>
                <a:lnTo>
                  <a:pt x="3404600" y="100599"/>
                </a:lnTo>
                <a:lnTo>
                  <a:pt x="3433632" y="133582"/>
                </a:lnTo>
                <a:lnTo>
                  <a:pt x="3458304" y="170104"/>
                </a:lnTo>
                <a:lnTo>
                  <a:pt x="3478206" y="209758"/>
                </a:lnTo>
                <a:lnTo>
                  <a:pt x="3492929" y="252133"/>
                </a:lnTo>
                <a:lnTo>
                  <a:pt x="3502064" y="296819"/>
                </a:lnTo>
                <a:lnTo>
                  <a:pt x="3505200" y="343408"/>
                </a:lnTo>
                <a:lnTo>
                  <a:pt x="3505200" y="1717040"/>
                </a:lnTo>
                <a:lnTo>
                  <a:pt x="3502064" y="1763639"/>
                </a:lnTo>
                <a:lnTo>
                  <a:pt x="3492929" y="1808332"/>
                </a:lnTo>
                <a:lnTo>
                  <a:pt x="3478206" y="1850711"/>
                </a:lnTo>
                <a:lnTo>
                  <a:pt x="3458304" y="1890365"/>
                </a:lnTo>
                <a:lnTo>
                  <a:pt x="3433632" y="1926887"/>
                </a:lnTo>
                <a:lnTo>
                  <a:pt x="3404600" y="1959867"/>
                </a:lnTo>
                <a:lnTo>
                  <a:pt x="3371617" y="1988895"/>
                </a:lnTo>
                <a:lnTo>
                  <a:pt x="3335095" y="2013563"/>
                </a:lnTo>
                <a:lnTo>
                  <a:pt x="3295441" y="2033461"/>
                </a:lnTo>
                <a:lnTo>
                  <a:pt x="3253066" y="2048181"/>
                </a:lnTo>
                <a:lnTo>
                  <a:pt x="3208380" y="2057313"/>
                </a:lnTo>
                <a:lnTo>
                  <a:pt x="3161791" y="2060448"/>
                </a:lnTo>
                <a:lnTo>
                  <a:pt x="343408" y="2060448"/>
                </a:lnTo>
                <a:lnTo>
                  <a:pt x="296808" y="2057313"/>
                </a:lnTo>
                <a:lnTo>
                  <a:pt x="252115" y="2048181"/>
                </a:lnTo>
                <a:lnTo>
                  <a:pt x="209736" y="2033461"/>
                </a:lnTo>
                <a:lnTo>
                  <a:pt x="170082" y="2013563"/>
                </a:lnTo>
                <a:lnTo>
                  <a:pt x="133560" y="1988895"/>
                </a:lnTo>
                <a:lnTo>
                  <a:pt x="100580" y="1959867"/>
                </a:lnTo>
                <a:lnTo>
                  <a:pt x="71552" y="1926887"/>
                </a:lnTo>
                <a:lnTo>
                  <a:pt x="46884" y="1890365"/>
                </a:lnTo>
                <a:lnTo>
                  <a:pt x="26986" y="1850711"/>
                </a:lnTo>
                <a:lnTo>
                  <a:pt x="12266" y="1808332"/>
                </a:lnTo>
                <a:lnTo>
                  <a:pt x="3134" y="1763639"/>
                </a:lnTo>
                <a:lnTo>
                  <a:pt x="0" y="1717040"/>
                </a:lnTo>
                <a:lnTo>
                  <a:pt x="0" y="343408"/>
                </a:lnTo>
                <a:close/>
              </a:path>
            </a:pathLst>
          </a:custGeom>
          <a:ln w="27432">
            <a:solidFill>
              <a:srgbClr val="8952AC"/>
            </a:solidFill>
          </a:ln>
        </p:spPr>
        <p:txBody>
          <a:bodyPr wrap="square" lIns="0" tIns="0" rIns="0" bIns="0" rtlCol="0"/>
          <a:lstStyle/>
          <a:p/>
        </p:txBody>
      </p:sp>
      <p:sp>
        <p:nvSpPr>
          <p:cNvPr id="14" name="object 14"/>
          <p:cNvSpPr/>
          <p:nvPr/>
        </p:nvSpPr>
        <p:spPr>
          <a:xfrm>
            <a:off x="2337816" y="4117847"/>
            <a:ext cx="426720" cy="426720"/>
          </a:xfrm>
          <a:custGeom>
            <a:avLst/>
            <a:gdLst/>
            <a:ahLst/>
            <a:cxnLst/>
            <a:rect l="l" t="t" r="r" b="b"/>
            <a:pathLst>
              <a:path w="426719" h="426720">
                <a:moveTo>
                  <a:pt x="213359" y="0"/>
                </a:moveTo>
                <a:lnTo>
                  <a:pt x="164432" y="5633"/>
                </a:lnTo>
                <a:lnTo>
                  <a:pt x="119520" y="21682"/>
                </a:lnTo>
                <a:lnTo>
                  <a:pt x="79905" y="46866"/>
                </a:lnTo>
                <a:lnTo>
                  <a:pt x="46866" y="79905"/>
                </a:lnTo>
                <a:lnTo>
                  <a:pt x="21682" y="119520"/>
                </a:lnTo>
                <a:lnTo>
                  <a:pt x="5633" y="164432"/>
                </a:lnTo>
                <a:lnTo>
                  <a:pt x="0" y="213359"/>
                </a:lnTo>
                <a:lnTo>
                  <a:pt x="5633" y="262287"/>
                </a:lnTo>
                <a:lnTo>
                  <a:pt x="21682" y="307199"/>
                </a:lnTo>
                <a:lnTo>
                  <a:pt x="46866" y="346814"/>
                </a:lnTo>
                <a:lnTo>
                  <a:pt x="79905" y="379853"/>
                </a:lnTo>
                <a:lnTo>
                  <a:pt x="119520" y="405037"/>
                </a:lnTo>
                <a:lnTo>
                  <a:pt x="164432" y="421086"/>
                </a:lnTo>
                <a:lnTo>
                  <a:pt x="213359" y="426719"/>
                </a:lnTo>
                <a:lnTo>
                  <a:pt x="262287" y="421086"/>
                </a:lnTo>
                <a:lnTo>
                  <a:pt x="307199" y="405037"/>
                </a:lnTo>
                <a:lnTo>
                  <a:pt x="346814" y="379853"/>
                </a:lnTo>
                <a:lnTo>
                  <a:pt x="379853" y="346814"/>
                </a:lnTo>
                <a:lnTo>
                  <a:pt x="405037" y="307199"/>
                </a:lnTo>
                <a:lnTo>
                  <a:pt x="421086" y="262287"/>
                </a:lnTo>
                <a:lnTo>
                  <a:pt x="426719" y="213359"/>
                </a:lnTo>
                <a:lnTo>
                  <a:pt x="421086" y="164432"/>
                </a:lnTo>
                <a:lnTo>
                  <a:pt x="405037" y="119520"/>
                </a:lnTo>
                <a:lnTo>
                  <a:pt x="379853" y="79905"/>
                </a:lnTo>
                <a:lnTo>
                  <a:pt x="346814" y="46866"/>
                </a:lnTo>
                <a:lnTo>
                  <a:pt x="307199" y="21682"/>
                </a:lnTo>
                <a:lnTo>
                  <a:pt x="262287" y="5633"/>
                </a:lnTo>
                <a:lnTo>
                  <a:pt x="213359" y="0"/>
                </a:lnTo>
                <a:close/>
              </a:path>
            </a:pathLst>
          </a:custGeom>
          <a:solidFill>
            <a:srgbClr val="8952AC"/>
          </a:solidFill>
        </p:spPr>
        <p:txBody>
          <a:bodyPr wrap="square" lIns="0" tIns="0" rIns="0" bIns="0" rtlCol="0"/>
          <a:lstStyle/>
          <a:p/>
        </p:txBody>
      </p:sp>
      <p:sp>
        <p:nvSpPr>
          <p:cNvPr id="15" name="object 15"/>
          <p:cNvSpPr/>
          <p:nvPr/>
        </p:nvSpPr>
        <p:spPr>
          <a:xfrm>
            <a:off x="2337816" y="4117847"/>
            <a:ext cx="426720" cy="426720"/>
          </a:xfrm>
          <a:custGeom>
            <a:avLst/>
            <a:gdLst/>
            <a:ahLst/>
            <a:cxnLst/>
            <a:rect l="l" t="t" r="r" b="b"/>
            <a:pathLst>
              <a:path w="426719" h="426720">
                <a:moveTo>
                  <a:pt x="0" y="213359"/>
                </a:moveTo>
                <a:lnTo>
                  <a:pt x="5633" y="164432"/>
                </a:lnTo>
                <a:lnTo>
                  <a:pt x="21682" y="119520"/>
                </a:lnTo>
                <a:lnTo>
                  <a:pt x="46866" y="79905"/>
                </a:lnTo>
                <a:lnTo>
                  <a:pt x="79905" y="46866"/>
                </a:lnTo>
                <a:lnTo>
                  <a:pt x="119520" y="21682"/>
                </a:lnTo>
                <a:lnTo>
                  <a:pt x="164432" y="5633"/>
                </a:lnTo>
                <a:lnTo>
                  <a:pt x="213359" y="0"/>
                </a:lnTo>
                <a:lnTo>
                  <a:pt x="262287" y="5633"/>
                </a:lnTo>
                <a:lnTo>
                  <a:pt x="307199" y="21682"/>
                </a:lnTo>
                <a:lnTo>
                  <a:pt x="346814" y="46866"/>
                </a:lnTo>
                <a:lnTo>
                  <a:pt x="379853" y="79905"/>
                </a:lnTo>
                <a:lnTo>
                  <a:pt x="405037" y="119520"/>
                </a:lnTo>
                <a:lnTo>
                  <a:pt x="421086" y="164432"/>
                </a:lnTo>
                <a:lnTo>
                  <a:pt x="426719" y="213359"/>
                </a:lnTo>
                <a:lnTo>
                  <a:pt x="421086" y="262287"/>
                </a:lnTo>
                <a:lnTo>
                  <a:pt x="405037" y="307199"/>
                </a:lnTo>
                <a:lnTo>
                  <a:pt x="379853" y="346814"/>
                </a:lnTo>
                <a:lnTo>
                  <a:pt x="346814" y="379853"/>
                </a:lnTo>
                <a:lnTo>
                  <a:pt x="307199" y="405037"/>
                </a:lnTo>
                <a:lnTo>
                  <a:pt x="262287" y="421086"/>
                </a:lnTo>
                <a:lnTo>
                  <a:pt x="213359" y="426719"/>
                </a:lnTo>
                <a:lnTo>
                  <a:pt x="164432" y="421086"/>
                </a:lnTo>
                <a:lnTo>
                  <a:pt x="119520" y="405037"/>
                </a:lnTo>
                <a:lnTo>
                  <a:pt x="79905" y="379853"/>
                </a:lnTo>
                <a:lnTo>
                  <a:pt x="46866" y="346814"/>
                </a:lnTo>
                <a:lnTo>
                  <a:pt x="21682" y="307199"/>
                </a:lnTo>
                <a:lnTo>
                  <a:pt x="5633" y="262287"/>
                </a:lnTo>
                <a:lnTo>
                  <a:pt x="0" y="213359"/>
                </a:lnTo>
                <a:close/>
              </a:path>
            </a:pathLst>
          </a:custGeom>
          <a:ln w="12192">
            <a:solidFill>
              <a:srgbClr val="8952AC"/>
            </a:solidFill>
          </a:ln>
        </p:spPr>
        <p:txBody>
          <a:bodyPr wrap="square" lIns="0" tIns="0" rIns="0" bIns="0" rtlCol="0"/>
          <a:lstStyle/>
          <a:p/>
        </p:txBody>
      </p:sp>
      <p:sp>
        <p:nvSpPr>
          <p:cNvPr id="16" name="object 16"/>
          <p:cNvSpPr txBox="1"/>
          <p:nvPr/>
        </p:nvSpPr>
        <p:spPr>
          <a:xfrm>
            <a:off x="2457450" y="4176725"/>
            <a:ext cx="191135" cy="300355"/>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FFFFFF"/>
                </a:solidFill>
                <a:latin typeface="Arial"/>
                <a:cs typeface="Arial"/>
              </a:rPr>
              <a:t>D</a:t>
            </a:r>
            <a:endParaRPr sz="1800">
              <a:latin typeface="Arial"/>
              <a:cs typeface="Arial"/>
            </a:endParaRPr>
          </a:p>
        </p:txBody>
      </p:sp>
      <p:sp>
        <p:nvSpPr>
          <p:cNvPr id="17" name="object 17"/>
          <p:cNvSpPr/>
          <p:nvPr/>
        </p:nvSpPr>
        <p:spPr>
          <a:xfrm>
            <a:off x="4457700" y="4329684"/>
            <a:ext cx="3508375" cy="2060575"/>
          </a:xfrm>
          <a:custGeom>
            <a:avLst/>
            <a:gdLst/>
            <a:ahLst/>
            <a:cxnLst/>
            <a:rect l="l" t="t" r="r" b="b"/>
            <a:pathLst>
              <a:path w="3508375" h="2060575">
                <a:moveTo>
                  <a:pt x="0" y="343408"/>
                </a:moveTo>
                <a:lnTo>
                  <a:pt x="3135" y="296819"/>
                </a:lnTo>
                <a:lnTo>
                  <a:pt x="12270" y="252133"/>
                </a:lnTo>
                <a:lnTo>
                  <a:pt x="26993" y="209758"/>
                </a:lnTo>
                <a:lnTo>
                  <a:pt x="46895" y="170104"/>
                </a:lnTo>
                <a:lnTo>
                  <a:pt x="71567" y="133582"/>
                </a:lnTo>
                <a:lnTo>
                  <a:pt x="100599" y="100599"/>
                </a:lnTo>
                <a:lnTo>
                  <a:pt x="133582" y="71567"/>
                </a:lnTo>
                <a:lnTo>
                  <a:pt x="170104" y="46895"/>
                </a:lnTo>
                <a:lnTo>
                  <a:pt x="209758" y="26993"/>
                </a:lnTo>
                <a:lnTo>
                  <a:pt x="252133" y="12270"/>
                </a:lnTo>
                <a:lnTo>
                  <a:pt x="296819" y="3135"/>
                </a:lnTo>
                <a:lnTo>
                  <a:pt x="343408" y="0"/>
                </a:lnTo>
                <a:lnTo>
                  <a:pt x="3164840" y="0"/>
                </a:lnTo>
                <a:lnTo>
                  <a:pt x="3211428" y="3135"/>
                </a:lnTo>
                <a:lnTo>
                  <a:pt x="3256114" y="12270"/>
                </a:lnTo>
                <a:lnTo>
                  <a:pt x="3298489" y="26993"/>
                </a:lnTo>
                <a:lnTo>
                  <a:pt x="3338143" y="46895"/>
                </a:lnTo>
                <a:lnTo>
                  <a:pt x="3374665" y="71567"/>
                </a:lnTo>
                <a:lnTo>
                  <a:pt x="3407648" y="100599"/>
                </a:lnTo>
                <a:lnTo>
                  <a:pt x="3436680" y="133582"/>
                </a:lnTo>
                <a:lnTo>
                  <a:pt x="3461352" y="170104"/>
                </a:lnTo>
                <a:lnTo>
                  <a:pt x="3481254" y="209758"/>
                </a:lnTo>
                <a:lnTo>
                  <a:pt x="3495977" y="252133"/>
                </a:lnTo>
                <a:lnTo>
                  <a:pt x="3505112" y="296819"/>
                </a:lnTo>
                <a:lnTo>
                  <a:pt x="3508248" y="343408"/>
                </a:lnTo>
                <a:lnTo>
                  <a:pt x="3508248" y="1717027"/>
                </a:lnTo>
                <a:lnTo>
                  <a:pt x="3505112" y="1763626"/>
                </a:lnTo>
                <a:lnTo>
                  <a:pt x="3495977" y="1808320"/>
                </a:lnTo>
                <a:lnTo>
                  <a:pt x="3481254" y="1850700"/>
                </a:lnTo>
                <a:lnTo>
                  <a:pt x="3461352" y="1890356"/>
                </a:lnTo>
                <a:lnTo>
                  <a:pt x="3436680" y="1926879"/>
                </a:lnTo>
                <a:lnTo>
                  <a:pt x="3407648" y="1959860"/>
                </a:lnTo>
                <a:lnTo>
                  <a:pt x="3374665" y="1988890"/>
                </a:lnTo>
                <a:lnTo>
                  <a:pt x="3338143" y="2013560"/>
                </a:lnTo>
                <a:lnTo>
                  <a:pt x="3298489" y="2033459"/>
                </a:lnTo>
                <a:lnTo>
                  <a:pt x="3256114" y="2048180"/>
                </a:lnTo>
                <a:lnTo>
                  <a:pt x="3211428" y="2057312"/>
                </a:lnTo>
                <a:lnTo>
                  <a:pt x="3164840" y="2060448"/>
                </a:lnTo>
                <a:lnTo>
                  <a:pt x="343408" y="2060448"/>
                </a:lnTo>
                <a:lnTo>
                  <a:pt x="296819" y="2057312"/>
                </a:lnTo>
                <a:lnTo>
                  <a:pt x="252133" y="2048180"/>
                </a:lnTo>
                <a:lnTo>
                  <a:pt x="209758" y="2033459"/>
                </a:lnTo>
                <a:lnTo>
                  <a:pt x="170104" y="2013560"/>
                </a:lnTo>
                <a:lnTo>
                  <a:pt x="133582" y="1988890"/>
                </a:lnTo>
                <a:lnTo>
                  <a:pt x="100599" y="1959860"/>
                </a:lnTo>
                <a:lnTo>
                  <a:pt x="71567" y="1926879"/>
                </a:lnTo>
                <a:lnTo>
                  <a:pt x="46895" y="1890356"/>
                </a:lnTo>
                <a:lnTo>
                  <a:pt x="26993" y="1850700"/>
                </a:lnTo>
                <a:lnTo>
                  <a:pt x="12270" y="1808320"/>
                </a:lnTo>
                <a:lnTo>
                  <a:pt x="3135" y="1763626"/>
                </a:lnTo>
                <a:lnTo>
                  <a:pt x="0" y="1717027"/>
                </a:lnTo>
                <a:lnTo>
                  <a:pt x="0" y="343408"/>
                </a:lnTo>
                <a:close/>
              </a:path>
            </a:pathLst>
          </a:custGeom>
          <a:ln w="27431">
            <a:solidFill>
              <a:srgbClr val="8952AC"/>
            </a:solidFill>
          </a:ln>
        </p:spPr>
        <p:txBody>
          <a:bodyPr wrap="square" lIns="0" tIns="0" rIns="0" bIns="0" rtlCol="0"/>
          <a:lstStyle/>
          <a:p/>
        </p:txBody>
      </p:sp>
      <p:sp>
        <p:nvSpPr>
          <p:cNvPr id="18" name="object 18"/>
          <p:cNvSpPr/>
          <p:nvPr/>
        </p:nvSpPr>
        <p:spPr>
          <a:xfrm>
            <a:off x="5998464" y="4114800"/>
            <a:ext cx="424180" cy="426720"/>
          </a:xfrm>
          <a:custGeom>
            <a:avLst/>
            <a:gdLst/>
            <a:ahLst/>
            <a:cxnLst/>
            <a:rect l="l" t="t" r="r" b="b"/>
            <a:pathLst>
              <a:path w="424179" h="426720">
                <a:moveTo>
                  <a:pt x="211836" y="0"/>
                </a:moveTo>
                <a:lnTo>
                  <a:pt x="163272" y="5633"/>
                </a:lnTo>
                <a:lnTo>
                  <a:pt x="118687" y="21682"/>
                </a:lnTo>
                <a:lnTo>
                  <a:pt x="79354" y="46866"/>
                </a:lnTo>
                <a:lnTo>
                  <a:pt x="46546" y="79905"/>
                </a:lnTo>
                <a:lnTo>
                  <a:pt x="21535" y="119520"/>
                </a:lnTo>
                <a:lnTo>
                  <a:pt x="5596" y="164432"/>
                </a:lnTo>
                <a:lnTo>
                  <a:pt x="0" y="213360"/>
                </a:lnTo>
                <a:lnTo>
                  <a:pt x="5596" y="262287"/>
                </a:lnTo>
                <a:lnTo>
                  <a:pt x="21535" y="307199"/>
                </a:lnTo>
                <a:lnTo>
                  <a:pt x="46546" y="346814"/>
                </a:lnTo>
                <a:lnTo>
                  <a:pt x="79354" y="379853"/>
                </a:lnTo>
                <a:lnTo>
                  <a:pt x="118687" y="405037"/>
                </a:lnTo>
                <a:lnTo>
                  <a:pt x="163272" y="421086"/>
                </a:lnTo>
                <a:lnTo>
                  <a:pt x="211836" y="426719"/>
                </a:lnTo>
                <a:lnTo>
                  <a:pt x="260399" y="421086"/>
                </a:lnTo>
                <a:lnTo>
                  <a:pt x="304984" y="405037"/>
                </a:lnTo>
                <a:lnTo>
                  <a:pt x="344317" y="379853"/>
                </a:lnTo>
                <a:lnTo>
                  <a:pt x="377125" y="346814"/>
                </a:lnTo>
                <a:lnTo>
                  <a:pt x="402136" y="307199"/>
                </a:lnTo>
                <a:lnTo>
                  <a:pt x="418075" y="262287"/>
                </a:lnTo>
                <a:lnTo>
                  <a:pt x="423672" y="213360"/>
                </a:lnTo>
                <a:lnTo>
                  <a:pt x="418075" y="164432"/>
                </a:lnTo>
                <a:lnTo>
                  <a:pt x="402136" y="119520"/>
                </a:lnTo>
                <a:lnTo>
                  <a:pt x="377125" y="79905"/>
                </a:lnTo>
                <a:lnTo>
                  <a:pt x="344317" y="46866"/>
                </a:lnTo>
                <a:lnTo>
                  <a:pt x="304984" y="21682"/>
                </a:lnTo>
                <a:lnTo>
                  <a:pt x="260399" y="5633"/>
                </a:lnTo>
                <a:lnTo>
                  <a:pt x="211836" y="0"/>
                </a:lnTo>
                <a:close/>
              </a:path>
            </a:pathLst>
          </a:custGeom>
          <a:solidFill>
            <a:srgbClr val="8952AC"/>
          </a:solidFill>
        </p:spPr>
        <p:txBody>
          <a:bodyPr wrap="square" lIns="0" tIns="0" rIns="0" bIns="0" rtlCol="0"/>
          <a:lstStyle/>
          <a:p/>
        </p:txBody>
      </p:sp>
      <p:sp>
        <p:nvSpPr>
          <p:cNvPr id="19" name="object 19"/>
          <p:cNvSpPr/>
          <p:nvPr/>
        </p:nvSpPr>
        <p:spPr>
          <a:xfrm>
            <a:off x="5998464" y="4114800"/>
            <a:ext cx="424180" cy="426720"/>
          </a:xfrm>
          <a:custGeom>
            <a:avLst/>
            <a:gdLst/>
            <a:ahLst/>
            <a:cxnLst/>
            <a:rect l="l" t="t" r="r" b="b"/>
            <a:pathLst>
              <a:path w="424179" h="426720">
                <a:moveTo>
                  <a:pt x="0" y="213360"/>
                </a:moveTo>
                <a:lnTo>
                  <a:pt x="5596" y="164432"/>
                </a:lnTo>
                <a:lnTo>
                  <a:pt x="21535" y="119520"/>
                </a:lnTo>
                <a:lnTo>
                  <a:pt x="46546" y="79905"/>
                </a:lnTo>
                <a:lnTo>
                  <a:pt x="79354" y="46866"/>
                </a:lnTo>
                <a:lnTo>
                  <a:pt x="118687" y="21682"/>
                </a:lnTo>
                <a:lnTo>
                  <a:pt x="163272" y="5633"/>
                </a:lnTo>
                <a:lnTo>
                  <a:pt x="211836" y="0"/>
                </a:lnTo>
                <a:lnTo>
                  <a:pt x="260399" y="5633"/>
                </a:lnTo>
                <a:lnTo>
                  <a:pt x="304984" y="21682"/>
                </a:lnTo>
                <a:lnTo>
                  <a:pt x="344317" y="46866"/>
                </a:lnTo>
                <a:lnTo>
                  <a:pt x="377125" y="79905"/>
                </a:lnTo>
                <a:lnTo>
                  <a:pt x="402136" y="119520"/>
                </a:lnTo>
                <a:lnTo>
                  <a:pt x="418075" y="164432"/>
                </a:lnTo>
                <a:lnTo>
                  <a:pt x="423672" y="213360"/>
                </a:lnTo>
                <a:lnTo>
                  <a:pt x="418075" y="262287"/>
                </a:lnTo>
                <a:lnTo>
                  <a:pt x="402136" y="307199"/>
                </a:lnTo>
                <a:lnTo>
                  <a:pt x="377125" y="346814"/>
                </a:lnTo>
                <a:lnTo>
                  <a:pt x="344317" y="379853"/>
                </a:lnTo>
                <a:lnTo>
                  <a:pt x="304984" y="405037"/>
                </a:lnTo>
                <a:lnTo>
                  <a:pt x="260399" y="421086"/>
                </a:lnTo>
                <a:lnTo>
                  <a:pt x="211836" y="426719"/>
                </a:lnTo>
                <a:lnTo>
                  <a:pt x="163272" y="421086"/>
                </a:lnTo>
                <a:lnTo>
                  <a:pt x="118687" y="405037"/>
                </a:lnTo>
                <a:lnTo>
                  <a:pt x="79354" y="379853"/>
                </a:lnTo>
                <a:lnTo>
                  <a:pt x="46546" y="346814"/>
                </a:lnTo>
                <a:lnTo>
                  <a:pt x="21535" y="307199"/>
                </a:lnTo>
                <a:lnTo>
                  <a:pt x="5596" y="262287"/>
                </a:lnTo>
                <a:lnTo>
                  <a:pt x="0" y="213360"/>
                </a:lnTo>
                <a:close/>
              </a:path>
            </a:pathLst>
          </a:custGeom>
          <a:ln w="12192">
            <a:solidFill>
              <a:srgbClr val="8952AC"/>
            </a:solidFill>
          </a:ln>
        </p:spPr>
        <p:txBody>
          <a:bodyPr wrap="square" lIns="0" tIns="0" rIns="0" bIns="0" rtlCol="0"/>
          <a:lstStyle/>
          <a:p/>
        </p:txBody>
      </p:sp>
      <p:sp>
        <p:nvSpPr>
          <p:cNvPr id="20" name="object 20"/>
          <p:cNvSpPr txBox="1"/>
          <p:nvPr/>
        </p:nvSpPr>
        <p:spPr>
          <a:xfrm>
            <a:off x="6123178" y="4173982"/>
            <a:ext cx="17843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FFFFFF"/>
                </a:solidFill>
                <a:latin typeface="Arial"/>
                <a:cs typeface="Arial"/>
              </a:rPr>
              <a:t>E</a:t>
            </a:r>
            <a:endParaRPr sz="1800">
              <a:latin typeface="Arial"/>
              <a:cs typeface="Arial"/>
            </a:endParaRPr>
          </a:p>
        </p:txBody>
      </p:sp>
      <p:sp>
        <p:nvSpPr>
          <p:cNvPr id="21" name="object 21"/>
          <p:cNvSpPr/>
          <p:nvPr/>
        </p:nvSpPr>
        <p:spPr>
          <a:xfrm>
            <a:off x="8118347" y="4329684"/>
            <a:ext cx="3505200" cy="2060575"/>
          </a:xfrm>
          <a:custGeom>
            <a:avLst/>
            <a:gdLst/>
            <a:ahLst/>
            <a:cxnLst/>
            <a:rect l="l" t="t" r="r" b="b"/>
            <a:pathLst>
              <a:path w="3505200" h="2060575">
                <a:moveTo>
                  <a:pt x="0" y="343408"/>
                </a:moveTo>
                <a:lnTo>
                  <a:pt x="3135" y="296819"/>
                </a:lnTo>
                <a:lnTo>
                  <a:pt x="12270" y="252133"/>
                </a:lnTo>
                <a:lnTo>
                  <a:pt x="26993" y="209758"/>
                </a:lnTo>
                <a:lnTo>
                  <a:pt x="46895" y="170104"/>
                </a:lnTo>
                <a:lnTo>
                  <a:pt x="71567" y="133582"/>
                </a:lnTo>
                <a:lnTo>
                  <a:pt x="100599" y="100599"/>
                </a:lnTo>
                <a:lnTo>
                  <a:pt x="133582" y="71567"/>
                </a:lnTo>
                <a:lnTo>
                  <a:pt x="170104" y="46895"/>
                </a:lnTo>
                <a:lnTo>
                  <a:pt x="209758" y="26993"/>
                </a:lnTo>
                <a:lnTo>
                  <a:pt x="252133" y="12270"/>
                </a:lnTo>
                <a:lnTo>
                  <a:pt x="296819" y="3135"/>
                </a:lnTo>
                <a:lnTo>
                  <a:pt x="343407" y="0"/>
                </a:lnTo>
                <a:lnTo>
                  <a:pt x="3161792" y="0"/>
                </a:lnTo>
                <a:lnTo>
                  <a:pt x="3208380" y="3135"/>
                </a:lnTo>
                <a:lnTo>
                  <a:pt x="3253066" y="12270"/>
                </a:lnTo>
                <a:lnTo>
                  <a:pt x="3295441" y="26993"/>
                </a:lnTo>
                <a:lnTo>
                  <a:pt x="3335095" y="46895"/>
                </a:lnTo>
                <a:lnTo>
                  <a:pt x="3371617" y="71567"/>
                </a:lnTo>
                <a:lnTo>
                  <a:pt x="3404600" y="100599"/>
                </a:lnTo>
                <a:lnTo>
                  <a:pt x="3433632" y="133582"/>
                </a:lnTo>
                <a:lnTo>
                  <a:pt x="3458304" y="170104"/>
                </a:lnTo>
                <a:lnTo>
                  <a:pt x="3478206" y="209758"/>
                </a:lnTo>
                <a:lnTo>
                  <a:pt x="3492929" y="252133"/>
                </a:lnTo>
                <a:lnTo>
                  <a:pt x="3502064" y="296819"/>
                </a:lnTo>
                <a:lnTo>
                  <a:pt x="3505200" y="343408"/>
                </a:lnTo>
                <a:lnTo>
                  <a:pt x="3505200" y="1717040"/>
                </a:lnTo>
                <a:lnTo>
                  <a:pt x="3502064" y="1763639"/>
                </a:lnTo>
                <a:lnTo>
                  <a:pt x="3492929" y="1808332"/>
                </a:lnTo>
                <a:lnTo>
                  <a:pt x="3478206" y="1850711"/>
                </a:lnTo>
                <a:lnTo>
                  <a:pt x="3458304" y="1890365"/>
                </a:lnTo>
                <a:lnTo>
                  <a:pt x="3433632" y="1926887"/>
                </a:lnTo>
                <a:lnTo>
                  <a:pt x="3404600" y="1959867"/>
                </a:lnTo>
                <a:lnTo>
                  <a:pt x="3371617" y="1988895"/>
                </a:lnTo>
                <a:lnTo>
                  <a:pt x="3335095" y="2013563"/>
                </a:lnTo>
                <a:lnTo>
                  <a:pt x="3295441" y="2033461"/>
                </a:lnTo>
                <a:lnTo>
                  <a:pt x="3253066" y="2048181"/>
                </a:lnTo>
                <a:lnTo>
                  <a:pt x="3208380" y="2057313"/>
                </a:lnTo>
                <a:lnTo>
                  <a:pt x="3161792" y="2060448"/>
                </a:lnTo>
                <a:lnTo>
                  <a:pt x="343407" y="2060448"/>
                </a:lnTo>
                <a:lnTo>
                  <a:pt x="296819" y="2057313"/>
                </a:lnTo>
                <a:lnTo>
                  <a:pt x="252133" y="2048181"/>
                </a:lnTo>
                <a:lnTo>
                  <a:pt x="209758" y="2033461"/>
                </a:lnTo>
                <a:lnTo>
                  <a:pt x="170104" y="2013563"/>
                </a:lnTo>
                <a:lnTo>
                  <a:pt x="133582" y="1988895"/>
                </a:lnTo>
                <a:lnTo>
                  <a:pt x="100599" y="1959867"/>
                </a:lnTo>
                <a:lnTo>
                  <a:pt x="71567" y="1926887"/>
                </a:lnTo>
                <a:lnTo>
                  <a:pt x="46895" y="1890365"/>
                </a:lnTo>
                <a:lnTo>
                  <a:pt x="26993" y="1850711"/>
                </a:lnTo>
                <a:lnTo>
                  <a:pt x="12270" y="1808332"/>
                </a:lnTo>
                <a:lnTo>
                  <a:pt x="3135" y="1763639"/>
                </a:lnTo>
                <a:lnTo>
                  <a:pt x="0" y="1717040"/>
                </a:lnTo>
                <a:lnTo>
                  <a:pt x="0" y="343408"/>
                </a:lnTo>
                <a:close/>
              </a:path>
            </a:pathLst>
          </a:custGeom>
          <a:ln w="27432">
            <a:solidFill>
              <a:srgbClr val="8952AC"/>
            </a:solidFill>
          </a:ln>
        </p:spPr>
        <p:txBody>
          <a:bodyPr wrap="square" lIns="0" tIns="0" rIns="0" bIns="0" rtlCol="0"/>
          <a:lstStyle/>
          <a:p/>
        </p:txBody>
      </p:sp>
      <p:sp>
        <p:nvSpPr>
          <p:cNvPr id="22" name="object 22"/>
          <p:cNvSpPr/>
          <p:nvPr/>
        </p:nvSpPr>
        <p:spPr>
          <a:xfrm>
            <a:off x="9656064" y="4114800"/>
            <a:ext cx="426720" cy="426720"/>
          </a:xfrm>
          <a:custGeom>
            <a:avLst/>
            <a:gdLst/>
            <a:ahLst/>
            <a:cxnLst/>
            <a:rect l="l" t="t" r="r" b="b"/>
            <a:pathLst>
              <a:path w="426720" h="426720">
                <a:moveTo>
                  <a:pt x="213359" y="0"/>
                </a:moveTo>
                <a:lnTo>
                  <a:pt x="164432" y="5633"/>
                </a:lnTo>
                <a:lnTo>
                  <a:pt x="119520" y="21682"/>
                </a:lnTo>
                <a:lnTo>
                  <a:pt x="79905" y="46866"/>
                </a:lnTo>
                <a:lnTo>
                  <a:pt x="46866" y="79905"/>
                </a:lnTo>
                <a:lnTo>
                  <a:pt x="21682" y="119520"/>
                </a:lnTo>
                <a:lnTo>
                  <a:pt x="5633" y="164432"/>
                </a:lnTo>
                <a:lnTo>
                  <a:pt x="0" y="213360"/>
                </a:lnTo>
                <a:lnTo>
                  <a:pt x="5633" y="262287"/>
                </a:lnTo>
                <a:lnTo>
                  <a:pt x="21682" y="307199"/>
                </a:lnTo>
                <a:lnTo>
                  <a:pt x="46866" y="346814"/>
                </a:lnTo>
                <a:lnTo>
                  <a:pt x="79905" y="379853"/>
                </a:lnTo>
                <a:lnTo>
                  <a:pt x="119520" y="405037"/>
                </a:lnTo>
                <a:lnTo>
                  <a:pt x="164432" y="421086"/>
                </a:lnTo>
                <a:lnTo>
                  <a:pt x="213359" y="426719"/>
                </a:lnTo>
                <a:lnTo>
                  <a:pt x="262287" y="421086"/>
                </a:lnTo>
                <a:lnTo>
                  <a:pt x="307199" y="405037"/>
                </a:lnTo>
                <a:lnTo>
                  <a:pt x="346814" y="379853"/>
                </a:lnTo>
                <a:lnTo>
                  <a:pt x="379853" y="346814"/>
                </a:lnTo>
                <a:lnTo>
                  <a:pt x="405037" y="307199"/>
                </a:lnTo>
                <a:lnTo>
                  <a:pt x="421086" y="262287"/>
                </a:lnTo>
                <a:lnTo>
                  <a:pt x="426719" y="213360"/>
                </a:lnTo>
                <a:lnTo>
                  <a:pt x="421086" y="164432"/>
                </a:lnTo>
                <a:lnTo>
                  <a:pt x="405037" y="119520"/>
                </a:lnTo>
                <a:lnTo>
                  <a:pt x="379853" y="79905"/>
                </a:lnTo>
                <a:lnTo>
                  <a:pt x="346814" y="46866"/>
                </a:lnTo>
                <a:lnTo>
                  <a:pt x="307199" y="21682"/>
                </a:lnTo>
                <a:lnTo>
                  <a:pt x="262287" y="5633"/>
                </a:lnTo>
                <a:lnTo>
                  <a:pt x="213359" y="0"/>
                </a:lnTo>
                <a:close/>
              </a:path>
            </a:pathLst>
          </a:custGeom>
          <a:solidFill>
            <a:srgbClr val="8952AC"/>
          </a:solidFill>
        </p:spPr>
        <p:txBody>
          <a:bodyPr wrap="square" lIns="0" tIns="0" rIns="0" bIns="0" rtlCol="0"/>
          <a:lstStyle/>
          <a:p/>
        </p:txBody>
      </p:sp>
      <p:sp>
        <p:nvSpPr>
          <p:cNvPr id="23" name="object 23"/>
          <p:cNvSpPr/>
          <p:nvPr/>
        </p:nvSpPr>
        <p:spPr>
          <a:xfrm>
            <a:off x="9656064" y="4114800"/>
            <a:ext cx="426720" cy="426720"/>
          </a:xfrm>
          <a:custGeom>
            <a:avLst/>
            <a:gdLst/>
            <a:ahLst/>
            <a:cxnLst/>
            <a:rect l="l" t="t" r="r" b="b"/>
            <a:pathLst>
              <a:path w="426720" h="426720">
                <a:moveTo>
                  <a:pt x="0" y="213360"/>
                </a:moveTo>
                <a:lnTo>
                  <a:pt x="5633" y="164432"/>
                </a:lnTo>
                <a:lnTo>
                  <a:pt x="21682" y="119520"/>
                </a:lnTo>
                <a:lnTo>
                  <a:pt x="46866" y="79905"/>
                </a:lnTo>
                <a:lnTo>
                  <a:pt x="79905" y="46866"/>
                </a:lnTo>
                <a:lnTo>
                  <a:pt x="119520" y="21682"/>
                </a:lnTo>
                <a:lnTo>
                  <a:pt x="164432" y="5633"/>
                </a:lnTo>
                <a:lnTo>
                  <a:pt x="213359" y="0"/>
                </a:lnTo>
                <a:lnTo>
                  <a:pt x="262287" y="5633"/>
                </a:lnTo>
                <a:lnTo>
                  <a:pt x="307199" y="21682"/>
                </a:lnTo>
                <a:lnTo>
                  <a:pt x="346814" y="46866"/>
                </a:lnTo>
                <a:lnTo>
                  <a:pt x="379853" y="79905"/>
                </a:lnTo>
                <a:lnTo>
                  <a:pt x="405037" y="119520"/>
                </a:lnTo>
                <a:lnTo>
                  <a:pt x="421086" y="164432"/>
                </a:lnTo>
                <a:lnTo>
                  <a:pt x="426719" y="213360"/>
                </a:lnTo>
                <a:lnTo>
                  <a:pt x="421086" y="262287"/>
                </a:lnTo>
                <a:lnTo>
                  <a:pt x="405037" y="307199"/>
                </a:lnTo>
                <a:lnTo>
                  <a:pt x="379853" y="346814"/>
                </a:lnTo>
                <a:lnTo>
                  <a:pt x="346814" y="379853"/>
                </a:lnTo>
                <a:lnTo>
                  <a:pt x="307199" y="405037"/>
                </a:lnTo>
                <a:lnTo>
                  <a:pt x="262287" y="421086"/>
                </a:lnTo>
                <a:lnTo>
                  <a:pt x="213359" y="426719"/>
                </a:lnTo>
                <a:lnTo>
                  <a:pt x="164432" y="421086"/>
                </a:lnTo>
                <a:lnTo>
                  <a:pt x="119520" y="405037"/>
                </a:lnTo>
                <a:lnTo>
                  <a:pt x="79905" y="379853"/>
                </a:lnTo>
                <a:lnTo>
                  <a:pt x="46866" y="346814"/>
                </a:lnTo>
                <a:lnTo>
                  <a:pt x="21682" y="307199"/>
                </a:lnTo>
                <a:lnTo>
                  <a:pt x="5633" y="262287"/>
                </a:lnTo>
                <a:lnTo>
                  <a:pt x="0" y="213360"/>
                </a:lnTo>
                <a:close/>
              </a:path>
            </a:pathLst>
          </a:custGeom>
          <a:ln w="12191">
            <a:solidFill>
              <a:srgbClr val="8952AC"/>
            </a:solidFill>
          </a:ln>
        </p:spPr>
        <p:txBody>
          <a:bodyPr wrap="square" lIns="0" tIns="0" rIns="0" bIns="0" rtlCol="0"/>
          <a:lstStyle/>
          <a:p/>
        </p:txBody>
      </p:sp>
      <p:sp>
        <p:nvSpPr>
          <p:cNvPr id="24" name="object 24"/>
          <p:cNvSpPr txBox="1"/>
          <p:nvPr/>
        </p:nvSpPr>
        <p:spPr>
          <a:xfrm>
            <a:off x="9789032" y="4173982"/>
            <a:ext cx="165100"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FFFFFF"/>
                </a:solidFill>
                <a:latin typeface="Arial"/>
                <a:cs typeface="Arial"/>
              </a:rPr>
              <a:t>F</a:t>
            </a:r>
            <a:endParaRPr sz="1800">
              <a:latin typeface="Arial"/>
              <a:cs typeface="Arial"/>
            </a:endParaRPr>
          </a:p>
        </p:txBody>
      </p:sp>
      <p:sp>
        <p:nvSpPr>
          <p:cNvPr id="25" name="object 25"/>
          <p:cNvSpPr txBox="1"/>
          <p:nvPr/>
        </p:nvSpPr>
        <p:spPr>
          <a:xfrm>
            <a:off x="1131214" y="4569967"/>
            <a:ext cx="2729865" cy="505459"/>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52AC87"/>
                </a:solidFill>
                <a:latin typeface="Calibri"/>
                <a:cs typeface="Calibri"/>
              </a:rPr>
              <a:t>Path/Linked</a:t>
            </a:r>
            <a:r>
              <a:rPr dirty="0" sz="1100" spc="-45">
                <a:solidFill>
                  <a:srgbClr val="52AC87"/>
                </a:solidFill>
                <a:latin typeface="Calibri"/>
                <a:cs typeface="Calibri"/>
              </a:rPr>
              <a:t> </a:t>
            </a:r>
            <a:r>
              <a:rPr dirty="0" sz="1100" spc="-5">
                <a:solidFill>
                  <a:srgbClr val="52AC87"/>
                </a:solidFill>
                <a:latin typeface="Calibri"/>
                <a:cs typeface="Calibri"/>
              </a:rPr>
              <a:t>List</a:t>
            </a:r>
            <a:endParaRPr sz="1100">
              <a:latin typeface="Calibri"/>
              <a:cs typeface="Calibri"/>
            </a:endParaRPr>
          </a:p>
          <a:p>
            <a:pPr marL="12700" marR="5080">
              <a:lnSpc>
                <a:spcPct val="100000"/>
              </a:lnSpc>
              <a:spcBef>
                <a:spcPts val="55"/>
              </a:spcBef>
            </a:pPr>
            <a:r>
              <a:rPr dirty="0" sz="1000" spc="5">
                <a:solidFill>
                  <a:srgbClr val="767070"/>
                </a:solidFill>
                <a:latin typeface="Arial"/>
                <a:cs typeface="Arial"/>
              </a:rPr>
              <a:t>A </a:t>
            </a:r>
            <a:r>
              <a:rPr dirty="0" sz="1000">
                <a:solidFill>
                  <a:srgbClr val="767070"/>
                </a:solidFill>
                <a:latin typeface="Arial"/>
                <a:cs typeface="Arial"/>
              </a:rPr>
              <a:t>tree </a:t>
            </a:r>
            <a:r>
              <a:rPr dirty="0" sz="1000" spc="-5">
                <a:solidFill>
                  <a:srgbClr val="767070"/>
                </a:solidFill>
                <a:latin typeface="Arial"/>
                <a:cs typeface="Arial"/>
              </a:rPr>
              <a:t>that </a:t>
            </a:r>
            <a:r>
              <a:rPr dirty="0" sz="1000" spc="5">
                <a:solidFill>
                  <a:srgbClr val="767070"/>
                </a:solidFill>
                <a:latin typeface="Arial"/>
                <a:cs typeface="Arial"/>
              </a:rPr>
              <a:t>simply </a:t>
            </a:r>
            <a:r>
              <a:rPr dirty="0" sz="1000" spc="-5">
                <a:solidFill>
                  <a:srgbClr val="767070"/>
                </a:solidFill>
                <a:latin typeface="Arial"/>
                <a:cs typeface="Arial"/>
              </a:rPr>
              <a:t>consists of one connected</a:t>
            </a:r>
            <a:r>
              <a:rPr dirty="0" sz="1000" spc="-190">
                <a:solidFill>
                  <a:srgbClr val="767070"/>
                </a:solidFill>
                <a:latin typeface="Arial"/>
                <a:cs typeface="Arial"/>
              </a:rPr>
              <a:t> </a:t>
            </a:r>
            <a:r>
              <a:rPr dirty="0" sz="1000" spc="5">
                <a:solidFill>
                  <a:srgbClr val="767070"/>
                </a:solidFill>
                <a:latin typeface="Arial"/>
                <a:cs typeface="Arial"/>
              </a:rPr>
              <a:t>line  </a:t>
            </a:r>
            <a:r>
              <a:rPr dirty="0" sz="1000" spc="-5">
                <a:solidFill>
                  <a:srgbClr val="767070"/>
                </a:solidFill>
                <a:latin typeface="Arial"/>
                <a:cs typeface="Arial"/>
              </a:rPr>
              <a:t>of</a:t>
            </a:r>
            <a:r>
              <a:rPr dirty="0" sz="1000" spc="-15">
                <a:solidFill>
                  <a:srgbClr val="767070"/>
                </a:solidFill>
                <a:latin typeface="Arial"/>
                <a:cs typeface="Arial"/>
              </a:rPr>
              <a:t> </a:t>
            </a:r>
            <a:r>
              <a:rPr dirty="0" sz="1000">
                <a:solidFill>
                  <a:srgbClr val="767070"/>
                </a:solidFill>
                <a:latin typeface="Arial"/>
                <a:cs typeface="Arial"/>
              </a:rPr>
              <a:t>vertices.</a:t>
            </a:r>
            <a:endParaRPr sz="1000">
              <a:latin typeface="Arial"/>
              <a:cs typeface="Arial"/>
            </a:endParaRPr>
          </a:p>
        </p:txBody>
      </p:sp>
      <p:sp>
        <p:nvSpPr>
          <p:cNvPr id="26" name="object 26"/>
          <p:cNvSpPr txBox="1"/>
          <p:nvPr/>
        </p:nvSpPr>
        <p:spPr>
          <a:xfrm>
            <a:off x="4823586" y="4562043"/>
            <a:ext cx="2722245" cy="353695"/>
          </a:xfrm>
          <a:prstGeom prst="rect">
            <a:avLst/>
          </a:prstGeom>
        </p:spPr>
        <p:txBody>
          <a:bodyPr wrap="square" lIns="0" tIns="13335" rIns="0" bIns="0" rtlCol="0" vert="horz">
            <a:spAutoFit/>
          </a:bodyPr>
          <a:lstStyle/>
          <a:p>
            <a:pPr marL="12700">
              <a:lnSpc>
                <a:spcPct val="100000"/>
              </a:lnSpc>
              <a:spcBef>
                <a:spcPts val="105"/>
              </a:spcBef>
            </a:pPr>
            <a:r>
              <a:rPr dirty="0" sz="1100">
                <a:solidFill>
                  <a:srgbClr val="52AC87"/>
                </a:solidFill>
                <a:latin typeface="Calibri"/>
                <a:cs typeface="Calibri"/>
              </a:rPr>
              <a:t>Cycle</a:t>
            </a:r>
            <a:endParaRPr sz="1100">
              <a:latin typeface="Calibri"/>
              <a:cs typeface="Calibri"/>
            </a:endParaRPr>
          </a:p>
          <a:p>
            <a:pPr marL="12700">
              <a:lnSpc>
                <a:spcPct val="100000"/>
              </a:lnSpc>
              <a:spcBef>
                <a:spcPts val="55"/>
              </a:spcBef>
            </a:pPr>
            <a:r>
              <a:rPr dirty="0" sz="1000" spc="5">
                <a:solidFill>
                  <a:srgbClr val="767070"/>
                </a:solidFill>
                <a:latin typeface="Arial"/>
                <a:cs typeface="Arial"/>
              </a:rPr>
              <a:t>A </a:t>
            </a:r>
            <a:r>
              <a:rPr dirty="0" sz="1000" spc="-5">
                <a:solidFill>
                  <a:srgbClr val="767070"/>
                </a:solidFill>
                <a:latin typeface="Arial"/>
                <a:cs typeface="Arial"/>
              </a:rPr>
              <a:t>graph that consists of one </a:t>
            </a:r>
            <a:r>
              <a:rPr dirty="0" sz="1000">
                <a:solidFill>
                  <a:srgbClr val="767070"/>
                </a:solidFill>
                <a:latin typeface="Arial"/>
                <a:cs typeface="Arial"/>
              </a:rPr>
              <a:t>entire loop </a:t>
            </a:r>
            <a:r>
              <a:rPr dirty="0" sz="1000" spc="-5">
                <a:solidFill>
                  <a:srgbClr val="767070"/>
                </a:solidFill>
                <a:latin typeface="Arial"/>
                <a:cs typeface="Arial"/>
              </a:rPr>
              <a:t>or</a:t>
            </a:r>
            <a:r>
              <a:rPr dirty="0" sz="1000" spc="-150">
                <a:solidFill>
                  <a:srgbClr val="767070"/>
                </a:solidFill>
                <a:latin typeface="Arial"/>
                <a:cs typeface="Arial"/>
              </a:rPr>
              <a:t> </a:t>
            </a:r>
            <a:r>
              <a:rPr dirty="0" sz="1000">
                <a:solidFill>
                  <a:srgbClr val="767070"/>
                </a:solidFill>
                <a:latin typeface="Arial"/>
                <a:cs typeface="Arial"/>
              </a:rPr>
              <a:t>cycle.</a:t>
            </a:r>
            <a:endParaRPr sz="1000">
              <a:latin typeface="Arial"/>
              <a:cs typeface="Arial"/>
            </a:endParaRPr>
          </a:p>
        </p:txBody>
      </p:sp>
      <p:sp>
        <p:nvSpPr>
          <p:cNvPr id="27" name="object 27"/>
          <p:cNvSpPr/>
          <p:nvPr/>
        </p:nvSpPr>
        <p:spPr>
          <a:xfrm>
            <a:off x="1706879" y="2852927"/>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AC8752"/>
          </a:solidFill>
        </p:spPr>
        <p:txBody>
          <a:bodyPr wrap="square" lIns="0" tIns="0" rIns="0" bIns="0" rtlCol="0"/>
          <a:lstStyle/>
          <a:p/>
        </p:txBody>
      </p:sp>
      <p:sp>
        <p:nvSpPr>
          <p:cNvPr id="28" name="object 28"/>
          <p:cNvSpPr/>
          <p:nvPr/>
        </p:nvSpPr>
        <p:spPr>
          <a:xfrm>
            <a:off x="2444495" y="2852927"/>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AC8752"/>
          </a:solidFill>
        </p:spPr>
        <p:txBody>
          <a:bodyPr wrap="square" lIns="0" tIns="0" rIns="0" bIns="0" rtlCol="0"/>
          <a:lstStyle/>
          <a:p/>
        </p:txBody>
      </p:sp>
      <p:sp>
        <p:nvSpPr>
          <p:cNvPr id="29" name="object 29"/>
          <p:cNvSpPr/>
          <p:nvPr/>
        </p:nvSpPr>
        <p:spPr>
          <a:xfrm>
            <a:off x="1941576" y="3456432"/>
            <a:ext cx="304800" cy="307975"/>
          </a:xfrm>
          <a:custGeom>
            <a:avLst/>
            <a:gdLst/>
            <a:ahLst/>
            <a:cxnLst/>
            <a:rect l="l" t="t" r="r" b="b"/>
            <a:pathLst>
              <a:path w="304800" h="307975">
                <a:moveTo>
                  <a:pt x="152400" y="0"/>
                </a:moveTo>
                <a:lnTo>
                  <a:pt x="104217" y="7851"/>
                </a:lnTo>
                <a:lnTo>
                  <a:pt x="62380" y="29711"/>
                </a:lnTo>
                <a:lnTo>
                  <a:pt x="29394" y="63038"/>
                </a:lnTo>
                <a:lnTo>
                  <a:pt x="7766" y="105290"/>
                </a:lnTo>
                <a:lnTo>
                  <a:pt x="0" y="153923"/>
                </a:lnTo>
                <a:lnTo>
                  <a:pt x="7766" y="202557"/>
                </a:lnTo>
                <a:lnTo>
                  <a:pt x="29394" y="244809"/>
                </a:lnTo>
                <a:lnTo>
                  <a:pt x="62380" y="278136"/>
                </a:lnTo>
                <a:lnTo>
                  <a:pt x="104217" y="299996"/>
                </a:lnTo>
                <a:lnTo>
                  <a:pt x="152400" y="307847"/>
                </a:lnTo>
                <a:lnTo>
                  <a:pt x="200582" y="299996"/>
                </a:lnTo>
                <a:lnTo>
                  <a:pt x="242419" y="278136"/>
                </a:lnTo>
                <a:lnTo>
                  <a:pt x="275405" y="244809"/>
                </a:lnTo>
                <a:lnTo>
                  <a:pt x="297033" y="202557"/>
                </a:lnTo>
                <a:lnTo>
                  <a:pt x="304800" y="153923"/>
                </a:lnTo>
                <a:lnTo>
                  <a:pt x="297033" y="105290"/>
                </a:lnTo>
                <a:lnTo>
                  <a:pt x="275405" y="63038"/>
                </a:lnTo>
                <a:lnTo>
                  <a:pt x="242419" y="29711"/>
                </a:lnTo>
                <a:lnTo>
                  <a:pt x="200582" y="7851"/>
                </a:lnTo>
                <a:lnTo>
                  <a:pt x="152400" y="0"/>
                </a:lnTo>
                <a:close/>
              </a:path>
            </a:pathLst>
          </a:custGeom>
          <a:solidFill>
            <a:srgbClr val="AC8752"/>
          </a:solidFill>
        </p:spPr>
        <p:txBody>
          <a:bodyPr wrap="square" lIns="0" tIns="0" rIns="0" bIns="0" rtlCol="0"/>
          <a:lstStyle/>
          <a:p/>
        </p:txBody>
      </p:sp>
      <p:sp>
        <p:nvSpPr>
          <p:cNvPr id="30" name="object 30"/>
          <p:cNvSpPr txBox="1"/>
          <p:nvPr/>
        </p:nvSpPr>
        <p:spPr>
          <a:xfrm>
            <a:off x="2027047" y="3504641"/>
            <a:ext cx="135890" cy="208915"/>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Arial"/>
                <a:cs typeface="Arial"/>
              </a:rPr>
              <a:t>C</a:t>
            </a:r>
            <a:endParaRPr sz="1200">
              <a:latin typeface="Arial"/>
              <a:cs typeface="Arial"/>
            </a:endParaRPr>
          </a:p>
        </p:txBody>
      </p:sp>
      <p:sp>
        <p:nvSpPr>
          <p:cNvPr id="31" name="object 31"/>
          <p:cNvSpPr/>
          <p:nvPr/>
        </p:nvSpPr>
        <p:spPr>
          <a:xfrm>
            <a:off x="2011679" y="3005327"/>
            <a:ext cx="433705" cy="0"/>
          </a:xfrm>
          <a:custGeom>
            <a:avLst/>
            <a:gdLst/>
            <a:ahLst/>
            <a:cxnLst/>
            <a:rect l="l" t="t" r="r" b="b"/>
            <a:pathLst>
              <a:path w="433705" h="0">
                <a:moveTo>
                  <a:pt x="0" y="0"/>
                </a:moveTo>
                <a:lnTo>
                  <a:pt x="433196" y="0"/>
                </a:lnTo>
              </a:path>
            </a:pathLst>
          </a:custGeom>
          <a:ln w="24384">
            <a:solidFill>
              <a:srgbClr val="8952AC"/>
            </a:solidFill>
          </a:ln>
        </p:spPr>
        <p:txBody>
          <a:bodyPr wrap="square" lIns="0" tIns="0" rIns="0" bIns="0" rtlCol="0"/>
          <a:lstStyle/>
          <a:p/>
        </p:txBody>
      </p:sp>
      <p:sp>
        <p:nvSpPr>
          <p:cNvPr id="32" name="object 32"/>
          <p:cNvSpPr/>
          <p:nvPr/>
        </p:nvSpPr>
        <p:spPr>
          <a:xfrm>
            <a:off x="1859279" y="3157727"/>
            <a:ext cx="128270" cy="344170"/>
          </a:xfrm>
          <a:custGeom>
            <a:avLst/>
            <a:gdLst/>
            <a:ahLst/>
            <a:cxnLst/>
            <a:rect l="l" t="t" r="r" b="b"/>
            <a:pathLst>
              <a:path w="128269" h="344170">
                <a:moveTo>
                  <a:pt x="0" y="0"/>
                </a:moveTo>
                <a:lnTo>
                  <a:pt x="127762" y="343662"/>
                </a:lnTo>
              </a:path>
            </a:pathLst>
          </a:custGeom>
          <a:ln w="24384">
            <a:solidFill>
              <a:srgbClr val="8952AC"/>
            </a:solidFill>
          </a:ln>
        </p:spPr>
        <p:txBody>
          <a:bodyPr wrap="square" lIns="0" tIns="0" rIns="0" bIns="0" rtlCol="0"/>
          <a:lstStyle/>
          <a:p/>
        </p:txBody>
      </p:sp>
      <p:sp>
        <p:nvSpPr>
          <p:cNvPr id="33" name="object 33"/>
          <p:cNvSpPr/>
          <p:nvPr/>
        </p:nvSpPr>
        <p:spPr>
          <a:xfrm>
            <a:off x="3258311" y="2859023"/>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AC8752"/>
          </a:solidFill>
        </p:spPr>
        <p:txBody>
          <a:bodyPr wrap="square" lIns="0" tIns="0" rIns="0" bIns="0" rtlCol="0"/>
          <a:lstStyle/>
          <a:p/>
        </p:txBody>
      </p:sp>
      <p:sp>
        <p:nvSpPr>
          <p:cNvPr id="34" name="object 34"/>
          <p:cNvSpPr txBox="1"/>
          <p:nvPr/>
        </p:nvSpPr>
        <p:spPr>
          <a:xfrm>
            <a:off x="1132738" y="2270251"/>
            <a:ext cx="2663190" cy="843280"/>
          </a:xfrm>
          <a:prstGeom prst="rect">
            <a:avLst/>
          </a:prstGeom>
        </p:spPr>
        <p:txBody>
          <a:bodyPr wrap="square" lIns="0" tIns="13335" rIns="0" bIns="0" rtlCol="0" vert="horz">
            <a:spAutoFit/>
          </a:bodyPr>
          <a:lstStyle/>
          <a:p>
            <a:pPr marL="12700">
              <a:lnSpc>
                <a:spcPct val="100000"/>
              </a:lnSpc>
              <a:spcBef>
                <a:spcPts val="105"/>
              </a:spcBef>
            </a:pPr>
            <a:r>
              <a:rPr dirty="0" sz="1100" spc="-5">
                <a:solidFill>
                  <a:srgbClr val="52AC87"/>
                </a:solidFill>
                <a:latin typeface="Calibri"/>
                <a:cs typeface="Calibri"/>
              </a:rPr>
              <a:t>Tree</a:t>
            </a:r>
            <a:endParaRPr sz="1100">
              <a:latin typeface="Calibri"/>
              <a:cs typeface="Calibri"/>
            </a:endParaRPr>
          </a:p>
          <a:p>
            <a:pPr marL="12700" marR="5080">
              <a:lnSpc>
                <a:spcPct val="100000"/>
              </a:lnSpc>
              <a:spcBef>
                <a:spcPts val="50"/>
              </a:spcBef>
            </a:pPr>
            <a:r>
              <a:rPr dirty="0" sz="1000">
                <a:solidFill>
                  <a:srgbClr val="767070"/>
                </a:solidFill>
                <a:latin typeface="Arial"/>
                <a:cs typeface="Arial"/>
              </a:rPr>
              <a:t>An</a:t>
            </a:r>
            <a:r>
              <a:rPr dirty="0" sz="1000" spc="-30">
                <a:solidFill>
                  <a:srgbClr val="767070"/>
                </a:solidFill>
                <a:latin typeface="Arial"/>
                <a:cs typeface="Arial"/>
              </a:rPr>
              <a:t> </a:t>
            </a:r>
            <a:r>
              <a:rPr dirty="0" sz="1000">
                <a:solidFill>
                  <a:srgbClr val="767070"/>
                </a:solidFill>
                <a:latin typeface="Arial"/>
                <a:cs typeface="Arial"/>
              </a:rPr>
              <a:t>undirected</a:t>
            </a:r>
            <a:r>
              <a:rPr dirty="0" sz="1000" spc="-55">
                <a:solidFill>
                  <a:srgbClr val="767070"/>
                </a:solidFill>
                <a:latin typeface="Arial"/>
                <a:cs typeface="Arial"/>
              </a:rPr>
              <a:t> </a:t>
            </a:r>
            <a:r>
              <a:rPr dirty="0" sz="1000" spc="-5">
                <a:solidFill>
                  <a:srgbClr val="767070"/>
                </a:solidFill>
                <a:latin typeface="Arial"/>
                <a:cs typeface="Arial"/>
              </a:rPr>
              <a:t>graph</a:t>
            </a:r>
            <a:r>
              <a:rPr dirty="0" sz="1000" spc="-30">
                <a:solidFill>
                  <a:srgbClr val="767070"/>
                </a:solidFill>
                <a:latin typeface="Arial"/>
                <a:cs typeface="Arial"/>
              </a:rPr>
              <a:t> </a:t>
            </a:r>
            <a:r>
              <a:rPr dirty="0" sz="1000" spc="-10">
                <a:solidFill>
                  <a:srgbClr val="767070"/>
                </a:solidFill>
                <a:latin typeface="Arial"/>
                <a:cs typeface="Arial"/>
              </a:rPr>
              <a:t>where</a:t>
            </a:r>
            <a:r>
              <a:rPr dirty="0" sz="1000" spc="-5">
                <a:solidFill>
                  <a:srgbClr val="767070"/>
                </a:solidFill>
                <a:latin typeface="Arial"/>
                <a:cs typeface="Arial"/>
              </a:rPr>
              <a:t> </a:t>
            </a:r>
            <a:r>
              <a:rPr dirty="0" sz="1000">
                <a:solidFill>
                  <a:srgbClr val="767070"/>
                </a:solidFill>
                <a:latin typeface="Arial"/>
                <a:cs typeface="Arial"/>
              </a:rPr>
              <a:t>there</a:t>
            </a:r>
            <a:r>
              <a:rPr dirty="0" sz="1000" spc="-30">
                <a:solidFill>
                  <a:srgbClr val="767070"/>
                </a:solidFill>
                <a:latin typeface="Arial"/>
                <a:cs typeface="Arial"/>
              </a:rPr>
              <a:t> </a:t>
            </a:r>
            <a:r>
              <a:rPr dirty="0" sz="1000" spc="10">
                <a:solidFill>
                  <a:srgbClr val="767070"/>
                </a:solidFill>
                <a:latin typeface="Arial"/>
                <a:cs typeface="Arial"/>
              </a:rPr>
              <a:t>is</a:t>
            </a:r>
            <a:r>
              <a:rPr dirty="0" sz="1000" spc="-20">
                <a:solidFill>
                  <a:srgbClr val="767070"/>
                </a:solidFill>
                <a:latin typeface="Arial"/>
                <a:cs typeface="Arial"/>
              </a:rPr>
              <a:t> </a:t>
            </a:r>
            <a:r>
              <a:rPr dirty="0" sz="1000" spc="5">
                <a:solidFill>
                  <a:srgbClr val="767070"/>
                </a:solidFill>
                <a:latin typeface="Arial"/>
                <a:cs typeface="Arial"/>
              </a:rPr>
              <a:t>exactly</a:t>
            </a:r>
            <a:r>
              <a:rPr dirty="0" sz="1000" spc="-95">
                <a:solidFill>
                  <a:srgbClr val="767070"/>
                </a:solidFill>
                <a:latin typeface="Arial"/>
                <a:cs typeface="Arial"/>
              </a:rPr>
              <a:t> </a:t>
            </a:r>
            <a:r>
              <a:rPr dirty="0" sz="1000" spc="-5">
                <a:solidFill>
                  <a:srgbClr val="767070"/>
                </a:solidFill>
                <a:latin typeface="Arial"/>
                <a:cs typeface="Arial"/>
              </a:rPr>
              <a:t>one  </a:t>
            </a:r>
            <a:r>
              <a:rPr dirty="0" sz="1000">
                <a:solidFill>
                  <a:srgbClr val="767070"/>
                </a:solidFill>
                <a:latin typeface="Arial"/>
                <a:cs typeface="Arial"/>
              </a:rPr>
              <a:t>path</a:t>
            </a:r>
            <a:r>
              <a:rPr dirty="0" sz="1000" spc="-30">
                <a:solidFill>
                  <a:srgbClr val="767070"/>
                </a:solidFill>
                <a:latin typeface="Arial"/>
                <a:cs typeface="Arial"/>
              </a:rPr>
              <a:t> </a:t>
            </a:r>
            <a:r>
              <a:rPr dirty="0" sz="1000" spc="5">
                <a:solidFill>
                  <a:srgbClr val="767070"/>
                </a:solidFill>
                <a:latin typeface="Arial"/>
                <a:cs typeface="Arial"/>
              </a:rPr>
              <a:t>from</a:t>
            </a:r>
            <a:r>
              <a:rPr dirty="0" sz="1000" spc="-65">
                <a:solidFill>
                  <a:srgbClr val="767070"/>
                </a:solidFill>
                <a:latin typeface="Arial"/>
                <a:cs typeface="Arial"/>
              </a:rPr>
              <a:t> </a:t>
            </a:r>
            <a:r>
              <a:rPr dirty="0" sz="1000" spc="-5">
                <a:solidFill>
                  <a:srgbClr val="767070"/>
                </a:solidFill>
                <a:latin typeface="Arial"/>
                <a:cs typeface="Arial"/>
              </a:rPr>
              <a:t>any</a:t>
            </a:r>
            <a:r>
              <a:rPr dirty="0" sz="1000" spc="5">
                <a:solidFill>
                  <a:srgbClr val="767070"/>
                </a:solidFill>
                <a:latin typeface="Arial"/>
                <a:cs typeface="Arial"/>
              </a:rPr>
              <a:t> vertex</a:t>
            </a:r>
            <a:r>
              <a:rPr dirty="0" sz="1000" spc="-90">
                <a:solidFill>
                  <a:srgbClr val="767070"/>
                </a:solidFill>
                <a:latin typeface="Arial"/>
                <a:cs typeface="Arial"/>
              </a:rPr>
              <a:t> </a:t>
            </a:r>
            <a:r>
              <a:rPr dirty="0" sz="1000" spc="5">
                <a:solidFill>
                  <a:srgbClr val="767070"/>
                </a:solidFill>
                <a:latin typeface="Arial"/>
                <a:cs typeface="Arial"/>
              </a:rPr>
              <a:t>to</a:t>
            </a:r>
            <a:r>
              <a:rPr dirty="0" sz="1000" spc="-25">
                <a:solidFill>
                  <a:srgbClr val="767070"/>
                </a:solidFill>
                <a:latin typeface="Arial"/>
                <a:cs typeface="Arial"/>
              </a:rPr>
              <a:t> </a:t>
            </a:r>
            <a:r>
              <a:rPr dirty="0" sz="1000" spc="-5">
                <a:solidFill>
                  <a:srgbClr val="767070"/>
                </a:solidFill>
                <a:latin typeface="Arial"/>
                <a:cs typeface="Arial"/>
              </a:rPr>
              <a:t>any</a:t>
            </a:r>
            <a:r>
              <a:rPr dirty="0" sz="1000" spc="-15">
                <a:solidFill>
                  <a:srgbClr val="767070"/>
                </a:solidFill>
                <a:latin typeface="Arial"/>
                <a:cs typeface="Arial"/>
              </a:rPr>
              <a:t> </a:t>
            </a:r>
            <a:r>
              <a:rPr dirty="0" sz="1000" spc="-5">
                <a:solidFill>
                  <a:srgbClr val="767070"/>
                </a:solidFill>
                <a:latin typeface="Arial"/>
                <a:cs typeface="Arial"/>
              </a:rPr>
              <a:t>other</a:t>
            </a:r>
            <a:r>
              <a:rPr dirty="0" sz="1000" spc="-15">
                <a:solidFill>
                  <a:srgbClr val="767070"/>
                </a:solidFill>
                <a:latin typeface="Arial"/>
                <a:cs typeface="Arial"/>
              </a:rPr>
              <a:t> </a:t>
            </a:r>
            <a:r>
              <a:rPr dirty="0" sz="1000" spc="5">
                <a:solidFill>
                  <a:srgbClr val="767070"/>
                </a:solidFill>
                <a:latin typeface="Arial"/>
                <a:cs typeface="Arial"/>
              </a:rPr>
              <a:t>vertex</a:t>
            </a:r>
            <a:endParaRPr sz="1000">
              <a:latin typeface="Arial"/>
              <a:cs typeface="Arial"/>
            </a:endParaRPr>
          </a:p>
          <a:p>
            <a:pPr>
              <a:lnSpc>
                <a:spcPct val="100000"/>
              </a:lnSpc>
              <a:spcBef>
                <a:spcPts val="15"/>
              </a:spcBef>
            </a:pPr>
            <a:endParaRPr sz="1050">
              <a:latin typeface="Times New Roman"/>
              <a:cs typeface="Times New Roman"/>
            </a:endParaRPr>
          </a:p>
          <a:p>
            <a:pPr marL="674370">
              <a:lnSpc>
                <a:spcPct val="100000"/>
              </a:lnSpc>
              <a:tabLst>
                <a:tab pos="1413510" algn="l"/>
                <a:tab pos="2223770" algn="l"/>
              </a:tabLst>
            </a:pPr>
            <a:r>
              <a:rPr dirty="0" baseline="2314" sz="1800">
                <a:solidFill>
                  <a:srgbClr val="E7DCED"/>
                </a:solidFill>
                <a:latin typeface="Arial"/>
                <a:cs typeface="Arial"/>
              </a:rPr>
              <a:t>A	</a:t>
            </a:r>
            <a:r>
              <a:rPr dirty="0" baseline="2314" sz="1800">
                <a:solidFill>
                  <a:srgbClr val="FFFFFF"/>
                </a:solidFill>
                <a:latin typeface="Arial"/>
                <a:cs typeface="Arial"/>
              </a:rPr>
              <a:t>B	</a:t>
            </a:r>
            <a:r>
              <a:rPr dirty="0" sz="1200" spc="-5">
                <a:solidFill>
                  <a:srgbClr val="FFFFFF"/>
                </a:solidFill>
                <a:latin typeface="Arial"/>
                <a:cs typeface="Arial"/>
              </a:rPr>
              <a:t>D</a:t>
            </a:r>
            <a:endParaRPr sz="1200">
              <a:latin typeface="Arial"/>
              <a:cs typeface="Arial"/>
            </a:endParaRPr>
          </a:p>
        </p:txBody>
      </p:sp>
      <p:sp>
        <p:nvSpPr>
          <p:cNvPr id="35" name="object 35"/>
          <p:cNvSpPr/>
          <p:nvPr/>
        </p:nvSpPr>
        <p:spPr>
          <a:xfrm>
            <a:off x="2953511" y="3230879"/>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AC8752"/>
          </a:solidFill>
        </p:spPr>
        <p:txBody>
          <a:bodyPr wrap="square" lIns="0" tIns="0" rIns="0" bIns="0" rtlCol="0"/>
          <a:lstStyle/>
          <a:p/>
        </p:txBody>
      </p:sp>
      <p:sp>
        <p:nvSpPr>
          <p:cNvPr id="36" name="object 36"/>
          <p:cNvSpPr txBox="1"/>
          <p:nvPr/>
        </p:nvSpPr>
        <p:spPr>
          <a:xfrm>
            <a:off x="3042285" y="3278504"/>
            <a:ext cx="127635"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Arial"/>
                <a:cs typeface="Arial"/>
              </a:rPr>
              <a:t>E</a:t>
            </a:r>
            <a:endParaRPr sz="1200">
              <a:latin typeface="Arial"/>
              <a:cs typeface="Arial"/>
            </a:endParaRPr>
          </a:p>
        </p:txBody>
      </p:sp>
      <p:sp>
        <p:nvSpPr>
          <p:cNvPr id="37" name="object 37"/>
          <p:cNvSpPr/>
          <p:nvPr/>
        </p:nvSpPr>
        <p:spPr>
          <a:xfrm>
            <a:off x="2450592" y="3535679"/>
            <a:ext cx="307975" cy="307975"/>
          </a:xfrm>
          <a:custGeom>
            <a:avLst/>
            <a:gdLst/>
            <a:ahLst/>
            <a:cxnLst/>
            <a:rect l="l" t="t" r="r" b="b"/>
            <a:pathLst>
              <a:path w="307975" h="307975">
                <a:moveTo>
                  <a:pt x="153924" y="0"/>
                </a:moveTo>
                <a:lnTo>
                  <a:pt x="105290" y="7851"/>
                </a:lnTo>
                <a:lnTo>
                  <a:pt x="63038" y="29711"/>
                </a:lnTo>
                <a:lnTo>
                  <a:pt x="29711" y="63038"/>
                </a:lnTo>
                <a:lnTo>
                  <a:pt x="7851" y="105290"/>
                </a:lnTo>
                <a:lnTo>
                  <a:pt x="0" y="153924"/>
                </a:lnTo>
                <a:lnTo>
                  <a:pt x="7851" y="202557"/>
                </a:lnTo>
                <a:lnTo>
                  <a:pt x="29711" y="244809"/>
                </a:lnTo>
                <a:lnTo>
                  <a:pt x="63038" y="278136"/>
                </a:lnTo>
                <a:lnTo>
                  <a:pt x="105290" y="299996"/>
                </a:lnTo>
                <a:lnTo>
                  <a:pt x="153924" y="307848"/>
                </a:lnTo>
                <a:lnTo>
                  <a:pt x="202557" y="299996"/>
                </a:lnTo>
                <a:lnTo>
                  <a:pt x="244809" y="278136"/>
                </a:lnTo>
                <a:lnTo>
                  <a:pt x="278136" y="244809"/>
                </a:lnTo>
                <a:lnTo>
                  <a:pt x="299996" y="202557"/>
                </a:lnTo>
                <a:lnTo>
                  <a:pt x="307847" y="153924"/>
                </a:lnTo>
                <a:lnTo>
                  <a:pt x="299996" y="105290"/>
                </a:lnTo>
                <a:lnTo>
                  <a:pt x="278136" y="63038"/>
                </a:lnTo>
                <a:lnTo>
                  <a:pt x="244809" y="29711"/>
                </a:lnTo>
                <a:lnTo>
                  <a:pt x="202557" y="7851"/>
                </a:lnTo>
                <a:lnTo>
                  <a:pt x="153924" y="0"/>
                </a:lnTo>
                <a:close/>
              </a:path>
            </a:pathLst>
          </a:custGeom>
          <a:solidFill>
            <a:srgbClr val="AC8752"/>
          </a:solidFill>
        </p:spPr>
        <p:txBody>
          <a:bodyPr wrap="square" lIns="0" tIns="0" rIns="0" bIns="0" rtlCol="0"/>
          <a:lstStyle/>
          <a:p/>
        </p:txBody>
      </p:sp>
      <p:sp>
        <p:nvSpPr>
          <p:cNvPr id="38" name="object 38"/>
          <p:cNvSpPr txBox="1"/>
          <p:nvPr/>
        </p:nvSpPr>
        <p:spPr>
          <a:xfrm>
            <a:off x="2545207" y="3584194"/>
            <a:ext cx="118745"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Arial"/>
                <a:cs typeface="Arial"/>
              </a:rPr>
              <a:t>F</a:t>
            </a:r>
            <a:endParaRPr sz="1200">
              <a:latin typeface="Arial"/>
              <a:cs typeface="Arial"/>
            </a:endParaRPr>
          </a:p>
        </p:txBody>
      </p:sp>
      <p:sp>
        <p:nvSpPr>
          <p:cNvPr id="39" name="object 39"/>
          <p:cNvSpPr/>
          <p:nvPr/>
        </p:nvSpPr>
        <p:spPr>
          <a:xfrm>
            <a:off x="2749295" y="3005327"/>
            <a:ext cx="508000" cy="5080"/>
          </a:xfrm>
          <a:custGeom>
            <a:avLst/>
            <a:gdLst/>
            <a:ahLst/>
            <a:cxnLst/>
            <a:rect l="l" t="t" r="r" b="b"/>
            <a:pathLst>
              <a:path w="508000" h="5080">
                <a:moveTo>
                  <a:pt x="0" y="0"/>
                </a:moveTo>
                <a:lnTo>
                  <a:pt x="508000" y="4825"/>
                </a:lnTo>
              </a:path>
            </a:pathLst>
          </a:custGeom>
          <a:ln w="24384">
            <a:solidFill>
              <a:srgbClr val="8952AC"/>
            </a:solidFill>
          </a:ln>
        </p:spPr>
        <p:txBody>
          <a:bodyPr wrap="square" lIns="0" tIns="0" rIns="0" bIns="0" rtlCol="0"/>
          <a:lstStyle/>
          <a:p/>
        </p:txBody>
      </p:sp>
      <p:sp>
        <p:nvSpPr>
          <p:cNvPr id="40" name="object 40"/>
          <p:cNvSpPr/>
          <p:nvPr/>
        </p:nvSpPr>
        <p:spPr>
          <a:xfrm>
            <a:off x="2703576" y="3115055"/>
            <a:ext cx="292100" cy="161925"/>
          </a:xfrm>
          <a:custGeom>
            <a:avLst/>
            <a:gdLst/>
            <a:ahLst/>
            <a:cxnLst/>
            <a:rect l="l" t="t" r="r" b="b"/>
            <a:pathLst>
              <a:path w="292100" h="161925">
                <a:moveTo>
                  <a:pt x="0" y="0"/>
                </a:moveTo>
                <a:lnTo>
                  <a:pt x="291846" y="161925"/>
                </a:lnTo>
              </a:path>
            </a:pathLst>
          </a:custGeom>
          <a:ln w="24384">
            <a:solidFill>
              <a:srgbClr val="8952AC"/>
            </a:solidFill>
          </a:ln>
        </p:spPr>
        <p:txBody>
          <a:bodyPr wrap="square" lIns="0" tIns="0" rIns="0" bIns="0" rtlCol="0"/>
          <a:lstStyle/>
          <a:p/>
        </p:txBody>
      </p:sp>
      <p:sp>
        <p:nvSpPr>
          <p:cNvPr id="41" name="object 41"/>
          <p:cNvSpPr/>
          <p:nvPr/>
        </p:nvSpPr>
        <p:spPr>
          <a:xfrm>
            <a:off x="2246376" y="3611879"/>
            <a:ext cx="204470" cy="79375"/>
          </a:xfrm>
          <a:custGeom>
            <a:avLst/>
            <a:gdLst/>
            <a:ahLst/>
            <a:cxnLst/>
            <a:rect l="l" t="t" r="r" b="b"/>
            <a:pathLst>
              <a:path w="204469" h="79375">
                <a:moveTo>
                  <a:pt x="0" y="0"/>
                </a:moveTo>
                <a:lnTo>
                  <a:pt x="204343" y="79121"/>
                </a:lnTo>
              </a:path>
            </a:pathLst>
          </a:custGeom>
          <a:ln w="24383">
            <a:solidFill>
              <a:srgbClr val="8952AC"/>
            </a:solidFill>
          </a:ln>
        </p:spPr>
        <p:txBody>
          <a:bodyPr wrap="square" lIns="0" tIns="0" rIns="0" bIns="0" rtlCol="0"/>
          <a:lstStyle/>
          <a:p/>
        </p:txBody>
      </p:sp>
      <p:sp>
        <p:nvSpPr>
          <p:cNvPr id="42" name="object 42"/>
          <p:cNvSpPr/>
          <p:nvPr/>
        </p:nvSpPr>
        <p:spPr>
          <a:xfrm>
            <a:off x="1243583" y="3337559"/>
            <a:ext cx="307975" cy="307975"/>
          </a:xfrm>
          <a:custGeom>
            <a:avLst/>
            <a:gdLst/>
            <a:ahLst/>
            <a:cxnLst/>
            <a:rect l="l" t="t" r="r" b="b"/>
            <a:pathLst>
              <a:path w="307975" h="307975">
                <a:moveTo>
                  <a:pt x="153924" y="0"/>
                </a:moveTo>
                <a:lnTo>
                  <a:pt x="105290" y="7851"/>
                </a:lnTo>
                <a:lnTo>
                  <a:pt x="63038" y="29711"/>
                </a:lnTo>
                <a:lnTo>
                  <a:pt x="29711" y="63038"/>
                </a:lnTo>
                <a:lnTo>
                  <a:pt x="7851" y="105290"/>
                </a:lnTo>
                <a:lnTo>
                  <a:pt x="0" y="153924"/>
                </a:lnTo>
                <a:lnTo>
                  <a:pt x="7851" y="202557"/>
                </a:lnTo>
                <a:lnTo>
                  <a:pt x="29711" y="244809"/>
                </a:lnTo>
                <a:lnTo>
                  <a:pt x="63038" y="278136"/>
                </a:lnTo>
                <a:lnTo>
                  <a:pt x="105290" y="299996"/>
                </a:lnTo>
                <a:lnTo>
                  <a:pt x="153924" y="307847"/>
                </a:lnTo>
                <a:lnTo>
                  <a:pt x="202557" y="299996"/>
                </a:lnTo>
                <a:lnTo>
                  <a:pt x="244809" y="278136"/>
                </a:lnTo>
                <a:lnTo>
                  <a:pt x="278136" y="244809"/>
                </a:lnTo>
                <a:lnTo>
                  <a:pt x="299996" y="202557"/>
                </a:lnTo>
                <a:lnTo>
                  <a:pt x="307847" y="153924"/>
                </a:lnTo>
                <a:lnTo>
                  <a:pt x="299996" y="105290"/>
                </a:lnTo>
                <a:lnTo>
                  <a:pt x="278136" y="63038"/>
                </a:lnTo>
                <a:lnTo>
                  <a:pt x="244809" y="29711"/>
                </a:lnTo>
                <a:lnTo>
                  <a:pt x="202557" y="7851"/>
                </a:lnTo>
                <a:lnTo>
                  <a:pt x="153924" y="0"/>
                </a:lnTo>
                <a:close/>
              </a:path>
            </a:pathLst>
          </a:custGeom>
          <a:solidFill>
            <a:srgbClr val="AC8752"/>
          </a:solidFill>
        </p:spPr>
        <p:txBody>
          <a:bodyPr wrap="square" lIns="0" tIns="0" rIns="0" bIns="0" rtlCol="0"/>
          <a:lstStyle/>
          <a:p/>
        </p:txBody>
      </p:sp>
      <p:sp>
        <p:nvSpPr>
          <p:cNvPr id="43" name="object 43"/>
          <p:cNvSpPr txBox="1"/>
          <p:nvPr/>
        </p:nvSpPr>
        <p:spPr>
          <a:xfrm>
            <a:off x="1325372" y="3386073"/>
            <a:ext cx="144145"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Arial"/>
                <a:cs typeface="Arial"/>
              </a:rPr>
              <a:t>G</a:t>
            </a:r>
            <a:endParaRPr sz="1200">
              <a:latin typeface="Arial"/>
              <a:cs typeface="Arial"/>
            </a:endParaRPr>
          </a:p>
        </p:txBody>
      </p:sp>
      <p:sp>
        <p:nvSpPr>
          <p:cNvPr id="44" name="object 44"/>
          <p:cNvSpPr/>
          <p:nvPr/>
        </p:nvSpPr>
        <p:spPr>
          <a:xfrm>
            <a:off x="1505711" y="3115055"/>
            <a:ext cx="245110" cy="269875"/>
          </a:xfrm>
          <a:custGeom>
            <a:avLst/>
            <a:gdLst/>
            <a:ahLst/>
            <a:cxnLst/>
            <a:rect l="l" t="t" r="r" b="b"/>
            <a:pathLst>
              <a:path w="245110" h="269875">
                <a:moveTo>
                  <a:pt x="244856" y="0"/>
                </a:moveTo>
                <a:lnTo>
                  <a:pt x="0" y="269494"/>
                </a:lnTo>
              </a:path>
            </a:pathLst>
          </a:custGeom>
          <a:ln w="24383">
            <a:solidFill>
              <a:srgbClr val="8952AC"/>
            </a:solidFill>
          </a:ln>
        </p:spPr>
        <p:txBody>
          <a:bodyPr wrap="square" lIns="0" tIns="0" rIns="0" bIns="0" rtlCol="0"/>
          <a:lstStyle/>
          <a:p/>
        </p:txBody>
      </p:sp>
      <p:sp>
        <p:nvSpPr>
          <p:cNvPr id="45" name="object 45"/>
          <p:cNvSpPr/>
          <p:nvPr/>
        </p:nvSpPr>
        <p:spPr>
          <a:xfrm>
            <a:off x="5641847" y="2904744"/>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AC8752"/>
          </a:solidFill>
        </p:spPr>
        <p:txBody>
          <a:bodyPr wrap="square" lIns="0" tIns="0" rIns="0" bIns="0" rtlCol="0"/>
          <a:lstStyle/>
          <a:p/>
        </p:txBody>
      </p:sp>
      <p:sp>
        <p:nvSpPr>
          <p:cNvPr id="46" name="object 46"/>
          <p:cNvSpPr/>
          <p:nvPr/>
        </p:nvSpPr>
        <p:spPr>
          <a:xfrm>
            <a:off x="6473952" y="2904744"/>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AC8752"/>
          </a:solidFill>
        </p:spPr>
        <p:txBody>
          <a:bodyPr wrap="square" lIns="0" tIns="0" rIns="0" bIns="0" rtlCol="0"/>
          <a:lstStyle/>
          <a:p/>
        </p:txBody>
      </p:sp>
      <p:sp>
        <p:nvSpPr>
          <p:cNvPr id="47" name="object 47"/>
          <p:cNvSpPr txBox="1"/>
          <p:nvPr/>
        </p:nvSpPr>
        <p:spPr>
          <a:xfrm>
            <a:off x="4823586" y="2323922"/>
            <a:ext cx="2753995" cy="836294"/>
          </a:xfrm>
          <a:prstGeom prst="rect">
            <a:avLst/>
          </a:prstGeom>
        </p:spPr>
        <p:txBody>
          <a:bodyPr wrap="square" lIns="0" tIns="13335" rIns="0" bIns="0" rtlCol="0" vert="horz">
            <a:spAutoFit/>
          </a:bodyPr>
          <a:lstStyle/>
          <a:p>
            <a:pPr marL="12700">
              <a:lnSpc>
                <a:spcPct val="100000"/>
              </a:lnSpc>
              <a:spcBef>
                <a:spcPts val="105"/>
              </a:spcBef>
            </a:pPr>
            <a:r>
              <a:rPr dirty="0" sz="1100">
                <a:solidFill>
                  <a:srgbClr val="52AC87"/>
                </a:solidFill>
                <a:latin typeface="Calibri"/>
                <a:cs typeface="Calibri"/>
              </a:rPr>
              <a:t>Complete</a:t>
            </a:r>
            <a:r>
              <a:rPr dirty="0" sz="1100" spc="-40">
                <a:solidFill>
                  <a:srgbClr val="52AC87"/>
                </a:solidFill>
                <a:latin typeface="Calibri"/>
                <a:cs typeface="Calibri"/>
              </a:rPr>
              <a:t> </a:t>
            </a:r>
            <a:r>
              <a:rPr dirty="0" sz="1100">
                <a:solidFill>
                  <a:srgbClr val="52AC87"/>
                </a:solidFill>
                <a:latin typeface="Calibri"/>
                <a:cs typeface="Calibri"/>
              </a:rPr>
              <a:t>Graph</a:t>
            </a:r>
            <a:endParaRPr sz="1100">
              <a:latin typeface="Calibri"/>
              <a:cs typeface="Calibri"/>
            </a:endParaRPr>
          </a:p>
          <a:p>
            <a:pPr marL="12700" marR="5080">
              <a:lnSpc>
                <a:spcPct val="100000"/>
              </a:lnSpc>
              <a:spcBef>
                <a:spcPts val="55"/>
              </a:spcBef>
            </a:pPr>
            <a:r>
              <a:rPr dirty="0" sz="1000" spc="5">
                <a:solidFill>
                  <a:srgbClr val="767070"/>
                </a:solidFill>
                <a:latin typeface="Arial"/>
                <a:cs typeface="Arial"/>
              </a:rPr>
              <a:t>A </a:t>
            </a:r>
            <a:r>
              <a:rPr dirty="0" sz="1000" spc="-5">
                <a:solidFill>
                  <a:srgbClr val="767070"/>
                </a:solidFill>
                <a:latin typeface="Arial"/>
                <a:cs typeface="Arial"/>
              </a:rPr>
              <a:t>graph </a:t>
            </a:r>
            <a:r>
              <a:rPr dirty="0" sz="1000" spc="-10">
                <a:solidFill>
                  <a:srgbClr val="767070"/>
                </a:solidFill>
                <a:latin typeface="Arial"/>
                <a:cs typeface="Arial"/>
              </a:rPr>
              <a:t>where </a:t>
            </a:r>
            <a:r>
              <a:rPr dirty="0" sz="1000" spc="-5">
                <a:solidFill>
                  <a:srgbClr val="767070"/>
                </a:solidFill>
                <a:latin typeface="Arial"/>
                <a:cs typeface="Arial"/>
              </a:rPr>
              <a:t>each </a:t>
            </a:r>
            <a:r>
              <a:rPr dirty="0" sz="1000" spc="5">
                <a:solidFill>
                  <a:srgbClr val="767070"/>
                </a:solidFill>
                <a:latin typeface="Arial"/>
                <a:cs typeface="Arial"/>
              </a:rPr>
              <a:t>vertex </a:t>
            </a:r>
            <a:r>
              <a:rPr dirty="0" sz="1000" spc="-5">
                <a:solidFill>
                  <a:srgbClr val="767070"/>
                </a:solidFill>
                <a:latin typeface="Arial"/>
                <a:cs typeface="Arial"/>
              </a:rPr>
              <a:t>has an edge </a:t>
            </a:r>
            <a:r>
              <a:rPr dirty="0" sz="1000" spc="5">
                <a:solidFill>
                  <a:srgbClr val="767070"/>
                </a:solidFill>
                <a:latin typeface="Arial"/>
                <a:cs typeface="Arial"/>
              </a:rPr>
              <a:t>to</a:t>
            </a:r>
            <a:r>
              <a:rPr dirty="0" sz="1000" spc="-160">
                <a:solidFill>
                  <a:srgbClr val="767070"/>
                </a:solidFill>
                <a:latin typeface="Arial"/>
                <a:cs typeface="Arial"/>
              </a:rPr>
              <a:t> </a:t>
            </a:r>
            <a:r>
              <a:rPr dirty="0" sz="1000" spc="5">
                <a:solidFill>
                  <a:srgbClr val="767070"/>
                </a:solidFill>
                <a:latin typeface="Arial"/>
                <a:cs typeface="Arial"/>
              </a:rPr>
              <a:t>every  </a:t>
            </a:r>
            <a:r>
              <a:rPr dirty="0" sz="1000" spc="-5">
                <a:solidFill>
                  <a:srgbClr val="767070"/>
                </a:solidFill>
                <a:latin typeface="Arial"/>
                <a:cs typeface="Arial"/>
              </a:rPr>
              <a:t>other </a:t>
            </a:r>
            <a:r>
              <a:rPr dirty="0" sz="1000" spc="5">
                <a:solidFill>
                  <a:srgbClr val="767070"/>
                </a:solidFill>
                <a:latin typeface="Arial"/>
                <a:cs typeface="Arial"/>
              </a:rPr>
              <a:t>vertex </a:t>
            </a:r>
            <a:r>
              <a:rPr dirty="0" sz="1000" spc="10">
                <a:solidFill>
                  <a:srgbClr val="767070"/>
                </a:solidFill>
                <a:latin typeface="Arial"/>
                <a:cs typeface="Arial"/>
              </a:rPr>
              <a:t>in </a:t>
            </a:r>
            <a:r>
              <a:rPr dirty="0" sz="1000">
                <a:solidFill>
                  <a:srgbClr val="767070"/>
                </a:solidFill>
                <a:latin typeface="Arial"/>
                <a:cs typeface="Arial"/>
              </a:rPr>
              <a:t>the</a:t>
            </a:r>
            <a:r>
              <a:rPr dirty="0" sz="1000" spc="-170">
                <a:solidFill>
                  <a:srgbClr val="767070"/>
                </a:solidFill>
                <a:latin typeface="Arial"/>
                <a:cs typeface="Arial"/>
              </a:rPr>
              <a:t> </a:t>
            </a:r>
            <a:r>
              <a:rPr dirty="0" sz="1000" spc="-5">
                <a:solidFill>
                  <a:srgbClr val="767070"/>
                </a:solidFill>
                <a:latin typeface="Arial"/>
                <a:cs typeface="Arial"/>
              </a:rPr>
              <a:t>graph.</a:t>
            </a:r>
            <a:endParaRPr sz="1000">
              <a:latin typeface="Arial"/>
              <a:cs typeface="Arial"/>
            </a:endParaRPr>
          </a:p>
          <a:p>
            <a:pPr>
              <a:lnSpc>
                <a:spcPct val="100000"/>
              </a:lnSpc>
              <a:spcBef>
                <a:spcPts val="10"/>
              </a:spcBef>
            </a:pPr>
            <a:endParaRPr sz="1000">
              <a:latin typeface="Times New Roman"/>
              <a:cs typeface="Times New Roman"/>
            </a:endParaRPr>
          </a:p>
          <a:p>
            <a:pPr marL="920750">
              <a:lnSpc>
                <a:spcPct val="100000"/>
              </a:lnSpc>
              <a:tabLst>
                <a:tab pos="1754505" algn="l"/>
              </a:tabLst>
            </a:pPr>
            <a:r>
              <a:rPr dirty="0" sz="1200">
                <a:solidFill>
                  <a:srgbClr val="E7DCED"/>
                </a:solidFill>
                <a:latin typeface="Arial"/>
                <a:cs typeface="Arial"/>
              </a:rPr>
              <a:t>A	B</a:t>
            </a:r>
            <a:endParaRPr sz="1200">
              <a:latin typeface="Arial"/>
              <a:cs typeface="Arial"/>
            </a:endParaRPr>
          </a:p>
        </p:txBody>
      </p:sp>
      <p:sp>
        <p:nvSpPr>
          <p:cNvPr id="48" name="object 48"/>
          <p:cNvSpPr/>
          <p:nvPr/>
        </p:nvSpPr>
        <p:spPr>
          <a:xfrm>
            <a:off x="5641847" y="3581400"/>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AC8752"/>
          </a:solidFill>
        </p:spPr>
        <p:txBody>
          <a:bodyPr wrap="square" lIns="0" tIns="0" rIns="0" bIns="0" rtlCol="0"/>
          <a:lstStyle/>
          <a:p/>
        </p:txBody>
      </p:sp>
      <p:sp>
        <p:nvSpPr>
          <p:cNvPr id="49" name="object 49"/>
          <p:cNvSpPr txBox="1"/>
          <p:nvPr/>
        </p:nvSpPr>
        <p:spPr>
          <a:xfrm>
            <a:off x="5727953" y="3628720"/>
            <a:ext cx="135890" cy="208915"/>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E7DCED"/>
                </a:solidFill>
                <a:latin typeface="Arial"/>
                <a:cs typeface="Arial"/>
              </a:rPr>
              <a:t>C</a:t>
            </a:r>
            <a:endParaRPr sz="1200">
              <a:latin typeface="Arial"/>
              <a:cs typeface="Arial"/>
            </a:endParaRPr>
          </a:p>
        </p:txBody>
      </p:sp>
      <p:sp>
        <p:nvSpPr>
          <p:cNvPr id="50" name="object 50"/>
          <p:cNvSpPr/>
          <p:nvPr/>
        </p:nvSpPr>
        <p:spPr>
          <a:xfrm>
            <a:off x="6473952" y="3581400"/>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AC8752"/>
          </a:solidFill>
        </p:spPr>
        <p:txBody>
          <a:bodyPr wrap="square" lIns="0" tIns="0" rIns="0" bIns="0" rtlCol="0"/>
          <a:lstStyle/>
          <a:p/>
        </p:txBody>
      </p:sp>
      <p:sp>
        <p:nvSpPr>
          <p:cNvPr id="51" name="object 51"/>
          <p:cNvSpPr txBox="1"/>
          <p:nvPr/>
        </p:nvSpPr>
        <p:spPr>
          <a:xfrm>
            <a:off x="6561581" y="3628770"/>
            <a:ext cx="135890" cy="208279"/>
          </a:xfrm>
          <a:prstGeom prst="rect">
            <a:avLst/>
          </a:prstGeom>
        </p:spPr>
        <p:txBody>
          <a:bodyPr wrap="square" lIns="0" tIns="12700" rIns="0" bIns="0" rtlCol="0" vert="horz">
            <a:spAutoFit/>
          </a:bodyPr>
          <a:lstStyle/>
          <a:p>
            <a:pPr marL="12700">
              <a:lnSpc>
                <a:spcPct val="100000"/>
              </a:lnSpc>
              <a:spcBef>
                <a:spcPts val="100"/>
              </a:spcBef>
            </a:pPr>
            <a:r>
              <a:rPr dirty="0" sz="1200" spc="-5">
                <a:solidFill>
                  <a:srgbClr val="E7DCED"/>
                </a:solidFill>
                <a:latin typeface="Arial"/>
                <a:cs typeface="Arial"/>
              </a:rPr>
              <a:t>D</a:t>
            </a:r>
            <a:endParaRPr sz="1200">
              <a:latin typeface="Arial"/>
              <a:cs typeface="Arial"/>
            </a:endParaRPr>
          </a:p>
        </p:txBody>
      </p:sp>
      <p:sp>
        <p:nvSpPr>
          <p:cNvPr id="52" name="object 52"/>
          <p:cNvSpPr/>
          <p:nvPr/>
        </p:nvSpPr>
        <p:spPr>
          <a:xfrm>
            <a:off x="5946647" y="3057144"/>
            <a:ext cx="528320" cy="635"/>
          </a:xfrm>
          <a:custGeom>
            <a:avLst/>
            <a:gdLst/>
            <a:ahLst/>
            <a:cxnLst/>
            <a:rect l="l" t="t" r="r" b="b"/>
            <a:pathLst>
              <a:path w="528320" h="635">
                <a:moveTo>
                  <a:pt x="0" y="380"/>
                </a:moveTo>
                <a:lnTo>
                  <a:pt x="527812" y="0"/>
                </a:lnTo>
              </a:path>
            </a:pathLst>
          </a:custGeom>
          <a:ln w="24384">
            <a:solidFill>
              <a:srgbClr val="8952AC"/>
            </a:solidFill>
          </a:ln>
        </p:spPr>
        <p:txBody>
          <a:bodyPr wrap="square" lIns="0" tIns="0" rIns="0" bIns="0" rtlCol="0"/>
          <a:lstStyle/>
          <a:p/>
        </p:txBody>
      </p:sp>
      <p:sp>
        <p:nvSpPr>
          <p:cNvPr id="53" name="object 53"/>
          <p:cNvSpPr/>
          <p:nvPr/>
        </p:nvSpPr>
        <p:spPr>
          <a:xfrm>
            <a:off x="5794247" y="3209544"/>
            <a:ext cx="0" cy="371475"/>
          </a:xfrm>
          <a:custGeom>
            <a:avLst/>
            <a:gdLst/>
            <a:ahLst/>
            <a:cxnLst/>
            <a:rect l="l" t="t" r="r" b="b"/>
            <a:pathLst>
              <a:path w="0" h="371475">
                <a:moveTo>
                  <a:pt x="0" y="0"/>
                </a:moveTo>
                <a:lnTo>
                  <a:pt x="0" y="371347"/>
                </a:lnTo>
              </a:path>
            </a:pathLst>
          </a:custGeom>
          <a:ln w="24384">
            <a:solidFill>
              <a:srgbClr val="8952AC"/>
            </a:solidFill>
          </a:ln>
        </p:spPr>
        <p:txBody>
          <a:bodyPr wrap="square" lIns="0" tIns="0" rIns="0" bIns="0" rtlCol="0"/>
          <a:lstStyle/>
          <a:p/>
        </p:txBody>
      </p:sp>
      <p:sp>
        <p:nvSpPr>
          <p:cNvPr id="54" name="object 54"/>
          <p:cNvSpPr/>
          <p:nvPr/>
        </p:nvSpPr>
        <p:spPr>
          <a:xfrm>
            <a:off x="6626352" y="3209544"/>
            <a:ext cx="0" cy="371475"/>
          </a:xfrm>
          <a:custGeom>
            <a:avLst/>
            <a:gdLst/>
            <a:ahLst/>
            <a:cxnLst/>
            <a:rect l="l" t="t" r="r" b="b"/>
            <a:pathLst>
              <a:path w="0" h="371475">
                <a:moveTo>
                  <a:pt x="0" y="0"/>
                </a:moveTo>
                <a:lnTo>
                  <a:pt x="0" y="371347"/>
                </a:lnTo>
              </a:path>
            </a:pathLst>
          </a:custGeom>
          <a:ln w="24384">
            <a:solidFill>
              <a:srgbClr val="8952AC"/>
            </a:solidFill>
          </a:ln>
        </p:spPr>
        <p:txBody>
          <a:bodyPr wrap="square" lIns="0" tIns="0" rIns="0" bIns="0" rtlCol="0"/>
          <a:lstStyle/>
          <a:p/>
        </p:txBody>
      </p:sp>
      <p:sp>
        <p:nvSpPr>
          <p:cNvPr id="55" name="object 55"/>
          <p:cNvSpPr/>
          <p:nvPr/>
        </p:nvSpPr>
        <p:spPr>
          <a:xfrm>
            <a:off x="5946647" y="3733800"/>
            <a:ext cx="528320" cy="635"/>
          </a:xfrm>
          <a:custGeom>
            <a:avLst/>
            <a:gdLst/>
            <a:ahLst/>
            <a:cxnLst/>
            <a:rect l="l" t="t" r="r" b="b"/>
            <a:pathLst>
              <a:path w="528320" h="635">
                <a:moveTo>
                  <a:pt x="0" y="381"/>
                </a:moveTo>
                <a:lnTo>
                  <a:pt x="527812" y="0"/>
                </a:lnTo>
              </a:path>
            </a:pathLst>
          </a:custGeom>
          <a:ln w="24384">
            <a:solidFill>
              <a:srgbClr val="8952AC"/>
            </a:solidFill>
          </a:ln>
        </p:spPr>
        <p:txBody>
          <a:bodyPr wrap="square" lIns="0" tIns="0" rIns="0" bIns="0" rtlCol="0"/>
          <a:lstStyle/>
          <a:p/>
        </p:txBody>
      </p:sp>
      <p:sp>
        <p:nvSpPr>
          <p:cNvPr id="56" name="object 56"/>
          <p:cNvSpPr/>
          <p:nvPr/>
        </p:nvSpPr>
        <p:spPr>
          <a:xfrm>
            <a:off x="5900928" y="3166872"/>
            <a:ext cx="617855" cy="461009"/>
          </a:xfrm>
          <a:custGeom>
            <a:avLst/>
            <a:gdLst/>
            <a:ahLst/>
            <a:cxnLst/>
            <a:rect l="l" t="t" r="r" b="b"/>
            <a:pathLst>
              <a:path w="617854" h="461010">
                <a:moveTo>
                  <a:pt x="0" y="0"/>
                </a:moveTo>
                <a:lnTo>
                  <a:pt x="617347" y="460501"/>
                </a:lnTo>
              </a:path>
            </a:pathLst>
          </a:custGeom>
          <a:ln w="24384">
            <a:solidFill>
              <a:srgbClr val="8952AC"/>
            </a:solidFill>
          </a:ln>
        </p:spPr>
        <p:txBody>
          <a:bodyPr wrap="square" lIns="0" tIns="0" rIns="0" bIns="0" rtlCol="0"/>
          <a:lstStyle/>
          <a:p/>
        </p:txBody>
      </p:sp>
      <p:sp>
        <p:nvSpPr>
          <p:cNvPr id="57" name="object 57"/>
          <p:cNvSpPr/>
          <p:nvPr/>
        </p:nvSpPr>
        <p:spPr>
          <a:xfrm>
            <a:off x="5900928" y="3163823"/>
            <a:ext cx="617855" cy="461645"/>
          </a:xfrm>
          <a:custGeom>
            <a:avLst/>
            <a:gdLst/>
            <a:ahLst/>
            <a:cxnLst/>
            <a:rect l="l" t="t" r="r" b="b"/>
            <a:pathLst>
              <a:path w="617854" h="461645">
                <a:moveTo>
                  <a:pt x="617347" y="0"/>
                </a:moveTo>
                <a:lnTo>
                  <a:pt x="0" y="461263"/>
                </a:lnTo>
              </a:path>
            </a:pathLst>
          </a:custGeom>
          <a:ln w="24384">
            <a:solidFill>
              <a:srgbClr val="8952AC"/>
            </a:solidFill>
          </a:ln>
        </p:spPr>
        <p:txBody>
          <a:bodyPr wrap="square" lIns="0" tIns="0" rIns="0" bIns="0" rtlCol="0"/>
          <a:lstStyle/>
          <a:p/>
        </p:txBody>
      </p:sp>
      <p:sp>
        <p:nvSpPr>
          <p:cNvPr id="58" name="object 58"/>
          <p:cNvSpPr/>
          <p:nvPr/>
        </p:nvSpPr>
        <p:spPr>
          <a:xfrm>
            <a:off x="9375647" y="3212592"/>
            <a:ext cx="304800" cy="307975"/>
          </a:xfrm>
          <a:custGeom>
            <a:avLst/>
            <a:gdLst/>
            <a:ahLst/>
            <a:cxnLst/>
            <a:rect l="l" t="t" r="r" b="b"/>
            <a:pathLst>
              <a:path w="304800" h="307975">
                <a:moveTo>
                  <a:pt x="152400" y="0"/>
                </a:moveTo>
                <a:lnTo>
                  <a:pt x="104217" y="7851"/>
                </a:lnTo>
                <a:lnTo>
                  <a:pt x="62380" y="29711"/>
                </a:lnTo>
                <a:lnTo>
                  <a:pt x="29394" y="63038"/>
                </a:lnTo>
                <a:lnTo>
                  <a:pt x="7766" y="105290"/>
                </a:lnTo>
                <a:lnTo>
                  <a:pt x="0" y="153924"/>
                </a:lnTo>
                <a:lnTo>
                  <a:pt x="7766" y="202557"/>
                </a:lnTo>
                <a:lnTo>
                  <a:pt x="29394" y="244809"/>
                </a:lnTo>
                <a:lnTo>
                  <a:pt x="62380" y="278136"/>
                </a:lnTo>
                <a:lnTo>
                  <a:pt x="104217" y="299996"/>
                </a:lnTo>
                <a:lnTo>
                  <a:pt x="152400" y="307848"/>
                </a:lnTo>
                <a:lnTo>
                  <a:pt x="200582" y="299996"/>
                </a:lnTo>
                <a:lnTo>
                  <a:pt x="242419" y="278136"/>
                </a:lnTo>
                <a:lnTo>
                  <a:pt x="275405" y="244809"/>
                </a:lnTo>
                <a:lnTo>
                  <a:pt x="297033" y="202557"/>
                </a:lnTo>
                <a:lnTo>
                  <a:pt x="304800" y="153924"/>
                </a:lnTo>
                <a:lnTo>
                  <a:pt x="297033" y="105290"/>
                </a:lnTo>
                <a:lnTo>
                  <a:pt x="275405" y="63038"/>
                </a:lnTo>
                <a:lnTo>
                  <a:pt x="242419" y="29711"/>
                </a:lnTo>
                <a:lnTo>
                  <a:pt x="200582" y="7851"/>
                </a:lnTo>
                <a:lnTo>
                  <a:pt x="152400" y="0"/>
                </a:lnTo>
                <a:close/>
              </a:path>
            </a:pathLst>
          </a:custGeom>
          <a:solidFill>
            <a:srgbClr val="AC8752"/>
          </a:solidFill>
        </p:spPr>
        <p:txBody>
          <a:bodyPr wrap="square" lIns="0" tIns="0" rIns="0" bIns="0" rtlCol="0"/>
          <a:lstStyle/>
          <a:p/>
        </p:txBody>
      </p:sp>
      <p:sp>
        <p:nvSpPr>
          <p:cNvPr id="59" name="object 59"/>
          <p:cNvSpPr/>
          <p:nvPr/>
        </p:nvSpPr>
        <p:spPr>
          <a:xfrm>
            <a:off x="10207752" y="3212592"/>
            <a:ext cx="307975" cy="307975"/>
          </a:xfrm>
          <a:custGeom>
            <a:avLst/>
            <a:gdLst/>
            <a:ahLst/>
            <a:cxnLst/>
            <a:rect l="l" t="t" r="r" b="b"/>
            <a:pathLst>
              <a:path w="307975" h="307975">
                <a:moveTo>
                  <a:pt x="153924" y="0"/>
                </a:moveTo>
                <a:lnTo>
                  <a:pt x="105290" y="7851"/>
                </a:lnTo>
                <a:lnTo>
                  <a:pt x="63038" y="29711"/>
                </a:lnTo>
                <a:lnTo>
                  <a:pt x="29711" y="63038"/>
                </a:lnTo>
                <a:lnTo>
                  <a:pt x="7851" y="105290"/>
                </a:lnTo>
                <a:lnTo>
                  <a:pt x="0" y="153924"/>
                </a:lnTo>
                <a:lnTo>
                  <a:pt x="7851" y="202557"/>
                </a:lnTo>
                <a:lnTo>
                  <a:pt x="29711" y="244809"/>
                </a:lnTo>
                <a:lnTo>
                  <a:pt x="63038" y="278136"/>
                </a:lnTo>
                <a:lnTo>
                  <a:pt x="105290" y="299996"/>
                </a:lnTo>
                <a:lnTo>
                  <a:pt x="153924" y="307848"/>
                </a:lnTo>
                <a:lnTo>
                  <a:pt x="202557" y="299996"/>
                </a:lnTo>
                <a:lnTo>
                  <a:pt x="244809" y="278136"/>
                </a:lnTo>
                <a:lnTo>
                  <a:pt x="278136" y="244809"/>
                </a:lnTo>
                <a:lnTo>
                  <a:pt x="299996" y="202557"/>
                </a:lnTo>
                <a:lnTo>
                  <a:pt x="307848" y="153924"/>
                </a:lnTo>
                <a:lnTo>
                  <a:pt x="299996" y="105290"/>
                </a:lnTo>
                <a:lnTo>
                  <a:pt x="278136" y="63038"/>
                </a:lnTo>
                <a:lnTo>
                  <a:pt x="244809" y="29711"/>
                </a:lnTo>
                <a:lnTo>
                  <a:pt x="202557" y="7851"/>
                </a:lnTo>
                <a:lnTo>
                  <a:pt x="153924" y="0"/>
                </a:lnTo>
                <a:close/>
              </a:path>
            </a:pathLst>
          </a:custGeom>
          <a:solidFill>
            <a:srgbClr val="AC8752"/>
          </a:solidFill>
        </p:spPr>
        <p:txBody>
          <a:bodyPr wrap="square" lIns="0" tIns="0" rIns="0" bIns="0" rtlCol="0"/>
          <a:lstStyle/>
          <a:p/>
        </p:txBody>
      </p:sp>
      <p:sp>
        <p:nvSpPr>
          <p:cNvPr id="60" name="object 60"/>
          <p:cNvSpPr txBox="1"/>
          <p:nvPr/>
        </p:nvSpPr>
        <p:spPr>
          <a:xfrm>
            <a:off x="8451850" y="2209545"/>
            <a:ext cx="2921000" cy="1259840"/>
          </a:xfrm>
          <a:prstGeom prst="rect">
            <a:avLst/>
          </a:prstGeom>
        </p:spPr>
        <p:txBody>
          <a:bodyPr wrap="square" lIns="0" tIns="13335" rIns="0" bIns="0" rtlCol="0" vert="horz">
            <a:spAutoFit/>
          </a:bodyPr>
          <a:lstStyle/>
          <a:p>
            <a:pPr marL="12700">
              <a:lnSpc>
                <a:spcPct val="100000"/>
              </a:lnSpc>
              <a:spcBef>
                <a:spcPts val="105"/>
              </a:spcBef>
            </a:pPr>
            <a:r>
              <a:rPr dirty="0" sz="1100" spc="-5">
                <a:solidFill>
                  <a:srgbClr val="52AC87"/>
                </a:solidFill>
                <a:latin typeface="Calibri"/>
                <a:cs typeface="Calibri"/>
              </a:rPr>
              <a:t>Bipartite</a:t>
            </a:r>
            <a:r>
              <a:rPr dirty="0" sz="1100" spc="-35">
                <a:solidFill>
                  <a:srgbClr val="52AC87"/>
                </a:solidFill>
                <a:latin typeface="Calibri"/>
                <a:cs typeface="Calibri"/>
              </a:rPr>
              <a:t> </a:t>
            </a:r>
            <a:r>
              <a:rPr dirty="0" sz="1100">
                <a:solidFill>
                  <a:srgbClr val="52AC87"/>
                </a:solidFill>
                <a:latin typeface="Calibri"/>
                <a:cs typeface="Calibri"/>
              </a:rPr>
              <a:t>Graph</a:t>
            </a:r>
            <a:endParaRPr sz="1100">
              <a:latin typeface="Calibri"/>
              <a:cs typeface="Calibri"/>
            </a:endParaRPr>
          </a:p>
          <a:p>
            <a:pPr marL="12700" marR="5080">
              <a:lnSpc>
                <a:spcPct val="100000"/>
              </a:lnSpc>
              <a:spcBef>
                <a:spcPts val="50"/>
              </a:spcBef>
            </a:pPr>
            <a:r>
              <a:rPr dirty="0" sz="1000" spc="5">
                <a:solidFill>
                  <a:srgbClr val="767070"/>
                </a:solidFill>
                <a:latin typeface="Arial"/>
                <a:cs typeface="Arial"/>
              </a:rPr>
              <a:t>A </a:t>
            </a:r>
            <a:r>
              <a:rPr dirty="0" sz="1000" spc="-5">
                <a:solidFill>
                  <a:srgbClr val="767070"/>
                </a:solidFill>
                <a:latin typeface="Arial"/>
                <a:cs typeface="Arial"/>
              </a:rPr>
              <a:t>graph </a:t>
            </a:r>
            <a:r>
              <a:rPr dirty="0" sz="1000" spc="-10">
                <a:solidFill>
                  <a:srgbClr val="767070"/>
                </a:solidFill>
                <a:latin typeface="Arial"/>
                <a:cs typeface="Arial"/>
              </a:rPr>
              <a:t>where </a:t>
            </a:r>
            <a:r>
              <a:rPr dirty="0" sz="1000">
                <a:solidFill>
                  <a:srgbClr val="767070"/>
                </a:solidFill>
                <a:latin typeface="Arial"/>
                <a:cs typeface="Arial"/>
              </a:rPr>
              <a:t>the </a:t>
            </a:r>
            <a:r>
              <a:rPr dirty="0" sz="1000" spc="5">
                <a:solidFill>
                  <a:srgbClr val="767070"/>
                </a:solidFill>
                <a:latin typeface="Arial"/>
                <a:cs typeface="Arial"/>
              </a:rPr>
              <a:t>vertices </a:t>
            </a:r>
            <a:r>
              <a:rPr dirty="0" sz="1000">
                <a:solidFill>
                  <a:srgbClr val="767070"/>
                </a:solidFill>
                <a:latin typeface="Arial"/>
                <a:cs typeface="Arial"/>
              </a:rPr>
              <a:t>can </a:t>
            </a:r>
            <a:r>
              <a:rPr dirty="0" sz="1000" spc="-5">
                <a:solidFill>
                  <a:srgbClr val="767070"/>
                </a:solidFill>
                <a:latin typeface="Arial"/>
                <a:cs typeface="Arial"/>
              </a:rPr>
              <a:t>be </a:t>
            </a:r>
            <a:r>
              <a:rPr dirty="0" sz="1000" spc="5">
                <a:solidFill>
                  <a:srgbClr val="767070"/>
                </a:solidFill>
                <a:latin typeface="Arial"/>
                <a:cs typeface="Arial"/>
              </a:rPr>
              <a:t>divided into </a:t>
            </a:r>
            <a:r>
              <a:rPr dirty="0" sz="1000" spc="-5">
                <a:solidFill>
                  <a:srgbClr val="767070"/>
                </a:solidFill>
                <a:latin typeface="Arial"/>
                <a:cs typeface="Arial"/>
              </a:rPr>
              <a:t>two  sets such that no </a:t>
            </a:r>
            <a:r>
              <a:rPr dirty="0" sz="1000" spc="5">
                <a:solidFill>
                  <a:srgbClr val="767070"/>
                </a:solidFill>
                <a:latin typeface="Arial"/>
                <a:cs typeface="Arial"/>
              </a:rPr>
              <a:t>vertex </a:t>
            </a:r>
            <a:r>
              <a:rPr dirty="0" sz="1000" spc="10">
                <a:solidFill>
                  <a:srgbClr val="767070"/>
                </a:solidFill>
                <a:latin typeface="Arial"/>
                <a:cs typeface="Arial"/>
              </a:rPr>
              <a:t>in </a:t>
            </a:r>
            <a:r>
              <a:rPr dirty="0" sz="1000" spc="-5">
                <a:solidFill>
                  <a:srgbClr val="767070"/>
                </a:solidFill>
                <a:latin typeface="Arial"/>
                <a:cs typeface="Arial"/>
              </a:rPr>
              <a:t>one </a:t>
            </a:r>
            <a:r>
              <a:rPr dirty="0" sz="1000" spc="-10">
                <a:solidFill>
                  <a:srgbClr val="767070"/>
                </a:solidFill>
                <a:latin typeface="Arial"/>
                <a:cs typeface="Arial"/>
              </a:rPr>
              <a:t>set </a:t>
            </a:r>
            <a:r>
              <a:rPr dirty="0" sz="1000" spc="-5">
                <a:solidFill>
                  <a:srgbClr val="767070"/>
                </a:solidFill>
                <a:latin typeface="Arial"/>
                <a:cs typeface="Arial"/>
              </a:rPr>
              <a:t>has an edge </a:t>
            </a:r>
            <a:r>
              <a:rPr dirty="0" sz="1000" spc="5">
                <a:solidFill>
                  <a:srgbClr val="767070"/>
                </a:solidFill>
                <a:latin typeface="Arial"/>
                <a:cs typeface="Arial"/>
              </a:rPr>
              <a:t>to  </a:t>
            </a:r>
            <a:r>
              <a:rPr dirty="0" sz="1000" spc="-5">
                <a:solidFill>
                  <a:srgbClr val="767070"/>
                </a:solidFill>
                <a:latin typeface="Arial"/>
                <a:cs typeface="Arial"/>
              </a:rPr>
              <a:t>another </a:t>
            </a:r>
            <a:r>
              <a:rPr dirty="0" sz="1000" spc="5">
                <a:solidFill>
                  <a:srgbClr val="767070"/>
                </a:solidFill>
                <a:latin typeface="Arial"/>
                <a:cs typeface="Arial"/>
              </a:rPr>
              <a:t>vertex </a:t>
            </a:r>
            <a:r>
              <a:rPr dirty="0" sz="1000" spc="10">
                <a:solidFill>
                  <a:srgbClr val="767070"/>
                </a:solidFill>
                <a:latin typeface="Arial"/>
                <a:cs typeface="Arial"/>
              </a:rPr>
              <a:t>in </a:t>
            </a:r>
            <a:r>
              <a:rPr dirty="0" sz="1000">
                <a:solidFill>
                  <a:srgbClr val="767070"/>
                </a:solidFill>
                <a:latin typeface="Arial"/>
                <a:cs typeface="Arial"/>
              </a:rPr>
              <a:t>the same </a:t>
            </a:r>
            <a:r>
              <a:rPr dirty="0" sz="1000" spc="-5">
                <a:solidFill>
                  <a:srgbClr val="767070"/>
                </a:solidFill>
                <a:latin typeface="Arial"/>
                <a:cs typeface="Arial"/>
              </a:rPr>
              <a:t>set. </a:t>
            </a:r>
            <a:r>
              <a:rPr dirty="0" sz="1000">
                <a:solidFill>
                  <a:srgbClr val="767070"/>
                </a:solidFill>
                <a:latin typeface="Arial"/>
                <a:cs typeface="Arial"/>
              </a:rPr>
              <a:t>Called </a:t>
            </a:r>
            <a:r>
              <a:rPr dirty="0" sz="1000" spc="5">
                <a:solidFill>
                  <a:srgbClr val="767070"/>
                </a:solidFill>
                <a:latin typeface="Arial"/>
                <a:cs typeface="Arial"/>
              </a:rPr>
              <a:t>complete  </a:t>
            </a:r>
            <a:r>
              <a:rPr dirty="0" sz="1000">
                <a:solidFill>
                  <a:srgbClr val="767070"/>
                </a:solidFill>
                <a:latin typeface="Arial"/>
                <a:cs typeface="Arial"/>
              </a:rPr>
              <a:t>bipartite</a:t>
            </a:r>
            <a:r>
              <a:rPr dirty="0" sz="1000" spc="-75">
                <a:solidFill>
                  <a:srgbClr val="767070"/>
                </a:solidFill>
                <a:latin typeface="Arial"/>
                <a:cs typeface="Arial"/>
              </a:rPr>
              <a:t> </a:t>
            </a:r>
            <a:r>
              <a:rPr dirty="0" sz="1000" spc="5">
                <a:solidFill>
                  <a:srgbClr val="767070"/>
                </a:solidFill>
                <a:latin typeface="Arial"/>
                <a:cs typeface="Arial"/>
              </a:rPr>
              <a:t>if</a:t>
            </a:r>
            <a:r>
              <a:rPr dirty="0" sz="1000" spc="-30">
                <a:solidFill>
                  <a:srgbClr val="767070"/>
                </a:solidFill>
                <a:latin typeface="Arial"/>
                <a:cs typeface="Arial"/>
              </a:rPr>
              <a:t> </a:t>
            </a:r>
            <a:r>
              <a:rPr dirty="0" sz="1000">
                <a:solidFill>
                  <a:srgbClr val="767070"/>
                </a:solidFill>
                <a:latin typeface="Arial"/>
                <a:cs typeface="Arial"/>
              </a:rPr>
              <a:t>all</a:t>
            </a:r>
            <a:r>
              <a:rPr dirty="0" sz="1000" spc="-20">
                <a:solidFill>
                  <a:srgbClr val="767070"/>
                </a:solidFill>
                <a:latin typeface="Arial"/>
                <a:cs typeface="Arial"/>
              </a:rPr>
              <a:t> </a:t>
            </a:r>
            <a:r>
              <a:rPr dirty="0" sz="1000" spc="5">
                <a:solidFill>
                  <a:srgbClr val="767070"/>
                </a:solidFill>
                <a:latin typeface="Arial"/>
                <a:cs typeface="Arial"/>
              </a:rPr>
              <a:t>vertices</a:t>
            </a:r>
            <a:r>
              <a:rPr dirty="0" sz="1000" spc="-85">
                <a:solidFill>
                  <a:srgbClr val="767070"/>
                </a:solidFill>
                <a:latin typeface="Arial"/>
                <a:cs typeface="Arial"/>
              </a:rPr>
              <a:t> </a:t>
            </a:r>
            <a:r>
              <a:rPr dirty="0" sz="1000" spc="10">
                <a:solidFill>
                  <a:srgbClr val="767070"/>
                </a:solidFill>
                <a:latin typeface="Arial"/>
                <a:cs typeface="Arial"/>
              </a:rPr>
              <a:t>in</a:t>
            </a:r>
            <a:r>
              <a:rPr dirty="0" sz="1000" spc="-20">
                <a:solidFill>
                  <a:srgbClr val="767070"/>
                </a:solidFill>
                <a:latin typeface="Arial"/>
                <a:cs typeface="Arial"/>
              </a:rPr>
              <a:t> </a:t>
            </a:r>
            <a:r>
              <a:rPr dirty="0" sz="1000" spc="-5">
                <a:solidFill>
                  <a:srgbClr val="767070"/>
                </a:solidFill>
                <a:latin typeface="Arial"/>
                <a:cs typeface="Arial"/>
              </a:rPr>
              <a:t>one</a:t>
            </a:r>
            <a:r>
              <a:rPr dirty="0" sz="1000" spc="-20">
                <a:solidFill>
                  <a:srgbClr val="767070"/>
                </a:solidFill>
                <a:latin typeface="Arial"/>
                <a:cs typeface="Arial"/>
              </a:rPr>
              <a:t> </a:t>
            </a:r>
            <a:r>
              <a:rPr dirty="0" sz="1000" spc="-10">
                <a:solidFill>
                  <a:srgbClr val="767070"/>
                </a:solidFill>
                <a:latin typeface="Arial"/>
                <a:cs typeface="Arial"/>
              </a:rPr>
              <a:t>set</a:t>
            </a:r>
            <a:r>
              <a:rPr dirty="0" sz="1000" spc="20">
                <a:solidFill>
                  <a:srgbClr val="767070"/>
                </a:solidFill>
                <a:latin typeface="Arial"/>
                <a:cs typeface="Arial"/>
              </a:rPr>
              <a:t> </a:t>
            </a:r>
            <a:r>
              <a:rPr dirty="0" sz="1000">
                <a:solidFill>
                  <a:srgbClr val="767070"/>
                </a:solidFill>
                <a:latin typeface="Arial"/>
                <a:cs typeface="Arial"/>
              </a:rPr>
              <a:t>are</a:t>
            </a:r>
            <a:r>
              <a:rPr dirty="0" sz="1000" spc="-20">
                <a:solidFill>
                  <a:srgbClr val="767070"/>
                </a:solidFill>
                <a:latin typeface="Arial"/>
                <a:cs typeface="Arial"/>
              </a:rPr>
              <a:t> </a:t>
            </a:r>
            <a:r>
              <a:rPr dirty="0" sz="1000" spc="-5">
                <a:solidFill>
                  <a:srgbClr val="767070"/>
                </a:solidFill>
                <a:latin typeface="Arial"/>
                <a:cs typeface="Arial"/>
              </a:rPr>
              <a:t>connected</a:t>
            </a:r>
            <a:r>
              <a:rPr dirty="0" sz="1000" spc="-45">
                <a:solidFill>
                  <a:srgbClr val="767070"/>
                </a:solidFill>
                <a:latin typeface="Arial"/>
                <a:cs typeface="Arial"/>
              </a:rPr>
              <a:t> </a:t>
            </a:r>
            <a:r>
              <a:rPr dirty="0" sz="1000" spc="5">
                <a:solidFill>
                  <a:srgbClr val="767070"/>
                </a:solidFill>
                <a:latin typeface="Arial"/>
                <a:cs typeface="Arial"/>
              </a:rPr>
              <a:t>to</a:t>
            </a:r>
            <a:r>
              <a:rPr dirty="0" sz="1000" spc="-20">
                <a:solidFill>
                  <a:srgbClr val="767070"/>
                </a:solidFill>
                <a:latin typeface="Arial"/>
                <a:cs typeface="Arial"/>
              </a:rPr>
              <a:t> </a:t>
            </a:r>
            <a:r>
              <a:rPr dirty="0" sz="1000" spc="-5">
                <a:solidFill>
                  <a:srgbClr val="767070"/>
                </a:solidFill>
                <a:latin typeface="Arial"/>
                <a:cs typeface="Arial"/>
              </a:rPr>
              <a:t>all  </a:t>
            </a:r>
            <a:r>
              <a:rPr dirty="0" sz="1000" spc="5">
                <a:solidFill>
                  <a:srgbClr val="767070"/>
                </a:solidFill>
                <a:latin typeface="Arial"/>
                <a:cs typeface="Arial"/>
              </a:rPr>
              <a:t>vertices </a:t>
            </a:r>
            <a:r>
              <a:rPr dirty="0" sz="1000" spc="10">
                <a:solidFill>
                  <a:srgbClr val="767070"/>
                </a:solidFill>
                <a:latin typeface="Arial"/>
                <a:cs typeface="Arial"/>
              </a:rPr>
              <a:t>in </a:t>
            </a:r>
            <a:r>
              <a:rPr dirty="0" sz="1000">
                <a:solidFill>
                  <a:srgbClr val="767070"/>
                </a:solidFill>
                <a:latin typeface="Arial"/>
                <a:cs typeface="Arial"/>
              </a:rPr>
              <a:t>the </a:t>
            </a:r>
            <a:r>
              <a:rPr dirty="0" sz="1000" spc="-5">
                <a:solidFill>
                  <a:srgbClr val="767070"/>
                </a:solidFill>
                <a:latin typeface="Arial"/>
                <a:cs typeface="Arial"/>
              </a:rPr>
              <a:t>other</a:t>
            </a:r>
            <a:r>
              <a:rPr dirty="0" sz="1000" spc="-175">
                <a:solidFill>
                  <a:srgbClr val="767070"/>
                </a:solidFill>
                <a:latin typeface="Arial"/>
                <a:cs typeface="Arial"/>
              </a:rPr>
              <a:t> </a:t>
            </a:r>
            <a:r>
              <a:rPr dirty="0" sz="1000" spc="-5">
                <a:solidFill>
                  <a:srgbClr val="767070"/>
                </a:solidFill>
                <a:latin typeface="Arial"/>
                <a:cs typeface="Arial"/>
              </a:rPr>
              <a:t>set.</a:t>
            </a:r>
            <a:endParaRPr sz="1000">
              <a:latin typeface="Arial"/>
              <a:cs typeface="Arial"/>
            </a:endParaRPr>
          </a:p>
          <a:p>
            <a:pPr marL="1027430">
              <a:lnSpc>
                <a:spcPct val="100000"/>
              </a:lnSpc>
              <a:spcBef>
                <a:spcPts val="900"/>
              </a:spcBef>
              <a:tabLst>
                <a:tab pos="1861185" algn="l"/>
              </a:tabLst>
            </a:pPr>
            <a:r>
              <a:rPr dirty="0" sz="1200">
                <a:solidFill>
                  <a:srgbClr val="E7DCED"/>
                </a:solidFill>
                <a:latin typeface="Arial"/>
                <a:cs typeface="Arial"/>
              </a:rPr>
              <a:t>A	B</a:t>
            </a:r>
            <a:endParaRPr sz="1200">
              <a:latin typeface="Arial"/>
              <a:cs typeface="Arial"/>
            </a:endParaRPr>
          </a:p>
        </p:txBody>
      </p:sp>
      <p:sp>
        <p:nvSpPr>
          <p:cNvPr id="61" name="object 61"/>
          <p:cNvSpPr/>
          <p:nvPr/>
        </p:nvSpPr>
        <p:spPr>
          <a:xfrm>
            <a:off x="9375647" y="3700271"/>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AC8752"/>
          </a:solidFill>
        </p:spPr>
        <p:txBody>
          <a:bodyPr wrap="square" lIns="0" tIns="0" rIns="0" bIns="0" rtlCol="0"/>
          <a:lstStyle/>
          <a:p/>
        </p:txBody>
      </p:sp>
      <p:sp>
        <p:nvSpPr>
          <p:cNvPr id="62" name="object 62"/>
          <p:cNvSpPr txBox="1"/>
          <p:nvPr/>
        </p:nvSpPr>
        <p:spPr>
          <a:xfrm>
            <a:off x="9462896" y="3747642"/>
            <a:ext cx="135890" cy="208279"/>
          </a:xfrm>
          <a:prstGeom prst="rect">
            <a:avLst/>
          </a:prstGeom>
        </p:spPr>
        <p:txBody>
          <a:bodyPr wrap="square" lIns="0" tIns="12700" rIns="0" bIns="0" rtlCol="0" vert="horz">
            <a:spAutoFit/>
          </a:bodyPr>
          <a:lstStyle/>
          <a:p>
            <a:pPr marL="12700">
              <a:lnSpc>
                <a:spcPct val="100000"/>
              </a:lnSpc>
              <a:spcBef>
                <a:spcPts val="100"/>
              </a:spcBef>
            </a:pPr>
            <a:r>
              <a:rPr dirty="0" sz="1200" spc="-5">
                <a:solidFill>
                  <a:srgbClr val="E7DCED"/>
                </a:solidFill>
                <a:latin typeface="Arial"/>
                <a:cs typeface="Arial"/>
              </a:rPr>
              <a:t>C</a:t>
            </a:r>
            <a:endParaRPr sz="1200">
              <a:latin typeface="Arial"/>
              <a:cs typeface="Arial"/>
            </a:endParaRPr>
          </a:p>
        </p:txBody>
      </p:sp>
      <p:sp>
        <p:nvSpPr>
          <p:cNvPr id="63" name="object 63"/>
          <p:cNvSpPr/>
          <p:nvPr/>
        </p:nvSpPr>
        <p:spPr>
          <a:xfrm>
            <a:off x="10207752" y="3700271"/>
            <a:ext cx="307975" cy="304800"/>
          </a:xfrm>
          <a:custGeom>
            <a:avLst/>
            <a:gdLst/>
            <a:ahLst/>
            <a:cxnLst/>
            <a:rect l="l" t="t" r="r" b="b"/>
            <a:pathLst>
              <a:path w="307975" h="304800">
                <a:moveTo>
                  <a:pt x="153924" y="0"/>
                </a:moveTo>
                <a:lnTo>
                  <a:pt x="105290" y="7766"/>
                </a:lnTo>
                <a:lnTo>
                  <a:pt x="63038" y="29394"/>
                </a:lnTo>
                <a:lnTo>
                  <a:pt x="29711" y="62380"/>
                </a:lnTo>
                <a:lnTo>
                  <a:pt x="7851" y="104217"/>
                </a:lnTo>
                <a:lnTo>
                  <a:pt x="0" y="152400"/>
                </a:lnTo>
                <a:lnTo>
                  <a:pt x="7851" y="200582"/>
                </a:lnTo>
                <a:lnTo>
                  <a:pt x="29711" y="242419"/>
                </a:lnTo>
                <a:lnTo>
                  <a:pt x="63038" y="275405"/>
                </a:lnTo>
                <a:lnTo>
                  <a:pt x="105290" y="297033"/>
                </a:lnTo>
                <a:lnTo>
                  <a:pt x="153924" y="304800"/>
                </a:lnTo>
                <a:lnTo>
                  <a:pt x="202557" y="297033"/>
                </a:lnTo>
                <a:lnTo>
                  <a:pt x="244809" y="275405"/>
                </a:lnTo>
                <a:lnTo>
                  <a:pt x="278136" y="242419"/>
                </a:lnTo>
                <a:lnTo>
                  <a:pt x="299996" y="200582"/>
                </a:lnTo>
                <a:lnTo>
                  <a:pt x="307848" y="152400"/>
                </a:lnTo>
                <a:lnTo>
                  <a:pt x="299996" y="104217"/>
                </a:lnTo>
                <a:lnTo>
                  <a:pt x="278136" y="62380"/>
                </a:lnTo>
                <a:lnTo>
                  <a:pt x="244809" y="29394"/>
                </a:lnTo>
                <a:lnTo>
                  <a:pt x="202557" y="7766"/>
                </a:lnTo>
                <a:lnTo>
                  <a:pt x="153924" y="0"/>
                </a:lnTo>
                <a:close/>
              </a:path>
            </a:pathLst>
          </a:custGeom>
          <a:solidFill>
            <a:srgbClr val="AC8752"/>
          </a:solidFill>
        </p:spPr>
        <p:txBody>
          <a:bodyPr wrap="square" lIns="0" tIns="0" rIns="0" bIns="0" rtlCol="0"/>
          <a:lstStyle/>
          <a:p/>
        </p:txBody>
      </p:sp>
      <p:sp>
        <p:nvSpPr>
          <p:cNvPr id="64" name="object 64"/>
          <p:cNvSpPr txBox="1"/>
          <p:nvPr/>
        </p:nvSpPr>
        <p:spPr>
          <a:xfrm>
            <a:off x="10296525" y="3747261"/>
            <a:ext cx="135890" cy="208279"/>
          </a:xfrm>
          <a:prstGeom prst="rect">
            <a:avLst/>
          </a:prstGeom>
        </p:spPr>
        <p:txBody>
          <a:bodyPr wrap="square" lIns="0" tIns="12700" rIns="0" bIns="0" rtlCol="0" vert="horz">
            <a:spAutoFit/>
          </a:bodyPr>
          <a:lstStyle/>
          <a:p>
            <a:pPr marL="12700">
              <a:lnSpc>
                <a:spcPct val="100000"/>
              </a:lnSpc>
              <a:spcBef>
                <a:spcPts val="100"/>
              </a:spcBef>
            </a:pPr>
            <a:r>
              <a:rPr dirty="0" sz="1200" spc="-5">
                <a:solidFill>
                  <a:srgbClr val="E7DCED"/>
                </a:solidFill>
                <a:latin typeface="Arial"/>
                <a:cs typeface="Arial"/>
              </a:rPr>
              <a:t>D</a:t>
            </a:r>
            <a:endParaRPr sz="1200">
              <a:latin typeface="Arial"/>
              <a:cs typeface="Arial"/>
            </a:endParaRPr>
          </a:p>
        </p:txBody>
      </p:sp>
      <p:sp>
        <p:nvSpPr>
          <p:cNvPr id="65" name="object 65"/>
          <p:cNvSpPr/>
          <p:nvPr/>
        </p:nvSpPr>
        <p:spPr>
          <a:xfrm>
            <a:off x="9680447" y="3364991"/>
            <a:ext cx="528320" cy="635"/>
          </a:xfrm>
          <a:custGeom>
            <a:avLst/>
            <a:gdLst/>
            <a:ahLst/>
            <a:cxnLst/>
            <a:rect l="l" t="t" r="r" b="b"/>
            <a:pathLst>
              <a:path w="528320" h="635">
                <a:moveTo>
                  <a:pt x="0" y="381"/>
                </a:moveTo>
                <a:lnTo>
                  <a:pt x="527811" y="0"/>
                </a:lnTo>
              </a:path>
            </a:pathLst>
          </a:custGeom>
          <a:ln w="24384">
            <a:solidFill>
              <a:srgbClr val="8952AC"/>
            </a:solidFill>
          </a:ln>
        </p:spPr>
        <p:txBody>
          <a:bodyPr wrap="square" lIns="0" tIns="0" rIns="0" bIns="0" rtlCol="0"/>
          <a:lstStyle/>
          <a:p/>
        </p:txBody>
      </p:sp>
      <p:sp>
        <p:nvSpPr>
          <p:cNvPr id="66" name="object 66"/>
          <p:cNvSpPr/>
          <p:nvPr/>
        </p:nvSpPr>
        <p:spPr>
          <a:xfrm>
            <a:off x="9680447" y="3852671"/>
            <a:ext cx="528320" cy="635"/>
          </a:xfrm>
          <a:custGeom>
            <a:avLst/>
            <a:gdLst/>
            <a:ahLst/>
            <a:cxnLst/>
            <a:rect l="l" t="t" r="r" b="b"/>
            <a:pathLst>
              <a:path w="528320" h="635">
                <a:moveTo>
                  <a:pt x="0" y="380"/>
                </a:moveTo>
                <a:lnTo>
                  <a:pt x="527811" y="0"/>
                </a:lnTo>
              </a:path>
            </a:pathLst>
          </a:custGeom>
          <a:ln w="24384">
            <a:solidFill>
              <a:srgbClr val="8952AC"/>
            </a:solidFill>
          </a:ln>
        </p:spPr>
        <p:txBody>
          <a:bodyPr wrap="square" lIns="0" tIns="0" rIns="0" bIns="0" rtlCol="0"/>
          <a:lstStyle/>
          <a:p/>
        </p:txBody>
      </p:sp>
      <p:sp>
        <p:nvSpPr>
          <p:cNvPr id="67" name="object 67"/>
          <p:cNvSpPr/>
          <p:nvPr/>
        </p:nvSpPr>
        <p:spPr>
          <a:xfrm>
            <a:off x="9634728" y="3474720"/>
            <a:ext cx="617855" cy="271145"/>
          </a:xfrm>
          <a:custGeom>
            <a:avLst/>
            <a:gdLst/>
            <a:ahLst/>
            <a:cxnLst/>
            <a:rect l="l" t="t" r="r" b="b"/>
            <a:pathLst>
              <a:path w="617854" h="271145">
                <a:moveTo>
                  <a:pt x="617347" y="0"/>
                </a:moveTo>
                <a:lnTo>
                  <a:pt x="0" y="270763"/>
                </a:lnTo>
              </a:path>
            </a:pathLst>
          </a:custGeom>
          <a:ln w="24384">
            <a:solidFill>
              <a:srgbClr val="8952AC"/>
            </a:solidFill>
          </a:ln>
        </p:spPr>
        <p:txBody>
          <a:bodyPr wrap="square" lIns="0" tIns="0" rIns="0" bIns="0" rtlCol="0"/>
          <a:lstStyle/>
          <a:p/>
        </p:txBody>
      </p:sp>
      <p:sp>
        <p:nvSpPr>
          <p:cNvPr id="68" name="object 68"/>
          <p:cNvSpPr/>
          <p:nvPr/>
        </p:nvSpPr>
        <p:spPr>
          <a:xfrm>
            <a:off x="9634728" y="3474720"/>
            <a:ext cx="617855" cy="270510"/>
          </a:xfrm>
          <a:custGeom>
            <a:avLst/>
            <a:gdLst/>
            <a:ahLst/>
            <a:cxnLst/>
            <a:rect l="l" t="t" r="r" b="b"/>
            <a:pathLst>
              <a:path w="617854" h="270510">
                <a:moveTo>
                  <a:pt x="617347" y="270001"/>
                </a:moveTo>
                <a:lnTo>
                  <a:pt x="0" y="0"/>
                </a:lnTo>
              </a:path>
            </a:pathLst>
          </a:custGeom>
          <a:ln w="24384">
            <a:solidFill>
              <a:srgbClr val="8952AC"/>
            </a:solidFill>
          </a:ln>
        </p:spPr>
        <p:txBody>
          <a:bodyPr wrap="square" lIns="0" tIns="0" rIns="0" bIns="0" rtlCol="0"/>
          <a:lstStyle/>
          <a:p/>
        </p:txBody>
      </p:sp>
      <p:sp>
        <p:nvSpPr>
          <p:cNvPr id="69" name="object 69"/>
          <p:cNvSpPr/>
          <p:nvPr/>
        </p:nvSpPr>
        <p:spPr>
          <a:xfrm>
            <a:off x="1139952" y="5562600"/>
            <a:ext cx="304800" cy="307975"/>
          </a:xfrm>
          <a:custGeom>
            <a:avLst/>
            <a:gdLst/>
            <a:ahLst/>
            <a:cxnLst/>
            <a:rect l="l" t="t" r="r" b="b"/>
            <a:pathLst>
              <a:path w="304800" h="307975">
                <a:moveTo>
                  <a:pt x="152400" y="0"/>
                </a:moveTo>
                <a:lnTo>
                  <a:pt x="104231" y="7846"/>
                </a:lnTo>
                <a:lnTo>
                  <a:pt x="62396" y="29697"/>
                </a:lnTo>
                <a:lnTo>
                  <a:pt x="29405" y="63016"/>
                </a:lnTo>
                <a:lnTo>
                  <a:pt x="7769" y="105270"/>
                </a:lnTo>
                <a:lnTo>
                  <a:pt x="0" y="153924"/>
                </a:lnTo>
                <a:lnTo>
                  <a:pt x="7769" y="202577"/>
                </a:lnTo>
                <a:lnTo>
                  <a:pt x="29405" y="244831"/>
                </a:lnTo>
                <a:lnTo>
                  <a:pt x="62396" y="278150"/>
                </a:lnTo>
                <a:lnTo>
                  <a:pt x="104231" y="300001"/>
                </a:lnTo>
                <a:lnTo>
                  <a:pt x="152400" y="307847"/>
                </a:lnTo>
                <a:lnTo>
                  <a:pt x="200582" y="300001"/>
                </a:lnTo>
                <a:lnTo>
                  <a:pt x="242419" y="278150"/>
                </a:lnTo>
                <a:lnTo>
                  <a:pt x="275405" y="244831"/>
                </a:lnTo>
                <a:lnTo>
                  <a:pt x="297033" y="202577"/>
                </a:lnTo>
                <a:lnTo>
                  <a:pt x="304800" y="153924"/>
                </a:lnTo>
                <a:lnTo>
                  <a:pt x="297033" y="105270"/>
                </a:lnTo>
                <a:lnTo>
                  <a:pt x="275405" y="63016"/>
                </a:lnTo>
                <a:lnTo>
                  <a:pt x="242419" y="29697"/>
                </a:lnTo>
                <a:lnTo>
                  <a:pt x="200582" y="7846"/>
                </a:lnTo>
                <a:lnTo>
                  <a:pt x="152400" y="0"/>
                </a:lnTo>
                <a:close/>
              </a:path>
            </a:pathLst>
          </a:custGeom>
          <a:solidFill>
            <a:srgbClr val="AC8752"/>
          </a:solidFill>
        </p:spPr>
        <p:txBody>
          <a:bodyPr wrap="square" lIns="0" tIns="0" rIns="0" bIns="0" rtlCol="0"/>
          <a:lstStyle/>
          <a:p/>
        </p:txBody>
      </p:sp>
      <p:sp>
        <p:nvSpPr>
          <p:cNvPr id="70" name="object 70"/>
          <p:cNvSpPr txBox="1"/>
          <p:nvPr/>
        </p:nvSpPr>
        <p:spPr>
          <a:xfrm>
            <a:off x="1229055" y="5611774"/>
            <a:ext cx="127635"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E7DCED"/>
                </a:solidFill>
                <a:latin typeface="Arial"/>
                <a:cs typeface="Arial"/>
              </a:rPr>
              <a:t>A</a:t>
            </a:r>
            <a:endParaRPr sz="1200">
              <a:latin typeface="Arial"/>
              <a:cs typeface="Arial"/>
            </a:endParaRPr>
          </a:p>
        </p:txBody>
      </p:sp>
      <p:sp>
        <p:nvSpPr>
          <p:cNvPr id="71" name="object 71"/>
          <p:cNvSpPr/>
          <p:nvPr/>
        </p:nvSpPr>
        <p:spPr>
          <a:xfrm>
            <a:off x="1972055" y="5562600"/>
            <a:ext cx="307975" cy="304800"/>
          </a:xfrm>
          <a:custGeom>
            <a:avLst/>
            <a:gdLst/>
            <a:ahLst/>
            <a:cxnLst/>
            <a:rect l="l" t="t" r="r" b="b"/>
            <a:pathLst>
              <a:path w="307975" h="304800">
                <a:moveTo>
                  <a:pt x="153924" y="0"/>
                </a:moveTo>
                <a:lnTo>
                  <a:pt x="105290" y="7769"/>
                </a:lnTo>
                <a:lnTo>
                  <a:pt x="63038" y="29405"/>
                </a:lnTo>
                <a:lnTo>
                  <a:pt x="29711" y="62396"/>
                </a:lnTo>
                <a:lnTo>
                  <a:pt x="7851" y="104231"/>
                </a:lnTo>
                <a:lnTo>
                  <a:pt x="0" y="152400"/>
                </a:lnTo>
                <a:lnTo>
                  <a:pt x="7851" y="200568"/>
                </a:lnTo>
                <a:lnTo>
                  <a:pt x="29711" y="242403"/>
                </a:lnTo>
                <a:lnTo>
                  <a:pt x="63038" y="275394"/>
                </a:lnTo>
                <a:lnTo>
                  <a:pt x="105290" y="297030"/>
                </a:lnTo>
                <a:lnTo>
                  <a:pt x="153924" y="304800"/>
                </a:lnTo>
                <a:lnTo>
                  <a:pt x="202557" y="297030"/>
                </a:lnTo>
                <a:lnTo>
                  <a:pt x="244809" y="275394"/>
                </a:lnTo>
                <a:lnTo>
                  <a:pt x="278136" y="242403"/>
                </a:lnTo>
                <a:lnTo>
                  <a:pt x="299996" y="200568"/>
                </a:lnTo>
                <a:lnTo>
                  <a:pt x="307848" y="152400"/>
                </a:lnTo>
                <a:lnTo>
                  <a:pt x="299996" y="104231"/>
                </a:lnTo>
                <a:lnTo>
                  <a:pt x="278136" y="62396"/>
                </a:lnTo>
                <a:lnTo>
                  <a:pt x="244809" y="29405"/>
                </a:lnTo>
                <a:lnTo>
                  <a:pt x="202557" y="7769"/>
                </a:lnTo>
                <a:lnTo>
                  <a:pt x="153924" y="0"/>
                </a:lnTo>
                <a:close/>
              </a:path>
            </a:pathLst>
          </a:custGeom>
          <a:solidFill>
            <a:srgbClr val="AC8752"/>
          </a:solidFill>
        </p:spPr>
        <p:txBody>
          <a:bodyPr wrap="square" lIns="0" tIns="0" rIns="0" bIns="0" rtlCol="0"/>
          <a:lstStyle/>
          <a:p/>
        </p:txBody>
      </p:sp>
      <p:sp>
        <p:nvSpPr>
          <p:cNvPr id="72" name="object 72"/>
          <p:cNvSpPr txBox="1"/>
          <p:nvPr/>
        </p:nvSpPr>
        <p:spPr>
          <a:xfrm>
            <a:off x="2062988" y="5611469"/>
            <a:ext cx="127635"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E7DCED"/>
                </a:solidFill>
                <a:latin typeface="Arial"/>
                <a:cs typeface="Arial"/>
              </a:rPr>
              <a:t>B</a:t>
            </a:r>
            <a:endParaRPr sz="1200">
              <a:latin typeface="Arial"/>
              <a:cs typeface="Arial"/>
            </a:endParaRPr>
          </a:p>
        </p:txBody>
      </p:sp>
      <p:sp>
        <p:nvSpPr>
          <p:cNvPr id="73" name="object 73"/>
          <p:cNvSpPr/>
          <p:nvPr/>
        </p:nvSpPr>
        <p:spPr>
          <a:xfrm>
            <a:off x="1444752" y="5715000"/>
            <a:ext cx="528320" cy="635"/>
          </a:xfrm>
          <a:custGeom>
            <a:avLst/>
            <a:gdLst/>
            <a:ahLst/>
            <a:cxnLst/>
            <a:rect l="l" t="t" r="r" b="b"/>
            <a:pathLst>
              <a:path w="528319" h="635">
                <a:moveTo>
                  <a:pt x="0" y="355"/>
                </a:moveTo>
                <a:lnTo>
                  <a:pt x="527811" y="0"/>
                </a:lnTo>
              </a:path>
            </a:pathLst>
          </a:custGeom>
          <a:ln w="24384">
            <a:solidFill>
              <a:srgbClr val="8952AC"/>
            </a:solidFill>
          </a:ln>
        </p:spPr>
        <p:txBody>
          <a:bodyPr wrap="square" lIns="0" tIns="0" rIns="0" bIns="0" rtlCol="0"/>
          <a:lstStyle/>
          <a:p/>
        </p:txBody>
      </p:sp>
      <p:sp>
        <p:nvSpPr>
          <p:cNvPr id="74" name="object 74"/>
          <p:cNvSpPr/>
          <p:nvPr/>
        </p:nvSpPr>
        <p:spPr>
          <a:xfrm>
            <a:off x="2855976" y="5562600"/>
            <a:ext cx="307975" cy="307975"/>
          </a:xfrm>
          <a:custGeom>
            <a:avLst/>
            <a:gdLst/>
            <a:ahLst/>
            <a:cxnLst/>
            <a:rect l="l" t="t" r="r" b="b"/>
            <a:pathLst>
              <a:path w="307975" h="307975">
                <a:moveTo>
                  <a:pt x="153924" y="0"/>
                </a:moveTo>
                <a:lnTo>
                  <a:pt x="105290" y="7846"/>
                </a:lnTo>
                <a:lnTo>
                  <a:pt x="63038" y="29697"/>
                </a:lnTo>
                <a:lnTo>
                  <a:pt x="29711" y="63016"/>
                </a:lnTo>
                <a:lnTo>
                  <a:pt x="7851" y="105270"/>
                </a:lnTo>
                <a:lnTo>
                  <a:pt x="0" y="153924"/>
                </a:lnTo>
                <a:lnTo>
                  <a:pt x="7851" y="202577"/>
                </a:lnTo>
                <a:lnTo>
                  <a:pt x="29711" y="244831"/>
                </a:lnTo>
                <a:lnTo>
                  <a:pt x="63038" y="278150"/>
                </a:lnTo>
                <a:lnTo>
                  <a:pt x="105290" y="300001"/>
                </a:lnTo>
                <a:lnTo>
                  <a:pt x="153924" y="307847"/>
                </a:lnTo>
                <a:lnTo>
                  <a:pt x="202557" y="300001"/>
                </a:lnTo>
                <a:lnTo>
                  <a:pt x="244809" y="278150"/>
                </a:lnTo>
                <a:lnTo>
                  <a:pt x="278136" y="244831"/>
                </a:lnTo>
                <a:lnTo>
                  <a:pt x="299996" y="202577"/>
                </a:lnTo>
                <a:lnTo>
                  <a:pt x="307848" y="153924"/>
                </a:lnTo>
                <a:lnTo>
                  <a:pt x="299996" y="105270"/>
                </a:lnTo>
                <a:lnTo>
                  <a:pt x="278136" y="63016"/>
                </a:lnTo>
                <a:lnTo>
                  <a:pt x="244809" y="29697"/>
                </a:lnTo>
                <a:lnTo>
                  <a:pt x="202557" y="7846"/>
                </a:lnTo>
                <a:lnTo>
                  <a:pt x="153924" y="0"/>
                </a:lnTo>
                <a:close/>
              </a:path>
            </a:pathLst>
          </a:custGeom>
          <a:solidFill>
            <a:srgbClr val="AC8752"/>
          </a:solidFill>
        </p:spPr>
        <p:txBody>
          <a:bodyPr wrap="square" lIns="0" tIns="0" rIns="0" bIns="0" rtlCol="0"/>
          <a:lstStyle/>
          <a:p/>
        </p:txBody>
      </p:sp>
      <p:sp>
        <p:nvSpPr>
          <p:cNvPr id="75" name="object 75"/>
          <p:cNvSpPr txBox="1"/>
          <p:nvPr/>
        </p:nvSpPr>
        <p:spPr>
          <a:xfrm>
            <a:off x="2943225" y="5611774"/>
            <a:ext cx="135890" cy="208279"/>
          </a:xfrm>
          <a:prstGeom prst="rect">
            <a:avLst/>
          </a:prstGeom>
        </p:spPr>
        <p:txBody>
          <a:bodyPr wrap="square" lIns="0" tIns="12700" rIns="0" bIns="0" rtlCol="0" vert="horz">
            <a:spAutoFit/>
          </a:bodyPr>
          <a:lstStyle/>
          <a:p>
            <a:pPr marL="12700">
              <a:lnSpc>
                <a:spcPct val="100000"/>
              </a:lnSpc>
              <a:spcBef>
                <a:spcPts val="100"/>
              </a:spcBef>
            </a:pPr>
            <a:r>
              <a:rPr dirty="0" sz="1200" spc="-5">
                <a:solidFill>
                  <a:srgbClr val="E7DCED"/>
                </a:solidFill>
                <a:latin typeface="Arial"/>
                <a:cs typeface="Arial"/>
              </a:rPr>
              <a:t>C</a:t>
            </a:r>
            <a:endParaRPr sz="1200">
              <a:latin typeface="Arial"/>
              <a:cs typeface="Arial"/>
            </a:endParaRPr>
          </a:p>
        </p:txBody>
      </p:sp>
      <p:sp>
        <p:nvSpPr>
          <p:cNvPr id="76" name="object 76"/>
          <p:cNvSpPr/>
          <p:nvPr/>
        </p:nvSpPr>
        <p:spPr>
          <a:xfrm>
            <a:off x="3691128" y="5562600"/>
            <a:ext cx="304800" cy="304800"/>
          </a:xfrm>
          <a:custGeom>
            <a:avLst/>
            <a:gdLst/>
            <a:ahLst/>
            <a:cxnLst/>
            <a:rect l="l" t="t" r="r" b="b"/>
            <a:pathLst>
              <a:path w="304800" h="304800">
                <a:moveTo>
                  <a:pt x="152400" y="0"/>
                </a:moveTo>
                <a:lnTo>
                  <a:pt x="104217" y="7769"/>
                </a:lnTo>
                <a:lnTo>
                  <a:pt x="62380" y="29405"/>
                </a:lnTo>
                <a:lnTo>
                  <a:pt x="29394" y="62396"/>
                </a:lnTo>
                <a:lnTo>
                  <a:pt x="7766" y="104231"/>
                </a:lnTo>
                <a:lnTo>
                  <a:pt x="0" y="152400"/>
                </a:lnTo>
                <a:lnTo>
                  <a:pt x="7766" y="200568"/>
                </a:lnTo>
                <a:lnTo>
                  <a:pt x="29394" y="242403"/>
                </a:lnTo>
                <a:lnTo>
                  <a:pt x="62380" y="275394"/>
                </a:lnTo>
                <a:lnTo>
                  <a:pt x="104217" y="297030"/>
                </a:lnTo>
                <a:lnTo>
                  <a:pt x="152400" y="304800"/>
                </a:lnTo>
                <a:lnTo>
                  <a:pt x="200582" y="297030"/>
                </a:lnTo>
                <a:lnTo>
                  <a:pt x="242419" y="275394"/>
                </a:lnTo>
                <a:lnTo>
                  <a:pt x="275405" y="242403"/>
                </a:lnTo>
                <a:lnTo>
                  <a:pt x="297033" y="200568"/>
                </a:lnTo>
                <a:lnTo>
                  <a:pt x="304800" y="152400"/>
                </a:lnTo>
                <a:lnTo>
                  <a:pt x="297033" y="104231"/>
                </a:lnTo>
                <a:lnTo>
                  <a:pt x="275405" y="62396"/>
                </a:lnTo>
                <a:lnTo>
                  <a:pt x="242419" y="29405"/>
                </a:lnTo>
                <a:lnTo>
                  <a:pt x="200582" y="7769"/>
                </a:lnTo>
                <a:lnTo>
                  <a:pt x="152400" y="0"/>
                </a:lnTo>
                <a:close/>
              </a:path>
            </a:pathLst>
          </a:custGeom>
          <a:solidFill>
            <a:srgbClr val="AC8752"/>
          </a:solidFill>
        </p:spPr>
        <p:txBody>
          <a:bodyPr wrap="square" lIns="0" tIns="0" rIns="0" bIns="0" rtlCol="0"/>
          <a:lstStyle/>
          <a:p/>
        </p:txBody>
      </p:sp>
      <p:sp>
        <p:nvSpPr>
          <p:cNvPr id="77" name="object 77"/>
          <p:cNvSpPr txBox="1"/>
          <p:nvPr/>
        </p:nvSpPr>
        <p:spPr>
          <a:xfrm>
            <a:off x="3776853" y="5611469"/>
            <a:ext cx="135890" cy="208279"/>
          </a:xfrm>
          <a:prstGeom prst="rect">
            <a:avLst/>
          </a:prstGeom>
        </p:spPr>
        <p:txBody>
          <a:bodyPr wrap="square" lIns="0" tIns="12700" rIns="0" bIns="0" rtlCol="0" vert="horz">
            <a:spAutoFit/>
          </a:bodyPr>
          <a:lstStyle/>
          <a:p>
            <a:pPr marL="12700">
              <a:lnSpc>
                <a:spcPct val="100000"/>
              </a:lnSpc>
              <a:spcBef>
                <a:spcPts val="100"/>
              </a:spcBef>
            </a:pPr>
            <a:r>
              <a:rPr dirty="0" sz="1200" spc="-5">
                <a:solidFill>
                  <a:srgbClr val="E7DCED"/>
                </a:solidFill>
                <a:latin typeface="Arial"/>
                <a:cs typeface="Arial"/>
              </a:rPr>
              <a:t>D</a:t>
            </a:r>
            <a:endParaRPr sz="1200">
              <a:latin typeface="Arial"/>
              <a:cs typeface="Arial"/>
            </a:endParaRPr>
          </a:p>
        </p:txBody>
      </p:sp>
      <p:sp>
        <p:nvSpPr>
          <p:cNvPr id="78" name="object 78"/>
          <p:cNvSpPr/>
          <p:nvPr/>
        </p:nvSpPr>
        <p:spPr>
          <a:xfrm>
            <a:off x="3163823" y="5715000"/>
            <a:ext cx="528320" cy="635"/>
          </a:xfrm>
          <a:custGeom>
            <a:avLst/>
            <a:gdLst/>
            <a:ahLst/>
            <a:cxnLst/>
            <a:rect l="l" t="t" r="r" b="b"/>
            <a:pathLst>
              <a:path w="528320" h="635">
                <a:moveTo>
                  <a:pt x="0" y="355"/>
                </a:moveTo>
                <a:lnTo>
                  <a:pt x="527812" y="0"/>
                </a:lnTo>
              </a:path>
            </a:pathLst>
          </a:custGeom>
          <a:ln w="24384">
            <a:solidFill>
              <a:srgbClr val="8952AC"/>
            </a:solidFill>
          </a:ln>
        </p:spPr>
        <p:txBody>
          <a:bodyPr wrap="square" lIns="0" tIns="0" rIns="0" bIns="0" rtlCol="0"/>
          <a:lstStyle/>
          <a:p/>
        </p:txBody>
      </p:sp>
      <p:sp>
        <p:nvSpPr>
          <p:cNvPr id="79" name="object 79"/>
          <p:cNvSpPr/>
          <p:nvPr/>
        </p:nvSpPr>
        <p:spPr>
          <a:xfrm>
            <a:off x="2279904" y="5715000"/>
            <a:ext cx="578485" cy="635"/>
          </a:xfrm>
          <a:custGeom>
            <a:avLst/>
            <a:gdLst/>
            <a:ahLst/>
            <a:cxnLst/>
            <a:rect l="l" t="t" r="r" b="b"/>
            <a:pathLst>
              <a:path w="578485" h="635">
                <a:moveTo>
                  <a:pt x="0" y="0"/>
                </a:moveTo>
                <a:lnTo>
                  <a:pt x="578357" y="355"/>
                </a:lnTo>
              </a:path>
            </a:pathLst>
          </a:custGeom>
          <a:ln w="24384">
            <a:solidFill>
              <a:srgbClr val="8952AC"/>
            </a:solidFill>
          </a:ln>
        </p:spPr>
        <p:txBody>
          <a:bodyPr wrap="square" lIns="0" tIns="0" rIns="0" bIns="0" rtlCol="0"/>
          <a:lstStyle/>
          <a:p/>
        </p:txBody>
      </p:sp>
      <p:sp>
        <p:nvSpPr>
          <p:cNvPr id="80" name="object 80"/>
          <p:cNvSpPr/>
          <p:nvPr/>
        </p:nvSpPr>
        <p:spPr>
          <a:xfrm>
            <a:off x="5684520" y="5160264"/>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AC8752"/>
          </a:solidFill>
        </p:spPr>
        <p:txBody>
          <a:bodyPr wrap="square" lIns="0" tIns="0" rIns="0" bIns="0" rtlCol="0"/>
          <a:lstStyle/>
          <a:p/>
        </p:txBody>
      </p:sp>
      <p:sp>
        <p:nvSpPr>
          <p:cNvPr id="81" name="object 81"/>
          <p:cNvSpPr txBox="1"/>
          <p:nvPr/>
        </p:nvSpPr>
        <p:spPr>
          <a:xfrm>
            <a:off x="5775452" y="5208219"/>
            <a:ext cx="127635" cy="208915"/>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E7DCED"/>
                </a:solidFill>
                <a:latin typeface="Arial"/>
                <a:cs typeface="Arial"/>
              </a:rPr>
              <a:t>A</a:t>
            </a:r>
            <a:endParaRPr sz="1200">
              <a:latin typeface="Arial"/>
              <a:cs typeface="Arial"/>
            </a:endParaRPr>
          </a:p>
        </p:txBody>
      </p:sp>
      <p:sp>
        <p:nvSpPr>
          <p:cNvPr id="82" name="object 82"/>
          <p:cNvSpPr/>
          <p:nvPr/>
        </p:nvSpPr>
        <p:spPr>
          <a:xfrm>
            <a:off x="6431279" y="5160264"/>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AC8752"/>
          </a:solidFill>
        </p:spPr>
        <p:txBody>
          <a:bodyPr wrap="square" lIns="0" tIns="0" rIns="0" bIns="0" rtlCol="0"/>
          <a:lstStyle/>
          <a:p/>
        </p:txBody>
      </p:sp>
      <p:sp>
        <p:nvSpPr>
          <p:cNvPr id="83" name="object 83"/>
          <p:cNvSpPr txBox="1"/>
          <p:nvPr/>
        </p:nvSpPr>
        <p:spPr>
          <a:xfrm>
            <a:off x="6521577" y="5208219"/>
            <a:ext cx="127635" cy="208915"/>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E7DCED"/>
                </a:solidFill>
                <a:latin typeface="Arial"/>
                <a:cs typeface="Arial"/>
              </a:rPr>
              <a:t>B</a:t>
            </a:r>
            <a:endParaRPr sz="1200">
              <a:latin typeface="Arial"/>
              <a:cs typeface="Arial"/>
            </a:endParaRPr>
          </a:p>
        </p:txBody>
      </p:sp>
      <p:sp>
        <p:nvSpPr>
          <p:cNvPr id="84" name="object 84"/>
          <p:cNvSpPr/>
          <p:nvPr/>
        </p:nvSpPr>
        <p:spPr>
          <a:xfrm>
            <a:off x="5684520" y="5879591"/>
            <a:ext cx="304800" cy="304800"/>
          </a:xfrm>
          <a:custGeom>
            <a:avLst/>
            <a:gdLst/>
            <a:ahLst/>
            <a:cxnLst/>
            <a:rect l="l" t="t" r="r" b="b"/>
            <a:pathLst>
              <a:path w="304800" h="304800">
                <a:moveTo>
                  <a:pt x="152400" y="0"/>
                </a:moveTo>
                <a:lnTo>
                  <a:pt x="104217" y="7769"/>
                </a:lnTo>
                <a:lnTo>
                  <a:pt x="62380" y="29405"/>
                </a:lnTo>
                <a:lnTo>
                  <a:pt x="29394" y="62396"/>
                </a:lnTo>
                <a:lnTo>
                  <a:pt x="7766" y="104231"/>
                </a:lnTo>
                <a:lnTo>
                  <a:pt x="0" y="152400"/>
                </a:lnTo>
                <a:lnTo>
                  <a:pt x="7766" y="200568"/>
                </a:lnTo>
                <a:lnTo>
                  <a:pt x="29394" y="242403"/>
                </a:lnTo>
                <a:lnTo>
                  <a:pt x="62380" y="275394"/>
                </a:lnTo>
                <a:lnTo>
                  <a:pt x="104217" y="297030"/>
                </a:lnTo>
                <a:lnTo>
                  <a:pt x="152400" y="304800"/>
                </a:lnTo>
                <a:lnTo>
                  <a:pt x="200582" y="297030"/>
                </a:lnTo>
                <a:lnTo>
                  <a:pt x="242419" y="275394"/>
                </a:lnTo>
                <a:lnTo>
                  <a:pt x="275405" y="242403"/>
                </a:lnTo>
                <a:lnTo>
                  <a:pt x="297033" y="200568"/>
                </a:lnTo>
                <a:lnTo>
                  <a:pt x="304800" y="152400"/>
                </a:lnTo>
                <a:lnTo>
                  <a:pt x="297033" y="104231"/>
                </a:lnTo>
                <a:lnTo>
                  <a:pt x="275405" y="62396"/>
                </a:lnTo>
                <a:lnTo>
                  <a:pt x="242419" y="29405"/>
                </a:lnTo>
                <a:lnTo>
                  <a:pt x="200582" y="7769"/>
                </a:lnTo>
                <a:lnTo>
                  <a:pt x="152400" y="0"/>
                </a:lnTo>
                <a:close/>
              </a:path>
            </a:pathLst>
          </a:custGeom>
          <a:solidFill>
            <a:srgbClr val="AC8752"/>
          </a:solidFill>
        </p:spPr>
        <p:txBody>
          <a:bodyPr wrap="square" lIns="0" tIns="0" rIns="0" bIns="0" rtlCol="0"/>
          <a:lstStyle/>
          <a:p/>
        </p:txBody>
      </p:sp>
      <p:sp>
        <p:nvSpPr>
          <p:cNvPr id="85" name="object 85"/>
          <p:cNvSpPr txBox="1"/>
          <p:nvPr/>
        </p:nvSpPr>
        <p:spPr>
          <a:xfrm>
            <a:off x="5771515" y="5928156"/>
            <a:ext cx="135890" cy="208279"/>
          </a:xfrm>
          <a:prstGeom prst="rect">
            <a:avLst/>
          </a:prstGeom>
        </p:spPr>
        <p:txBody>
          <a:bodyPr wrap="square" lIns="0" tIns="12700" rIns="0" bIns="0" rtlCol="0" vert="horz">
            <a:spAutoFit/>
          </a:bodyPr>
          <a:lstStyle/>
          <a:p>
            <a:pPr marL="12700">
              <a:lnSpc>
                <a:spcPct val="100000"/>
              </a:lnSpc>
              <a:spcBef>
                <a:spcPts val="100"/>
              </a:spcBef>
            </a:pPr>
            <a:r>
              <a:rPr dirty="0" sz="1200" spc="-5">
                <a:solidFill>
                  <a:srgbClr val="E7DCED"/>
                </a:solidFill>
                <a:latin typeface="Arial"/>
                <a:cs typeface="Arial"/>
              </a:rPr>
              <a:t>D</a:t>
            </a:r>
            <a:endParaRPr sz="1200">
              <a:latin typeface="Arial"/>
              <a:cs typeface="Arial"/>
            </a:endParaRPr>
          </a:p>
        </p:txBody>
      </p:sp>
      <p:sp>
        <p:nvSpPr>
          <p:cNvPr id="86" name="object 86"/>
          <p:cNvSpPr/>
          <p:nvPr/>
        </p:nvSpPr>
        <p:spPr>
          <a:xfrm>
            <a:off x="6431279" y="5879591"/>
            <a:ext cx="304800" cy="304800"/>
          </a:xfrm>
          <a:custGeom>
            <a:avLst/>
            <a:gdLst/>
            <a:ahLst/>
            <a:cxnLst/>
            <a:rect l="l" t="t" r="r" b="b"/>
            <a:pathLst>
              <a:path w="304800" h="304800">
                <a:moveTo>
                  <a:pt x="152400" y="0"/>
                </a:moveTo>
                <a:lnTo>
                  <a:pt x="104217" y="7769"/>
                </a:lnTo>
                <a:lnTo>
                  <a:pt x="62380" y="29405"/>
                </a:lnTo>
                <a:lnTo>
                  <a:pt x="29394" y="62396"/>
                </a:lnTo>
                <a:lnTo>
                  <a:pt x="7766" y="104231"/>
                </a:lnTo>
                <a:lnTo>
                  <a:pt x="0" y="152400"/>
                </a:lnTo>
                <a:lnTo>
                  <a:pt x="7766" y="200568"/>
                </a:lnTo>
                <a:lnTo>
                  <a:pt x="29394" y="242403"/>
                </a:lnTo>
                <a:lnTo>
                  <a:pt x="62380" y="275394"/>
                </a:lnTo>
                <a:lnTo>
                  <a:pt x="104217" y="297030"/>
                </a:lnTo>
                <a:lnTo>
                  <a:pt x="152400" y="304800"/>
                </a:lnTo>
                <a:lnTo>
                  <a:pt x="200582" y="297030"/>
                </a:lnTo>
                <a:lnTo>
                  <a:pt x="242419" y="275394"/>
                </a:lnTo>
                <a:lnTo>
                  <a:pt x="275405" y="242403"/>
                </a:lnTo>
                <a:lnTo>
                  <a:pt x="297033" y="200568"/>
                </a:lnTo>
                <a:lnTo>
                  <a:pt x="304800" y="152400"/>
                </a:lnTo>
                <a:lnTo>
                  <a:pt x="297033" y="104231"/>
                </a:lnTo>
                <a:lnTo>
                  <a:pt x="275405" y="62396"/>
                </a:lnTo>
                <a:lnTo>
                  <a:pt x="242419" y="29405"/>
                </a:lnTo>
                <a:lnTo>
                  <a:pt x="200582" y="7769"/>
                </a:lnTo>
                <a:lnTo>
                  <a:pt x="152400" y="0"/>
                </a:lnTo>
                <a:close/>
              </a:path>
            </a:pathLst>
          </a:custGeom>
          <a:solidFill>
            <a:srgbClr val="AC8752"/>
          </a:solidFill>
        </p:spPr>
        <p:txBody>
          <a:bodyPr wrap="square" lIns="0" tIns="0" rIns="0" bIns="0" rtlCol="0"/>
          <a:lstStyle/>
          <a:p/>
        </p:txBody>
      </p:sp>
      <p:sp>
        <p:nvSpPr>
          <p:cNvPr id="87" name="object 87"/>
          <p:cNvSpPr txBox="1"/>
          <p:nvPr/>
        </p:nvSpPr>
        <p:spPr>
          <a:xfrm>
            <a:off x="6517640" y="5928156"/>
            <a:ext cx="135890" cy="208279"/>
          </a:xfrm>
          <a:prstGeom prst="rect">
            <a:avLst/>
          </a:prstGeom>
        </p:spPr>
        <p:txBody>
          <a:bodyPr wrap="square" lIns="0" tIns="12700" rIns="0" bIns="0" rtlCol="0" vert="horz">
            <a:spAutoFit/>
          </a:bodyPr>
          <a:lstStyle/>
          <a:p>
            <a:pPr marL="12700">
              <a:lnSpc>
                <a:spcPct val="100000"/>
              </a:lnSpc>
              <a:spcBef>
                <a:spcPts val="100"/>
              </a:spcBef>
            </a:pPr>
            <a:r>
              <a:rPr dirty="0" sz="1200" spc="-5">
                <a:solidFill>
                  <a:srgbClr val="E7DCED"/>
                </a:solidFill>
                <a:latin typeface="Arial"/>
                <a:cs typeface="Arial"/>
              </a:rPr>
              <a:t>C</a:t>
            </a:r>
            <a:endParaRPr sz="1200">
              <a:latin typeface="Arial"/>
              <a:cs typeface="Arial"/>
            </a:endParaRPr>
          </a:p>
        </p:txBody>
      </p:sp>
      <p:sp>
        <p:nvSpPr>
          <p:cNvPr id="88" name="object 88"/>
          <p:cNvSpPr/>
          <p:nvPr/>
        </p:nvSpPr>
        <p:spPr>
          <a:xfrm>
            <a:off x="5989320" y="5312664"/>
            <a:ext cx="440690" cy="0"/>
          </a:xfrm>
          <a:custGeom>
            <a:avLst/>
            <a:gdLst/>
            <a:ahLst/>
            <a:cxnLst/>
            <a:rect l="l" t="t" r="r" b="b"/>
            <a:pathLst>
              <a:path w="440689" h="0">
                <a:moveTo>
                  <a:pt x="0" y="0"/>
                </a:moveTo>
                <a:lnTo>
                  <a:pt x="440435" y="0"/>
                </a:lnTo>
              </a:path>
            </a:pathLst>
          </a:custGeom>
          <a:ln w="24384">
            <a:solidFill>
              <a:srgbClr val="8952AC"/>
            </a:solidFill>
          </a:ln>
        </p:spPr>
        <p:txBody>
          <a:bodyPr wrap="square" lIns="0" tIns="0" rIns="0" bIns="0" rtlCol="0"/>
          <a:lstStyle/>
          <a:p/>
        </p:txBody>
      </p:sp>
      <p:sp>
        <p:nvSpPr>
          <p:cNvPr id="89" name="object 89"/>
          <p:cNvSpPr/>
          <p:nvPr/>
        </p:nvSpPr>
        <p:spPr>
          <a:xfrm>
            <a:off x="6583680" y="5465064"/>
            <a:ext cx="0" cy="414020"/>
          </a:xfrm>
          <a:custGeom>
            <a:avLst/>
            <a:gdLst/>
            <a:ahLst/>
            <a:cxnLst/>
            <a:rect l="l" t="t" r="r" b="b"/>
            <a:pathLst>
              <a:path w="0" h="414020">
                <a:moveTo>
                  <a:pt x="0" y="0"/>
                </a:moveTo>
                <a:lnTo>
                  <a:pt x="0" y="413486"/>
                </a:lnTo>
              </a:path>
            </a:pathLst>
          </a:custGeom>
          <a:ln w="24384">
            <a:solidFill>
              <a:srgbClr val="8952AC"/>
            </a:solidFill>
          </a:ln>
        </p:spPr>
        <p:txBody>
          <a:bodyPr wrap="square" lIns="0" tIns="0" rIns="0" bIns="0" rtlCol="0"/>
          <a:lstStyle/>
          <a:p/>
        </p:txBody>
      </p:sp>
      <p:sp>
        <p:nvSpPr>
          <p:cNvPr id="90" name="object 90"/>
          <p:cNvSpPr/>
          <p:nvPr/>
        </p:nvSpPr>
        <p:spPr>
          <a:xfrm>
            <a:off x="5989320" y="6031991"/>
            <a:ext cx="440690" cy="0"/>
          </a:xfrm>
          <a:custGeom>
            <a:avLst/>
            <a:gdLst/>
            <a:ahLst/>
            <a:cxnLst/>
            <a:rect l="l" t="t" r="r" b="b"/>
            <a:pathLst>
              <a:path w="440689" h="0">
                <a:moveTo>
                  <a:pt x="0" y="0"/>
                </a:moveTo>
                <a:lnTo>
                  <a:pt x="440435" y="0"/>
                </a:lnTo>
              </a:path>
            </a:pathLst>
          </a:custGeom>
          <a:ln w="24384">
            <a:solidFill>
              <a:srgbClr val="8952AC"/>
            </a:solidFill>
          </a:ln>
        </p:spPr>
        <p:txBody>
          <a:bodyPr wrap="square" lIns="0" tIns="0" rIns="0" bIns="0" rtlCol="0"/>
          <a:lstStyle/>
          <a:p/>
        </p:txBody>
      </p:sp>
      <p:sp>
        <p:nvSpPr>
          <p:cNvPr id="91" name="object 91"/>
          <p:cNvSpPr/>
          <p:nvPr/>
        </p:nvSpPr>
        <p:spPr>
          <a:xfrm>
            <a:off x="5836920" y="5465064"/>
            <a:ext cx="0" cy="414020"/>
          </a:xfrm>
          <a:custGeom>
            <a:avLst/>
            <a:gdLst/>
            <a:ahLst/>
            <a:cxnLst/>
            <a:rect l="l" t="t" r="r" b="b"/>
            <a:pathLst>
              <a:path w="0" h="414020">
                <a:moveTo>
                  <a:pt x="0" y="413486"/>
                </a:moveTo>
                <a:lnTo>
                  <a:pt x="0" y="0"/>
                </a:lnTo>
              </a:path>
            </a:pathLst>
          </a:custGeom>
          <a:ln w="24384">
            <a:solidFill>
              <a:srgbClr val="8952AC"/>
            </a:solidFill>
          </a:ln>
        </p:spPr>
        <p:txBody>
          <a:bodyPr wrap="square" lIns="0" tIns="0" rIns="0" bIns="0" rtlCol="0"/>
          <a:lstStyle/>
          <a:p/>
        </p:txBody>
      </p:sp>
      <p:sp>
        <p:nvSpPr>
          <p:cNvPr id="92" name="object 92"/>
          <p:cNvSpPr/>
          <p:nvPr/>
        </p:nvSpPr>
        <p:spPr>
          <a:xfrm>
            <a:off x="9375647" y="5355335"/>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68"/>
                </a:lnTo>
                <a:lnTo>
                  <a:pt x="29394" y="242403"/>
                </a:lnTo>
                <a:lnTo>
                  <a:pt x="62380" y="275394"/>
                </a:lnTo>
                <a:lnTo>
                  <a:pt x="104217" y="297030"/>
                </a:lnTo>
                <a:lnTo>
                  <a:pt x="152400" y="304800"/>
                </a:lnTo>
                <a:lnTo>
                  <a:pt x="200582" y="297030"/>
                </a:lnTo>
                <a:lnTo>
                  <a:pt x="242419" y="275394"/>
                </a:lnTo>
                <a:lnTo>
                  <a:pt x="275405" y="242403"/>
                </a:lnTo>
                <a:lnTo>
                  <a:pt x="297033" y="200568"/>
                </a:lnTo>
                <a:lnTo>
                  <a:pt x="304800" y="152400"/>
                </a:lnTo>
                <a:lnTo>
                  <a:pt x="297033" y="104217"/>
                </a:lnTo>
                <a:lnTo>
                  <a:pt x="275405" y="62380"/>
                </a:lnTo>
                <a:lnTo>
                  <a:pt x="242419" y="29394"/>
                </a:lnTo>
                <a:lnTo>
                  <a:pt x="200582" y="7766"/>
                </a:lnTo>
                <a:lnTo>
                  <a:pt x="152400" y="0"/>
                </a:lnTo>
                <a:close/>
              </a:path>
            </a:pathLst>
          </a:custGeom>
          <a:solidFill>
            <a:srgbClr val="AC8752"/>
          </a:solidFill>
        </p:spPr>
        <p:txBody>
          <a:bodyPr wrap="square" lIns="0" tIns="0" rIns="0" bIns="0" rtlCol="0"/>
          <a:lstStyle/>
          <a:p/>
        </p:txBody>
      </p:sp>
      <p:sp>
        <p:nvSpPr>
          <p:cNvPr id="93" name="object 93"/>
          <p:cNvSpPr/>
          <p:nvPr/>
        </p:nvSpPr>
        <p:spPr>
          <a:xfrm>
            <a:off x="10207752" y="5355335"/>
            <a:ext cx="307975" cy="304800"/>
          </a:xfrm>
          <a:custGeom>
            <a:avLst/>
            <a:gdLst/>
            <a:ahLst/>
            <a:cxnLst/>
            <a:rect l="l" t="t" r="r" b="b"/>
            <a:pathLst>
              <a:path w="307975" h="304800">
                <a:moveTo>
                  <a:pt x="153924" y="0"/>
                </a:moveTo>
                <a:lnTo>
                  <a:pt x="105290" y="7766"/>
                </a:lnTo>
                <a:lnTo>
                  <a:pt x="63038" y="29394"/>
                </a:lnTo>
                <a:lnTo>
                  <a:pt x="29711" y="62380"/>
                </a:lnTo>
                <a:lnTo>
                  <a:pt x="7851" y="104217"/>
                </a:lnTo>
                <a:lnTo>
                  <a:pt x="0" y="152400"/>
                </a:lnTo>
                <a:lnTo>
                  <a:pt x="7851" y="200568"/>
                </a:lnTo>
                <a:lnTo>
                  <a:pt x="29711" y="242403"/>
                </a:lnTo>
                <a:lnTo>
                  <a:pt x="63038" y="275394"/>
                </a:lnTo>
                <a:lnTo>
                  <a:pt x="105290" y="297030"/>
                </a:lnTo>
                <a:lnTo>
                  <a:pt x="153924" y="304800"/>
                </a:lnTo>
                <a:lnTo>
                  <a:pt x="202557" y="297030"/>
                </a:lnTo>
                <a:lnTo>
                  <a:pt x="244809" y="275394"/>
                </a:lnTo>
                <a:lnTo>
                  <a:pt x="278136" y="242403"/>
                </a:lnTo>
                <a:lnTo>
                  <a:pt x="299996" y="200568"/>
                </a:lnTo>
                <a:lnTo>
                  <a:pt x="307848" y="152400"/>
                </a:lnTo>
                <a:lnTo>
                  <a:pt x="299996" y="104217"/>
                </a:lnTo>
                <a:lnTo>
                  <a:pt x="278136" y="62380"/>
                </a:lnTo>
                <a:lnTo>
                  <a:pt x="244809" y="29394"/>
                </a:lnTo>
                <a:lnTo>
                  <a:pt x="202557" y="7766"/>
                </a:lnTo>
                <a:lnTo>
                  <a:pt x="153924" y="0"/>
                </a:lnTo>
                <a:close/>
              </a:path>
            </a:pathLst>
          </a:custGeom>
          <a:solidFill>
            <a:srgbClr val="AC8752"/>
          </a:solidFill>
        </p:spPr>
        <p:txBody>
          <a:bodyPr wrap="square" lIns="0" tIns="0" rIns="0" bIns="0" rtlCol="0"/>
          <a:lstStyle/>
          <a:p/>
        </p:txBody>
      </p:sp>
      <p:sp>
        <p:nvSpPr>
          <p:cNvPr id="94" name="object 94"/>
          <p:cNvSpPr txBox="1"/>
          <p:nvPr/>
        </p:nvSpPr>
        <p:spPr>
          <a:xfrm>
            <a:off x="8504301" y="4573346"/>
            <a:ext cx="2872740" cy="1038860"/>
          </a:xfrm>
          <a:prstGeom prst="rect">
            <a:avLst/>
          </a:prstGeom>
        </p:spPr>
        <p:txBody>
          <a:bodyPr wrap="square" lIns="0" tIns="13335" rIns="0" bIns="0" rtlCol="0" vert="horz">
            <a:spAutoFit/>
          </a:bodyPr>
          <a:lstStyle/>
          <a:p>
            <a:pPr marL="12700">
              <a:lnSpc>
                <a:spcPct val="100000"/>
              </a:lnSpc>
              <a:spcBef>
                <a:spcPts val="105"/>
              </a:spcBef>
            </a:pPr>
            <a:r>
              <a:rPr dirty="0" sz="1100" spc="-5">
                <a:solidFill>
                  <a:srgbClr val="52AC87"/>
                </a:solidFill>
                <a:latin typeface="Calibri"/>
                <a:cs typeface="Calibri"/>
              </a:rPr>
              <a:t>Star</a:t>
            </a:r>
            <a:endParaRPr sz="1100">
              <a:latin typeface="Calibri"/>
              <a:cs typeface="Calibri"/>
            </a:endParaRPr>
          </a:p>
          <a:p>
            <a:pPr algn="just" marL="12700" marR="5080">
              <a:lnSpc>
                <a:spcPct val="100000"/>
              </a:lnSpc>
              <a:spcBef>
                <a:spcPts val="55"/>
              </a:spcBef>
            </a:pPr>
            <a:r>
              <a:rPr dirty="0" sz="1000" spc="5">
                <a:solidFill>
                  <a:srgbClr val="767070"/>
                </a:solidFill>
                <a:latin typeface="Arial"/>
                <a:cs typeface="Arial"/>
              </a:rPr>
              <a:t>A </a:t>
            </a:r>
            <a:r>
              <a:rPr dirty="0" sz="1000">
                <a:solidFill>
                  <a:srgbClr val="767070"/>
                </a:solidFill>
                <a:latin typeface="Arial"/>
                <a:cs typeface="Arial"/>
              </a:rPr>
              <a:t>tree </a:t>
            </a:r>
            <a:r>
              <a:rPr dirty="0" sz="1000" spc="-5">
                <a:solidFill>
                  <a:srgbClr val="767070"/>
                </a:solidFill>
                <a:latin typeface="Arial"/>
                <a:cs typeface="Arial"/>
              </a:rPr>
              <a:t>with one </a:t>
            </a:r>
            <a:r>
              <a:rPr dirty="0" sz="1000">
                <a:solidFill>
                  <a:srgbClr val="767070"/>
                </a:solidFill>
                <a:latin typeface="Arial"/>
                <a:cs typeface="Arial"/>
              </a:rPr>
              <a:t>“center” </a:t>
            </a:r>
            <a:r>
              <a:rPr dirty="0" sz="1000" spc="5">
                <a:solidFill>
                  <a:srgbClr val="767070"/>
                </a:solidFill>
                <a:latin typeface="Arial"/>
                <a:cs typeface="Arial"/>
              </a:rPr>
              <a:t>vertex </a:t>
            </a:r>
            <a:r>
              <a:rPr dirty="0" sz="1000" spc="-5">
                <a:solidFill>
                  <a:srgbClr val="767070"/>
                </a:solidFill>
                <a:latin typeface="Arial"/>
                <a:cs typeface="Arial"/>
              </a:rPr>
              <a:t>connected </a:t>
            </a:r>
            <a:r>
              <a:rPr dirty="0" sz="1000" spc="5">
                <a:solidFill>
                  <a:srgbClr val="767070"/>
                </a:solidFill>
                <a:latin typeface="Arial"/>
                <a:cs typeface="Arial"/>
              </a:rPr>
              <a:t>to </a:t>
            </a:r>
            <a:r>
              <a:rPr dirty="0" sz="1000">
                <a:solidFill>
                  <a:srgbClr val="767070"/>
                </a:solidFill>
                <a:latin typeface="Arial"/>
                <a:cs typeface="Arial"/>
              </a:rPr>
              <a:t>all the  </a:t>
            </a:r>
            <a:r>
              <a:rPr dirty="0" sz="1000" spc="-5">
                <a:solidFill>
                  <a:srgbClr val="767070"/>
                </a:solidFill>
                <a:latin typeface="Arial"/>
                <a:cs typeface="Arial"/>
              </a:rPr>
              <a:t>other </a:t>
            </a:r>
            <a:r>
              <a:rPr dirty="0" sz="1000">
                <a:solidFill>
                  <a:srgbClr val="767070"/>
                </a:solidFill>
                <a:latin typeface="Arial"/>
                <a:cs typeface="Arial"/>
              </a:rPr>
              <a:t>vertices, </a:t>
            </a:r>
            <a:r>
              <a:rPr dirty="0" sz="1000" spc="-5">
                <a:solidFill>
                  <a:srgbClr val="767070"/>
                </a:solidFill>
                <a:latin typeface="Arial"/>
                <a:cs typeface="Arial"/>
              </a:rPr>
              <a:t>but </a:t>
            </a:r>
            <a:r>
              <a:rPr dirty="0" sz="1000">
                <a:solidFill>
                  <a:srgbClr val="767070"/>
                </a:solidFill>
                <a:latin typeface="Arial"/>
                <a:cs typeface="Arial"/>
              </a:rPr>
              <a:t>all </a:t>
            </a:r>
            <a:r>
              <a:rPr dirty="0" sz="1000" spc="-5">
                <a:solidFill>
                  <a:srgbClr val="767070"/>
                </a:solidFill>
                <a:latin typeface="Arial"/>
                <a:cs typeface="Arial"/>
              </a:rPr>
              <a:t>other </a:t>
            </a:r>
            <a:r>
              <a:rPr dirty="0" sz="1000" spc="5">
                <a:solidFill>
                  <a:srgbClr val="767070"/>
                </a:solidFill>
                <a:latin typeface="Arial"/>
                <a:cs typeface="Arial"/>
              </a:rPr>
              <a:t>vertices </a:t>
            </a:r>
            <a:r>
              <a:rPr dirty="0" sz="1000">
                <a:solidFill>
                  <a:srgbClr val="767070"/>
                </a:solidFill>
                <a:latin typeface="Arial"/>
                <a:cs typeface="Arial"/>
              </a:rPr>
              <a:t>only</a:t>
            </a:r>
            <a:r>
              <a:rPr dirty="0" sz="1000" spc="-195">
                <a:solidFill>
                  <a:srgbClr val="767070"/>
                </a:solidFill>
                <a:latin typeface="Arial"/>
                <a:cs typeface="Arial"/>
              </a:rPr>
              <a:t> </a:t>
            </a:r>
            <a:r>
              <a:rPr dirty="0" sz="1000" spc="-5">
                <a:solidFill>
                  <a:srgbClr val="767070"/>
                </a:solidFill>
                <a:latin typeface="Arial"/>
                <a:cs typeface="Arial"/>
              </a:rPr>
              <a:t>connected  </a:t>
            </a:r>
            <a:r>
              <a:rPr dirty="0" sz="1000" spc="5">
                <a:solidFill>
                  <a:srgbClr val="767070"/>
                </a:solidFill>
                <a:latin typeface="Arial"/>
                <a:cs typeface="Arial"/>
              </a:rPr>
              <a:t>to </a:t>
            </a:r>
            <a:r>
              <a:rPr dirty="0" sz="1000">
                <a:solidFill>
                  <a:srgbClr val="767070"/>
                </a:solidFill>
                <a:latin typeface="Arial"/>
                <a:cs typeface="Arial"/>
              </a:rPr>
              <a:t>the </a:t>
            </a:r>
            <a:r>
              <a:rPr dirty="0" sz="1000" spc="-5">
                <a:solidFill>
                  <a:srgbClr val="767070"/>
                </a:solidFill>
                <a:latin typeface="Arial"/>
                <a:cs typeface="Arial"/>
              </a:rPr>
              <a:t>center</a:t>
            </a:r>
            <a:r>
              <a:rPr dirty="0" sz="1000" spc="-100">
                <a:solidFill>
                  <a:srgbClr val="767070"/>
                </a:solidFill>
                <a:latin typeface="Arial"/>
                <a:cs typeface="Arial"/>
              </a:rPr>
              <a:t> </a:t>
            </a:r>
            <a:r>
              <a:rPr dirty="0" sz="1000" spc="5">
                <a:solidFill>
                  <a:srgbClr val="767070"/>
                </a:solidFill>
                <a:latin typeface="Arial"/>
                <a:cs typeface="Arial"/>
              </a:rPr>
              <a:t>vertex.</a:t>
            </a:r>
            <a:endParaRPr sz="1000">
              <a:latin typeface="Arial"/>
              <a:cs typeface="Arial"/>
            </a:endParaRPr>
          </a:p>
          <a:p>
            <a:pPr>
              <a:lnSpc>
                <a:spcPct val="100000"/>
              </a:lnSpc>
              <a:spcBef>
                <a:spcPts val="5"/>
              </a:spcBef>
            </a:pPr>
            <a:endParaRPr sz="1350">
              <a:latin typeface="Times New Roman"/>
              <a:cs typeface="Times New Roman"/>
            </a:endParaRPr>
          </a:p>
          <a:p>
            <a:pPr algn="ctr" marL="17145">
              <a:lnSpc>
                <a:spcPct val="100000"/>
              </a:lnSpc>
              <a:tabLst>
                <a:tab pos="847090" algn="l"/>
              </a:tabLst>
            </a:pPr>
            <a:r>
              <a:rPr dirty="0" sz="1200">
                <a:solidFill>
                  <a:srgbClr val="E7DCED"/>
                </a:solidFill>
                <a:latin typeface="Arial"/>
                <a:cs typeface="Arial"/>
              </a:rPr>
              <a:t>B	</a:t>
            </a:r>
            <a:r>
              <a:rPr dirty="0" sz="1200" spc="-5">
                <a:solidFill>
                  <a:srgbClr val="E7DCED"/>
                </a:solidFill>
                <a:latin typeface="Arial"/>
                <a:cs typeface="Arial"/>
              </a:rPr>
              <a:t>C</a:t>
            </a:r>
            <a:endParaRPr sz="1200">
              <a:latin typeface="Arial"/>
              <a:cs typeface="Arial"/>
            </a:endParaRPr>
          </a:p>
        </p:txBody>
      </p:sp>
      <p:sp>
        <p:nvSpPr>
          <p:cNvPr id="95" name="object 95"/>
          <p:cNvSpPr/>
          <p:nvPr/>
        </p:nvSpPr>
        <p:spPr>
          <a:xfrm>
            <a:off x="9375647" y="6031991"/>
            <a:ext cx="304800" cy="307975"/>
          </a:xfrm>
          <a:custGeom>
            <a:avLst/>
            <a:gdLst/>
            <a:ahLst/>
            <a:cxnLst/>
            <a:rect l="l" t="t" r="r" b="b"/>
            <a:pathLst>
              <a:path w="304800" h="307975">
                <a:moveTo>
                  <a:pt x="152400" y="0"/>
                </a:moveTo>
                <a:lnTo>
                  <a:pt x="104217" y="7846"/>
                </a:lnTo>
                <a:lnTo>
                  <a:pt x="62380" y="29697"/>
                </a:lnTo>
                <a:lnTo>
                  <a:pt x="29394" y="63016"/>
                </a:lnTo>
                <a:lnTo>
                  <a:pt x="7766" y="105270"/>
                </a:lnTo>
                <a:lnTo>
                  <a:pt x="0" y="153924"/>
                </a:lnTo>
                <a:lnTo>
                  <a:pt x="7766" y="202577"/>
                </a:lnTo>
                <a:lnTo>
                  <a:pt x="29394" y="244831"/>
                </a:lnTo>
                <a:lnTo>
                  <a:pt x="62380" y="278150"/>
                </a:lnTo>
                <a:lnTo>
                  <a:pt x="104217" y="300001"/>
                </a:lnTo>
                <a:lnTo>
                  <a:pt x="152400" y="307848"/>
                </a:lnTo>
                <a:lnTo>
                  <a:pt x="200582" y="300001"/>
                </a:lnTo>
                <a:lnTo>
                  <a:pt x="242419" y="278150"/>
                </a:lnTo>
                <a:lnTo>
                  <a:pt x="275405" y="244831"/>
                </a:lnTo>
                <a:lnTo>
                  <a:pt x="297033" y="202577"/>
                </a:lnTo>
                <a:lnTo>
                  <a:pt x="304800" y="153924"/>
                </a:lnTo>
                <a:lnTo>
                  <a:pt x="297033" y="105270"/>
                </a:lnTo>
                <a:lnTo>
                  <a:pt x="275405" y="63016"/>
                </a:lnTo>
                <a:lnTo>
                  <a:pt x="242419" y="29697"/>
                </a:lnTo>
                <a:lnTo>
                  <a:pt x="200582" y="7846"/>
                </a:lnTo>
                <a:lnTo>
                  <a:pt x="152400" y="0"/>
                </a:lnTo>
                <a:close/>
              </a:path>
            </a:pathLst>
          </a:custGeom>
          <a:solidFill>
            <a:srgbClr val="AC8752"/>
          </a:solidFill>
        </p:spPr>
        <p:txBody>
          <a:bodyPr wrap="square" lIns="0" tIns="0" rIns="0" bIns="0" rtlCol="0"/>
          <a:lstStyle/>
          <a:p/>
        </p:txBody>
      </p:sp>
      <p:sp>
        <p:nvSpPr>
          <p:cNvPr id="96" name="object 96"/>
          <p:cNvSpPr txBox="1"/>
          <p:nvPr/>
        </p:nvSpPr>
        <p:spPr>
          <a:xfrm>
            <a:off x="9466833" y="6080861"/>
            <a:ext cx="127635" cy="208915"/>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E7DCED"/>
                </a:solidFill>
                <a:latin typeface="Arial"/>
                <a:cs typeface="Arial"/>
              </a:rPr>
              <a:t>E</a:t>
            </a:r>
            <a:endParaRPr sz="1200">
              <a:latin typeface="Arial"/>
              <a:cs typeface="Arial"/>
            </a:endParaRPr>
          </a:p>
        </p:txBody>
      </p:sp>
      <p:sp>
        <p:nvSpPr>
          <p:cNvPr id="97" name="object 97"/>
          <p:cNvSpPr/>
          <p:nvPr/>
        </p:nvSpPr>
        <p:spPr>
          <a:xfrm>
            <a:off x="10207752" y="6031991"/>
            <a:ext cx="307975" cy="304800"/>
          </a:xfrm>
          <a:custGeom>
            <a:avLst/>
            <a:gdLst/>
            <a:ahLst/>
            <a:cxnLst/>
            <a:rect l="l" t="t" r="r" b="b"/>
            <a:pathLst>
              <a:path w="307975" h="304800">
                <a:moveTo>
                  <a:pt x="153924" y="0"/>
                </a:moveTo>
                <a:lnTo>
                  <a:pt x="105290" y="7769"/>
                </a:lnTo>
                <a:lnTo>
                  <a:pt x="63038" y="29405"/>
                </a:lnTo>
                <a:lnTo>
                  <a:pt x="29711" y="62396"/>
                </a:lnTo>
                <a:lnTo>
                  <a:pt x="7851" y="104231"/>
                </a:lnTo>
                <a:lnTo>
                  <a:pt x="0" y="152400"/>
                </a:lnTo>
                <a:lnTo>
                  <a:pt x="7851" y="200568"/>
                </a:lnTo>
                <a:lnTo>
                  <a:pt x="29711" y="242403"/>
                </a:lnTo>
                <a:lnTo>
                  <a:pt x="63038" y="275394"/>
                </a:lnTo>
                <a:lnTo>
                  <a:pt x="105290" y="297030"/>
                </a:lnTo>
                <a:lnTo>
                  <a:pt x="153924" y="304800"/>
                </a:lnTo>
                <a:lnTo>
                  <a:pt x="202557" y="297030"/>
                </a:lnTo>
                <a:lnTo>
                  <a:pt x="244809" y="275394"/>
                </a:lnTo>
                <a:lnTo>
                  <a:pt x="278136" y="242403"/>
                </a:lnTo>
                <a:lnTo>
                  <a:pt x="299996" y="200568"/>
                </a:lnTo>
                <a:lnTo>
                  <a:pt x="307848" y="152400"/>
                </a:lnTo>
                <a:lnTo>
                  <a:pt x="299996" y="104231"/>
                </a:lnTo>
                <a:lnTo>
                  <a:pt x="278136" y="62396"/>
                </a:lnTo>
                <a:lnTo>
                  <a:pt x="244809" y="29405"/>
                </a:lnTo>
                <a:lnTo>
                  <a:pt x="202557" y="7769"/>
                </a:lnTo>
                <a:lnTo>
                  <a:pt x="153924" y="0"/>
                </a:lnTo>
                <a:close/>
              </a:path>
            </a:pathLst>
          </a:custGeom>
          <a:solidFill>
            <a:srgbClr val="AC8752"/>
          </a:solidFill>
        </p:spPr>
        <p:txBody>
          <a:bodyPr wrap="square" lIns="0" tIns="0" rIns="0" bIns="0" rtlCol="0"/>
          <a:lstStyle/>
          <a:p/>
        </p:txBody>
      </p:sp>
      <p:sp>
        <p:nvSpPr>
          <p:cNvPr id="98" name="object 98"/>
          <p:cNvSpPr txBox="1"/>
          <p:nvPr/>
        </p:nvSpPr>
        <p:spPr>
          <a:xfrm>
            <a:off x="10296525" y="6080861"/>
            <a:ext cx="135890" cy="208279"/>
          </a:xfrm>
          <a:prstGeom prst="rect">
            <a:avLst/>
          </a:prstGeom>
        </p:spPr>
        <p:txBody>
          <a:bodyPr wrap="square" lIns="0" tIns="12700" rIns="0" bIns="0" rtlCol="0" vert="horz">
            <a:spAutoFit/>
          </a:bodyPr>
          <a:lstStyle/>
          <a:p>
            <a:pPr marL="12700">
              <a:lnSpc>
                <a:spcPct val="100000"/>
              </a:lnSpc>
              <a:spcBef>
                <a:spcPts val="100"/>
              </a:spcBef>
            </a:pPr>
            <a:r>
              <a:rPr dirty="0" sz="1200" spc="-5">
                <a:solidFill>
                  <a:srgbClr val="E7DCED"/>
                </a:solidFill>
                <a:latin typeface="Arial"/>
                <a:cs typeface="Arial"/>
              </a:rPr>
              <a:t>D</a:t>
            </a:r>
            <a:endParaRPr sz="1200">
              <a:latin typeface="Arial"/>
              <a:cs typeface="Arial"/>
            </a:endParaRPr>
          </a:p>
        </p:txBody>
      </p:sp>
      <p:sp>
        <p:nvSpPr>
          <p:cNvPr id="99" name="object 99"/>
          <p:cNvSpPr/>
          <p:nvPr/>
        </p:nvSpPr>
        <p:spPr>
          <a:xfrm>
            <a:off x="9774935" y="5696711"/>
            <a:ext cx="307975" cy="304800"/>
          </a:xfrm>
          <a:custGeom>
            <a:avLst/>
            <a:gdLst/>
            <a:ahLst/>
            <a:cxnLst/>
            <a:rect l="l" t="t" r="r" b="b"/>
            <a:pathLst>
              <a:path w="307975" h="304800">
                <a:moveTo>
                  <a:pt x="153924" y="0"/>
                </a:moveTo>
                <a:lnTo>
                  <a:pt x="105290" y="7769"/>
                </a:lnTo>
                <a:lnTo>
                  <a:pt x="63038" y="29405"/>
                </a:lnTo>
                <a:lnTo>
                  <a:pt x="29711" y="62396"/>
                </a:lnTo>
                <a:lnTo>
                  <a:pt x="7851" y="104231"/>
                </a:lnTo>
                <a:lnTo>
                  <a:pt x="0" y="152400"/>
                </a:lnTo>
                <a:lnTo>
                  <a:pt x="7851" y="200568"/>
                </a:lnTo>
                <a:lnTo>
                  <a:pt x="29711" y="242403"/>
                </a:lnTo>
                <a:lnTo>
                  <a:pt x="63038" y="275394"/>
                </a:lnTo>
                <a:lnTo>
                  <a:pt x="105290" y="297030"/>
                </a:lnTo>
                <a:lnTo>
                  <a:pt x="153924" y="304800"/>
                </a:lnTo>
                <a:lnTo>
                  <a:pt x="202557" y="297030"/>
                </a:lnTo>
                <a:lnTo>
                  <a:pt x="244809" y="275394"/>
                </a:lnTo>
                <a:lnTo>
                  <a:pt x="278136" y="242403"/>
                </a:lnTo>
                <a:lnTo>
                  <a:pt x="299996" y="200568"/>
                </a:lnTo>
                <a:lnTo>
                  <a:pt x="307848" y="152400"/>
                </a:lnTo>
                <a:lnTo>
                  <a:pt x="299996" y="104231"/>
                </a:lnTo>
                <a:lnTo>
                  <a:pt x="278136" y="62396"/>
                </a:lnTo>
                <a:lnTo>
                  <a:pt x="244809" y="29405"/>
                </a:lnTo>
                <a:lnTo>
                  <a:pt x="202557" y="7769"/>
                </a:lnTo>
                <a:lnTo>
                  <a:pt x="153924" y="0"/>
                </a:lnTo>
                <a:close/>
              </a:path>
            </a:pathLst>
          </a:custGeom>
          <a:solidFill>
            <a:srgbClr val="AC8752"/>
          </a:solidFill>
        </p:spPr>
        <p:txBody>
          <a:bodyPr wrap="square" lIns="0" tIns="0" rIns="0" bIns="0" rtlCol="0"/>
          <a:lstStyle/>
          <a:p/>
        </p:txBody>
      </p:sp>
      <p:sp>
        <p:nvSpPr>
          <p:cNvPr id="100" name="object 100"/>
          <p:cNvSpPr txBox="1"/>
          <p:nvPr/>
        </p:nvSpPr>
        <p:spPr>
          <a:xfrm>
            <a:off x="9868027" y="5744971"/>
            <a:ext cx="127635"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E7DCED"/>
                </a:solidFill>
                <a:latin typeface="Arial"/>
                <a:cs typeface="Arial"/>
              </a:rPr>
              <a:t>A</a:t>
            </a:r>
            <a:endParaRPr sz="1200">
              <a:latin typeface="Arial"/>
              <a:cs typeface="Arial"/>
            </a:endParaRPr>
          </a:p>
        </p:txBody>
      </p:sp>
      <p:sp>
        <p:nvSpPr>
          <p:cNvPr id="101" name="object 101"/>
          <p:cNvSpPr/>
          <p:nvPr/>
        </p:nvSpPr>
        <p:spPr>
          <a:xfrm>
            <a:off x="9634728" y="5617464"/>
            <a:ext cx="185420" cy="125095"/>
          </a:xfrm>
          <a:custGeom>
            <a:avLst/>
            <a:gdLst/>
            <a:ahLst/>
            <a:cxnLst/>
            <a:rect l="l" t="t" r="r" b="b"/>
            <a:pathLst>
              <a:path w="185420" h="125095">
                <a:moveTo>
                  <a:pt x="0" y="0"/>
                </a:moveTo>
                <a:lnTo>
                  <a:pt x="185039" y="124764"/>
                </a:lnTo>
              </a:path>
            </a:pathLst>
          </a:custGeom>
          <a:ln w="24383">
            <a:solidFill>
              <a:srgbClr val="8952AC"/>
            </a:solidFill>
          </a:ln>
        </p:spPr>
        <p:txBody>
          <a:bodyPr wrap="square" lIns="0" tIns="0" rIns="0" bIns="0" rtlCol="0"/>
          <a:lstStyle/>
          <a:p/>
        </p:txBody>
      </p:sp>
      <p:sp>
        <p:nvSpPr>
          <p:cNvPr id="102" name="object 102"/>
          <p:cNvSpPr/>
          <p:nvPr/>
        </p:nvSpPr>
        <p:spPr>
          <a:xfrm>
            <a:off x="10037064" y="5617464"/>
            <a:ext cx="216535" cy="125730"/>
          </a:xfrm>
          <a:custGeom>
            <a:avLst/>
            <a:gdLst/>
            <a:ahLst/>
            <a:cxnLst/>
            <a:rect l="l" t="t" r="r" b="b"/>
            <a:pathLst>
              <a:path w="216534" h="125729">
                <a:moveTo>
                  <a:pt x="0" y="125120"/>
                </a:moveTo>
                <a:lnTo>
                  <a:pt x="216280" y="0"/>
                </a:lnTo>
              </a:path>
            </a:pathLst>
          </a:custGeom>
          <a:ln w="24384">
            <a:solidFill>
              <a:srgbClr val="8952AC"/>
            </a:solidFill>
          </a:ln>
        </p:spPr>
        <p:txBody>
          <a:bodyPr wrap="square" lIns="0" tIns="0" rIns="0" bIns="0" rtlCol="0"/>
          <a:lstStyle/>
          <a:p/>
        </p:txBody>
      </p:sp>
      <p:sp>
        <p:nvSpPr>
          <p:cNvPr id="103" name="object 103"/>
          <p:cNvSpPr/>
          <p:nvPr/>
        </p:nvSpPr>
        <p:spPr>
          <a:xfrm>
            <a:off x="10037064" y="5958840"/>
            <a:ext cx="216535" cy="120014"/>
          </a:xfrm>
          <a:custGeom>
            <a:avLst/>
            <a:gdLst/>
            <a:ahLst/>
            <a:cxnLst/>
            <a:rect l="l" t="t" r="r" b="b"/>
            <a:pathLst>
              <a:path w="216534" h="120014">
                <a:moveTo>
                  <a:pt x="0" y="0"/>
                </a:moveTo>
                <a:lnTo>
                  <a:pt x="216280" y="119659"/>
                </a:lnTo>
              </a:path>
            </a:pathLst>
          </a:custGeom>
          <a:ln w="24384">
            <a:solidFill>
              <a:srgbClr val="8952AC"/>
            </a:solidFill>
          </a:ln>
        </p:spPr>
        <p:txBody>
          <a:bodyPr wrap="square" lIns="0" tIns="0" rIns="0" bIns="0" rtlCol="0"/>
          <a:lstStyle/>
          <a:p/>
        </p:txBody>
      </p:sp>
      <p:sp>
        <p:nvSpPr>
          <p:cNvPr id="104" name="object 104"/>
          <p:cNvSpPr/>
          <p:nvPr/>
        </p:nvSpPr>
        <p:spPr>
          <a:xfrm>
            <a:off x="9634728" y="5958840"/>
            <a:ext cx="185420" cy="120014"/>
          </a:xfrm>
          <a:custGeom>
            <a:avLst/>
            <a:gdLst/>
            <a:ahLst/>
            <a:cxnLst/>
            <a:rect l="l" t="t" r="r" b="b"/>
            <a:pathLst>
              <a:path w="185420" h="120014">
                <a:moveTo>
                  <a:pt x="185039" y="0"/>
                </a:moveTo>
                <a:lnTo>
                  <a:pt x="0" y="120015"/>
                </a:lnTo>
              </a:path>
            </a:pathLst>
          </a:custGeom>
          <a:ln w="24384">
            <a:solidFill>
              <a:srgbClr val="8952AC"/>
            </a:solidFill>
          </a:ln>
        </p:spPr>
        <p:txBody>
          <a:bodyPr wrap="square" lIns="0" tIns="0" rIns="0" bIns="0" rtlCol="0"/>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2018-12-01T16:55:04Z</dcterms:created>
  <dcterms:modified xsi:type="dcterms:W3CDTF">2018-12-01T16:55:04Z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2018-12-01T00:00:00Z</vt:filetime>
  </property>
  <property fmtid="{D5CDD505-2E9C-101B-9397-08002B2CF9AE}" pid="3" name="Creator">
    <vt:lpwstr>Nitro Pro 12</vt:lpwstr>
  </property>
  <property fmtid="{D5CDD505-2E9C-101B-9397-08002B2CF9AE}" pid="4" name="LastSaved">
    <vt:filetime>2018-12-01T00:00:00Z</vt:filetime>
  </property>
</Properties>
</file>