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  <p:sldMasterId id="2147483757" r:id="rId2"/>
  </p:sldMasterIdLst>
  <p:notesMasterIdLst>
    <p:notesMasterId r:id="rId80"/>
  </p:notesMasterIdLst>
  <p:handoutMasterIdLst>
    <p:handoutMasterId r:id="rId81"/>
  </p:handoutMasterIdLst>
  <p:sldIdLst>
    <p:sldId id="294" r:id="rId3"/>
    <p:sldId id="306" r:id="rId4"/>
    <p:sldId id="312" r:id="rId5"/>
    <p:sldId id="295" r:id="rId6"/>
    <p:sldId id="27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257" r:id="rId18"/>
    <p:sldId id="258" r:id="rId19"/>
    <p:sldId id="259" r:id="rId20"/>
    <p:sldId id="260" r:id="rId21"/>
    <p:sldId id="261" r:id="rId22"/>
    <p:sldId id="262" r:id="rId23"/>
    <p:sldId id="335" r:id="rId24"/>
    <p:sldId id="336" r:id="rId25"/>
    <p:sldId id="277" r:id="rId26"/>
    <p:sldId id="263" r:id="rId27"/>
    <p:sldId id="264" r:id="rId28"/>
    <p:sldId id="308" r:id="rId29"/>
    <p:sldId id="309" r:id="rId30"/>
    <p:sldId id="310" r:id="rId31"/>
    <p:sldId id="265" r:id="rId32"/>
    <p:sldId id="266" r:id="rId33"/>
    <p:sldId id="267" r:id="rId34"/>
    <p:sldId id="317" r:id="rId35"/>
    <p:sldId id="268" r:id="rId36"/>
    <p:sldId id="269" r:id="rId37"/>
    <p:sldId id="270" r:id="rId38"/>
    <p:sldId id="307" r:id="rId39"/>
    <p:sldId id="313" r:id="rId40"/>
    <p:sldId id="314" r:id="rId41"/>
    <p:sldId id="315" r:id="rId42"/>
    <p:sldId id="320" r:id="rId43"/>
    <p:sldId id="283" r:id="rId44"/>
    <p:sldId id="318" r:id="rId45"/>
    <p:sldId id="316" r:id="rId46"/>
    <p:sldId id="319" r:id="rId47"/>
    <p:sldId id="284" r:id="rId48"/>
    <p:sldId id="287" r:id="rId49"/>
    <p:sldId id="288" r:id="rId50"/>
    <p:sldId id="291" r:id="rId51"/>
    <p:sldId id="311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271" r:id="rId67"/>
    <p:sldId id="272" r:id="rId68"/>
    <p:sldId id="273" r:id="rId69"/>
    <p:sldId id="274" r:id="rId70"/>
    <p:sldId id="256" r:id="rId71"/>
    <p:sldId id="278" r:id="rId72"/>
    <p:sldId id="279" r:id="rId73"/>
    <p:sldId id="281" r:id="rId74"/>
    <p:sldId id="280" r:id="rId75"/>
    <p:sldId id="282" r:id="rId76"/>
    <p:sldId id="286" r:id="rId77"/>
    <p:sldId id="293" r:id="rId78"/>
    <p:sldId id="292" r:id="rId7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354" autoAdjust="0"/>
    <p:restoredTop sz="90929"/>
  </p:normalViewPr>
  <p:slideViewPr>
    <p:cSldViewPr>
      <p:cViewPr varScale="1">
        <p:scale>
          <a:sx n="86" d="100"/>
          <a:sy n="86" d="100"/>
        </p:scale>
        <p:origin x="4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13" Type="http://schemas.openxmlformats.org/officeDocument/2006/relationships/slide" Target="slides/slide34.xml"/><Relationship Id="rId18" Type="http://schemas.openxmlformats.org/officeDocument/2006/relationships/slide" Target="slides/slide47.xml"/><Relationship Id="rId26" Type="http://schemas.openxmlformats.org/officeDocument/2006/relationships/slide" Target="slides/slide71.xml"/><Relationship Id="rId3" Type="http://schemas.openxmlformats.org/officeDocument/2006/relationships/slide" Target="slides/slide17.xml"/><Relationship Id="rId21" Type="http://schemas.openxmlformats.org/officeDocument/2006/relationships/slide" Target="slides/slide65.xml"/><Relationship Id="rId7" Type="http://schemas.openxmlformats.org/officeDocument/2006/relationships/slide" Target="slides/slide21.xml"/><Relationship Id="rId12" Type="http://schemas.openxmlformats.org/officeDocument/2006/relationships/slide" Target="slides/slide32.xml"/><Relationship Id="rId17" Type="http://schemas.openxmlformats.org/officeDocument/2006/relationships/slide" Target="slides/slide46.xml"/><Relationship Id="rId25" Type="http://schemas.openxmlformats.org/officeDocument/2006/relationships/slide" Target="slides/slide69.xml"/><Relationship Id="rId2" Type="http://schemas.openxmlformats.org/officeDocument/2006/relationships/slide" Target="slides/slide16.xml"/><Relationship Id="rId16" Type="http://schemas.openxmlformats.org/officeDocument/2006/relationships/slide" Target="slides/slide42.xml"/><Relationship Id="rId20" Type="http://schemas.openxmlformats.org/officeDocument/2006/relationships/slide" Target="slides/slide49.xml"/><Relationship Id="rId29" Type="http://schemas.openxmlformats.org/officeDocument/2006/relationships/slide" Target="slides/slide74.xml"/><Relationship Id="rId1" Type="http://schemas.openxmlformats.org/officeDocument/2006/relationships/slide" Target="slides/slide5.xml"/><Relationship Id="rId6" Type="http://schemas.openxmlformats.org/officeDocument/2006/relationships/slide" Target="slides/slide20.xml"/><Relationship Id="rId11" Type="http://schemas.openxmlformats.org/officeDocument/2006/relationships/slide" Target="slides/slide31.xml"/><Relationship Id="rId24" Type="http://schemas.openxmlformats.org/officeDocument/2006/relationships/slide" Target="slides/slide68.xml"/><Relationship Id="rId32" Type="http://schemas.openxmlformats.org/officeDocument/2006/relationships/slide" Target="slides/slide77.xml"/><Relationship Id="rId5" Type="http://schemas.openxmlformats.org/officeDocument/2006/relationships/slide" Target="slides/slide19.xml"/><Relationship Id="rId15" Type="http://schemas.openxmlformats.org/officeDocument/2006/relationships/slide" Target="slides/slide36.xml"/><Relationship Id="rId23" Type="http://schemas.openxmlformats.org/officeDocument/2006/relationships/slide" Target="slides/slide67.xml"/><Relationship Id="rId28" Type="http://schemas.openxmlformats.org/officeDocument/2006/relationships/slide" Target="slides/slide73.xml"/><Relationship Id="rId10" Type="http://schemas.openxmlformats.org/officeDocument/2006/relationships/slide" Target="slides/slide30.xml"/><Relationship Id="rId19" Type="http://schemas.openxmlformats.org/officeDocument/2006/relationships/slide" Target="slides/slide48.xml"/><Relationship Id="rId31" Type="http://schemas.openxmlformats.org/officeDocument/2006/relationships/slide" Target="slides/slide76.xml"/><Relationship Id="rId4" Type="http://schemas.openxmlformats.org/officeDocument/2006/relationships/slide" Target="slides/slide18.xml"/><Relationship Id="rId9" Type="http://schemas.openxmlformats.org/officeDocument/2006/relationships/slide" Target="slides/slide26.xml"/><Relationship Id="rId14" Type="http://schemas.openxmlformats.org/officeDocument/2006/relationships/slide" Target="slides/slide35.xml"/><Relationship Id="rId22" Type="http://schemas.openxmlformats.org/officeDocument/2006/relationships/slide" Target="slides/slide66.xml"/><Relationship Id="rId27" Type="http://schemas.openxmlformats.org/officeDocument/2006/relationships/slide" Target="slides/slide72.xml"/><Relationship Id="rId30" Type="http://schemas.openxmlformats.org/officeDocument/2006/relationships/slide" Target="slides/slide7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smtClean="0"/>
              <a:t>FooBar</a:t>
            </a: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AB0259-09AA-4A9D-9B72-F86190457B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7684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FooBar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6D4C1-EB45-4992-950E-404FDEB4F7F3}" type="datetimeFigureOut">
              <a:rPr lang="en-IN" smtClean="0"/>
              <a:t>12-10-2014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DCAFA-7420-4A1C-A9E2-118B9E1A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59903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DCAFA-7420-4A1C-A9E2-118B9E1A4082}" type="slidenum">
              <a:rPr lang="en-IN" smtClean="0"/>
              <a:t>5</a:t>
            </a:fld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 smtClean="0"/>
              <a:t>FooBar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72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3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4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2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64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FooBar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2DCAFA-7420-4A1C-A9E2-118B9E1A4082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50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IITD_pptslide_jpeg-03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3EADA7"/>
              </a:clrFrom>
              <a:clrTo>
                <a:srgbClr val="3EADA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17" t="69259"/>
          <a:stretch/>
        </p:blipFill>
        <p:spPr bwMode="auto">
          <a:xfrm>
            <a:off x="6667500" y="4749800"/>
            <a:ext cx="24765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130628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894" y="3338742"/>
            <a:ext cx="6858000" cy="114617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E9F7F6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54096" y="6356353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99844" y="6356353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089628"/>
            <a:ext cx="7772400" cy="0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096955"/>
            <a:ext cx="2063019" cy="11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96977"/>
            <a:ext cx="7772401" cy="4951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2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14525" cy="4995298"/>
          </a:xfrm>
        </p:spPr>
        <p:txBody>
          <a:bodyPr vert="eaVert"/>
          <a:lstStyle>
            <a:lvl1pPr>
              <a:defRPr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0364"/>
            <a:ext cx="5743576" cy="5811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543675" y="370118"/>
            <a:ext cx="0" cy="5806281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67462" y="563216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IITD_pptslide_jpeg-03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3EADA7"/>
              </a:clrFrom>
              <a:clrTo>
                <a:srgbClr val="3EADA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17" t="69259"/>
          <a:stretch/>
        </p:blipFill>
        <p:spPr bwMode="auto">
          <a:xfrm>
            <a:off x="6667500" y="4749800"/>
            <a:ext cx="24765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130628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894" y="3338742"/>
            <a:ext cx="6858000" cy="114617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E9F7F6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54096" y="6356353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99844" y="6356353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089628"/>
            <a:ext cx="7772400" cy="0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096955"/>
            <a:ext cx="2063019" cy="11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2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96976"/>
            <a:ext cx="7772401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8A89-E055-4783-B06E-1C21853C8901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38" y="6152857"/>
            <a:ext cx="1394524" cy="8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94F4-E08C-4F4C-96FF-06B88C60C075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17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190173"/>
            <a:ext cx="3834246" cy="49899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0173"/>
            <a:ext cx="3829050" cy="49899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A2AF-9D0A-402F-8507-6B694A82047F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8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160692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154891"/>
            <a:ext cx="3815196" cy="40331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60690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154891"/>
            <a:ext cx="3829050" cy="40331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BD45-EF59-4DE3-9A7D-32D249F0CE1C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E159-0678-4C22-B45B-A59EBAA7827E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3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499C-4672-43A0-B618-B55D9CABDC81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15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191659"/>
            <a:ext cx="294894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394-E0B4-4170-AE7C-670A039F0A81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45450" y="2061029"/>
            <a:ext cx="294894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4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96976"/>
            <a:ext cx="7772401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38" y="6152857"/>
            <a:ext cx="1394524" cy="8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8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09B7-AD8F-4283-9682-340E6DCF2209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191659"/>
            <a:ext cx="294894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45450" y="2061029"/>
            <a:ext cx="294894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4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96977"/>
            <a:ext cx="7772401" cy="4951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5677-2474-46C2-946A-F6778902CD02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3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14525" cy="4995298"/>
          </a:xfrm>
        </p:spPr>
        <p:txBody>
          <a:bodyPr vert="eaVert"/>
          <a:lstStyle>
            <a:lvl1pPr>
              <a:defRPr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0364"/>
            <a:ext cx="5743576" cy="5811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D0A-3306-4A1D-8A5E-D80CBF9CB6B3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543675" y="370118"/>
            <a:ext cx="0" cy="5806281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67462" y="563216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6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190173"/>
            <a:ext cx="3834246" cy="49899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0173"/>
            <a:ext cx="3829050" cy="49899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4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160692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154891"/>
            <a:ext cx="3815196" cy="40331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60690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154891"/>
            <a:ext cx="3829050" cy="40331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32" y="6068285"/>
            <a:ext cx="1780936" cy="111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4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191659"/>
            <a:ext cx="294894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45450" y="2061029"/>
            <a:ext cx="294894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191659"/>
            <a:ext cx="294894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45450" y="2061029"/>
            <a:ext cx="294894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0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28803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700D6F9-4956-4D37-BBC5-1B5A8519DE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EADA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28803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700D6F9-4956-4D37-BBC5-1B5A8519DE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8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EADA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Local%20Settings/Temp/VECTOR_vectorCCend.htm#vector::end" TargetMode="External"/><Relationship Id="rId7" Type="http://schemas.openxmlformats.org/officeDocument/2006/relationships/hyperlink" Target="../Local%20Settings/Temp/VECTOR_vectorCCclear.htm#vector::clear" TargetMode="External"/><Relationship Id="rId2" Type="http://schemas.openxmlformats.org/officeDocument/2006/relationships/hyperlink" Target="../Local%20Settings/Temp/VECTOR_vectorCCbegin.htm#vector::beg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Local%20Settings/Temp/VECTOR_vectorCCerase.htm#vector::erase" TargetMode="External"/><Relationship Id="rId5" Type="http://schemas.openxmlformats.org/officeDocument/2006/relationships/hyperlink" Target="../Local%20Settings/Temp/VECTOR_vectorCCpush_back.htm#vector::push_back" TargetMode="External"/><Relationship Id="rId4" Type="http://schemas.openxmlformats.org/officeDocument/2006/relationships/hyperlink" Target="../Local%20Settings/Temp/VECTOR_vectorCCempty.htm#vector::empty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C++ STL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INOI Workshop 2014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9068"/>
            <a:ext cx="3456064" cy="21614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1600" y="6492469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  <a:latin typeface="+mn-lt"/>
              </a:rPr>
              <a:t>Disclaimer: Slides taken from various sources and modified as required</a:t>
            </a:r>
            <a:endParaRPr lang="en-IN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968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>
                <a:latin typeface="Comic Sans MS" panose="030F0702030302020204" pitchFamily="66" charset="0"/>
              </a:rPr>
              <a:t>Creating</a:t>
            </a:r>
            <a:r>
              <a:rPr lang="en-US" altLang="he-IL">
                <a:latin typeface="Comic Sans MS" panose="030F0702030302020204" pitchFamily="66" charset="0"/>
              </a:rPr>
              <a:t>  </a:t>
            </a:r>
            <a:r>
              <a:rPr lang="en-US" altLang="he-IL" b="1">
                <a:latin typeface="Comic Sans MS" panose="030F0702030302020204" pitchFamily="66" charset="0"/>
                <a:cs typeface="Courier New" panose="02070309020205020404" pitchFamily="49" charset="0"/>
              </a:rPr>
              <a:t>strings</a:t>
            </a:r>
            <a:endParaRPr lang="en-US" altLang="he-IL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255713" y="1981200"/>
            <a:ext cx="7507287" cy="43434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he-IL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he-I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he-IL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“some text”;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he-IL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he-IL" sz="2800" b="1" dirty="0">
                <a:latin typeface="Comic Sans MS" panose="030F0702030302020204" pitchFamily="66" charset="0"/>
              </a:rPr>
              <a:t>or</a:t>
            </a:r>
            <a:endParaRPr lang="en-US" altLang="he-IL" sz="28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he-IL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he-I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he-IL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(“some text”);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he-IL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 ways: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he-IL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s1(7,‘a’);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he-IL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s2 = s1;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8A89-E055-4783-B06E-1C21853C8901}" type="slidenum">
              <a:rPr lang="en-US" altLang="en-US" smtClean="0">
                <a:solidFill>
                  <a:srgbClr val="FFFFFF"/>
                </a:solidFill>
              </a:rPr>
              <a:pPr/>
              <a:t>10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5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>
                <a:latin typeface="Comic Sans MS" panose="030F0702030302020204" pitchFamily="66" charset="0"/>
              </a:rPr>
              <a:t>string length</a:t>
            </a:r>
            <a:endParaRPr lang="en-US" altLang="he-IL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he-IL" b="1" dirty="0">
                <a:latin typeface="Comic Sans MS" panose="030F0702030302020204" pitchFamily="66" charset="0"/>
              </a:rPr>
              <a:t>The length of string is returned by its</a:t>
            </a:r>
            <a:r>
              <a:rPr lang="en-US" altLang="he-IL" b="1" dirty="0"/>
              <a:t>  </a:t>
            </a:r>
            <a:r>
              <a:rPr lang="en-US" altLang="he-IL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size()</a:t>
            </a:r>
            <a:r>
              <a:rPr lang="en-US" altLang="he-IL" b="1" i="1" dirty="0">
                <a:solidFill>
                  <a:schemeClr val="accent5"/>
                </a:solidFill>
              </a:rPr>
              <a:t> </a:t>
            </a:r>
            <a:r>
              <a:rPr lang="en-US" altLang="he-IL" b="1" dirty="0">
                <a:latin typeface="Comic Sans MS" panose="030F0702030302020204" pitchFamily="66" charset="0"/>
              </a:rPr>
              <a:t>operation</a:t>
            </a:r>
            <a:r>
              <a:rPr lang="en-US" altLang="he-IL" b="1" dirty="0"/>
              <a:t>.</a:t>
            </a:r>
            <a:br>
              <a:rPr lang="en-US" altLang="he-IL" b="1" dirty="0"/>
            </a:br>
            <a:endParaRPr lang="en-US" altLang="he-IL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he-IL" sz="2400" b="1" dirty="0">
                <a:solidFill>
                  <a:srgbClr val="F84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  <a:br>
              <a:rPr lang="en-US" altLang="he-IL" sz="2400" b="1" dirty="0">
                <a:solidFill>
                  <a:srgbClr val="F84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he-IL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he-IL" sz="2400" b="1" dirty="0">
                <a:solidFill>
                  <a:srgbClr val="F84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“something”;</a:t>
            </a: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he-IL" sz="2400" b="1" dirty="0">
                <a:solidFill>
                  <a:srgbClr val="F84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“The size of “ </a:t>
            </a:r>
            <a:br>
              <a:rPr lang="en-US" altLang="he-IL" sz="2400" b="1" dirty="0">
                <a:solidFill>
                  <a:srgbClr val="F84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&lt;&lt; </a:t>
            </a:r>
            <a:r>
              <a:rPr lang="en-US" altLang="he-IL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&lt;&lt; </a:t>
            </a:r>
            <a:r>
              <a:rPr lang="en-US" altLang="he-IL" sz="2400" b="1" dirty="0">
                <a:solidFill>
                  <a:srgbClr val="F84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“is “</a:t>
            </a: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he-IL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str.size</a:t>
            </a: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&lt;&lt; </a:t>
            </a:r>
            <a:r>
              <a:rPr lang="en-US" altLang="he-IL" sz="2400" b="1" dirty="0">
                <a:solidFill>
                  <a:srgbClr val="F84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“characters.”</a:t>
            </a: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he-IL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he-I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8A89-E055-4783-B06E-1C21853C8901}" type="slidenum">
              <a:rPr lang="en-US" altLang="en-US" smtClean="0">
                <a:solidFill>
                  <a:srgbClr val="FFFFFF"/>
                </a:solidFill>
              </a:rPr>
              <a:pPr/>
              <a:t>11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0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>
                <a:latin typeface="Comic Sans MS" panose="030F0702030302020204" pitchFamily="66" charset="0"/>
              </a:rPr>
              <a:t>The size method</a:t>
            </a:r>
            <a:endParaRPr lang="en-US" altLang="he-IL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044700"/>
            <a:ext cx="7313613" cy="433705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400" b="1" dirty="0" err="1">
                <a:solidFill>
                  <a:srgbClr val="F84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str.size</a:t>
            </a:r>
            <a:r>
              <a:rPr lang="en-US" altLang="he-IL" sz="2400" b="1" dirty="0">
                <a:solidFill>
                  <a:srgbClr val="F84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???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400" b="1" dirty="0">
                <a:latin typeface="Comic Sans MS" panose="030F0702030302020204" pitchFamily="66" charset="0"/>
              </a:rPr>
              <a:t>In </a:t>
            </a:r>
            <a:r>
              <a:rPr lang="en-US" altLang="he-IL" sz="24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C </a:t>
            </a:r>
            <a:r>
              <a:rPr lang="en-US" altLang="he-IL" sz="2400" b="1" dirty="0">
                <a:latin typeface="Comic Sans MS" panose="030F0702030302020204" pitchFamily="66" charset="0"/>
              </a:rPr>
              <a:t>we had </a:t>
            </a:r>
            <a:r>
              <a:rPr lang="en-US" altLang="he-IL" sz="2400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structs</a:t>
            </a:r>
            <a:r>
              <a:rPr lang="en-US" altLang="he-IL" sz="24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 containing </a:t>
            </a:r>
            <a:r>
              <a:rPr lang="en-US" altLang="he-IL" sz="24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only data, In C++, we have :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4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/>
            </a:r>
            <a:br>
              <a:rPr lang="en-US" altLang="he-IL" sz="2400" b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he-IL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string </a:t>
            </a:r>
            <a:br>
              <a:rPr lang="en-US" altLang="he-IL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public: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	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</a:t>
            </a:r>
            <a:r>
              <a:rPr lang="en-US" altLang="he-IL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e-IL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size();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he-IL" sz="2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8A89-E055-4783-B06E-1C21853C8901}" type="slidenum">
              <a:rPr lang="en-US" altLang="en-US" smtClean="0">
                <a:solidFill>
                  <a:srgbClr val="FFFFFF"/>
                </a:solidFill>
              </a:rPr>
              <a:pPr/>
              <a:t>12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7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>
                <a:latin typeface="Comic Sans MS" panose="030F0702030302020204" pitchFamily="66" charset="0"/>
              </a:rPr>
              <a:t>String concatenation</a:t>
            </a:r>
            <a:endParaRPr lang="en-US" altLang="he-IL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he-IL" b="1" dirty="0">
                <a:latin typeface="Comic Sans MS" panose="030F0702030302020204" pitchFamily="66" charset="0"/>
              </a:rPr>
              <a:t>concatenating one string to another is done by the </a:t>
            </a:r>
            <a:r>
              <a:rPr lang="en-US" altLang="he-IL" b="1" dirty="0">
                <a:solidFill>
                  <a:schemeClr val="accent5"/>
                </a:solidFill>
                <a:latin typeface="Comic Sans MS" panose="030F0702030302020204" pitchFamily="66" charset="0"/>
              </a:rPr>
              <a:t>‘+’</a:t>
            </a:r>
            <a:r>
              <a:rPr lang="en-US" altLang="he-IL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en-US" altLang="he-IL" b="1" dirty="0">
                <a:latin typeface="Comic Sans MS" panose="030F0702030302020204" pitchFamily="66" charset="0"/>
              </a:rPr>
              <a:t>operator.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he-IL" sz="24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 = </a:t>
            </a:r>
            <a:r>
              <a:rPr lang="en-US" altLang="he-IL" sz="2400" b="1" dirty="0">
                <a:solidFill>
                  <a:srgbClr val="F84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“Here ”;</a:t>
            </a: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 = </a:t>
            </a:r>
            <a:r>
              <a:rPr lang="en-US" altLang="he-IL" sz="2400" b="1" dirty="0">
                <a:solidFill>
                  <a:srgbClr val="F84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“comes the sun”;</a:t>
            </a: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he-IL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concat_str</a:t>
            </a: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str1 </a:t>
            </a:r>
            <a:r>
              <a:rPr lang="en-US" altLang="he-IL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str2; </a:t>
            </a:r>
            <a:b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he-I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8A89-E055-4783-B06E-1C21853C8901}" type="slidenum">
              <a:rPr lang="en-US" altLang="en-US" smtClean="0">
                <a:solidFill>
                  <a:srgbClr val="FFFFFF"/>
                </a:solidFill>
              </a:rPr>
              <a:pPr/>
              <a:t>13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0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>
                <a:latin typeface="Comic Sans MS" panose="030F0702030302020204" pitchFamily="66" charset="0"/>
              </a:rPr>
              <a:t>String comparison</a:t>
            </a:r>
            <a:endParaRPr lang="en-US" altLang="he-IL"/>
          </a:p>
        </p:txBody>
      </p:sp>
      <p:sp>
        <p:nvSpPr>
          <p:cNvPr id="52227" name="Rectangle 1027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he-IL" b="1" dirty="0">
                <a:latin typeface="Comic Sans MS" panose="030F0702030302020204" pitchFamily="66" charset="0"/>
              </a:rPr>
              <a:t>To check if two strings are equal use</a:t>
            </a:r>
            <a:br>
              <a:rPr lang="en-US" altLang="he-IL" b="1" dirty="0">
                <a:latin typeface="Comic Sans MS" panose="030F0702030302020204" pitchFamily="66" charset="0"/>
              </a:rPr>
            </a:br>
            <a:r>
              <a:rPr lang="en-US" altLang="he-IL" b="1" dirty="0">
                <a:latin typeface="Comic Sans MS" panose="030F0702030302020204" pitchFamily="66" charset="0"/>
              </a:rPr>
              <a:t>the </a:t>
            </a:r>
            <a:r>
              <a:rPr lang="en-US" altLang="he-IL" b="1" dirty="0">
                <a:solidFill>
                  <a:schemeClr val="accent5"/>
                </a:solidFill>
                <a:latin typeface="Comic Sans MS" panose="030F0702030302020204" pitchFamily="66" charset="0"/>
              </a:rPr>
              <a:t>‘==‘</a:t>
            </a:r>
            <a:r>
              <a:rPr lang="en-US" altLang="he-IL" b="1" dirty="0">
                <a:latin typeface="Comic Sans MS" panose="030F0702030302020204" pitchFamily="66" charset="0"/>
              </a:rPr>
              <a:t> operator.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he-IL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 = </a:t>
            </a:r>
            <a:r>
              <a:rPr lang="en-US" altLang="he-IL" sz="2400" b="1" dirty="0">
                <a:solidFill>
                  <a:srgbClr val="F84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“Here ”;</a:t>
            </a: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 = </a:t>
            </a:r>
            <a:r>
              <a:rPr lang="en-US" altLang="he-IL" sz="2400" b="1" dirty="0">
                <a:solidFill>
                  <a:srgbClr val="F84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“comes the sun”;</a:t>
            </a: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str1 == str2 )</a:t>
            </a:r>
            <a:b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/* do something */</a:t>
            </a:r>
            <a:b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/* do something else */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8A89-E055-4783-B06E-1C21853C8901}" type="slidenum">
              <a:rPr lang="en-US" altLang="en-US" smtClean="0">
                <a:solidFill>
                  <a:srgbClr val="FFFFFF"/>
                </a:solidFill>
              </a:rPr>
              <a:pPr/>
              <a:t>14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0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>
                <a:latin typeface="Comic Sans MS" panose="030F0702030302020204" pitchFamily="66" charset="0"/>
              </a:rPr>
              <a:t>String assignment</a:t>
            </a:r>
            <a:endParaRPr lang="en-US" altLang="he-IL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he-IL" b="1" dirty="0">
                <a:latin typeface="Comic Sans MS" panose="030F0702030302020204" pitchFamily="66" charset="0"/>
              </a:rPr>
              <a:t>To assign one string to another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he-IL" b="1" dirty="0">
                <a:latin typeface="Comic Sans MS" panose="030F0702030302020204" pitchFamily="66" charset="0"/>
              </a:rPr>
              <a:t>use the </a:t>
            </a:r>
            <a:r>
              <a:rPr lang="en-US" altLang="he-IL" b="1" dirty="0">
                <a:solidFill>
                  <a:schemeClr val="accent5"/>
                </a:solidFill>
                <a:latin typeface="Comic Sans MS" panose="030F0702030302020204" pitchFamily="66" charset="0"/>
              </a:rPr>
              <a:t>“=“</a:t>
            </a:r>
            <a:r>
              <a:rPr lang="en-US" altLang="he-IL" b="1" dirty="0">
                <a:latin typeface="Comic Sans MS" panose="030F0702030302020204" pitchFamily="66" charset="0"/>
              </a:rPr>
              <a:t> operator.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he-I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 = </a:t>
            </a:r>
            <a:r>
              <a:rPr lang="en-US" altLang="he-IL" sz="2400" b="1" dirty="0">
                <a:solidFill>
                  <a:srgbClr val="F84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“Sgt. </a:t>
            </a:r>
            <a:r>
              <a:rPr lang="en-US" altLang="he-IL" sz="2400" b="1" dirty="0" err="1">
                <a:solidFill>
                  <a:srgbClr val="F84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Pappers</a:t>
            </a:r>
            <a:r>
              <a:rPr lang="en-US" altLang="he-IL" sz="2400" b="1" dirty="0">
                <a:solidFill>
                  <a:srgbClr val="F84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altLang="he-I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 = </a:t>
            </a:r>
            <a:r>
              <a:rPr lang="en-US" altLang="he-IL" sz="2400" b="1" dirty="0">
                <a:solidFill>
                  <a:srgbClr val="F848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“lonely hearts club bend”;</a:t>
            </a:r>
            <a:endParaRPr lang="en-US" altLang="he-I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str2 </a:t>
            </a:r>
            <a:r>
              <a:rPr lang="en-US" altLang="he-IL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str1;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he-I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he-IL" b="1" dirty="0">
                <a:latin typeface="Comic Sans MS" panose="030F0702030302020204" pitchFamily="66" charset="0"/>
              </a:rPr>
              <a:t>Now : str2 equals “</a:t>
            </a:r>
            <a:r>
              <a:rPr lang="en-US" altLang="he-IL" sz="28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Sgt. </a:t>
            </a:r>
            <a:r>
              <a:rPr lang="en-US" altLang="he-IL" sz="2800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Pappers</a:t>
            </a:r>
            <a:r>
              <a:rPr lang="en-US" altLang="he-IL" b="1" dirty="0">
                <a:latin typeface="Comic Sans MS" panose="030F0702030302020204" pitchFamily="66" charset="0"/>
              </a:rPr>
              <a:t>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8A89-E055-4783-B06E-1C21853C8901}" type="slidenum">
              <a:rPr lang="en-US" altLang="en-US" smtClean="0">
                <a:solidFill>
                  <a:srgbClr val="FFFFFF"/>
                </a:solidFill>
              </a:rPr>
              <a:pPr/>
              <a:t>15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89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304800"/>
            <a:ext cx="8610600" cy="1143000"/>
          </a:xfrm>
        </p:spPr>
        <p:txBody>
          <a:bodyPr/>
          <a:lstStyle/>
          <a:p>
            <a:pPr eaLnBrk="1" hangingPunct="1"/>
            <a:r>
              <a:rPr lang="sv-SE" smtClean="0"/>
              <a:t>Containers, Iterators, Algorithms</a:t>
            </a:r>
            <a:endParaRPr lang="en-US" smtClean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371600" y="2776538"/>
            <a:ext cx="1752600" cy="3581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1828800" y="3233738"/>
            <a:ext cx="685800" cy="358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2133600" y="3919538"/>
            <a:ext cx="685800" cy="358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1676400" y="4910138"/>
            <a:ext cx="685800" cy="358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2133600" y="5672138"/>
            <a:ext cx="685800" cy="358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447800" y="2319338"/>
            <a:ext cx="147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/>
              <a:t>Container</a:t>
            </a:r>
            <a:endParaRPr lang="en-US"/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3810000" y="3005138"/>
            <a:ext cx="2057400" cy="7159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Algorithm</a:t>
            </a:r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>
            <a:off x="2514600" y="3386138"/>
            <a:ext cx="1295400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107" name="Freeform 11"/>
          <p:cNvSpPr>
            <a:spLocks/>
          </p:cNvSpPr>
          <p:nvPr/>
        </p:nvSpPr>
        <p:spPr bwMode="auto">
          <a:xfrm>
            <a:off x="2895600" y="3614738"/>
            <a:ext cx="1143000" cy="430212"/>
          </a:xfrm>
          <a:custGeom>
            <a:avLst/>
            <a:gdLst>
              <a:gd name="T0" fmla="*/ 1143000 w 720"/>
              <a:gd name="T1" fmla="*/ 0 h 240"/>
              <a:gd name="T2" fmla="*/ 1143000 w 720"/>
              <a:gd name="T3" fmla="*/ 430213 h 240"/>
              <a:gd name="T4" fmla="*/ 0 w 720"/>
              <a:gd name="T5" fmla="*/ 430213 h 240"/>
              <a:gd name="T6" fmla="*/ 0 60000 65536"/>
              <a:gd name="T7" fmla="*/ 0 60000 65536"/>
              <a:gd name="T8" fmla="*/ 0 60000 65536"/>
              <a:gd name="T9" fmla="*/ 0 w 720"/>
              <a:gd name="T10" fmla="*/ 0 h 240"/>
              <a:gd name="T11" fmla="*/ 720 w 72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40">
                <a:moveTo>
                  <a:pt x="720" y="0"/>
                </a:moveTo>
                <a:lnTo>
                  <a:pt x="720" y="240"/>
                </a:lnTo>
                <a:lnTo>
                  <a:pt x="0" y="24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2667000" y="2852738"/>
            <a:ext cx="120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/>
              <a:t>Iterator</a:t>
            </a:r>
            <a:endParaRPr 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6553200" y="2852738"/>
            <a:ext cx="17526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7010400" y="3309938"/>
            <a:ext cx="685800" cy="358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7315200" y="3995738"/>
            <a:ext cx="685800" cy="358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6858000" y="4986338"/>
            <a:ext cx="685800" cy="358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7315200" y="5748338"/>
            <a:ext cx="685800" cy="358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6613525" y="2276475"/>
            <a:ext cx="147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/>
              <a:t>Container</a:t>
            </a:r>
            <a:endParaRPr lang="en-US"/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5867400" y="4757738"/>
            <a:ext cx="120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/>
              <a:t>Iterator</a:t>
            </a:r>
            <a:endParaRPr lang="en-US"/>
          </a:p>
        </p:txBody>
      </p:sp>
      <p:sp>
        <p:nvSpPr>
          <p:cNvPr id="4116" name="Freeform 20"/>
          <p:cNvSpPr>
            <a:spLocks/>
          </p:cNvSpPr>
          <p:nvPr/>
        </p:nvSpPr>
        <p:spPr bwMode="auto">
          <a:xfrm flipH="1">
            <a:off x="5562600" y="3690938"/>
            <a:ext cx="1752600" cy="501650"/>
          </a:xfrm>
          <a:custGeom>
            <a:avLst/>
            <a:gdLst>
              <a:gd name="T0" fmla="*/ 1752600 w 720"/>
              <a:gd name="T1" fmla="*/ 0 h 240"/>
              <a:gd name="T2" fmla="*/ 1752600 w 720"/>
              <a:gd name="T3" fmla="*/ 501650 h 240"/>
              <a:gd name="T4" fmla="*/ 0 w 720"/>
              <a:gd name="T5" fmla="*/ 501650 h 240"/>
              <a:gd name="T6" fmla="*/ 0 60000 65536"/>
              <a:gd name="T7" fmla="*/ 0 60000 65536"/>
              <a:gd name="T8" fmla="*/ 0 60000 65536"/>
              <a:gd name="T9" fmla="*/ 0 w 720"/>
              <a:gd name="T10" fmla="*/ 0 h 240"/>
              <a:gd name="T11" fmla="*/ 720 w 72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40">
                <a:moveTo>
                  <a:pt x="720" y="0"/>
                </a:moveTo>
                <a:lnTo>
                  <a:pt x="720" y="240"/>
                </a:lnTo>
                <a:lnTo>
                  <a:pt x="0" y="24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>
            <a:off x="3886200" y="5443538"/>
            <a:ext cx="2057400" cy="7159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Algorithm</a:t>
            </a:r>
            <a:endParaRPr 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533400" y="3843338"/>
            <a:ext cx="119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/>
              <a:t>Objects</a:t>
            </a:r>
            <a:endParaRPr lang="en-US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1676400" y="3995738"/>
            <a:ext cx="457200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>
            <a:off x="1447800" y="4376738"/>
            <a:ext cx="304800" cy="5016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 flipV="1">
            <a:off x="1219200" y="3462338"/>
            <a:ext cx="609600" cy="3587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122" name="Freeform 26"/>
          <p:cNvSpPr>
            <a:spLocks/>
          </p:cNvSpPr>
          <p:nvPr/>
        </p:nvSpPr>
        <p:spPr bwMode="auto">
          <a:xfrm flipV="1">
            <a:off x="2362200" y="5062538"/>
            <a:ext cx="1752600" cy="501650"/>
          </a:xfrm>
          <a:custGeom>
            <a:avLst/>
            <a:gdLst>
              <a:gd name="T0" fmla="*/ 1752600 w 720"/>
              <a:gd name="T1" fmla="*/ 0 h 240"/>
              <a:gd name="T2" fmla="*/ 1752600 w 720"/>
              <a:gd name="T3" fmla="*/ 501650 h 240"/>
              <a:gd name="T4" fmla="*/ 0 w 720"/>
              <a:gd name="T5" fmla="*/ 501650 h 240"/>
              <a:gd name="T6" fmla="*/ 0 60000 65536"/>
              <a:gd name="T7" fmla="*/ 0 60000 65536"/>
              <a:gd name="T8" fmla="*/ 0 60000 65536"/>
              <a:gd name="T9" fmla="*/ 0 w 720"/>
              <a:gd name="T10" fmla="*/ 0 h 240"/>
              <a:gd name="T11" fmla="*/ 720 w 72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40">
                <a:moveTo>
                  <a:pt x="720" y="0"/>
                </a:moveTo>
                <a:lnTo>
                  <a:pt x="720" y="240"/>
                </a:lnTo>
                <a:lnTo>
                  <a:pt x="0" y="24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2895600" y="4605338"/>
            <a:ext cx="120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/>
              <a:t>Iterator</a:t>
            </a:r>
            <a:endParaRPr lang="en-US"/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5791200" y="3767138"/>
            <a:ext cx="120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/>
              <a:t>Iterator</a:t>
            </a:r>
            <a:endParaRPr lang="en-US"/>
          </a:p>
        </p:txBody>
      </p:sp>
      <p:sp>
        <p:nvSpPr>
          <p:cNvPr id="4125" name="Oval 29"/>
          <p:cNvSpPr>
            <a:spLocks noChangeArrowheads="1"/>
          </p:cNvSpPr>
          <p:nvPr/>
        </p:nvSpPr>
        <p:spPr bwMode="auto">
          <a:xfrm>
            <a:off x="3962400" y="4300538"/>
            <a:ext cx="2057400" cy="7159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Algorithm</a:t>
            </a:r>
            <a:endParaRPr lang="en-US"/>
          </a:p>
        </p:txBody>
      </p:sp>
      <p:sp>
        <p:nvSpPr>
          <p:cNvPr id="4126" name="Freeform 30"/>
          <p:cNvSpPr>
            <a:spLocks/>
          </p:cNvSpPr>
          <p:nvPr/>
        </p:nvSpPr>
        <p:spPr bwMode="auto">
          <a:xfrm flipH="1">
            <a:off x="5715000" y="4986338"/>
            <a:ext cx="1143000" cy="214312"/>
          </a:xfrm>
          <a:custGeom>
            <a:avLst/>
            <a:gdLst>
              <a:gd name="T0" fmla="*/ 1143000 w 720"/>
              <a:gd name="T1" fmla="*/ 0 h 240"/>
              <a:gd name="T2" fmla="*/ 1143000 w 720"/>
              <a:gd name="T3" fmla="*/ 214313 h 240"/>
              <a:gd name="T4" fmla="*/ 0 w 720"/>
              <a:gd name="T5" fmla="*/ 214313 h 240"/>
              <a:gd name="T6" fmla="*/ 0 60000 65536"/>
              <a:gd name="T7" fmla="*/ 0 60000 65536"/>
              <a:gd name="T8" fmla="*/ 0 60000 65536"/>
              <a:gd name="T9" fmla="*/ 0 w 720"/>
              <a:gd name="T10" fmla="*/ 0 h 240"/>
              <a:gd name="T11" fmla="*/ 720 w 72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40">
                <a:moveTo>
                  <a:pt x="720" y="0"/>
                </a:moveTo>
                <a:lnTo>
                  <a:pt x="720" y="240"/>
                </a:lnTo>
                <a:lnTo>
                  <a:pt x="0" y="24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746125" y="1481138"/>
            <a:ext cx="65738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/>
              <a:t>Algorithms use iterators to interact with objects</a:t>
            </a:r>
          </a:p>
          <a:p>
            <a:pPr eaLnBrk="1" hangingPunct="1"/>
            <a:r>
              <a:rPr lang="sv-SE"/>
              <a:t>stored in containers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Containers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4212" y="1401763"/>
            <a:ext cx="8459788" cy="4114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sv-SE" dirty="0" smtClean="0"/>
              <a:t>A container is a way to store data, either built-in data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dirty="0" smtClean="0"/>
              <a:t>   types like int and float, or class objects</a:t>
            </a:r>
          </a:p>
          <a:p>
            <a:pPr eaLnBrk="1" hangingPunct="1">
              <a:lnSpc>
                <a:spcPct val="90000"/>
              </a:lnSpc>
            </a:pPr>
            <a:r>
              <a:rPr lang="sv-SE" dirty="0" smtClean="0"/>
              <a:t>The STL provides several basic kinds of containers</a:t>
            </a:r>
          </a:p>
          <a:p>
            <a:pPr lvl="1" eaLnBrk="1" hangingPunct="1">
              <a:lnSpc>
                <a:spcPct val="90000"/>
              </a:lnSpc>
            </a:pPr>
            <a:r>
              <a:rPr lang="sv-SE" dirty="0" smtClean="0"/>
              <a:t>&lt;vector&gt; : one-dimensional array (similar to C array, but dynamic)</a:t>
            </a:r>
          </a:p>
          <a:p>
            <a:pPr lvl="1" eaLnBrk="1" hangingPunct="1">
              <a:lnSpc>
                <a:spcPct val="90000"/>
              </a:lnSpc>
            </a:pPr>
            <a:r>
              <a:rPr lang="sv-SE" dirty="0" smtClean="0"/>
              <a:t>&lt;list&gt; : double linked list</a:t>
            </a:r>
          </a:p>
          <a:p>
            <a:pPr lvl="1" eaLnBrk="1" hangingPunct="1">
              <a:lnSpc>
                <a:spcPct val="90000"/>
              </a:lnSpc>
            </a:pPr>
            <a:r>
              <a:rPr lang="sv-SE" dirty="0" smtClean="0"/>
              <a:t>&lt;deque&gt; : double-ended queue</a:t>
            </a:r>
          </a:p>
          <a:p>
            <a:pPr lvl="1" eaLnBrk="1" hangingPunct="1">
              <a:lnSpc>
                <a:spcPct val="90000"/>
              </a:lnSpc>
            </a:pPr>
            <a:r>
              <a:rPr lang="sv-SE" dirty="0" smtClean="0"/>
              <a:t>&lt;queue&gt; : queue</a:t>
            </a:r>
          </a:p>
          <a:p>
            <a:pPr lvl="1" eaLnBrk="1" hangingPunct="1">
              <a:lnSpc>
                <a:spcPct val="90000"/>
              </a:lnSpc>
            </a:pPr>
            <a:r>
              <a:rPr lang="sv-SE" dirty="0" smtClean="0"/>
              <a:t>&lt;stack&gt; : stack</a:t>
            </a:r>
          </a:p>
          <a:p>
            <a:pPr lvl="1" eaLnBrk="1" hangingPunct="1">
              <a:lnSpc>
                <a:spcPct val="90000"/>
              </a:lnSpc>
            </a:pPr>
            <a:r>
              <a:rPr lang="sv-SE" dirty="0" smtClean="0"/>
              <a:t>&lt;set&gt; : set of ordered keys</a:t>
            </a:r>
          </a:p>
          <a:p>
            <a:pPr lvl="1" eaLnBrk="1" hangingPunct="1">
              <a:lnSpc>
                <a:spcPct val="90000"/>
              </a:lnSpc>
            </a:pPr>
            <a:r>
              <a:rPr lang="sv-SE" dirty="0" smtClean="0"/>
              <a:t>&lt;map&gt; : associative array (set of ordered key/value pairs)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Sequence Containers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82147" y="1124744"/>
            <a:ext cx="8961853" cy="554439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sv-SE" dirty="0" smtClean="0"/>
              <a:t>A sequence container stores a set of elements in sequence, in other words each element (except for the first and last one) is preceded by one specific element and followed by another, &lt;vector&gt;, &lt;list&gt; and &lt;deque&gt; are sequential containers</a:t>
            </a:r>
          </a:p>
          <a:p>
            <a:pPr eaLnBrk="1" hangingPunct="1">
              <a:lnSpc>
                <a:spcPct val="110000"/>
              </a:lnSpc>
            </a:pPr>
            <a:r>
              <a:rPr lang="sv-SE" dirty="0" smtClean="0"/>
              <a:t>In an ordinary C++ array the size is fixed and can not change during run-time, it is also tedious to insert or delete elements. Advantage: quick random access </a:t>
            </a:r>
          </a:p>
          <a:p>
            <a:pPr eaLnBrk="1" hangingPunct="1">
              <a:lnSpc>
                <a:spcPct val="110000"/>
              </a:lnSpc>
            </a:pPr>
            <a:r>
              <a:rPr lang="sv-SE" dirty="0" smtClean="0"/>
              <a:t>&lt;vector&gt; is an expandable array that can shrink or grow in size, but still has the disadvantage of inserting or deleting elements in the middle</a:t>
            </a:r>
            <a:br>
              <a:rPr lang="sv-SE" dirty="0" smtClean="0"/>
            </a:br>
            <a:r>
              <a:rPr lang="sv-SE" dirty="0" smtClean="0"/>
              <a:t>Vector should be your default choice, but choose wisely</a:t>
            </a:r>
            <a:br>
              <a:rPr lang="sv-SE" dirty="0" smtClean="0"/>
            </a:br>
            <a:r>
              <a:rPr lang="sv-SE" dirty="0" smtClean="0"/>
              <a:t>Backward compatible with C : &amp;v[0] points to the first element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Sequence Containers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7230"/>
            <a:ext cx="8205092" cy="53832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sv-SE" dirty="0" smtClean="0"/>
              <a:t>&lt;list&gt; is a ’traditional’ double linked list (each element has points to its successor and predecessor), it is quick to insert or delete elements but has v.slow random access</a:t>
            </a:r>
            <a:br>
              <a:rPr lang="sv-SE" dirty="0" smtClean="0"/>
            </a:br>
            <a:endParaRPr lang="sv-SE" dirty="0" smtClean="0"/>
          </a:p>
          <a:p>
            <a:pPr eaLnBrk="1" hangingPunct="1">
              <a:lnSpc>
                <a:spcPct val="100000"/>
              </a:lnSpc>
            </a:pPr>
            <a:r>
              <a:rPr lang="sv-SE" dirty="0" smtClean="0"/>
              <a:t>&lt;deque&gt; is a double-ended queue, that means one can insert and delete elements from both ends, it is a kind of combination between a stack (last in first out) and a queue (first in first out) and constitutes a compromise between a &lt;vector&gt; and a &lt;list&gt;</a:t>
            </a:r>
            <a:br>
              <a:rPr lang="sv-SE" dirty="0" smtClean="0"/>
            </a:br>
            <a:r>
              <a:rPr lang="sv-SE" dirty="0" smtClean="0"/>
              <a:t>Offers random access, back and front insertion but slower than vectors, no C compatibilty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C++ Generic Programming: Templates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4744"/>
            <a:ext cx="7772401" cy="5733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string&gt;</a:t>
            </a:r>
            <a:b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I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T&gt;</a:t>
            </a:r>
            <a:b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Max (T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a, T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b) 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a &lt; b ? b:a; 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39;</a:t>
            </a:r>
            <a:b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20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"Max(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j): " &lt;&lt; Max(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&lt;&lt;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I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f1 = 13.5; </a:t>
            </a:r>
            <a:b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f2 = 20.7; 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"Max(f1, f2): " &lt;&lt; Max(f1, f2) &lt;&lt;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I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s1 = "Hello"; 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s2 = "World"; 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"Max(s1, s2): " &lt;&lt; Max(s1, s2) &lt;&lt;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I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2780928"/>
            <a:ext cx="2915816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</a:p>
          <a:p>
            <a:r>
              <a:rPr lang="en-US" dirty="0" smtClean="0"/>
              <a:t>Max(</a:t>
            </a:r>
            <a:r>
              <a:rPr lang="en-US" dirty="0" err="1" smtClean="0"/>
              <a:t>i</a:t>
            </a:r>
            <a:r>
              <a:rPr lang="en-US" dirty="0" smtClean="0"/>
              <a:t>, j): 39</a:t>
            </a:r>
          </a:p>
          <a:p>
            <a:r>
              <a:rPr lang="en-US" dirty="0" smtClean="0"/>
              <a:t>Max(f1, f2): 20.7</a:t>
            </a:r>
          </a:p>
          <a:p>
            <a:r>
              <a:rPr lang="en-US" dirty="0" smtClean="0"/>
              <a:t>Max(s1, s2): World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5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Associative Containers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546225"/>
            <a:ext cx="7772400" cy="4114800"/>
          </a:xfrm>
        </p:spPr>
        <p:txBody>
          <a:bodyPr/>
          <a:lstStyle/>
          <a:p>
            <a:pPr eaLnBrk="1" hangingPunct="1"/>
            <a:r>
              <a:rPr lang="sv-SE" dirty="0" smtClean="0"/>
              <a:t>An associative container is non-sequential but uses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/>
              <a:t>    a </a:t>
            </a:r>
            <a:r>
              <a:rPr lang="sv-SE" i="1" dirty="0" smtClean="0"/>
              <a:t>key</a:t>
            </a:r>
            <a:r>
              <a:rPr lang="sv-SE" dirty="0" smtClean="0"/>
              <a:t> to access elements. The keys, typically a number or a string, are used by the container to arrange the stored elements in a specific order,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/>
              <a:t>    for example in a dictionary the entries are ordered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/>
              <a:t>    alphabetically.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Offers O(log n) insertion and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Associative Containers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69888" y="1196975"/>
            <a:ext cx="8955087" cy="6477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sv-SE" dirty="0" smtClean="0"/>
              <a:t>A &lt;set&gt; stores a number of items which contain keys. The keys are the attributes used to order the items, for example a set might store objects of the class. People which are ordered alphabetically using their name</a:t>
            </a:r>
          </a:p>
          <a:p>
            <a:pPr eaLnBrk="1" hangingPunct="1">
              <a:lnSpc>
                <a:spcPct val="100000"/>
              </a:lnSpc>
            </a:pPr>
            <a:r>
              <a:rPr lang="sv-SE" dirty="0" smtClean="0"/>
              <a:t>A  &lt;map&gt; stores pairs of objects: a key object and an associated value object. A &lt;map&gt; is somehow similar to an array except instead of accessing its elements with index numbers, you access them with indices of an arbitrary type.</a:t>
            </a:r>
          </a:p>
          <a:p>
            <a:pPr eaLnBrk="1" hangingPunct="1">
              <a:lnSpc>
                <a:spcPct val="100000"/>
              </a:lnSpc>
            </a:pPr>
            <a:r>
              <a:rPr lang="sv-SE" dirty="0" smtClean="0"/>
              <a:t>&lt;set&gt; and &lt;map&gt; only allow one key of each value, whereas &lt;multiset&gt; and &lt;multimap&gt; allow multiple  identical key values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Defining a new vector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6"/>
            <a:ext cx="8458200" cy="5661024"/>
          </a:xfrm>
        </p:spPr>
        <p:txBody>
          <a:bodyPr>
            <a:normAutofit/>
          </a:bodyPr>
          <a:lstStyle/>
          <a:p>
            <a:r>
              <a:rPr lang="en-US" altLang="he-IL" dirty="0" smtClean="0">
                <a:cs typeface="Guttman Kav" pitchFamily="2" charset="-79"/>
              </a:rPr>
              <a:t>Header file: &lt;vector&gt;</a:t>
            </a:r>
          </a:p>
          <a:p>
            <a:endParaRPr lang="en-US" altLang="he-IL" dirty="0" smtClean="0">
              <a:cs typeface="Guttman Kav" pitchFamily="2" charset="-79"/>
            </a:endParaRPr>
          </a:p>
          <a:p>
            <a:r>
              <a:rPr lang="en-US" altLang="he-IL" dirty="0" smtClean="0">
                <a:cs typeface="Guttman Kav" pitchFamily="2" charset="-79"/>
              </a:rPr>
              <a:t>Syntax</a:t>
            </a:r>
            <a:r>
              <a:rPr lang="en-US" altLang="he-IL" dirty="0"/>
              <a:t>:  </a:t>
            </a:r>
            <a:r>
              <a:rPr lang="en-US" altLang="he-IL" dirty="0">
                <a:cs typeface="Courier New" panose="02070309020205020404" pitchFamily="49" charset="0"/>
              </a:rPr>
              <a:t>vector&lt;</a:t>
            </a:r>
            <a:r>
              <a:rPr lang="en-US" altLang="he-IL" dirty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of what</a:t>
            </a:r>
            <a:r>
              <a:rPr lang="en-US" altLang="he-IL" dirty="0">
                <a:cs typeface="Courier New" panose="02070309020205020404" pitchFamily="49" charset="0"/>
              </a:rPr>
              <a:t>&gt;</a:t>
            </a:r>
            <a:r>
              <a:rPr lang="en-US" altLang="he-IL" dirty="0"/>
              <a:t/>
            </a:r>
            <a:br>
              <a:rPr lang="en-US" altLang="he-IL" dirty="0"/>
            </a:br>
            <a:endParaRPr lang="en-US" altLang="he-IL" dirty="0"/>
          </a:p>
          <a:p>
            <a:r>
              <a:rPr lang="en-US" altLang="he-IL" dirty="0"/>
              <a:t>For example </a:t>
            </a:r>
            <a:r>
              <a:rPr lang="en-US" altLang="he-IL" dirty="0" smtClean="0"/>
              <a:t>:</a:t>
            </a:r>
            <a:br>
              <a:rPr lang="en-US" altLang="he-IL" dirty="0" smtClean="0"/>
            </a:br>
            <a:r>
              <a:rPr lang="en-US" altLang="he-IL" sz="2800" dirty="0" smtClean="0">
                <a:cs typeface="Courier New" panose="02070309020205020404" pitchFamily="49" charset="0"/>
              </a:rPr>
              <a:t>vector&lt;</a:t>
            </a:r>
            <a:r>
              <a:rPr lang="en-US" altLang="he-IL" sz="2800" dirty="0" err="1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int</a:t>
            </a:r>
            <a:r>
              <a:rPr lang="en-US" altLang="he-IL" sz="2800" dirty="0">
                <a:cs typeface="Courier New" panose="02070309020205020404" pitchFamily="49" charset="0"/>
              </a:rPr>
              <a:t>&gt; - </a:t>
            </a:r>
            <a:r>
              <a:rPr lang="en-US" altLang="he-IL" sz="2800" dirty="0"/>
              <a:t>vector of integers.</a:t>
            </a:r>
            <a:br>
              <a:rPr lang="en-US" altLang="he-IL" sz="2800" dirty="0"/>
            </a:br>
            <a:r>
              <a:rPr lang="en-US" altLang="he-IL" sz="2800" dirty="0">
                <a:cs typeface="Courier New" panose="02070309020205020404" pitchFamily="49" charset="0"/>
              </a:rPr>
              <a:t>vector&lt;</a:t>
            </a:r>
            <a:r>
              <a:rPr lang="en-US" altLang="he-IL" sz="2800" dirty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string</a:t>
            </a:r>
            <a:r>
              <a:rPr lang="en-US" altLang="he-IL" sz="2800" dirty="0">
                <a:cs typeface="Courier New" panose="02070309020205020404" pitchFamily="49" charset="0"/>
              </a:rPr>
              <a:t>&gt; - </a:t>
            </a:r>
            <a:r>
              <a:rPr lang="en-US" altLang="he-IL" sz="2800" dirty="0"/>
              <a:t>vector of strings.</a:t>
            </a:r>
            <a:br>
              <a:rPr lang="en-US" altLang="he-IL" sz="2800" dirty="0"/>
            </a:br>
            <a:r>
              <a:rPr lang="en-US" altLang="he-IL" sz="2800" dirty="0">
                <a:cs typeface="Courier New" panose="02070309020205020404" pitchFamily="49" charset="0"/>
              </a:rPr>
              <a:t>vector&lt;</a:t>
            </a:r>
            <a:r>
              <a:rPr lang="en-US" altLang="he-IL" sz="2800" dirty="0" err="1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int</a:t>
            </a:r>
            <a:r>
              <a:rPr lang="en-US" altLang="he-IL" sz="2800" dirty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 * </a:t>
            </a:r>
            <a:r>
              <a:rPr lang="en-US" altLang="he-IL" sz="2800" dirty="0">
                <a:cs typeface="Courier New" panose="02070309020205020404" pitchFamily="49" charset="0"/>
              </a:rPr>
              <a:t>&gt; - </a:t>
            </a:r>
            <a:r>
              <a:rPr lang="en-US" altLang="he-IL" sz="2800" dirty="0"/>
              <a:t>vector of pointers </a:t>
            </a:r>
            <a:r>
              <a:rPr lang="en-US" altLang="he-IL" sz="2800" dirty="0" smtClean="0"/>
              <a:t>to integers</a:t>
            </a:r>
            <a:r>
              <a:rPr lang="en-US" altLang="he-IL" sz="2800" dirty="0"/>
              <a:t>.</a:t>
            </a:r>
            <a:br>
              <a:rPr lang="en-US" altLang="he-IL" sz="2800" dirty="0"/>
            </a:br>
            <a:r>
              <a:rPr lang="en-US" altLang="he-IL" sz="2800" dirty="0">
                <a:cs typeface="Courier New" panose="02070309020205020404" pitchFamily="49" charset="0"/>
              </a:rPr>
              <a:t>vector&lt;</a:t>
            </a:r>
            <a:r>
              <a:rPr lang="en-US" altLang="he-IL" sz="2800" dirty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Shape</a:t>
            </a:r>
            <a:r>
              <a:rPr lang="en-US" altLang="he-IL" sz="2800" dirty="0">
                <a:cs typeface="Courier New" panose="02070309020205020404" pitchFamily="49" charset="0"/>
              </a:rPr>
              <a:t>&gt; - </a:t>
            </a:r>
            <a:r>
              <a:rPr lang="en-US" altLang="he-IL" sz="2800" dirty="0"/>
              <a:t>vector of Shape objects. Shape is a user defined class</a:t>
            </a:r>
            <a:r>
              <a:rPr lang="en-US" altLang="he-IL" sz="2800" dirty="0" smtClean="0"/>
              <a:t>.</a:t>
            </a:r>
          </a:p>
          <a:p>
            <a:endParaRPr lang="en-US" altLang="he-IL" dirty="0"/>
          </a:p>
          <a:p>
            <a:r>
              <a:rPr lang="en-US" altLang="he-IL" sz="2800" dirty="0" smtClean="0"/>
              <a:t>Two ways to use vector type: Array style, and STL style</a:t>
            </a:r>
            <a:endParaRPr lang="en-US" altLang="he-IL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7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Operations on vector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2800" dirty="0">
                <a:latin typeface="Arial Unicode MS" panose="020B0604020202020204" pitchFamily="34" charset="-128"/>
              </a:rPr>
              <a:t>iterator </a:t>
            </a:r>
            <a:r>
              <a:rPr lang="en-US" altLang="he-IL" sz="2800" b="1" dirty="0">
                <a:latin typeface="Arial Unicode MS" panose="020B0604020202020204" pitchFamily="34" charset="-128"/>
                <a:hlinkClick r:id="rId2" action="ppaction://hlinkfile"/>
              </a:rPr>
              <a:t>begin</a:t>
            </a:r>
            <a:r>
              <a:rPr lang="en-US" altLang="he-IL" sz="2800" dirty="0">
                <a:latin typeface="Arial Unicode MS" panose="020B0604020202020204" pitchFamily="34" charset="-128"/>
              </a:rPr>
              <a:t>();</a:t>
            </a:r>
          </a:p>
          <a:p>
            <a:r>
              <a:rPr lang="en-US" altLang="he-IL" sz="2800" dirty="0">
                <a:latin typeface="Arial Unicode MS" panose="020B0604020202020204" pitchFamily="34" charset="-128"/>
              </a:rPr>
              <a:t>iterator </a:t>
            </a:r>
            <a:r>
              <a:rPr lang="en-US" altLang="he-IL" sz="2800" b="1" dirty="0">
                <a:latin typeface="Arial Unicode MS" panose="020B0604020202020204" pitchFamily="34" charset="-128"/>
                <a:hlinkClick r:id="rId3" action="ppaction://hlinkfile"/>
              </a:rPr>
              <a:t>end</a:t>
            </a:r>
            <a:r>
              <a:rPr lang="en-US" altLang="he-IL" sz="2800" dirty="0">
                <a:latin typeface="Arial Unicode MS" panose="020B0604020202020204" pitchFamily="34" charset="-128"/>
              </a:rPr>
              <a:t>(); </a:t>
            </a:r>
          </a:p>
          <a:p>
            <a:r>
              <a:rPr lang="en-US" altLang="he-IL" sz="2800" dirty="0" err="1">
                <a:latin typeface="Arial Unicode MS" panose="020B0604020202020204" pitchFamily="34" charset="-128"/>
              </a:rPr>
              <a:t>bool</a:t>
            </a:r>
            <a:r>
              <a:rPr lang="en-US" altLang="he-IL" sz="2800" dirty="0">
                <a:latin typeface="Arial Unicode MS" panose="020B0604020202020204" pitchFamily="34" charset="-128"/>
              </a:rPr>
              <a:t> </a:t>
            </a:r>
            <a:r>
              <a:rPr lang="en-US" altLang="he-IL" sz="2800" b="1" dirty="0">
                <a:latin typeface="Arial Unicode MS" panose="020B0604020202020204" pitchFamily="34" charset="-128"/>
                <a:hlinkClick r:id="rId4" action="ppaction://hlinkfile"/>
              </a:rPr>
              <a:t>empty</a:t>
            </a:r>
            <a:r>
              <a:rPr lang="en-US" altLang="he-IL" sz="2800" dirty="0">
                <a:latin typeface="Arial Unicode MS" panose="020B0604020202020204" pitchFamily="34" charset="-128"/>
              </a:rPr>
              <a:t>(); </a:t>
            </a:r>
          </a:p>
          <a:p>
            <a:r>
              <a:rPr lang="en-US" altLang="he-IL" sz="2800" dirty="0">
                <a:latin typeface="Arial Unicode MS" panose="020B0604020202020204" pitchFamily="34" charset="-128"/>
              </a:rPr>
              <a:t>void </a:t>
            </a:r>
            <a:r>
              <a:rPr lang="en-US" altLang="he-IL" sz="2800" b="1" dirty="0" err="1">
                <a:latin typeface="Arial Unicode MS" panose="020B0604020202020204" pitchFamily="34" charset="-128"/>
                <a:hlinkClick r:id="rId5" action="ppaction://hlinkfile"/>
              </a:rPr>
              <a:t>push_back</a:t>
            </a:r>
            <a:r>
              <a:rPr lang="en-US" altLang="he-IL" sz="2800" dirty="0">
                <a:latin typeface="Arial Unicode MS" panose="020B0604020202020204" pitchFamily="34" charset="-128"/>
              </a:rPr>
              <a:t>(</a:t>
            </a:r>
            <a:r>
              <a:rPr lang="en-US" altLang="he-IL" sz="2800" dirty="0" err="1">
                <a:latin typeface="Arial Unicode MS" panose="020B0604020202020204" pitchFamily="34" charset="-128"/>
              </a:rPr>
              <a:t>const</a:t>
            </a:r>
            <a:r>
              <a:rPr lang="en-US" altLang="he-IL" sz="2800" dirty="0">
                <a:latin typeface="Arial Unicode MS" panose="020B0604020202020204" pitchFamily="34" charset="-128"/>
              </a:rPr>
              <a:t> T&amp; x); </a:t>
            </a:r>
          </a:p>
          <a:p>
            <a:r>
              <a:rPr lang="en-US" altLang="he-IL" sz="2800" dirty="0">
                <a:latin typeface="Arial Unicode MS" panose="020B0604020202020204" pitchFamily="34" charset="-128"/>
              </a:rPr>
              <a:t>iterator </a:t>
            </a:r>
            <a:r>
              <a:rPr lang="en-US" altLang="he-IL" sz="2800" b="1" dirty="0">
                <a:latin typeface="Arial Unicode MS" panose="020B0604020202020204" pitchFamily="34" charset="-128"/>
                <a:hlinkClick r:id="rId6" action="ppaction://hlinkfile"/>
              </a:rPr>
              <a:t>erase</a:t>
            </a:r>
            <a:r>
              <a:rPr lang="en-US" altLang="he-IL" sz="2800" dirty="0">
                <a:latin typeface="Arial Unicode MS" panose="020B0604020202020204" pitchFamily="34" charset="-128"/>
              </a:rPr>
              <a:t>(iterator it); </a:t>
            </a:r>
          </a:p>
          <a:p>
            <a:r>
              <a:rPr lang="en-US" altLang="he-IL" sz="2800" dirty="0">
                <a:latin typeface="Arial Unicode MS" panose="020B0604020202020204" pitchFamily="34" charset="-128"/>
              </a:rPr>
              <a:t>iterator </a:t>
            </a:r>
            <a:r>
              <a:rPr lang="en-US" altLang="he-IL" sz="2800" b="1" dirty="0">
                <a:latin typeface="Arial Unicode MS" panose="020B0604020202020204" pitchFamily="34" charset="-128"/>
                <a:hlinkClick r:id="rId6" action="ppaction://hlinkfile"/>
              </a:rPr>
              <a:t>erase</a:t>
            </a:r>
            <a:r>
              <a:rPr lang="en-US" altLang="he-IL" sz="2800" dirty="0">
                <a:latin typeface="Arial Unicode MS" panose="020B0604020202020204" pitchFamily="34" charset="-128"/>
              </a:rPr>
              <a:t>(iterator first, iterator last); </a:t>
            </a:r>
          </a:p>
          <a:p>
            <a:r>
              <a:rPr lang="en-US" altLang="he-IL" sz="2800" dirty="0">
                <a:latin typeface="Arial Unicode MS" panose="020B0604020202020204" pitchFamily="34" charset="-128"/>
              </a:rPr>
              <a:t>void </a:t>
            </a:r>
            <a:r>
              <a:rPr lang="en-US" altLang="he-IL" sz="2800" b="1" dirty="0">
                <a:latin typeface="Arial Unicode MS" panose="020B0604020202020204" pitchFamily="34" charset="-128"/>
                <a:hlinkClick r:id="rId7" action="ppaction://hlinkfile"/>
              </a:rPr>
              <a:t>clear</a:t>
            </a:r>
            <a:r>
              <a:rPr lang="en-US" altLang="he-IL" sz="2800" dirty="0">
                <a:latin typeface="Arial Unicode MS" panose="020B0604020202020204" pitchFamily="34" charset="-128"/>
              </a:rPr>
              <a:t>(); </a:t>
            </a:r>
          </a:p>
          <a:p>
            <a:r>
              <a:rPr lang="en-US" altLang="he-IL" sz="2800" dirty="0">
                <a:latin typeface="Arial Unicode MS" panose="020B0604020202020204" pitchFamily="34" charset="-128"/>
              </a:rPr>
              <a:t>….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0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Vector Container</a:t>
            </a:r>
            <a:endParaRPr lang="en-US" smtClean="0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1828800" y="1981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12</a:t>
            </a:r>
            <a:endParaRPr lang="en-US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2438400" y="1981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7</a:t>
            </a:r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048000" y="1981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9</a:t>
            </a:r>
            <a:endParaRPr lang="en-US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3657600" y="1981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21</a:t>
            </a:r>
            <a:endParaRPr lang="en-US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4267200" y="1981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13</a:t>
            </a:r>
            <a:endParaRPr lang="en-US"/>
          </a:p>
        </p:txBody>
      </p:sp>
      <p:sp>
        <p:nvSpPr>
          <p:cNvPr id="10248" name="Text Box 9"/>
          <p:cNvSpPr txBox="1">
            <a:spLocks noChangeArrowheads="1"/>
          </p:cNvSpPr>
          <p:nvPr/>
        </p:nvSpPr>
        <p:spPr bwMode="auto">
          <a:xfrm>
            <a:off x="1203325" y="954088"/>
            <a:ext cx="43735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>
                <a:latin typeface="Arial" panose="020B0604020202020204" pitchFamily="34" charset="0"/>
              </a:rPr>
              <a:t>int array[5] = {12, 7, 9, 21, 13 };</a:t>
            </a:r>
          </a:p>
          <a:p>
            <a:pPr eaLnBrk="1" hangingPunct="1"/>
            <a:r>
              <a:rPr lang="sv-SE">
                <a:latin typeface="Arial" panose="020B0604020202020204" pitchFamily="34" charset="0"/>
              </a:rPr>
              <a:t>vector&lt;int&gt; v(array,array+5);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2438400" y="6172200"/>
            <a:ext cx="1455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>
                <a:latin typeface="Arial" panose="020B0604020202020204" pitchFamily="34" charset="0"/>
              </a:rPr>
              <a:t>v.begin();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1524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12</a:t>
            </a:r>
            <a:endParaRPr lang="en-US"/>
          </a:p>
        </p:txBody>
      </p:sp>
      <p:sp>
        <p:nvSpPr>
          <p:cNvPr id="10251" name="Rectangle 12"/>
          <p:cNvSpPr>
            <a:spLocks noChangeArrowheads="1"/>
          </p:cNvSpPr>
          <p:nvPr/>
        </p:nvSpPr>
        <p:spPr bwMode="auto">
          <a:xfrm>
            <a:off x="7620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7</a:t>
            </a:r>
            <a:endParaRPr lang="en-US"/>
          </a:p>
        </p:txBody>
      </p:sp>
      <p:sp>
        <p:nvSpPr>
          <p:cNvPr id="10252" name="Rectangle 13"/>
          <p:cNvSpPr>
            <a:spLocks noChangeArrowheads="1"/>
          </p:cNvSpPr>
          <p:nvPr/>
        </p:nvSpPr>
        <p:spPr bwMode="auto">
          <a:xfrm>
            <a:off x="13716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9</a:t>
            </a:r>
            <a:endParaRPr lang="en-US"/>
          </a:p>
        </p:txBody>
      </p:sp>
      <p:sp>
        <p:nvSpPr>
          <p:cNvPr id="10253" name="Rectangle 14"/>
          <p:cNvSpPr>
            <a:spLocks noChangeArrowheads="1"/>
          </p:cNvSpPr>
          <p:nvPr/>
        </p:nvSpPr>
        <p:spPr bwMode="auto">
          <a:xfrm>
            <a:off x="19812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21</a:t>
            </a:r>
            <a:endParaRPr lang="en-US"/>
          </a:p>
        </p:txBody>
      </p:sp>
      <p:sp>
        <p:nvSpPr>
          <p:cNvPr id="10254" name="Rectangle 15"/>
          <p:cNvSpPr>
            <a:spLocks noChangeArrowheads="1"/>
          </p:cNvSpPr>
          <p:nvPr/>
        </p:nvSpPr>
        <p:spPr bwMode="auto">
          <a:xfrm rot="-2237036">
            <a:off x="3733800" y="2819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13</a:t>
            </a:r>
            <a:endParaRPr lang="en-US"/>
          </a:p>
        </p:txBody>
      </p:sp>
      <p:sp>
        <p:nvSpPr>
          <p:cNvPr id="10255" name="Freeform 17"/>
          <p:cNvSpPr>
            <a:spLocks/>
          </p:cNvSpPr>
          <p:nvPr/>
        </p:nvSpPr>
        <p:spPr bwMode="auto">
          <a:xfrm>
            <a:off x="2819400" y="3429000"/>
            <a:ext cx="838200" cy="266700"/>
          </a:xfrm>
          <a:custGeom>
            <a:avLst/>
            <a:gdLst>
              <a:gd name="T0" fmla="*/ 0 w 528"/>
              <a:gd name="T1" fmla="*/ 228600 h 168"/>
              <a:gd name="T2" fmla="*/ 381000 w 528"/>
              <a:gd name="T3" fmla="*/ 228600 h 168"/>
              <a:gd name="T4" fmla="*/ 838200 w 528"/>
              <a:gd name="T5" fmla="*/ 0 h 168"/>
              <a:gd name="T6" fmla="*/ 0 60000 65536"/>
              <a:gd name="T7" fmla="*/ 0 60000 65536"/>
              <a:gd name="T8" fmla="*/ 0 60000 65536"/>
              <a:gd name="T9" fmla="*/ 0 w 528"/>
              <a:gd name="T10" fmla="*/ 0 h 168"/>
              <a:gd name="T11" fmla="*/ 528 w 528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6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56" name="Text Box 18"/>
          <p:cNvSpPr txBox="1">
            <a:spLocks noChangeArrowheads="1"/>
          </p:cNvSpPr>
          <p:nvPr/>
        </p:nvSpPr>
        <p:spPr bwMode="auto">
          <a:xfrm>
            <a:off x="4724400" y="2590800"/>
            <a:ext cx="252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>
                <a:latin typeface="Arial" panose="020B0604020202020204" pitchFamily="34" charset="0"/>
              </a:rPr>
              <a:t>v.push_back(15);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10257" name="Rectangle 19"/>
          <p:cNvSpPr>
            <a:spLocks noChangeArrowheads="1"/>
          </p:cNvSpPr>
          <p:nvPr/>
        </p:nvSpPr>
        <p:spPr bwMode="auto">
          <a:xfrm>
            <a:off x="45720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12</a:t>
            </a:r>
            <a:endParaRPr lang="en-US"/>
          </a:p>
        </p:txBody>
      </p:sp>
      <p:sp>
        <p:nvSpPr>
          <p:cNvPr id="10258" name="Rectangle 20"/>
          <p:cNvSpPr>
            <a:spLocks noChangeArrowheads="1"/>
          </p:cNvSpPr>
          <p:nvPr/>
        </p:nvSpPr>
        <p:spPr bwMode="auto">
          <a:xfrm>
            <a:off x="51816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7</a:t>
            </a:r>
            <a:endParaRPr lang="en-US"/>
          </a:p>
        </p:txBody>
      </p:sp>
      <p:sp>
        <p:nvSpPr>
          <p:cNvPr id="10259" name="Rectangle 21"/>
          <p:cNvSpPr>
            <a:spLocks noChangeArrowheads="1"/>
          </p:cNvSpPr>
          <p:nvPr/>
        </p:nvSpPr>
        <p:spPr bwMode="auto">
          <a:xfrm>
            <a:off x="57912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9</a:t>
            </a:r>
            <a:endParaRPr lang="en-US"/>
          </a:p>
        </p:txBody>
      </p:sp>
      <p:sp>
        <p:nvSpPr>
          <p:cNvPr id="10260" name="Rectangle 22"/>
          <p:cNvSpPr>
            <a:spLocks noChangeArrowheads="1"/>
          </p:cNvSpPr>
          <p:nvPr/>
        </p:nvSpPr>
        <p:spPr bwMode="auto">
          <a:xfrm>
            <a:off x="64008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21</a:t>
            </a:r>
            <a:endParaRPr lang="en-US"/>
          </a:p>
        </p:txBody>
      </p:sp>
      <p:sp>
        <p:nvSpPr>
          <p:cNvPr id="10261" name="Rectangle 23"/>
          <p:cNvSpPr>
            <a:spLocks noChangeArrowheads="1"/>
          </p:cNvSpPr>
          <p:nvPr/>
        </p:nvSpPr>
        <p:spPr bwMode="auto">
          <a:xfrm rot="-2237036">
            <a:off x="8382000" y="2895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…</a:t>
            </a:r>
            <a:endParaRPr lang="en-US"/>
          </a:p>
        </p:txBody>
      </p:sp>
      <p:sp>
        <p:nvSpPr>
          <p:cNvPr id="10262" name="Freeform 24"/>
          <p:cNvSpPr>
            <a:spLocks/>
          </p:cNvSpPr>
          <p:nvPr/>
        </p:nvSpPr>
        <p:spPr bwMode="auto">
          <a:xfrm>
            <a:off x="7620000" y="3429000"/>
            <a:ext cx="838200" cy="266700"/>
          </a:xfrm>
          <a:custGeom>
            <a:avLst/>
            <a:gdLst>
              <a:gd name="T0" fmla="*/ 0 w 528"/>
              <a:gd name="T1" fmla="*/ 228600 h 168"/>
              <a:gd name="T2" fmla="*/ 381000 w 528"/>
              <a:gd name="T3" fmla="*/ 228600 h 168"/>
              <a:gd name="T4" fmla="*/ 838200 w 528"/>
              <a:gd name="T5" fmla="*/ 0 h 168"/>
              <a:gd name="T6" fmla="*/ 0 60000 65536"/>
              <a:gd name="T7" fmla="*/ 0 60000 65536"/>
              <a:gd name="T8" fmla="*/ 0 60000 65536"/>
              <a:gd name="T9" fmla="*/ 0 w 528"/>
              <a:gd name="T10" fmla="*/ 0 h 168"/>
              <a:gd name="T11" fmla="*/ 528 w 528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6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63" name="Rectangle 25"/>
          <p:cNvSpPr>
            <a:spLocks noChangeArrowheads="1"/>
          </p:cNvSpPr>
          <p:nvPr/>
        </p:nvSpPr>
        <p:spPr bwMode="auto">
          <a:xfrm>
            <a:off x="70104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15</a:t>
            </a:r>
            <a:endParaRPr lang="en-US"/>
          </a:p>
        </p:txBody>
      </p:sp>
      <p:sp>
        <p:nvSpPr>
          <p:cNvPr id="10264" name="Rectangle 26"/>
          <p:cNvSpPr>
            <a:spLocks noChangeArrowheads="1"/>
          </p:cNvSpPr>
          <p:nvPr/>
        </p:nvSpPr>
        <p:spPr bwMode="auto">
          <a:xfrm>
            <a:off x="2743200" y="4876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12</a:t>
            </a:r>
            <a:endParaRPr lang="en-US"/>
          </a:p>
        </p:txBody>
      </p:sp>
      <p:sp>
        <p:nvSpPr>
          <p:cNvPr id="10265" name="Rectangle 27"/>
          <p:cNvSpPr>
            <a:spLocks noChangeArrowheads="1"/>
          </p:cNvSpPr>
          <p:nvPr/>
        </p:nvSpPr>
        <p:spPr bwMode="auto">
          <a:xfrm>
            <a:off x="3352800" y="4876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7</a:t>
            </a:r>
            <a:endParaRPr lang="en-US"/>
          </a:p>
        </p:txBody>
      </p:sp>
      <p:sp>
        <p:nvSpPr>
          <p:cNvPr id="10266" name="Rectangle 28"/>
          <p:cNvSpPr>
            <a:spLocks noChangeArrowheads="1"/>
          </p:cNvSpPr>
          <p:nvPr/>
        </p:nvSpPr>
        <p:spPr bwMode="auto">
          <a:xfrm>
            <a:off x="3962400" y="4876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9</a:t>
            </a:r>
            <a:endParaRPr lang="en-US"/>
          </a:p>
        </p:txBody>
      </p:sp>
      <p:sp>
        <p:nvSpPr>
          <p:cNvPr id="10267" name="Rectangle 29"/>
          <p:cNvSpPr>
            <a:spLocks noChangeArrowheads="1"/>
          </p:cNvSpPr>
          <p:nvPr/>
        </p:nvSpPr>
        <p:spPr bwMode="auto">
          <a:xfrm>
            <a:off x="4572000" y="4876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21</a:t>
            </a:r>
            <a:endParaRPr lang="en-US"/>
          </a:p>
        </p:txBody>
      </p:sp>
      <p:sp>
        <p:nvSpPr>
          <p:cNvPr id="10268" name="Rectangle 30"/>
          <p:cNvSpPr>
            <a:spLocks noChangeArrowheads="1"/>
          </p:cNvSpPr>
          <p:nvPr/>
        </p:nvSpPr>
        <p:spPr bwMode="auto">
          <a:xfrm>
            <a:off x="5181600" y="4876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15</a:t>
            </a:r>
            <a:endParaRPr lang="en-US"/>
          </a:p>
        </p:txBody>
      </p:sp>
      <p:sp>
        <p:nvSpPr>
          <p:cNvPr id="10269" name="Line 31"/>
          <p:cNvSpPr>
            <a:spLocks noChangeShapeType="1"/>
          </p:cNvSpPr>
          <p:nvPr/>
        </p:nvSpPr>
        <p:spPr bwMode="auto">
          <a:xfrm flipV="1">
            <a:off x="3048000" y="5562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70" name="Text Box 32"/>
          <p:cNvSpPr txBox="1">
            <a:spLocks noChangeArrowheads="1"/>
          </p:cNvSpPr>
          <p:nvPr/>
        </p:nvSpPr>
        <p:spPr bwMode="auto">
          <a:xfrm>
            <a:off x="4648200" y="6172200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>
                <a:latin typeface="Arial" panose="020B0604020202020204" pitchFamily="34" charset="0"/>
              </a:rPr>
              <a:t>v[3]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10271" name="Line 33"/>
          <p:cNvSpPr>
            <a:spLocks noChangeShapeType="1"/>
          </p:cNvSpPr>
          <p:nvPr/>
        </p:nvSpPr>
        <p:spPr bwMode="auto">
          <a:xfrm flipV="1">
            <a:off x="4953000" y="5562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72" name="Text Box 34"/>
          <p:cNvSpPr txBox="1">
            <a:spLocks noChangeArrowheads="1"/>
          </p:cNvSpPr>
          <p:nvPr/>
        </p:nvSpPr>
        <p:spPr bwMode="auto">
          <a:xfrm>
            <a:off x="2879725" y="4300538"/>
            <a:ext cx="273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/>
              <a:t>0    1     2    3     4</a:t>
            </a:r>
            <a:endParaRPr lang="en-US"/>
          </a:p>
        </p:txBody>
      </p:sp>
      <p:sp>
        <p:nvSpPr>
          <p:cNvPr id="10273" name="Text Box 35"/>
          <p:cNvSpPr txBox="1">
            <a:spLocks noChangeArrowheads="1"/>
          </p:cNvSpPr>
          <p:nvPr/>
        </p:nvSpPr>
        <p:spPr bwMode="auto">
          <a:xfrm>
            <a:off x="228600" y="2667000"/>
            <a:ext cx="203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>
                <a:latin typeface="Arial" panose="020B0604020202020204" pitchFamily="34" charset="0"/>
              </a:rPr>
              <a:t>v.pop_back();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Vector Container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412776"/>
            <a:ext cx="9324528" cy="476091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sv-S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vector&lt;int&gt; v(3);  // create a vector of ints of size 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v[0]=23;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v[1]=12;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v[2]=9;    // vector full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v.push_back(17);   // put a new value at the end of array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sv-S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(int i=0; i&lt;v.size(); i++) //member function size() of vector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printf(”%d ”,v[i]);  // random access to i-th element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Vector Container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802688" cy="47609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#include &lt;vector&gt;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#include &lt;cstdio&gt;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sv-SE" dirty="0" smtClean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int arr[] = { 12, 3, 17, 8 };  // standard C array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vector&lt;int&gt; v(arr, arr+4);  // initialize vector with C array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while ( ! v.empty()) // until vector is empty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    printf(”%d ”, v.back() );   // output last element of vector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    v.pop_back();                 // delete the last element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809120" cy="114624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Tip : vector&lt;bool&gt;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7809120" cy="5040560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40" dirty="0"/>
              <a:t>Meyers: "As an STL container, there are really only two things wrong with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vector&lt;bool&gt;</a:t>
            </a:r>
            <a:r>
              <a:rPr lang="en-GB" sz="2540" dirty="0"/>
              <a:t>. First it's not an STL containers. Second it doesn't hold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bool</a:t>
            </a:r>
            <a:r>
              <a:rPr lang="en-GB" sz="2540" dirty="0"/>
              <a:t>s. Other than that, there's not much to object to." (Effective STL, p79</a:t>
            </a:r>
            <a:r>
              <a:rPr lang="en-GB" sz="2540" dirty="0" smtClean="0"/>
              <a:t>)</a:t>
            </a:r>
            <a:br>
              <a:rPr lang="en-GB" sz="2540" dirty="0" smtClean="0"/>
            </a:br>
            <a:endParaRPr lang="en-GB" sz="2540" dirty="0"/>
          </a:p>
          <a:p>
            <a:pPr lvl="1">
              <a:lnSpc>
                <a:spcPct val="89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vector&lt;bool&gt;</a:t>
            </a:r>
            <a:r>
              <a:rPr lang="en-GB" dirty="0"/>
              <a:t> does not conform to STL requirements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it stores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bool</a:t>
            </a:r>
            <a:r>
              <a:rPr lang="en-GB" dirty="0"/>
              <a:t>s in a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packed</a:t>
            </a:r>
            <a:r>
              <a:rPr lang="en-GB" dirty="0"/>
              <a:t> representation (e.g. </a:t>
            </a:r>
            <a:r>
              <a:rPr lang="en-GB" dirty="0" err="1"/>
              <a:t>bitfield</a:t>
            </a:r>
            <a:r>
              <a:rPr lang="en-GB" dirty="0"/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Accessing it returns proxy objects to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bool</a:t>
            </a:r>
            <a:r>
              <a:rPr lang="en-GB" dirty="0"/>
              <a:t>s, not true bools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Use a </a:t>
            </a:r>
            <a:r>
              <a:rPr lang="en-GB" sz="1814" b="1" dirty="0" err="1">
                <a:solidFill>
                  <a:srgbClr val="FFCC99"/>
                </a:solidFill>
                <a:latin typeface="Courier New" panose="02070309020205020404" pitchFamily="49" charset="0"/>
              </a:rPr>
              <a:t>deque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&lt;bool&gt;</a:t>
            </a:r>
            <a:r>
              <a:rPr lang="en-GB" dirty="0"/>
              <a:t> or a </a:t>
            </a:r>
            <a:r>
              <a:rPr lang="en-GB" sz="1814" b="1" dirty="0" err="1">
                <a:solidFill>
                  <a:srgbClr val="FFCC99"/>
                </a:solidFill>
                <a:latin typeface="Courier New" panose="02070309020205020404" pitchFamily="49" charset="0"/>
              </a:rPr>
              <a:t>bitset</a:t>
            </a:r>
            <a:r>
              <a:rPr lang="en-GB" dirty="0"/>
              <a:t> to store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bool</a:t>
            </a:r>
            <a:r>
              <a:rPr lang="en-GB" dirty="0"/>
              <a:t>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You won't get C compatibility (but C doesn't have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bool</a:t>
            </a:r>
            <a:r>
              <a:rPr lang="en-GB" dirty="0"/>
              <a:t>s anyways)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3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7809120" cy="114624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Tip : reserve()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0789" y="1412776"/>
            <a:ext cx="7809120" cy="47995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Inserting elements may cause a memory reallocation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container is doubled in capacity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elements are copied over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Both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string</a:t>
            </a:r>
            <a:r>
              <a:rPr lang="en-GB" dirty="0"/>
              <a:t> and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vector</a:t>
            </a:r>
            <a:r>
              <a:rPr lang="en-GB" dirty="0"/>
              <a:t> let you increase capacity in advance through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reserve()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May eliminate unnecessary reallocations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Keeps safety of dynamic data structures over C arrays</a:t>
            </a:r>
          </a:p>
          <a:p>
            <a:pPr>
              <a:lnSpc>
                <a:spcPct val="89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814" b="1" dirty="0" err="1">
                <a:solidFill>
                  <a:srgbClr val="FFCC99"/>
                </a:solidFill>
                <a:latin typeface="Courier New" panose="02070309020205020404" pitchFamily="49" charset="0"/>
              </a:rPr>
              <a:t>v.reserve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(n)</a:t>
            </a:r>
            <a:r>
              <a:rPr lang="en-GB" dirty="0"/>
              <a:t>allocates memory for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n</a:t>
            </a:r>
            <a:r>
              <a:rPr lang="en-GB" dirty="0"/>
              <a:t>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Distinguish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capacity</a:t>
            </a:r>
            <a:r>
              <a:rPr lang="en-GB" dirty="0"/>
              <a:t> (memory) and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size</a:t>
            </a:r>
            <a:r>
              <a:rPr lang="en-GB" dirty="0"/>
              <a:t> (objects)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Writing beyond the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size</a:t>
            </a:r>
            <a:r>
              <a:rPr lang="en-GB" dirty="0"/>
              <a:t> of the container is still bad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3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19472"/>
            <a:ext cx="7809120" cy="114624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Tip : size() and empty()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1" y="1906920"/>
            <a:ext cx="7809120" cy="432000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You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may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/>
              <a:t>check whether a container is empty by writing </a:t>
            </a:r>
            <a:r>
              <a:rPr lang="en-GB" sz="1814" b="1" dirty="0" err="1">
                <a:solidFill>
                  <a:srgbClr val="FFCC99"/>
                </a:solidFill>
                <a:latin typeface="Courier New" panose="02070309020205020404" pitchFamily="49" charset="0"/>
              </a:rPr>
              <a:t>c.size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() == 0</a:t>
            </a:r>
            <a:r>
              <a:rPr lang="en-GB" dirty="0"/>
              <a:t> or </a:t>
            </a:r>
            <a:r>
              <a:rPr lang="en-GB" sz="1814" b="1" dirty="0" err="1">
                <a:solidFill>
                  <a:srgbClr val="FFCC99"/>
                </a:solidFill>
                <a:latin typeface="Courier New" panose="02070309020205020404" pitchFamily="49" charset="0"/>
              </a:rPr>
              <a:t>c.empty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()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However, with lists, which have a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splice()</a:t>
            </a:r>
            <a:r>
              <a:rPr lang="en-GB" dirty="0"/>
              <a:t> function, if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splice()</a:t>
            </a:r>
            <a:r>
              <a:rPr lang="en-GB" dirty="0"/>
              <a:t> is O(1),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size()</a:t>
            </a:r>
            <a:r>
              <a:rPr lang="en-GB" dirty="0"/>
              <a:t> must be O(n) and conversely.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Therefore, while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empty()</a:t>
            </a:r>
            <a:r>
              <a:rPr lang="en-GB" dirty="0"/>
              <a:t> will always run in O(1),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size()</a:t>
            </a:r>
            <a:r>
              <a:rPr lang="en-GB" dirty="0"/>
              <a:t> may not. You should thus prefer calling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empty()</a:t>
            </a:r>
            <a:r>
              <a:rPr lang="en-GB" dirty="0"/>
              <a:t> to checking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size()</a:t>
            </a:r>
            <a:r>
              <a:rPr lang="en-GB" dirty="0"/>
              <a:t> against zero.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STL – Standard Template Library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Collections of useful classes for common data structures</a:t>
            </a:r>
          </a:p>
          <a:p>
            <a:pPr eaLnBrk="1" hangingPunct="1"/>
            <a:r>
              <a:rPr lang="en-US" smtClean="0"/>
              <a:t>Ability to store objects of any type (template)</a:t>
            </a:r>
          </a:p>
          <a:p>
            <a:pPr eaLnBrk="1" hangingPunct="1"/>
            <a:r>
              <a:rPr lang="en-US" smtClean="0"/>
              <a:t>Study of containers</a:t>
            </a:r>
          </a:p>
          <a:p>
            <a:pPr eaLnBrk="1" hangingPunct="1"/>
            <a:r>
              <a:rPr lang="en-US" smtClean="0"/>
              <a:t>Containers form the basis for treatment of data structures</a:t>
            </a:r>
          </a:p>
          <a:p>
            <a:pPr eaLnBrk="1" hangingPunct="1"/>
            <a:r>
              <a:rPr lang="en-US" smtClean="0"/>
              <a:t>Container – class that stores a collection of data</a:t>
            </a:r>
          </a:p>
          <a:p>
            <a:pPr eaLnBrk="1" hangingPunct="1"/>
            <a:r>
              <a:rPr lang="en-US" smtClean="0"/>
              <a:t>STL consists of 10 container classes:</a:t>
            </a:r>
          </a:p>
          <a:p>
            <a:pPr lvl="1" eaLnBrk="1" hangingPunct="1"/>
            <a:r>
              <a:rPr lang="en-US" smtClean="0"/>
              <a:t>Sequence containers</a:t>
            </a:r>
          </a:p>
          <a:p>
            <a:pPr lvl="1" eaLnBrk="1" hangingPunct="1"/>
            <a:r>
              <a:rPr lang="en-US" smtClean="0"/>
              <a:t>Adapter containers</a:t>
            </a:r>
          </a:p>
          <a:p>
            <a:pPr lvl="1" eaLnBrk="1" hangingPunct="1"/>
            <a:r>
              <a:rPr lang="en-US" smtClean="0"/>
              <a:t>Associative containers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447800" y="2781300"/>
            <a:ext cx="2667000" cy="3733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vector&lt;int&gt;</a:t>
            </a:r>
          </a:p>
          <a:p>
            <a:pPr algn="ctr" eaLnBrk="1" hangingPunct="1"/>
            <a:endParaRPr lang="sv-SE"/>
          </a:p>
          <a:p>
            <a:pPr algn="ctr" eaLnBrk="1" hangingPunct="1"/>
            <a:endParaRPr lang="sv-SE"/>
          </a:p>
          <a:p>
            <a:pPr algn="ctr" eaLnBrk="1" hangingPunct="1"/>
            <a:endParaRPr lang="sv-SE"/>
          </a:p>
          <a:p>
            <a:pPr algn="ctr" eaLnBrk="1" hangingPunct="1"/>
            <a:endParaRPr lang="sv-SE"/>
          </a:p>
          <a:p>
            <a:pPr algn="ctr" eaLnBrk="1" hangingPunct="1"/>
            <a:endParaRPr lang="sv-SE"/>
          </a:p>
          <a:p>
            <a:pPr algn="ctr" eaLnBrk="1" hangingPunct="1"/>
            <a:endParaRPr lang="sv-SE"/>
          </a:p>
          <a:p>
            <a:pPr algn="ctr" eaLnBrk="1" hangingPunct="1"/>
            <a:endParaRPr lang="sv-SE"/>
          </a:p>
          <a:p>
            <a:pPr algn="ctr" eaLnBrk="1" hangingPunct="1"/>
            <a:endParaRPr lang="sv-SE"/>
          </a:p>
          <a:p>
            <a:pPr algn="ctr" eaLnBrk="1" hangingPunct="1"/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676400" y="3314700"/>
            <a:ext cx="2209800" cy="228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dirty="0"/>
              <a:t>array_</a:t>
            </a:r>
          </a:p>
          <a:p>
            <a:pPr eaLnBrk="1" hangingPunct="1"/>
            <a:endParaRPr lang="sv-SE" dirty="0"/>
          </a:p>
          <a:p>
            <a:pPr eaLnBrk="1" hangingPunct="1"/>
            <a:endParaRPr lang="sv-SE" dirty="0"/>
          </a:p>
          <a:p>
            <a:pPr eaLnBrk="1" hangingPunct="1"/>
            <a:endParaRPr lang="sv-SE" dirty="0"/>
          </a:p>
          <a:p>
            <a:pPr eaLnBrk="1" hangingPunct="1"/>
            <a:endParaRPr lang="sv-SE" dirty="0"/>
          </a:p>
          <a:p>
            <a:pPr eaLnBrk="1" hangingPunct="1"/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Iterators</a:t>
            </a:r>
            <a:endParaRPr lang="en-US" dirty="0" smtClean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981075"/>
            <a:ext cx="8650288" cy="4760913"/>
          </a:xfrm>
        </p:spPr>
        <p:txBody>
          <a:bodyPr>
            <a:normAutofit/>
          </a:bodyPr>
          <a:lstStyle/>
          <a:p>
            <a:pPr eaLnBrk="1" hangingPunct="1"/>
            <a:r>
              <a:rPr lang="sv-SE" sz="2600" dirty="0" smtClean="0"/>
              <a:t>Iterators are pointer-like entities that are used to access individual elements in a container.</a:t>
            </a:r>
          </a:p>
          <a:p>
            <a:pPr eaLnBrk="1" hangingPunct="1"/>
            <a:r>
              <a:rPr lang="sv-SE" sz="2600" dirty="0" smtClean="0"/>
              <a:t>Often they are used to move sequentially from element to element, a process called </a:t>
            </a:r>
            <a:r>
              <a:rPr lang="sv-SE" sz="2600" i="1" dirty="0" smtClean="0"/>
              <a:t>iterating</a:t>
            </a:r>
            <a:r>
              <a:rPr lang="sv-SE" sz="2600" dirty="0" smtClean="0"/>
              <a:t> through a container.</a:t>
            </a:r>
            <a:endParaRPr lang="en-US" sz="2600" dirty="0" smtClean="0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895600" y="34671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17</a:t>
            </a:r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895600" y="40005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4</a:t>
            </a:r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895600" y="45339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23</a:t>
            </a:r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895600" y="50673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12</a:t>
            </a:r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676400" y="5676900"/>
            <a:ext cx="2133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/>
              <a:t>size_</a:t>
            </a:r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2743200" y="58293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4</a:t>
            </a:r>
            <a:endParaRPr 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334000" y="3543300"/>
            <a:ext cx="3048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 dirty="0"/>
              <a:t>vector&lt;int&gt;::iterator</a:t>
            </a:r>
          </a:p>
          <a:p>
            <a:pPr algn="ctr" eaLnBrk="1" hangingPunct="1"/>
            <a:endParaRPr lang="en-US" dirty="0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638800" y="4000500"/>
            <a:ext cx="1219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H="1" flipV="1">
            <a:off x="3810000" y="4152900"/>
            <a:ext cx="19050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4708525" y="4643438"/>
            <a:ext cx="42941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dirty="0"/>
              <a:t>The iterator corresponding to</a:t>
            </a:r>
          </a:p>
          <a:p>
            <a:pPr eaLnBrk="1" hangingPunct="1"/>
            <a:r>
              <a:rPr lang="sv-SE" dirty="0"/>
              <a:t>the class vector&lt;int&gt; is of</a:t>
            </a:r>
          </a:p>
          <a:p>
            <a:pPr eaLnBrk="1" hangingPunct="1"/>
            <a:r>
              <a:rPr lang="sv-SE" dirty="0"/>
              <a:t>the type vector&lt;int&gt;::iterator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Iterators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 eaLnBrk="1" hangingPunct="1"/>
            <a:r>
              <a:rPr lang="sv-SE" smtClean="0"/>
              <a:t>The member functions begin() and end() return 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mtClean="0"/>
              <a:t>    iterator to the first and past the last element of a container</a:t>
            </a:r>
            <a:endParaRPr lang="en-US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143000" y="2514600"/>
            <a:ext cx="2667000" cy="3733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vector&lt;int&gt; v</a:t>
            </a:r>
          </a:p>
          <a:p>
            <a:pPr algn="ctr" eaLnBrk="1" hangingPunct="1"/>
            <a:endParaRPr lang="sv-SE"/>
          </a:p>
          <a:p>
            <a:pPr algn="ctr" eaLnBrk="1" hangingPunct="1"/>
            <a:endParaRPr lang="sv-SE"/>
          </a:p>
          <a:p>
            <a:pPr algn="ctr" eaLnBrk="1" hangingPunct="1"/>
            <a:endParaRPr lang="sv-SE"/>
          </a:p>
          <a:p>
            <a:pPr algn="ctr" eaLnBrk="1" hangingPunct="1"/>
            <a:endParaRPr lang="sv-SE"/>
          </a:p>
          <a:p>
            <a:pPr algn="ctr" eaLnBrk="1" hangingPunct="1"/>
            <a:endParaRPr lang="sv-SE"/>
          </a:p>
          <a:p>
            <a:pPr algn="ctr" eaLnBrk="1" hangingPunct="1"/>
            <a:endParaRPr lang="sv-SE"/>
          </a:p>
          <a:p>
            <a:pPr algn="ctr" eaLnBrk="1" hangingPunct="1"/>
            <a:endParaRPr lang="sv-SE"/>
          </a:p>
          <a:p>
            <a:pPr algn="ctr" eaLnBrk="1" hangingPunct="1"/>
            <a:endParaRPr lang="sv-SE"/>
          </a:p>
          <a:p>
            <a:pPr algn="ctr" eaLnBrk="1" hangingPunct="1"/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371600" y="3048000"/>
            <a:ext cx="2209800" cy="228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/>
              <a:t>array_</a:t>
            </a:r>
          </a:p>
          <a:p>
            <a:pPr eaLnBrk="1" hangingPunct="1"/>
            <a:endParaRPr lang="sv-SE"/>
          </a:p>
          <a:p>
            <a:pPr eaLnBrk="1" hangingPunct="1"/>
            <a:endParaRPr lang="sv-SE"/>
          </a:p>
          <a:p>
            <a:pPr eaLnBrk="1" hangingPunct="1"/>
            <a:endParaRPr lang="sv-SE"/>
          </a:p>
          <a:p>
            <a:pPr eaLnBrk="1" hangingPunct="1"/>
            <a:endParaRPr lang="sv-SE"/>
          </a:p>
          <a:p>
            <a:pPr eaLnBrk="1" hangingPunct="1"/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590800" y="32004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17</a:t>
            </a:r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590800" y="37338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4</a:t>
            </a:r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590800" y="42672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23</a:t>
            </a:r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590800" y="48006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12</a:t>
            </a:r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1371600" y="5410200"/>
            <a:ext cx="2133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/>
              <a:t>size_</a:t>
            </a:r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2438400" y="55626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4</a:t>
            </a:r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4953000" y="4724400"/>
            <a:ext cx="1752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v.end()</a:t>
            </a:r>
          </a:p>
          <a:p>
            <a:pPr algn="ctr" eaLnBrk="1" hangingPunct="1"/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5257800" y="5181600"/>
            <a:ext cx="1219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 flipV="1">
            <a:off x="3429000" y="5334000"/>
            <a:ext cx="19050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4953000" y="2819400"/>
            <a:ext cx="1752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v.begin()</a:t>
            </a:r>
          </a:p>
          <a:p>
            <a:pPr algn="ctr" eaLnBrk="1" hangingPunct="1"/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5257800" y="3276600"/>
            <a:ext cx="1219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 flipV="1">
            <a:off x="3429000" y="3429000"/>
            <a:ext cx="19050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Iterators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421688" cy="4760913"/>
          </a:xfrm>
        </p:spPr>
        <p:txBody>
          <a:bodyPr/>
          <a:lstStyle/>
          <a:p>
            <a:pPr eaLnBrk="1" hangingPunct="1"/>
            <a:r>
              <a:rPr lang="sv-SE" smtClean="0"/>
              <a:t>One can have multiple iterators pointing to different or identical elements in the container</a:t>
            </a:r>
            <a:endParaRPr lang="en-US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600200" y="2590800"/>
            <a:ext cx="2667000" cy="3733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vector&lt;int&gt; v</a:t>
            </a:r>
          </a:p>
          <a:p>
            <a:pPr algn="ctr" eaLnBrk="1" hangingPunct="1"/>
            <a:endParaRPr lang="sv-SE"/>
          </a:p>
          <a:p>
            <a:pPr algn="ctr" eaLnBrk="1" hangingPunct="1"/>
            <a:endParaRPr lang="sv-SE"/>
          </a:p>
          <a:p>
            <a:pPr algn="ctr" eaLnBrk="1" hangingPunct="1"/>
            <a:endParaRPr lang="sv-SE"/>
          </a:p>
          <a:p>
            <a:pPr algn="ctr" eaLnBrk="1" hangingPunct="1"/>
            <a:endParaRPr lang="sv-SE"/>
          </a:p>
          <a:p>
            <a:pPr algn="ctr" eaLnBrk="1" hangingPunct="1"/>
            <a:endParaRPr lang="sv-SE"/>
          </a:p>
          <a:p>
            <a:pPr algn="ctr" eaLnBrk="1" hangingPunct="1"/>
            <a:endParaRPr lang="sv-SE"/>
          </a:p>
          <a:p>
            <a:pPr algn="ctr" eaLnBrk="1" hangingPunct="1"/>
            <a:endParaRPr lang="sv-SE"/>
          </a:p>
          <a:p>
            <a:pPr algn="ctr" eaLnBrk="1" hangingPunct="1"/>
            <a:endParaRPr lang="sv-SE"/>
          </a:p>
          <a:p>
            <a:pPr algn="ctr" eaLnBrk="1" hangingPunct="1"/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752600" y="3200400"/>
            <a:ext cx="2209800" cy="228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/>
              <a:t>array_</a:t>
            </a:r>
          </a:p>
          <a:p>
            <a:pPr eaLnBrk="1" hangingPunct="1"/>
            <a:endParaRPr lang="sv-SE"/>
          </a:p>
          <a:p>
            <a:pPr eaLnBrk="1" hangingPunct="1"/>
            <a:endParaRPr lang="sv-SE"/>
          </a:p>
          <a:p>
            <a:pPr eaLnBrk="1" hangingPunct="1"/>
            <a:endParaRPr lang="sv-SE"/>
          </a:p>
          <a:p>
            <a:pPr eaLnBrk="1" hangingPunct="1"/>
            <a:endParaRPr lang="sv-SE"/>
          </a:p>
          <a:p>
            <a:pPr eaLnBrk="1" hangingPunct="1"/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971800" y="33528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17</a:t>
            </a:r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971800" y="38862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4</a:t>
            </a:r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971800" y="44196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23</a:t>
            </a:r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971800" y="49530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12</a:t>
            </a:r>
            <a:endParaRPr 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752600" y="5562600"/>
            <a:ext cx="2133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/>
              <a:t>size_</a:t>
            </a:r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819400" y="57150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4</a:t>
            </a:r>
            <a:endParaRPr 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5410200" y="5334000"/>
            <a:ext cx="1752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i3</a:t>
            </a:r>
          </a:p>
          <a:p>
            <a:pPr algn="ctr" eaLnBrk="1" hangingPunct="1"/>
            <a:endParaRPr 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715000" y="5791200"/>
            <a:ext cx="1219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 flipV="1">
            <a:off x="3886200" y="4724400"/>
            <a:ext cx="1828800" cy="1295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5334000" y="2971800"/>
            <a:ext cx="1752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i1</a:t>
            </a:r>
          </a:p>
          <a:p>
            <a:pPr algn="ctr" eaLnBrk="1" hangingPunct="1"/>
            <a:endParaRPr lang="en-US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5638800" y="3429000"/>
            <a:ext cx="1219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H="1" flipV="1">
            <a:off x="3810000" y="3581400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5334000" y="4038600"/>
            <a:ext cx="1752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i2</a:t>
            </a:r>
          </a:p>
          <a:p>
            <a:pPr algn="ctr" eaLnBrk="1" hangingPunct="1"/>
            <a:endParaRPr 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5638800" y="4495800"/>
            <a:ext cx="1219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H="1" flipV="1">
            <a:off x="3810000" y="4648200"/>
            <a:ext cx="17526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Iterator Operations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96976"/>
            <a:ext cx="8566720" cy="4983163"/>
          </a:xfrm>
        </p:spPr>
        <p:txBody>
          <a:bodyPr>
            <a:normAutofit/>
          </a:bodyPr>
          <a:lstStyle/>
          <a:p>
            <a:pPr eaLnBrk="1" fontAlgn="t" hangingPunct="1">
              <a:buFont typeface="Wingdings 2" panose="05020102010507070707" pitchFamily="18" charset="2"/>
              <a:buNone/>
            </a:pPr>
            <a:endParaRPr lang="en-US" sz="2400" b="1" dirty="0" smtClean="0"/>
          </a:p>
          <a:p>
            <a:pPr eaLnBrk="1" fontAlgn="t" hangingPunct="1">
              <a:buFont typeface="Wingdings 2" panose="05020102010507070707" pitchFamily="18" charset="2"/>
              <a:buNone/>
            </a:pPr>
            <a:r>
              <a:rPr lang="en-US" sz="2400" dirty="0" smtClean="0"/>
              <a:t>*		Return the item that the iterator currently references</a:t>
            </a:r>
          </a:p>
          <a:p>
            <a:pPr eaLnBrk="1" fontAlgn="t" hangingPunct="1">
              <a:buFont typeface="Wingdings 2" panose="05020102010507070707" pitchFamily="18" charset="2"/>
              <a:buNone/>
            </a:pPr>
            <a:r>
              <a:rPr lang="en-US" sz="2400" dirty="0" smtClean="0"/>
              <a:t>++	Move the iterator to the next item in the list</a:t>
            </a:r>
          </a:p>
          <a:p>
            <a:pPr eaLnBrk="1" fontAlgn="t" hangingPunct="1">
              <a:buFont typeface="Wingdings 2" panose="05020102010507070707" pitchFamily="18" charset="2"/>
              <a:buNone/>
            </a:pPr>
            <a:r>
              <a:rPr lang="en-US" sz="2400" dirty="0" smtClean="0"/>
              <a:t>--		Move the iterator to the previous item in the list</a:t>
            </a:r>
          </a:p>
          <a:p>
            <a:pPr eaLnBrk="1" fontAlgn="t" hangingPunct="1">
              <a:buFont typeface="Wingdings 2" panose="05020102010507070707" pitchFamily="18" charset="2"/>
              <a:buNone/>
            </a:pPr>
            <a:r>
              <a:rPr lang="en-US" sz="2400" dirty="0" smtClean="0"/>
              <a:t>==	Compare two iterators for equality</a:t>
            </a:r>
          </a:p>
          <a:p>
            <a:pPr eaLnBrk="1" fontAlgn="t" hangingPunct="1">
              <a:buFont typeface="Wingdings 2" panose="05020102010507070707" pitchFamily="18" charset="2"/>
              <a:buNone/>
            </a:pPr>
            <a:r>
              <a:rPr lang="en-US" sz="2400" dirty="0" smtClean="0"/>
              <a:t>!=	Compare two iterators for inequality</a:t>
            </a:r>
          </a:p>
          <a:p>
            <a:pPr eaLnBrk="1" fontAlgn="t" hangingPunct="1"/>
            <a:endParaRPr lang="en-US" sz="2400" dirty="0" smtClean="0"/>
          </a:p>
          <a:p>
            <a:pPr eaLnBrk="1" fontAlgn="t" hangingPunct="1"/>
            <a:endParaRPr lang="en-US" sz="2400" dirty="0" smtClean="0"/>
          </a:p>
          <a:p>
            <a:pPr>
              <a:buFont typeface="Wingdings 2" panose="05020102010507070707" pitchFamily="18" charset="2"/>
              <a:buNone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7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Iterators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-26401" y="1007761"/>
            <a:ext cx="9278921" cy="5661248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sv-S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&lt;cstdio&gt;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v-S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sv-SE" sz="18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arr[] = { 12, 3, 17, 8 };  </a:t>
            </a:r>
            <a:r>
              <a:rPr lang="sv-SE" sz="1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standard C array</a:t>
            </a:r>
          </a:p>
          <a:p>
            <a:pPr>
              <a:buFont typeface="Wingdings" panose="05000000000000000000" pitchFamily="2" charset="2"/>
              <a:buNone/>
            </a:pPr>
            <a:r>
              <a:rPr lang="sv-SE" sz="18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vector&lt;int&gt; v(arr, arr+4); </a:t>
            </a:r>
            <a:r>
              <a:rPr lang="sv-SE" sz="1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//initialize vector with C array</a:t>
            </a:r>
          </a:p>
          <a:p>
            <a:pPr>
              <a:buFont typeface="Wingdings" panose="05000000000000000000" pitchFamily="2" charset="2"/>
              <a:buNone/>
            </a:pPr>
            <a:r>
              <a:rPr lang="sv-SE" sz="1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sv-SE" sz="18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vector&lt;int&gt;::iterator iter=v.begin(); </a:t>
            </a:r>
            <a:r>
              <a:rPr lang="sv-SE" sz="1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//iterator for class vector</a:t>
            </a:r>
          </a:p>
          <a:p>
            <a:pPr>
              <a:buFont typeface="Wingdings" panose="05000000000000000000" pitchFamily="2" charset="2"/>
              <a:buNone/>
            </a:pPr>
            <a:r>
              <a:rPr lang="sv-SE" sz="1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 iterator for vector and point it to first element of v</a:t>
            </a:r>
          </a:p>
          <a:p>
            <a:pPr>
              <a:buFont typeface="Wingdings" panose="05000000000000000000" pitchFamily="2" charset="2"/>
              <a:buNone/>
            </a:pPr>
            <a:endParaRPr lang="sv-SE" sz="1800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sv-SE" sz="18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printf(”First element of v = %d\n”,*iter); </a:t>
            </a:r>
            <a:r>
              <a:rPr lang="sv-SE" sz="1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de-reference iter</a:t>
            </a:r>
          </a:p>
          <a:p>
            <a:pPr>
              <a:buFont typeface="Wingdings" panose="05000000000000000000" pitchFamily="2" charset="2"/>
              <a:buNone/>
            </a:pPr>
            <a:r>
              <a:rPr lang="sv-SE" sz="18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iter++;  </a:t>
            </a:r>
            <a:r>
              <a:rPr lang="sv-SE" sz="1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move iterator to next element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sv-SE" sz="18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iter=v.end()-1;  </a:t>
            </a:r>
            <a:r>
              <a:rPr lang="sv-SE" sz="1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move iterator to last element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Iterators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68413"/>
            <a:ext cx="8726488" cy="5334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int max(vector&lt;int&gt;::iterator start, vector&lt;int&gt;::iterator end)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    int m=*start;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    while(start </a:t>
            </a:r>
            <a:r>
              <a:rPr lang="sv-SE" smtClean="0">
                <a:latin typeface="Arial" panose="020B0604020202020204" pitchFamily="34" charset="0"/>
              </a:rPr>
              <a:t>!= end)</a:t>
            </a:r>
            <a:endParaRPr lang="sv-SE" dirty="0" smtClean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  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          if (*start &gt; m)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             m=*start;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          ++start;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      return 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>
                <a:latin typeface="Arial" panose="020B0604020202020204" pitchFamily="34" charset="0"/>
              </a:rPr>
              <a:t>p</a:t>
            </a:r>
            <a:r>
              <a:rPr lang="sv-SE" dirty="0" smtClean="0">
                <a:latin typeface="Arial" panose="020B0604020202020204" pitchFamily="34" charset="0"/>
              </a:rPr>
              <a:t>rintf(”max of v = %d”, max(v.begin(),v.end()));</a:t>
            </a: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Iterators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24744"/>
            <a:ext cx="9163744" cy="54864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sv-S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vector&lt;int&gt; v;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for(int i=0;i&lt;n;i++)</a:t>
            </a:r>
            <a:br>
              <a:rPr lang="sv-S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sv-S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scanf(”%d”,&amp;num);</a:t>
            </a:r>
            <a:br>
              <a:rPr lang="sv-S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v.push_back(num);</a:t>
            </a:r>
            <a:br>
              <a:rPr lang="sv-S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sv-SE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(vector&lt;int&gt;::iterator i=v.begin(); i!=v.end(); i++)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17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i with pointer to first element of 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17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i++ increment iterator, move iterator to next element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printf(”%d ”,*i); </a:t>
            </a:r>
            <a:r>
              <a:rPr lang="sv-SE" sz="17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de-referencing iterator returns the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17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// value of the element the iterator points at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sv-SE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17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for(i=0;i&lt;n;i++)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17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7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printf(”%d ”,v[i]);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660513" y="188640"/>
            <a:ext cx="7809120" cy="114624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Container Adaptors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513" y="1343398"/>
            <a:ext cx="7809120" cy="5325961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There are a few classes acting as wrappers around other containers, adapting them to a specific interface </a:t>
            </a:r>
          </a:p>
          <a:p>
            <a:pPr lvl="1">
              <a:lnSpc>
                <a:spcPct val="89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stack</a:t>
            </a:r>
            <a:r>
              <a:rPr lang="en-GB" dirty="0"/>
              <a:t> – ordinary LIFO</a:t>
            </a:r>
          </a:p>
          <a:p>
            <a:pPr lvl="1">
              <a:lnSpc>
                <a:spcPct val="89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queue</a:t>
            </a:r>
            <a:r>
              <a:rPr lang="en-GB" dirty="0"/>
              <a:t> – single-ended FIFO</a:t>
            </a:r>
          </a:p>
          <a:p>
            <a:pPr lvl="1">
              <a:lnSpc>
                <a:spcPct val="89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814" b="1" dirty="0" err="1">
                <a:solidFill>
                  <a:srgbClr val="FFCC99"/>
                </a:solidFill>
                <a:latin typeface="Courier New" panose="02070309020205020404" pitchFamily="49" charset="0"/>
              </a:rPr>
              <a:t>priority_queue</a:t>
            </a:r>
            <a:r>
              <a:rPr lang="en-GB" dirty="0"/>
              <a:t> – the sorting criterion can be </a:t>
            </a:r>
            <a:r>
              <a:rPr lang="en-GB" dirty="0" smtClean="0"/>
              <a:t>specified</a:t>
            </a:r>
            <a:br>
              <a:rPr lang="en-GB" dirty="0" smtClean="0"/>
            </a:br>
            <a:endParaRPr lang="en-GB" dirty="0" smtClean="0"/>
          </a:p>
          <a:p>
            <a:pPr marL="234950" indent="-234950">
              <a:buFontTx/>
              <a:buChar char="•"/>
              <a:defRPr/>
            </a:pPr>
            <a:r>
              <a:rPr lang="en-US" sz="2600" dirty="0">
                <a:latin typeface="Times New Roman" charset="0"/>
              </a:rPr>
              <a:t>They are implemented using the containers seen before</a:t>
            </a:r>
          </a:p>
          <a:p>
            <a:pPr marL="544513" lvl="1">
              <a:buFont typeface="Times New Roman" charset="0"/>
              <a:buChar char="-"/>
              <a:defRPr/>
            </a:pPr>
            <a:r>
              <a:rPr lang="en-US" dirty="0">
                <a:latin typeface="Times New Roman" charset="0"/>
              </a:rPr>
              <a:t>They do not provide actual data structure</a:t>
            </a:r>
          </a:p>
          <a:p>
            <a:pPr marL="544513" lvl="1">
              <a:buNone/>
              <a:defRPr/>
            </a:pPr>
            <a:endParaRPr lang="en-US" dirty="0">
              <a:latin typeface="Times New Roman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600" dirty="0">
                <a:latin typeface="Times New Roman" charset="0"/>
              </a:rPr>
              <a:t>Container adapters do not support iterators</a:t>
            </a:r>
          </a:p>
          <a:p>
            <a:pPr marL="234950" indent="-234950">
              <a:defRPr/>
            </a:pPr>
            <a:endParaRPr lang="en-US" sz="2600" dirty="0">
              <a:latin typeface="Times New Roman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600" dirty="0">
                <a:latin typeface="Times New Roman" charset="0"/>
              </a:rPr>
              <a:t>The  functions push and pop are common to all container adapters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9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Container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1" cy="590443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charset="0"/>
              </a:rPr>
              <a:t>They </a:t>
            </a:r>
            <a:r>
              <a:rPr lang="en-US" dirty="0">
                <a:latin typeface="Times New Roman" charset="0"/>
              </a:rPr>
              <a:t>are implemented with vector, list, and </a:t>
            </a:r>
            <a:r>
              <a:rPr lang="en-US" dirty="0" err="1">
                <a:latin typeface="Times New Roman" charset="0"/>
              </a:rPr>
              <a:t>deque</a:t>
            </a:r>
            <a:r>
              <a:rPr lang="en-US" dirty="0">
                <a:latin typeface="Times New Roman" charset="0"/>
              </a:rPr>
              <a:t> (by default</a:t>
            </a:r>
            <a:r>
              <a:rPr lang="en-US" dirty="0" smtClean="0">
                <a:latin typeface="Times New Roman" charset="0"/>
              </a:rPr>
              <a:t>)</a:t>
            </a:r>
            <a:endParaRPr lang="en-US" dirty="0" smtClean="0"/>
          </a:p>
          <a:p>
            <a:pPr eaLnBrk="1" hangingPunct="1"/>
            <a:r>
              <a:rPr lang="en-US" dirty="0" smtClean="0"/>
              <a:t>These containers restrict how elements enter and leave a sequence</a:t>
            </a:r>
          </a:p>
          <a:p>
            <a:pPr eaLnBrk="1" hangingPunct="1"/>
            <a:r>
              <a:rPr lang="en-US" dirty="0" smtClean="0"/>
              <a:t>Stack </a:t>
            </a:r>
          </a:p>
          <a:p>
            <a:pPr lvl="1" eaLnBrk="1" hangingPunct="1"/>
            <a:r>
              <a:rPr lang="en-US" dirty="0" smtClean="0"/>
              <a:t>allows access at only one end of the sequence (top)</a:t>
            </a:r>
          </a:p>
          <a:p>
            <a:pPr lvl="1" eaLnBrk="1" hangingPunct="1"/>
            <a:r>
              <a:rPr lang="en-US" dirty="0" smtClean="0"/>
              <a:t>Adds objects to container by </a:t>
            </a:r>
            <a:r>
              <a:rPr lang="en-US" i="1" dirty="0" smtClean="0"/>
              <a:t>pushing</a:t>
            </a:r>
            <a:r>
              <a:rPr lang="en-US" dirty="0" smtClean="0"/>
              <a:t> the object onto the stack</a:t>
            </a:r>
          </a:p>
          <a:p>
            <a:pPr lvl="1" eaLnBrk="1" hangingPunct="1"/>
            <a:r>
              <a:rPr lang="en-US" dirty="0" smtClean="0"/>
              <a:t>Removes objects from container by </a:t>
            </a:r>
            <a:r>
              <a:rPr lang="en-US" i="1" dirty="0" smtClean="0"/>
              <a:t>popping</a:t>
            </a:r>
            <a:r>
              <a:rPr lang="en-US" dirty="0" smtClean="0"/>
              <a:t> the stack</a:t>
            </a:r>
          </a:p>
          <a:p>
            <a:pPr lvl="1" eaLnBrk="1" hangingPunct="1"/>
            <a:r>
              <a:rPr lang="en-US" dirty="0" smtClean="0"/>
              <a:t>LIFO ordering (last end, first out)</a:t>
            </a:r>
          </a:p>
          <a:p>
            <a:r>
              <a:rPr lang="en-US" dirty="0" smtClean="0"/>
              <a:t>Header file: &lt;stack&gt;</a:t>
            </a:r>
          </a:p>
          <a:p>
            <a:pPr marL="234950" indent="-234950">
              <a:lnSpc>
                <a:spcPct val="80000"/>
              </a:lnSpc>
              <a:buFontTx/>
              <a:buChar char="•"/>
              <a:tabLst>
                <a:tab pos="3824288" algn="l"/>
              </a:tabLst>
              <a:defRPr/>
            </a:pPr>
            <a:r>
              <a:rPr lang="en-US" sz="2600" dirty="0">
                <a:latin typeface="Times New Roman" charset="0"/>
              </a:rPr>
              <a:t>Example of creating stacks</a:t>
            </a:r>
          </a:p>
          <a:p>
            <a:pPr marL="234950" indent="-234950">
              <a:lnSpc>
                <a:spcPct val="20000"/>
              </a:lnSpc>
              <a:tabLst>
                <a:tab pos="3824288" algn="l"/>
              </a:tabLst>
              <a:defRPr/>
            </a:pPr>
            <a:endParaRPr lang="en-US" sz="2600" dirty="0">
              <a:latin typeface="Times New Roman" charset="0"/>
            </a:endParaRPr>
          </a:p>
          <a:p>
            <a:pPr marL="568325" lvl="1" indent="-219075">
              <a:lnSpc>
                <a:spcPct val="80000"/>
              </a:lnSpc>
              <a:buFont typeface="Times New Roman" charset="0"/>
              <a:buChar char="-"/>
              <a:tabLst>
                <a:tab pos="3824288" algn="l"/>
              </a:tabLst>
              <a:defRPr/>
            </a:pPr>
            <a:r>
              <a:rPr lang="en-US" sz="2200" dirty="0">
                <a:latin typeface="Times New Roman" charset="0"/>
              </a:rPr>
              <a:t>A stack of </a:t>
            </a:r>
            <a:r>
              <a:rPr lang="en-US" sz="2200" dirty="0" err="1">
                <a:latin typeface="Times New Roman" charset="0"/>
              </a:rPr>
              <a:t>int</a:t>
            </a:r>
            <a:r>
              <a:rPr lang="en-US" sz="2200" dirty="0">
                <a:latin typeface="Times New Roman" charset="0"/>
              </a:rPr>
              <a:t> using a vector:	</a:t>
            </a:r>
            <a:r>
              <a:rPr lang="en-US" sz="2200" b="1" dirty="0">
                <a:latin typeface="Times New Roman" charset="0"/>
              </a:rPr>
              <a:t>stack &lt; </a:t>
            </a:r>
            <a:r>
              <a:rPr lang="en-US" sz="2200" b="1" dirty="0" err="1">
                <a:latin typeface="Times New Roman" charset="0"/>
              </a:rPr>
              <a:t>int</a:t>
            </a:r>
            <a:r>
              <a:rPr lang="en-US" sz="2200" b="1" dirty="0">
                <a:latin typeface="Times New Roman" charset="0"/>
              </a:rPr>
              <a:t>, vector &lt; </a:t>
            </a:r>
            <a:r>
              <a:rPr lang="en-US" sz="2200" b="1" dirty="0" err="1">
                <a:latin typeface="Times New Roman" charset="0"/>
              </a:rPr>
              <a:t>int</a:t>
            </a:r>
            <a:r>
              <a:rPr lang="en-US" sz="2200" b="1" dirty="0">
                <a:latin typeface="Times New Roman" charset="0"/>
              </a:rPr>
              <a:t> &gt; &gt; s1; </a:t>
            </a:r>
          </a:p>
          <a:p>
            <a:pPr marL="568325" lvl="1" indent="-219075">
              <a:lnSpc>
                <a:spcPct val="80000"/>
              </a:lnSpc>
              <a:buFont typeface="Times New Roman" charset="0"/>
              <a:buChar char="-"/>
              <a:tabLst>
                <a:tab pos="3824288" algn="l"/>
              </a:tabLst>
              <a:defRPr/>
            </a:pPr>
            <a:r>
              <a:rPr lang="en-US" sz="2200" dirty="0">
                <a:latin typeface="Times New Roman" charset="0"/>
              </a:rPr>
              <a:t>A stack of </a:t>
            </a:r>
            <a:r>
              <a:rPr lang="en-US" sz="2200" dirty="0" err="1">
                <a:latin typeface="Times New Roman" charset="0"/>
              </a:rPr>
              <a:t>int</a:t>
            </a:r>
            <a:r>
              <a:rPr lang="en-US" sz="2200" dirty="0">
                <a:latin typeface="Times New Roman" charset="0"/>
              </a:rPr>
              <a:t> using a list:     	</a:t>
            </a:r>
            <a:r>
              <a:rPr lang="en-US" sz="2200" b="1" dirty="0">
                <a:latin typeface="Times New Roman" charset="0"/>
              </a:rPr>
              <a:t>stack &lt; </a:t>
            </a:r>
            <a:r>
              <a:rPr lang="en-US" sz="2200" b="1" dirty="0" err="1">
                <a:latin typeface="Times New Roman" charset="0"/>
              </a:rPr>
              <a:t>int</a:t>
            </a:r>
            <a:r>
              <a:rPr lang="en-US" sz="2200" b="1" dirty="0">
                <a:latin typeface="Times New Roman" charset="0"/>
              </a:rPr>
              <a:t>, list &lt; </a:t>
            </a:r>
            <a:r>
              <a:rPr lang="en-US" sz="2200" b="1" dirty="0" err="1">
                <a:latin typeface="Times New Roman" charset="0"/>
              </a:rPr>
              <a:t>int</a:t>
            </a:r>
            <a:r>
              <a:rPr lang="en-US" sz="2200" b="1" dirty="0">
                <a:latin typeface="Times New Roman" charset="0"/>
              </a:rPr>
              <a:t> &gt; &gt; s2; </a:t>
            </a:r>
          </a:p>
          <a:p>
            <a:pPr marL="568325" lvl="1" indent="-219075">
              <a:lnSpc>
                <a:spcPct val="80000"/>
              </a:lnSpc>
              <a:buFont typeface="Times New Roman" charset="0"/>
              <a:buChar char="-"/>
              <a:tabLst>
                <a:tab pos="3824288" algn="l"/>
              </a:tabLst>
              <a:defRPr/>
            </a:pPr>
            <a:r>
              <a:rPr lang="en-US" sz="2200" dirty="0">
                <a:latin typeface="Times New Roman" charset="0"/>
              </a:rPr>
              <a:t>A stack of </a:t>
            </a:r>
            <a:r>
              <a:rPr lang="en-US" sz="2200" dirty="0" err="1">
                <a:latin typeface="Times New Roman" charset="0"/>
              </a:rPr>
              <a:t>int</a:t>
            </a:r>
            <a:r>
              <a:rPr lang="en-US" sz="2200" dirty="0">
                <a:latin typeface="Times New Roman" charset="0"/>
              </a:rPr>
              <a:t> using a </a:t>
            </a:r>
            <a:r>
              <a:rPr lang="en-US" sz="2200" dirty="0" err="1">
                <a:latin typeface="Times New Roman" charset="0"/>
              </a:rPr>
              <a:t>deque</a:t>
            </a:r>
            <a:r>
              <a:rPr lang="en-US" sz="2200" dirty="0">
                <a:latin typeface="Times New Roman" charset="0"/>
              </a:rPr>
              <a:t>:	</a:t>
            </a:r>
            <a:r>
              <a:rPr lang="en-US" sz="2200" b="1" dirty="0">
                <a:latin typeface="Times New Roman" charset="0"/>
              </a:rPr>
              <a:t>stack &lt; </a:t>
            </a:r>
            <a:r>
              <a:rPr lang="en-US" sz="2200" b="1" dirty="0" err="1">
                <a:latin typeface="Times New Roman" charset="0"/>
              </a:rPr>
              <a:t>int</a:t>
            </a:r>
            <a:r>
              <a:rPr lang="en-US" sz="2200" b="1" dirty="0">
                <a:latin typeface="Times New Roman" charset="0"/>
              </a:rPr>
              <a:t> &gt; s3;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0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 Container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96976"/>
            <a:ext cx="7772401" cy="5472384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Queue</a:t>
            </a:r>
          </a:p>
          <a:p>
            <a:pPr lvl="1" eaLnBrk="1" hangingPunct="1"/>
            <a:r>
              <a:rPr lang="en-US" dirty="0" smtClean="0"/>
              <a:t>Allows access only at the front and rear of the sequence</a:t>
            </a:r>
          </a:p>
          <a:p>
            <a:pPr lvl="1" eaLnBrk="1" hangingPunct="1"/>
            <a:r>
              <a:rPr lang="en-US" dirty="0" smtClean="0"/>
              <a:t>Items enter at the rear and exit from the front</a:t>
            </a:r>
          </a:p>
          <a:p>
            <a:pPr lvl="1" eaLnBrk="1" hangingPunct="1"/>
            <a:r>
              <a:rPr lang="en-US" dirty="0" smtClean="0"/>
              <a:t>Example: waiting line at a grocery store</a:t>
            </a:r>
          </a:p>
          <a:p>
            <a:pPr lvl="1" eaLnBrk="1" hangingPunct="1"/>
            <a:r>
              <a:rPr lang="en-US" dirty="0" smtClean="0"/>
              <a:t>FIFO ordering (first-in first-out )</a:t>
            </a:r>
          </a:p>
          <a:p>
            <a:pPr lvl="1" eaLnBrk="1" hangingPunct="1"/>
            <a:r>
              <a:rPr lang="en-US" i="1" dirty="0" smtClean="0"/>
              <a:t>push(add</a:t>
            </a:r>
            <a:r>
              <a:rPr lang="en-US" dirty="0" smtClean="0"/>
              <a:t> object to a queue)</a:t>
            </a:r>
          </a:p>
          <a:p>
            <a:pPr lvl="1" eaLnBrk="1" hangingPunct="1"/>
            <a:r>
              <a:rPr lang="en-US" i="1" dirty="0" smtClean="0"/>
              <a:t>pop</a:t>
            </a:r>
            <a:r>
              <a:rPr lang="en-US" dirty="0" smtClean="0"/>
              <a:t> (remove object from queue)</a:t>
            </a:r>
            <a:br>
              <a:rPr lang="en-US" dirty="0" smtClean="0"/>
            </a:br>
            <a:endParaRPr lang="en-US" dirty="0" smtClean="0"/>
          </a:p>
          <a:p>
            <a:pPr marL="234950" indent="-234950">
              <a:buFontTx/>
              <a:buChar char="•"/>
              <a:tabLst>
                <a:tab pos="3892550" algn="l"/>
              </a:tabLst>
              <a:defRPr/>
            </a:pPr>
            <a:r>
              <a:rPr lang="en-US" sz="2600" dirty="0">
                <a:latin typeface="Times New Roman" charset="0"/>
              </a:rPr>
              <a:t>Implemented with list and </a:t>
            </a:r>
            <a:r>
              <a:rPr lang="en-US" sz="2600" dirty="0" err="1">
                <a:latin typeface="Times New Roman" charset="0"/>
              </a:rPr>
              <a:t>deque</a:t>
            </a:r>
            <a:r>
              <a:rPr lang="en-US" sz="2600" dirty="0">
                <a:latin typeface="Times New Roman" charset="0"/>
              </a:rPr>
              <a:t> (by default)</a:t>
            </a:r>
          </a:p>
          <a:p>
            <a:pPr marL="234950" indent="-234950">
              <a:lnSpc>
                <a:spcPct val="40000"/>
              </a:lnSpc>
              <a:tabLst>
                <a:tab pos="3892550" algn="l"/>
              </a:tabLst>
              <a:defRPr/>
            </a:pPr>
            <a:endParaRPr lang="en-US" sz="2600" dirty="0">
              <a:latin typeface="Times New Roman" charset="0"/>
            </a:endParaRPr>
          </a:p>
          <a:p>
            <a:pPr marL="234950" indent="-234950">
              <a:buFontTx/>
              <a:buChar char="•"/>
              <a:tabLst>
                <a:tab pos="3892550" algn="l"/>
              </a:tabLst>
              <a:defRPr/>
            </a:pPr>
            <a:r>
              <a:rPr lang="en-US" sz="2600" dirty="0">
                <a:latin typeface="Times New Roman" charset="0"/>
              </a:rPr>
              <a:t>Header file &lt;queue&gt;</a:t>
            </a:r>
          </a:p>
          <a:p>
            <a:pPr marL="234950" indent="-234950">
              <a:lnSpc>
                <a:spcPct val="40000"/>
              </a:lnSpc>
              <a:tabLst>
                <a:tab pos="3892550" algn="l"/>
              </a:tabLst>
              <a:defRPr/>
            </a:pPr>
            <a:endParaRPr lang="en-US" sz="2600" dirty="0">
              <a:latin typeface="Times New Roman" charset="0"/>
            </a:endParaRPr>
          </a:p>
          <a:p>
            <a:pPr marL="234950" indent="-234950">
              <a:buFontTx/>
              <a:buChar char="•"/>
              <a:tabLst>
                <a:tab pos="3892550" algn="l"/>
              </a:tabLst>
              <a:defRPr/>
            </a:pPr>
            <a:r>
              <a:rPr lang="en-US" sz="2600" dirty="0">
                <a:latin typeface="Times New Roman" charset="0"/>
              </a:rPr>
              <a:t>Example:</a:t>
            </a:r>
          </a:p>
          <a:p>
            <a:pPr marL="544513" lvl="1">
              <a:buFont typeface="Times New Roman" charset="0"/>
              <a:buChar char="-"/>
              <a:tabLst>
                <a:tab pos="3892550" algn="l"/>
              </a:tabLst>
              <a:defRPr/>
            </a:pPr>
            <a:r>
              <a:rPr lang="en-US" sz="2200" dirty="0">
                <a:latin typeface="Times New Roman" charset="0"/>
              </a:rPr>
              <a:t>A queue of </a:t>
            </a:r>
            <a:r>
              <a:rPr lang="en-US" sz="2200" dirty="0" err="1">
                <a:latin typeface="Times New Roman" charset="0"/>
              </a:rPr>
              <a:t>int</a:t>
            </a:r>
            <a:r>
              <a:rPr lang="en-US" sz="2200" dirty="0">
                <a:latin typeface="Times New Roman" charset="0"/>
              </a:rPr>
              <a:t> using a list:   	</a:t>
            </a:r>
            <a:r>
              <a:rPr lang="en-US" sz="2200" b="1" dirty="0">
                <a:latin typeface="Times New Roman" charset="0"/>
              </a:rPr>
              <a:t>queue &lt;</a:t>
            </a:r>
            <a:r>
              <a:rPr lang="en-US" sz="2200" b="1" dirty="0" err="1">
                <a:latin typeface="Times New Roman" charset="0"/>
              </a:rPr>
              <a:t>int</a:t>
            </a:r>
            <a:r>
              <a:rPr lang="en-US" sz="2200" b="1" dirty="0">
                <a:latin typeface="Times New Roman" charset="0"/>
              </a:rPr>
              <a:t>, list&lt;</a:t>
            </a:r>
            <a:r>
              <a:rPr lang="en-US" sz="2200" b="1" dirty="0" err="1">
                <a:latin typeface="Times New Roman" charset="0"/>
              </a:rPr>
              <a:t>int</a:t>
            </a:r>
            <a:r>
              <a:rPr lang="en-US" sz="2200" b="1" dirty="0">
                <a:latin typeface="Times New Roman" charset="0"/>
              </a:rPr>
              <a:t>&gt;&gt; q1; </a:t>
            </a:r>
          </a:p>
          <a:p>
            <a:pPr marL="544513" lvl="1">
              <a:buFont typeface="Times New Roman" charset="0"/>
              <a:buChar char="-"/>
              <a:tabLst>
                <a:tab pos="3892550" algn="l"/>
              </a:tabLst>
              <a:defRPr/>
            </a:pPr>
            <a:r>
              <a:rPr lang="en-US" sz="2200" dirty="0">
                <a:latin typeface="Times New Roman" charset="0"/>
              </a:rPr>
              <a:t>A queue of </a:t>
            </a:r>
            <a:r>
              <a:rPr lang="en-US" sz="2200" dirty="0" err="1">
                <a:latin typeface="Times New Roman" charset="0"/>
              </a:rPr>
              <a:t>int</a:t>
            </a:r>
            <a:r>
              <a:rPr lang="en-US" sz="2200" dirty="0">
                <a:latin typeface="Times New Roman" charset="0"/>
              </a:rPr>
              <a:t> using a </a:t>
            </a:r>
            <a:r>
              <a:rPr lang="en-US" sz="2200" dirty="0" err="1">
                <a:latin typeface="Times New Roman" charset="0"/>
              </a:rPr>
              <a:t>deque</a:t>
            </a:r>
            <a:r>
              <a:rPr lang="en-US" sz="2200" dirty="0">
                <a:latin typeface="Times New Roman" charset="0"/>
              </a:rPr>
              <a:t>:	</a:t>
            </a:r>
            <a:r>
              <a:rPr lang="en-US" sz="2200" b="1" dirty="0">
                <a:latin typeface="Times New Roman" charset="0"/>
              </a:rPr>
              <a:t>queue &lt;</a:t>
            </a:r>
            <a:r>
              <a:rPr lang="en-US" sz="2200" b="1" dirty="0" err="1">
                <a:latin typeface="Times New Roman" charset="0"/>
              </a:rPr>
              <a:t>int</a:t>
            </a:r>
            <a:r>
              <a:rPr lang="en-US" sz="2200" b="1" dirty="0">
                <a:latin typeface="Times New Roman" charset="0"/>
              </a:rPr>
              <a:t>&gt; q2;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2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Why use STL?</a:t>
            </a:r>
            <a:endParaRPr lang="en-US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68760"/>
            <a:ext cx="7772400" cy="48133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400" dirty="0"/>
              <a:t>STL offers an assortment of containers</a:t>
            </a:r>
          </a:p>
          <a:p>
            <a:pPr algn="just">
              <a:lnSpc>
                <a:spcPct val="80000"/>
              </a:lnSpc>
            </a:pPr>
            <a:r>
              <a:rPr lang="en-US" sz="2400" dirty="0"/>
              <a:t>STL publicizes the time and storage complexity of its containers</a:t>
            </a:r>
          </a:p>
          <a:p>
            <a:pPr algn="just">
              <a:lnSpc>
                <a:spcPct val="80000"/>
              </a:lnSpc>
            </a:pPr>
            <a:r>
              <a:rPr lang="en-US" sz="2400" dirty="0"/>
              <a:t>STL containers grow and shrink in size automatically</a:t>
            </a:r>
          </a:p>
          <a:p>
            <a:pPr algn="just">
              <a:lnSpc>
                <a:spcPct val="80000"/>
              </a:lnSpc>
            </a:pPr>
            <a:r>
              <a:rPr lang="en-US" sz="2400" dirty="0"/>
              <a:t>STL provides built-in algorithms for processing containers</a:t>
            </a:r>
          </a:p>
          <a:p>
            <a:pPr algn="just">
              <a:lnSpc>
                <a:spcPct val="80000"/>
              </a:lnSpc>
            </a:pPr>
            <a:r>
              <a:rPr lang="en-US" sz="2400" dirty="0"/>
              <a:t>STL provides iterators that make the containers and algorithms flexible and efficient.</a:t>
            </a:r>
          </a:p>
          <a:p>
            <a:pPr algn="just">
              <a:lnSpc>
                <a:spcPct val="80000"/>
              </a:lnSpc>
            </a:pPr>
            <a:r>
              <a:rPr lang="en-US" sz="2400" dirty="0"/>
              <a:t>STL is extensible which means that users can add new containers and new algorithms such that: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/>
              <a:t>STL algorithms can process STL containers as well as user defined containers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/>
              <a:t>User defined algorithms can process STL containers as well user defined containers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Priority Queue Container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Priority queue</a:t>
            </a:r>
          </a:p>
          <a:p>
            <a:pPr lvl="1" eaLnBrk="1" hangingPunct="1"/>
            <a:r>
              <a:rPr lang="en-US" dirty="0" smtClean="0"/>
              <a:t>Operations are similar to those of a stack or queue</a:t>
            </a:r>
          </a:p>
          <a:p>
            <a:pPr lvl="1" eaLnBrk="1" hangingPunct="1"/>
            <a:r>
              <a:rPr lang="en-US" dirty="0" smtClean="0"/>
              <a:t>Elements can enter the priority queue in any order</a:t>
            </a:r>
          </a:p>
          <a:p>
            <a:pPr lvl="1" eaLnBrk="1" hangingPunct="1"/>
            <a:r>
              <a:rPr lang="en-US" dirty="0" smtClean="0"/>
              <a:t>Once in the container, a delete operation removes the largest (or smallest) value</a:t>
            </a:r>
          </a:p>
          <a:p>
            <a:pPr lvl="1" eaLnBrk="1" hangingPunct="1"/>
            <a:r>
              <a:rPr lang="en-US" dirty="0" smtClean="0"/>
              <a:t>Example: a filtering system that takes in elements and then releases them in priority order      </a:t>
            </a:r>
          </a:p>
          <a:p>
            <a:pPr marL="457200" lvl="1" indent="0" eaLnBrk="1" hangingPunct="1">
              <a:buNone/>
            </a:pPr>
            <a:r>
              <a:rPr lang="en-US" dirty="0"/>
              <a:t>	</a:t>
            </a:r>
            <a:r>
              <a:rPr lang="en-US" dirty="0" smtClean="0"/>
              <a:t>				8</a:t>
            </a:r>
          </a:p>
        </p:txBody>
      </p:sp>
      <p:sp>
        <p:nvSpPr>
          <p:cNvPr id="4" name="Down Arrow Callout 3"/>
          <p:cNvSpPr/>
          <p:nvPr/>
        </p:nvSpPr>
        <p:spPr>
          <a:xfrm>
            <a:off x="4267200" y="4572000"/>
            <a:ext cx="1524000" cy="13716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18    13</a:t>
            </a:r>
          </a:p>
          <a:p>
            <a:pPr algn="ctr">
              <a:defRPr/>
            </a:pPr>
            <a:r>
              <a:rPr lang="en-US" dirty="0"/>
              <a:t> 3      15</a:t>
            </a:r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4800600" y="5486400"/>
            <a:ext cx="68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5181600" y="41910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9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Priority Queue Container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34950" indent="-234950">
              <a:buFontTx/>
              <a:buChar char="•"/>
              <a:defRPr/>
            </a:pPr>
            <a:r>
              <a:rPr lang="en-US" sz="2600" dirty="0" smtClean="0">
                <a:latin typeface="Times New Roman" charset="0"/>
              </a:rPr>
              <a:t>Priority Queues </a:t>
            </a:r>
            <a:r>
              <a:rPr lang="en-US" sz="2600" dirty="0">
                <a:latin typeface="Times New Roman" charset="0"/>
              </a:rPr>
              <a:t>are implemented with vector (by default) or </a:t>
            </a:r>
            <a:r>
              <a:rPr lang="en-US" sz="2600" dirty="0" err="1">
                <a:latin typeface="Times New Roman" charset="0"/>
              </a:rPr>
              <a:t>deque</a:t>
            </a:r>
            <a:endParaRPr lang="en-US" sz="2600" dirty="0">
              <a:latin typeface="Times New Roman" charset="0"/>
            </a:endParaRPr>
          </a:p>
          <a:p>
            <a:pPr marL="234950" indent="-234950">
              <a:lnSpc>
                <a:spcPct val="40000"/>
              </a:lnSpc>
              <a:defRPr/>
            </a:pPr>
            <a:endParaRPr lang="en-US" sz="2600" dirty="0">
              <a:latin typeface="Times New Roman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600" dirty="0">
                <a:latin typeface="Times New Roman" charset="0"/>
              </a:rPr>
              <a:t>The elements with the highest priority are removed first</a:t>
            </a:r>
          </a:p>
          <a:p>
            <a:pPr marL="544513" lvl="1">
              <a:buFont typeface="Times New Roman" charset="0"/>
              <a:buChar char="-"/>
              <a:defRPr/>
            </a:pPr>
            <a:r>
              <a:rPr lang="en-US" sz="2200" dirty="0">
                <a:latin typeface="Times New Roman" charset="0"/>
              </a:rPr>
              <a:t>less&lt;T&gt; is used by default for comparing elements</a:t>
            </a:r>
          </a:p>
          <a:p>
            <a:pPr marL="544513" lvl="1">
              <a:lnSpc>
                <a:spcPct val="40000"/>
              </a:lnSpc>
              <a:buFontTx/>
              <a:buNone/>
              <a:defRPr/>
            </a:pPr>
            <a:endParaRPr lang="en-US" sz="2200" dirty="0">
              <a:latin typeface="Times New Roman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600" dirty="0">
                <a:latin typeface="Times New Roman" charset="0"/>
              </a:rPr>
              <a:t>Header file &lt;queue&gt;</a:t>
            </a:r>
            <a:endParaRPr lang="en-US" sz="2600" dirty="0"/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Associative Containers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9530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sv-SE" smtClean="0"/>
              <a:t>In an associative container the items are not arranged in sequence, but usually as a tree structure or a hash table. </a:t>
            </a:r>
          </a:p>
          <a:p>
            <a:pPr eaLnBrk="1" hangingPunct="1"/>
            <a:r>
              <a:rPr lang="sv-SE" smtClean="0"/>
              <a:t>The main advantage of associative containers is the speed of searching (binary search like in a dictionary)</a:t>
            </a:r>
          </a:p>
          <a:p>
            <a:pPr eaLnBrk="1" hangingPunct="1"/>
            <a:r>
              <a:rPr lang="sv-SE" smtClean="0"/>
              <a:t>Searching is done using a </a:t>
            </a:r>
            <a:r>
              <a:rPr lang="sv-SE" i="1" smtClean="0"/>
              <a:t>key</a:t>
            </a:r>
            <a:r>
              <a:rPr lang="sv-SE" smtClean="0"/>
              <a:t> which is usually a single value like a number or string</a:t>
            </a:r>
          </a:p>
          <a:p>
            <a:pPr eaLnBrk="1" hangingPunct="1"/>
            <a:r>
              <a:rPr lang="sv-SE" smtClean="0"/>
              <a:t>The </a:t>
            </a:r>
            <a:r>
              <a:rPr lang="sv-SE" i="1" smtClean="0"/>
              <a:t>value</a:t>
            </a:r>
            <a:r>
              <a:rPr lang="sv-SE" smtClean="0"/>
              <a:t> is an attribute of the objects in the container</a:t>
            </a:r>
          </a:p>
          <a:p>
            <a:pPr eaLnBrk="1" hangingPunct="1"/>
            <a:r>
              <a:rPr lang="sv-SE" smtClean="0"/>
              <a:t>The STL contains two basic associative containers</a:t>
            </a:r>
          </a:p>
          <a:p>
            <a:pPr lvl="1" eaLnBrk="1" hangingPunct="1"/>
            <a:r>
              <a:rPr lang="sv-SE" smtClean="0"/>
              <a:t>sets and multisets</a:t>
            </a:r>
          </a:p>
          <a:p>
            <a:pPr lvl="1" eaLnBrk="1" hangingPunct="1"/>
            <a:r>
              <a:rPr lang="sv-SE" smtClean="0"/>
              <a:t>maps and multimaps</a:t>
            </a:r>
            <a:endParaRPr 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543800" cy="4800600"/>
          </a:xfrm>
        </p:spPr>
        <p:txBody>
          <a:bodyPr/>
          <a:lstStyle/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ea typeface="+mn-ea"/>
                <a:cs typeface="Times New Roman" charset="0"/>
              </a:rPr>
              <a:t>Associative containers use keys to store and retrieve elements</a:t>
            </a:r>
          </a:p>
          <a:p>
            <a:pPr marL="234950" indent="-234950">
              <a:buFontTx/>
              <a:buChar char="•"/>
              <a:defRPr/>
            </a:pPr>
            <a:endParaRPr lang="en-US" sz="2600" b="0" dirty="0" smtClean="0">
              <a:ea typeface="+mn-ea"/>
              <a:cs typeface="Times New Roman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ea typeface="+mn-ea"/>
                <a:cs typeface="Times New Roman" charset="0"/>
              </a:rPr>
              <a:t>There are four types: </a:t>
            </a:r>
            <a:r>
              <a:rPr lang="en-US" sz="2600" b="0" dirty="0" err="1" smtClean="0">
                <a:ea typeface="+mn-ea"/>
                <a:cs typeface="Times New Roman" charset="0"/>
              </a:rPr>
              <a:t>multiset</a:t>
            </a:r>
            <a:r>
              <a:rPr lang="en-US" sz="2600" b="0" dirty="0" smtClean="0">
                <a:ea typeface="+mn-ea"/>
                <a:cs typeface="Times New Roman" charset="0"/>
              </a:rPr>
              <a:t>, set, </a:t>
            </a:r>
            <a:r>
              <a:rPr lang="en-US" sz="2600" b="0" dirty="0" err="1" smtClean="0">
                <a:ea typeface="+mn-ea"/>
                <a:cs typeface="Times New Roman" charset="0"/>
              </a:rPr>
              <a:t>multimap</a:t>
            </a:r>
            <a:r>
              <a:rPr lang="en-US" sz="2600" b="0" dirty="0" smtClean="0">
                <a:ea typeface="+mn-ea"/>
                <a:cs typeface="Times New Roman" charset="0"/>
              </a:rPr>
              <a:t> and map</a:t>
            </a:r>
            <a:endParaRPr lang="en-US" sz="2600" b="0" dirty="0" smtClean="0">
              <a:ea typeface="+mn-ea"/>
            </a:endParaRPr>
          </a:p>
          <a:p>
            <a:pPr marL="544513" lvl="1">
              <a:buFont typeface="Times New Roman" charset="0"/>
              <a:buChar char="-"/>
              <a:defRPr/>
            </a:pPr>
            <a:r>
              <a:rPr lang="en-US" sz="2200" b="1" u="sng" dirty="0" smtClean="0">
                <a:ea typeface="+mn-ea"/>
              </a:rPr>
              <a:t>all</a:t>
            </a:r>
            <a:r>
              <a:rPr lang="en-US" sz="2200" dirty="0" smtClean="0">
                <a:ea typeface="+mn-ea"/>
              </a:rPr>
              <a:t> associative containers maintain keys in sorted order</a:t>
            </a:r>
          </a:p>
          <a:p>
            <a:pPr marL="544513" lvl="1">
              <a:buFont typeface="Times New Roman" charset="0"/>
              <a:buChar char="-"/>
              <a:defRPr/>
            </a:pPr>
            <a:r>
              <a:rPr lang="en-US" sz="2200" b="1" u="sng" dirty="0" smtClean="0">
                <a:ea typeface="+mn-ea"/>
              </a:rPr>
              <a:t>all</a:t>
            </a:r>
            <a:r>
              <a:rPr lang="en-US" sz="2200" dirty="0" smtClean="0">
                <a:ea typeface="+mn-ea"/>
              </a:rPr>
              <a:t> associative containers support bidirectional iterators</a:t>
            </a:r>
          </a:p>
          <a:p>
            <a:pPr marL="544513" lvl="1">
              <a:buFont typeface="Times New Roman" charset="0"/>
              <a:buChar char="-"/>
              <a:defRPr/>
            </a:pPr>
            <a:r>
              <a:rPr lang="en-US" sz="2200" b="1" dirty="0" smtClean="0">
                <a:ea typeface="+mn-ea"/>
              </a:rPr>
              <a:t>set</a:t>
            </a:r>
            <a:r>
              <a:rPr lang="en-US" sz="2200" dirty="0" smtClean="0">
                <a:ea typeface="+mn-ea"/>
              </a:rPr>
              <a:t> does not allow duplicate keys</a:t>
            </a:r>
          </a:p>
          <a:p>
            <a:pPr marL="544513" lvl="1">
              <a:buFont typeface="Times New Roman" charset="0"/>
              <a:buChar char="-"/>
              <a:defRPr/>
            </a:pPr>
            <a:r>
              <a:rPr lang="en-US" sz="2200" b="1" dirty="0" err="1" smtClean="0">
                <a:ea typeface="+mn-ea"/>
              </a:rPr>
              <a:t>multiset</a:t>
            </a:r>
            <a:r>
              <a:rPr lang="en-US" sz="2200" dirty="0" smtClean="0">
                <a:ea typeface="+mn-ea"/>
              </a:rPr>
              <a:t> and </a:t>
            </a:r>
            <a:r>
              <a:rPr lang="en-US" sz="2200" b="1" dirty="0" err="1" smtClean="0">
                <a:ea typeface="+mn-ea"/>
              </a:rPr>
              <a:t>multimap</a:t>
            </a:r>
            <a:r>
              <a:rPr lang="en-US" sz="2200" dirty="0" smtClean="0">
                <a:ea typeface="+mn-ea"/>
              </a:rPr>
              <a:t> allow duplicate keys</a:t>
            </a:r>
          </a:p>
          <a:p>
            <a:pPr marL="544513" lvl="1">
              <a:buFont typeface="Times New Roman" charset="0"/>
              <a:buChar char="-"/>
              <a:defRPr/>
            </a:pPr>
            <a:r>
              <a:rPr lang="en-US" sz="2200" b="1" dirty="0" err="1" smtClean="0">
                <a:ea typeface="+mn-ea"/>
              </a:rPr>
              <a:t>multimap</a:t>
            </a:r>
            <a:r>
              <a:rPr lang="en-US" sz="2200" dirty="0" smtClean="0">
                <a:ea typeface="+mn-ea"/>
              </a:rPr>
              <a:t> and </a:t>
            </a:r>
            <a:r>
              <a:rPr lang="en-US" sz="2200" b="1" dirty="0" smtClean="0">
                <a:ea typeface="+mn-ea"/>
              </a:rPr>
              <a:t>map</a:t>
            </a:r>
            <a:r>
              <a:rPr lang="en-US" sz="2200" dirty="0" smtClean="0">
                <a:ea typeface="+mn-ea"/>
              </a:rPr>
              <a:t> allow keys and values to be mapped</a:t>
            </a:r>
          </a:p>
          <a:p>
            <a:pPr marL="234950" indent="-234950">
              <a:defRPr/>
            </a:pPr>
            <a:endParaRPr lang="en-US" sz="2200" b="0" dirty="0" smtClean="0">
              <a:ea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Associative Containers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3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 Container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</a:t>
            </a:r>
          </a:p>
          <a:p>
            <a:pPr lvl="1" eaLnBrk="1" hangingPunct="1"/>
            <a:r>
              <a:rPr lang="en-US" smtClean="0"/>
              <a:t>Collection of unique values, called keys or set members</a:t>
            </a:r>
          </a:p>
          <a:p>
            <a:pPr lvl="1" eaLnBrk="1" hangingPunct="1"/>
            <a:r>
              <a:rPr lang="en-US" smtClean="0"/>
              <a:t>Contains operations that allow a programmer to:</a:t>
            </a:r>
          </a:p>
          <a:p>
            <a:pPr lvl="2" eaLnBrk="1" hangingPunct="1"/>
            <a:r>
              <a:rPr lang="en-US" smtClean="0"/>
              <a:t>determine whether an item is a member of the set </a:t>
            </a:r>
          </a:p>
          <a:p>
            <a:pPr lvl="2" eaLnBrk="1" hangingPunct="1"/>
            <a:r>
              <a:rPr lang="en-US" smtClean="0"/>
              <a:t> insert and delete items very efficiently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19200" y="4038600"/>
            <a:ext cx="2056656" cy="133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ctr">
              <a:buFontTx/>
              <a:buAutoNum type="arabicPlain" startAt="5"/>
              <a:defRPr/>
            </a:pPr>
            <a:r>
              <a:rPr lang="en-US" dirty="0"/>
              <a:t>1  3</a:t>
            </a:r>
          </a:p>
          <a:p>
            <a:pPr marL="342900" indent="-342900" algn="ctr">
              <a:buFontTx/>
              <a:buAutoNum type="arabicPlain" startAt="5"/>
              <a:defRPr/>
            </a:pPr>
            <a:r>
              <a:rPr lang="en-US" dirty="0"/>
              <a:t>27    15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562600" y="4038600"/>
            <a:ext cx="2249760" cy="133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Buick      Ford</a:t>
            </a:r>
          </a:p>
          <a:p>
            <a:pPr algn="ctr">
              <a:defRPr/>
            </a:pPr>
            <a:r>
              <a:rPr lang="en-US" dirty="0"/>
              <a:t>Jeep   BMW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1524000" y="36576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Set A</a:t>
            </a:r>
          </a:p>
        </p:txBody>
      </p:sp>
      <p:sp>
        <p:nvSpPr>
          <p:cNvPr id="19463" name="TextBox 7"/>
          <p:cNvSpPr txBox="1">
            <a:spLocks noChangeArrowheads="1"/>
          </p:cNvSpPr>
          <p:nvPr/>
        </p:nvSpPr>
        <p:spPr bwMode="auto">
          <a:xfrm>
            <a:off x="5943600" y="36576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Set 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1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ea typeface="+mj-ea"/>
                <a:cs typeface="Times New Roman" charset="0"/>
              </a:rPr>
              <a:t>Associative Containers: </a:t>
            </a:r>
            <a:r>
              <a:rPr lang="en-US" sz="3600" b="1" dirty="0" err="1" smtClean="0">
                <a:solidFill>
                  <a:schemeClr val="tx1"/>
                </a:solidFill>
                <a:ea typeface="+mj-ea"/>
                <a:cs typeface="Courier New" charset="0"/>
              </a:rPr>
              <a:t>multiset</a:t>
            </a:r>
            <a:endParaRPr lang="en-US" sz="2800" b="1" dirty="0" smtClean="0">
              <a:solidFill>
                <a:srgbClr val="FF0000"/>
              </a:solidFill>
              <a:ea typeface="+mj-ea"/>
              <a:cs typeface="Times New Roman" charset="0"/>
            </a:endParaRP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543800" cy="4800600"/>
          </a:xfrm>
        </p:spPr>
        <p:txBody>
          <a:bodyPr/>
          <a:lstStyle/>
          <a:p>
            <a:pPr marL="234950" indent="-234950">
              <a:buFontTx/>
              <a:buChar char="•"/>
              <a:defRPr/>
            </a:pPr>
            <a:r>
              <a:rPr lang="en-US" sz="2600" b="0" dirty="0" err="1" smtClean="0">
                <a:latin typeface="Times New Roman" charset="0"/>
                <a:ea typeface="+mn-ea"/>
              </a:rPr>
              <a:t>Multisets</a:t>
            </a:r>
            <a:r>
              <a:rPr lang="en-US" sz="2600" b="0" dirty="0" smtClean="0">
                <a:latin typeface="Times New Roman" charset="0"/>
                <a:ea typeface="+mn-ea"/>
              </a:rPr>
              <a:t> are implemented using a red-black binary search tree for fast storage and retrieval of keys</a:t>
            </a:r>
          </a:p>
          <a:p>
            <a:pPr marL="234950" indent="-234950">
              <a:defRPr/>
            </a:pPr>
            <a:endParaRPr lang="en-US" sz="2600" b="0" dirty="0" smtClean="0">
              <a:latin typeface="Times New Roman" charset="0"/>
              <a:ea typeface="+mn-ea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600" b="0" dirty="0" err="1" smtClean="0">
                <a:latin typeface="Times New Roman" charset="0"/>
                <a:ea typeface="+mn-ea"/>
              </a:rPr>
              <a:t>Multisets</a:t>
            </a:r>
            <a:r>
              <a:rPr lang="en-US" sz="2600" b="0" dirty="0" smtClean="0">
                <a:latin typeface="Times New Roman" charset="0"/>
                <a:ea typeface="+mn-ea"/>
              </a:rPr>
              <a:t> allow duplicate keys</a:t>
            </a:r>
          </a:p>
          <a:p>
            <a:pPr marL="234950" indent="-234950">
              <a:defRPr/>
            </a:pPr>
            <a:endParaRPr lang="en-US" sz="2600" b="0" dirty="0" smtClean="0">
              <a:latin typeface="Times New Roman" charset="0"/>
              <a:ea typeface="+mn-ea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latin typeface="Times New Roman" charset="0"/>
                <a:ea typeface="+mn-ea"/>
              </a:rPr>
              <a:t>The ordering of the keys is determined by the STL comparator function object </a:t>
            </a:r>
            <a:r>
              <a:rPr lang="en-US" sz="2600" dirty="0" smtClean="0">
                <a:latin typeface="Times New Roman" charset="0"/>
                <a:ea typeface="+mn-ea"/>
              </a:rPr>
              <a:t>less&lt;T&gt;</a:t>
            </a:r>
            <a:r>
              <a:rPr lang="en-US" sz="2600" b="0" dirty="0" smtClean="0">
                <a:latin typeface="Times New Roman" charset="0"/>
                <a:ea typeface="+mn-ea"/>
              </a:rPr>
              <a:t> </a:t>
            </a:r>
          </a:p>
          <a:p>
            <a:pPr marL="234950" indent="-234950">
              <a:buFontTx/>
              <a:buChar char="•"/>
              <a:defRPr/>
            </a:pPr>
            <a:endParaRPr lang="en-US" sz="2600" b="0" dirty="0" smtClean="0">
              <a:latin typeface="Times New Roman" charset="0"/>
              <a:ea typeface="+mn-ea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latin typeface="Times New Roman" charset="0"/>
                <a:ea typeface="+mn-ea"/>
              </a:rPr>
              <a:t>Keys sorted with </a:t>
            </a:r>
            <a:r>
              <a:rPr lang="en-US" sz="2600" dirty="0" smtClean="0">
                <a:latin typeface="Times New Roman" charset="0"/>
                <a:ea typeface="+mn-ea"/>
              </a:rPr>
              <a:t>less&lt;T&gt;</a:t>
            </a:r>
            <a:r>
              <a:rPr lang="en-US" sz="2600" b="0" dirty="0" smtClean="0">
                <a:latin typeface="Times New Roman" charset="0"/>
                <a:ea typeface="+mn-ea"/>
              </a:rPr>
              <a:t> must support comparison using the </a:t>
            </a:r>
            <a:r>
              <a:rPr lang="en-US" sz="2600" dirty="0" smtClean="0">
                <a:latin typeface="Times New Roman" charset="0"/>
                <a:ea typeface="+mn-ea"/>
              </a:rPr>
              <a:t>&lt;</a:t>
            </a:r>
            <a:r>
              <a:rPr lang="en-US" sz="2600" b="0" dirty="0" smtClean="0">
                <a:latin typeface="Times New Roman" charset="0"/>
                <a:ea typeface="+mn-ea"/>
              </a:rPr>
              <a:t> operator</a:t>
            </a:r>
            <a:endParaRPr lang="en-US" sz="2200" dirty="0" smtClean="0"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1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Sets and Multisets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534400" cy="5867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#include &lt;set&gt;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string names[] = {”Ole”, ”Hedvig”, ”Juan”, ”Lars”, ”Guido”};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set&lt;string, less&lt;string&gt; &gt; nameSet(names,names+5);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// create a set of names in which elements are alphabetically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// ordered string is the key and the object itself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nameSet.insert(”Patric”); // inserts more names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nameSet.insert(”Maria”);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nameSet.erase(”Juan”); // removes an element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set&lt;string, less&lt;string&gt; &gt;::iterator iter; // set iterator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string searchname;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cin &gt;&gt; searchname;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iter=nameSet.find(searchname);  // find matching name in set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if (iter == nameSet.end())    // check if iterator points to end of set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   printf(”%d not in set!”,searchname);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else</a:t>
            </a:r>
          </a:p>
          <a:p>
            <a:pPr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  printf(”%d </a:t>
            </a:r>
            <a:r>
              <a:rPr lang="sv-SE" sz="2000" dirty="0">
                <a:latin typeface="Arial" panose="020B0604020202020204" pitchFamily="34" charset="0"/>
              </a:rPr>
              <a:t>is in </a:t>
            </a:r>
            <a:r>
              <a:rPr lang="sv-SE" sz="2000" dirty="0" smtClean="0">
                <a:latin typeface="Arial" panose="020B0604020202020204" pitchFamily="34" charset="0"/>
              </a:rPr>
              <a:t>set!”,searchname);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v-SE" sz="20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v-SE" sz="20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 dirty="0" smtClean="0"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Set and Multisets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41148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string names[] = {”Ole”, ”Hedvig”, ”Juan”, ”Lars”, ”Guido”, ”Patric”, ”Maria”, ”Ann”};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set&lt;string, less&lt;string&gt; &gt; nameSet(names,names+7);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set&lt;string, less&lt;string&gt; &gt;::iterator iter; // set iterator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v-SE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iter=nameSet.lower_bound(”K”);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// set iterator to lower start value ”K”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while (iter != nameSet.upper_bound(”Q”))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  cout &lt;&lt; *iter++ &lt;&lt; endl;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v-SE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// displays Lars, Maria, Ole, Patric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v-SE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Maps and Multimaps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 eaLnBrk="1" hangingPunct="1"/>
            <a:r>
              <a:rPr lang="sv-SE" smtClean="0"/>
              <a:t>A map stores pairs &lt;key, value&gt; of a key object and associated value object.</a:t>
            </a:r>
          </a:p>
          <a:p>
            <a:pPr eaLnBrk="1" hangingPunct="1"/>
            <a:r>
              <a:rPr lang="sv-SE" smtClean="0"/>
              <a:t>The key object contains a key that will be searched for and the value object contains additional data</a:t>
            </a:r>
          </a:p>
          <a:p>
            <a:pPr eaLnBrk="1" hangingPunct="1"/>
            <a:r>
              <a:rPr lang="sv-SE" smtClean="0"/>
              <a:t>The key could be a string, for example the name of a person and the value could be a number, for example the telephone number of a person</a:t>
            </a:r>
            <a:endParaRPr 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Maps and Multimaps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915400" cy="50292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#include &lt;map&gt;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string names[]= {”Ole”, ”Hedvig”, ”Juan”, ”Lars”, ”Guido”, ”Patric”, ”Maria”, ”Ann”};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int numbers[]= {75643, 83268, 97353, 87353, 19988, 76455, 77443,12221};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map&lt;string, int, less&lt;string&gt; &gt; phonebook;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map&lt;string, int, less&lt;string&gt; &gt;::iterator iter;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for (int j=0; j&lt;8; j++)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   phonebook[names[j]]=numbers[j];  // initialize map phonebook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for (iter = phonebook.begin(); iter !=phonebook.end(); iter++)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   cout &lt;&lt; (*iter).first &lt;&lt; ” : ” &lt;&lt; (*iter).second &lt;&lt; endl;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cout &lt;&lt; ”Lars phone number is ” &lt;&lt; phonebook[”Lars”] &lt;&lt; endl;</a:t>
            </a:r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Standard Template Library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839200" cy="5486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sv-SE" dirty="0" smtClean="0"/>
              <a:t>The standard template library (STL) contains</a:t>
            </a:r>
          </a:p>
          <a:p>
            <a:pPr lvl="1" eaLnBrk="1" hangingPunct="1"/>
            <a:r>
              <a:rPr lang="sv-SE" dirty="0" smtClean="0"/>
              <a:t>Containers</a:t>
            </a:r>
          </a:p>
          <a:p>
            <a:pPr lvl="1" eaLnBrk="1" hangingPunct="1"/>
            <a:r>
              <a:rPr lang="sv-SE" dirty="0" smtClean="0"/>
              <a:t>Algorithms</a:t>
            </a:r>
          </a:p>
          <a:p>
            <a:pPr lvl="1" eaLnBrk="1" hangingPunct="1"/>
            <a:r>
              <a:rPr lang="sv-SE" dirty="0" smtClean="0"/>
              <a:t>Iterators</a:t>
            </a:r>
          </a:p>
          <a:p>
            <a:pPr eaLnBrk="1" hangingPunct="1"/>
            <a:r>
              <a:rPr lang="sv-SE" dirty="0" smtClean="0"/>
              <a:t>A </a:t>
            </a:r>
            <a:r>
              <a:rPr lang="sv-SE" i="1" dirty="0" smtClean="0"/>
              <a:t>container</a:t>
            </a:r>
            <a:r>
              <a:rPr lang="sv-SE" dirty="0" smtClean="0"/>
              <a:t> is a way that stored data is organized in memory, for example an array of elements.</a:t>
            </a:r>
          </a:p>
          <a:p>
            <a:pPr eaLnBrk="1" hangingPunct="1"/>
            <a:r>
              <a:rPr lang="sv-SE" i="1" dirty="0" smtClean="0"/>
              <a:t>Algorithms</a:t>
            </a:r>
            <a:r>
              <a:rPr lang="sv-SE" dirty="0" smtClean="0"/>
              <a:t> in the STL are procedures that are applied to containers to process their data, for example search for an element in an array, or sort an array.</a:t>
            </a:r>
          </a:p>
          <a:p>
            <a:pPr eaLnBrk="1" hangingPunct="1"/>
            <a:r>
              <a:rPr lang="sv-SE" i="1" dirty="0" smtClean="0"/>
              <a:t>Iterators</a:t>
            </a:r>
            <a:r>
              <a:rPr lang="sv-SE" dirty="0" smtClean="0"/>
              <a:t> are a generalization of the concept of pointers, they point to elements in a container, for example you can increment an iterator to point to the next element in an array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sv-SE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539552" y="11967"/>
            <a:ext cx="7809120" cy="114624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Algorithms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158207"/>
            <a:ext cx="7809120" cy="5871193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Implement simple, or not-so-simple loops on ranges</a:t>
            </a:r>
          </a:p>
          <a:p>
            <a:pPr lvl="1">
              <a:lnSpc>
                <a:spcPct val="89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copy</a:t>
            </a:r>
            <a:r>
              <a:rPr lang="en-GB" dirty="0"/>
              <a:t>,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find</a:t>
            </a:r>
            <a:r>
              <a:rPr lang="en-GB" dirty="0"/>
              <a:t>, but also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partition</a:t>
            </a:r>
            <a:r>
              <a:rPr lang="en-GB" dirty="0"/>
              <a:t>,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sort</a:t>
            </a:r>
            <a:r>
              <a:rPr lang="en-GB" dirty="0"/>
              <a:t>, </a:t>
            </a:r>
            <a:r>
              <a:rPr lang="en-GB" sz="1814" b="1" dirty="0">
                <a:solidFill>
                  <a:srgbClr val="FFCC99"/>
                </a:solidFill>
                <a:latin typeface="Courier New" panose="02070309020205020404" pitchFamily="49" charset="0"/>
              </a:rPr>
              <a:t>next-permutation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Specify their need in terms of iterator categories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They do not care about the exact class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Must pay attention to the iterators provided by containers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Often exist in several versions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One uses default comparison, user-defined value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Other calls user-provided predicate, function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Some impose requirement on the data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err="1"/>
              <a:t>binary_search</a:t>
            </a:r>
            <a:r>
              <a:rPr lang="en-GB" dirty="0"/>
              <a:t> needs sorted </a:t>
            </a:r>
            <a:r>
              <a:rPr lang="en-GB" dirty="0" smtClean="0"/>
              <a:t>data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 smtClean="0"/>
              <a:t>Tip: swap(c1,c2) would swap c1 and c2 irrespective of their data type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3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z="3600" dirty="0" smtClean="0"/>
              <a:t>Fill and Generate</a:t>
            </a:r>
            <a:endParaRPr lang="en-US" sz="3600" dirty="0" smtClean="0">
              <a:solidFill>
                <a:schemeClr val="tx1"/>
              </a:solidFill>
              <a:ea typeface="+mj-ea"/>
              <a:cs typeface="Times New Roman" charset="0"/>
            </a:endParaRP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543800" cy="4800600"/>
          </a:xfrm>
        </p:spPr>
        <p:txBody>
          <a:bodyPr>
            <a:normAutofit fontScale="92500"/>
          </a:bodyPr>
          <a:lstStyle/>
          <a:p>
            <a:pPr marL="234950" indent="-234950">
              <a:buFontTx/>
              <a:buChar char="•"/>
              <a:defRPr/>
            </a:pPr>
            <a:r>
              <a:rPr lang="en-US" smtClean="0">
                <a:latin typeface="Times New Roman" charset="0"/>
                <a:ea typeface="+mn-ea"/>
              </a:rPr>
              <a:t>fill(iterator1, iterator2, value);</a:t>
            </a:r>
          </a:p>
          <a:p>
            <a:pPr marL="234950" indent="-234950">
              <a:defRPr/>
            </a:pPr>
            <a:r>
              <a:rPr lang="en-US" sz="2200" b="0" smtClean="0">
                <a:latin typeface="Times New Roman" charset="0"/>
                <a:ea typeface="+mn-ea"/>
              </a:rPr>
              <a:t>	fills the values of the elements between iterator1 and iterator2 with </a:t>
            </a:r>
            <a:r>
              <a:rPr lang="en-US" sz="2200" b="0" i="1" smtClean="0">
                <a:latin typeface="Times New Roman" charset="0"/>
                <a:ea typeface="+mn-ea"/>
              </a:rPr>
              <a:t>value</a:t>
            </a:r>
          </a:p>
          <a:p>
            <a:pPr marL="234950" indent="-234950">
              <a:lnSpc>
                <a:spcPct val="40000"/>
              </a:lnSpc>
              <a:defRPr/>
            </a:pPr>
            <a:endParaRPr lang="en-US" sz="2200" b="0" smtClean="0">
              <a:latin typeface="Times New Roman" charset="0"/>
              <a:ea typeface="+mn-ea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mtClean="0">
                <a:latin typeface="Times New Roman" charset="0"/>
                <a:ea typeface="+mn-ea"/>
              </a:rPr>
              <a:t>fill_n(iterator1, n, value);</a:t>
            </a:r>
          </a:p>
          <a:p>
            <a:pPr marL="234950" indent="-234950">
              <a:defRPr/>
            </a:pPr>
            <a:r>
              <a:rPr lang="en-US" sz="2200" b="0" smtClean="0">
                <a:latin typeface="Times New Roman" charset="0"/>
                <a:ea typeface="+mn-ea"/>
              </a:rPr>
              <a:t>	changes specified number of elements starting at iterator1 to </a:t>
            </a:r>
            <a:r>
              <a:rPr lang="en-US" sz="2200" b="0" i="1" smtClean="0">
                <a:latin typeface="Times New Roman" charset="0"/>
                <a:ea typeface="+mn-ea"/>
              </a:rPr>
              <a:t>value</a:t>
            </a:r>
          </a:p>
          <a:p>
            <a:pPr marL="234950" indent="-234950">
              <a:lnSpc>
                <a:spcPct val="40000"/>
              </a:lnSpc>
              <a:defRPr/>
            </a:pPr>
            <a:endParaRPr lang="en-US" sz="2200" b="0" smtClean="0">
              <a:latin typeface="Times New Roman" charset="0"/>
              <a:ea typeface="+mn-ea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mtClean="0">
                <a:latin typeface="Times New Roman" charset="0"/>
                <a:ea typeface="+mn-ea"/>
              </a:rPr>
              <a:t>generate(iterator1, iterator2, function);</a:t>
            </a:r>
          </a:p>
          <a:p>
            <a:pPr marL="234950" indent="-234950">
              <a:defRPr/>
            </a:pPr>
            <a:r>
              <a:rPr lang="en-US" sz="2200" b="0" smtClean="0">
                <a:latin typeface="Times New Roman" charset="0"/>
                <a:ea typeface="+mn-ea"/>
              </a:rPr>
              <a:t>	similar to fill except that it calls a</a:t>
            </a:r>
            <a:r>
              <a:rPr lang="en-US" sz="2200" smtClean="0">
                <a:latin typeface="Times New Roman" charset="0"/>
                <a:ea typeface="+mn-ea"/>
              </a:rPr>
              <a:t> </a:t>
            </a:r>
            <a:r>
              <a:rPr lang="en-US" sz="2200" b="0" smtClean="0">
                <a:latin typeface="Times New Roman" charset="0"/>
                <a:ea typeface="+mn-ea"/>
              </a:rPr>
              <a:t>function to return value</a:t>
            </a:r>
          </a:p>
          <a:p>
            <a:pPr marL="234950" indent="-234950">
              <a:lnSpc>
                <a:spcPct val="40000"/>
              </a:lnSpc>
              <a:defRPr/>
            </a:pPr>
            <a:endParaRPr lang="en-US" sz="2200" b="0" smtClean="0">
              <a:latin typeface="Times New Roman" charset="0"/>
              <a:ea typeface="+mn-ea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mtClean="0">
                <a:latin typeface="Times New Roman" charset="0"/>
                <a:ea typeface="+mn-ea"/>
              </a:rPr>
              <a:t>generate_n(iterator1, n, function)</a:t>
            </a:r>
          </a:p>
          <a:p>
            <a:pPr marL="234950" indent="-234950">
              <a:defRPr/>
            </a:pPr>
            <a:r>
              <a:rPr lang="en-US" sz="2200" b="0" smtClean="0">
                <a:latin typeface="Times New Roman" charset="0"/>
                <a:ea typeface="+mn-ea"/>
              </a:rPr>
              <a:t>	same as fill_n except that it calls a function</a:t>
            </a:r>
            <a:r>
              <a:rPr lang="en-US" sz="2200" smtClean="0">
                <a:latin typeface="Times New Roman" charset="0"/>
                <a:ea typeface="+mn-ea"/>
              </a:rPr>
              <a:t> </a:t>
            </a:r>
            <a:r>
              <a:rPr lang="en-US" sz="2200" b="0" smtClean="0">
                <a:latin typeface="Times New Roman" charset="0"/>
                <a:ea typeface="+mn-ea"/>
              </a:rPr>
              <a:t>to return value</a:t>
            </a:r>
            <a:endParaRPr lang="en-US" sz="2200" smtClean="0">
              <a:latin typeface="Times New Roman" charset="0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3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z="3600" dirty="0" smtClean="0"/>
              <a:t>Comparing sequences of values</a:t>
            </a:r>
            <a:endParaRPr lang="en-US" sz="3600" dirty="0" smtClean="0">
              <a:solidFill>
                <a:schemeClr val="tx1"/>
              </a:solidFill>
              <a:ea typeface="+mj-ea"/>
              <a:cs typeface="Courier New" charset="0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543800" cy="4800600"/>
          </a:xfrm>
        </p:spPr>
        <p:txBody>
          <a:bodyPr/>
          <a:lstStyle/>
          <a:p>
            <a:pPr marL="234950" indent="-234950">
              <a:buFontTx/>
              <a:buChar char="•"/>
              <a:defRPr/>
            </a:pPr>
            <a:r>
              <a:rPr lang="en-US" smtClean="0">
                <a:latin typeface="Times New Roman" charset="0"/>
                <a:ea typeface="+mn-ea"/>
              </a:rPr>
              <a:t>bool equal(iterator1, iterator2, iterator3);</a:t>
            </a:r>
          </a:p>
          <a:p>
            <a:pPr marL="600075" lvl="1">
              <a:buFont typeface="Times New Roman" charset="0"/>
              <a:buChar char="-"/>
              <a:defRPr/>
            </a:pPr>
            <a:r>
              <a:rPr lang="en-US" sz="2000" smtClean="0">
                <a:latin typeface="Times New Roman" charset="0"/>
                <a:ea typeface="+mn-ea"/>
              </a:rPr>
              <a:t>compares sequence from iterator1 to iterator2 with the sequence beginning at iterator3</a:t>
            </a:r>
          </a:p>
          <a:p>
            <a:pPr marL="600075" lvl="1">
              <a:buFont typeface="Times New Roman" charset="0"/>
              <a:buChar char="-"/>
              <a:defRPr/>
            </a:pPr>
            <a:r>
              <a:rPr lang="en-US" sz="2000" smtClean="0">
                <a:latin typeface="Times New Roman" charset="0"/>
                <a:ea typeface="+mn-ea"/>
              </a:rPr>
              <a:t>return true is they are equal, false otherwise</a:t>
            </a:r>
          </a:p>
          <a:p>
            <a:pPr marL="234950" indent="-234950">
              <a:defRPr/>
            </a:pPr>
            <a:endParaRPr lang="en-US" sz="2000" b="0" smtClean="0">
              <a:latin typeface="Times New Roman" charset="0"/>
              <a:ea typeface="+mn-ea"/>
              <a:cs typeface="Courier New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mtClean="0">
                <a:latin typeface="Times New Roman" charset="0"/>
                <a:ea typeface="+mn-ea"/>
              </a:rPr>
              <a:t>pair mismatch(iterator1, iterator2, iterator3);</a:t>
            </a:r>
          </a:p>
          <a:p>
            <a:pPr marL="600075" lvl="1">
              <a:buFont typeface="Times New Roman" charset="0"/>
              <a:buChar char="-"/>
              <a:defRPr/>
            </a:pPr>
            <a:r>
              <a:rPr lang="en-US" sz="2000" smtClean="0">
                <a:latin typeface="Times New Roman" charset="0"/>
                <a:ea typeface="+mn-ea"/>
              </a:rPr>
              <a:t>compares sequence from iterator1 to iterator2 with the sequence starting at iterator3</a:t>
            </a:r>
          </a:p>
          <a:p>
            <a:pPr marL="600075" lvl="1">
              <a:buFont typeface="Times New Roman" charset="0"/>
              <a:buChar char="-"/>
              <a:defRPr/>
            </a:pPr>
            <a:r>
              <a:rPr lang="en-US" sz="2000" smtClean="0">
                <a:latin typeface="Times New Roman" charset="0"/>
                <a:ea typeface="+mn-ea"/>
              </a:rPr>
              <a:t>returns a </a:t>
            </a:r>
            <a:r>
              <a:rPr lang="en-US" sz="2000" b="1" smtClean="0">
                <a:latin typeface="Times New Roman" charset="0"/>
                <a:ea typeface="+mn-ea"/>
              </a:rPr>
              <a:t>pair</a:t>
            </a:r>
            <a:r>
              <a:rPr lang="en-US" sz="2000" smtClean="0">
                <a:latin typeface="Times New Roman" charset="0"/>
                <a:ea typeface="+mn-ea"/>
              </a:rPr>
              <a:t> object with iterators pointing to where mismatch occurred</a:t>
            </a:r>
          </a:p>
          <a:p>
            <a:pPr marL="600075" lvl="1">
              <a:buFont typeface="Times New Roman" charset="0"/>
              <a:buChar char="-"/>
              <a:defRPr/>
            </a:pPr>
            <a:r>
              <a:rPr lang="en-US" sz="2000" smtClean="0">
                <a:latin typeface="Times New Roman" charset="0"/>
                <a:ea typeface="+mn-ea"/>
              </a:rPr>
              <a:t>example of the a pair object</a:t>
            </a:r>
            <a:r>
              <a:rPr lang="en-US" sz="2200" b="1" smtClean="0">
                <a:latin typeface="Times New Roman" charset="0"/>
                <a:ea typeface="+mn-ea"/>
              </a:rPr>
              <a:t> </a:t>
            </a:r>
          </a:p>
          <a:p>
            <a:pPr marL="600075" lvl="1">
              <a:buFont typeface="Times New Roman" charset="0"/>
              <a:buNone/>
              <a:defRPr/>
            </a:pPr>
            <a:r>
              <a:rPr lang="en-US" sz="2000" b="1" smtClean="0">
                <a:latin typeface="Times New Roman" charset="0"/>
                <a:ea typeface="+mn-ea"/>
              </a:rPr>
              <a:t>		</a:t>
            </a:r>
            <a:r>
              <a:rPr lang="en-US" sz="2000" smtClean="0">
                <a:latin typeface="Times New Roman" charset="0"/>
                <a:ea typeface="+mn-ea"/>
              </a:rPr>
              <a:t>pair &lt;&lt;vector&gt;::iterator, &lt;vector&gt;::iterator&gt; par_obj;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5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ea typeface="+mj-ea"/>
                <a:cs typeface="Courier New" charset="0"/>
              </a:rPr>
              <a:t>Removing elements from containers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8001000" cy="4800600"/>
          </a:xfrm>
        </p:spPr>
        <p:txBody>
          <a:bodyPr/>
          <a:lstStyle/>
          <a:p>
            <a:pPr marL="234950" indent="-234950">
              <a:buFontTx/>
              <a:buChar char="•"/>
              <a:defRPr/>
            </a:pPr>
            <a:r>
              <a:rPr lang="en-US" smtClean="0">
                <a:latin typeface="Times New Roman" charset="0"/>
                <a:ea typeface="+mn-ea"/>
              </a:rPr>
              <a:t>iterator remove(iterator1, iterator2, value);</a:t>
            </a:r>
            <a:r>
              <a:rPr lang="en-US" b="0" smtClean="0">
                <a:latin typeface="Times New Roman" charset="0"/>
                <a:ea typeface="+mn-ea"/>
              </a:rPr>
              <a:t> </a:t>
            </a:r>
          </a:p>
          <a:p>
            <a:pPr marL="544513" lvl="1">
              <a:buFont typeface="Times New Roman" charset="0"/>
              <a:buChar char="-"/>
              <a:defRPr/>
            </a:pPr>
            <a:r>
              <a:rPr lang="en-US" sz="2000" smtClean="0">
                <a:latin typeface="Times New Roman" charset="0"/>
                <a:ea typeface="+mn-ea"/>
              </a:rPr>
              <a:t>removes all instances of </a:t>
            </a:r>
            <a:r>
              <a:rPr lang="en-US" sz="2000" i="1" smtClean="0">
                <a:latin typeface="Times New Roman" charset="0"/>
                <a:ea typeface="+mn-ea"/>
              </a:rPr>
              <a:t>value</a:t>
            </a:r>
            <a:r>
              <a:rPr lang="en-US" sz="2000" smtClean="0">
                <a:latin typeface="Times New Roman" charset="0"/>
                <a:ea typeface="+mn-ea"/>
              </a:rPr>
              <a:t> in a range iterator1 to iterator2</a:t>
            </a:r>
          </a:p>
          <a:p>
            <a:pPr marL="544513" lvl="1">
              <a:buFont typeface="Times New Roman" charset="0"/>
              <a:buChar char="-"/>
              <a:defRPr/>
            </a:pPr>
            <a:r>
              <a:rPr lang="en-US" sz="2000" smtClean="0">
                <a:latin typeface="Times New Roman" charset="0"/>
                <a:ea typeface="+mn-ea"/>
              </a:rPr>
              <a:t>does not physically remove the elements from the sequence</a:t>
            </a:r>
          </a:p>
          <a:p>
            <a:pPr marL="544513" lvl="1">
              <a:buFont typeface="Times New Roman" charset="0"/>
              <a:buChar char="-"/>
              <a:defRPr/>
            </a:pPr>
            <a:r>
              <a:rPr lang="en-US" sz="2000" smtClean="0">
                <a:latin typeface="Times New Roman" charset="0"/>
                <a:ea typeface="+mn-ea"/>
              </a:rPr>
              <a:t>moves the elements that are not removed forward</a:t>
            </a:r>
          </a:p>
          <a:p>
            <a:pPr marL="544513" lvl="1">
              <a:buFont typeface="Times New Roman" charset="0"/>
              <a:buChar char="-"/>
              <a:defRPr/>
            </a:pPr>
            <a:r>
              <a:rPr lang="en-US" sz="2000" smtClean="0">
                <a:latin typeface="Times New Roman" charset="0"/>
                <a:ea typeface="+mn-ea"/>
              </a:rPr>
              <a:t>returns an iterator that points to the "new" end of container</a:t>
            </a:r>
          </a:p>
          <a:p>
            <a:pPr marL="544513" lvl="1">
              <a:buFontTx/>
              <a:buNone/>
              <a:defRPr/>
            </a:pPr>
            <a:endParaRPr lang="en-US" sz="2000" smtClean="0">
              <a:latin typeface="Times New Roman" charset="0"/>
              <a:ea typeface="+mn-ea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mtClean="0">
                <a:latin typeface="Times New Roman" charset="0"/>
                <a:ea typeface="+mn-ea"/>
              </a:rPr>
              <a:t>iterator remove_copy(iterator1, iterator2, iterator3, 				    value);</a:t>
            </a:r>
          </a:p>
          <a:p>
            <a:pPr marL="544513" lvl="1">
              <a:buFont typeface="Times New Roman" charset="0"/>
              <a:buChar char="-"/>
              <a:defRPr/>
            </a:pPr>
            <a:r>
              <a:rPr lang="en-US" sz="2000" smtClean="0">
                <a:latin typeface="Times New Roman" charset="0"/>
                <a:ea typeface="+mn-ea"/>
              </a:rPr>
              <a:t>copies elements of the range iterator1-iterator2 that are not equal to </a:t>
            </a:r>
            <a:r>
              <a:rPr lang="en-US" sz="2000" i="1" smtClean="0">
                <a:latin typeface="Times New Roman" charset="0"/>
                <a:ea typeface="+mn-ea"/>
              </a:rPr>
              <a:t>value</a:t>
            </a:r>
            <a:r>
              <a:rPr lang="en-US" sz="2000" smtClean="0">
                <a:latin typeface="Times New Roman" charset="0"/>
                <a:ea typeface="+mn-ea"/>
              </a:rPr>
              <a:t> into the sequence starting at iterator3</a:t>
            </a:r>
          </a:p>
          <a:p>
            <a:pPr marL="544513" lvl="1">
              <a:buFont typeface="Times New Roman" charset="0"/>
              <a:buChar char="-"/>
              <a:defRPr/>
            </a:pPr>
            <a:r>
              <a:rPr lang="en-US" sz="2000" smtClean="0">
                <a:latin typeface="Times New Roman" charset="0"/>
                <a:ea typeface="+mn-ea"/>
              </a:rPr>
              <a:t>returns an iterator that points to the last element of the sequence starting at iterator3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6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tx1"/>
                </a:solidFill>
                <a:ea typeface="+mj-ea"/>
                <a:cs typeface="Courier New" charset="0"/>
              </a:rPr>
              <a:t>Replacing elements (1)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896" y="1257354"/>
            <a:ext cx="8466591" cy="4800600"/>
          </a:xfrm>
        </p:spPr>
        <p:txBody>
          <a:bodyPr/>
          <a:lstStyle/>
          <a:p>
            <a:pPr marL="234950" indent="-234950">
              <a:buFontTx/>
              <a:buChar char="•"/>
              <a:defRPr/>
            </a:pPr>
            <a:r>
              <a:rPr lang="en-US" b="1" dirty="0" smtClean="0">
                <a:latin typeface="Times New Roman" charset="0"/>
                <a:ea typeface="+mn-ea"/>
              </a:rPr>
              <a:t>replace( iterator1, iterator2, value, </a:t>
            </a:r>
            <a:r>
              <a:rPr lang="en-US" b="1" dirty="0" err="1" smtClean="0">
                <a:latin typeface="Times New Roman" charset="0"/>
                <a:ea typeface="+mn-ea"/>
              </a:rPr>
              <a:t>newvalue</a:t>
            </a:r>
            <a:r>
              <a:rPr lang="en-US" b="1" dirty="0" smtClean="0">
                <a:latin typeface="Times New Roman" charset="0"/>
                <a:ea typeface="+mn-ea"/>
              </a:rPr>
              <a:t> );</a:t>
            </a:r>
            <a:br>
              <a:rPr lang="en-US" b="1" dirty="0" smtClean="0">
                <a:latin typeface="Times New Roman" charset="0"/>
                <a:ea typeface="+mn-ea"/>
              </a:rPr>
            </a:br>
            <a:r>
              <a:rPr lang="en-US" b="1" dirty="0" smtClean="0">
                <a:latin typeface="Times New Roman" charset="0"/>
                <a:ea typeface="+mn-ea"/>
              </a:rPr>
              <a:t/>
            </a:r>
            <a:br>
              <a:rPr lang="en-US" b="1" dirty="0" smtClean="0">
                <a:latin typeface="Times New Roman" charset="0"/>
                <a:ea typeface="+mn-ea"/>
              </a:rPr>
            </a:br>
            <a:r>
              <a:rPr lang="en-US" sz="2200" b="0" dirty="0" smtClean="0">
                <a:latin typeface="Times New Roman" charset="0"/>
                <a:ea typeface="+mn-ea"/>
              </a:rPr>
              <a:t>replaces </a:t>
            </a:r>
            <a:r>
              <a:rPr lang="en-US" sz="2200" b="0" i="1" dirty="0" smtClean="0">
                <a:latin typeface="Times New Roman" charset="0"/>
                <a:ea typeface="+mn-ea"/>
              </a:rPr>
              <a:t>value</a:t>
            </a:r>
            <a:r>
              <a:rPr lang="en-US" sz="2200" b="0" dirty="0" smtClean="0">
                <a:latin typeface="Times New Roman" charset="0"/>
                <a:ea typeface="+mn-ea"/>
              </a:rPr>
              <a:t> with </a:t>
            </a:r>
            <a:r>
              <a:rPr lang="en-US" sz="2200" b="0" i="1" dirty="0" err="1" smtClean="0">
                <a:latin typeface="Times New Roman" charset="0"/>
                <a:ea typeface="+mn-ea"/>
              </a:rPr>
              <a:t>newvalue</a:t>
            </a:r>
            <a:r>
              <a:rPr lang="en-US" sz="2200" b="0" dirty="0" smtClean="0">
                <a:latin typeface="Times New Roman" charset="0"/>
                <a:ea typeface="+mn-ea"/>
              </a:rPr>
              <a:t> for the elements located in the range iterator1 to iterator2</a:t>
            </a:r>
          </a:p>
          <a:p>
            <a:pPr marL="544513" lvl="1">
              <a:buFontTx/>
              <a:buNone/>
              <a:defRPr/>
            </a:pPr>
            <a:r>
              <a:rPr lang="en-US" dirty="0" smtClean="0">
                <a:latin typeface="Times New Roman" charset="0"/>
                <a:ea typeface="+mn-ea"/>
              </a:rPr>
              <a:t>	</a:t>
            </a:r>
          </a:p>
          <a:p>
            <a:pPr marL="234950" indent="-234950">
              <a:buFontTx/>
              <a:buChar char="•"/>
              <a:defRPr/>
            </a:pPr>
            <a:r>
              <a:rPr lang="en-US" b="1" dirty="0" err="1" smtClean="0">
                <a:latin typeface="Times New Roman" charset="0"/>
                <a:ea typeface="+mn-ea"/>
              </a:rPr>
              <a:t>replace_if</a:t>
            </a:r>
            <a:r>
              <a:rPr lang="en-US" b="1" dirty="0" smtClean="0">
                <a:latin typeface="Times New Roman" charset="0"/>
                <a:ea typeface="+mn-ea"/>
              </a:rPr>
              <a:t>( iterator1, iterator2, function, </a:t>
            </a:r>
            <a:r>
              <a:rPr lang="en-US" b="1" dirty="0" err="1" smtClean="0">
                <a:latin typeface="Times New Roman" charset="0"/>
                <a:ea typeface="+mn-ea"/>
              </a:rPr>
              <a:t>newvalue</a:t>
            </a:r>
            <a:r>
              <a:rPr lang="en-US" b="1" dirty="0" smtClean="0">
                <a:latin typeface="Times New Roman" charset="0"/>
                <a:ea typeface="+mn-ea"/>
              </a:rPr>
              <a:t> );</a:t>
            </a:r>
            <a:r>
              <a:rPr lang="en-US" dirty="0" smtClean="0">
                <a:latin typeface="Times New Roman" charset="0"/>
                <a:ea typeface="+mn-ea"/>
              </a:rPr>
              <a:t/>
            </a:r>
            <a:br>
              <a:rPr lang="en-US" dirty="0" smtClean="0">
                <a:latin typeface="Times New Roman" charset="0"/>
                <a:ea typeface="+mn-ea"/>
              </a:rPr>
            </a:br>
            <a:r>
              <a:rPr lang="en-US" dirty="0" smtClean="0">
                <a:latin typeface="Times New Roman" charset="0"/>
                <a:ea typeface="+mn-ea"/>
              </a:rPr>
              <a:t/>
            </a:r>
            <a:br>
              <a:rPr lang="en-US" dirty="0" smtClean="0">
                <a:latin typeface="Times New Roman" charset="0"/>
                <a:ea typeface="+mn-ea"/>
              </a:rPr>
            </a:br>
            <a:r>
              <a:rPr lang="en-US" b="0" dirty="0" smtClean="0">
                <a:latin typeface="Times New Roman" charset="0"/>
                <a:ea typeface="+mn-ea"/>
              </a:rPr>
              <a:t>replaces all elements in the range iterator1-iterator2 for  which </a:t>
            </a:r>
            <a:r>
              <a:rPr lang="en-US" b="0" i="1" dirty="0" smtClean="0">
                <a:latin typeface="Times New Roman" charset="0"/>
                <a:ea typeface="+mn-ea"/>
              </a:rPr>
              <a:t>function</a:t>
            </a:r>
            <a:r>
              <a:rPr lang="en-US" b="0" dirty="0" smtClean="0">
                <a:latin typeface="Times New Roman" charset="0"/>
                <a:ea typeface="+mn-ea"/>
              </a:rPr>
              <a:t> returns true with </a:t>
            </a:r>
            <a:r>
              <a:rPr lang="en-US" b="0" i="1" dirty="0" err="1" smtClean="0">
                <a:latin typeface="Times New Roman" charset="0"/>
                <a:ea typeface="+mn-ea"/>
              </a:rPr>
              <a:t>newvalue</a:t>
            </a:r>
            <a:endParaRPr lang="en-US" b="0" i="1" dirty="0" smtClean="0">
              <a:latin typeface="Times New Roman" charset="0"/>
              <a:ea typeface="+mn-ea"/>
            </a:endParaRPr>
          </a:p>
          <a:p>
            <a:pPr marL="234950" indent="-234950">
              <a:defRPr/>
            </a:pPr>
            <a:endParaRPr lang="en-US" i="1" dirty="0" smtClean="0">
              <a:latin typeface="Times New Roman" charset="0"/>
              <a:ea typeface="+mn-ea"/>
            </a:endParaRPr>
          </a:p>
          <a:p>
            <a:pPr marL="234950" indent="-234950">
              <a:defRPr/>
            </a:pPr>
            <a:endParaRPr lang="en-US" b="0" dirty="0" smtClean="0">
              <a:latin typeface="Times New Roman" charset="0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tx1"/>
                </a:solidFill>
                <a:ea typeface="+mj-ea"/>
                <a:cs typeface="Courier New" charset="0"/>
              </a:rPr>
              <a:t>Replacing elements (2)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4859"/>
            <a:ext cx="8458200" cy="4800600"/>
          </a:xfrm>
        </p:spPr>
        <p:txBody>
          <a:bodyPr/>
          <a:lstStyle/>
          <a:p>
            <a:pPr marL="234950" indent="-234950">
              <a:buFontTx/>
              <a:buChar char="•"/>
              <a:tabLst>
                <a:tab pos="234950" algn="l"/>
              </a:tabLst>
              <a:defRPr/>
            </a:pPr>
            <a:r>
              <a:rPr lang="en-US" b="1" dirty="0" err="1" smtClean="0">
                <a:latin typeface="Times New Roman" charset="0"/>
                <a:ea typeface="+mn-ea"/>
              </a:rPr>
              <a:t>replace_copy</a:t>
            </a:r>
            <a:r>
              <a:rPr lang="en-US" b="1" dirty="0" smtClean="0">
                <a:latin typeface="Times New Roman" charset="0"/>
                <a:ea typeface="+mn-ea"/>
              </a:rPr>
              <a:t>( iterator1, iterator2, iterator3,  value,  			 </a:t>
            </a:r>
            <a:r>
              <a:rPr lang="en-US" b="1" dirty="0" err="1" smtClean="0">
                <a:latin typeface="Times New Roman" charset="0"/>
                <a:ea typeface="+mn-ea"/>
              </a:rPr>
              <a:t>newvalue</a:t>
            </a:r>
            <a:r>
              <a:rPr lang="en-US" b="1" dirty="0" smtClean="0">
                <a:latin typeface="Times New Roman" charset="0"/>
                <a:ea typeface="+mn-ea"/>
              </a:rPr>
              <a:t> ); </a:t>
            </a:r>
          </a:p>
          <a:p>
            <a:pPr marL="234950" indent="-234950">
              <a:buFont typeface="Times New Roman" charset="0"/>
              <a:buNone/>
              <a:tabLst>
                <a:tab pos="234950" algn="l"/>
              </a:tabLst>
              <a:defRPr/>
            </a:pPr>
            <a:r>
              <a:rPr lang="en-US" sz="2200" b="0" dirty="0" smtClean="0">
                <a:latin typeface="Times New Roman" charset="0"/>
                <a:ea typeface="+mn-ea"/>
              </a:rPr>
              <a:t>	replaces and copies elements of the range iterator1-iterator2 to iterator3</a:t>
            </a:r>
          </a:p>
          <a:p>
            <a:pPr marL="234950" indent="-234950">
              <a:buFont typeface="Times New Roman" charset="0"/>
              <a:buChar char="-"/>
              <a:tabLst>
                <a:tab pos="234950" algn="l"/>
              </a:tabLst>
              <a:defRPr/>
            </a:pPr>
            <a:endParaRPr lang="en-US" dirty="0" smtClean="0">
              <a:latin typeface="Times New Roman" charset="0"/>
              <a:ea typeface="+mn-ea"/>
            </a:endParaRPr>
          </a:p>
          <a:p>
            <a:pPr marL="234950" indent="-234950">
              <a:buFontTx/>
              <a:buChar char="•"/>
              <a:tabLst>
                <a:tab pos="234950" algn="l"/>
              </a:tabLst>
              <a:defRPr/>
            </a:pPr>
            <a:r>
              <a:rPr lang="en-US" b="1" dirty="0" err="1" smtClean="0">
                <a:latin typeface="Times New Roman" charset="0"/>
                <a:ea typeface="+mn-ea"/>
              </a:rPr>
              <a:t>replace_copy_if</a:t>
            </a:r>
            <a:r>
              <a:rPr lang="en-US" b="1" dirty="0" smtClean="0">
                <a:latin typeface="Times New Roman" charset="0"/>
                <a:ea typeface="+mn-ea"/>
              </a:rPr>
              <a:t>( iterator1, iterator2, iterator3, 				     	function, </a:t>
            </a:r>
            <a:r>
              <a:rPr lang="en-US" b="1" dirty="0" err="1" smtClean="0">
                <a:latin typeface="Times New Roman" charset="0"/>
                <a:ea typeface="+mn-ea"/>
              </a:rPr>
              <a:t>newvalue</a:t>
            </a:r>
            <a:r>
              <a:rPr lang="en-US" b="1" dirty="0" smtClean="0">
                <a:latin typeface="Times New Roman" charset="0"/>
                <a:ea typeface="+mn-ea"/>
              </a:rPr>
              <a:t> );</a:t>
            </a:r>
          </a:p>
          <a:p>
            <a:pPr marL="234950" indent="-234950">
              <a:buFont typeface="Times New Roman" charset="0"/>
              <a:buNone/>
              <a:tabLst>
                <a:tab pos="234950" algn="l"/>
              </a:tabLst>
              <a:defRPr/>
            </a:pPr>
            <a:r>
              <a:rPr lang="en-US" sz="2200" b="0" dirty="0" smtClean="0">
                <a:latin typeface="Times New Roman" charset="0"/>
                <a:ea typeface="+mn-ea"/>
              </a:rPr>
              <a:t>	replaces and copies elements for which </a:t>
            </a:r>
            <a:r>
              <a:rPr lang="en-US" sz="2200" b="0" i="1" dirty="0" smtClean="0">
                <a:latin typeface="Times New Roman" charset="0"/>
                <a:ea typeface="+mn-ea"/>
              </a:rPr>
              <a:t>function</a:t>
            </a:r>
            <a:r>
              <a:rPr lang="en-US" sz="2200" b="0" dirty="0" smtClean="0">
                <a:latin typeface="Times New Roman" charset="0"/>
                <a:ea typeface="+mn-ea"/>
              </a:rPr>
              <a:t> returns true where iterator3</a:t>
            </a:r>
          </a:p>
          <a:p>
            <a:pPr marL="234950" indent="-234950">
              <a:tabLst>
                <a:tab pos="234950" algn="l"/>
              </a:tabLst>
              <a:defRPr/>
            </a:pPr>
            <a:endParaRPr lang="en-US" sz="2200" b="0" dirty="0" smtClean="0">
              <a:latin typeface="Times New Roman" charset="0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tx1"/>
                </a:solidFill>
                <a:ea typeface="+mj-ea"/>
                <a:cs typeface="Times New Roman" charset="0"/>
              </a:rPr>
              <a:t>Search algorithms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543800" cy="4800600"/>
          </a:xfrm>
        </p:spPr>
        <p:txBody>
          <a:bodyPr/>
          <a:lstStyle/>
          <a:p>
            <a:pPr marL="234950" indent="-234950">
              <a:buFontTx/>
              <a:buChar char="•"/>
              <a:defRPr/>
            </a:pPr>
            <a:r>
              <a:rPr lang="en-US" b="1" dirty="0" smtClean="0">
                <a:latin typeface="Times New Roman" charset="0"/>
                <a:ea typeface="+mn-ea"/>
              </a:rPr>
              <a:t>iterator find(iterator1, iterator2, value)</a:t>
            </a:r>
            <a:br>
              <a:rPr lang="en-US" b="1" dirty="0" smtClean="0">
                <a:latin typeface="Times New Roman" charset="0"/>
                <a:ea typeface="+mn-ea"/>
              </a:rPr>
            </a:br>
            <a:r>
              <a:rPr lang="en-US" b="1" dirty="0" smtClean="0">
                <a:latin typeface="Times New Roman" charset="0"/>
                <a:ea typeface="+mn-ea"/>
              </a:rPr>
              <a:t/>
            </a:r>
            <a:br>
              <a:rPr lang="en-US" b="1" dirty="0" smtClean="0">
                <a:latin typeface="Times New Roman" charset="0"/>
                <a:ea typeface="+mn-ea"/>
              </a:rPr>
            </a:br>
            <a:r>
              <a:rPr lang="en-US" b="0" dirty="0" smtClean="0">
                <a:latin typeface="Times New Roman" charset="0"/>
                <a:ea typeface="+mn-ea"/>
              </a:rPr>
              <a:t>returns an iterator that points to first occurrence of value</a:t>
            </a:r>
          </a:p>
          <a:p>
            <a:pPr marL="234950" indent="-234950">
              <a:defRPr/>
            </a:pPr>
            <a:endParaRPr lang="en-US" b="0" dirty="0" smtClean="0">
              <a:latin typeface="Times New Roman" charset="0"/>
              <a:ea typeface="+mn-ea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b="1" dirty="0" smtClean="0">
                <a:latin typeface="Times New Roman" charset="0"/>
                <a:ea typeface="+mn-ea"/>
              </a:rPr>
              <a:t>iterator </a:t>
            </a:r>
            <a:r>
              <a:rPr lang="en-US" b="1" dirty="0" err="1" smtClean="0">
                <a:latin typeface="Times New Roman" charset="0"/>
                <a:ea typeface="+mn-ea"/>
              </a:rPr>
              <a:t>find_if</a:t>
            </a:r>
            <a:r>
              <a:rPr lang="en-US" b="1" dirty="0" smtClean="0">
                <a:latin typeface="Times New Roman" charset="0"/>
                <a:ea typeface="+mn-ea"/>
              </a:rPr>
              <a:t>(iterator1, iterator2, function)</a:t>
            </a:r>
            <a:br>
              <a:rPr lang="en-US" b="1" dirty="0" smtClean="0">
                <a:latin typeface="Times New Roman" charset="0"/>
                <a:ea typeface="+mn-ea"/>
              </a:rPr>
            </a:br>
            <a:r>
              <a:rPr lang="en-US" b="1" dirty="0" smtClean="0">
                <a:latin typeface="Times New Roman" charset="0"/>
                <a:ea typeface="+mn-ea"/>
              </a:rPr>
              <a:t/>
            </a:r>
            <a:br>
              <a:rPr lang="en-US" b="1" dirty="0" smtClean="0">
                <a:latin typeface="Times New Roman" charset="0"/>
                <a:ea typeface="+mn-ea"/>
              </a:rPr>
            </a:br>
            <a:r>
              <a:rPr lang="en-US" b="0" dirty="0" smtClean="0">
                <a:latin typeface="Times New Roman" charset="0"/>
                <a:ea typeface="+mn-ea"/>
              </a:rPr>
              <a:t>returns an iterator that points to the first element for which </a:t>
            </a:r>
            <a:r>
              <a:rPr lang="en-US" b="0" i="1" dirty="0" smtClean="0">
                <a:latin typeface="Times New Roman" charset="0"/>
                <a:ea typeface="+mn-ea"/>
              </a:rPr>
              <a:t>function</a:t>
            </a:r>
            <a:r>
              <a:rPr lang="en-US" b="0" dirty="0" smtClean="0">
                <a:latin typeface="Times New Roman" charset="0"/>
                <a:ea typeface="+mn-ea"/>
              </a:rPr>
              <a:t> returns true.</a:t>
            </a:r>
          </a:p>
          <a:p>
            <a:pPr marL="234950" indent="-234950">
              <a:defRPr/>
            </a:pPr>
            <a:endParaRPr lang="en-US" b="0" dirty="0" smtClean="0">
              <a:latin typeface="Times New Roman" charset="0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8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</a:rPr>
              <a:t>Sorting algorithms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543800" cy="4800600"/>
          </a:xfrm>
        </p:spPr>
        <p:txBody>
          <a:bodyPr/>
          <a:lstStyle/>
          <a:p>
            <a:pPr marL="234950" indent="-234950">
              <a:buFontTx/>
              <a:buChar char="•"/>
              <a:defRPr/>
            </a:pPr>
            <a:r>
              <a:rPr lang="en-US" b="1" dirty="0" smtClean="0">
                <a:latin typeface="Times New Roman" charset="0"/>
                <a:ea typeface="+mn-ea"/>
              </a:rPr>
              <a:t>sort(iterator1, iterator2)</a:t>
            </a:r>
            <a:r>
              <a:rPr lang="en-US" dirty="0" smtClean="0">
                <a:latin typeface="Times New Roman" charset="0"/>
                <a:ea typeface="+mn-ea"/>
              </a:rPr>
              <a:t/>
            </a:r>
            <a:br>
              <a:rPr lang="en-US" dirty="0" smtClean="0">
                <a:latin typeface="Times New Roman" charset="0"/>
                <a:ea typeface="+mn-ea"/>
              </a:rPr>
            </a:br>
            <a:r>
              <a:rPr lang="en-US" dirty="0" smtClean="0">
                <a:latin typeface="Times New Roman" charset="0"/>
                <a:ea typeface="+mn-ea"/>
              </a:rPr>
              <a:t/>
            </a:r>
            <a:br>
              <a:rPr lang="en-US" dirty="0" smtClean="0">
                <a:latin typeface="Times New Roman" charset="0"/>
                <a:ea typeface="+mn-ea"/>
              </a:rPr>
            </a:br>
            <a:r>
              <a:rPr lang="en-US" sz="2200" b="0" dirty="0" smtClean="0">
                <a:latin typeface="Times New Roman" charset="0"/>
                <a:ea typeface="+mn-ea"/>
              </a:rPr>
              <a:t>sorts elements in ascending order</a:t>
            </a:r>
          </a:p>
          <a:p>
            <a:pPr marL="234950" indent="-234950">
              <a:defRPr/>
            </a:pPr>
            <a:endParaRPr lang="en-US" sz="2200" b="0" dirty="0" smtClean="0">
              <a:latin typeface="Times New Roman" charset="0"/>
              <a:ea typeface="+mn-ea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b="1" dirty="0" err="1" smtClean="0">
                <a:latin typeface="Times New Roman" charset="0"/>
                <a:ea typeface="+mn-ea"/>
              </a:rPr>
              <a:t>binary_search</a:t>
            </a:r>
            <a:r>
              <a:rPr lang="en-US" b="1" dirty="0" smtClean="0">
                <a:latin typeface="Times New Roman" charset="0"/>
                <a:ea typeface="+mn-ea"/>
              </a:rPr>
              <a:t>(iterator1, iterator2, value)</a:t>
            </a:r>
            <a:r>
              <a:rPr lang="en-US" dirty="0" smtClean="0">
                <a:latin typeface="Times New Roman" charset="0"/>
                <a:ea typeface="+mn-ea"/>
              </a:rPr>
              <a:t/>
            </a:r>
            <a:br>
              <a:rPr lang="en-US" dirty="0" smtClean="0">
                <a:latin typeface="Times New Roman" charset="0"/>
                <a:ea typeface="+mn-ea"/>
              </a:rPr>
            </a:br>
            <a:r>
              <a:rPr lang="en-US" dirty="0" smtClean="0">
                <a:latin typeface="Times New Roman" charset="0"/>
                <a:ea typeface="+mn-ea"/>
              </a:rPr>
              <a:t/>
            </a:r>
            <a:br>
              <a:rPr lang="en-US" dirty="0" smtClean="0">
                <a:latin typeface="Times New Roman" charset="0"/>
                <a:ea typeface="+mn-ea"/>
              </a:rPr>
            </a:br>
            <a:r>
              <a:rPr lang="en-US" sz="2200" b="0" dirty="0" smtClean="0">
                <a:latin typeface="Times New Roman" charset="0"/>
                <a:ea typeface="+mn-ea"/>
              </a:rPr>
              <a:t>searches in an ascending sorted list for </a:t>
            </a:r>
            <a:r>
              <a:rPr lang="en-US" sz="2200" b="0" i="1" dirty="0" smtClean="0">
                <a:latin typeface="Times New Roman" charset="0"/>
                <a:ea typeface="+mn-ea"/>
              </a:rPr>
              <a:t>value</a:t>
            </a:r>
            <a:r>
              <a:rPr lang="en-US" sz="2200" b="0" dirty="0" smtClean="0">
                <a:latin typeface="Times New Roman" charset="0"/>
                <a:ea typeface="+mn-ea"/>
              </a:rPr>
              <a:t> using a binary search</a:t>
            </a:r>
          </a:p>
          <a:p>
            <a:pPr marL="234950" indent="-234950">
              <a:defRPr/>
            </a:pPr>
            <a:endParaRPr lang="en-US" sz="2200" dirty="0" smtClean="0"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8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tx1"/>
                </a:solidFill>
                <a:ea typeface="+mj-ea"/>
                <a:cs typeface="Courier New" charset="0"/>
              </a:rPr>
              <a:t>Copy and Merge</a:t>
            </a:r>
            <a:endParaRPr lang="en-US" b="1" smtClean="0">
              <a:solidFill>
                <a:srgbClr val="FF0000"/>
              </a:solidFill>
              <a:latin typeface="Courier New" charset="0"/>
              <a:ea typeface="+mj-ea"/>
              <a:cs typeface="Courier New" charset="0"/>
            </a:endParaRP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543800" cy="4800600"/>
          </a:xfrm>
        </p:spPr>
        <p:txBody>
          <a:bodyPr>
            <a:normAutofit/>
          </a:bodyPr>
          <a:lstStyle/>
          <a:p>
            <a:pPr marL="234950" indent="-234950">
              <a:buFontTx/>
              <a:buChar char="•"/>
              <a:defRPr/>
            </a:pPr>
            <a:r>
              <a:rPr lang="en-US" b="1" dirty="0" smtClean="0">
                <a:latin typeface="Times New Roman" charset="0"/>
                <a:ea typeface="+mn-ea"/>
              </a:rPr>
              <a:t>copy(iterator1, iterator2, iterator3)</a:t>
            </a:r>
          </a:p>
          <a:p>
            <a:pPr marL="234950" indent="-234950">
              <a:buFont typeface="Times New Roman" charset="0"/>
              <a:buNone/>
              <a:defRPr/>
            </a:pPr>
            <a:r>
              <a:rPr lang="en-US" sz="2200" b="0" dirty="0" smtClean="0">
                <a:latin typeface="Times New Roman" charset="0"/>
                <a:ea typeface="+mn-ea"/>
              </a:rPr>
              <a:t>	copies the range of elements from iterator1 to iterator2 into iterator3</a:t>
            </a:r>
          </a:p>
          <a:p>
            <a:pPr marL="234950" indent="-234950">
              <a:defRPr/>
            </a:pPr>
            <a:endParaRPr lang="en-US" sz="2200" b="0" dirty="0" smtClean="0">
              <a:latin typeface="Times New Roman" charset="0"/>
              <a:ea typeface="+mn-ea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b="1" dirty="0" err="1" smtClean="0">
                <a:latin typeface="Times New Roman" charset="0"/>
                <a:ea typeface="+mn-ea"/>
              </a:rPr>
              <a:t>copy_backward</a:t>
            </a:r>
            <a:r>
              <a:rPr lang="en-US" b="1" dirty="0" smtClean="0">
                <a:latin typeface="Times New Roman" charset="0"/>
                <a:ea typeface="+mn-ea"/>
              </a:rPr>
              <a:t>(iterator1, iterator2, iterator3)</a:t>
            </a:r>
          </a:p>
          <a:p>
            <a:pPr marL="234950" indent="-234950">
              <a:buFont typeface="Times New Roman" charset="0"/>
              <a:buNone/>
              <a:defRPr/>
            </a:pPr>
            <a:r>
              <a:rPr lang="en-US" sz="2200" b="0" dirty="0" smtClean="0">
                <a:latin typeface="Times New Roman" charset="0"/>
                <a:ea typeface="+mn-ea"/>
              </a:rPr>
              <a:t>	copies in reverse order the range of elements from iterator1 to iterator2 into iterator3</a:t>
            </a:r>
          </a:p>
          <a:p>
            <a:pPr marL="234950" indent="-234950">
              <a:defRPr/>
            </a:pPr>
            <a:endParaRPr lang="en-US" sz="2200" b="0" dirty="0" smtClean="0">
              <a:latin typeface="Times New Roman" charset="0"/>
              <a:ea typeface="+mn-ea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b="1" dirty="0" smtClean="0">
                <a:latin typeface="Times New Roman" charset="0"/>
                <a:ea typeface="+mn-ea"/>
              </a:rPr>
              <a:t>merge(iter1, iter2, iter3, iter4, iter5) </a:t>
            </a:r>
            <a:br>
              <a:rPr lang="en-US" b="1" dirty="0" smtClean="0">
                <a:latin typeface="Times New Roman" charset="0"/>
                <a:ea typeface="+mn-ea"/>
              </a:rPr>
            </a:br>
            <a:r>
              <a:rPr lang="en-US" sz="2200" b="0" dirty="0" smtClean="0">
                <a:latin typeface="Times New Roman" charset="0"/>
                <a:ea typeface="+mn-ea"/>
              </a:rPr>
              <a:t>ranges iter1-iter2 and iter3-iter4 must be sorted in ascending order and copies both lists into iter5 in ascending order</a:t>
            </a:r>
            <a:endParaRPr lang="en-US" sz="2200" dirty="0" smtClean="0">
              <a:latin typeface="Times New Roman" charset="0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1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>
                <a:ea typeface="+mj-ea"/>
              </a:rPr>
              <a:t>Unique and Reverse order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543800" cy="4800600"/>
          </a:xfrm>
        </p:spPr>
        <p:txBody>
          <a:bodyPr/>
          <a:lstStyle/>
          <a:p>
            <a:pPr marL="234950" indent="-234950">
              <a:buFontTx/>
              <a:buChar char="•"/>
              <a:defRPr/>
            </a:pPr>
            <a:r>
              <a:rPr lang="en-US" smtClean="0">
                <a:latin typeface="Times New Roman" charset="0"/>
                <a:ea typeface="+mn-ea"/>
              </a:rPr>
              <a:t>iterator unique(iterator1, iterator2) </a:t>
            </a:r>
          </a:p>
          <a:p>
            <a:pPr marL="544513" lvl="1">
              <a:buFont typeface="Times New Roman" charset="0"/>
              <a:buChar char="-"/>
              <a:defRPr/>
            </a:pPr>
            <a:r>
              <a:rPr lang="en-US" sz="2200" smtClean="0">
                <a:latin typeface="Times New Roman" charset="0"/>
                <a:ea typeface="+mn-ea"/>
              </a:rPr>
              <a:t>removes (logically) duplicate elements from a sorted list</a:t>
            </a:r>
          </a:p>
          <a:p>
            <a:pPr marL="544513" lvl="1">
              <a:buFont typeface="Times New Roman" charset="0"/>
              <a:buChar char="-"/>
              <a:defRPr/>
            </a:pPr>
            <a:r>
              <a:rPr lang="en-US" sz="2200" smtClean="0">
                <a:latin typeface="Times New Roman" charset="0"/>
                <a:ea typeface="+mn-ea"/>
              </a:rPr>
              <a:t>returns iterator to the new end of sequence</a:t>
            </a:r>
          </a:p>
          <a:p>
            <a:pPr marL="234950" indent="-234950">
              <a:defRPr/>
            </a:pPr>
            <a:endParaRPr lang="en-US" sz="2200" b="0" smtClean="0">
              <a:latin typeface="Times New Roman" charset="0"/>
              <a:ea typeface="+mn-ea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mtClean="0">
                <a:latin typeface="Times New Roman" charset="0"/>
                <a:ea typeface="+mn-ea"/>
              </a:rPr>
              <a:t>reverse(iterator1, iterator2)</a:t>
            </a:r>
          </a:p>
          <a:p>
            <a:pPr marL="544513" lvl="1">
              <a:buFont typeface="Times New Roman" charset="0"/>
              <a:buChar char="-"/>
              <a:defRPr/>
            </a:pPr>
            <a:r>
              <a:rPr lang="en-US" sz="2200" smtClean="0">
                <a:latin typeface="Times New Roman" charset="0"/>
                <a:ea typeface="+mn-ea"/>
              </a:rPr>
              <a:t>reverses elements in the range of iterator1 to iterator2</a:t>
            </a:r>
          </a:p>
          <a:p>
            <a:pPr marL="234950" indent="-234950">
              <a:defRPr/>
            </a:pPr>
            <a:endParaRPr lang="en-US" b="0" smtClean="0">
              <a:latin typeface="Times New Roman" charset="0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Strings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133600"/>
            <a:ext cx="7351713" cy="3505200"/>
          </a:xfrm>
        </p:spPr>
        <p:txBody>
          <a:bodyPr/>
          <a:lstStyle/>
          <a:p>
            <a:pPr marL="388938" indent="-388938"/>
            <a:r>
              <a:rPr lang="en-US" altLang="he-IL" dirty="0">
                <a:solidFill>
                  <a:schemeClr val="tx1"/>
                </a:solidFill>
              </a:rPr>
              <a:t>In C we used </a:t>
            </a:r>
            <a:r>
              <a:rPr lang="en-US" altLang="he-IL" dirty="0">
                <a:solidFill>
                  <a:schemeClr val="tx1"/>
                </a:solidFill>
                <a:cs typeface="Courier New" panose="02070309020205020404" pitchFamily="49" charset="0"/>
              </a:rPr>
              <a:t>char *</a:t>
            </a:r>
            <a:r>
              <a:rPr lang="en-US" altLang="he-IL" dirty="0">
                <a:solidFill>
                  <a:schemeClr val="tx1"/>
                </a:solidFill>
              </a:rPr>
              <a:t> to represent a string.</a:t>
            </a:r>
          </a:p>
          <a:p>
            <a:pPr marL="388938" indent="-388938"/>
            <a:endParaRPr lang="en-US" altLang="he-IL" dirty="0">
              <a:solidFill>
                <a:schemeClr val="tx1"/>
              </a:solidFill>
            </a:endParaRPr>
          </a:p>
          <a:p>
            <a:pPr marL="388938" indent="-388938"/>
            <a:r>
              <a:rPr lang="en-US" altLang="he-IL" dirty="0">
                <a:solidFill>
                  <a:schemeClr val="tx1"/>
                </a:solidFill>
              </a:rPr>
              <a:t>The C++ standard library provides a common implementation of a string class abstraction named </a:t>
            </a:r>
            <a:r>
              <a:rPr lang="en-US" altLang="he-IL" dirty="0">
                <a:solidFill>
                  <a:schemeClr val="tx1"/>
                </a:solidFill>
                <a:cs typeface="Courier New" panose="02070309020205020404" pitchFamily="49" charset="0"/>
              </a:rPr>
              <a:t>string.</a:t>
            </a:r>
            <a:endParaRPr lang="en-US" altLang="he-IL" dirty="0">
              <a:solidFill>
                <a:schemeClr val="tx1"/>
              </a:solidFill>
            </a:endParaRPr>
          </a:p>
          <a:p>
            <a:pPr marL="388938" indent="-388938"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8A89-E055-4783-B06E-1C21853C8901}" type="slidenum">
              <a:rPr lang="en-US" altLang="en-US" smtClean="0">
                <a:solidFill>
                  <a:srgbClr val="FFFFFF"/>
                </a:solidFill>
              </a:rPr>
              <a:pPr/>
              <a:t>6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75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tx1"/>
                </a:solidFill>
                <a:ea typeface="+mj-ea"/>
                <a:cs typeface="Times New Roman" charset="0"/>
              </a:rPr>
              <a:t>Utility algorithms (1)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543800" cy="4800600"/>
          </a:xfrm>
        </p:spPr>
        <p:txBody>
          <a:bodyPr>
            <a:normAutofit/>
          </a:bodyPr>
          <a:lstStyle/>
          <a:p>
            <a:pPr marL="234950" indent="-234950">
              <a:buFontTx/>
              <a:buChar char="•"/>
              <a:defRPr/>
            </a:pPr>
            <a:r>
              <a:rPr lang="en-US" b="1" dirty="0" err="1" smtClean="0">
                <a:latin typeface="Times New Roman" charset="0"/>
                <a:ea typeface="+mn-ea"/>
              </a:rPr>
              <a:t>random_shuffle</a:t>
            </a:r>
            <a:r>
              <a:rPr lang="en-US" b="1" dirty="0" smtClean="0">
                <a:latin typeface="Times New Roman" charset="0"/>
                <a:ea typeface="+mn-ea"/>
              </a:rPr>
              <a:t>(iterator1, iterator2) </a:t>
            </a:r>
            <a:br>
              <a:rPr lang="en-US" b="1" dirty="0" smtClean="0">
                <a:latin typeface="Times New Roman" charset="0"/>
                <a:ea typeface="+mn-ea"/>
              </a:rPr>
            </a:br>
            <a:r>
              <a:rPr lang="en-US" b="0" dirty="0" smtClean="0">
                <a:latin typeface="Times New Roman" charset="0"/>
                <a:ea typeface="+mn-ea"/>
              </a:rPr>
              <a:t>randomly mixes elements in the range iterator1-iterator2</a:t>
            </a:r>
          </a:p>
          <a:p>
            <a:pPr marL="234950" indent="-234950">
              <a:defRPr/>
            </a:pPr>
            <a:endParaRPr lang="en-US" b="0" dirty="0" smtClean="0">
              <a:latin typeface="Times New Roman" charset="0"/>
              <a:ea typeface="+mn-ea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b="1" dirty="0" err="1" smtClean="0">
                <a:latin typeface="Times New Roman" charset="0"/>
                <a:ea typeface="+mn-ea"/>
              </a:rPr>
              <a:t>int</a:t>
            </a:r>
            <a:r>
              <a:rPr lang="en-US" b="1" dirty="0" smtClean="0">
                <a:latin typeface="Times New Roman" charset="0"/>
                <a:ea typeface="+mn-ea"/>
              </a:rPr>
              <a:t> count(iterator1, iterator2, value) </a:t>
            </a:r>
            <a:br>
              <a:rPr lang="en-US" b="1" dirty="0" smtClean="0">
                <a:latin typeface="Times New Roman" charset="0"/>
                <a:ea typeface="+mn-ea"/>
              </a:rPr>
            </a:br>
            <a:r>
              <a:rPr lang="en-US" b="0" dirty="0" smtClean="0">
                <a:latin typeface="Times New Roman" charset="0"/>
                <a:ea typeface="+mn-ea"/>
              </a:rPr>
              <a:t>returns number of instances of value in the range</a:t>
            </a:r>
          </a:p>
          <a:p>
            <a:pPr marL="234950" indent="-234950">
              <a:defRPr/>
            </a:pPr>
            <a:endParaRPr lang="en-US" b="0" dirty="0" smtClean="0">
              <a:latin typeface="Times New Roman" charset="0"/>
              <a:ea typeface="+mn-ea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b="1" dirty="0" err="1" smtClean="0">
                <a:latin typeface="Times New Roman" charset="0"/>
                <a:ea typeface="+mn-ea"/>
              </a:rPr>
              <a:t>int</a:t>
            </a:r>
            <a:r>
              <a:rPr lang="en-US" b="1" dirty="0" smtClean="0">
                <a:latin typeface="Times New Roman" charset="0"/>
                <a:ea typeface="+mn-ea"/>
              </a:rPr>
              <a:t> </a:t>
            </a:r>
            <a:r>
              <a:rPr lang="en-US" b="1" dirty="0" err="1" smtClean="0">
                <a:latin typeface="Times New Roman" charset="0"/>
                <a:ea typeface="+mn-ea"/>
              </a:rPr>
              <a:t>count_if</a:t>
            </a:r>
            <a:r>
              <a:rPr lang="en-US" b="1" dirty="0" smtClean="0">
                <a:latin typeface="Times New Roman" charset="0"/>
                <a:ea typeface="+mn-ea"/>
              </a:rPr>
              <a:t>(iterator1, iterator2, function)</a:t>
            </a:r>
            <a:br>
              <a:rPr lang="en-US" b="1" dirty="0" smtClean="0">
                <a:latin typeface="Times New Roman" charset="0"/>
                <a:ea typeface="+mn-ea"/>
              </a:rPr>
            </a:br>
            <a:r>
              <a:rPr lang="en-US" b="0" dirty="0" smtClean="0">
                <a:latin typeface="Times New Roman" charset="0"/>
                <a:ea typeface="+mn-ea"/>
              </a:rPr>
              <a:t>counts number of instances for which </a:t>
            </a:r>
            <a:r>
              <a:rPr lang="en-US" b="0" i="1" dirty="0" smtClean="0">
                <a:latin typeface="Times New Roman" charset="0"/>
                <a:ea typeface="+mn-ea"/>
              </a:rPr>
              <a:t>function</a:t>
            </a:r>
            <a:r>
              <a:rPr lang="en-US" b="0" dirty="0" smtClean="0">
                <a:latin typeface="Times New Roman" charset="0"/>
                <a:ea typeface="+mn-ea"/>
              </a:rPr>
              <a:t> returns true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tx1"/>
                </a:solidFill>
                <a:ea typeface="+mj-ea"/>
                <a:cs typeface="Times New Roman" charset="0"/>
              </a:rPr>
              <a:t>Utility algorithms (2)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543800" cy="4800600"/>
          </a:xfrm>
        </p:spPr>
        <p:txBody>
          <a:bodyPr/>
          <a:lstStyle/>
          <a:p>
            <a:pPr marL="234950" indent="-234950">
              <a:lnSpc>
                <a:spcPct val="90000"/>
              </a:lnSpc>
              <a:buFontTx/>
              <a:buChar char="•"/>
              <a:defRPr/>
            </a:pPr>
            <a:r>
              <a:rPr lang="en-US" b="1" dirty="0" smtClean="0">
                <a:latin typeface="Times New Roman" charset="0"/>
                <a:ea typeface="+mn-ea"/>
              </a:rPr>
              <a:t>iterator </a:t>
            </a:r>
            <a:r>
              <a:rPr lang="en-US" b="1" dirty="0" err="1" smtClean="0">
                <a:latin typeface="Times New Roman" charset="0"/>
                <a:ea typeface="+mn-ea"/>
              </a:rPr>
              <a:t>min_element</a:t>
            </a:r>
            <a:r>
              <a:rPr lang="en-US" b="1" dirty="0" smtClean="0">
                <a:latin typeface="Times New Roman" charset="0"/>
                <a:ea typeface="+mn-ea"/>
              </a:rPr>
              <a:t>(iterator1, iterator2)</a:t>
            </a:r>
          </a:p>
          <a:p>
            <a:pPr marL="234950" indent="-234950">
              <a:lnSpc>
                <a:spcPct val="90000"/>
              </a:lnSpc>
              <a:defRPr/>
            </a:pPr>
            <a:r>
              <a:rPr lang="en-US" b="0" dirty="0" smtClean="0">
                <a:latin typeface="Times New Roman" charset="0"/>
                <a:ea typeface="+mn-ea"/>
              </a:rPr>
              <a:t>	returns iterator to smallest element</a:t>
            </a:r>
          </a:p>
          <a:p>
            <a:pPr marL="234950" indent="-234950">
              <a:lnSpc>
                <a:spcPct val="90000"/>
              </a:lnSpc>
              <a:defRPr/>
            </a:pPr>
            <a:endParaRPr lang="en-US" b="0" dirty="0" smtClean="0">
              <a:latin typeface="Times New Roman" charset="0"/>
              <a:ea typeface="+mn-ea"/>
            </a:endParaRPr>
          </a:p>
          <a:p>
            <a:pPr marL="234950" indent="-234950">
              <a:lnSpc>
                <a:spcPct val="90000"/>
              </a:lnSpc>
              <a:buFontTx/>
              <a:buChar char="•"/>
              <a:defRPr/>
            </a:pPr>
            <a:r>
              <a:rPr lang="en-US" b="1" dirty="0" smtClean="0">
                <a:latin typeface="Times New Roman" charset="0"/>
                <a:ea typeface="+mn-ea"/>
              </a:rPr>
              <a:t>iterator </a:t>
            </a:r>
            <a:r>
              <a:rPr lang="en-US" b="1" dirty="0" err="1" smtClean="0">
                <a:latin typeface="Times New Roman" charset="0"/>
                <a:ea typeface="+mn-ea"/>
              </a:rPr>
              <a:t>max_element</a:t>
            </a:r>
            <a:r>
              <a:rPr lang="en-US" b="1" dirty="0" smtClean="0">
                <a:latin typeface="Times New Roman" charset="0"/>
                <a:ea typeface="+mn-ea"/>
              </a:rPr>
              <a:t>(iterator1, iterator2) </a:t>
            </a:r>
          </a:p>
          <a:p>
            <a:pPr marL="234950" indent="-234950">
              <a:lnSpc>
                <a:spcPct val="90000"/>
              </a:lnSpc>
              <a:defRPr/>
            </a:pPr>
            <a:r>
              <a:rPr lang="en-US" b="0" dirty="0" smtClean="0">
                <a:latin typeface="Times New Roman" charset="0"/>
                <a:ea typeface="+mn-ea"/>
              </a:rPr>
              <a:t>	returns iterator to largest element</a:t>
            </a:r>
          </a:p>
          <a:p>
            <a:pPr marL="234950" indent="-234950">
              <a:lnSpc>
                <a:spcPct val="90000"/>
              </a:lnSpc>
              <a:defRPr/>
            </a:pPr>
            <a:endParaRPr lang="en-US" b="0" dirty="0" smtClean="0">
              <a:latin typeface="Times New Roman" charset="0"/>
              <a:ea typeface="+mn-ea"/>
            </a:endParaRPr>
          </a:p>
          <a:p>
            <a:pPr marL="234950" indent="-234950">
              <a:lnSpc>
                <a:spcPct val="90000"/>
              </a:lnSpc>
              <a:buFontTx/>
              <a:buChar char="•"/>
              <a:defRPr/>
            </a:pPr>
            <a:r>
              <a:rPr lang="en-US" b="1" dirty="0" smtClean="0">
                <a:latin typeface="Times New Roman" charset="0"/>
                <a:ea typeface="+mn-ea"/>
              </a:rPr>
              <a:t>accumulate(iterator1, iterator2) </a:t>
            </a:r>
          </a:p>
          <a:p>
            <a:pPr marL="234950" indent="-234950">
              <a:lnSpc>
                <a:spcPct val="90000"/>
              </a:lnSpc>
              <a:defRPr/>
            </a:pPr>
            <a:r>
              <a:rPr lang="en-US" b="0" dirty="0" smtClean="0">
                <a:latin typeface="Times New Roman" charset="0"/>
                <a:ea typeface="+mn-ea"/>
              </a:rPr>
              <a:t>	returns the sum of the elements in the range</a:t>
            </a:r>
          </a:p>
          <a:p>
            <a:pPr marL="234950" indent="-234950">
              <a:lnSpc>
                <a:spcPct val="90000"/>
              </a:lnSpc>
              <a:defRPr/>
            </a:pPr>
            <a:endParaRPr lang="en-US" sz="2600" b="0" dirty="0" smtClean="0">
              <a:latin typeface="Times New Roman" charset="0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4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tx1"/>
                </a:solidFill>
                <a:ea typeface="+mj-ea"/>
                <a:cs typeface="Times New Roman" charset="0"/>
              </a:rPr>
              <a:t>Utility algorithms (3)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897" y="1273176"/>
            <a:ext cx="8153400" cy="4800600"/>
          </a:xfrm>
        </p:spPr>
        <p:txBody>
          <a:bodyPr/>
          <a:lstStyle/>
          <a:p>
            <a:pPr marL="234950" indent="-234950">
              <a:buFontTx/>
              <a:buChar char="•"/>
              <a:defRPr/>
            </a:pPr>
            <a:r>
              <a:rPr lang="en-US" b="1" dirty="0" err="1" smtClean="0">
                <a:latin typeface="Times New Roman" charset="0"/>
                <a:ea typeface="+mn-ea"/>
              </a:rPr>
              <a:t>for_each</a:t>
            </a:r>
            <a:r>
              <a:rPr lang="en-US" b="1" dirty="0" smtClean="0">
                <a:latin typeface="Times New Roman" charset="0"/>
                <a:ea typeface="+mn-ea"/>
              </a:rPr>
              <a:t>(iterator1, iterator2, function) </a:t>
            </a:r>
          </a:p>
          <a:p>
            <a:pPr marL="234950" indent="-234950">
              <a:defRPr/>
            </a:pPr>
            <a:r>
              <a:rPr lang="en-US" b="0" dirty="0" smtClean="0">
                <a:latin typeface="Times New Roman" charset="0"/>
                <a:ea typeface="+mn-ea"/>
              </a:rPr>
              <a:t>	calls function on every element in range</a:t>
            </a:r>
          </a:p>
          <a:p>
            <a:pPr marL="234950" indent="-234950">
              <a:buFontTx/>
              <a:buChar char="•"/>
              <a:defRPr/>
            </a:pPr>
            <a:endParaRPr lang="en-US" b="0" dirty="0" smtClean="0">
              <a:latin typeface="Times New Roman" charset="0"/>
              <a:ea typeface="+mn-ea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b="1" dirty="0" smtClean="0">
                <a:latin typeface="Times New Roman" charset="0"/>
                <a:ea typeface="+mn-ea"/>
              </a:rPr>
              <a:t>transform(iterator1, iterator2, iterator3, function) </a:t>
            </a:r>
          </a:p>
          <a:p>
            <a:pPr marL="234950" indent="-234950">
              <a:defRPr/>
            </a:pPr>
            <a:r>
              <a:rPr lang="en-US" b="0" dirty="0" smtClean="0">
                <a:latin typeface="Times New Roman" charset="0"/>
                <a:ea typeface="+mn-ea"/>
              </a:rPr>
              <a:t>	calls </a:t>
            </a:r>
            <a:r>
              <a:rPr lang="en-US" b="0" i="1" dirty="0" smtClean="0">
                <a:latin typeface="Times New Roman" charset="0"/>
                <a:ea typeface="+mn-ea"/>
              </a:rPr>
              <a:t>function</a:t>
            </a:r>
            <a:r>
              <a:rPr lang="en-US" b="0" dirty="0" smtClean="0">
                <a:latin typeface="Times New Roman" charset="0"/>
                <a:ea typeface="+mn-ea"/>
              </a:rPr>
              <a:t> for all elements in range iterator1-iterator2, and copies result to iterator3</a:t>
            </a:r>
            <a:endParaRPr lang="en-US" sz="2600" dirty="0" smtClean="0">
              <a:ea typeface="+mn-ea"/>
            </a:endParaRPr>
          </a:p>
          <a:p>
            <a:pPr marL="234950" indent="-234950"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tx1"/>
                </a:solidFill>
                <a:ea typeface="+mj-ea"/>
                <a:cs typeface="Times New Roman" charset="0"/>
              </a:rPr>
              <a:t>Algorithms on sets (1)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848600" cy="4800600"/>
          </a:xfrm>
        </p:spPr>
        <p:txBody>
          <a:bodyPr>
            <a:normAutofit lnSpcReduction="10000"/>
          </a:bodyPr>
          <a:lstStyle/>
          <a:p>
            <a:pPr marL="234950" indent="-234950">
              <a:buFontTx/>
              <a:buChar char="•"/>
              <a:defRPr/>
            </a:pPr>
            <a:r>
              <a:rPr lang="en-US" b="1" dirty="0" smtClean="0">
                <a:latin typeface="Times New Roman" charset="0"/>
                <a:ea typeface="+mn-ea"/>
              </a:rPr>
              <a:t>includes(iter1, iter2, iter3, iter4)</a:t>
            </a:r>
          </a:p>
          <a:p>
            <a:pPr marL="234950" indent="-234950">
              <a:defRPr/>
            </a:pPr>
            <a:r>
              <a:rPr lang="en-US" b="0" dirty="0" smtClean="0">
                <a:latin typeface="Times New Roman" charset="0"/>
                <a:ea typeface="+mn-ea"/>
              </a:rPr>
              <a:t>	returns true if iter1-iter2 contains iter3-iter4. Both sequences must be sorted</a:t>
            </a:r>
          </a:p>
          <a:p>
            <a:pPr marL="234950" indent="-234950">
              <a:defRPr/>
            </a:pPr>
            <a:endParaRPr lang="en-US" b="0" dirty="0" smtClean="0">
              <a:latin typeface="Times New Roman" charset="0"/>
              <a:ea typeface="+mn-ea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b="1" dirty="0" err="1" smtClean="0">
                <a:latin typeface="Times New Roman" charset="0"/>
                <a:ea typeface="+mn-ea"/>
              </a:rPr>
              <a:t>set_difference</a:t>
            </a:r>
            <a:r>
              <a:rPr lang="en-US" b="1" dirty="0" smtClean="0">
                <a:latin typeface="Times New Roman" charset="0"/>
                <a:ea typeface="+mn-ea"/>
              </a:rPr>
              <a:t>(iter1, iter2, iter3, iter4,iter5)</a:t>
            </a:r>
          </a:p>
          <a:p>
            <a:pPr marL="234950" indent="-234950">
              <a:defRPr/>
            </a:pPr>
            <a:r>
              <a:rPr lang="en-US" b="0" dirty="0" smtClean="0">
                <a:latin typeface="Times New Roman" charset="0"/>
                <a:ea typeface="+mn-ea"/>
              </a:rPr>
              <a:t>	copies elements in range iter1-iter2 that do not exist in second range iter3-iter4 into iter5</a:t>
            </a:r>
          </a:p>
          <a:p>
            <a:pPr marL="234950" indent="-234950">
              <a:defRPr/>
            </a:pPr>
            <a:endParaRPr lang="en-US" b="0" dirty="0" smtClean="0">
              <a:latin typeface="Times New Roman" charset="0"/>
              <a:ea typeface="+mn-ea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b="1" dirty="0" err="1" smtClean="0">
                <a:latin typeface="Times New Roman" charset="0"/>
                <a:ea typeface="+mn-ea"/>
              </a:rPr>
              <a:t>set_intersection</a:t>
            </a:r>
            <a:r>
              <a:rPr lang="en-US" b="1" dirty="0" smtClean="0">
                <a:latin typeface="Times New Roman" charset="0"/>
                <a:ea typeface="+mn-ea"/>
              </a:rPr>
              <a:t>(iter1, iter2, iter3, iter4, iter5)</a:t>
            </a:r>
          </a:p>
          <a:p>
            <a:pPr marL="234950" indent="-234950">
              <a:defRPr/>
            </a:pPr>
            <a:r>
              <a:rPr lang="en-US" b="0" dirty="0" smtClean="0">
                <a:latin typeface="Times New Roman" charset="0"/>
                <a:ea typeface="+mn-ea"/>
              </a:rPr>
              <a:t>	copies common elements from the two ranges iter1-iter2 and iter3-iter4 into iter5</a:t>
            </a:r>
            <a:endParaRPr lang="en-US" sz="2800" b="0" dirty="0" smtClean="0">
              <a:latin typeface="Times New Roman" charset="0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8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tx1"/>
                </a:solidFill>
                <a:ea typeface="+mj-ea"/>
                <a:cs typeface="Times New Roman" charset="0"/>
              </a:rPr>
              <a:t>Algorithms on sets (2)	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892480" cy="4800600"/>
          </a:xfrm>
        </p:spPr>
        <p:txBody>
          <a:bodyPr/>
          <a:lstStyle/>
          <a:p>
            <a:pPr marL="234950" indent="-234950">
              <a:buFontTx/>
              <a:buChar char="•"/>
              <a:defRPr/>
            </a:pPr>
            <a:r>
              <a:rPr lang="en-US" b="1" dirty="0" err="1" smtClean="0">
                <a:latin typeface="Times New Roman" charset="0"/>
                <a:ea typeface="+mn-ea"/>
              </a:rPr>
              <a:t>set_symmetric_difference</a:t>
            </a:r>
            <a:r>
              <a:rPr lang="en-US" b="1" dirty="0" smtClean="0">
                <a:latin typeface="Times New Roman" charset="0"/>
                <a:ea typeface="+mn-ea"/>
              </a:rPr>
              <a:t>(iter1, iter2, iter3, iter4, iter5)</a:t>
            </a:r>
          </a:p>
          <a:p>
            <a:pPr marL="234950" indent="-234950">
              <a:defRPr/>
            </a:pPr>
            <a:r>
              <a:rPr lang="en-US" b="0" dirty="0" smtClean="0">
                <a:latin typeface="Times New Roman" charset="0"/>
                <a:ea typeface="+mn-ea"/>
              </a:rPr>
              <a:t>	copies elements in range iter1-iter2 that are not in range iter3-iter4 and vice versa, into iter5. Both sets must be sorted</a:t>
            </a:r>
          </a:p>
          <a:p>
            <a:pPr marL="234950" indent="-234950">
              <a:defRPr/>
            </a:pPr>
            <a:endParaRPr lang="en-US" b="0" dirty="0" smtClean="0">
              <a:latin typeface="Times New Roman" charset="0"/>
              <a:ea typeface="+mn-ea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b="1" dirty="0" err="1" smtClean="0">
                <a:latin typeface="Times New Roman" charset="0"/>
                <a:ea typeface="+mn-ea"/>
              </a:rPr>
              <a:t>set_union</a:t>
            </a:r>
            <a:r>
              <a:rPr lang="en-US" b="1" dirty="0" smtClean="0">
                <a:latin typeface="Times New Roman" charset="0"/>
                <a:ea typeface="+mn-ea"/>
              </a:rPr>
              <a:t>(iter1, iter2, iter3, iter4, iter5)</a:t>
            </a:r>
          </a:p>
          <a:p>
            <a:pPr marL="234950" indent="-234950">
              <a:defRPr/>
            </a:pPr>
            <a:r>
              <a:rPr lang="en-US" b="0" dirty="0" smtClean="0">
                <a:latin typeface="Times New Roman" charset="0"/>
                <a:ea typeface="+mn-ea"/>
              </a:rPr>
              <a:t>	copies elements in both ranges to iter5. Both sets must be 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9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For_Each() Algorithm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863136" cy="54864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#include &lt;vector&gt;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#include &lt;algorithm&gt;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#include &lt;cstdio&gt;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sv-SE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void show(int n)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{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  printf(”%d ”,n);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sv-SE" dirty="0" smtClean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int arr[] = { 12, 3, 17, 8 };  // standard C array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vector&lt;int&gt; v(arr, arr+4);  // initialize vector with C array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for_each (v.begin(), v.end(), show); // apply function show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                				 // to each element of vector v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Find() Algorithm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269288" cy="5486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#include &lt;vector&gt;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#include &lt;algorithm&gt;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#include &lt;cstdio&gt;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sv-SE" sz="2000" dirty="0" smtClean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int key;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int arr[] = { 12, 3, 17, 8, 34, 56, 9  };  // standard C array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vector&lt;int&gt; v(arr, arr+7);  // initialize vector with C array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vector&lt;int&gt;::iterator iter;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dirty="0">
                <a:latin typeface="Arial" panose="020B0604020202020204" pitchFamily="34" charset="0"/>
              </a:rPr>
              <a:t>p</a:t>
            </a:r>
            <a:r>
              <a:rPr lang="sv-SE" sz="2000" dirty="0" smtClean="0">
                <a:latin typeface="Arial" panose="020B0604020202020204" pitchFamily="34" charset="0"/>
              </a:rPr>
              <a:t>ritnf(”enter value :”);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dirty="0">
                <a:latin typeface="Arial" panose="020B0604020202020204" pitchFamily="34" charset="0"/>
              </a:rPr>
              <a:t>s</a:t>
            </a:r>
            <a:r>
              <a:rPr lang="sv-SE" sz="2000" dirty="0" smtClean="0">
                <a:latin typeface="Arial" panose="020B0604020202020204" pitchFamily="34" charset="0"/>
              </a:rPr>
              <a:t>canf(”%d ”,key);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iter=find(v.begin(),v.end(),key); // finds integer key in 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if (iter != v.end()) // found the element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   printf(”Element %d found\n”,key);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  printf(”Element %d not in vector”, key);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sv-SE" sz="2000" dirty="0" smtClean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sv-SE" sz="2000" dirty="0" smtClean="0">
              <a:latin typeface="Arial" panose="020B0604020202020204" pitchFamily="34" charset="0"/>
            </a:endParaRPr>
          </a:p>
          <a:p>
            <a:pPr eaLnBrk="1" hangingPunct="1"/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Find_If()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74088" cy="5257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#include &lt;vector&gt;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#include &lt;algorithm&gt;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#include &lt;cstdio&gt;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Bool mytest(int n) { return (n&gt;21) &amp;&amp; (n &lt;36); 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int arr[] = { 12, 3, 17, 8, 34, 56, 9  };  // standard C array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vector&lt;int&gt; v(arr, arr+7);  // initialize vector with C array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vector&lt;int&gt;::iterator iter;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iter=find_if(v.begin(),v.end(),mytest);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  // finds element in v  for which mytest is true </a:t>
            </a:r>
          </a:p>
          <a:p>
            <a:pPr>
              <a:buNone/>
            </a:pPr>
            <a:r>
              <a:rPr lang="sv-SE" dirty="0">
                <a:latin typeface="Arial" panose="020B0604020202020204" pitchFamily="34" charset="0"/>
              </a:rPr>
              <a:t>if (iter != v.end()) // found the element</a:t>
            </a:r>
          </a:p>
          <a:p>
            <a:pPr>
              <a:buNone/>
            </a:pPr>
            <a:r>
              <a:rPr lang="sv-SE" dirty="0">
                <a:latin typeface="Arial" panose="020B0604020202020204" pitchFamily="34" charset="0"/>
              </a:rPr>
              <a:t>   printf</a:t>
            </a:r>
            <a:r>
              <a:rPr lang="sv-SE" dirty="0" smtClean="0">
                <a:latin typeface="Arial" panose="020B0604020202020204" pitchFamily="34" charset="0"/>
              </a:rPr>
              <a:t>(”Found %d\n”,iter);</a:t>
            </a:r>
            <a:endParaRPr lang="sv-SE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sv-SE" dirty="0">
                <a:latin typeface="Arial" panose="020B0604020202020204" pitchFamily="34" charset="0"/>
              </a:rPr>
              <a:t>else</a:t>
            </a:r>
          </a:p>
          <a:p>
            <a:pPr>
              <a:buNone/>
            </a:pPr>
            <a:r>
              <a:rPr lang="sv-SE" dirty="0">
                <a:latin typeface="Arial" panose="020B0604020202020204" pitchFamily="34" charset="0"/>
              </a:rPr>
              <a:t>  printf</a:t>
            </a:r>
            <a:r>
              <a:rPr lang="sv-SE" dirty="0" smtClean="0">
                <a:latin typeface="Arial" panose="020B0604020202020204" pitchFamily="34" charset="0"/>
              </a:rPr>
              <a:t>(”Not found”);</a:t>
            </a:r>
            <a:endParaRPr lang="sv-SE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v-SE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v-SE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Count_If() Algorithm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74088" cy="52578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#include &lt;vector&gt;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#include &lt;algorithm&gt;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#include &lt;cstdio&gt;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Bool mytest(int n) { return (n&gt;14) &amp;&amp; (n &lt;36); 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int arr[] = { 12, 3, 17, 8, 34, 56, 9  };  // standard C array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vector&lt;int&gt; v(arr, arr+7);  // initialize vector with C array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int n=count_if(v.begin(),v.end(),mytest);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  // counts element in v  for which mytest is true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>
                <a:latin typeface="Arial" panose="020B0604020202020204" pitchFamily="34" charset="0"/>
              </a:rPr>
              <a:t>p</a:t>
            </a:r>
            <a:r>
              <a:rPr lang="sv-SE" dirty="0" smtClean="0">
                <a:latin typeface="Arial" panose="020B0604020202020204" pitchFamily="34" charset="0"/>
              </a:rPr>
              <a:t>rintf(”found %d elements\n”, n 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sv-SE" dirty="0" smtClean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sv-SE" dirty="0" smtClean="0">
              <a:latin typeface="Arial" panose="020B0604020202020204" pitchFamily="34" charset="0"/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List Container</a:t>
            </a:r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772400" cy="4114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sv-SE" smtClean="0"/>
              <a:t>An STL list container is a double linked list, in which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mtClean="0"/>
              <a:t>   each element contains a pointer to its successor and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mtClean="0"/>
              <a:t>   predecessor. </a:t>
            </a:r>
          </a:p>
          <a:p>
            <a:pPr eaLnBrk="1" hangingPunct="1"/>
            <a:r>
              <a:rPr lang="sv-SE" smtClean="0"/>
              <a:t>It is possible to add and remove elements from both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mtClean="0"/>
              <a:t>    ends of the list</a:t>
            </a:r>
          </a:p>
          <a:p>
            <a:pPr eaLnBrk="1" hangingPunct="1"/>
            <a:r>
              <a:rPr lang="sv-SE" smtClean="0"/>
              <a:t>Lists do not allow random access but are efficient to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mtClean="0"/>
              <a:t>    insert new elements and to sort and merge lists</a:t>
            </a:r>
            <a:endParaRPr 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Hello World - C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133600"/>
            <a:ext cx="72390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altLang="he-IL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he-IL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create string ‘</a:t>
            </a:r>
            <a:r>
              <a:rPr lang="en-US" altLang="he-IL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= “Hello world!”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*</a:t>
            </a:r>
            <a:r>
              <a:rPr lang="en-US" altLang="he-IL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 World</a:t>
            </a:r>
            <a:r>
              <a:rPr lang="en-US" altLang="he-IL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!”;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  <a:br>
              <a:rPr lang="en-US" altLang="he-IL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str1[] = “Hello World!”;</a:t>
            </a:r>
            <a:endParaRPr lang="en-US" altLang="he-IL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(“%s\n”, </a:t>
            </a:r>
            <a:r>
              <a:rPr lang="en-US" altLang="he-IL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8A89-E055-4783-B06E-1C21853C8901}" type="slidenum">
              <a:rPr lang="en-US" altLang="en-US" smtClean="0">
                <a:solidFill>
                  <a:srgbClr val="FFFFFF"/>
                </a:solidFill>
              </a:rPr>
              <a:pPr/>
              <a:t>7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07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List Container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638800" y="1295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12</a:t>
            </a:r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248400" y="1295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7</a:t>
            </a:r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858000" y="1295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9</a:t>
            </a:r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7467600" y="1295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21</a:t>
            </a:r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8077200" y="1295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13</a:t>
            </a:r>
            <a:endParaRPr 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203325" y="954088"/>
            <a:ext cx="43735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>
                <a:latin typeface="Arial" panose="020B0604020202020204" pitchFamily="34" charset="0"/>
              </a:rPr>
              <a:t>int array[5] = {12, 7, 9, 21, 13 };</a:t>
            </a:r>
          </a:p>
          <a:p>
            <a:pPr eaLnBrk="1" hangingPunct="1"/>
            <a:r>
              <a:rPr lang="sv-SE">
                <a:latin typeface="Arial" panose="020B0604020202020204" pitchFamily="34" charset="0"/>
              </a:rPr>
              <a:t>list&lt;int&gt; li(array,array+5);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6633" name="Rectangle 11"/>
          <p:cNvSpPr>
            <a:spLocks noChangeArrowheads="1"/>
          </p:cNvSpPr>
          <p:nvPr/>
        </p:nvSpPr>
        <p:spPr bwMode="auto">
          <a:xfrm>
            <a:off x="1676400" y="4343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7</a:t>
            </a:r>
            <a:endParaRPr lang="en-US"/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2286000" y="4343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9</a:t>
            </a:r>
            <a:endParaRPr lang="en-US"/>
          </a:p>
        </p:txBody>
      </p:sp>
      <p:sp>
        <p:nvSpPr>
          <p:cNvPr id="26635" name="Rectangle 13"/>
          <p:cNvSpPr>
            <a:spLocks noChangeArrowheads="1"/>
          </p:cNvSpPr>
          <p:nvPr/>
        </p:nvSpPr>
        <p:spPr bwMode="auto">
          <a:xfrm>
            <a:off x="2895600" y="4343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21</a:t>
            </a:r>
            <a:endParaRPr lang="en-US"/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 rot="1832025">
            <a:off x="228600" y="3733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12</a:t>
            </a:r>
            <a:endParaRPr lang="en-US"/>
          </a:p>
        </p:txBody>
      </p:sp>
      <p:sp>
        <p:nvSpPr>
          <p:cNvPr id="26637" name="Freeform 15"/>
          <p:cNvSpPr>
            <a:spLocks/>
          </p:cNvSpPr>
          <p:nvPr/>
        </p:nvSpPr>
        <p:spPr bwMode="auto">
          <a:xfrm flipH="1">
            <a:off x="685800" y="4343400"/>
            <a:ext cx="838200" cy="266700"/>
          </a:xfrm>
          <a:custGeom>
            <a:avLst/>
            <a:gdLst>
              <a:gd name="T0" fmla="*/ 0 w 528"/>
              <a:gd name="T1" fmla="*/ 228600 h 168"/>
              <a:gd name="T2" fmla="*/ 381000 w 528"/>
              <a:gd name="T3" fmla="*/ 228600 h 168"/>
              <a:gd name="T4" fmla="*/ 838200 w 528"/>
              <a:gd name="T5" fmla="*/ 0 h 168"/>
              <a:gd name="T6" fmla="*/ 0 60000 65536"/>
              <a:gd name="T7" fmla="*/ 0 60000 65536"/>
              <a:gd name="T8" fmla="*/ 0 60000 65536"/>
              <a:gd name="T9" fmla="*/ 0 w 528"/>
              <a:gd name="T10" fmla="*/ 0 h 168"/>
              <a:gd name="T11" fmla="*/ 528 w 528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6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6638" name="Text Box 16"/>
          <p:cNvSpPr txBox="1">
            <a:spLocks noChangeArrowheads="1"/>
          </p:cNvSpPr>
          <p:nvPr/>
        </p:nvSpPr>
        <p:spPr bwMode="auto">
          <a:xfrm>
            <a:off x="5715000" y="3581400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>
                <a:latin typeface="Arial" panose="020B0604020202020204" pitchFamily="34" charset="0"/>
              </a:rPr>
              <a:t>li.push_front(8);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6639" name="Rectangle 17"/>
          <p:cNvSpPr>
            <a:spLocks noChangeArrowheads="1"/>
          </p:cNvSpPr>
          <p:nvPr/>
        </p:nvSpPr>
        <p:spPr bwMode="auto">
          <a:xfrm>
            <a:off x="5867400" y="4267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12</a:t>
            </a:r>
            <a:endParaRPr lang="en-US"/>
          </a:p>
        </p:txBody>
      </p:sp>
      <p:sp>
        <p:nvSpPr>
          <p:cNvPr id="26640" name="Rectangle 18"/>
          <p:cNvSpPr>
            <a:spLocks noChangeArrowheads="1"/>
          </p:cNvSpPr>
          <p:nvPr/>
        </p:nvSpPr>
        <p:spPr bwMode="auto">
          <a:xfrm>
            <a:off x="6477000" y="4267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7</a:t>
            </a:r>
            <a:endParaRPr lang="en-US"/>
          </a:p>
        </p:txBody>
      </p:sp>
      <p:sp>
        <p:nvSpPr>
          <p:cNvPr id="26641" name="Rectangle 19"/>
          <p:cNvSpPr>
            <a:spLocks noChangeArrowheads="1"/>
          </p:cNvSpPr>
          <p:nvPr/>
        </p:nvSpPr>
        <p:spPr bwMode="auto">
          <a:xfrm>
            <a:off x="7086600" y="4267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9</a:t>
            </a:r>
            <a:endParaRPr lang="en-US"/>
          </a:p>
        </p:txBody>
      </p:sp>
      <p:sp>
        <p:nvSpPr>
          <p:cNvPr id="26642" name="Rectangle 20"/>
          <p:cNvSpPr>
            <a:spLocks noChangeArrowheads="1"/>
          </p:cNvSpPr>
          <p:nvPr/>
        </p:nvSpPr>
        <p:spPr bwMode="auto">
          <a:xfrm>
            <a:off x="7696200" y="4267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21</a:t>
            </a:r>
            <a:endParaRPr lang="en-US"/>
          </a:p>
        </p:txBody>
      </p:sp>
      <p:sp>
        <p:nvSpPr>
          <p:cNvPr id="26643" name="Rectangle 21"/>
          <p:cNvSpPr>
            <a:spLocks noChangeArrowheads="1"/>
          </p:cNvSpPr>
          <p:nvPr/>
        </p:nvSpPr>
        <p:spPr bwMode="auto">
          <a:xfrm rot="2177238">
            <a:off x="3886200" y="3810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…</a:t>
            </a:r>
            <a:endParaRPr lang="en-US"/>
          </a:p>
        </p:txBody>
      </p:sp>
      <p:sp>
        <p:nvSpPr>
          <p:cNvPr id="26644" name="Rectangle 23"/>
          <p:cNvSpPr>
            <a:spLocks noChangeArrowheads="1"/>
          </p:cNvSpPr>
          <p:nvPr/>
        </p:nvSpPr>
        <p:spPr bwMode="auto">
          <a:xfrm>
            <a:off x="8305800" y="4267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15</a:t>
            </a:r>
            <a:endParaRPr lang="en-US"/>
          </a:p>
        </p:txBody>
      </p:sp>
      <p:sp>
        <p:nvSpPr>
          <p:cNvPr id="26645" name="Text Box 33"/>
          <p:cNvSpPr txBox="1">
            <a:spLocks noChangeArrowheads="1"/>
          </p:cNvSpPr>
          <p:nvPr/>
        </p:nvSpPr>
        <p:spPr bwMode="auto">
          <a:xfrm>
            <a:off x="1676400" y="35814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>
                <a:latin typeface="Arial" panose="020B0604020202020204" pitchFamily="34" charset="0"/>
              </a:rPr>
              <a:t>li.pop_front();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6646" name="Rectangle 34"/>
          <p:cNvSpPr>
            <a:spLocks noChangeArrowheads="1"/>
          </p:cNvSpPr>
          <p:nvPr/>
        </p:nvSpPr>
        <p:spPr bwMode="auto">
          <a:xfrm>
            <a:off x="381000" y="2743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12</a:t>
            </a:r>
            <a:endParaRPr lang="en-US"/>
          </a:p>
        </p:txBody>
      </p:sp>
      <p:sp>
        <p:nvSpPr>
          <p:cNvPr id="26647" name="Rectangle 35"/>
          <p:cNvSpPr>
            <a:spLocks noChangeArrowheads="1"/>
          </p:cNvSpPr>
          <p:nvPr/>
        </p:nvSpPr>
        <p:spPr bwMode="auto">
          <a:xfrm>
            <a:off x="990600" y="2743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7</a:t>
            </a:r>
            <a:endParaRPr lang="en-US"/>
          </a:p>
        </p:txBody>
      </p:sp>
      <p:sp>
        <p:nvSpPr>
          <p:cNvPr id="26648" name="Rectangle 36"/>
          <p:cNvSpPr>
            <a:spLocks noChangeArrowheads="1"/>
          </p:cNvSpPr>
          <p:nvPr/>
        </p:nvSpPr>
        <p:spPr bwMode="auto">
          <a:xfrm>
            <a:off x="1600200" y="2743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9</a:t>
            </a:r>
            <a:endParaRPr lang="en-US"/>
          </a:p>
        </p:txBody>
      </p:sp>
      <p:sp>
        <p:nvSpPr>
          <p:cNvPr id="26649" name="Rectangle 37"/>
          <p:cNvSpPr>
            <a:spLocks noChangeArrowheads="1"/>
          </p:cNvSpPr>
          <p:nvPr/>
        </p:nvSpPr>
        <p:spPr bwMode="auto">
          <a:xfrm>
            <a:off x="2209800" y="2743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21</a:t>
            </a:r>
            <a:endParaRPr lang="en-US"/>
          </a:p>
        </p:txBody>
      </p:sp>
      <p:sp>
        <p:nvSpPr>
          <p:cNvPr id="26650" name="Rectangle 38"/>
          <p:cNvSpPr>
            <a:spLocks noChangeArrowheads="1"/>
          </p:cNvSpPr>
          <p:nvPr/>
        </p:nvSpPr>
        <p:spPr bwMode="auto">
          <a:xfrm rot="-2237036">
            <a:off x="3886200" y="2209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13</a:t>
            </a:r>
            <a:endParaRPr lang="en-US"/>
          </a:p>
        </p:txBody>
      </p:sp>
      <p:sp>
        <p:nvSpPr>
          <p:cNvPr id="26651" name="Freeform 39"/>
          <p:cNvSpPr>
            <a:spLocks/>
          </p:cNvSpPr>
          <p:nvPr/>
        </p:nvSpPr>
        <p:spPr bwMode="auto">
          <a:xfrm>
            <a:off x="3048000" y="2743200"/>
            <a:ext cx="838200" cy="266700"/>
          </a:xfrm>
          <a:custGeom>
            <a:avLst/>
            <a:gdLst>
              <a:gd name="T0" fmla="*/ 0 w 528"/>
              <a:gd name="T1" fmla="*/ 228600 h 168"/>
              <a:gd name="T2" fmla="*/ 381000 w 528"/>
              <a:gd name="T3" fmla="*/ 228600 h 168"/>
              <a:gd name="T4" fmla="*/ 838200 w 528"/>
              <a:gd name="T5" fmla="*/ 0 h 168"/>
              <a:gd name="T6" fmla="*/ 0 60000 65536"/>
              <a:gd name="T7" fmla="*/ 0 60000 65536"/>
              <a:gd name="T8" fmla="*/ 0 60000 65536"/>
              <a:gd name="T9" fmla="*/ 0 w 528"/>
              <a:gd name="T10" fmla="*/ 0 h 168"/>
              <a:gd name="T11" fmla="*/ 528 w 528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6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6652" name="Text Box 40"/>
          <p:cNvSpPr txBox="1">
            <a:spLocks noChangeArrowheads="1"/>
          </p:cNvSpPr>
          <p:nvPr/>
        </p:nvSpPr>
        <p:spPr bwMode="auto">
          <a:xfrm>
            <a:off x="4876800" y="1981200"/>
            <a:ext cx="2508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>
                <a:latin typeface="Arial" panose="020B0604020202020204" pitchFamily="34" charset="0"/>
              </a:rPr>
              <a:t>li.push_back(15);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6653" name="Rectangle 41"/>
          <p:cNvSpPr>
            <a:spLocks noChangeArrowheads="1"/>
          </p:cNvSpPr>
          <p:nvPr/>
        </p:nvSpPr>
        <p:spPr bwMode="auto">
          <a:xfrm>
            <a:off x="4724400" y="2743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12</a:t>
            </a:r>
            <a:endParaRPr lang="en-US"/>
          </a:p>
        </p:txBody>
      </p:sp>
      <p:sp>
        <p:nvSpPr>
          <p:cNvPr id="26654" name="Rectangle 42"/>
          <p:cNvSpPr>
            <a:spLocks noChangeArrowheads="1"/>
          </p:cNvSpPr>
          <p:nvPr/>
        </p:nvSpPr>
        <p:spPr bwMode="auto">
          <a:xfrm>
            <a:off x="5334000" y="2743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7</a:t>
            </a:r>
            <a:endParaRPr lang="en-US"/>
          </a:p>
        </p:txBody>
      </p:sp>
      <p:sp>
        <p:nvSpPr>
          <p:cNvPr id="26655" name="Rectangle 43"/>
          <p:cNvSpPr>
            <a:spLocks noChangeArrowheads="1"/>
          </p:cNvSpPr>
          <p:nvPr/>
        </p:nvSpPr>
        <p:spPr bwMode="auto">
          <a:xfrm>
            <a:off x="5943600" y="2743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9</a:t>
            </a:r>
            <a:endParaRPr lang="en-US"/>
          </a:p>
        </p:txBody>
      </p:sp>
      <p:sp>
        <p:nvSpPr>
          <p:cNvPr id="26656" name="Rectangle 44"/>
          <p:cNvSpPr>
            <a:spLocks noChangeArrowheads="1"/>
          </p:cNvSpPr>
          <p:nvPr/>
        </p:nvSpPr>
        <p:spPr bwMode="auto">
          <a:xfrm>
            <a:off x="6553200" y="2743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21</a:t>
            </a:r>
            <a:endParaRPr lang="en-US"/>
          </a:p>
        </p:txBody>
      </p:sp>
      <p:sp>
        <p:nvSpPr>
          <p:cNvPr id="26657" name="Rectangle 45"/>
          <p:cNvSpPr>
            <a:spLocks noChangeArrowheads="1"/>
          </p:cNvSpPr>
          <p:nvPr/>
        </p:nvSpPr>
        <p:spPr bwMode="auto">
          <a:xfrm rot="-2237036">
            <a:off x="8534400" y="2286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…</a:t>
            </a:r>
            <a:endParaRPr lang="en-US"/>
          </a:p>
        </p:txBody>
      </p:sp>
      <p:sp>
        <p:nvSpPr>
          <p:cNvPr id="26658" name="Freeform 46"/>
          <p:cNvSpPr>
            <a:spLocks/>
          </p:cNvSpPr>
          <p:nvPr/>
        </p:nvSpPr>
        <p:spPr bwMode="auto">
          <a:xfrm>
            <a:off x="7772400" y="2819400"/>
            <a:ext cx="838200" cy="266700"/>
          </a:xfrm>
          <a:custGeom>
            <a:avLst/>
            <a:gdLst>
              <a:gd name="T0" fmla="*/ 0 w 528"/>
              <a:gd name="T1" fmla="*/ 228600 h 168"/>
              <a:gd name="T2" fmla="*/ 381000 w 528"/>
              <a:gd name="T3" fmla="*/ 228600 h 168"/>
              <a:gd name="T4" fmla="*/ 838200 w 528"/>
              <a:gd name="T5" fmla="*/ 0 h 168"/>
              <a:gd name="T6" fmla="*/ 0 60000 65536"/>
              <a:gd name="T7" fmla="*/ 0 60000 65536"/>
              <a:gd name="T8" fmla="*/ 0 60000 65536"/>
              <a:gd name="T9" fmla="*/ 0 w 528"/>
              <a:gd name="T10" fmla="*/ 0 h 168"/>
              <a:gd name="T11" fmla="*/ 528 w 528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6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6659" name="Rectangle 47"/>
          <p:cNvSpPr>
            <a:spLocks noChangeArrowheads="1"/>
          </p:cNvSpPr>
          <p:nvPr/>
        </p:nvSpPr>
        <p:spPr bwMode="auto">
          <a:xfrm>
            <a:off x="7162800" y="2743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15</a:t>
            </a:r>
            <a:endParaRPr lang="en-US"/>
          </a:p>
        </p:txBody>
      </p:sp>
      <p:sp>
        <p:nvSpPr>
          <p:cNvPr id="26660" name="Text Box 48"/>
          <p:cNvSpPr txBox="1">
            <a:spLocks noChangeArrowheads="1"/>
          </p:cNvSpPr>
          <p:nvPr/>
        </p:nvSpPr>
        <p:spPr bwMode="auto">
          <a:xfrm>
            <a:off x="381000" y="205740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>
                <a:latin typeface="Arial" panose="020B0604020202020204" pitchFamily="34" charset="0"/>
              </a:rPr>
              <a:t>li.pop_back();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6661" name="Freeform 49"/>
          <p:cNvSpPr>
            <a:spLocks/>
          </p:cNvSpPr>
          <p:nvPr/>
        </p:nvSpPr>
        <p:spPr bwMode="auto">
          <a:xfrm flipH="1">
            <a:off x="4419600" y="4419600"/>
            <a:ext cx="838200" cy="266700"/>
          </a:xfrm>
          <a:custGeom>
            <a:avLst/>
            <a:gdLst>
              <a:gd name="T0" fmla="*/ 0 w 528"/>
              <a:gd name="T1" fmla="*/ 228600 h 168"/>
              <a:gd name="T2" fmla="*/ 381000 w 528"/>
              <a:gd name="T3" fmla="*/ 228600 h 168"/>
              <a:gd name="T4" fmla="*/ 838200 w 528"/>
              <a:gd name="T5" fmla="*/ 0 h 168"/>
              <a:gd name="T6" fmla="*/ 0 60000 65536"/>
              <a:gd name="T7" fmla="*/ 0 60000 65536"/>
              <a:gd name="T8" fmla="*/ 0 60000 65536"/>
              <a:gd name="T9" fmla="*/ 0 w 528"/>
              <a:gd name="T10" fmla="*/ 0 h 168"/>
              <a:gd name="T11" fmla="*/ 528 w 528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6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6662" name="Rectangle 55"/>
          <p:cNvSpPr>
            <a:spLocks noChangeArrowheads="1"/>
          </p:cNvSpPr>
          <p:nvPr/>
        </p:nvSpPr>
        <p:spPr bwMode="auto">
          <a:xfrm>
            <a:off x="5257800" y="4267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8</a:t>
            </a:r>
            <a:endParaRPr lang="en-US"/>
          </a:p>
        </p:txBody>
      </p:sp>
      <p:sp>
        <p:nvSpPr>
          <p:cNvPr id="26663" name="Rectangle 56"/>
          <p:cNvSpPr>
            <a:spLocks noChangeArrowheads="1"/>
          </p:cNvSpPr>
          <p:nvPr/>
        </p:nvSpPr>
        <p:spPr bwMode="auto">
          <a:xfrm>
            <a:off x="2209800" y="5867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7</a:t>
            </a:r>
            <a:endParaRPr lang="en-US"/>
          </a:p>
        </p:txBody>
      </p:sp>
      <p:sp>
        <p:nvSpPr>
          <p:cNvPr id="26664" name="Rectangle 57"/>
          <p:cNvSpPr>
            <a:spLocks noChangeArrowheads="1"/>
          </p:cNvSpPr>
          <p:nvPr/>
        </p:nvSpPr>
        <p:spPr bwMode="auto">
          <a:xfrm>
            <a:off x="2819400" y="5867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12</a:t>
            </a:r>
            <a:endParaRPr lang="en-US"/>
          </a:p>
        </p:txBody>
      </p:sp>
      <p:sp>
        <p:nvSpPr>
          <p:cNvPr id="26665" name="Rectangle 58"/>
          <p:cNvSpPr>
            <a:spLocks noChangeArrowheads="1"/>
          </p:cNvSpPr>
          <p:nvPr/>
        </p:nvSpPr>
        <p:spPr bwMode="auto">
          <a:xfrm>
            <a:off x="3429000" y="5867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17</a:t>
            </a:r>
            <a:endParaRPr lang="en-US"/>
          </a:p>
        </p:txBody>
      </p:sp>
      <p:sp>
        <p:nvSpPr>
          <p:cNvPr id="26666" name="Rectangle 59"/>
          <p:cNvSpPr>
            <a:spLocks noChangeArrowheads="1"/>
          </p:cNvSpPr>
          <p:nvPr/>
        </p:nvSpPr>
        <p:spPr bwMode="auto">
          <a:xfrm>
            <a:off x="5029200" y="5867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21</a:t>
            </a:r>
            <a:endParaRPr lang="en-US"/>
          </a:p>
        </p:txBody>
      </p:sp>
      <p:sp>
        <p:nvSpPr>
          <p:cNvPr id="26667" name="Rectangle 60"/>
          <p:cNvSpPr>
            <a:spLocks noChangeArrowheads="1"/>
          </p:cNvSpPr>
          <p:nvPr/>
        </p:nvSpPr>
        <p:spPr bwMode="auto">
          <a:xfrm>
            <a:off x="5638800" y="5867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23</a:t>
            </a:r>
            <a:endParaRPr lang="en-US"/>
          </a:p>
        </p:txBody>
      </p:sp>
      <p:sp>
        <p:nvSpPr>
          <p:cNvPr id="26668" name="Text Box 61"/>
          <p:cNvSpPr txBox="1">
            <a:spLocks noChangeArrowheads="1"/>
          </p:cNvSpPr>
          <p:nvPr/>
        </p:nvSpPr>
        <p:spPr bwMode="auto">
          <a:xfrm>
            <a:off x="5791200" y="5181600"/>
            <a:ext cx="1398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/>
              <a:t>li.insert()</a:t>
            </a:r>
            <a:endParaRPr lang="en-US"/>
          </a:p>
        </p:txBody>
      </p:sp>
      <p:sp>
        <p:nvSpPr>
          <p:cNvPr id="26669" name="Rectangle 62"/>
          <p:cNvSpPr>
            <a:spLocks noChangeArrowheads="1"/>
          </p:cNvSpPr>
          <p:nvPr/>
        </p:nvSpPr>
        <p:spPr bwMode="auto">
          <a:xfrm rot="1256412">
            <a:off x="4267200" y="5638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sv-SE"/>
              <a:t>19</a:t>
            </a:r>
            <a:endParaRPr lang="en-US"/>
          </a:p>
        </p:txBody>
      </p:sp>
      <p:sp>
        <p:nvSpPr>
          <p:cNvPr id="26670" name="Freeform 63"/>
          <p:cNvSpPr>
            <a:spLocks/>
          </p:cNvSpPr>
          <p:nvPr/>
        </p:nvSpPr>
        <p:spPr bwMode="auto">
          <a:xfrm flipH="1" flipV="1">
            <a:off x="4800600" y="5257800"/>
            <a:ext cx="838200" cy="266700"/>
          </a:xfrm>
          <a:custGeom>
            <a:avLst/>
            <a:gdLst>
              <a:gd name="T0" fmla="*/ 0 w 528"/>
              <a:gd name="T1" fmla="*/ 228600 h 168"/>
              <a:gd name="T2" fmla="*/ 381000 w 528"/>
              <a:gd name="T3" fmla="*/ 228600 h 168"/>
              <a:gd name="T4" fmla="*/ 838200 w 528"/>
              <a:gd name="T5" fmla="*/ 0 h 168"/>
              <a:gd name="T6" fmla="*/ 0 60000 65536"/>
              <a:gd name="T7" fmla="*/ 0 60000 65536"/>
              <a:gd name="T8" fmla="*/ 0 60000 65536"/>
              <a:gd name="T9" fmla="*/ 0 w 528"/>
              <a:gd name="T10" fmla="*/ 0 h 168"/>
              <a:gd name="T11" fmla="*/ 528 w 528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6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Insert Iterators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153400" cy="41148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sv-SE" smtClean="0"/>
              <a:t>If you normally copy elements using the copy algorithm you overwrite the existing contents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#include &lt;list&gt;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int arr1[]= { 1, 3, 5, 7, 9 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int arr2[]= { 2, 4, 6, 8, 10 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list&lt;int&gt;  l1(arr1, arr1+5); // initialize l1 with arr1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list&lt;int&gt;  l2(arr2, arr2+5); // initialize l2 with arr2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copy(l1.begin(), l1.end(), l2.begin());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   // copy contents of l1 to l2 overwriting the elements in l2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   // l2 = { 1, 3, 5, 7, 9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v-SE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Insert Iterators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0" y="958850"/>
            <a:ext cx="9144000" cy="5638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sv-SE" sz="2000" smtClean="0"/>
              <a:t>With insert operators you can modify the behavior of the copy algorithm</a:t>
            </a:r>
          </a:p>
          <a:p>
            <a:pPr lvl="1" eaLnBrk="1" hangingPunct="1"/>
            <a:r>
              <a:rPr lang="sv-SE" sz="2000" smtClean="0"/>
              <a:t>back_inserter  : inserts new elements at the end</a:t>
            </a:r>
          </a:p>
          <a:p>
            <a:pPr lvl="1" eaLnBrk="1" hangingPunct="1"/>
            <a:r>
              <a:rPr lang="sv-SE" sz="2000" smtClean="0"/>
              <a:t>front_inserter : inserts new elements at the beginning</a:t>
            </a:r>
          </a:p>
          <a:p>
            <a:pPr lvl="1" eaLnBrk="1" hangingPunct="1"/>
            <a:r>
              <a:rPr lang="sv-SE" sz="2000" smtClean="0"/>
              <a:t>inserter : inserts new elements at a specified location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smtClean="0">
                <a:latin typeface="Arial" panose="020B0604020202020204" pitchFamily="34" charset="0"/>
              </a:rPr>
              <a:t>#include &lt;list&gt;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smtClean="0">
                <a:latin typeface="Arial" panose="020B0604020202020204" pitchFamily="34" charset="0"/>
              </a:rPr>
              <a:t>int arr1[]= { 1, 3, 5, 7, 9 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smtClean="0">
                <a:latin typeface="Arial" panose="020B0604020202020204" pitchFamily="34" charset="0"/>
              </a:rPr>
              <a:t>int arr2[]= { 2, 4, 6, 8, 10 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smtClean="0">
                <a:latin typeface="Arial" panose="020B0604020202020204" pitchFamily="34" charset="0"/>
              </a:rPr>
              <a:t>list&lt;int&gt;  l1(arr1, arr1+5); // initialize l1 with arr1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smtClean="0">
                <a:latin typeface="Arial" panose="020B0604020202020204" pitchFamily="34" charset="0"/>
              </a:rPr>
              <a:t>list&lt;int&gt;  l2(arr2, arr2+5); // initialize l2 with arr2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smtClean="0">
                <a:latin typeface="Arial" panose="020B0604020202020204" pitchFamily="34" charset="0"/>
              </a:rPr>
              <a:t>copy(l1.begin(), l1.end(), back_inserter(l2));  // use back_inserter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smtClean="0">
                <a:latin typeface="Arial" panose="020B0604020202020204" pitchFamily="34" charset="0"/>
              </a:rPr>
              <a:t>   // adds contents of l1 to the end of l2 = { 2, 4, 6, 8, 10, 1, 3, 5, 7, 9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smtClean="0">
                <a:latin typeface="Arial" panose="020B0604020202020204" pitchFamily="34" charset="0"/>
              </a:rPr>
              <a:t>copy(l1.begin(), l1.end(), front_inserter(l2));  // use front_inserter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smtClean="0">
                <a:latin typeface="Arial" panose="020B0604020202020204" pitchFamily="34" charset="0"/>
              </a:rPr>
              <a:t>   // adds contents of l1 to the front of l2 = { 9, 7, 5, 3, 1, 2, 4, 6, 8, 10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smtClean="0">
                <a:latin typeface="Arial" panose="020B0604020202020204" pitchFamily="34" charset="0"/>
              </a:rPr>
              <a:t>copy(l1.begin(), l1.end, inserter(l2,l2.begin());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z="2000" smtClean="0">
                <a:latin typeface="Arial" panose="020B0604020202020204" pitchFamily="34" charset="0"/>
              </a:rPr>
              <a:t> // adds contents of l1 at the ”old” beginning of l2 = { 1, 3, 5, 7, 9, 2, 4, 6, 8, 10 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sv-SE" sz="2000" smtClean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sv-SE" sz="2000" smtClean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sv-SE" sz="2000" smtClean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000" smtClean="0"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Sort &amp; Merge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sv-SE" smtClean="0"/>
              <a:t>Sort and merge allow you to sort and merge elements in a container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#include &lt;list&gt;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int arr1[]= { 6, 4, 9, 1, 7 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int arr2[]= { 4, 2, 1, 3, 8 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list&lt;int&gt;  l1(arr1, arr1+5); // initialize l1 with arr1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list&lt;int&gt;  l2(arr2, arr2+5); // initialize l2 with arr2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l1.sort();  // l1 = {1, 4, 6, 7, 9}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l2.sort(); // l2= {1, 2, 3, 4, 8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l1.merge(l2);  // merges l2 into l1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// l1 = { 1, 1, 2, 3, 4, 4, 6, 7, 8, 9},  l2= {}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sv-SE" smtClean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Functions Objects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534400" cy="5638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sv-SE" smtClean="0"/>
              <a:t>Some algorithms like sort, merge, accumulate can take a function object as argument.</a:t>
            </a:r>
          </a:p>
          <a:p>
            <a:pPr eaLnBrk="1" hangingPunct="1"/>
            <a:r>
              <a:rPr lang="sv-SE" smtClean="0"/>
              <a:t>A function object is an object of a template class that has a single member function : the overloaded operator ()</a:t>
            </a:r>
          </a:p>
          <a:p>
            <a:pPr eaLnBrk="1" hangingPunct="1"/>
            <a:r>
              <a:rPr lang="sv-SE" smtClean="0"/>
              <a:t>It is also possible to use user-written functions in place of pre-defined function objects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#include &lt;list&gt;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#include &lt;functional&gt;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int arr1[]= { 6, 4, 9, 1, 7 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list&lt;int&gt;  l1(arr1, arr1+5); // initialize l1 with arr1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l1.sort(greater&lt;int&gt;());  // uses function object greater&lt;int&gt;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// for sorting in reverse order l1 = { 9, 7, 6, 4, 1 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Function Objects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015285"/>
            <a:ext cx="8964488" cy="6400800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ct val="50000"/>
              </a:spcBef>
            </a:pPr>
            <a:r>
              <a:rPr lang="sv-SE" dirty="0" smtClean="0"/>
              <a:t>The accumulate algorithm accumulates data over the elements of the containing, for example computing the sum of elements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#include &lt;list&gt;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#include &lt;functional&gt;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#include &lt;numeric&gt;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int arr1[]= { 6, 4, 9, 1, 7 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list&lt;int&gt;  l1(arr1, arr1+5); // initialize l1 with arr1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int sum = accumulate(l1.begin(), l1.end() , 0, plus&lt;int&gt;());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int sum = accumulate(l1.begin(), l1.end(),0);  // equivalent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dirty="0" smtClean="0">
                <a:latin typeface="Arial" panose="020B0604020202020204" pitchFamily="34" charset="0"/>
              </a:rPr>
              <a:t>int </a:t>
            </a:r>
            <a:r>
              <a:rPr lang="sv-SE" dirty="0">
                <a:latin typeface="Arial" panose="020B0604020202020204" pitchFamily="34" charset="0"/>
              </a:rPr>
              <a:t>n</a:t>
            </a:r>
            <a:r>
              <a:rPr lang="sv-SE" dirty="0" smtClean="0">
                <a:latin typeface="Arial" panose="020B0604020202020204" pitchFamily="34" charset="0"/>
              </a:rPr>
              <a:t> = accumulate(l1.begin(), l1.end() , 100, minus&lt;int&gt;());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sv-SE" dirty="0" smtClean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User Defined Function Objects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41148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class squared _sum  // user-defined function object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   public: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      int operator()(int n1, int n2) { return n1+n2*n2; }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};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int sq = accumulate(l1.begin(), l1.end() , 0, squared_sum() );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smtClean="0">
                <a:latin typeface="Arial" panose="020B0604020202020204" pitchFamily="34" charset="0"/>
              </a:rPr>
              <a:t>// computes the sum of squares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User Defined Function Objects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915400" cy="4572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template &lt;class T&gt;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class squared _sum  // user-defined function object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   public: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      T operator()(T n1, T n2) { return n1+n2*n2; }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};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vector&lt;complex&gt; vc;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complex sum_vc;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vc.push_back(complex(2,3));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vc.push_back(complex(1,5));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vc.push_back(complex(-2,4));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sum_vc = accumulate(vc.begin(), vc.end() ,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                 complex(0,0) , squared_sum&lt;complex&gt;() 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v-SE" sz="2000" dirty="0" smtClean="0">
                <a:latin typeface="Arial" panose="020B0604020202020204" pitchFamily="34" charset="0"/>
              </a:rPr>
              <a:t>// computes the sum of squares of a vector of complex numbers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 dirty="0" smtClean="0"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F9-4956-4D37-BBC5-1B5A8519DE55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Hello World – C++</a:t>
            </a:r>
          </a:p>
        </p:txBody>
      </p:sp>
      <p:sp>
        <p:nvSpPr>
          <p:cNvPr id="50184" name="Rectangle 1032"/>
          <p:cNvSpPr>
            <a:spLocks noGrp="1" noChangeArrowheads="1"/>
          </p:cNvSpPr>
          <p:nvPr>
            <p:ph idx="1"/>
          </p:nvPr>
        </p:nvSpPr>
        <p:spPr>
          <a:xfrm>
            <a:off x="1066800" y="1340768"/>
            <a:ext cx="7772400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altLang="he-IL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he-IL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//for </a:t>
            </a:r>
            <a:r>
              <a:rPr lang="en-US" altLang="he-IL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altLang="he-IL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he-IL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cstdio</a:t>
            </a:r>
            <a:r>
              <a:rPr lang="en-US" altLang="he-IL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//for </a:t>
            </a:r>
            <a:r>
              <a:rPr lang="en-US" altLang="he-IL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he-IL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he-IL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&lt;string</a:t>
            </a:r>
            <a:r>
              <a:rPr lang="en-US" altLang="he-IL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he-IL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altLang="he-IL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he-IL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create string ‘</a:t>
            </a:r>
            <a:r>
              <a:rPr lang="en-US" altLang="he-IL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= “Hello world!”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he-IL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 World</a:t>
            </a:r>
            <a:r>
              <a:rPr lang="en-US" altLang="he-IL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!”;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str1[] = “Hello World!”;</a:t>
            </a:r>
            <a:endParaRPr lang="en-US" altLang="he-IL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he-IL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he-IL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he-IL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he-IL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(“%s”,str1);</a:t>
            </a:r>
            <a:endParaRPr lang="en-US" altLang="he-IL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he-IL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8A89-E055-4783-B06E-1C21853C8901}" type="slidenum">
              <a:rPr lang="en-US" altLang="en-US" smtClean="0">
                <a:solidFill>
                  <a:srgbClr val="FFFFFF"/>
                </a:solidFill>
              </a:rPr>
              <a:pPr/>
              <a:t>8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1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>
                <a:latin typeface="Comic Sans MS" panose="030F0702030302020204" pitchFamily="66" charset="0"/>
              </a:rPr>
              <a:t>String</a:t>
            </a:r>
            <a:endParaRPr lang="en-US" altLang="he-IL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09800"/>
            <a:ext cx="7772400" cy="4114800"/>
          </a:xfrm>
        </p:spPr>
        <p:txBody>
          <a:bodyPr/>
          <a:lstStyle/>
          <a:p>
            <a:pPr marL="388938" indent="-388938"/>
            <a:r>
              <a:rPr lang="en-US" altLang="he-IL" b="1">
                <a:latin typeface="Comic Sans MS" panose="030F0702030302020204" pitchFamily="66" charset="0"/>
              </a:rPr>
              <a:t>To use the </a:t>
            </a:r>
            <a:r>
              <a:rPr lang="en-US" altLang="he-IL" b="1">
                <a:latin typeface="Comic Sans MS" panose="030F0702030302020204" pitchFamily="66" charset="0"/>
                <a:cs typeface="Courier New" panose="02070309020205020404" pitchFamily="49" charset="0"/>
              </a:rPr>
              <a:t>string</a:t>
            </a:r>
            <a:r>
              <a:rPr lang="en-US" altLang="he-IL" b="1">
                <a:latin typeface="Comic Sans MS" panose="030F0702030302020204" pitchFamily="66" charset="0"/>
              </a:rPr>
              <a:t> type simply include its header file.	</a:t>
            </a:r>
            <a:br>
              <a:rPr lang="en-US" altLang="he-IL" b="1">
                <a:latin typeface="Comic Sans MS" panose="030F0702030302020204" pitchFamily="66" charset="0"/>
              </a:rPr>
            </a:br>
            <a:r>
              <a:rPr lang="en-US" altLang="he-IL" b="1">
                <a:solidFill>
                  <a:srgbClr val="F848F8"/>
                </a:solidFill>
                <a:latin typeface="Courier New" panose="02070309020205020404" pitchFamily="49" charset="0"/>
              </a:rPr>
              <a:t>#include &lt;string&gt;</a:t>
            </a:r>
          </a:p>
          <a:p>
            <a:pPr marL="388938" indent="-388938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8A89-E055-4783-B06E-1C21853C8901}" type="slidenum">
              <a:rPr lang="en-US" altLang="en-US" smtClean="0">
                <a:solidFill>
                  <a:srgbClr val="FFFFFF"/>
                </a:solidFill>
              </a:rPr>
              <a:pPr/>
              <a:t>9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ITD-Template-Styl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IIITD-Template-Styl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IIITD-Template-Stylish</Template>
  <TotalTime>2838</TotalTime>
  <Words>4421</Words>
  <Application>Microsoft Office PowerPoint</Application>
  <PresentationFormat>On-screen Show (4:3)</PresentationFormat>
  <Paragraphs>876</Paragraphs>
  <Slides>77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90" baseType="lpstr">
      <vt:lpstr>Arial Unicode MS</vt:lpstr>
      <vt:lpstr>Arial</vt:lpstr>
      <vt:lpstr>Calibri</vt:lpstr>
      <vt:lpstr>Comic Sans MS</vt:lpstr>
      <vt:lpstr>Courier New</vt:lpstr>
      <vt:lpstr>Guttman Kav</vt:lpstr>
      <vt:lpstr>Segoe UI</vt:lpstr>
      <vt:lpstr>Tahoma</vt:lpstr>
      <vt:lpstr>Times New Roman</vt:lpstr>
      <vt:lpstr>Wingdings</vt:lpstr>
      <vt:lpstr>Wingdings 2</vt:lpstr>
      <vt:lpstr>IIITD-Template-Stylish</vt:lpstr>
      <vt:lpstr>1_IIITD-Template-Stylish</vt:lpstr>
      <vt:lpstr>Introduction to C++ STL</vt:lpstr>
      <vt:lpstr>C++ Generic Programming: Templates</vt:lpstr>
      <vt:lpstr>STL – Standard Template Library</vt:lpstr>
      <vt:lpstr>Why use STL?</vt:lpstr>
      <vt:lpstr>Standard Template Library</vt:lpstr>
      <vt:lpstr>Strings</vt:lpstr>
      <vt:lpstr>Hello World - C</vt:lpstr>
      <vt:lpstr>Hello World – C++</vt:lpstr>
      <vt:lpstr>String</vt:lpstr>
      <vt:lpstr>Creating  strings</vt:lpstr>
      <vt:lpstr>string length</vt:lpstr>
      <vt:lpstr>The size method</vt:lpstr>
      <vt:lpstr>String concatenation</vt:lpstr>
      <vt:lpstr>String comparison</vt:lpstr>
      <vt:lpstr>String assignment</vt:lpstr>
      <vt:lpstr>Containers, Iterators, Algorithms</vt:lpstr>
      <vt:lpstr>Containers</vt:lpstr>
      <vt:lpstr>Sequence Containers</vt:lpstr>
      <vt:lpstr>Sequence Containers</vt:lpstr>
      <vt:lpstr>Associative Containers</vt:lpstr>
      <vt:lpstr>Associative Containers</vt:lpstr>
      <vt:lpstr>Defining a new vector</vt:lpstr>
      <vt:lpstr>Operations on vector</vt:lpstr>
      <vt:lpstr>Vector Container</vt:lpstr>
      <vt:lpstr>Vector Container</vt:lpstr>
      <vt:lpstr>Vector Container</vt:lpstr>
      <vt:lpstr>Tip : vector&lt;bool&gt;</vt:lpstr>
      <vt:lpstr>Tip : reserve()</vt:lpstr>
      <vt:lpstr>Tip : size() and empty()</vt:lpstr>
      <vt:lpstr>Iterators</vt:lpstr>
      <vt:lpstr>Iterators</vt:lpstr>
      <vt:lpstr>Iterators</vt:lpstr>
      <vt:lpstr>Common Iterator Operations</vt:lpstr>
      <vt:lpstr>Iterators</vt:lpstr>
      <vt:lpstr>Iterators</vt:lpstr>
      <vt:lpstr>Iterators</vt:lpstr>
      <vt:lpstr>Container Adaptors</vt:lpstr>
      <vt:lpstr>Stack Container</vt:lpstr>
      <vt:lpstr>Queue Container</vt:lpstr>
      <vt:lpstr>Priority Queue Container</vt:lpstr>
      <vt:lpstr>Priority Queue Container</vt:lpstr>
      <vt:lpstr>Associative Containers</vt:lpstr>
      <vt:lpstr>Associative Containers</vt:lpstr>
      <vt:lpstr>Set Container</vt:lpstr>
      <vt:lpstr>Associative Containers: multiset</vt:lpstr>
      <vt:lpstr>Sets and Multisets</vt:lpstr>
      <vt:lpstr>Set and Multisets</vt:lpstr>
      <vt:lpstr>Maps and Multimaps</vt:lpstr>
      <vt:lpstr>Maps and Multimaps</vt:lpstr>
      <vt:lpstr>Algorithms</vt:lpstr>
      <vt:lpstr>Fill and Generate</vt:lpstr>
      <vt:lpstr>Comparing sequences of values</vt:lpstr>
      <vt:lpstr>Removing elements from containers</vt:lpstr>
      <vt:lpstr>Replacing elements (1)</vt:lpstr>
      <vt:lpstr>Replacing elements (2)</vt:lpstr>
      <vt:lpstr>Search algorithms</vt:lpstr>
      <vt:lpstr>Sorting algorithms</vt:lpstr>
      <vt:lpstr>Copy and Merge</vt:lpstr>
      <vt:lpstr>Unique and Reverse order</vt:lpstr>
      <vt:lpstr>Utility algorithms (1)</vt:lpstr>
      <vt:lpstr>Utility algorithms (2)</vt:lpstr>
      <vt:lpstr>Utility algorithms (3)</vt:lpstr>
      <vt:lpstr>Algorithms on sets (1)</vt:lpstr>
      <vt:lpstr>Algorithms on sets (2) </vt:lpstr>
      <vt:lpstr>For_Each() Algorithm</vt:lpstr>
      <vt:lpstr>Find() Algorithm</vt:lpstr>
      <vt:lpstr>Find_If() Algorithm</vt:lpstr>
      <vt:lpstr>Count_If() Algorithm</vt:lpstr>
      <vt:lpstr>List Container</vt:lpstr>
      <vt:lpstr>List Container</vt:lpstr>
      <vt:lpstr>Insert Iterators</vt:lpstr>
      <vt:lpstr>Insert Iterators</vt:lpstr>
      <vt:lpstr>Sort &amp; Merge</vt:lpstr>
      <vt:lpstr>Functions Objects</vt:lpstr>
      <vt:lpstr>Function Objects</vt:lpstr>
      <vt:lpstr>User Defined Function Objects</vt:lpstr>
      <vt:lpstr>User Defined Function Objects</vt:lpstr>
    </vt:vector>
  </TitlesOfParts>
  <Company>NADA/CVAP, KTH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Template Library</dc:title>
  <dc:creator>hoffmann</dc:creator>
  <cp:lastModifiedBy>Harsh</cp:lastModifiedBy>
  <cp:revision>60</cp:revision>
  <dcterms:created xsi:type="dcterms:W3CDTF">2001-03-16T11:51:40Z</dcterms:created>
  <dcterms:modified xsi:type="dcterms:W3CDTF">2014-10-12T19:15:21Z</dcterms:modified>
</cp:coreProperties>
</file>