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Lst>
  <p:sldSz cy="5143500" cx="9144000"/>
  <p:notesSz cx="6858000" cy="9144000"/>
  <p:embeddedFontLst>
    <p:embeddedFont>
      <p:font typeface="Proxima Nova"/>
      <p:regular r:id="rId125"/>
      <p:bold r:id="rId126"/>
      <p:italic r:id="rId127"/>
      <p:boldItalic r:id="rId1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39B5A92-68A0-4CCD-B209-D6347C1EF42B}">
  <a:tblStyle styleId="{B39B5A92-68A0-4CCD-B209-D6347C1EF4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8" Type="http://schemas.openxmlformats.org/officeDocument/2006/relationships/font" Target="fonts/ProximaNova-boldItalic.fntdata"/><Relationship Id="rId127" Type="http://schemas.openxmlformats.org/officeDocument/2006/relationships/font" Target="fonts/ProximaNova-italic.fntdata"/><Relationship Id="rId126" Type="http://schemas.openxmlformats.org/officeDocument/2006/relationships/font" Target="fonts/ProximaNova-bold.fntdata"/><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font" Target="fonts/ProximaNova-regular.fntdata"/><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465d9338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465d9338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5" name="Shape 1435"/>
        <p:cNvGrpSpPr/>
        <p:nvPr/>
      </p:nvGrpSpPr>
      <p:grpSpPr>
        <a:xfrm>
          <a:off x="0" y="0"/>
          <a:ext cx="0" cy="0"/>
          <a:chOff x="0" y="0"/>
          <a:chExt cx="0" cy="0"/>
        </a:xfrm>
      </p:grpSpPr>
      <p:sp>
        <p:nvSpPr>
          <p:cNvPr id="1436" name="Google Shape;1436;g6465d93381_0_1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6465d93381_0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1" name="Shape 1441"/>
        <p:cNvGrpSpPr/>
        <p:nvPr/>
      </p:nvGrpSpPr>
      <p:grpSpPr>
        <a:xfrm>
          <a:off x="0" y="0"/>
          <a:ext cx="0" cy="0"/>
          <a:chOff x="0" y="0"/>
          <a:chExt cx="0" cy="0"/>
        </a:xfrm>
      </p:grpSpPr>
      <p:sp>
        <p:nvSpPr>
          <p:cNvPr id="1442" name="Google Shape;1442;g6465d93381_0_1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3" name="Google Shape;1443;g6465d93381_0_1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6" name="Shape 1446"/>
        <p:cNvGrpSpPr/>
        <p:nvPr/>
      </p:nvGrpSpPr>
      <p:grpSpPr>
        <a:xfrm>
          <a:off x="0" y="0"/>
          <a:ext cx="0" cy="0"/>
          <a:chOff x="0" y="0"/>
          <a:chExt cx="0" cy="0"/>
        </a:xfrm>
      </p:grpSpPr>
      <p:sp>
        <p:nvSpPr>
          <p:cNvPr id="1447" name="Google Shape;1447;g6465d93381_0_1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6465d93381_0_1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2" name="Shape 1452"/>
        <p:cNvGrpSpPr/>
        <p:nvPr/>
      </p:nvGrpSpPr>
      <p:grpSpPr>
        <a:xfrm>
          <a:off x="0" y="0"/>
          <a:ext cx="0" cy="0"/>
          <a:chOff x="0" y="0"/>
          <a:chExt cx="0" cy="0"/>
        </a:xfrm>
      </p:grpSpPr>
      <p:sp>
        <p:nvSpPr>
          <p:cNvPr id="1453" name="Google Shape;1453;g6465d93381_0_1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4" name="Google Shape;1454;g6465d93381_0_1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8" name="Shape 1458"/>
        <p:cNvGrpSpPr/>
        <p:nvPr/>
      </p:nvGrpSpPr>
      <p:grpSpPr>
        <a:xfrm>
          <a:off x="0" y="0"/>
          <a:ext cx="0" cy="0"/>
          <a:chOff x="0" y="0"/>
          <a:chExt cx="0" cy="0"/>
        </a:xfrm>
      </p:grpSpPr>
      <p:sp>
        <p:nvSpPr>
          <p:cNvPr id="1459" name="Google Shape;1459;g6465d93381_0_1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0" name="Google Shape;1460;g6465d93381_0_1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4" name="Shape 1464"/>
        <p:cNvGrpSpPr/>
        <p:nvPr/>
      </p:nvGrpSpPr>
      <p:grpSpPr>
        <a:xfrm>
          <a:off x="0" y="0"/>
          <a:ext cx="0" cy="0"/>
          <a:chOff x="0" y="0"/>
          <a:chExt cx="0" cy="0"/>
        </a:xfrm>
      </p:grpSpPr>
      <p:sp>
        <p:nvSpPr>
          <p:cNvPr id="1465" name="Google Shape;1465;g6465d93381_0_1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6" name="Google Shape;1466;g6465d93381_0_1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0" name="Shape 1470"/>
        <p:cNvGrpSpPr/>
        <p:nvPr/>
      </p:nvGrpSpPr>
      <p:grpSpPr>
        <a:xfrm>
          <a:off x="0" y="0"/>
          <a:ext cx="0" cy="0"/>
          <a:chOff x="0" y="0"/>
          <a:chExt cx="0" cy="0"/>
        </a:xfrm>
      </p:grpSpPr>
      <p:sp>
        <p:nvSpPr>
          <p:cNvPr id="1471" name="Google Shape;1471;g6465d93381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6465d93381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6" name="Shape 1476"/>
        <p:cNvGrpSpPr/>
        <p:nvPr/>
      </p:nvGrpSpPr>
      <p:grpSpPr>
        <a:xfrm>
          <a:off x="0" y="0"/>
          <a:ext cx="0" cy="0"/>
          <a:chOff x="0" y="0"/>
          <a:chExt cx="0" cy="0"/>
        </a:xfrm>
      </p:grpSpPr>
      <p:sp>
        <p:nvSpPr>
          <p:cNvPr id="1477" name="Google Shape;1477;g6465d93381_0_1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8" name="Google Shape;1478;g6465d93381_0_1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2" name="Shape 1482"/>
        <p:cNvGrpSpPr/>
        <p:nvPr/>
      </p:nvGrpSpPr>
      <p:grpSpPr>
        <a:xfrm>
          <a:off x="0" y="0"/>
          <a:ext cx="0" cy="0"/>
          <a:chOff x="0" y="0"/>
          <a:chExt cx="0" cy="0"/>
        </a:xfrm>
      </p:grpSpPr>
      <p:sp>
        <p:nvSpPr>
          <p:cNvPr id="1483" name="Google Shape;1483;g6465d93381_0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4" name="Google Shape;1484;g6465d93381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8" name="Shape 1488"/>
        <p:cNvGrpSpPr/>
        <p:nvPr/>
      </p:nvGrpSpPr>
      <p:grpSpPr>
        <a:xfrm>
          <a:off x="0" y="0"/>
          <a:ext cx="0" cy="0"/>
          <a:chOff x="0" y="0"/>
          <a:chExt cx="0" cy="0"/>
        </a:xfrm>
      </p:grpSpPr>
      <p:sp>
        <p:nvSpPr>
          <p:cNvPr id="1489" name="Google Shape;1489;g6465d93381_0_1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0" name="Google Shape;1490;g6465d93381_0_1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465d9338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465d9338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4" name="Shape 1494"/>
        <p:cNvGrpSpPr/>
        <p:nvPr/>
      </p:nvGrpSpPr>
      <p:grpSpPr>
        <a:xfrm>
          <a:off x="0" y="0"/>
          <a:ext cx="0" cy="0"/>
          <a:chOff x="0" y="0"/>
          <a:chExt cx="0" cy="0"/>
        </a:xfrm>
      </p:grpSpPr>
      <p:sp>
        <p:nvSpPr>
          <p:cNvPr id="1495" name="Google Shape;1495;g6465d93381_0_1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g6465d93381_0_1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0" name="Shape 1500"/>
        <p:cNvGrpSpPr/>
        <p:nvPr/>
      </p:nvGrpSpPr>
      <p:grpSpPr>
        <a:xfrm>
          <a:off x="0" y="0"/>
          <a:ext cx="0" cy="0"/>
          <a:chOff x="0" y="0"/>
          <a:chExt cx="0" cy="0"/>
        </a:xfrm>
      </p:grpSpPr>
      <p:sp>
        <p:nvSpPr>
          <p:cNvPr id="1501" name="Google Shape;1501;g6465d93381_0_1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6465d93381_0_1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6" name="Shape 1506"/>
        <p:cNvGrpSpPr/>
        <p:nvPr/>
      </p:nvGrpSpPr>
      <p:grpSpPr>
        <a:xfrm>
          <a:off x="0" y="0"/>
          <a:ext cx="0" cy="0"/>
          <a:chOff x="0" y="0"/>
          <a:chExt cx="0" cy="0"/>
        </a:xfrm>
      </p:grpSpPr>
      <p:sp>
        <p:nvSpPr>
          <p:cNvPr id="1507" name="Google Shape;1507;g6465d93381_0_1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6465d93381_0_1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2" name="Shape 1512"/>
        <p:cNvGrpSpPr/>
        <p:nvPr/>
      </p:nvGrpSpPr>
      <p:grpSpPr>
        <a:xfrm>
          <a:off x="0" y="0"/>
          <a:ext cx="0" cy="0"/>
          <a:chOff x="0" y="0"/>
          <a:chExt cx="0" cy="0"/>
        </a:xfrm>
      </p:grpSpPr>
      <p:sp>
        <p:nvSpPr>
          <p:cNvPr id="1513" name="Google Shape;1513;g6465d93381_0_1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6465d93381_0_1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8" name="Shape 1518"/>
        <p:cNvGrpSpPr/>
        <p:nvPr/>
      </p:nvGrpSpPr>
      <p:grpSpPr>
        <a:xfrm>
          <a:off x="0" y="0"/>
          <a:ext cx="0" cy="0"/>
          <a:chOff x="0" y="0"/>
          <a:chExt cx="0" cy="0"/>
        </a:xfrm>
      </p:grpSpPr>
      <p:sp>
        <p:nvSpPr>
          <p:cNvPr id="1519" name="Google Shape;1519;g6465d93381_0_1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6465d93381_0_1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4" name="Shape 1524"/>
        <p:cNvGrpSpPr/>
        <p:nvPr/>
      </p:nvGrpSpPr>
      <p:grpSpPr>
        <a:xfrm>
          <a:off x="0" y="0"/>
          <a:ext cx="0" cy="0"/>
          <a:chOff x="0" y="0"/>
          <a:chExt cx="0" cy="0"/>
        </a:xfrm>
      </p:grpSpPr>
      <p:sp>
        <p:nvSpPr>
          <p:cNvPr id="1525" name="Google Shape;1525;g6465d93381_0_1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6" name="Google Shape;1526;g6465d93381_0_1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0" name="Shape 1530"/>
        <p:cNvGrpSpPr/>
        <p:nvPr/>
      </p:nvGrpSpPr>
      <p:grpSpPr>
        <a:xfrm>
          <a:off x="0" y="0"/>
          <a:ext cx="0" cy="0"/>
          <a:chOff x="0" y="0"/>
          <a:chExt cx="0" cy="0"/>
        </a:xfrm>
      </p:grpSpPr>
      <p:sp>
        <p:nvSpPr>
          <p:cNvPr id="1531" name="Google Shape;1531;g6465d93381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6465d93381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6" name="Shape 1536"/>
        <p:cNvGrpSpPr/>
        <p:nvPr/>
      </p:nvGrpSpPr>
      <p:grpSpPr>
        <a:xfrm>
          <a:off x="0" y="0"/>
          <a:ext cx="0" cy="0"/>
          <a:chOff x="0" y="0"/>
          <a:chExt cx="0" cy="0"/>
        </a:xfrm>
      </p:grpSpPr>
      <p:sp>
        <p:nvSpPr>
          <p:cNvPr id="1537" name="Google Shape;1537;g6465d93381_0_1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8" name="Google Shape;1538;g6465d93381_0_1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2" name="Shape 1542"/>
        <p:cNvGrpSpPr/>
        <p:nvPr/>
      </p:nvGrpSpPr>
      <p:grpSpPr>
        <a:xfrm>
          <a:off x="0" y="0"/>
          <a:ext cx="0" cy="0"/>
          <a:chOff x="0" y="0"/>
          <a:chExt cx="0" cy="0"/>
        </a:xfrm>
      </p:grpSpPr>
      <p:sp>
        <p:nvSpPr>
          <p:cNvPr id="1543" name="Google Shape;1543;g6465d93381_0_1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6465d93381_0_1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465d9338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465d9338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465d9338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465d9338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465d9338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465d9338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465d9338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465d9338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465d9338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465d9338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465d9338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465d9338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465d9338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465d9338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465d9338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465d9338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465d9338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465d9338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465d9338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465d9338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465d9338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465d9338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465d9338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465d9338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465d9338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465d9338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465d9338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465d9338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465d93381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465d9338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465d9338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465d9338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465d9338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465d9338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465d9338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465d9338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465d93381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465d93381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465d93381_0_1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465d93381_0_1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465d93381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465d93381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465d93381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465d93381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465d93381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465d93381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465d93381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465d93381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465d93381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465d93381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465d93381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465d93381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6465d93381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6465d93381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6465d93381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6465d93381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6465d93381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6465d93381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6465d93381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6465d93381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465d9338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465d9338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6465d93381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6465d93381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6465d93381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465d93381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6465d93381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465d93381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6465d93381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6465d93381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6465d93381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6465d93381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6465d93381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6465d93381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6465d93381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6465d93381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6465d93381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6465d93381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6465d93381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6465d93381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6465d93381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6465d93381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465d9338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465d9338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6465d93381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6465d93381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g6465d93381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6465d93381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6465d93381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6465d93381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6465d93381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6465d93381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g6465d93381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6465d93381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6465d93381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6465d93381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6465d93381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6465d93381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Google Shape;748;g6465d93381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6465d93381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g6465d93381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6465d93381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g6465d93381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6465d93381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465d9338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465d9338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6465d93381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6465d93381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g6465d93381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6465d93381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6465d93381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6465d93381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6465d93381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6465d93381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Google Shape;888;g6465d93381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6465d93381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Google Shape;894;g6465d93381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6465d93381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g6465d93381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6465d93381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9" name="Shape 929"/>
        <p:cNvGrpSpPr/>
        <p:nvPr/>
      </p:nvGrpSpPr>
      <p:grpSpPr>
        <a:xfrm>
          <a:off x="0" y="0"/>
          <a:ext cx="0" cy="0"/>
          <a:chOff x="0" y="0"/>
          <a:chExt cx="0" cy="0"/>
        </a:xfrm>
      </p:grpSpPr>
      <p:sp>
        <p:nvSpPr>
          <p:cNvPr id="930" name="Google Shape;930;g6465d93381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6465d93381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9" name="Shape 959"/>
        <p:cNvGrpSpPr/>
        <p:nvPr/>
      </p:nvGrpSpPr>
      <p:grpSpPr>
        <a:xfrm>
          <a:off x="0" y="0"/>
          <a:ext cx="0" cy="0"/>
          <a:chOff x="0" y="0"/>
          <a:chExt cx="0" cy="0"/>
        </a:xfrm>
      </p:grpSpPr>
      <p:sp>
        <p:nvSpPr>
          <p:cNvPr id="960" name="Google Shape;960;g6465d93381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6465d93381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5" name="Shape 965"/>
        <p:cNvGrpSpPr/>
        <p:nvPr/>
      </p:nvGrpSpPr>
      <p:grpSpPr>
        <a:xfrm>
          <a:off x="0" y="0"/>
          <a:ext cx="0" cy="0"/>
          <a:chOff x="0" y="0"/>
          <a:chExt cx="0" cy="0"/>
        </a:xfrm>
      </p:grpSpPr>
      <p:sp>
        <p:nvSpPr>
          <p:cNvPr id="966" name="Google Shape;966;g6465d93381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6465d93381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465d9338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465d9338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5" name="Shape 995"/>
        <p:cNvGrpSpPr/>
        <p:nvPr/>
      </p:nvGrpSpPr>
      <p:grpSpPr>
        <a:xfrm>
          <a:off x="0" y="0"/>
          <a:ext cx="0" cy="0"/>
          <a:chOff x="0" y="0"/>
          <a:chExt cx="0" cy="0"/>
        </a:xfrm>
      </p:grpSpPr>
      <p:sp>
        <p:nvSpPr>
          <p:cNvPr id="996" name="Google Shape;996;g6465d93381_0_1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6465d93381_0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1" name="Shape 1001"/>
        <p:cNvGrpSpPr/>
        <p:nvPr/>
      </p:nvGrpSpPr>
      <p:grpSpPr>
        <a:xfrm>
          <a:off x="0" y="0"/>
          <a:ext cx="0" cy="0"/>
          <a:chOff x="0" y="0"/>
          <a:chExt cx="0" cy="0"/>
        </a:xfrm>
      </p:grpSpPr>
      <p:sp>
        <p:nvSpPr>
          <p:cNvPr id="1002" name="Google Shape;1002;g6465d93381_0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6465d93381_0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1" name="Shape 1031"/>
        <p:cNvGrpSpPr/>
        <p:nvPr/>
      </p:nvGrpSpPr>
      <p:grpSpPr>
        <a:xfrm>
          <a:off x="0" y="0"/>
          <a:ext cx="0" cy="0"/>
          <a:chOff x="0" y="0"/>
          <a:chExt cx="0" cy="0"/>
        </a:xfrm>
      </p:grpSpPr>
      <p:sp>
        <p:nvSpPr>
          <p:cNvPr id="1032" name="Google Shape;1032;g6465d93381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6465d93381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7" name="Shape 1037"/>
        <p:cNvGrpSpPr/>
        <p:nvPr/>
      </p:nvGrpSpPr>
      <p:grpSpPr>
        <a:xfrm>
          <a:off x="0" y="0"/>
          <a:ext cx="0" cy="0"/>
          <a:chOff x="0" y="0"/>
          <a:chExt cx="0" cy="0"/>
        </a:xfrm>
      </p:grpSpPr>
      <p:sp>
        <p:nvSpPr>
          <p:cNvPr id="1038" name="Google Shape;1038;g6465d93381_0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6465d93381_0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7" name="Shape 1067"/>
        <p:cNvGrpSpPr/>
        <p:nvPr/>
      </p:nvGrpSpPr>
      <p:grpSpPr>
        <a:xfrm>
          <a:off x="0" y="0"/>
          <a:ext cx="0" cy="0"/>
          <a:chOff x="0" y="0"/>
          <a:chExt cx="0" cy="0"/>
        </a:xfrm>
      </p:grpSpPr>
      <p:sp>
        <p:nvSpPr>
          <p:cNvPr id="1068" name="Google Shape;1068;g6465d93381_0_1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6465d93381_0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3" name="Shape 1073"/>
        <p:cNvGrpSpPr/>
        <p:nvPr/>
      </p:nvGrpSpPr>
      <p:grpSpPr>
        <a:xfrm>
          <a:off x="0" y="0"/>
          <a:ext cx="0" cy="0"/>
          <a:chOff x="0" y="0"/>
          <a:chExt cx="0" cy="0"/>
        </a:xfrm>
      </p:grpSpPr>
      <p:sp>
        <p:nvSpPr>
          <p:cNvPr id="1074" name="Google Shape;1074;g6465d93381_0_1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6465d93381_0_1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3" name="Shape 1103"/>
        <p:cNvGrpSpPr/>
        <p:nvPr/>
      </p:nvGrpSpPr>
      <p:grpSpPr>
        <a:xfrm>
          <a:off x="0" y="0"/>
          <a:ext cx="0" cy="0"/>
          <a:chOff x="0" y="0"/>
          <a:chExt cx="0" cy="0"/>
        </a:xfrm>
      </p:grpSpPr>
      <p:sp>
        <p:nvSpPr>
          <p:cNvPr id="1104" name="Google Shape;1104;g6465d93381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6465d93381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9" name="Shape 1109"/>
        <p:cNvGrpSpPr/>
        <p:nvPr/>
      </p:nvGrpSpPr>
      <p:grpSpPr>
        <a:xfrm>
          <a:off x="0" y="0"/>
          <a:ext cx="0" cy="0"/>
          <a:chOff x="0" y="0"/>
          <a:chExt cx="0" cy="0"/>
        </a:xfrm>
      </p:grpSpPr>
      <p:sp>
        <p:nvSpPr>
          <p:cNvPr id="1110" name="Google Shape;1110;g6465d93381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6465d93381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9" name="Shape 1139"/>
        <p:cNvGrpSpPr/>
        <p:nvPr/>
      </p:nvGrpSpPr>
      <p:grpSpPr>
        <a:xfrm>
          <a:off x="0" y="0"/>
          <a:ext cx="0" cy="0"/>
          <a:chOff x="0" y="0"/>
          <a:chExt cx="0" cy="0"/>
        </a:xfrm>
      </p:grpSpPr>
      <p:sp>
        <p:nvSpPr>
          <p:cNvPr id="1140" name="Google Shape;1140;g6465d93381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6465d93381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5" name="Shape 1145"/>
        <p:cNvGrpSpPr/>
        <p:nvPr/>
      </p:nvGrpSpPr>
      <p:grpSpPr>
        <a:xfrm>
          <a:off x="0" y="0"/>
          <a:ext cx="0" cy="0"/>
          <a:chOff x="0" y="0"/>
          <a:chExt cx="0" cy="0"/>
        </a:xfrm>
      </p:grpSpPr>
      <p:sp>
        <p:nvSpPr>
          <p:cNvPr id="1146" name="Google Shape;1146;g6465d93381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6465d93381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465d9338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465d9338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5" name="Shape 1175"/>
        <p:cNvGrpSpPr/>
        <p:nvPr/>
      </p:nvGrpSpPr>
      <p:grpSpPr>
        <a:xfrm>
          <a:off x="0" y="0"/>
          <a:ext cx="0" cy="0"/>
          <a:chOff x="0" y="0"/>
          <a:chExt cx="0" cy="0"/>
        </a:xfrm>
      </p:grpSpPr>
      <p:sp>
        <p:nvSpPr>
          <p:cNvPr id="1176" name="Google Shape;1176;g6465d93381_0_1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6465d93381_0_1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1" name="Shape 1181"/>
        <p:cNvGrpSpPr/>
        <p:nvPr/>
      </p:nvGrpSpPr>
      <p:grpSpPr>
        <a:xfrm>
          <a:off x="0" y="0"/>
          <a:ext cx="0" cy="0"/>
          <a:chOff x="0" y="0"/>
          <a:chExt cx="0" cy="0"/>
        </a:xfrm>
      </p:grpSpPr>
      <p:sp>
        <p:nvSpPr>
          <p:cNvPr id="1182" name="Google Shape;1182;g6465d93381_0_1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6465d93381_0_1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1" name="Shape 1211"/>
        <p:cNvGrpSpPr/>
        <p:nvPr/>
      </p:nvGrpSpPr>
      <p:grpSpPr>
        <a:xfrm>
          <a:off x="0" y="0"/>
          <a:ext cx="0" cy="0"/>
          <a:chOff x="0" y="0"/>
          <a:chExt cx="0" cy="0"/>
        </a:xfrm>
      </p:grpSpPr>
      <p:sp>
        <p:nvSpPr>
          <p:cNvPr id="1212" name="Google Shape;1212;g6465d93381_0_1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6465d93381_0_1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7" name="Shape 1217"/>
        <p:cNvGrpSpPr/>
        <p:nvPr/>
      </p:nvGrpSpPr>
      <p:grpSpPr>
        <a:xfrm>
          <a:off x="0" y="0"/>
          <a:ext cx="0" cy="0"/>
          <a:chOff x="0" y="0"/>
          <a:chExt cx="0" cy="0"/>
        </a:xfrm>
      </p:grpSpPr>
      <p:sp>
        <p:nvSpPr>
          <p:cNvPr id="1218" name="Google Shape;1218;g6465d93381_0_1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6465d93381_0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7" name="Shape 1247"/>
        <p:cNvGrpSpPr/>
        <p:nvPr/>
      </p:nvGrpSpPr>
      <p:grpSpPr>
        <a:xfrm>
          <a:off x="0" y="0"/>
          <a:ext cx="0" cy="0"/>
          <a:chOff x="0" y="0"/>
          <a:chExt cx="0" cy="0"/>
        </a:xfrm>
      </p:grpSpPr>
      <p:sp>
        <p:nvSpPr>
          <p:cNvPr id="1248" name="Google Shape;1248;g6465d93381_0_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9" name="Google Shape;1249;g6465d93381_0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7" name="Shape 1277"/>
        <p:cNvGrpSpPr/>
        <p:nvPr/>
      </p:nvGrpSpPr>
      <p:grpSpPr>
        <a:xfrm>
          <a:off x="0" y="0"/>
          <a:ext cx="0" cy="0"/>
          <a:chOff x="0" y="0"/>
          <a:chExt cx="0" cy="0"/>
        </a:xfrm>
      </p:grpSpPr>
      <p:sp>
        <p:nvSpPr>
          <p:cNvPr id="1278" name="Google Shape;1278;g6465d93381_0_1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6465d93381_0_1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7" name="Shape 1307"/>
        <p:cNvGrpSpPr/>
        <p:nvPr/>
      </p:nvGrpSpPr>
      <p:grpSpPr>
        <a:xfrm>
          <a:off x="0" y="0"/>
          <a:ext cx="0" cy="0"/>
          <a:chOff x="0" y="0"/>
          <a:chExt cx="0" cy="0"/>
        </a:xfrm>
      </p:grpSpPr>
      <p:sp>
        <p:nvSpPr>
          <p:cNvPr id="1308" name="Google Shape;1308;g6465d93381_0_1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9" name="Google Shape;1309;g6465d93381_0_1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7" name="Shape 1337"/>
        <p:cNvGrpSpPr/>
        <p:nvPr/>
      </p:nvGrpSpPr>
      <p:grpSpPr>
        <a:xfrm>
          <a:off x="0" y="0"/>
          <a:ext cx="0" cy="0"/>
          <a:chOff x="0" y="0"/>
          <a:chExt cx="0" cy="0"/>
        </a:xfrm>
      </p:grpSpPr>
      <p:sp>
        <p:nvSpPr>
          <p:cNvPr id="1338" name="Google Shape;1338;g6465d93381_0_1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9" name="Google Shape;1339;g6465d93381_0_1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3" name="Shape 1343"/>
        <p:cNvGrpSpPr/>
        <p:nvPr/>
      </p:nvGrpSpPr>
      <p:grpSpPr>
        <a:xfrm>
          <a:off x="0" y="0"/>
          <a:ext cx="0" cy="0"/>
          <a:chOff x="0" y="0"/>
          <a:chExt cx="0" cy="0"/>
        </a:xfrm>
      </p:grpSpPr>
      <p:sp>
        <p:nvSpPr>
          <p:cNvPr id="1344" name="Google Shape;1344;g6465d93381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g6465d93381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3" name="Shape 1373"/>
        <p:cNvGrpSpPr/>
        <p:nvPr/>
      </p:nvGrpSpPr>
      <p:grpSpPr>
        <a:xfrm>
          <a:off x="0" y="0"/>
          <a:ext cx="0" cy="0"/>
          <a:chOff x="0" y="0"/>
          <a:chExt cx="0" cy="0"/>
        </a:xfrm>
      </p:grpSpPr>
      <p:sp>
        <p:nvSpPr>
          <p:cNvPr id="1374" name="Google Shape;1374;g6465d93381_0_1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5" name="Google Shape;1375;g6465d93381_0_1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465d9338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465d9338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8" name="Shape 1378"/>
        <p:cNvGrpSpPr/>
        <p:nvPr/>
      </p:nvGrpSpPr>
      <p:grpSpPr>
        <a:xfrm>
          <a:off x="0" y="0"/>
          <a:ext cx="0" cy="0"/>
          <a:chOff x="0" y="0"/>
          <a:chExt cx="0" cy="0"/>
        </a:xfrm>
      </p:grpSpPr>
      <p:sp>
        <p:nvSpPr>
          <p:cNvPr id="1379" name="Google Shape;1379;g6465d93381_0_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6465d93381_0_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4" name="Shape 1384"/>
        <p:cNvGrpSpPr/>
        <p:nvPr/>
      </p:nvGrpSpPr>
      <p:grpSpPr>
        <a:xfrm>
          <a:off x="0" y="0"/>
          <a:ext cx="0" cy="0"/>
          <a:chOff x="0" y="0"/>
          <a:chExt cx="0" cy="0"/>
        </a:xfrm>
      </p:grpSpPr>
      <p:sp>
        <p:nvSpPr>
          <p:cNvPr id="1385" name="Google Shape;1385;g6465d93381_0_1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6" name="Google Shape;1386;g6465d93381_0_1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0" name="Shape 1390"/>
        <p:cNvGrpSpPr/>
        <p:nvPr/>
      </p:nvGrpSpPr>
      <p:grpSpPr>
        <a:xfrm>
          <a:off x="0" y="0"/>
          <a:ext cx="0" cy="0"/>
          <a:chOff x="0" y="0"/>
          <a:chExt cx="0" cy="0"/>
        </a:xfrm>
      </p:grpSpPr>
      <p:sp>
        <p:nvSpPr>
          <p:cNvPr id="1391" name="Google Shape;1391;g6465d93381_0_1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2" name="Google Shape;1392;g6465d93381_0_1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5" name="Shape 1395"/>
        <p:cNvGrpSpPr/>
        <p:nvPr/>
      </p:nvGrpSpPr>
      <p:grpSpPr>
        <a:xfrm>
          <a:off x="0" y="0"/>
          <a:ext cx="0" cy="0"/>
          <a:chOff x="0" y="0"/>
          <a:chExt cx="0" cy="0"/>
        </a:xfrm>
      </p:grpSpPr>
      <p:sp>
        <p:nvSpPr>
          <p:cNvPr id="1396" name="Google Shape;1396;g6465d93381_0_1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6465d93381_0_1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1" name="Shape 1401"/>
        <p:cNvGrpSpPr/>
        <p:nvPr/>
      </p:nvGrpSpPr>
      <p:grpSpPr>
        <a:xfrm>
          <a:off x="0" y="0"/>
          <a:ext cx="0" cy="0"/>
          <a:chOff x="0" y="0"/>
          <a:chExt cx="0" cy="0"/>
        </a:xfrm>
      </p:grpSpPr>
      <p:sp>
        <p:nvSpPr>
          <p:cNvPr id="1402" name="Google Shape;1402;g6465d93381_0_1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6465d93381_0_1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7" name="Shape 1407"/>
        <p:cNvGrpSpPr/>
        <p:nvPr/>
      </p:nvGrpSpPr>
      <p:grpSpPr>
        <a:xfrm>
          <a:off x="0" y="0"/>
          <a:ext cx="0" cy="0"/>
          <a:chOff x="0" y="0"/>
          <a:chExt cx="0" cy="0"/>
        </a:xfrm>
      </p:grpSpPr>
      <p:sp>
        <p:nvSpPr>
          <p:cNvPr id="1408" name="Google Shape;1408;g6465d93381_0_1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6465d93381_0_1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3" name="Shape 1413"/>
        <p:cNvGrpSpPr/>
        <p:nvPr/>
      </p:nvGrpSpPr>
      <p:grpSpPr>
        <a:xfrm>
          <a:off x="0" y="0"/>
          <a:ext cx="0" cy="0"/>
          <a:chOff x="0" y="0"/>
          <a:chExt cx="0" cy="0"/>
        </a:xfrm>
      </p:grpSpPr>
      <p:sp>
        <p:nvSpPr>
          <p:cNvPr id="1414" name="Google Shape;1414;g6465d93381_0_1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6465d93381_0_1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9" name="Shape 1419"/>
        <p:cNvGrpSpPr/>
        <p:nvPr/>
      </p:nvGrpSpPr>
      <p:grpSpPr>
        <a:xfrm>
          <a:off x="0" y="0"/>
          <a:ext cx="0" cy="0"/>
          <a:chOff x="0" y="0"/>
          <a:chExt cx="0" cy="0"/>
        </a:xfrm>
      </p:grpSpPr>
      <p:sp>
        <p:nvSpPr>
          <p:cNvPr id="1420" name="Google Shape;1420;g6465d93381_0_1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6465d93381_0_1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4" name="Shape 1424"/>
        <p:cNvGrpSpPr/>
        <p:nvPr/>
      </p:nvGrpSpPr>
      <p:grpSpPr>
        <a:xfrm>
          <a:off x="0" y="0"/>
          <a:ext cx="0" cy="0"/>
          <a:chOff x="0" y="0"/>
          <a:chExt cx="0" cy="0"/>
        </a:xfrm>
      </p:grpSpPr>
      <p:sp>
        <p:nvSpPr>
          <p:cNvPr id="1425" name="Google Shape;1425;g6465d93381_0_1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6465d93381_0_1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0" name="Shape 1430"/>
        <p:cNvGrpSpPr/>
        <p:nvPr/>
      </p:nvGrpSpPr>
      <p:grpSpPr>
        <a:xfrm>
          <a:off x="0" y="0"/>
          <a:ext cx="0" cy="0"/>
          <a:chOff x="0" y="0"/>
          <a:chExt cx="0" cy="0"/>
        </a:xfrm>
      </p:grpSpPr>
      <p:sp>
        <p:nvSpPr>
          <p:cNvPr id="1431" name="Google Shape;1431;g6465d93381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6465d93381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hyperlink" Target="https://cses.fi/problemset/task/1650" TargetMode="External"/><Relationship Id="rId4" Type="http://schemas.openxmlformats.org/officeDocument/2006/relationships/hyperlink" Target="https://cses.fi/problemset/task/1143" TargetMode="External"/><Relationship Id="rId5" Type="http://schemas.openxmlformats.org/officeDocument/2006/relationships/hyperlink" Target="https://cses.fi/problemset/task/1749"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odeforces.com/problemset/problem/556/A?locale=en"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Segment Trees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Probably the second best data structure </a:t>
            </a:r>
            <a:endParaRPr/>
          </a:p>
          <a:p>
            <a:pPr indent="0" lvl="0" marL="0" rtl="0" algn="l">
              <a:spcBef>
                <a:spcPts val="0"/>
              </a:spcBef>
              <a:spcAft>
                <a:spcPts val="0"/>
              </a:spcAft>
              <a:buNone/>
            </a:pPr>
            <a:r>
              <a:rPr lang="en-GB"/>
              <a:t>(bonus points for guessing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Quick note on ranges/interval notation</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 b] : all numbers from a to b, both inclusive</a:t>
            </a:r>
            <a:endParaRPr/>
          </a:p>
          <a:p>
            <a:pPr indent="-342900" lvl="0" marL="457200" rtl="0" algn="l">
              <a:spcBef>
                <a:spcPts val="0"/>
              </a:spcBef>
              <a:spcAft>
                <a:spcPts val="0"/>
              </a:spcAft>
              <a:buSzPts val="1800"/>
              <a:buChar char="●"/>
            </a:pPr>
            <a:r>
              <a:rPr lang="en-GB"/>
              <a:t>[a, b) : all numbers from a to b, a inclusive, b exclusive</a:t>
            </a:r>
            <a:endParaRPr/>
          </a:p>
          <a:p>
            <a:pPr indent="-342900" lvl="0" marL="457200" rtl="0" algn="l">
              <a:spcBef>
                <a:spcPts val="0"/>
              </a:spcBef>
              <a:spcAft>
                <a:spcPts val="0"/>
              </a:spcAft>
              <a:buSzPts val="1800"/>
              <a:buChar char="●"/>
            </a:pPr>
            <a:r>
              <a:rPr lang="en-GB"/>
              <a:t>(a, b] : all numbers from a to b, a exclusive, b inclusive</a:t>
            </a:r>
            <a:endParaRPr/>
          </a:p>
          <a:p>
            <a:pPr indent="-342900" lvl="0" marL="457200" rtl="0" algn="l">
              <a:spcBef>
                <a:spcPts val="0"/>
              </a:spcBef>
              <a:spcAft>
                <a:spcPts val="0"/>
              </a:spcAft>
              <a:buSzPts val="1800"/>
              <a:buChar char="●"/>
            </a:pPr>
            <a:r>
              <a:rPr lang="en-GB"/>
              <a:t>(a, b) : all numbers from a to b, both exclusive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In general, ( or ) means exclusive</a:t>
            </a:r>
            <a:endParaRPr/>
          </a:p>
          <a:p>
            <a:pPr indent="-342900" lvl="0" marL="457200" rtl="0" algn="l">
              <a:spcBef>
                <a:spcPts val="0"/>
              </a:spcBef>
              <a:spcAft>
                <a:spcPts val="0"/>
              </a:spcAft>
              <a:buSzPts val="1800"/>
              <a:buChar char="●"/>
            </a:pPr>
            <a:r>
              <a:rPr lang="en-GB"/>
              <a:t>And [ or ] means inclusive</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8" name="Shape 1438"/>
        <p:cNvGrpSpPr/>
        <p:nvPr/>
      </p:nvGrpSpPr>
      <p:grpSpPr>
        <a:xfrm>
          <a:off x="0" y="0"/>
          <a:ext cx="0" cy="0"/>
          <a:chOff x="0" y="0"/>
          <a:chExt cx="0" cy="0"/>
        </a:xfrm>
      </p:grpSpPr>
      <p:sp>
        <p:nvSpPr>
          <p:cNvPr id="1439" name="Google Shape;1439;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Possible extensions to work on </a:t>
            </a:r>
            <a:endParaRPr/>
          </a:p>
        </p:txBody>
      </p:sp>
      <p:sp>
        <p:nvSpPr>
          <p:cNvPr id="1440" name="Google Shape;1440;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u="sng">
                <a:solidFill>
                  <a:schemeClr val="hlink"/>
                </a:solidFill>
                <a:latin typeface="Arial"/>
                <a:ea typeface="Arial"/>
                <a:cs typeface="Arial"/>
                <a:sym typeface="Arial"/>
                <a:hlinkClick r:id="rId3"/>
              </a:rPr>
              <a:t>https://cses.fi/problemset/task/1650</a:t>
            </a:r>
            <a:endParaRPr sz="2400"/>
          </a:p>
          <a:p>
            <a:pPr indent="-381000" lvl="0" marL="457200" rtl="0" algn="l">
              <a:spcBef>
                <a:spcPts val="0"/>
              </a:spcBef>
              <a:spcAft>
                <a:spcPts val="0"/>
              </a:spcAft>
              <a:buSzPts val="2400"/>
              <a:buChar char="●"/>
            </a:pPr>
            <a:r>
              <a:rPr lang="en-GB" sz="2400" u="sng">
                <a:solidFill>
                  <a:schemeClr val="hlink"/>
                </a:solidFill>
                <a:latin typeface="Arial"/>
                <a:ea typeface="Arial"/>
                <a:cs typeface="Arial"/>
                <a:sym typeface="Arial"/>
                <a:hlinkClick r:id="rId4"/>
              </a:rPr>
              <a:t>https://cses.fi/problemset/task/1143</a:t>
            </a:r>
            <a:endParaRPr sz="2400"/>
          </a:p>
          <a:p>
            <a:pPr indent="-381000" lvl="0" marL="457200" rtl="0" algn="l">
              <a:spcBef>
                <a:spcPts val="0"/>
              </a:spcBef>
              <a:spcAft>
                <a:spcPts val="0"/>
              </a:spcAft>
              <a:buSzPts val="2400"/>
              <a:buChar char="●"/>
            </a:pPr>
            <a:r>
              <a:rPr lang="en-GB" sz="2400" u="sng">
                <a:solidFill>
                  <a:schemeClr val="hlink"/>
                </a:solidFill>
                <a:latin typeface="Arial"/>
                <a:ea typeface="Arial"/>
                <a:cs typeface="Arial"/>
                <a:sym typeface="Arial"/>
                <a:hlinkClick r:id="rId5"/>
              </a:rPr>
              <a:t>https://cses.fi/problemset/task/1749</a:t>
            </a:r>
            <a:endParaRPr sz="240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4" name="Shape 1444"/>
        <p:cNvGrpSpPr/>
        <p:nvPr/>
      </p:nvGrpSpPr>
      <p:grpSpPr>
        <a:xfrm>
          <a:off x="0" y="0"/>
          <a:ext cx="0" cy="0"/>
          <a:chOff x="0" y="0"/>
          <a:chExt cx="0" cy="0"/>
        </a:xfrm>
      </p:grpSpPr>
      <p:sp>
        <p:nvSpPr>
          <p:cNvPr id="1445" name="Google Shape;1445;p11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Discretization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9" name="Shape 1449"/>
        <p:cNvGrpSpPr/>
        <p:nvPr/>
      </p:nvGrpSpPr>
      <p:grpSpPr>
        <a:xfrm>
          <a:off x="0" y="0"/>
          <a:ext cx="0" cy="0"/>
          <a:chOff x="0" y="0"/>
          <a:chExt cx="0" cy="0"/>
        </a:xfrm>
      </p:grpSpPr>
      <p:sp>
        <p:nvSpPr>
          <p:cNvPr id="1450" name="Google Shape;1450;p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Focus</a:t>
            </a:r>
            <a:endParaRPr/>
          </a:p>
        </p:txBody>
      </p:sp>
      <p:sp>
        <p:nvSpPr>
          <p:cNvPr id="1451" name="Google Shape;1451;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You’re given an integer array of size N ≤ 100,000</a:t>
            </a:r>
            <a:endParaRPr/>
          </a:p>
          <a:p>
            <a:pPr indent="-342900" lvl="0" marL="457200" rtl="0" algn="l">
              <a:spcBef>
                <a:spcPts val="0"/>
              </a:spcBef>
              <a:spcAft>
                <a:spcPts val="0"/>
              </a:spcAft>
              <a:buSzPts val="1800"/>
              <a:buChar char="●"/>
            </a:pPr>
            <a:r>
              <a:rPr lang="en-GB"/>
              <a:t>You need to count the number of </a:t>
            </a:r>
            <a:r>
              <a:rPr i="1" lang="en-GB"/>
              <a:t>inversions </a:t>
            </a:r>
            <a:r>
              <a:rPr lang="en-GB"/>
              <a:t>in the array</a:t>
            </a:r>
            <a:endParaRPr/>
          </a:p>
          <a:p>
            <a:pPr indent="-342900" lvl="0" marL="457200" rtl="0" algn="l">
              <a:spcBef>
                <a:spcPts val="0"/>
              </a:spcBef>
              <a:spcAft>
                <a:spcPts val="0"/>
              </a:spcAft>
              <a:buSzPts val="1800"/>
              <a:buChar char="●"/>
            </a:pPr>
            <a:r>
              <a:rPr lang="en-GB"/>
              <a:t>An inversion is a pair of indices in the array (i, j) such that:</a:t>
            </a:r>
            <a:endParaRPr/>
          </a:p>
          <a:p>
            <a:pPr indent="-317500" lvl="1" marL="914400" rtl="0" algn="l">
              <a:spcBef>
                <a:spcPts val="0"/>
              </a:spcBef>
              <a:spcAft>
                <a:spcPts val="0"/>
              </a:spcAft>
              <a:buSzPts val="1400"/>
              <a:buChar char="○"/>
            </a:pPr>
            <a:r>
              <a:rPr lang="en-GB"/>
              <a:t>i &lt; j </a:t>
            </a:r>
            <a:endParaRPr/>
          </a:p>
          <a:p>
            <a:pPr indent="-317500" lvl="1" marL="914400" rtl="0" algn="l">
              <a:spcBef>
                <a:spcPts val="0"/>
              </a:spcBef>
              <a:spcAft>
                <a:spcPts val="0"/>
              </a:spcAft>
              <a:buSzPts val="1400"/>
              <a:buChar char="○"/>
            </a:pPr>
            <a:r>
              <a:rPr lang="en-GB"/>
              <a:t>arr[i] &gt; arr[j]</a:t>
            </a:r>
            <a:endParaRPr/>
          </a:p>
          <a:p>
            <a:pPr indent="-342900" lvl="0" marL="457200" rtl="0" algn="l">
              <a:spcBef>
                <a:spcPts val="0"/>
              </a:spcBef>
              <a:spcAft>
                <a:spcPts val="0"/>
              </a:spcAft>
              <a:buSzPts val="1800"/>
              <a:buChar char="●"/>
            </a:pPr>
            <a:r>
              <a:rPr lang="en-GB"/>
              <a:t>How can you solve this?</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5" name="Shape 1455"/>
        <p:cNvGrpSpPr/>
        <p:nvPr/>
      </p:nvGrpSpPr>
      <p:grpSpPr>
        <a:xfrm>
          <a:off x="0" y="0"/>
          <a:ext cx="0" cy="0"/>
          <a:chOff x="0" y="0"/>
          <a:chExt cx="0" cy="0"/>
        </a:xfrm>
      </p:grpSpPr>
      <p:sp>
        <p:nvSpPr>
          <p:cNvPr id="1456" name="Google Shape;1456;p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Focus Solution</a:t>
            </a:r>
            <a:endParaRPr/>
          </a:p>
        </p:txBody>
      </p:sp>
      <p:sp>
        <p:nvSpPr>
          <p:cNvPr id="1457" name="Google Shape;1457;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Notice that the second index in each inversion is smaller than the first index. </a:t>
            </a:r>
            <a:endParaRPr/>
          </a:p>
          <a:p>
            <a:pPr indent="-342900" lvl="0" marL="457200" rtl="0" algn="l">
              <a:spcBef>
                <a:spcPts val="0"/>
              </a:spcBef>
              <a:spcAft>
                <a:spcPts val="0"/>
              </a:spcAft>
              <a:buSzPts val="1800"/>
              <a:buChar char="●"/>
            </a:pPr>
            <a:r>
              <a:rPr lang="en-GB"/>
              <a:t>Therefore, the problem can be simplified into finding, for each position, the number of previous positions with greater values.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1" name="Shape 1461"/>
        <p:cNvGrpSpPr/>
        <p:nvPr/>
      </p:nvGrpSpPr>
      <p:grpSpPr>
        <a:xfrm>
          <a:off x="0" y="0"/>
          <a:ext cx="0" cy="0"/>
          <a:chOff x="0" y="0"/>
          <a:chExt cx="0" cy="0"/>
        </a:xfrm>
      </p:grpSpPr>
      <p:sp>
        <p:nvSpPr>
          <p:cNvPr id="1462" name="Google Shape;1462;p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Focus Solution</a:t>
            </a:r>
            <a:endParaRPr/>
          </a:p>
        </p:txBody>
      </p:sp>
      <p:sp>
        <p:nvSpPr>
          <p:cNvPr id="1463" name="Google Shape;1463;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first consider a simplified version of the problem</a:t>
            </a:r>
            <a:endParaRPr/>
          </a:p>
          <a:p>
            <a:pPr indent="-342900" lvl="0" marL="457200" rtl="0" algn="l">
              <a:spcBef>
                <a:spcPts val="0"/>
              </a:spcBef>
              <a:spcAft>
                <a:spcPts val="0"/>
              </a:spcAft>
              <a:buSzPts val="1800"/>
              <a:buChar char="●"/>
            </a:pPr>
            <a:r>
              <a:rPr lang="en-GB"/>
              <a:t>Here, all values in the array are upto some number like 10</a:t>
            </a:r>
            <a:r>
              <a:rPr baseline="30000" lang="en-GB" sz="1900"/>
              <a:t>5</a:t>
            </a:r>
            <a:endParaRPr baseline="30000" sz="1900"/>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7" name="Shape 1467"/>
        <p:cNvGrpSpPr/>
        <p:nvPr/>
      </p:nvGrpSpPr>
      <p:grpSpPr>
        <a:xfrm>
          <a:off x="0" y="0"/>
          <a:ext cx="0" cy="0"/>
          <a:chOff x="0" y="0"/>
          <a:chExt cx="0" cy="0"/>
        </a:xfrm>
      </p:grpSpPr>
      <p:sp>
        <p:nvSpPr>
          <p:cNvPr id="1468" name="Google Shape;1468;p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Applying a segment tree</a:t>
            </a:r>
            <a:endParaRPr/>
          </a:p>
        </p:txBody>
      </p:sp>
      <p:sp>
        <p:nvSpPr>
          <p:cNvPr id="1469" name="Google Shape;1469;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Notice that now, due to the smaller range of values, we can create a segment tree, where the value of each index in the segment tree is the number of times the index has been present in the array so far.</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So, if the number 4 occurs 8 times, the value of the index 4 in the segtree is 8.</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3" name="Shape 1473"/>
        <p:cNvGrpSpPr/>
        <p:nvPr/>
      </p:nvGrpSpPr>
      <p:grpSpPr>
        <a:xfrm>
          <a:off x="0" y="0"/>
          <a:ext cx="0" cy="0"/>
          <a:chOff x="0" y="0"/>
          <a:chExt cx="0" cy="0"/>
        </a:xfrm>
      </p:grpSpPr>
      <p:sp>
        <p:nvSpPr>
          <p:cNvPr id="1474" name="Google Shape;1474;p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solve</a:t>
            </a:r>
            <a:endParaRPr/>
          </a:p>
        </p:txBody>
      </p:sp>
      <p:sp>
        <p:nvSpPr>
          <p:cNvPr id="1475" name="Google Shape;1475;p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With the segment trees setup, we first initialise the entire segment tree to 0, having not encountered any values.</a:t>
            </a:r>
            <a:endParaRPr/>
          </a:p>
          <a:p>
            <a:pPr indent="-342900" lvl="0" marL="457200" rtl="0" algn="l">
              <a:spcBef>
                <a:spcPts val="0"/>
              </a:spcBef>
              <a:spcAft>
                <a:spcPts val="0"/>
              </a:spcAft>
              <a:buSzPts val="1800"/>
              <a:buChar char="●"/>
            </a:pPr>
            <a:r>
              <a:rPr lang="en-GB"/>
              <a:t>Now we iterate over every index in the array, and update the value at this index of the segment tree up by 1.</a:t>
            </a:r>
            <a:endParaRPr/>
          </a:p>
          <a:p>
            <a:pPr indent="-342900" lvl="0" marL="457200" rtl="0" algn="l">
              <a:spcBef>
                <a:spcPts val="0"/>
              </a:spcBef>
              <a:spcAft>
                <a:spcPts val="0"/>
              </a:spcAft>
              <a:buSzPts val="1800"/>
              <a:buChar char="●"/>
            </a:pPr>
            <a:r>
              <a:rPr lang="en-GB"/>
              <a:t>Now we find, using a range sum over the range (value+1, end), the number of values which have occurred so far that are greater than this current one.</a:t>
            </a:r>
            <a:endParaRPr/>
          </a:p>
          <a:p>
            <a:pPr indent="-342900" lvl="0" marL="457200" rtl="0" algn="l">
              <a:spcBef>
                <a:spcPts val="0"/>
              </a:spcBef>
              <a:spcAft>
                <a:spcPts val="0"/>
              </a:spcAft>
              <a:buSzPts val="1800"/>
              <a:buChar char="●"/>
            </a:pPr>
            <a:r>
              <a:rPr lang="en-GB"/>
              <a:t>We add this result to our answer.</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9" name="Shape 1479"/>
        <p:cNvGrpSpPr/>
        <p:nvPr/>
      </p:nvGrpSpPr>
      <p:grpSpPr>
        <a:xfrm>
          <a:off x="0" y="0"/>
          <a:ext cx="0" cy="0"/>
          <a:chOff x="0" y="0"/>
          <a:chExt cx="0" cy="0"/>
        </a:xfrm>
      </p:grpSpPr>
      <p:sp>
        <p:nvSpPr>
          <p:cNvPr id="1480" name="Google Shape;1480;p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Un-generalising the problem.</a:t>
            </a:r>
            <a:endParaRPr/>
          </a:p>
        </p:txBody>
      </p:sp>
      <p:sp>
        <p:nvSpPr>
          <p:cNvPr id="1481" name="Google Shape;1481;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However, the issue is that, to solve this, we needed to assume that the values are ≤ 100,000</a:t>
            </a:r>
            <a:endParaRPr/>
          </a:p>
          <a:p>
            <a:pPr indent="-342900" lvl="0" marL="457200" rtl="0" algn="l">
              <a:spcBef>
                <a:spcPts val="0"/>
              </a:spcBef>
              <a:spcAft>
                <a:spcPts val="0"/>
              </a:spcAft>
              <a:buSzPts val="1800"/>
              <a:buChar char="●"/>
            </a:pPr>
            <a:r>
              <a:rPr lang="en-GB"/>
              <a:t>In the general case, values could be negative, or &gt; 100,000</a:t>
            </a:r>
            <a:endParaRPr/>
          </a:p>
          <a:p>
            <a:pPr indent="-342900" lvl="0" marL="457200" rtl="0" algn="l">
              <a:spcBef>
                <a:spcPts val="0"/>
              </a:spcBef>
              <a:spcAft>
                <a:spcPts val="0"/>
              </a:spcAft>
              <a:buSzPts val="1800"/>
              <a:buChar char="●"/>
            </a:pPr>
            <a:r>
              <a:rPr lang="en-GB"/>
              <a:t>You can’t make a segment tree account for all possible indices </a:t>
            </a:r>
            <a:endParaRPr/>
          </a:p>
          <a:p>
            <a:pPr indent="-342900" lvl="0" marL="457200" rtl="0" algn="l">
              <a:spcBef>
                <a:spcPts val="0"/>
              </a:spcBef>
              <a:spcAft>
                <a:spcPts val="0"/>
              </a:spcAft>
              <a:buSzPts val="1800"/>
              <a:buChar char="●"/>
            </a:pPr>
            <a:r>
              <a:rPr lang="en-GB"/>
              <a:t>This would take too much memory</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5" name="Shape 1485"/>
        <p:cNvGrpSpPr/>
        <p:nvPr/>
      </p:nvGrpSpPr>
      <p:grpSpPr>
        <a:xfrm>
          <a:off x="0" y="0"/>
          <a:ext cx="0" cy="0"/>
          <a:chOff x="0" y="0"/>
          <a:chExt cx="0" cy="0"/>
        </a:xfrm>
      </p:grpSpPr>
      <p:sp>
        <p:nvSpPr>
          <p:cNvPr id="1486" name="Google Shape;1486;p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Un-generalising the problem.</a:t>
            </a:r>
            <a:endParaRPr/>
          </a:p>
        </p:txBody>
      </p:sp>
      <p:sp>
        <p:nvSpPr>
          <p:cNvPr id="1487" name="Google Shape;1487;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idea here is that, as long as we map the “true” value at each position to an array to a “fake” value, and maintain the relative comparator (&lt;, = or &gt;) of elements, our algorithm is correct.</a:t>
            </a:r>
            <a:endParaRPr/>
          </a:p>
          <a:p>
            <a:pPr indent="0" lvl="0" marL="0" rtl="0" algn="l">
              <a:spcBef>
                <a:spcPts val="1600"/>
              </a:spcBef>
              <a:spcAft>
                <a:spcPts val="0"/>
              </a:spcAft>
              <a:buNone/>
            </a:pPr>
            <a:r>
              <a:rPr lang="en-GB"/>
              <a:t>This can be shown with the number of inversions in the following two arrays being the same:</a:t>
            </a:r>
            <a:endParaRPr/>
          </a:p>
          <a:p>
            <a:pPr indent="-342900" lvl="0" marL="457200" rtl="0" algn="l">
              <a:spcBef>
                <a:spcPts val="1600"/>
              </a:spcBef>
              <a:spcAft>
                <a:spcPts val="0"/>
              </a:spcAft>
              <a:buSzPts val="1800"/>
              <a:buChar char="●"/>
            </a:pPr>
            <a:r>
              <a:rPr lang="en-GB"/>
              <a:t>[11, 4, 9, 20, 1]</a:t>
            </a:r>
            <a:endParaRPr/>
          </a:p>
          <a:p>
            <a:pPr indent="-342900" lvl="0" marL="457200" rtl="0" algn="l">
              <a:spcBef>
                <a:spcPts val="0"/>
              </a:spcBef>
              <a:spcAft>
                <a:spcPts val="0"/>
              </a:spcAft>
              <a:buSzPts val="1800"/>
              <a:buChar char="●"/>
            </a:pPr>
            <a:r>
              <a:rPr lang="en-GB"/>
              <a:t>[4, 2, 3, 5, 1]</a:t>
            </a:r>
            <a:endParaRPr/>
          </a:p>
          <a:p>
            <a:pPr indent="0" lvl="0" marL="0" rtl="0" algn="l">
              <a:spcBef>
                <a:spcPts val="1600"/>
              </a:spcBef>
              <a:spcAft>
                <a:spcPts val="1600"/>
              </a:spcAft>
              <a:buNone/>
            </a:pPr>
            <a:r>
              <a:rPr lang="en-GB"/>
              <a:t>Notice that in the above two arrays, two corresponding indices have the same comparator.</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1" name="Shape 1491"/>
        <p:cNvGrpSpPr/>
        <p:nvPr/>
      </p:nvGrpSpPr>
      <p:grpSpPr>
        <a:xfrm>
          <a:off x="0" y="0"/>
          <a:ext cx="0" cy="0"/>
          <a:chOff x="0" y="0"/>
          <a:chExt cx="0" cy="0"/>
        </a:xfrm>
      </p:grpSpPr>
      <p:sp>
        <p:nvSpPr>
          <p:cNvPr id="1492" name="Google Shape;1492;p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Discretisation</a:t>
            </a:r>
            <a:endParaRPr/>
          </a:p>
        </p:txBody>
      </p:sp>
      <p:sp>
        <p:nvSpPr>
          <p:cNvPr id="1493" name="Google Shape;1493;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This process of mapping “unfriendly” values to new, easy to process values is known as discretisation.</a:t>
            </a:r>
            <a:endParaRPr/>
          </a:p>
          <a:p>
            <a:pPr indent="-342900" lvl="0" marL="457200" rtl="0" algn="l">
              <a:spcBef>
                <a:spcPts val="0"/>
              </a:spcBef>
              <a:spcAft>
                <a:spcPts val="0"/>
              </a:spcAft>
              <a:buSzPts val="1800"/>
              <a:buChar char="●"/>
            </a:pPr>
            <a:r>
              <a:rPr lang="en-GB"/>
              <a:t>This is generally applied to the inversions problem, and other problems where the answer will not change given some simplification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Sparse tables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Constructed in O(nlogn)</a:t>
            </a:r>
            <a:endParaRPr/>
          </a:p>
          <a:p>
            <a:pPr indent="-342900" lvl="0" marL="457200" rtl="0" algn="l">
              <a:spcBef>
                <a:spcPts val="0"/>
              </a:spcBef>
              <a:spcAft>
                <a:spcPts val="0"/>
              </a:spcAft>
              <a:buSzPts val="1800"/>
              <a:buChar char="●"/>
            </a:pPr>
            <a:r>
              <a:rPr lang="en-GB"/>
              <a:t>Can support min/max queries in O(1) time</a:t>
            </a:r>
            <a:endParaRPr/>
          </a:p>
          <a:p>
            <a:pPr indent="-342900" lvl="0" marL="457200" rtl="0" algn="l">
              <a:spcBef>
                <a:spcPts val="0"/>
              </a:spcBef>
              <a:spcAft>
                <a:spcPts val="0"/>
              </a:spcAft>
              <a:buSzPts val="1800"/>
              <a:buChar char="●"/>
            </a:pPr>
            <a:r>
              <a:rPr lang="en-GB"/>
              <a:t>Is an array of size [n][logn]</a:t>
            </a:r>
            <a:endParaRPr/>
          </a:p>
          <a:p>
            <a:pPr indent="-342900" lvl="0" marL="457200" rtl="0" algn="l">
              <a:spcBef>
                <a:spcPts val="0"/>
              </a:spcBef>
              <a:spcAft>
                <a:spcPts val="0"/>
              </a:spcAft>
              <a:buSzPts val="1800"/>
              <a:buChar char="●"/>
            </a:pPr>
            <a:r>
              <a:rPr lang="en-GB"/>
              <a:t>An index [i][j] represents:</a:t>
            </a:r>
            <a:endParaRPr/>
          </a:p>
          <a:p>
            <a:pPr indent="0" lvl="0" marL="0" rtl="0" algn="l">
              <a:spcBef>
                <a:spcPts val="1600"/>
              </a:spcBef>
              <a:spcAft>
                <a:spcPts val="0"/>
              </a:spcAft>
              <a:buNone/>
            </a:pPr>
            <a:r>
              <a:t/>
            </a:r>
            <a:endParaRPr/>
          </a:p>
          <a:p>
            <a:pPr indent="0" lvl="0" marL="0" rtl="0" algn="ctr">
              <a:spcBef>
                <a:spcPts val="1600"/>
              </a:spcBef>
              <a:spcAft>
                <a:spcPts val="0"/>
              </a:spcAft>
              <a:buNone/>
            </a:pPr>
            <a:r>
              <a:rPr b="1" lang="en-GB"/>
              <a:t>The min/max number in the range of indices [i, i+2^j).</a:t>
            </a:r>
            <a:endParaRPr b="1"/>
          </a:p>
          <a:p>
            <a:pPr indent="0" lvl="0" marL="0" rtl="0" algn="l">
              <a:spcBef>
                <a:spcPts val="1600"/>
              </a:spcBef>
              <a:spcAft>
                <a:spcPts val="160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7" name="Shape 1497"/>
        <p:cNvGrpSpPr/>
        <p:nvPr/>
      </p:nvGrpSpPr>
      <p:grpSpPr>
        <a:xfrm>
          <a:off x="0" y="0"/>
          <a:ext cx="0" cy="0"/>
          <a:chOff x="0" y="0"/>
          <a:chExt cx="0" cy="0"/>
        </a:xfrm>
      </p:grpSpPr>
      <p:sp>
        <p:nvSpPr>
          <p:cNvPr id="1498" name="Google Shape;1498;p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Issues</a:t>
            </a:r>
            <a:endParaRPr/>
          </a:p>
        </p:txBody>
      </p:sp>
      <p:sp>
        <p:nvSpPr>
          <p:cNvPr id="1499" name="Google Shape;1499;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Notice that you cannot discretise an array where you want to find, say, the pairwise sums.</a:t>
            </a:r>
            <a:endParaRPr/>
          </a:p>
          <a:p>
            <a:pPr indent="-342900" lvl="0" marL="457200" rtl="0" algn="l">
              <a:spcBef>
                <a:spcPts val="0"/>
              </a:spcBef>
              <a:spcAft>
                <a:spcPts val="0"/>
              </a:spcAft>
              <a:buSzPts val="1800"/>
              <a:buChar char="●"/>
            </a:pPr>
            <a:r>
              <a:rPr lang="en-GB"/>
              <a:t>By mapping onto new values, you actually lose the true answer</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[3, 4] = 7</a:t>
            </a:r>
            <a:endParaRPr/>
          </a:p>
          <a:p>
            <a:pPr indent="0" lvl="0" marL="0" rtl="0" algn="l">
              <a:spcBef>
                <a:spcPts val="1600"/>
              </a:spcBef>
              <a:spcAft>
                <a:spcPts val="0"/>
              </a:spcAft>
              <a:buNone/>
            </a:pPr>
            <a:r>
              <a:rPr lang="en-GB"/>
              <a:t>[1, 2] = 3</a:t>
            </a:r>
            <a:endParaRPr/>
          </a:p>
          <a:p>
            <a:pPr indent="0" lvl="0" marL="0" rtl="0" algn="l">
              <a:spcBef>
                <a:spcPts val="1600"/>
              </a:spcBef>
              <a:spcAft>
                <a:spcPts val="1600"/>
              </a:spcAft>
              <a:buNone/>
            </a:pPr>
            <a:r>
              <a:rPr lang="en-GB"/>
              <a:t>And 7 ≠ 3</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3" name="Shape 1503"/>
        <p:cNvGrpSpPr/>
        <p:nvPr/>
      </p:nvGrpSpPr>
      <p:grpSpPr>
        <a:xfrm>
          <a:off x="0" y="0"/>
          <a:ext cx="0" cy="0"/>
          <a:chOff x="0" y="0"/>
          <a:chExt cx="0" cy="0"/>
        </a:xfrm>
      </p:grpSpPr>
      <p:sp>
        <p:nvSpPr>
          <p:cNvPr id="1504" name="Google Shape;1504;p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Warning</a:t>
            </a:r>
            <a:endParaRPr/>
          </a:p>
        </p:txBody>
      </p:sp>
      <p:sp>
        <p:nvSpPr>
          <p:cNvPr id="1505" name="Google Shape;1505;p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basically means that you need to be </a:t>
            </a:r>
            <a:r>
              <a:rPr i="1" lang="en-GB"/>
              <a:t>very</a:t>
            </a:r>
            <a:r>
              <a:rPr lang="en-GB"/>
              <a:t> careful about when you discretise.</a:t>
            </a:r>
            <a:endParaRPr/>
          </a:p>
          <a:p>
            <a:pPr indent="0" lvl="0" marL="0" rtl="0" algn="l">
              <a:spcBef>
                <a:spcPts val="1600"/>
              </a:spcBef>
              <a:spcAft>
                <a:spcPts val="0"/>
              </a:spcAft>
              <a:buNone/>
            </a:pPr>
            <a:r>
              <a:rPr lang="en-GB"/>
              <a:t>If discretisation is going to change the answer, then it obviously won’t work</a:t>
            </a:r>
            <a:endParaRPr/>
          </a:p>
          <a:p>
            <a:pPr indent="0" lvl="0" marL="0" rtl="0" algn="l">
              <a:spcBef>
                <a:spcPts val="1600"/>
              </a:spcBef>
              <a:spcAft>
                <a:spcPts val="1600"/>
              </a:spcAft>
              <a:buNone/>
            </a:pPr>
            <a:r>
              <a:rPr lang="en-GB"/>
              <a:t>Discretisation is most commonly used with comparators (&gt;, &lt;, =), and least commonly with arithmetic operators (+, -, *, /,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9" name="Shape 1509"/>
        <p:cNvGrpSpPr/>
        <p:nvPr/>
      </p:nvGrpSpPr>
      <p:grpSpPr>
        <a:xfrm>
          <a:off x="0" y="0"/>
          <a:ext cx="0" cy="0"/>
          <a:chOff x="0" y="0"/>
          <a:chExt cx="0" cy="0"/>
        </a:xfrm>
      </p:grpSpPr>
      <p:sp>
        <p:nvSpPr>
          <p:cNvPr id="1510" name="Google Shape;1510;p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discretise</a:t>
            </a:r>
            <a:endParaRPr/>
          </a:p>
        </p:txBody>
      </p:sp>
      <p:sp>
        <p:nvSpPr>
          <p:cNvPr id="1511" name="Google Shape;1511;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Sort the entire array of values.</a:t>
            </a:r>
            <a:endParaRPr/>
          </a:p>
          <a:p>
            <a:pPr indent="0" lvl="0" marL="457200" rtl="0" algn="l">
              <a:spcBef>
                <a:spcPts val="1600"/>
              </a:spcBef>
              <a:spcAft>
                <a:spcPts val="0"/>
              </a:spcAft>
              <a:buNone/>
            </a:pPr>
            <a:r>
              <a:rPr lang="en-GB"/>
              <a:t>[41, 15, 2, 19, -100]</a:t>
            </a:r>
            <a:endParaRPr/>
          </a:p>
          <a:p>
            <a:pPr indent="0" lvl="0" marL="0" rtl="0" algn="l">
              <a:spcBef>
                <a:spcPts val="1600"/>
              </a:spcBef>
              <a:spcAft>
                <a:spcPts val="0"/>
              </a:spcAft>
              <a:buNone/>
            </a:pPr>
            <a:r>
              <a:rPr lang="en-GB"/>
              <a:t>⇒</a:t>
            </a:r>
            <a:endParaRPr/>
          </a:p>
          <a:p>
            <a:pPr indent="457200" lvl="0" marL="0" rtl="0" algn="l">
              <a:spcBef>
                <a:spcPts val="1600"/>
              </a:spcBef>
              <a:spcAft>
                <a:spcPts val="1600"/>
              </a:spcAft>
              <a:buNone/>
            </a:pPr>
            <a:r>
              <a:rPr lang="en-GB"/>
              <a:t>[-100, 2, 15, 19, 41]</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5" name="Shape 1515"/>
        <p:cNvGrpSpPr/>
        <p:nvPr/>
      </p:nvGrpSpPr>
      <p:grpSpPr>
        <a:xfrm>
          <a:off x="0" y="0"/>
          <a:ext cx="0" cy="0"/>
          <a:chOff x="0" y="0"/>
          <a:chExt cx="0" cy="0"/>
        </a:xfrm>
      </p:grpSpPr>
      <p:sp>
        <p:nvSpPr>
          <p:cNvPr id="1516" name="Google Shape;1516;p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discretise</a:t>
            </a:r>
            <a:endParaRPr/>
          </a:p>
        </p:txBody>
      </p:sp>
      <p:sp>
        <p:nvSpPr>
          <p:cNvPr id="1517" name="Google Shape;1517;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On the sorted array, assign the lowest number to the </a:t>
            </a:r>
            <a:r>
              <a:rPr lang="en-GB"/>
              <a:t>discretized</a:t>
            </a:r>
            <a:r>
              <a:rPr lang="en-GB"/>
              <a:t> value ‘1’.</a:t>
            </a:r>
            <a:endParaRPr/>
          </a:p>
          <a:p>
            <a:pPr indent="457200" lvl="0" marL="0" rtl="0" algn="l">
              <a:spcBef>
                <a:spcPts val="1600"/>
              </a:spcBef>
              <a:spcAft>
                <a:spcPts val="0"/>
              </a:spcAft>
              <a:buNone/>
            </a:pPr>
            <a:r>
              <a:rPr lang="en-GB"/>
              <a:t>[-100, 2, 15, 19, 41]</a:t>
            </a:r>
            <a:endParaRPr/>
          </a:p>
          <a:p>
            <a:pPr indent="0" lvl="0" marL="0" rtl="0" algn="l">
              <a:spcBef>
                <a:spcPts val="1600"/>
              </a:spcBef>
              <a:spcAft>
                <a:spcPts val="1600"/>
              </a:spcAft>
              <a:buNone/>
            </a:pPr>
            <a:r>
              <a:rPr lang="en-GB"/>
              <a:t>-100 : 1</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1" name="Shape 1521"/>
        <p:cNvGrpSpPr/>
        <p:nvPr/>
      </p:nvGrpSpPr>
      <p:grpSpPr>
        <a:xfrm>
          <a:off x="0" y="0"/>
          <a:ext cx="0" cy="0"/>
          <a:chOff x="0" y="0"/>
          <a:chExt cx="0" cy="0"/>
        </a:xfrm>
      </p:grpSpPr>
      <p:sp>
        <p:nvSpPr>
          <p:cNvPr id="1522" name="Google Shape;1522;p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discretise</a:t>
            </a:r>
            <a:endParaRPr/>
          </a:p>
        </p:txBody>
      </p:sp>
      <p:sp>
        <p:nvSpPr>
          <p:cNvPr id="1523" name="Google Shape;1523;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Assign the next lowest number to the discretized value ‘2’</a:t>
            </a:r>
            <a:endParaRPr/>
          </a:p>
          <a:p>
            <a:pPr indent="457200" lvl="0" marL="0" rtl="0" algn="l">
              <a:spcBef>
                <a:spcPts val="1600"/>
              </a:spcBef>
              <a:spcAft>
                <a:spcPts val="0"/>
              </a:spcAft>
              <a:buNone/>
            </a:pPr>
            <a:r>
              <a:rPr lang="en-GB"/>
              <a:t>[2, 15, 19, 41]</a:t>
            </a:r>
            <a:endParaRPr/>
          </a:p>
          <a:p>
            <a:pPr indent="0" lvl="0" marL="0" rtl="0" algn="l">
              <a:spcBef>
                <a:spcPts val="1600"/>
              </a:spcBef>
              <a:spcAft>
                <a:spcPts val="0"/>
              </a:spcAft>
              <a:buNone/>
            </a:pPr>
            <a:r>
              <a:rPr lang="en-GB"/>
              <a:t>-100 : 1</a:t>
            </a:r>
            <a:endParaRPr/>
          </a:p>
          <a:p>
            <a:pPr indent="0" lvl="0" marL="0" rtl="0" algn="l">
              <a:spcBef>
                <a:spcPts val="1600"/>
              </a:spcBef>
              <a:spcAft>
                <a:spcPts val="1600"/>
              </a:spcAft>
              <a:buNone/>
            </a:pPr>
            <a:r>
              <a:rPr lang="en-GB"/>
              <a:t>2 : 2</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7" name="Shape 1527"/>
        <p:cNvGrpSpPr/>
        <p:nvPr/>
      </p:nvGrpSpPr>
      <p:grpSpPr>
        <a:xfrm>
          <a:off x="0" y="0"/>
          <a:ext cx="0" cy="0"/>
          <a:chOff x="0" y="0"/>
          <a:chExt cx="0" cy="0"/>
        </a:xfrm>
      </p:grpSpPr>
      <p:sp>
        <p:nvSpPr>
          <p:cNvPr id="1528" name="Google Shape;1528;p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discretise</a:t>
            </a:r>
            <a:endParaRPr/>
          </a:p>
        </p:txBody>
      </p:sp>
      <p:sp>
        <p:nvSpPr>
          <p:cNvPr id="1529" name="Google Shape;152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Keep doing this until all values in the array are mapped to some discretized value.</a:t>
            </a:r>
            <a:endParaRPr/>
          </a:p>
          <a:p>
            <a:pPr indent="-342900" lvl="0" marL="457200" rtl="0" algn="l">
              <a:spcBef>
                <a:spcPts val="0"/>
              </a:spcBef>
              <a:spcAft>
                <a:spcPts val="0"/>
              </a:spcAft>
              <a:buSzPts val="1800"/>
              <a:buChar char="●"/>
            </a:pPr>
            <a:r>
              <a:rPr lang="en-GB"/>
              <a:t>An effective way is by using a priority_queue (but remember to reverse it) </a:t>
            </a:r>
            <a:endParaRPr/>
          </a:p>
          <a:p>
            <a:pPr indent="457200" lvl="0" marL="0" rtl="0" algn="l">
              <a:spcBef>
                <a:spcPts val="1600"/>
              </a:spcBef>
              <a:spcAft>
                <a:spcPts val="0"/>
              </a:spcAft>
              <a:buNone/>
            </a:pPr>
            <a:r>
              <a:rPr lang="en-GB"/>
              <a:t>[-100, 2, 15, 19, 41]</a:t>
            </a:r>
            <a:endParaRPr/>
          </a:p>
          <a:p>
            <a:pPr indent="0" lvl="0" marL="0" rtl="0" algn="l">
              <a:spcBef>
                <a:spcPts val="1600"/>
              </a:spcBef>
              <a:spcAft>
                <a:spcPts val="0"/>
              </a:spcAft>
              <a:buNone/>
            </a:pPr>
            <a:r>
              <a:rPr lang="en-GB"/>
              <a:t>-100 : 1</a:t>
            </a:r>
            <a:endParaRPr/>
          </a:p>
          <a:p>
            <a:pPr indent="0" lvl="0" marL="0" rtl="0" algn="l">
              <a:spcBef>
                <a:spcPts val="0"/>
              </a:spcBef>
              <a:spcAft>
                <a:spcPts val="0"/>
              </a:spcAft>
              <a:buNone/>
            </a:pPr>
            <a:r>
              <a:rPr lang="en-GB"/>
              <a:t>2 : 2</a:t>
            </a:r>
            <a:endParaRPr/>
          </a:p>
          <a:p>
            <a:pPr indent="0" lvl="0" marL="0" rtl="0" algn="l">
              <a:spcBef>
                <a:spcPts val="0"/>
              </a:spcBef>
              <a:spcAft>
                <a:spcPts val="0"/>
              </a:spcAft>
              <a:buNone/>
            </a:pPr>
            <a:r>
              <a:rPr lang="en-GB"/>
              <a:t>15 : 3</a:t>
            </a:r>
            <a:endParaRPr/>
          </a:p>
          <a:p>
            <a:pPr indent="0" lvl="0" marL="0" rtl="0" algn="l">
              <a:spcBef>
                <a:spcPts val="0"/>
              </a:spcBef>
              <a:spcAft>
                <a:spcPts val="0"/>
              </a:spcAft>
              <a:buNone/>
            </a:pPr>
            <a:r>
              <a:rPr lang="en-GB"/>
              <a:t>19 : 4</a:t>
            </a:r>
            <a:endParaRPr/>
          </a:p>
          <a:p>
            <a:pPr indent="0" lvl="0" marL="0" rtl="0" algn="l">
              <a:spcBef>
                <a:spcPts val="0"/>
              </a:spcBef>
              <a:spcAft>
                <a:spcPts val="0"/>
              </a:spcAft>
              <a:buNone/>
            </a:pPr>
            <a:r>
              <a:rPr lang="en-GB"/>
              <a:t>41 : 5</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3" name="Shape 1533"/>
        <p:cNvGrpSpPr/>
        <p:nvPr/>
      </p:nvGrpSpPr>
      <p:grpSpPr>
        <a:xfrm>
          <a:off x="0" y="0"/>
          <a:ext cx="0" cy="0"/>
          <a:chOff x="0" y="0"/>
          <a:chExt cx="0" cy="0"/>
        </a:xfrm>
      </p:grpSpPr>
      <p:sp>
        <p:nvSpPr>
          <p:cNvPr id="1534" name="Google Shape;1534;p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 careful!</a:t>
            </a:r>
            <a:endParaRPr/>
          </a:p>
        </p:txBody>
      </p:sp>
      <p:sp>
        <p:nvSpPr>
          <p:cNvPr id="1535" name="Google Shape;1535;p1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If two values are equal, discretize them to the </a:t>
            </a:r>
            <a:r>
              <a:rPr i="1" lang="en-GB"/>
              <a:t>same</a:t>
            </a:r>
            <a:r>
              <a:rPr lang="en-GB"/>
              <a:t> target value.</a:t>
            </a:r>
            <a:endParaRPr/>
          </a:p>
          <a:p>
            <a:pPr indent="-342900" lvl="0" marL="457200" rtl="0" algn="l">
              <a:spcBef>
                <a:spcPts val="0"/>
              </a:spcBef>
              <a:spcAft>
                <a:spcPts val="0"/>
              </a:spcAft>
              <a:buSzPts val="1800"/>
              <a:buChar char="●"/>
            </a:pPr>
            <a:r>
              <a:rPr lang="en-GB"/>
              <a:t>This is to maintain the equality operator,</a:t>
            </a:r>
            <a:endParaRPr/>
          </a:p>
          <a:p>
            <a:pPr indent="-342900" lvl="0" marL="457200" rtl="0" algn="l">
              <a:spcBef>
                <a:spcPts val="0"/>
              </a:spcBef>
              <a:spcAft>
                <a:spcPts val="0"/>
              </a:spcAft>
              <a:buSzPts val="1800"/>
              <a:buChar char="●"/>
            </a:pPr>
            <a:r>
              <a:rPr lang="en-GB"/>
              <a:t>Otherwise, comparing those discretized positions would yield &lt; or &gt; when in reality it should be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9" name="Shape 1539"/>
        <p:cNvGrpSpPr/>
        <p:nvPr/>
      </p:nvGrpSpPr>
      <p:grpSpPr>
        <a:xfrm>
          <a:off x="0" y="0"/>
          <a:ext cx="0" cy="0"/>
          <a:chOff x="0" y="0"/>
          <a:chExt cx="0" cy="0"/>
        </a:xfrm>
      </p:grpSpPr>
      <p:sp>
        <p:nvSpPr>
          <p:cNvPr id="1540" name="Google Shape;1540;p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discretise</a:t>
            </a:r>
            <a:endParaRPr/>
          </a:p>
        </p:txBody>
      </p:sp>
      <p:sp>
        <p:nvSpPr>
          <p:cNvPr id="1541" name="Google Shape;1541;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Now that every value is mapped to a discretized value, convert the entire array to a discretized one.</a:t>
            </a:r>
            <a:endParaRPr/>
          </a:p>
          <a:p>
            <a:pPr indent="-342900" lvl="0" marL="457200" rtl="0" algn="l">
              <a:spcBef>
                <a:spcPts val="0"/>
              </a:spcBef>
              <a:spcAft>
                <a:spcPts val="0"/>
              </a:spcAft>
              <a:buSzPts val="1800"/>
              <a:buChar char="●"/>
            </a:pPr>
            <a:r>
              <a:rPr lang="en-GB"/>
              <a:t>Remember to use the </a:t>
            </a:r>
            <a:r>
              <a:rPr i="1" lang="en-GB"/>
              <a:t>unsorted</a:t>
            </a:r>
            <a:r>
              <a:rPr lang="en-GB"/>
              <a:t> array for this (you’ll lose data otherwise)</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[41, 15, 2, 19, -100]</a:t>
            </a:r>
            <a:endParaRPr/>
          </a:p>
          <a:p>
            <a:pPr indent="-342900" lvl="0" marL="457200" rtl="0" algn="l">
              <a:spcBef>
                <a:spcPts val="1600"/>
              </a:spcBef>
              <a:spcAft>
                <a:spcPts val="1600"/>
              </a:spcAft>
              <a:buSzPts val="1800"/>
              <a:buChar char="●"/>
            </a:pPr>
            <a:r>
              <a:rPr lang="en-GB"/>
              <a:t>⇒ [5, 3, 2, 4, 1]</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5" name="Shape 1545"/>
        <p:cNvGrpSpPr/>
        <p:nvPr/>
      </p:nvGrpSpPr>
      <p:grpSpPr>
        <a:xfrm>
          <a:off x="0" y="0"/>
          <a:ext cx="0" cy="0"/>
          <a:chOff x="0" y="0"/>
          <a:chExt cx="0" cy="0"/>
        </a:xfrm>
      </p:grpSpPr>
      <p:sp>
        <p:nvSpPr>
          <p:cNvPr id="1546" name="Google Shape;1546;p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After discretizing</a:t>
            </a:r>
            <a:endParaRPr/>
          </a:p>
        </p:txBody>
      </p:sp>
      <p:sp>
        <p:nvSpPr>
          <p:cNvPr id="1547" name="Google Shape;1547;p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that your array has been discretized, you can calculate the answer using the segment tree method described previously.</a:t>
            </a:r>
            <a:endParaRPr/>
          </a:p>
          <a:p>
            <a:pPr indent="0" lvl="0" marL="0" rtl="0" algn="l">
              <a:spcBef>
                <a:spcPts val="1600"/>
              </a:spcBef>
              <a:spcAft>
                <a:spcPts val="1600"/>
              </a:spcAft>
              <a:buNone/>
            </a:pPr>
            <a:r>
              <a:rPr lang="en-GB"/>
              <a:t>Note that as the array is of size 10</a:t>
            </a:r>
            <a:r>
              <a:rPr baseline="30000" lang="en-GB"/>
              <a:t>5</a:t>
            </a:r>
            <a:r>
              <a:rPr lang="en-GB"/>
              <a:t>, </a:t>
            </a:r>
            <a:r>
              <a:rPr lang="en-GB"/>
              <a:t>there</a:t>
            </a:r>
            <a:r>
              <a:rPr lang="en-GB"/>
              <a:t> must be at most </a:t>
            </a:r>
            <a:r>
              <a:rPr lang="en-GB"/>
              <a:t>10</a:t>
            </a:r>
            <a:r>
              <a:rPr baseline="30000" lang="en-GB"/>
              <a:t>5</a:t>
            </a:r>
            <a:r>
              <a:rPr lang="en-GB"/>
              <a:t> distinct values present, so you can use a segment tree.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Setup</a:t>
            </a:r>
            <a:endParaRPr/>
          </a:p>
        </p:txBody>
      </p:sp>
      <p:graphicFrame>
        <p:nvGraphicFramePr>
          <p:cNvPr id="121" name="Google Shape;121;p24"/>
          <p:cNvGraphicFramePr/>
          <p:nvPr/>
        </p:nvGraphicFramePr>
        <p:xfrm>
          <a:off x="1648850" y="1062125"/>
          <a:ext cx="3000000" cy="3000000"/>
        </p:xfrm>
        <a:graphic>
          <a:graphicData uri="http://schemas.openxmlformats.org/drawingml/2006/table">
            <a:tbl>
              <a:tblPr>
                <a:noFill/>
                <a:tableStyleId>{B39B5A92-68A0-4CCD-B209-D6347C1EF42B}</a:tableStyleId>
              </a:tblPr>
              <a:tblGrid>
                <a:gridCol w="445050"/>
                <a:gridCol w="410050"/>
                <a:gridCol w="410050"/>
                <a:gridCol w="410050"/>
                <a:gridCol w="410050"/>
                <a:gridCol w="410050"/>
                <a:gridCol w="410050"/>
                <a:gridCol w="410050"/>
                <a:gridCol w="410050"/>
              </a:tblGrid>
              <a:tr h="381525">
                <a:tc>
                  <a:txBody>
                    <a:bodyPr/>
                    <a:lstStyle/>
                    <a:p>
                      <a:pPr indent="0" lvl="0" marL="0" rtl="0" algn="l">
                        <a:spcBef>
                          <a:spcPts val="0"/>
                        </a:spcBef>
                        <a:spcAft>
                          <a:spcPts val="0"/>
                        </a:spcAft>
                        <a:buNone/>
                      </a:pPr>
                      <a:r>
                        <a:rPr lang="en-GB"/>
                        <a:t>i</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7</a:t>
                      </a:r>
                      <a:endParaRPr/>
                    </a:p>
                  </a:txBody>
                  <a:tcPr marT="91425" marB="91425" marR="91425" marL="91425"/>
                </a:tc>
              </a:tr>
              <a:tr h="381000">
                <a:tc>
                  <a:txBody>
                    <a:bodyPr/>
                    <a:lstStyle/>
                    <a:p>
                      <a:pPr indent="0" lvl="0" marL="0" rtl="0" algn="l">
                        <a:spcBef>
                          <a:spcPts val="0"/>
                        </a:spcBef>
                        <a:spcAft>
                          <a:spcPts val="0"/>
                        </a:spcAft>
                        <a:buNone/>
                      </a:pPr>
                      <a:r>
                        <a:rPr lang="en-GB"/>
                        <a:t>a[i]</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9</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r>
            </a:tbl>
          </a:graphicData>
        </a:graphic>
      </p:graphicFrame>
      <p:sp>
        <p:nvSpPr>
          <p:cNvPr id="122" name="Google Shape;122;p24"/>
          <p:cNvSpPr txBox="1"/>
          <p:nvPr/>
        </p:nvSpPr>
        <p:spPr>
          <a:xfrm>
            <a:off x="444175" y="1205525"/>
            <a:ext cx="7551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Array:</a:t>
            </a:r>
            <a:endParaRPr>
              <a:latin typeface="Proxima Nova"/>
              <a:ea typeface="Proxima Nova"/>
              <a:cs typeface="Proxima Nova"/>
              <a:sym typeface="Proxima Nova"/>
            </a:endParaRPr>
          </a:p>
        </p:txBody>
      </p:sp>
      <p:sp>
        <p:nvSpPr>
          <p:cNvPr id="123" name="Google Shape;123;p24"/>
          <p:cNvSpPr txBox="1"/>
          <p:nvPr/>
        </p:nvSpPr>
        <p:spPr>
          <a:xfrm>
            <a:off x="444175" y="2035700"/>
            <a:ext cx="51168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Query type</a:t>
            </a:r>
            <a:r>
              <a:rPr lang="en-GB">
                <a:latin typeface="Proxima Nova"/>
                <a:ea typeface="Proxima Nova"/>
                <a:cs typeface="Proxima Nova"/>
                <a:sym typeface="Proxima Nova"/>
              </a:rPr>
              <a:t>: range minimum</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graphicFrame>
        <p:nvGraphicFramePr>
          <p:cNvPr id="128" name="Google Shape;128;p25"/>
          <p:cNvGraphicFramePr/>
          <p:nvPr/>
        </p:nvGraphicFramePr>
        <p:xfrm>
          <a:off x="4386000" y="800245"/>
          <a:ext cx="3000000" cy="3000000"/>
        </p:xfrm>
        <a:graphic>
          <a:graphicData uri="http://schemas.openxmlformats.org/drawingml/2006/table">
            <a:tbl>
              <a:tblPr>
                <a:noFill/>
                <a:tableStyleId>{B39B5A92-68A0-4CCD-B209-D6347C1EF42B}</a:tableStyleId>
              </a:tblPr>
              <a:tblGrid>
                <a:gridCol w="477275"/>
                <a:gridCol w="1008725"/>
                <a:gridCol w="1008725"/>
                <a:gridCol w="1008725"/>
                <a:gridCol w="100872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min[0, 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min[0, 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min[0,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min[0,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min[1, 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min[1, 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min[1,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min[1, 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min[2, 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min[2,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min[2,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min[2, 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min[3, 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min[3,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min[3, 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min[3, 11)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min[4, 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min[4,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min[4,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min[4, 12)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min[5, 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min[5, 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min[5, 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min[5, 13)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min[6, 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min[6, 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min[6, 14)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7</a:t>
                      </a:r>
                      <a:endParaRPr/>
                    </a:p>
                  </a:txBody>
                  <a:tcPr marT="91425" marB="91425" marR="91425" marL="91425"/>
                </a:tc>
                <a:tc>
                  <a:txBody>
                    <a:bodyPr/>
                    <a:lstStyle/>
                    <a:p>
                      <a:pPr indent="0" lvl="0" marL="0" rtl="0" algn="l">
                        <a:spcBef>
                          <a:spcPts val="0"/>
                        </a:spcBef>
                        <a:spcAft>
                          <a:spcPts val="0"/>
                        </a:spcAft>
                        <a:buNone/>
                      </a:pPr>
                      <a:r>
                        <a:rPr lang="en-GB"/>
                        <a:t>min[7, 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min[7, 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min[7, 11)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min[7, 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29" name="Google Shape;129;p25"/>
          <p:cNvSpPr txBox="1"/>
          <p:nvPr>
            <p:ph type="title"/>
          </p:nvPr>
        </p:nvSpPr>
        <p:spPr>
          <a:xfrm>
            <a:off x="311700" y="391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Setup</a:t>
            </a:r>
            <a:endParaRPr/>
          </a:p>
        </p:txBody>
      </p:sp>
      <p:graphicFrame>
        <p:nvGraphicFramePr>
          <p:cNvPr id="130" name="Google Shape;130;p25"/>
          <p:cNvGraphicFramePr/>
          <p:nvPr/>
        </p:nvGraphicFramePr>
        <p:xfrm>
          <a:off x="367400" y="2184875"/>
          <a:ext cx="3000000" cy="3000000"/>
        </p:xfrm>
        <a:graphic>
          <a:graphicData uri="http://schemas.openxmlformats.org/drawingml/2006/table">
            <a:tbl>
              <a:tblPr>
                <a:noFill/>
                <a:tableStyleId>{B39B5A92-68A0-4CCD-B209-D6347C1EF42B}</a:tableStyleId>
              </a:tblPr>
              <a:tblGrid>
                <a:gridCol w="445050"/>
                <a:gridCol w="410050"/>
                <a:gridCol w="410050"/>
                <a:gridCol w="410050"/>
                <a:gridCol w="410050"/>
                <a:gridCol w="410050"/>
                <a:gridCol w="410050"/>
                <a:gridCol w="410050"/>
                <a:gridCol w="410050"/>
              </a:tblGrid>
              <a:tr h="381525">
                <a:tc>
                  <a:txBody>
                    <a:bodyPr/>
                    <a:lstStyle/>
                    <a:p>
                      <a:pPr indent="0" lvl="0" marL="0" rtl="0" algn="l">
                        <a:spcBef>
                          <a:spcPts val="0"/>
                        </a:spcBef>
                        <a:spcAft>
                          <a:spcPts val="0"/>
                        </a:spcAft>
                        <a:buNone/>
                      </a:pPr>
                      <a:r>
                        <a:rPr lang="en-GB"/>
                        <a:t>i</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7</a:t>
                      </a:r>
                      <a:endParaRPr/>
                    </a:p>
                  </a:txBody>
                  <a:tcPr marT="91425" marB="91425" marR="91425" marL="91425"/>
                </a:tc>
              </a:tr>
              <a:tr h="381000">
                <a:tc>
                  <a:txBody>
                    <a:bodyPr/>
                    <a:lstStyle/>
                    <a:p>
                      <a:pPr indent="0" lvl="0" marL="0" rtl="0" algn="l">
                        <a:spcBef>
                          <a:spcPts val="0"/>
                        </a:spcBef>
                        <a:spcAft>
                          <a:spcPts val="0"/>
                        </a:spcAft>
                        <a:buNone/>
                      </a:pPr>
                      <a:r>
                        <a:rPr lang="en-GB"/>
                        <a:t>a[i]</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9</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graphicFrame>
        <p:nvGraphicFramePr>
          <p:cNvPr id="135" name="Google Shape;135;p26"/>
          <p:cNvGraphicFramePr/>
          <p:nvPr/>
        </p:nvGraphicFramePr>
        <p:xfrm>
          <a:off x="4386000" y="800245"/>
          <a:ext cx="3000000" cy="3000000"/>
        </p:xfrm>
        <a:graphic>
          <a:graphicData uri="http://schemas.openxmlformats.org/drawingml/2006/table">
            <a:tbl>
              <a:tblPr>
                <a:noFill/>
                <a:tableStyleId>{B39B5A92-68A0-4CCD-B209-D6347C1EF42B}</a:tableStyleId>
              </a:tblPr>
              <a:tblGrid>
                <a:gridCol w="477275"/>
                <a:gridCol w="1008725"/>
                <a:gridCol w="1008725"/>
                <a:gridCol w="1008725"/>
                <a:gridCol w="100872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min[0, 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min[0, 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min[0,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min[0,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min[1, 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min[1, 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min[1,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min[1, 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r>
              <a:tr h="3211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min[2, 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min[2,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min[2,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min[2, 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r>
              <a:tr h="3211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min[3, 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min[3,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min[3, 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min[3, 11)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r>
              <a:tr h="3211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min[4, 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min[4,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min[4,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min[4, 12)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r>
              <a:tr h="321100">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min[5, 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min[5, 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min[5, 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GB"/>
                        <a:t>min[5, 13)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r>
              <a:tr h="321100">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min[6, 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min[6, 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GB"/>
                        <a:t>min[6, 14)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r>
              <a:tr h="396200">
                <a:tc>
                  <a:txBody>
                    <a:bodyPr/>
                    <a:lstStyle/>
                    <a:p>
                      <a:pPr indent="0" lvl="0" marL="0" rtl="0" algn="l">
                        <a:spcBef>
                          <a:spcPts val="0"/>
                        </a:spcBef>
                        <a:spcAft>
                          <a:spcPts val="0"/>
                        </a:spcAft>
                        <a:buNone/>
                      </a:pPr>
                      <a:r>
                        <a:rPr lang="en-GB"/>
                        <a:t>7</a:t>
                      </a:r>
                      <a:endParaRPr/>
                    </a:p>
                  </a:txBody>
                  <a:tcPr marT="91425" marB="91425" marR="91425" marL="91425"/>
                </a:tc>
                <a:tc>
                  <a:txBody>
                    <a:bodyPr/>
                    <a:lstStyle/>
                    <a:p>
                      <a:pPr indent="0" lvl="0" marL="0" rtl="0" algn="l">
                        <a:spcBef>
                          <a:spcPts val="0"/>
                        </a:spcBef>
                        <a:spcAft>
                          <a:spcPts val="0"/>
                        </a:spcAft>
                        <a:buNone/>
                      </a:pPr>
                      <a:r>
                        <a:rPr lang="en-GB"/>
                        <a:t>min[7, 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min[7, 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GB"/>
                        <a:t>min[7, 11)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GB"/>
                        <a:t>min[7, 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r>
            </a:tbl>
          </a:graphicData>
        </a:graphic>
      </p:graphicFrame>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Setup</a:t>
            </a:r>
            <a:endParaRPr/>
          </a:p>
        </p:txBody>
      </p:sp>
      <p:graphicFrame>
        <p:nvGraphicFramePr>
          <p:cNvPr id="137" name="Google Shape;137;p26"/>
          <p:cNvGraphicFramePr/>
          <p:nvPr/>
        </p:nvGraphicFramePr>
        <p:xfrm>
          <a:off x="367400" y="2184875"/>
          <a:ext cx="3000000" cy="3000000"/>
        </p:xfrm>
        <a:graphic>
          <a:graphicData uri="http://schemas.openxmlformats.org/drawingml/2006/table">
            <a:tbl>
              <a:tblPr>
                <a:noFill/>
                <a:tableStyleId>{B39B5A92-68A0-4CCD-B209-D6347C1EF42B}</a:tableStyleId>
              </a:tblPr>
              <a:tblGrid>
                <a:gridCol w="445050"/>
                <a:gridCol w="410050"/>
                <a:gridCol w="410050"/>
                <a:gridCol w="410050"/>
                <a:gridCol w="410050"/>
                <a:gridCol w="410050"/>
                <a:gridCol w="410050"/>
                <a:gridCol w="410050"/>
                <a:gridCol w="410050"/>
              </a:tblGrid>
              <a:tr h="381525">
                <a:tc>
                  <a:txBody>
                    <a:bodyPr/>
                    <a:lstStyle/>
                    <a:p>
                      <a:pPr indent="0" lvl="0" marL="0" rtl="0" algn="l">
                        <a:spcBef>
                          <a:spcPts val="0"/>
                        </a:spcBef>
                        <a:spcAft>
                          <a:spcPts val="0"/>
                        </a:spcAft>
                        <a:buNone/>
                      </a:pPr>
                      <a:r>
                        <a:rPr lang="en-GB"/>
                        <a:t>i</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7</a:t>
                      </a:r>
                      <a:endParaRPr/>
                    </a:p>
                  </a:txBody>
                  <a:tcPr marT="91425" marB="91425" marR="91425" marL="91425"/>
                </a:tc>
              </a:tr>
              <a:tr h="381000">
                <a:tc>
                  <a:txBody>
                    <a:bodyPr/>
                    <a:lstStyle/>
                    <a:p>
                      <a:pPr indent="0" lvl="0" marL="0" rtl="0" algn="l">
                        <a:spcBef>
                          <a:spcPts val="0"/>
                        </a:spcBef>
                        <a:spcAft>
                          <a:spcPts val="0"/>
                        </a:spcAft>
                        <a:buNone/>
                      </a:pPr>
                      <a:r>
                        <a:rPr lang="en-GB"/>
                        <a:t>a[i]</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9</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graphicFrame>
        <p:nvGraphicFramePr>
          <p:cNvPr id="142" name="Google Shape;142;p27"/>
          <p:cNvGraphicFramePr/>
          <p:nvPr/>
        </p:nvGraphicFramePr>
        <p:xfrm>
          <a:off x="4386000" y="800245"/>
          <a:ext cx="3000000" cy="3000000"/>
        </p:xfrm>
        <a:graphic>
          <a:graphicData uri="http://schemas.openxmlformats.org/drawingml/2006/table">
            <a:tbl>
              <a:tblPr>
                <a:noFill/>
                <a:tableStyleId>{B39B5A92-68A0-4CCD-B209-D6347C1EF42B}</a:tableStyleId>
              </a:tblPr>
              <a:tblGrid>
                <a:gridCol w="477275"/>
                <a:gridCol w="1008725"/>
                <a:gridCol w="1008725"/>
                <a:gridCol w="1008725"/>
                <a:gridCol w="100872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min[0, 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min[0, 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min[0,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min[0,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min[1, 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min[1, 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min[1,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min[1,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r>
              <a:tr h="3211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min[2, 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min[2,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min[2,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min[2,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r>
              <a:tr h="3211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min[3, 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min[3,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min[3, 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min[3,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r>
              <a:tr h="3211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min[4, 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min[4,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min[4,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min[4,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r>
              <a:tr h="321100">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min[5, 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min[5, 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min[5,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GB"/>
                        <a:t>min[5,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r>
              <a:tr h="321100">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min[6, 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r>
              <a:tr h="396200">
                <a:tc>
                  <a:txBody>
                    <a:bodyPr/>
                    <a:lstStyle/>
                    <a:p>
                      <a:pPr indent="0" lvl="0" marL="0" rtl="0" algn="l">
                        <a:spcBef>
                          <a:spcPts val="0"/>
                        </a:spcBef>
                        <a:spcAft>
                          <a:spcPts val="0"/>
                        </a:spcAft>
                        <a:buNone/>
                      </a:pPr>
                      <a:r>
                        <a:rPr lang="en-GB"/>
                        <a:t>7</a:t>
                      </a:r>
                      <a:endParaRPr/>
                    </a:p>
                  </a:txBody>
                  <a:tcPr marT="91425" marB="91425" marR="91425" marL="91425"/>
                </a:tc>
                <a:tc>
                  <a:txBody>
                    <a:bodyPr/>
                    <a:lstStyle/>
                    <a:p>
                      <a:pPr indent="0" lvl="0" marL="0" rtl="0" algn="l">
                        <a:spcBef>
                          <a:spcPts val="0"/>
                        </a:spcBef>
                        <a:spcAft>
                          <a:spcPts val="0"/>
                        </a:spcAft>
                        <a:buNone/>
                      </a:pPr>
                      <a:r>
                        <a:rPr lang="en-GB"/>
                        <a:t>min[7, 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r>
            </a:tbl>
          </a:graphicData>
        </a:graphic>
      </p:graphicFrame>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Setup</a:t>
            </a:r>
            <a:endParaRPr/>
          </a:p>
        </p:txBody>
      </p:sp>
      <p:graphicFrame>
        <p:nvGraphicFramePr>
          <p:cNvPr id="144" name="Google Shape;144;p27"/>
          <p:cNvGraphicFramePr/>
          <p:nvPr/>
        </p:nvGraphicFramePr>
        <p:xfrm>
          <a:off x="367400" y="2184875"/>
          <a:ext cx="3000000" cy="3000000"/>
        </p:xfrm>
        <a:graphic>
          <a:graphicData uri="http://schemas.openxmlformats.org/drawingml/2006/table">
            <a:tbl>
              <a:tblPr>
                <a:noFill/>
                <a:tableStyleId>{B39B5A92-68A0-4CCD-B209-D6347C1EF42B}</a:tableStyleId>
              </a:tblPr>
              <a:tblGrid>
                <a:gridCol w="445050"/>
                <a:gridCol w="410050"/>
                <a:gridCol w="410050"/>
                <a:gridCol w="410050"/>
                <a:gridCol w="410050"/>
                <a:gridCol w="410050"/>
                <a:gridCol w="410050"/>
                <a:gridCol w="410050"/>
                <a:gridCol w="410050"/>
              </a:tblGrid>
              <a:tr h="381525">
                <a:tc>
                  <a:txBody>
                    <a:bodyPr/>
                    <a:lstStyle/>
                    <a:p>
                      <a:pPr indent="0" lvl="0" marL="0" rtl="0" algn="l">
                        <a:spcBef>
                          <a:spcPts val="0"/>
                        </a:spcBef>
                        <a:spcAft>
                          <a:spcPts val="0"/>
                        </a:spcAft>
                        <a:buNone/>
                      </a:pPr>
                      <a:r>
                        <a:rPr lang="en-GB"/>
                        <a:t>i</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7</a:t>
                      </a:r>
                      <a:endParaRPr/>
                    </a:p>
                  </a:txBody>
                  <a:tcPr marT="91425" marB="91425" marR="91425" marL="91425"/>
                </a:tc>
              </a:tr>
              <a:tr h="381000">
                <a:tc>
                  <a:txBody>
                    <a:bodyPr/>
                    <a:lstStyle/>
                    <a:p>
                      <a:pPr indent="0" lvl="0" marL="0" rtl="0" algn="l">
                        <a:spcBef>
                          <a:spcPts val="0"/>
                        </a:spcBef>
                        <a:spcAft>
                          <a:spcPts val="0"/>
                        </a:spcAft>
                        <a:buNone/>
                      </a:pPr>
                      <a:r>
                        <a:rPr lang="en-GB"/>
                        <a:t>a[i]</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9</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graphicFrame>
        <p:nvGraphicFramePr>
          <p:cNvPr id="149" name="Google Shape;149;p28"/>
          <p:cNvGraphicFramePr/>
          <p:nvPr/>
        </p:nvGraphicFramePr>
        <p:xfrm>
          <a:off x="4386000" y="800245"/>
          <a:ext cx="3000000" cy="3000000"/>
        </p:xfrm>
        <a:graphic>
          <a:graphicData uri="http://schemas.openxmlformats.org/drawingml/2006/table">
            <a:tbl>
              <a:tblPr>
                <a:noFill/>
                <a:tableStyleId>{B39B5A92-68A0-4CCD-B209-D6347C1EF42B}</a:tableStyleId>
              </a:tblPr>
              <a:tblGrid>
                <a:gridCol w="477275"/>
                <a:gridCol w="1008725"/>
                <a:gridCol w="1008725"/>
                <a:gridCol w="1008725"/>
                <a:gridCol w="100872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min[0, 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min[0, 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min[0,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min[0,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min[1, 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min[1, 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min[1,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min[1,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min[2, 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min[2,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min[2,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min[2,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min[3, 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min[3,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min[3, 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min[3,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min[4, 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min[4,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min[4,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min[4,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min[5, 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min[5, 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min[5,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min[5,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min[6, 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7</a:t>
                      </a:r>
                      <a:endParaRPr/>
                    </a:p>
                  </a:txBody>
                  <a:tcPr marT="91425" marB="91425" marR="91425" marL="91425"/>
                </a:tc>
                <a:tc>
                  <a:txBody>
                    <a:bodyPr/>
                    <a:lstStyle/>
                    <a:p>
                      <a:pPr indent="0" lvl="0" marL="0" rtl="0" algn="l">
                        <a:spcBef>
                          <a:spcPts val="0"/>
                        </a:spcBef>
                        <a:spcAft>
                          <a:spcPts val="0"/>
                        </a:spcAft>
                        <a:buNone/>
                      </a:pPr>
                      <a:r>
                        <a:rPr lang="en-GB"/>
                        <a:t>min[7, 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Setup</a:t>
            </a:r>
            <a:endParaRPr/>
          </a:p>
        </p:txBody>
      </p:sp>
      <p:graphicFrame>
        <p:nvGraphicFramePr>
          <p:cNvPr id="151" name="Google Shape;151;p28"/>
          <p:cNvGraphicFramePr/>
          <p:nvPr/>
        </p:nvGraphicFramePr>
        <p:xfrm>
          <a:off x="367400" y="2184875"/>
          <a:ext cx="3000000" cy="3000000"/>
        </p:xfrm>
        <a:graphic>
          <a:graphicData uri="http://schemas.openxmlformats.org/drawingml/2006/table">
            <a:tbl>
              <a:tblPr>
                <a:noFill/>
                <a:tableStyleId>{B39B5A92-68A0-4CCD-B209-D6347C1EF42B}</a:tableStyleId>
              </a:tblPr>
              <a:tblGrid>
                <a:gridCol w="445050"/>
                <a:gridCol w="410050"/>
                <a:gridCol w="410050"/>
                <a:gridCol w="410050"/>
                <a:gridCol w="410050"/>
                <a:gridCol w="410050"/>
                <a:gridCol w="410050"/>
                <a:gridCol w="410050"/>
                <a:gridCol w="410050"/>
              </a:tblGrid>
              <a:tr h="381525">
                <a:tc>
                  <a:txBody>
                    <a:bodyPr/>
                    <a:lstStyle/>
                    <a:p>
                      <a:pPr indent="0" lvl="0" marL="0" rtl="0" algn="l">
                        <a:spcBef>
                          <a:spcPts val="0"/>
                        </a:spcBef>
                        <a:spcAft>
                          <a:spcPts val="0"/>
                        </a:spcAft>
                        <a:buNone/>
                      </a:pPr>
                      <a:r>
                        <a:rPr lang="en-GB"/>
                        <a:t>i</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7</a:t>
                      </a:r>
                      <a:endParaRPr/>
                    </a:p>
                  </a:txBody>
                  <a:tcPr marT="91425" marB="91425" marR="91425" marL="91425"/>
                </a:tc>
              </a:tr>
              <a:tr h="381000">
                <a:tc>
                  <a:txBody>
                    <a:bodyPr/>
                    <a:lstStyle/>
                    <a:p>
                      <a:pPr indent="0" lvl="0" marL="0" rtl="0" algn="l">
                        <a:spcBef>
                          <a:spcPts val="0"/>
                        </a:spcBef>
                        <a:spcAft>
                          <a:spcPts val="0"/>
                        </a:spcAft>
                        <a:buNone/>
                      </a:pPr>
                      <a:r>
                        <a:rPr lang="en-GB"/>
                        <a:t>a[i]</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9</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graphicFrame>
        <p:nvGraphicFramePr>
          <p:cNvPr id="156" name="Google Shape;156;p29"/>
          <p:cNvGraphicFramePr/>
          <p:nvPr/>
        </p:nvGraphicFramePr>
        <p:xfrm>
          <a:off x="4386000" y="800245"/>
          <a:ext cx="3000000" cy="3000000"/>
        </p:xfrm>
        <a:graphic>
          <a:graphicData uri="http://schemas.openxmlformats.org/drawingml/2006/table">
            <a:tbl>
              <a:tblPr>
                <a:noFill/>
                <a:tableStyleId>{B39B5A92-68A0-4CCD-B209-D6347C1EF42B}</a:tableStyleId>
              </a:tblPr>
              <a:tblGrid>
                <a:gridCol w="477275"/>
                <a:gridCol w="1008725"/>
                <a:gridCol w="1008725"/>
                <a:gridCol w="1008725"/>
                <a:gridCol w="100872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9</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7</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Setup</a:t>
            </a:r>
            <a:endParaRPr/>
          </a:p>
        </p:txBody>
      </p:sp>
      <p:graphicFrame>
        <p:nvGraphicFramePr>
          <p:cNvPr id="158" name="Google Shape;158;p29"/>
          <p:cNvGraphicFramePr/>
          <p:nvPr/>
        </p:nvGraphicFramePr>
        <p:xfrm>
          <a:off x="367400" y="2184875"/>
          <a:ext cx="3000000" cy="3000000"/>
        </p:xfrm>
        <a:graphic>
          <a:graphicData uri="http://schemas.openxmlformats.org/drawingml/2006/table">
            <a:tbl>
              <a:tblPr>
                <a:noFill/>
                <a:tableStyleId>{B39B5A92-68A0-4CCD-B209-D6347C1EF42B}</a:tableStyleId>
              </a:tblPr>
              <a:tblGrid>
                <a:gridCol w="445050"/>
                <a:gridCol w="410050"/>
                <a:gridCol w="410050"/>
                <a:gridCol w="410050"/>
                <a:gridCol w="410050"/>
                <a:gridCol w="410050"/>
                <a:gridCol w="410050"/>
                <a:gridCol w="410050"/>
                <a:gridCol w="410050"/>
              </a:tblGrid>
              <a:tr h="381525">
                <a:tc>
                  <a:txBody>
                    <a:bodyPr/>
                    <a:lstStyle/>
                    <a:p>
                      <a:pPr indent="0" lvl="0" marL="0" rtl="0" algn="l">
                        <a:spcBef>
                          <a:spcPts val="0"/>
                        </a:spcBef>
                        <a:spcAft>
                          <a:spcPts val="0"/>
                        </a:spcAft>
                        <a:buNone/>
                      </a:pPr>
                      <a:r>
                        <a:rPr lang="en-GB"/>
                        <a:t>i</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7</a:t>
                      </a:r>
                      <a:endParaRPr/>
                    </a:p>
                  </a:txBody>
                  <a:tcPr marT="91425" marB="91425" marR="91425" marL="91425"/>
                </a:tc>
              </a:tr>
              <a:tr h="381000">
                <a:tc>
                  <a:txBody>
                    <a:bodyPr/>
                    <a:lstStyle/>
                    <a:p>
                      <a:pPr indent="0" lvl="0" marL="0" rtl="0" algn="l">
                        <a:spcBef>
                          <a:spcPts val="0"/>
                        </a:spcBef>
                        <a:spcAft>
                          <a:spcPts val="0"/>
                        </a:spcAft>
                        <a:buNone/>
                      </a:pPr>
                      <a:r>
                        <a:rPr lang="en-GB"/>
                        <a:t>a[i]</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9</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graphicFrame>
        <p:nvGraphicFramePr>
          <p:cNvPr id="163" name="Google Shape;163;p30"/>
          <p:cNvGraphicFramePr/>
          <p:nvPr/>
        </p:nvGraphicFramePr>
        <p:xfrm>
          <a:off x="4386000" y="800245"/>
          <a:ext cx="3000000" cy="3000000"/>
        </p:xfrm>
        <a:graphic>
          <a:graphicData uri="http://schemas.openxmlformats.org/drawingml/2006/table">
            <a:tbl>
              <a:tblPr>
                <a:noFill/>
                <a:tableStyleId>{B39B5A92-68A0-4CCD-B209-D6347C1EF42B}</a:tableStyleId>
              </a:tblPr>
              <a:tblGrid>
                <a:gridCol w="477275"/>
                <a:gridCol w="1008725"/>
                <a:gridCol w="1008725"/>
                <a:gridCol w="1008725"/>
                <a:gridCol w="100872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min[0, 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min[0, 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min[0,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min[0,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min[1, 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min[1, 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min[1,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min[1,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min[2, 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min[2,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min[2,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min[2,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min[3, 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min[3,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min[3, 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min[3,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min[4, 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min[4,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min[4,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min[4,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min[5, 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min[5, 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min[5,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min[5,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min[6, 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7</a:t>
                      </a:r>
                      <a:endParaRPr/>
                    </a:p>
                  </a:txBody>
                  <a:tcPr marT="91425" marB="91425" marR="91425" marL="91425"/>
                </a:tc>
                <a:tc>
                  <a:txBody>
                    <a:bodyPr/>
                    <a:lstStyle/>
                    <a:p>
                      <a:pPr indent="0" lvl="0" marL="0" rtl="0" algn="l">
                        <a:spcBef>
                          <a:spcPts val="0"/>
                        </a:spcBef>
                        <a:spcAft>
                          <a:spcPts val="0"/>
                        </a:spcAft>
                        <a:buNone/>
                      </a:pPr>
                      <a:r>
                        <a:rPr lang="en-GB"/>
                        <a:t>min[7, 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Query</a:t>
            </a:r>
            <a:endParaRPr/>
          </a:p>
        </p:txBody>
      </p:sp>
      <p:graphicFrame>
        <p:nvGraphicFramePr>
          <p:cNvPr id="165" name="Google Shape;165;p30"/>
          <p:cNvGraphicFramePr/>
          <p:nvPr/>
        </p:nvGraphicFramePr>
        <p:xfrm>
          <a:off x="376275" y="1749575"/>
          <a:ext cx="3000000" cy="3000000"/>
        </p:xfrm>
        <a:graphic>
          <a:graphicData uri="http://schemas.openxmlformats.org/drawingml/2006/table">
            <a:tbl>
              <a:tblPr>
                <a:noFill/>
                <a:tableStyleId>{B39B5A92-68A0-4CCD-B209-D6347C1EF42B}</a:tableStyleId>
              </a:tblPr>
              <a:tblGrid>
                <a:gridCol w="445050"/>
                <a:gridCol w="410050"/>
                <a:gridCol w="410050"/>
                <a:gridCol w="410050"/>
                <a:gridCol w="410050"/>
                <a:gridCol w="410050"/>
                <a:gridCol w="410050"/>
                <a:gridCol w="410050"/>
                <a:gridCol w="410050"/>
              </a:tblGrid>
              <a:tr h="381525">
                <a:tc>
                  <a:txBody>
                    <a:bodyPr/>
                    <a:lstStyle/>
                    <a:p>
                      <a:pPr indent="0" lvl="0" marL="0" rtl="0" algn="l">
                        <a:spcBef>
                          <a:spcPts val="0"/>
                        </a:spcBef>
                        <a:spcAft>
                          <a:spcPts val="0"/>
                        </a:spcAft>
                        <a:buNone/>
                      </a:pPr>
                      <a:r>
                        <a:rPr lang="en-GB"/>
                        <a:t>i</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7</a:t>
                      </a:r>
                      <a:endParaRPr/>
                    </a:p>
                  </a:txBody>
                  <a:tcPr marT="91425" marB="91425" marR="91425" marL="91425"/>
                </a:tc>
              </a:tr>
              <a:tr h="381000">
                <a:tc>
                  <a:txBody>
                    <a:bodyPr/>
                    <a:lstStyle/>
                    <a:p>
                      <a:pPr indent="0" lvl="0" marL="0" rtl="0" algn="l">
                        <a:spcBef>
                          <a:spcPts val="0"/>
                        </a:spcBef>
                        <a:spcAft>
                          <a:spcPts val="0"/>
                        </a:spcAft>
                        <a:buNone/>
                      </a:pPr>
                      <a:r>
                        <a:rPr lang="en-GB"/>
                        <a:t>a[i]</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9</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r>
            </a:tbl>
          </a:graphicData>
        </a:graphic>
      </p:graphicFrame>
      <p:sp>
        <p:nvSpPr>
          <p:cNvPr id="166" name="Google Shape;166;p30"/>
          <p:cNvSpPr txBox="1"/>
          <p:nvPr/>
        </p:nvSpPr>
        <p:spPr>
          <a:xfrm>
            <a:off x="390875" y="2842700"/>
            <a:ext cx="37254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To query a range [a, b], we can take the minimum of:</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The largest range starting at a which has its endpoint before or at b</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The largest range ending at b which has its startpoint at or after a</a:t>
            </a:r>
            <a:endParaRPr>
              <a:latin typeface="Proxima Nova"/>
              <a:ea typeface="Proxima Nova"/>
              <a:cs typeface="Proxima Nova"/>
              <a:sym typeface="Proxima Nova"/>
            </a:endParaRPr>
          </a:p>
          <a:p>
            <a:pPr indent="0" lvl="0" marL="0" rtl="0" algn="l">
              <a:spcBef>
                <a:spcPts val="0"/>
              </a:spcBef>
              <a:spcAft>
                <a:spcPts val="0"/>
              </a:spcAft>
              <a:buNone/>
            </a:pPr>
            <a:r>
              <a:rPr lang="en-GB">
                <a:latin typeface="Proxima Nova"/>
                <a:ea typeface="Proxima Nova"/>
                <a:cs typeface="Proxima Nova"/>
                <a:sym typeface="Proxima Nova"/>
              </a:rPr>
              <a:t>We cannot take larger ranges!</a:t>
            </a: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graphicFrame>
        <p:nvGraphicFramePr>
          <p:cNvPr id="171" name="Google Shape;171;p31"/>
          <p:cNvGraphicFramePr/>
          <p:nvPr/>
        </p:nvGraphicFramePr>
        <p:xfrm>
          <a:off x="4386000" y="800245"/>
          <a:ext cx="3000000" cy="3000000"/>
        </p:xfrm>
        <a:graphic>
          <a:graphicData uri="http://schemas.openxmlformats.org/drawingml/2006/table">
            <a:tbl>
              <a:tblPr>
                <a:noFill/>
                <a:tableStyleId>{B39B5A92-68A0-4CCD-B209-D6347C1EF42B}</a:tableStyleId>
              </a:tblPr>
              <a:tblGrid>
                <a:gridCol w="477275"/>
                <a:gridCol w="1008725"/>
                <a:gridCol w="1008725"/>
                <a:gridCol w="1008725"/>
                <a:gridCol w="100872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min[0, 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min[0, 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min[0,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min[0,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min[1, 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min[1, 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min[1,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min[1,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min[2, 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min[2,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min[2,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min[2,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min[3, 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min[3,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min[3, 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min[3,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min[4, 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min[4,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min[4,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min[4,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min[5, 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min[5, 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min[5,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min[5,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min[6, 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7</a:t>
                      </a:r>
                      <a:endParaRPr/>
                    </a:p>
                  </a:txBody>
                  <a:tcPr marT="91425" marB="91425" marR="91425" marL="91425"/>
                </a:tc>
                <a:tc>
                  <a:txBody>
                    <a:bodyPr/>
                    <a:lstStyle/>
                    <a:p>
                      <a:pPr indent="0" lvl="0" marL="0" rtl="0" algn="l">
                        <a:spcBef>
                          <a:spcPts val="0"/>
                        </a:spcBef>
                        <a:spcAft>
                          <a:spcPts val="0"/>
                        </a:spcAft>
                        <a:buNone/>
                      </a:pPr>
                      <a:r>
                        <a:rPr lang="en-GB"/>
                        <a:t>min[7, 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Query #1</a:t>
            </a:r>
            <a:endParaRPr/>
          </a:p>
        </p:txBody>
      </p:sp>
      <p:graphicFrame>
        <p:nvGraphicFramePr>
          <p:cNvPr id="173" name="Google Shape;173;p31"/>
          <p:cNvGraphicFramePr/>
          <p:nvPr/>
        </p:nvGraphicFramePr>
        <p:xfrm>
          <a:off x="376275" y="1749575"/>
          <a:ext cx="3000000" cy="3000000"/>
        </p:xfrm>
        <a:graphic>
          <a:graphicData uri="http://schemas.openxmlformats.org/drawingml/2006/table">
            <a:tbl>
              <a:tblPr>
                <a:noFill/>
                <a:tableStyleId>{B39B5A92-68A0-4CCD-B209-D6347C1EF42B}</a:tableStyleId>
              </a:tblPr>
              <a:tblGrid>
                <a:gridCol w="445050"/>
                <a:gridCol w="410050"/>
                <a:gridCol w="410050"/>
                <a:gridCol w="410050"/>
                <a:gridCol w="410050"/>
                <a:gridCol w="410050"/>
                <a:gridCol w="410050"/>
                <a:gridCol w="410050"/>
                <a:gridCol w="410050"/>
              </a:tblGrid>
              <a:tr h="381525">
                <a:tc>
                  <a:txBody>
                    <a:bodyPr/>
                    <a:lstStyle/>
                    <a:p>
                      <a:pPr indent="0" lvl="0" marL="0" rtl="0" algn="l">
                        <a:spcBef>
                          <a:spcPts val="0"/>
                        </a:spcBef>
                        <a:spcAft>
                          <a:spcPts val="0"/>
                        </a:spcAft>
                        <a:buNone/>
                      </a:pPr>
                      <a:r>
                        <a:rPr lang="en-GB"/>
                        <a:t>i</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7</a:t>
                      </a:r>
                      <a:endParaRPr/>
                    </a:p>
                  </a:txBody>
                  <a:tcPr marT="91425" marB="91425" marR="91425" marL="91425"/>
                </a:tc>
              </a:tr>
              <a:tr h="381000">
                <a:tc>
                  <a:txBody>
                    <a:bodyPr/>
                    <a:lstStyle/>
                    <a:p>
                      <a:pPr indent="0" lvl="0" marL="0" rtl="0" algn="l">
                        <a:spcBef>
                          <a:spcPts val="0"/>
                        </a:spcBef>
                        <a:spcAft>
                          <a:spcPts val="0"/>
                        </a:spcAft>
                        <a:buNone/>
                      </a:pPr>
                      <a:r>
                        <a:rPr lang="en-GB"/>
                        <a:t>a[i]</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solidFill>
                      <a:srgbClr val="D9D9D9"/>
                    </a:solidFill>
                  </a:tcPr>
                </a:tc>
                <a:tc>
                  <a:txBody>
                    <a:bodyPr/>
                    <a:lstStyle/>
                    <a:p>
                      <a:pPr indent="0" lvl="0" marL="0" rtl="0" algn="l">
                        <a:spcBef>
                          <a:spcPts val="0"/>
                        </a:spcBef>
                        <a:spcAft>
                          <a:spcPts val="0"/>
                        </a:spcAft>
                        <a:buNone/>
                      </a:pPr>
                      <a:r>
                        <a:rPr lang="en-GB"/>
                        <a:t>2</a:t>
                      </a:r>
                      <a:endParaRPr/>
                    </a:p>
                  </a:txBody>
                  <a:tcPr marT="91425" marB="91425" marR="91425" marL="91425">
                    <a:solidFill>
                      <a:srgbClr val="D9D9D9"/>
                    </a:solidFill>
                  </a:tcPr>
                </a:tc>
                <a:tc>
                  <a:txBody>
                    <a:bodyPr/>
                    <a:lstStyle/>
                    <a:p>
                      <a:pPr indent="0" lvl="0" marL="0" rtl="0" algn="l">
                        <a:spcBef>
                          <a:spcPts val="0"/>
                        </a:spcBef>
                        <a:spcAft>
                          <a:spcPts val="0"/>
                        </a:spcAft>
                        <a:buNone/>
                      </a:pPr>
                      <a:r>
                        <a:rPr lang="en-GB"/>
                        <a:t>9</a:t>
                      </a:r>
                      <a:endParaRPr/>
                    </a:p>
                  </a:txBody>
                  <a:tcPr marT="91425" marB="91425" marR="91425" marL="91425">
                    <a:solidFill>
                      <a:srgbClr val="D9D9D9"/>
                    </a:solidFill>
                  </a:tcPr>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r>
            </a:tbl>
          </a:graphicData>
        </a:graphic>
      </p:graphicFrame>
      <p:sp>
        <p:nvSpPr>
          <p:cNvPr id="174" name="Google Shape;174;p31"/>
          <p:cNvSpPr txBox="1"/>
          <p:nvPr/>
        </p:nvSpPr>
        <p:spPr>
          <a:xfrm>
            <a:off x="390875" y="2842700"/>
            <a:ext cx="37254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Query [3, 5]</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largest range starting at 3 and ending at or before 5: </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largest range ending at 5 and starting at or after 3: </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Today at a glance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3:15 - 3:30 - Quick problem</a:t>
            </a:r>
            <a:endParaRPr/>
          </a:p>
          <a:p>
            <a:pPr indent="-342900" lvl="0" marL="457200" rtl="0" algn="l">
              <a:spcBef>
                <a:spcPts val="0"/>
              </a:spcBef>
              <a:spcAft>
                <a:spcPts val="0"/>
              </a:spcAft>
              <a:buSzPts val="1800"/>
              <a:buChar char="●"/>
            </a:pPr>
            <a:r>
              <a:rPr lang="en-GB"/>
              <a:t>3:30 - 4:30 - Lecture Part 1</a:t>
            </a:r>
            <a:endParaRPr/>
          </a:p>
          <a:p>
            <a:pPr indent="-342900" lvl="0" marL="457200" rtl="0" algn="l">
              <a:spcBef>
                <a:spcPts val="0"/>
              </a:spcBef>
              <a:spcAft>
                <a:spcPts val="0"/>
              </a:spcAft>
              <a:buSzPts val="1800"/>
              <a:buChar char="●"/>
            </a:pPr>
            <a:r>
              <a:rPr lang="en-GB"/>
              <a:t>4:30 - 4:45 - Break </a:t>
            </a:r>
            <a:endParaRPr/>
          </a:p>
          <a:p>
            <a:pPr indent="-342900" lvl="0" marL="457200" rtl="0" algn="l">
              <a:spcBef>
                <a:spcPts val="0"/>
              </a:spcBef>
              <a:spcAft>
                <a:spcPts val="0"/>
              </a:spcAft>
              <a:buSzPts val="1800"/>
              <a:buChar char="●"/>
            </a:pPr>
            <a:r>
              <a:rPr lang="en-GB"/>
              <a:t>4:45 - 5:45 - Lecture Part 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graphicFrame>
        <p:nvGraphicFramePr>
          <p:cNvPr id="179" name="Google Shape;179;p32"/>
          <p:cNvGraphicFramePr/>
          <p:nvPr/>
        </p:nvGraphicFramePr>
        <p:xfrm>
          <a:off x="4386000" y="800245"/>
          <a:ext cx="3000000" cy="3000000"/>
        </p:xfrm>
        <a:graphic>
          <a:graphicData uri="http://schemas.openxmlformats.org/drawingml/2006/table">
            <a:tbl>
              <a:tblPr>
                <a:noFill/>
                <a:tableStyleId>{B39B5A92-68A0-4CCD-B209-D6347C1EF42B}</a:tableStyleId>
              </a:tblPr>
              <a:tblGrid>
                <a:gridCol w="477275"/>
                <a:gridCol w="1008725"/>
                <a:gridCol w="1008725"/>
                <a:gridCol w="1008725"/>
                <a:gridCol w="100872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min[0, 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min[0, 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min[0,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min[0,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min[1, 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min[1, 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min[1,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min[1,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min[2, 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min[2,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min[2,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min[2,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min[3, 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min[3,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min[3, 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min[3,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min[4, 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min[4,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min[4,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min[4,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min[5, 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min[5, 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min[5,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min[5,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min[6, 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7</a:t>
                      </a:r>
                      <a:endParaRPr/>
                    </a:p>
                  </a:txBody>
                  <a:tcPr marT="91425" marB="91425" marR="91425" marL="91425"/>
                </a:tc>
                <a:tc>
                  <a:txBody>
                    <a:bodyPr/>
                    <a:lstStyle/>
                    <a:p>
                      <a:pPr indent="0" lvl="0" marL="0" rtl="0" algn="l">
                        <a:spcBef>
                          <a:spcPts val="0"/>
                        </a:spcBef>
                        <a:spcAft>
                          <a:spcPts val="0"/>
                        </a:spcAft>
                        <a:buNone/>
                      </a:pPr>
                      <a:r>
                        <a:rPr lang="en-GB"/>
                        <a:t>min[7, 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Query #1</a:t>
            </a:r>
            <a:endParaRPr/>
          </a:p>
        </p:txBody>
      </p:sp>
      <p:graphicFrame>
        <p:nvGraphicFramePr>
          <p:cNvPr id="181" name="Google Shape;181;p32"/>
          <p:cNvGraphicFramePr/>
          <p:nvPr/>
        </p:nvGraphicFramePr>
        <p:xfrm>
          <a:off x="390850" y="1341613"/>
          <a:ext cx="3000000" cy="3000000"/>
        </p:xfrm>
        <a:graphic>
          <a:graphicData uri="http://schemas.openxmlformats.org/drawingml/2006/table">
            <a:tbl>
              <a:tblPr>
                <a:noFill/>
                <a:tableStyleId>{B39B5A92-68A0-4CCD-B209-D6347C1EF42B}</a:tableStyleId>
              </a:tblPr>
              <a:tblGrid>
                <a:gridCol w="445050"/>
                <a:gridCol w="410050"/>
                <a:gridCol w="410050"/>
                <a:gridCol w="410050"/>
                <a:gridCol w="410050"/>
                <a:gridCol w="410050"/>
                <a:gridCol w="410050"/>
                <a:gridCol w="410050"/>
                <a:gridCol w="410050"/>
              </a:tblGrid>
              <a:tr h="381525">
                <a:tc>
                  <a:txBody>
                    <a:bodyPr/>
                    <a:lstStyle/>
                    <a:p>
                      <a:pPr indent="0" lvl="0" marL="0" rtl="0" algn="l">
                        <a:spcBef>
                          <a:spcPts val="0"/>
                        </a:spcBef>
                        <a:spcAft>
                          <a:spcPts val="0"/>
                        </a:spcAft>
                        <a:buNone/>
                      </a:pPr>
                      <a:r>
                        <a:rPr lang="en-GB"/>
                        <a:t>i</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7</a:t>
                      </a:r>
                      <a:endParaRPr/>
                    </a:p>
                  </a:txBody>
                  <a:tcPr marT="91425" marB="91425" marR="91425" marL="91425"/>
                </a:tc>
              </a:tr>
              <a:tr h="381000">
                <a:tc>
                  <a:txBody>
                    <a:bodyPr/>
                    <a:lstStyle/>
                    <a:p>
                      <a:pPr indent="0" lvl="0" marL="0" rtl="0" algn="l">
                        <a:spcBef>
                          <a:spcPts val="0"/>
                        </a:spcBef>
                        <a:spcAft>
                          <a:spcPts val="0"/>
                        </a:spcAft>
                        <a:buNone/>
                      </a:pPr>
                      <a:r>
                        <a:rPr lang="en-GB"/>
                        <a:t>a[i]</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5</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9</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a[i]</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2" name="Google Shape;182;p32"/>
          <p:cNvSpPr txBox="1"/>
          <p:nvPr/>
        </p:nvSpPr>
        <p:spPr>
          <a:xfrm>
            <a:off x="390875" y="2842700"/>
            <a:ext cx="37254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Query [3, 5]</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largest range starting at 3 and ending at or before 5: 		</a:t>
            </a:r>
            <a:r>
              <a:rPr b="1" lang="en-GB">
                <a:latin typeface="Proxima Nova"/>
                <a:ea typeface="Proxima Nova"/>
                <a:cs typeface="Proxima Nova"/>
                <a:sym typeface="Proxima Nova"/>
              </a:rPr>
              <a:t>sp[3][1]</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largest range ending at 5 and starting at or after 3: 		</a:t>
            </a:r>
            <a:r>
              <a:rPr b="1" lang="en-GB">
                <a:latin typeface="Proxima Nova"/>
                <a:ea typeface="Proxima Nova"/>
                <a:cs typeface="Proxima Nova"/>
                <a:sym typeface="Proxima Nova"/>
              </a:rPr>
              <a:t>sp[4][1]</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rPr b="1" lang="en-GB">
                <a:latin typeface="Proxima Nova"/>
                <a:ea typeface="Proxima Nova"/>
                <a:cs typeface="Proxima Nova"/>
                <a:sym typeface="Proxima Nova"/>
              </a:rPr>
              <a:t>min(sp[3][1], sp[4][1]) = ??</a:t>
            </a:r>
            <a:endParaRPr b="1">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Query #1</a:t>
            </a:r>
            <a:endParaRPr/>
          </a:p>
        </p:txBody>
      </p:sp>
      <p:sp>
        <p:nvSpPr>
          <p:cNvPr id="188" name="Google Shape;188;p33"/>
          <p:cNvSpPr txBox="1"/>
          <p:nvPr/>
        </p:nvSpPr>
        <p:spPr>
          <a:xfrm>
            <a:off x="390875" y="2842700"/>
            <a:ext cx="37254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Query [3, 5]</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largest range starting at 3 and ending at or before 5: 		</a:t>
            </a:r>
            <a:r>
              <a:rPr b="1" lang="en-GB">
                <a:latin typeface="Proxima Nova"/>
                <a:ea typeface="Proxima Nova"/>
                <a:cs typeface="Proxima Nova"/>
                <a:sym typeface="Proxima Nova"/>
              </a:rPr>
              <a:t>sp[3][1]</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largest range ending at 5 and starting at or after 3: 		</a:t>
            </a:r>
            <a:r>
              <a:rPr b="1" lang="en-GB">
                <a:latin typeface="Proxima Nova"/>
                <a:ea typeface="Proxima Nova"/>
                <a:cs typeface="Proxima Nova"/>
                <a:sym typeface="Proxima Nova"/>
              </a:rPr>
              <a:t>sp[4][1]</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rPr b="1" lang="en-GB">
                <a:latin typeface="Proxima Nova"/>
                <a:ea typeface="Proxima Nova"/>
                <a:cs typeface="Proxima Nova"/>
                <a:sym typeface="Proxima Nova"/>
              </a:rPr>
              <a:t>min(sp[3][1], sp[4][1]) = 2</a:t>
            </a:r>
            <a:endParaRPr b="1">
              <a:latin typeface="Proxima Nova"/>
              <a:ea typeface="Proxima Nova"/>
              <a:cs typeface="Proxima Nova"/>
              <a:sym typeface="Proxima Nova"/>
            </a:endParaRPr>
          </a:p>
        </p:txBody>
      </p:sp>
      <p:graphicFrame>
        <p:nvGraphicFramePr>
          <p:cNvPr id="189" name="Google Shape;189;p33"/>
          <p:cNvGraphicFramePr/>
          <p:nvPr/>
        </p:nvGraphicFramePr>
        <p:xfrm>
          <a:off x="4386000" y="800245"/>
          <a:ext cx="3000000" cy="3000000"/>
        </p:xfrm>
        <a:graphic>
          <a:graphicData uri="http://schemas.openxmlformats.org/drawingml/2006/table">
            <a:tbl>
              <a:tblPr>
                <a:noFill/>
                <a:tableStyleId>{B39B5A92-68A0-4CCD-B209-D6347C1EF42B}</a:tableStyleId>
              </a:tblPr>
              <a:tblGrid>
                <a:gridCol w="477275"/>
                <a:gridCol w="1008725"/>
                <a:gridCol w="1008725"/>
                <a:gridCol w="1008725"/>
                <a:gridCol w="100872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9</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7</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90" name="Google Shape;190;p33"/>
          <p:cNvGraphicFramePr/>
          <p:nvPr/>
        </p:nvGraphicFramePr>
        <p:xfrm>
          <a:off x="390850" y="1341613"/>
          <a:ext cx="3000000" cy="3000000"/>
        </p:xfrm>
        <a:graphic>
          <a:graphicData uri="http://schemas.openxmlformats.org/drawingml/2006/table">
            <a:tbl>
              <a:tblPr>
                <a:noFill/>
                <a:tableStyleId>{B39B5A92-68A0-4CCD-B209-D6347C1EF42B}</a:tableStyleId>
              </a:tblPr>
              <a:tblGrid>
                <a:gridCol w="445050"/>
                <a:gridCol w="410050"/>
                <a:gridCol w="410050"/>
                <a:gridCol w="410050"/>
                <a:gridCol w="410050"/>
                <a:gridCol w="410050"/>
                <a:gridCol w="410050"/>
                <a:gridCol w="410050"/>
                <a:gridCol w="410050"/>
              </a:tblGrid>
              <a:tr h="381525">
                <a:tc>
                  <a:txBody>
                    <a:bodyPr/>
                    <a:lstStyle/>
                    <a:p>
                      <a:pPr indent="0" lvl="0" marL="0" rtl="0" algn="l">
                        <a:spcBef>
                          <a:spcPts val="0"/>
                        </a:spcBef>
                        <a:spcAft>
                          <a:spcPts val="0"/>
                        </a:spcAft>
                        <a:buNone/>
                      </a:pPr>
                      <a:r>
                        <a:rPr lang="en-GB"/>
                        <a:t>i</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7</a:t>
                      </a:r>
                      <a:endParaRPr/>
                    </a:p>
                  </a:txBody>
                  <a:tcPr marT="91425" marB="91425" marR="91425" marL="91425"/>
                </a:tc>
              </a:tr>
              <a:tr h="381000">
                <a:tc>
                  <a:txBody>
                    <a:bodyPr/>
                    <a:lstStyle/>
                    <a:p>
                      <a:pPr indent="0" lvl="0" marL="0" rtl="0" algn="l">
                        <a:spcBef>
                          <a:spcPts val="0"/>
                        </a:spcBef>
                        <a:spcAft>
                          <a:spcPts val="0"/>
                        </a:spcAft>
                        <a:buNone/>
                      </a:pPr>
                      <a:r>
                        <a:rPr lang="en-GB"/>
                        <a:t>a[i]</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5</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9</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a[i]</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graphicFrame>
        <p:nvGraphicFramePr>
          <p:cNvPr id="195" name="Google Shape;195;p34"/>
          <p:cNvGraphicFramePr/>
          <p:nvPr/>
        </p:nvGraphicFramePr>
        <p:xfrm>
          <a:off x="4386000" y="800245"/>
          <a:ext cx="3000000" cy="3000000"/>
        </p:xfrm>
        <a:graphic>
          <a:graphicData uri="http://schemas.openxmlformats.org/drawingml/2006/table">
            <a:tbl>
              <a:tblPr>
                <a:noFill/>
                <a:tableStyleId>{B39B5A92-68A0-4CCD-B209-D6347C1EF42B}</a:tableStyleId>
              </a:tblPr>
              <a:tblGrid>
                <a:gridCol w="477275"/>
                <a:gridCol w="1008725"/>
                <a:gridCol w="1008725"/>
                <a:gridCol w="1008725"/>
                <a:gridCol w="100872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min[0, 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min[0, 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min[0,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min[0,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min[1, 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min[1, 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min[1,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min[1,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min[2, 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min[2,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min[2,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min[2,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min[3, 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min[3,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min[3, 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min[3,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min[4, 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min[4,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min[4,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min[4,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min[5, 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min[5, 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min[5,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min[5,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min[6, 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7</a:t>
                      </a:r>
                      <a:endParaRPr/>
                    </a:p>
                  </a:txBody>
                  <a:tcPr marT="91425" marB="91425" marR="91425" marL="91425"/>
                </a:tc>
                <a:tc>
                  <a:txBody>
                    <a:bodyPr/>
                    <a:lstStyle/>
                    <a:p>
                      <a:pPr indent="0" lvl="0" marL="0" rtl="0" algn="l">
                        <a:spcBef>
                          <a:spcPts val="0"/>
                        </a:spcBef>
                        <a:spcAft>
                          <a:spcPts val="0"/>
                        </a:spcAft>
                        <a:buNone/>
                      </a:pPr>
                      <a:r>
                        <a:rPr lang="en-GB"/>
                        <a:t>min[7, 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Query #2</a:t>
            </a:r>
            <a:endParaRPr/>
          </a:p>
        </p:txBody>
      </p:sp>
      <p:graphicFrame>
        <p:nvGraphicFramePr>
          <p:cNvPr id="197" name="Google Shape;197;p34"/>
          <p:cNvGraphicFramePr/>
          <p:nvPr/>
        </p:nvGraphicFramePr>
        <p:xfrm>
          <a:off x="376275" y="1749575"/>
          <a:ext cx="3000000" cy="3000000"/>
        </p:xfrm>
        <a:graphic>
          <a:graphicData uri="http://schemas.openxmlformats.org/drawingml/2006/table">
            <a:tbl>
              <a:tblPr>
                <a:noFill/>
                <a:tableStyleId>{B39B5A92-68A0-4CCD-B209-D6347C1EF42B}</a:tableStyleId>
              </a:tblPr>
              <a:tblGrid>
                <a:gridCol w="445050"/>
                <a:gridCol w="410050"/>
                <a:gridCol w="410050"/>
                <a:gridCol w="410050"/>
                <a:gridCol w="410050"/>
                <a:gridCol w="410050"/>
                <a:gridCol w="410050"/>
                <a:gridCol w="410050"/>
                <a:gridCol w="410050"/>
              </a:tblGrid>
              <a:tr h="381525">
                <a:tc>
                  <a:txBody>
                    <a:bodyPr/>
                    <a:lstStyle/>
                    <a:p>
                      <a:pPr indent="0" lvl="0" marL="0" rtl="0" algn="l">
                        <a:spcBef>
                          <a:spcPts val="0"/>
                        </a:spcBef>
                        <a:spcAft>
                          <a:spcPts val="0"/>
                        </a:spcAft>
                        <a:buNone/>
                      </a:pPr>
                      <a:r>
                        <a:rPr lang="en-GB"/>
                        <a:t>i</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7</a:t>
                      </a:r>
                      <a:endParaRPr/>
                    </a:p>
                  </a:txBody>
                  <a:tcPr marT="91425" marB="91425" marR="91425" marL="91425"/>
                </a:tc>
              </a:tr>
              <a:tr h="381000">
                <a:tc>
                  <a:txBody>
                    <a:bodyPr/>
                    <a:lstStyle/>
                    <a:p>
                      <a:pPr indent="0" lvl="0" marL="0" rtl="0" algn="l">
                        <a:spcBef>
                          <a:spcPts val="0"/>
                        </a:spcBef>
                        <a:spcAft>
                          <a:spcPts val="0"/>
                        </a:spcAft>
                        <a:buNone/>
                      </a:pPr>
                      <a:r>
                        <a:rPr lang="en-GB"/>
                        <a:t>a[i]</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solidFill>
                      <a:srgbClr val="D9D9D9"/>
                    </a:solidFill>
                  </a:tcPr>
                </a:tc>
                <a:tc>
                  <a:txBody>
                    <a:bodyPr/>
                    <a:lstStyle/>
                    <a:p>
                      <a:pPr indent="0" lvl="0" marL="0" rtl="0" algn="l">
                        <a:spcBef>
                          <a:spcPts val="0"/>
                        </a:spcBef>
                        <a:spcAft>
                          <a:spcPts val="0"/>
                        </a:spcAft>
                        <a:buNone/>
                      </a:pPr>
                      <a:r>
                        <a:rPr lang="en-GB"/>
                        <a:t>1</a:t>
                      </a:r>
                      <a:endParaRPr/>
                    </a:p>
                  </a:txBody>
                  <a:tcPr marT="91425" marB="91425" marR="91425" marL="91425">
                    <a:solidFill>
                      <a:srgbClr val="D9D9D9"/>
                    </a:solidFill>
                  </a:tcPr>
                </a:tc>
                <a:tc>
                  <a:txBody>
                    <a:bodyPr/>
                    <a:lstStyle/>
                    <a:p>
                      <a:pPr indent="0" lvl="0" marL="0" rtl="0" algn="l">
                        <a:spcBef>
                          <a:spcPts val="0"/>
                        </a:spcBef>
                        <a:spcAft>
                          <a:spcPts val="0"/>
                        </a:spcAft>
                        <a:buNone/>
                      </a:pPr>
                      <a:r>
                        <a:rPr lang="en-GB"/>
                        <a:t>3</a:t>
                      </a:r>
                      <a:endParaRPr/>
                    </a:p>
                  </a:txBody>
                  <a:tcPr marT="91425" marB="91425" marR="91425" marL="91425">
                    <a:solidFill>
                      <a:srgbClr val="D9D9D9"/>
                    </a:solidFill>
                  </a:tcPr>
                </a:tc>
                <a:tc>
                  <a:txBody>
                    <a:bodyPr/>
                    <a:lstStyle/>
                    <a:p>
                      <a:pPr indent="0" lvl="0" marL="0" rtl="0" algn="l">
                        <a:spcBef>
                          <a:spcPts val="0"/>
                        </a:spcBef>
                        <a:spcAft>
                          <a:spcPts val="0"/>
                        </a:spcAft>
                        <a:buNone/>
                      </a:pPr>
                      <a:r>
                        <a:rPr lang="en-GB"/>
                        <a:t>2</a:t>
                      </a:r>
                      <a:endParaRPr/>
                    </a:p>
                  </a:txBody>
                  <a:tcPr marT="91425" marB="91425" marR="91425" marL="91425">
                    <a:solidFill>
                      <a:srgbClr val="D9D9D9"/>
                    </a:solidFill>
                  </a:tcPr>
                </a:tc>
                <a:tc>
                  <a:txBody>
                    <a:bodyPr/>
                    <a:lstStyle/>
                    <a:p>
                      <a:pPr indent="0" lvl="0" marL="0" rtl="0" algn="l">
                        <a:spcBef>
                          <a:spcPts val="0"/>
                        </a:spcBef>
                        <a:spcAft>
                          <a:spcPts val="0"/>
                        </a:spcAft>
                        <a:buNone/>
                      </a:pPr>
                      <a:r>
                        <a:rPr lang="en-GB"/>
                        <a:t>9</a:t>
                      </a:r>
                      <a:endParaRPr/>
                    </a:p>
                  </a:txBody>
                  <a:tcPr marT="91425" marB="91425" marR="91425" marL="91425">
                    <a:solidFill>
                      <a:srgbClr val="D9D9D9"/>
                    </a:solidFill>
                  </a:tcPr>
                </a:tc>
                <a:tc>
                  <a:txBody>
                    <a:bodyPr/>
                    <a:lstStyle/>
                    <a:p>
                      <a:pPr indent="0" lvl="0" marL="0" rtl="0" algn="l">
                        <a:spcBef>
                          <a:spcPts val="0"/>
                        </a:spcBef>
                        <a:spcAft>
                          <a:spcPts val="0"/>
                        </a:spcAft>
                        <a:buNone/>
                      </a:pPr>
                      <a:r>
                        <a:rPr lang="en-GB"/>
                        <a:t>2</a:t>
                      </a:r>
                      <a:endParaRPr/>
                    </a:p>
                  </a:txBody>
                  <a:tcPr marT="91425" marB="91425" marR="91425" marL="91425">
                    <a:solidFill>
                      <a:srgbClr val="D9D9D9"/>
                    </a:solidFill>
                  </a:tcPr>
                </a:tc>
                <a:tc>
                  <a:txBody>
                    <a:bodyPr/>
                    <a:lstStyle/>
                    <a:p>
                      <a:pPr indent="0" lvl="0" marL="0" rtl="0" algn="l">
                        <a:spcBef>
                          <a:spcPts val="0"/>
                        </a:spcBef>
                        <a:spcAft>
                          <a:spcPts val="0"/>
                        </a:spcAft>
                        <a:buNone/>
                      </a:pPr>
                      <a:r>
                        <a:rPr lang="en-GB"/>
                        <a:t>1</a:t>
                      </a:r>
                      <a:endParaRPr/>
                    </a:p>
                  </a:txBody>
                  <a:tcPr marT="91425" marB="91425" marR="91425" marL="91425"/>
                </a:tc>
              </a:tr>
            </a:tbl>
          </a:graphicData>
        </a:graphic>
      </p:graphicFrame>
      <p:sp>
        <p:nvSpPr>
          <p:cNvPr id="198" name="Google Shape;198;p34"/>
          <p:cNvSpPr txBox="1"/>
          <p:nvPr/>
        </p:nvSpPr>
        <p:spPr>
          <a:xfrm>
            <a:off x="390875" y="2842700"/>
            <a:ext cx="37254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Query [1, 6]</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largest range starting at 1 and ending at or before 6: </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largest range ending at 6 and starting at or after 1: </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Query #2</a:t>
            </a:r>
            <a:endParaRPr/>
          </a:p>
        </p:txBody>
      </p:sp>
      <p:sp>
        <p:nvSpPr>
          <p:cNvPr id="204" name="Google Shape;204;p35"/>
          <p:cNvSpPr txBox="1"/>
          <p:nvPr/>
        </p:nvSpPr>
        <p:spPr>
          <a:xfrm>
            <a:off x="390875" y="2842700"/>
            <a:ext cx="37254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Query [1, 6]</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largest range starting at 1 and ending at or before 6: 		</a:t>
            </a:r>
            <a:r>
              <a:rPr b="1" lang="en-GB">
                <a:latin typeface="Proxima Nova"/>
                <a:ea typeface="Proxima Nova"/>
                <a:cs typeface="Proxima Nova"/>
                <a:sym typeface="Proxima Nova"/>
              </a:rPr>
              <a:t>sp[1][2]</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largest range ending at 6 and starting at or after 1: 		</a:t>
            </a:r>
            <a:r>
              <a:rPr b="1" lang="en-GB">
                <a:latin typeface="Proxima Nova"/>
                <a:ea typeface="Proxima Nova"/>
                <a:cs typeface="Proxima Nova"/>
                <a:sym typeface="Proxima Nova"/>
              </a:rPr>
              <a:t>sp[3][2]</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rPr b="1" lang="en-GB">
                <a:latin typeface="Proxima Nova"/>
                <a:ea typeface="Proxima Nova"/>
                <a:cs typeface="Proxima Nova"/>
                <a:sym typeface="Proxima Nova"/>
              </a:rPr>
              <a:t>min(sp[1][2], sp[3][2]) = ??</a:t>
            </a:r>
            <a:endParaRPr b="1">
              <a:latin typeface="Proxima Nova"/>
              <a:ea typeface="Proxima Nova"/>
              <a:cs typeface="Proxima Nova"/>
              <a:sym typeface="Proxima Nova"/>
            </a:endParaRPr>
          </a:p>
        </p:txBody>
      </p:sp>
      <p:graphicFrame>
        <p:nvGraphicFramePr>
          <p:cNvPr id="205" name="Google Shape;205;p35"/>
          <p:cNvGraphicFramePr/>
          <p:nvPr/>
        </p:nvGraphicFramePr>
        <p:xfrm>
          <a:off x="390850" y="1341613"/>
          <a:ext cx="3000000" cy="3000000"/>
        </p:xfrm>
        <a:graphic>
          <a:graphicData uri="http://schemas.openxmlformats.org/drawingml/2006/table">
            <a:tbl>
              <a:tblPr>
                <a:noFill/>
                <a:tableStyleId>{B39B5A92-68A0-4CCD-B209-D6347C1EF42B}</a:tableStyleId>
              </a:tblPr>
              <a:tblGrid>
                <a:gridCol w="445050"/>
                <a:gridCol w="410050"/>
                <a:gridCol w="410050"/>
                <a:gridCol w="410050"/>
                <a:gridCol w="410050"/>
                <a:gridCol w="410050"/>
                <a:gridCol w="410050"/>
                <a:gridCol w="410050"/>
                <a:gridCol w="410050"/>
              </a:tblGrid>
              <a:tr h="381525">
                <a:tc>
                  <a:txBody>
                    <a:bodyPr/>
                    <a:lstStyle/>
                    <a:p>
                      <a:pPr indent="0" lvl="0" marL="0" rtl="0" algn="l">
                        <a:spcBef>
                          <a:spcPts val="0"/>
                        </a:spcBef>
                        <a:spcAft>
                          <a:spcPts val="0"/>
                        </a:spcAft>
                        <a:buNone/>
                      </a:pPr>
                      <a:r>
                        <a:rPr lang="en-GB"/>
                        <a:t>i</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7</a:t>
                      </a:r>
                      <a:endParaRPr/>
                    </a:p>
                  </a:txBody>
                  <a:tcPr marT="91425" marB="91425" marR="91425" marL="91425"/>
                </a:tc>
              </a:tr>
              <a:tr h="381000">
                <a:tc>
                  <a:txBody>
                    <a:bodyPr/>
                    <a:lstStyle/>
                    <a:p>
                      <a:pPr indent="0" lvl="0" marL="0" rtl="0" algn="l">
                        <a:spcBef>
                          <a:spcPts val="0"/>
                        </a:spcBef>
                        <a:spcAft>
                          <a:spcPts val="0"/>
                        </a:spcAft>
                        <a:buNone/>
                      </a:pPr>
                      <a:r>
                        <a:rPr lang="en-GB"/>
                        <a:t>a[i]</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5</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3</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9</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a[i]</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06" name="Google Shape;206;p35"/>
          <p:cNvGraphicFramePr/>
          <p:nvPr/>
        </p:nvGraphicFramePr>
        <p:xfrm>
          <a:off x="4386000" y="800245"/>
          <a:ext cx="3000000" cy="3000000"/>
        </p:xfrm>
        <a:graphic>
          <a:graphicData uri="http://schemas.openxmlformats.org/drawingml/2006/table">
            <a:tbl>
              <a:tblPr>
                <a:noFill/>
                <a:tableStyleId>{B39B5A92-68A0-4CCD-B209-D6347C1EF42B}</a:tableStyleId>
              </a:tblPr>
              <a:tblGrid>
                <a:gridCol w="477275"/>
                <a:gridCol w="1008725"/>
                <a:gridCol w="1008725"/>
                <a:gridCol w="1008725"/>
                <a:gridCol w="100872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min[0, 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min[0, 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min[0,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min[0,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min[1, 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min[1, 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min[1,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min[1,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min[2, 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min[2,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min[2,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min[2,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min[3, 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min[3,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min[3, 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min[3,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min[4, 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min[4,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min[4,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min[4,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min[5, 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min[5, 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min[5,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min[5,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min[6, 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min[6,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7</a:t>
                      </a:r>
                      <a:endParaRPr/>
                    </a:p>
                  </a:txBody>
                  <a:tcPr marT="91425" marB="91425" marR="91425" marL="91425"/>
                </a:tc>
                <a:tc>
                  <a:txBody>
                    <a:bodyPr/>
                    <a:lstStyle/>
                    <a:p>
                      <a:pPr indent="0" lvl="0" marL="0" rtl="0" algn="l">
                        <a:spcBef>
                          <a:spcPts val="0"/>
                        </a:spcBef>
                        <a:spcAft>
                          <a:spcPts val="0"/>
                        </a:spcAft>
                        <a:buNone/>
                      </a:pPr>
                      <a:r>
                        <a:rPr lang="en-GB"/>
                        <a:t>min[7, 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min[7,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Query #2</a:t>
            </a:r>
            <a:endParaRPr/>
          </a:p>
        </p:txBody>
      </p:sp>
      <p:graphicFrame>
        <p:nvGraphicFramePr>
          <p:cNvPr id="212" name="Google Shape;212;p36"/>
          <p:cNvGraphicFramePr/>
          <p:nvPr/>
        </p:nvGraphicFramePr>
        <p:xfrm>
          <a:off x="4386000" y="800245"/>
          <a:ext cx="3000000" cy="3000000"/>
        </p:xfrm>
        <a:graphic>
          <a:graphicData uri="http://schemas.openxmlformats.org/drawingml/2006/table">
            <a:tbl>
              <a:tblPr>
                <a:noFill/>
                <a:tableStyleId>{B39B5A92-68A0-4CCD-B209-D6347C1EF42B}</a:tableStyleId>
              </a:tblPr>
              <a:tblGrid>
                <a:gridCol w="477275"/>
                <a:gridCol w="1008725"/>
                <a:gridCol w="1008725"/>
                <a:gridCol w="1008725"/>
                <a:gridCol w="100872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9</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7</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13" name="Google Shape;213;p36"/>
          <p:cNvSpPr txBox="1"/>
          <p:nvPr/>
        </p:nvSpPr>
        <p:spPr>
          <a:xfrm>
            <a:off x="543275" y="2995100"/>
            <a:ext cx="37254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Query [1, 6]</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largest range starting at 1 and ending at or before 6: 		</a:t>
            </a:r>
            <a:r>
              <a:rPr b="1" lang="en-GB">
                <a:latin typeface="Proxima Nova"/>
                <a:ea typeface="Proxima Nova"/>
                <a:cs typeface="Proxima Nova"/>
                <a:sym typeface="Proxima Nova"/>
              </a:rPr>
              <a:t>sp[1][2]</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largest range ending at 6 and starting at or after 1: 		</a:t>
            </a:r>
            <a:r>
              <a:rPr b="1" lang="en-GB">
                <a:latin typeface="Proxima Nova"/>
                <a:ea typeface="Proxima Nova"/>
                <a:cs typeface="Proxima Nova"/>
                <a:sym typeface="Proxima Nova"/>
              </a:rPr>
              <a:t>sp[3][2]</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rPr b="1" lang="en-GB">
                <a:latin typeface="Proxima Nova"/>
                <a:ea typeface="Proxima Nova"/>
                <a:cs typeface="Proxima Nova"/>
                <a:sym typeface="Proxima Nova"/>
              </a:rPr>
              <a:t>min(sp[1][2], sp[3][2]) = 1</a:t>
            </a:r>
            <a:endParaRPr b="1">
              <a:latin typeface="Proxima Nova"/>
              <a:ea typeface="Proxima Nova"/>
              <a:cs typeface="Proxima Nova"/>
              <a:sym typeface="Proxima Nova"/>
            </a:endParaRPr>
          </a:p>
        </p:txBody>
      </p:sp>
      <p:graphicFrame>
        <p:nvGraphicFramePr>
          <p:cNvPr id="214" name="Google Shape;214;p36"/>
          <p:cNvGraphicFramePr/>
          <p:nvPr/>
        </p:nvGraphicFramePr>
        <p:xfrm>
          <a:off x="390850" y="1341613"/>
          <a:ext cx="3000000" cy="3000000"/>
        </p:xfrm>
        <a:graphic>
          <a:graphicData uri="http://schemas.openxmlformats.org/drawingml/2006/table">
            <a:tbl>
              <a:tblPr>
                <a:noFill/>
                <a:tableStyleId>{B39B5A92-68A0-4CCD-B209-D6347C1EF42B}</a:tableStyleId>
              </a:tblPr>
              <a:tblGrid>
                <a:gridCol w="445050"/>
                <a:gridCol w="410050"/>
                <a:gridCol w="410050"/>
                <a:gridCol w="410050"/>
                <a:gridCol w="410050"/>
                <a:gridCol w="410050"/>
                <a:gridCol w="410050"/>
                <a:gridCol w="410050"/>
                <a:gridCol w="410050"/>
              </a:tblGrid>
              <a:tr h="381525">
                <a:tc>
                  <a:txBody>
                    <a:bodyPr/>
                    <a:lstStyle/>
                    <a:p>
                      <a:pPr indent="0" lvl="0" marL="0" rtl="0" algn="l">
                        <a:spcBef>
                          <a:spcPts val="0"/>
                        </a:spcBef>
                        <a:spcAft>
                          <a:spcPts val="0"/>
                        </a:spcAft>
                        <a:buNone/>
                      </a:pPr>
                      <a:r>
                        <a:rPr lang="en-GB"/>
                        <a:t>i</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7</a:t>
                      </a:r>
                      <a:endParaRPr/>
                    </a:p>
                  </a:txBody>
                  <a:tcPr marT="91425" marB="91425" marR="91425" marL="91425"/>
                </a:tc>
              </a:tr>
              <a:tr h="381000">
                <a:tc>
                  <a:txBody>
                    <a:bodyPr/>
                    <a:lstStyle/>
                    <a:p>
                      <a:pPr indent="0" lvl="0" marL="0" rtl="0" algn="l">
                        <a:spcBef>
                          <a:spcPts val="0"/>
                        </a:spcBef>
                        <a:spcAft>
                          <a:spcPts val="0"/>
                        </a:spcAft>
                        <a:buNone/>
                      </a:pPr>
                      <a:r>
                        <a:rPr lang="en-GB"/>
                        <a:t>a[i]</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5</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3</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9</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a[i]</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The issue with Sparse Tables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Overview</a:t>
            </a:r>
            <a:endParaRPr/>
          </a:p>
        </p:txBody>
      </p:sp>
      <p:sp>
        <p:nvSpPr>
          <p:cNvPr id="225" name="Google Shape;22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Sparse tables should be able to work on any range operation</a:t>
            </a:r>
            <a:endParaRPr/>
          </a:p>
          <a:p>
            <a:pPr indent="-342900" lvl="0" marL="457200" rtl="0" algn="l">
              <a:spcBef>
                <a:spcPts val="0"/>
              </a:spcBef>
              <a:spcAft>
                <a:spcPts val="0"/>
              </a:spcAft>
              <a:buSzPts val="1800"/>
              <a:buChar char="●"/>
            </a:pPr>
            <a:r>
              <a:rPr lang="en-GB"/>
              <a:t>But they don’t.</a:t>
            </a:r>
            <a:endParaRPr/>
          </a:p>
          <a:p>
            <a:pPr indent="-342900" lvl="0" marL="457200" rtl="0" algn="l">
              <a:spcBef>
                <a:spcPts val="0"/>
              </a:spcBef>
              <a:spcAft>
                <a:spcPts val="0"/>
              </a:spcAft>
              <a:buSzPts val="1800"/>
              <a:buChar char="●"/>
            </a:pPr>
            <a:r>
              <a:rPr lang="en-GB"/>
              <a:t>Only min/max/gcd will work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cases</a:t>
            </a:r>
            <a:endParaRPr/>
          </a:p>
        </p:txBody>
      </p:sp>
      <p:sp>
        <p:nvSpPr>
          <p:cNvPr id="231" name="Google Shape;23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It works for min/max/gcd because overlapping ranges don’t matter</a:t>
            </a:r>
            <a:endParaRPr/>
          </a:p>
          <a:p>
            <a:pPr indent="-342900" lvl="0" marL="457200" rtl="0" algn="l">
              <a:spcBef>
                <a:spcPts val="0"/>
              </a:spcBef>
              <a:spcAft>
                <a:spcPts val="0"/>
              </a:spcAft>
              <a:buSzPts val="1800"/>
              <a:buChar char="●"/>
            </a:pPr>
            <a:r>
              <a:rPr lang="en-GB"/>
              <a:t>For things like sum, overlapping ranges mean that some values may be added twice.</a:t>
            </a:r>
            <a:endParaRPr/>
          </a:p>
          <a:p>
            <a:pPr indent="-342900" lvl="0" marL="457200" rtl="0" algn="l">
              <a:spcBef>
                <a:spcPts val="0"/>
              </a:spcBef>
              <a:spcAft>
                <a:spcPts val="0"/>
              </a:spcAft>
              <a:buSzPts val="1800"/>
              <a:buChar char="●"/>
            </a:pPr>
            <a:r>
              <a:rPr lang="en-GB"/>
              <a:t>This obviously creates an incorrect result</a:t>
            </a:r>
            <a:endParaRPr/>
          </a:p>
          <a:p>
            <a:pPr indent="-342900" lvl="0" marL="457200" rtl="0" algn="l">
              <a:spcBef>
                <a:spcPts val="0"/>
              </a:spcBef>
              <a:spcAft>
                <a:spcPts val="0"/>
              </a:spcAft>
              <a:buSzPts val="1800"/>
              <a:buChar char="●"/>
            </a:pPr>
            <a:r>
              <a:rPr lang="en-GB"/>
              <a:t>Like the example below, if this was range sum using sparse table, indices 3 and 4 would be added twice (part of both ranges)</a:t>
            </a:r>
            <a:endParaRPr/>
          </a:p>
        </p:txBody>
      </p:sp>
      <p:graphicFrame>
        <p:nvGraphicFramePr>
          <p:cNvPr id="232" name="Google Shape;232;p39"/>
          <p:cNvGraphicFramePr/>
          <p:nvPr/>
        </p:nvGraphicFramePr>
        <p:xfrm>
          <a:off x="1412450" y="3313738"/>
          <a:ext cx="3000000" cy="3000000"/>
        </p:xfrm>
        <a:graphic>
          <a:graphicData uri="http://schemas.openxmlformats.org/drawingml/2006/table">
            <a:tbl>
              <a:tblPr>
                <a:noFill/>
                <a:tableStyleId>{B39B5A92-68A0-4CCD-B209-D6347C1EF42B}</a:tableStyleId>
              </a:tblPr>
              <a:tblGrid>
                <a:gridCol w="445050"/>
                <a:gridCol w="410050"/>
                <a:gridCol w="410050"/>
                <a:gridCol w="410050"/>
                <a:gridCol w="410050"/>
                <a:gridCol w="410050"/>
                <a:gridCol w="410050"/>
                <a:gridCol w="410050"/>
                <a:gridCol w="410050"/>
              </a:tblGrid>
              <a:tr h="381525">
                <a:tc>
                  <a:txBody>
                    <a:bodyPr/>
                    <a:lstStyle/>
                    <a:p>
                      <a:pPr indent="0" lvl="0" marL="0" rtl="0" algn="l">
                        <a:spcBef>
                          <a:spcPts val="0"/>
                        </a:spcBef>
                        <a:spcAft>
                          <a:spcPts val="0"/>
                        </a:spcAft>
                        <a:buNone/>
                      </a:pPr>
                      <a:r>
                        <a:rPr lang="en-GB"/>
                        <a:t>i</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7</a:t>
                      </a:r>
                      <a:endParaRPr/>
                    </a:p>
                  </a:txBody>
                  <a:tcPr marT="91425" marB="91425" marR="91425" marL="91425"/>
                </a:tc>
              </a:tr>
              <a:tr h="381000">
                <a:tc>
                  <a:txBody>
                    <a:bodyPr/>
                    <a:lstStyle/>
                    <a:p>
                      <a:pPr indent="0" lvl="0" marL="0" rtl="0" algn="l">
                        <a:spcBef>
                          <a:spcPts val="0"/>
                        </a:spcBef>
                        <a:spcAft>
                          <a:spcPts val="0"/>
                        </a:spcAft>
                        <a:buNone/>
                      </a:pPr>
                      <a:r>
                        <a:rPr lang="en-GB"/>
                        <a:t>a[i]</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5</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3</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a:t>9</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a[i]</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Another problem</a:t>
            </a:r>
            <a:endParaRPr/>
          </a:p>
        </p:txBody>
      </p:sp>
      <p:sp>
        <p:nvSpPr>
          <p:cNvPr id="238" name="Google Shape;238;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Updating a sparse table requires O(nlogn) time - the entire sparse table must be reconstructed</a:t>
            </a:r>
            <a:endParaRPr/>
          </a:p>
          <a:p>
            <a:pPr indent="-342900" lvl="0" marL="457200" rtl="0" algn="l">
              <a:spcBef>
                <a:spcPts val="0"/>
              </a:spcBef>
              <a:spcAft>
                <a:spcPts val="0"/>
              </a:spcAft>
              <a:buSzPts val="1800"/>
              <a:buChar char="●"/>
            </a:pPr>
            <a:r>
              <a:rPr lang="en-GB"/>
              <a:t>This is obviously too slow (at this point you may as well answer all queries naively using an array)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New Focus Problem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Redo of last week’s Kahoot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a:t>
            </a:r>
            <a:endParaRPr/>
          </a:p>
        </p:txBody>
      </p:sp>
      <p:sp>
        <p:nvSpPr>
          <p:cNvPr id="249" name="Google Shape;24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Given an array of numbers, make a data structure suited to:</a:t>
            </a:r>
            <a:endParaRPr/>
          </a:p>
          <a:p>
            <a:pPr indent="-342900" lvl="0" marL="457200" rtl="0" algn="l">
              <a:spcBef>
                <a:spcPts val="1600"/>
              </a:spcBef>
              <a:spcAft>
                <a:spcPts val="0"/>
              </a:spcAft>
              <a:buSzPts val="1800"/>
              <a:buChar char="●"/>
            </a:pPr>
            <a:r>
              <a:rPr lang="en-GB"/>
              <a:t>Update the number at a position</a:t>
            </a:r>
            <a:endParaRPr/>
          </a:p>
          <a:p>
            <a:pPr indent="-342900" lvl="0" marL="457200" rtl="0" algn="l">
              <a:spcBef>
                <a:spcPts val="0"/>
              </a:spcBef>
              <a:spcAft>
                <a:spcPts val="0"/>
              </a:spcAft>
              <a:buSzPts val="1800"/>
              <a:buChar char="●"/>
            </a:pPr>
            <a:r>
              <a:rPr lang="en-GB"/>
              <a:t>Calculate the sum of a range of numbers</a:t>
            </a:r>
            <a:endParaRPr/>
          </a:p>
        </p:txBody>
      </p:sp>
      <p:graphicFrame>
        <p:nvGraphicFramePr>
          <p:cNvPr id="250" name="Google Shape;250;p42"/>
          <p:cNvGraphicFramePr/>
          <p:nvPr/>
        </p:nvGraphicFramePr>
        <p:xfrm>
          <a:off x="952500" y="2571750"/>
          <a:ext cx="3000000" cy="3000000"/>
        </p:xfrm>
        <a:graphic>
          <a:graphicData uri="http://schemas.openxmlformats.org/drawingml/2006/table">
            <a:tbl>
              <a:tblPr>
                <a:noFill/>
                <a:tableStyleId>{B39B5A92-68A0-4CCD-B209-D6347C1EF42B}</a:tableStyleId>
              </a:tblPr>
              <a:tblGrid>
                <a:gridCol w="974725"/>
                <a:gridCol w="2094000"/>
                <a:gridCol w="2236175"/>
                <a:gridCol w="1934100"/>
              </a:tblGrid>
              <a:tr h="381000">
                <a:tc>
                  <a:txBody>
                    <a:bodyPr/>
                    <a:lstStyle/>
                    <a:p>
                      <a:pPr indent="0" lvl="0" marL="0" rtl="0" algn="l">
                        <a:spcBef>
                          <a:spcPts val="0"/>
                        </a:spcBef>
                        <a:spcAft>
                          <a:spcPts val="0"/>
                        </a:spcAft>
                        <a:buNone/>
                      </a:pPr>
                      <a:r>
                        <a:rPr lang="en-GB"/>
                        <a:t>Subtask</a:t>
                      </a:r>
                      <a:endParaRPr/>
                    </a:p>
                  </a:txBody>
                  <a:tcPr marT="91425" marB="91425" marR="91425" marL="91425"/>
                </a:tc>
                <a:tc>
                  <a:txBody>
                    <a:bodyPr/>
                    <a:lstStyle/>
                    <a:p>
                      <a:pPr indent="0" lvl="0" marL="0" rtl="0" algn="l">
                        <a:spcBef>
                          <a:spcPts val="0"/>
                        </a:spcBef>
                        <a:spcAft>
                          <a:spcPts val="0"/>
                        </a:spcAft>
                        <a:buNone/>
                      </a:pPr>
                      <a:r>
                        <a:rPr lang="en-GB"/>
                        <a:t>Update complexity</a:t>
                      </a:r>
                      <a:endParaRPr/>
                    </a:p>
                  </a:txBody>
                  <a:tcPr marT="91425" marB="91425" marR="91425" marL="91425"/>
                </a:tc>
                <a:tc>
                  <a:txBody>
                    <a:bodyPr/>
                    <a:lstStyle/>
                    <a:p>
                      <a:pPr indent="0" lvl="0" marL="0" rtl="0" algn="l">
                        <a:spcBef>
                          <a:spcPts val="0"/>
                        </a:spcBef>
                        <a:spcAft>
                          <a:spcPts val="0"/>
                        </a:spcAft>
                        <a:buNone/>
                      </a:pPr>
                      <a:r>
                        <a:rPr lang="en-GB"/>
                        <a:t>Range sum complexity</a:t>
                      </a:r>
                      <a:endParaRPr/>
                    </a:p>
                  </a:txBody>
                  <a:tcPr marT="91425" marB="91425" marR="91425" marL="91425"/>
                </a:tc>
                <a:tc>
                  <a:txBody>
                    <a:bodyPr/>
                    <a:lstStyle/>
                    <a:p>
                      <a:pPr indent="0" lvl="0" marL="0" rtl="0" algn="l">
                        <a:spcBef>
                          <a:spcPts val="0"/>
                        </a:spcBef>
                        <a:spcAft>
                          <a:spcPts val="0"/>
                        </a:spcAft>
                        <a:buNone/>
                      </a:pPr>
                      <a:r>
                        <a:rPr lang="en-GB"/>
                        <a:t>How to solve?</a:t>
                      </a:r>
                      <a:endParaRPr/>
                    </a:p>
                  </a:txBody>
                  <a:tcPr marT="91425" marB="91425" marR="91425" marL="91425"/>
                </a:tc>
              </a:tr>
              <a:tr h="3810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O(1)</a:t>
                      </a:r>
                      <a:endParaRPr/>
                    </a:p>
                  </a:txBody>
                  <a:tcPr marT="91425" marB="91425" marR="91425" marL="91425"/>
                </a:tc>
                <a:tc>
                  <a:txBody>
                    <a:bodyPr/>
                    <a:lstStyle/>
                    <a:p>
                      <a:pPr indent="0" lvl="0" marL="0" rtl="0" algn="l">
                        <a:spcBef>
                          <a:spcPts val="0"/>
                        </a:spcBef>
                        <a:spcAft>
                          <a:spcPts val="0"/>
                        </a:spcAft>
                        <a:buNone/>
                      </a:pPr>
                      <a:r>
                        <a:rPr lang="en-GB"/>
                        <a:t>O(N)</a:t>
                      </a:r>
                      <a:endParaRPr/>
                    </a:p>
                  </a:txBody>
                  <a:tcPr marT="91425" marB="91425" marR="91425" marL="91425"/>
                </a:tc>
                <a:tc>
                  <a:txBody>
                    <a:bodyPr/>
                    <a:lstStyle/>
                    <a:p>
                      <a:pPr indent="0" lvl="0" marL="0" rtl="0" algn="l">
                        <a:spcBef>
                          <a:spcPts val="0"/>
                        </a:spcBef>
                        <a:spcAft>
                          <a:spcPts val="0"/>
                        </a:spcAft>
                        <a:buNone/>
                      </a:pPr>
                      <a:r>
                        <a:rPr lang="en-GB"/>
                        <a:t>How to solve?</a:t>
                      </a:r>
                      <a:endParaRPr/>
                    </a:p>
                  </a:txBody>
                  <a:tcPr marT="91425" marB="91425" marR="91425" marL="91425"/>
                </a:tc>
              </a:tr>
              <a:tr h="3810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O(N)</a:t>
                      </a:r>
                      <a:endParaRPr/>
                    </a:p>
                  </a:txBody>
                  <a:tcPr marT="91425" marB="91425" marR="91425" marL="91425"/>
                </a:tc>
                <a:tc>
                  <a:txBody>
                    <a:bodyPr/>
                    <a:lstStyle/>
                    <a:p>
                      <a:pPr indent="0" lvl="0" marL="0" rtl="0" algn="l">
                        <a:spcBef>
                          <a:spcPts val="0"/>
                        </a:spcBef>
                        <a:spcAft>
                          <a:spcPts val="0"/>
                        </a:spcAft>
                        <a:buNone/>
                      </a:pPr>
                      <a:r>
                        <a:rPr lang="en-GB"/>
                        <a:t>O(1)</a:t>
                      </a:r>
                      <a:endParaRPr/>
                    </a:p>
                  </a:txBody>
                  <a:tcPr marT="91425" marB="91425" marR="91425" marL="91425"/>
                </a:tc>
                <a:tc>
                  <a:txBody>
                    <a:bodyPr/>
                    <a:lstStyle/>
                    <a:p>
                      <a:pPr indent="0" lvl="0" marL="0" rtl="0" algn="l">
                        <a:spcBef>
                          <a:spcPts val="0"/>
                        </a:spcBef>
                        <a:spcAft>
                          <a:spcPts val="0"/>
                        </a:spcAft>
                        <a:buNone/>
                      </a:pPr>
                      <a:r>
                        <a:rPr lang="en-GB"/>
                        <a:t>How to solve?</a:t>
                      </a:r>
                      <a:endParaRPr/>
                    </a:p>
                  </a:txBody>
                  <a:tcPr marT="91425" marB="91425" marR="91425" marL="91425"/>
                </a:tc>
              </a:tr>
              <a:tr h="3810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O(sqrt(N))</a:t>
                      </a:r>
                      <a:endParaRPr/>
                    </a:p>
                  </a:txBody>
                  <a:tcPr marT="91425" marB="91425" marR="91425" marL="91425"/>
                </a:tc>
                <a:tc>
                  <a:txBody>
                    <a:bodyPr/>
                    <a:lstStyle/>
                    <a:p>
                      <a:pPr indent="0" lvl="0" marL="0" rtl="0" algn="l">
                        <a:spcBef>
                          <a:spcPts val="0"/>
                        </a:spcBef>
                        <a:spcAft>
                          <a:spcPts val="0"/>
                        </a:spcAft>
                        <a:buNone/>
                      </a:pPr>
                      <a:r>
                        <a:rPr lang="en-GB"/>
                        <a:t>O(sqrt(N))</a:t>
                      </a:r>
                      <a:endParaRPr/>
                    </a:p>
                  </a:txBody>
                  <a:tcPr marT="91425" marB="91425" marR="91425" marL="91425"/>
                </a:tc>
                <a:tc>
                  <a:txBody>
                    <a:bodyPr/>
                    <a:lstStyle/>
                    <a:p>
                      <a:pPr indent="0" lvl="0" marL="0" rtl="0" algn="l">
                        <a:spcBef>
                          <a:spcPts val="0"/>
                        </a:spcBef>
                        <a:spcAft>
                          <a:spcPts val="0"/>
                        </a:spcAft>
                        <a:buNone/>
                      </a:pPr>
                      <a:r>
                        <a:rPr lang="en-GB"/>
                        <a:t>How to solve?</a:t>
                      </a:r>
                      <a:endParaRPr/>
                    </a:p>
                  </a:txBody>
                  <a:tcPr marT="91425" marB="91425" marR="91425" marL="91425"/>
                </a:tc>
              </a:tr>
              <a:tr h="3810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O(logN)</a:t>
                      </a:r>
                      <a:endParaRPr/>
                    </a:p>
                  </a:txBody>
                  <a:tcPr marT="91425" marB="91425" marR="91425" marL="91425"/>
                </a:tc>
                <a:tc>
                  <a:txBody>
                    <a:bodyPr/>
                    <a:lstStyle/>
                    <a:p>
                      <a:pPr indent="0" lvl="0" marL="0" rtl="0" algn="l">
                        <a:spcBef>
                          <a:spcPts val="0"/>
                        </a:spcBef>
                        <a:spcAft>
                          <a:spcPts val="0"/>
                        </a:spcAft>
                        <a:buNone/>
                      </a:pPr>
                      <a:r>
                        <a:rPr lang="en-GB"/>
                        <a:t>O(logN)</a:t>
                      </a:r>
                      <a:endParaRPr/>
                    </a:p>
                  </a:txBody>
                  <a:tcPr marT="91425" marB="91425" marR="91425" marL="91425"/>
                </a:tc>
                <a:tc>
                  <a:txBody>
                    <a:bodyPr/>
                    <a:lstStyle/>
                    <a:p>
                      <a:pPr indent="0" lvl="0" marL="0" rtl="0" algn="l">
                        <a:spcBef>
                          <a:spcPts val="0"/>
                        </a:spcBef>
                        <a:spcAft>
                          <a:spcPts val="0"/>
                        </a:spcAft>
                        <a:buNone/>
                      </a:pPr>
                      <a:r>
                        <a:rPr lang="en-GB"/>
                        <a:t>How to solve?</a:t>
                      </a:r>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Segment Trees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Idea</a:t>
            </a:r>
            <a:endParaRPr/>
          </a:p>
        </p:txBody>
      </p:sp>
      <p:sp>
        <p:nvSpPr>
          <p:cNvPr id="261" name="Google Shape;261;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idea of a segment tree is to have a binary tree of nodes</a:t>
            </a:r>
            <a:endParaRPr/>
          </a:p>
          <a:p>
            <a:pPr indent="-342900" lvl="0" marL="457200" rtl="0" algn="l">
              <a:spcBef>
                <a:spcPts val="0"/>
              </a:spcBef>
              <a:spcAft>
                <a:spcPts val="0"/>
              </a:spcAft>
              <a:buSzPts val="1800"/>
              <a:buChar char="●"/>
            </a:pPr>
            <a:r>
              <a:rPr lang="en-GB"/>
              <a:t>Every node is responsible for some range of indices</a:t>
            </a:r>
            <a:endParaRPr/>
          </a:p>
          <a:p>
            <a:pPr indent="-342900" lvl="0" marL="457200" rtl="0" algn="l">
              <a:spcBef>
                <a:spcPts val="0"/>
              </a:spcBef>
              <a:spcAft>
                <a:spcPts val="0"/>
              </a:spcAft>
              <a:buSzPts val="1800"/>
              <a:buChar char="●"/>
            </a:pPr>
            <a:r>
              <a:rPr lang="en-GB"/>
              <a:t>The node will store the sum of that range of indices</a:t>
            </a:r>
            <a:endParaRPr/>
          </a:p>
          <a:p>
            <a:pPr indent="-342900" lvl="0" marL="457200" rtl="0" algn="l">
              <a:spcBef>
                <a:spcPts val="0"/>
              </a:spcBef>
              <a:spcAft>
                <a:spcPts val="0"/>
              </a:spcAft>
              <a:buSzPts val="1800"/>
              <a:buChar char="●"/>
            </a:pPr>
            <a:r>
              <a:rPr lang="en-GB"/>
              <a:t>The node will store a pointer to the left half subarray and the right half subarray</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Array</a:t>
            </a:r>
            <a:endParaRPr/>
          </a:p>
        </p:txBody>
      </p:sp>
      <p:graphicFrame>
        <p:nvGraphicFramePr>
          <p:cNvPr id="267" name="Google Shape;267;p45"/>
          <p:cNvGraphicFramePr/>
          <p:nvPr/>
        </p:nvGraphicFramePr>
        <p:xfrm>
          <a:off x="1258600" y="2028375"/>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sz="1800"/>
                        <a:t>0</a:t>
                      </a:r>
                      <a:endParaRPr b="1" sz="1800"/>
                    </a:p>
                  </a:txBody>
                  <a:tcPr marT="91425" marB="91425" marR="91425" marL="91425"/>
                </a:tc>
              </a:tr>
            </a:tbl>
          </a:graphicData>
        </a:graphic>
      </p:graphicFrame>
      <p:graphicFrame>
        <p:nvGraphicFramePr>
          <p:cNvPr id="268" name="Google Shape;268;p45"/>
          <p:cNvGraphicFramePr/>
          <p:nvPr/>
        </p:nvGraphicFramePr>
        <p:xfrm>
          <a:off x="2103900" y="2028375"/>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sz="1800"/>
                        <a:t>1</a:t>
                      </a:r>
                      <a:endParaRPr b="1" sz="1800"/>
                    </a:p>
                  </a:txBody>
                  <a:tcPr marT="91425" marB="91425" marR="91425" marL="91425"/>
                </a:tc>
              </a:tr>
            </a:tbl>
          </a:graphicData>
        </a:graphic>
      </p:graphicFrame>
      <p:graphicFrame>
        <p:nvGraphicFramePr>
          <p:cNvPr id="269" name="Google Shape;269;p45"/>
          <p:cNvGraphicFramePr/>
          <p:nvPr/>
        </p:nvGraphicFramePr>
        <p:xfrm>
          <a:off x="2949200" y="2028375"/>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sz="1800"/>
                        <a:t>2</a:t>
                      </a:r>
                      <a:endParaRPr b="1" sz="1800"/>
                    </a:p>
                  </a:txBody>
                  <a:tcPr marT="91425" marB="91425" marR="91425" marL="91425"/>
                </a:tc>
              </a:tr>
            </a:tbl>
          </a:graphicData>
        </a:graphic>
      </p:graphicFrame>
      <p:graphicFrame>
        <p:nvGraphicFramePr>
          <p:cNvPr id="270" name="Google Shape;270;p45"/>
          <p:cNvGraphicFramePr/>
          <p:nvPr/>
        </p:nvGraphicFramePr>
        <p:xfrm>
          <a:off x="3794500" y="2028375"/>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sz="1800"/>
                        <a:t>3</a:t>
                      </a:r>
                      <a:endParaRPr b="1" sz="1800"/>
                    </a:p>
                  </a:txBody>
                  <a:tcPr marT="91425" marB="91425" marR="91425" marL="91425"/>
                </a:tc>
              </a:tr>
            </a:tbl>
          </a:graphicData>
        </a:graphic>
      </p:graphicFrame>
      <p:graphicFrame>
        <p:nvGraphicFramePr>
          <p:cNvPr id="271" name="Google Shape;271;p45"/>
          <p:cNvGraphicFramePr/>
          <p:nvPr/>
        </p:nvGraphicFramePr>
        <p:xfrm>
          <a:off x="4639800" y="2028375"/>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sz="1800"/>
                        <a:t>4</a:t>
                      </a:r>
                      <a:endParaRPr b="1" sz="1800"/>
                    </a:p>
                  </a:txBody>
                  <a:tcPr marT="91425" marB="91425" marR="91425" marL="91425"/>
                </a:tc>
              </a:tr>
            </a:tbl>
          </a:graphicData>
        </a:graphic>
      </p:graphicFrame>
      <p:graphicFrame>
        <p:nvGraphicFramePr>
          <p:cNvPr id="272" name="Google Shape;272;p45"/>
          <p:cNvGraphicFramePr/>
          <p:nvPr/>
        </p:nvGraphicFramePr>
        <p:xfrm>
          <a:off x="5485100" y="2028375"/>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sz="1800"/>
                        <a:t>5</a:t>
                      </a:r>
                      <a:endParaRPr b="1" sz="1800"/>
                    </a:p>
                  </a:txBody>
                  <a:tcPr marT="91425" marB="91425" marR="91425" marL="91425"/>
                </a:tc>
              </a:tr>
            </a:tbl>
          </a:graphicData>
        </a:graphic>
      </p:graphicFrame>
      <p:graphicFrame>
        <p:nvGraphicFramePr>
          <p:cNvPr id="273" name="Google Shape;273;p45"/>
          <p:cNvGraphicFramePr/>
          <p:nvPr/>
        </p:nvGraphicFramePr>
        <p:xfrm>
          <a:off x="6330400" y="2028375"/>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sz="1800"/>
                        <a:t>6</a:t>
                      </a:r>
                      <a:endParaRPr b="1" sz="1800"/>
                    </a:p>
                  </a:txBody>
                  <a:tcPr marT="91425" marB="91425" marR="91425" marL="91425"/>
                </a:tc>
              </a:tr>
            </a:tbl>
          </a:graphicData>
        </a:graphic>
      </p:graphicFrame>
      <p:graphicFrame>
        <p:nvGraphicFramePr>
          <p:cNvPr id="274" name="Google Shape;274;p45"/>
          <p:cNvGraphicFramePr/>
          <p:nvPr/>
        </p:nvGraphicFramePr>
        <p:xfrm>
          <a:off x="7175700" y="2028375"/>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sz="1800"/>
                        <a:t>7</a:t>
                      </a:r>
                      <a:endParaRPr b="1" sz="1800"/>
                    </a:p>
                  </a:txBody>
                  <a:tcPr marT="91425" marB="91425" marR="91425" marL="91425"/>
                </a:tc>
              </a:tr>
            </a:tbl>
          </a:graphicData>
        </a:graphic>
      </p:graphicFrame>
      <p:graphicFrame>
        <p:nvGraphicFramePr>
          <p:cNvPr id="275" name="Google Shape;275;p45"/>
          <p:cNvGraphicFramePr/>
          <p:nvPr/>
        </p:nvGraphicFramePr>
        <p:xfrm>
          <a:off x="1258600" y="2633850"/>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276" name="Google Shape;276;p45"/>
          <p:cNvGraphicFramePr/>
          <p:nvPr/>
        </p:nvGraphicFramePr>
        <p:xfrm>
          <a:off x="2103900" y="2633850"/>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277" name="Google Shape;277;p45"/>
          <p:cNvGraphicFramePr/>
          <p:nvPr/>
        </p:nvGraphicFramePr>
        <p:xfrm>
          <a:off x="2949200" y="2633850"/>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278" name="Google Shape;278;p45"/>
          <p:cNvGraphicFramePr/>
          <p:nvPr/>
        </p:nvGraphicFramePr>
        <p:xfrm>
          <a:off x="3794500" y="2633850"/>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5</a:t>
                      </a:r>
                      <a:endParaRPr/>
                    </a:p>
                  </a:txBody>
                  <a:tcPr marT="91425" marB="91425" marR="91425" marL="91425"/>
                </a:tc>
              </a:tr>
            </a:tbl>
          </a:graphicData>
        </a:graphic>
      </p:graphicFrame>
      <p:graphicFrame>
        <p:nvGraphicFramePr>
          <p:cNvPr id="279" name="Google Shape;279;p45"/>
          <p:cNvGraphicFramePr/>
          <p:nvPr/>
        </p:nvGraphicFramePr>
        <p:xfrm>
          <a:off x="4639800" y="2633850"/>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280" name="Google Shape;280;p45"/>
          <p:cNvGraphicFramePr/>
          <p:nvPr/>
        </p:nvGraphicFramePr>
        <p:xfrm>
          <a:off x="5485100" y="2633850"/>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281" name="Google Shape;281;p45"/>
          <p:cNvGraphicFramePr/>
          <p:nvPr/>
        </p:nvGraphicFramePr>
        <p:xfrm>
          <a:off x="6330400" y="2633850"/>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282" name="Google Shape;282;p45"/>
          <p:cNvGraphicFramePr/>
          <p:nvPr/>
        </p:nvGraphicFramePr>
        <p:xfrm>
          <a:off x="7175700" y="2633850"/>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sp>
        <p:nvSpPr>
          <p:cNvPr id="283" name="Google Shape;283;p45"/>
          <p:cNvSpPr txBox="1"/>
          <p:nvPr/>
        </p:nvSpPr>
        <p:spPr>
          <a:xfrm>
            <a:off x="586300" y="20617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sp>
        <p:nvSpPr>
          <p:cNvPr id="284" name="Google Shape;284;p45"/>
          <p:cNvSpPr txBox="1"/>
          <p:nvPr/>
        </p:nvSpPr>
        <p:spPr>
          <a:xfrm>
            <a:off x="451150" y="2633850"/>
            <a:ext cx="5367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arr[i]</a:t>
            </a:r>
            <a:endParaRPr>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ranges in segtree</a:t>
            </a:r>
            <a:endParaRPr/>
          </a:p>
        </p:txBody>
      </p:sp>
      <p:graphicFrame>
        <p:nvGraphicFramePr>
          <p:cNvPr id="290" name="Google Shape;290;p46"/>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0</a:t>
                      </a:r>
                      <a:endParaRPr/>
                    </a:p>
                  </a:txBody>
                  <a:tcPr marT="91425" marB="91425" marR="91425" marL="91425"/>
                </a:tc>
              </a:tr>
            </a:tbl>
          </a:graphicData>
        </a:graphic>
      </p:graphicFrame>
      <p:graphicFrame>
        <p:nvGraphicFramePr>
          <p:cNvPr id="291" name="Google Shape;291;p46"/>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292" name="Google Shape;292;p46"/>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293" name="Google Shape;293;p46"/>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294" name="Google Shape;294;p46"/>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295" name="Google Shape;295;p46"/>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5</a:t>
                      </a:r>
                      <a:endParaRPr/>
                    </a:p>
                  </a:txBody>
                  <a:tcPr marT="91425" marB="91425" marR="91425" marL="91425"/>
                </a:tc>
              </a:tr>
            </a:tbl>
          </a:graphicData>
        </a:graphic>
      </p:graphicFrame>
      <p:graphicFrame>
        <p:nvGraphicFramePr>
          <p:cNvPr id="296" name="Google Shape;296;p46"/>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297" name="Google Shape;297;p46"/>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298" name="Google Shape;298;p46"/>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0 - 1</a:t>
                      </a:r>
                      <a:endParaRPr/>
                    </a:p>
                  </a:txBody>
                  <a:tcPr marT="91425" marB="91425" marR="91425" marL="91425"/>
                </a:tc>
              </a:tr>
            </a:tbl>
          </a:graphicData>
        </a:graphic>
      </p:graphicFrame>
      <p:graphicFrame>
        <p:nvGraphicFramePr>
          <p:cNvPr id="299" name="Google Shape;299;p46"/>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2 - 3</a:t>
                      </a:r>
                      <a:endParaRPr/>
                    </a:p>
                  </a:txBody>
                  <a:tcPr marT="91425" marB="91425" marR="91425" marL="91425"/>
                </a:tc>
              </a:tr>
            </a:tbl>
          </a:graphicData>
        </a:graphic>
      </p:graphicFrame>
      <p:graphicFrame>
        <p:nvGraphicFramePr>
          <p:cNvPr id="300" name="Google Shape;300;p46"/>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4 - 5</a:t>
                      </a:r>
                      <a:endParaRPr/>
                    </a:p>
                  </a:txBody>
                  <a:tcPr marT="91425" marB="91425" marR="91425" marL="91425"/>
                </a:tc>
              </a:tr>
            </a:tbl>
          </a:graphicData>
        </a:graphic>
      </p:graphicFrame>
      <p:graphicFrame>
        <p:nvGraphicFramePr>
          <p:cNvPr id="301" name="Google Shape;301;p46"/>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6 - 7</a:t>
                      </a:r>
                      <a:endParaRPr/>
                    </a:p>
                  </a:txBody>
                  <a:tcPr marT="91425" marB="91425" marR="91425" marL="91425"/>
                </a:tc>
              </a:tr>
            </a:tbl>
          </a:graphicData>
        </a:graphic>
      </p:graphicFrame>
      <p:graphicFrame>
        <p:nvGraphicFramePr>
          <p:cNvPr id="302" name="Google Shape;302;p46"/>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0 - 3</a:t>
                      </a:r>
                      <a:endParaRPr/>
                    </a:p>
                  </a:txBody>
                  <a:tcPr marT="91425" marB="91425" marR="91425" marL="91425"/>
                </a:tc>
              </a:tr>
            </a:tbl>
          </a:graphicData>
        </a:graphic>
      </p:graphicFrame>
      <p:graphicFrame>
        <p:nvGraphicFramePr>
          <p:cNvPr id="303" name="Google Shape;303;p46"/>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4 - 7</a:t>
                      </a:r>
                      <a:endParaRPr/>
                    </a:p>
                  </a:txBody>
                  <a:tcPr marT="91425" marB="91425" marR="91425" marL="91425"/>
                </a:tc>
              </a:tr>
            </a:tbl>
          </a:graphicData>
        </a:graphic>
      </p:graphicFrame>
      <p:graphicFrame>
        <p:nvGraphicFramePr>
          <p:cNvPr id="304" name="Google Shape;304;p46"/>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0 - 7</a:t>
                      </a:r>
                      <a:endParaRPr/>
                    </a:p>
                  </a:txBody>
                  <a:tcPr marT="91425" marB="91425" marR="91425" marL="91425"/>
                </a:tc>
              </a:tr>
            </a:tbl>
          </a:graphicData>
        </a:graphic>
      </p:graphicFrame>
      <p:sp>
        <p:nvSpPr>
          <p:cNvPr id="305" name="Google Shape;305;p46"/>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Take an array of size 8. Here is the segment tree generated</a:t>
            </a:r>
            <a:endParaRPr>
              <a:latin typeface="Proxima Nova"/>
              <a:ea typeface="Proxima Nova"/>
              <a:cs typeface="Proxima Nova"/>
              <a:sym typeface="Proxima Nova"/>
            </a:endParaRPr>
          </a:p>
          <a:p>
            <a:pPr indent="0" lvl="0" marL="0" rtl="0" algn="ctr">
              <a:spcBef>
                <a:spcPts val="0"/>
              </a:spcBef>
              <a:spcAft>
                <a:spcPts val="0"/>
              </a:spcAft>
              <a:buNone/>
            </a:pPr>
            <a:r>
              <a:rPr lang="en-GB">
                <a:latin typeface="Proxima Nova"/>
                <a:ea typeface="Proxima Nova"/>
                <a:cs typeface="Proxima Nova"/>
                <a:sym typeface="Proxima Nova"/>
              </a:rPr>
              <a:t>(in terms of ranges covered by each node, all ranges as [a, b] ) </a:t>
            </a:r>
            <a:endParaRPr>
              <a:latin typeface="Proxima Nova"/>
              <a:ea typeface="Proxima Nova"/>
              <a:cs typeface="Proxima Nova"/>
              <a:sym typeface="Proxima Nova"/>
            </a:endParaRPr>
          </a:p>
        </p:txBody>
      </p:sp>
      <p:graphicFrame>
        <p:nvGraphicFramePr>
          <p:cNvPr id="306" name="Google Shape;306;p46"/>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307" name="Google Shape;307;p46"/>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tc>
              </a:tr>
            </a:tbl>
          </a:graphicData>
        </a:graphic>
      </p:graphicFrame>
      <p:graphicFrame>
        <p:nvGraphicFramePr>
          <p:cNvPr id="308" name="Google Shape;308;p46"/>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tc>
              </a:tr>
            </a:tbl>
          </a:graphicData>
        </a:graphic>
      </p:graphicFrame>
      <p:graphicFrame>
        <p:nvGraphicFramePr>
          <p:cNvPr id="309" name="Google Shape;309;p46"/>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tc>
              </a:tr>
            </a:tbl>
          </a:graphicData>
        </a:graphic>
      </p:graphicFrame>
      <p:graphicFrame>
        <p:nvGraphicFramePr>
          <p:cNvPr id="310" name="Google Shape;310;p46"/>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311" name="Google Shape;311;p46"/>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312" name="Google Shape;312;p46"/>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313" name="Google Shape;313;p46"/>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314" name="Google Shape;314;p46"/>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values in segtree</a:t>
            </a:r>
            <a:endParaRPr/>
          </a:p>
        </p:txBody>
      </p:sp>
      <p:graphicFrame>
        <p:nvGraphicFramePr>
          <p:cNvPr id="320" name="Google Shape;320;p47"/>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321" name="Google Shape;321;p47"/>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322" name="Google Shape;322;p47"/>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323" name="Google Shape;323;p47"/>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5</a:t>
                      </a:r>
                      <a:endParaRPr/>
                    </a:p>
                  </a:txBody>
                  <a:tcPr marT="91425" marB="91425" marR="91425" marL="91425"/>
                </a:tc>
              </a:tr>
            </a:tbl>
          </a:graphicData>
        </a:graphic>
      </p:graphicFrame>
      <p:graphicFrame>
        <p:nvGraphicFramePr>
          <p:cNvPr id="324" name="Google Shape;324;p47"/>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325" name="Google Shape;325;p47"/>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326" name="Google Shape;326;p47"/>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327" name="Google Shape;327;p47"/>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328" name="Google Shape;328;p47"/>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tc>
              </a:tr>
            </a:tbl>
          </a:graphicData>
        </a:graphic>
      </p:graphicFrame>
      <p:graphicFrame>
        <p:nvGraphicFramePr>
          <p:cNvPr id="329" name="Google Shape;329;p47"/>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12</a:t>
                      </a:r>
                      <a:endParaRPr/>
                    </a:p>
                  </a:txBody>
                  <a:tcPr marT="91425" marB="91425" marR="91425" marL="91425"/>
                </a:tc>
              </a:tr>
            </a:tbl>
          </a:graphicData>
        </a:graphic>
      </p:graphicFrame>
      <p:graphicFrame>
        <p:nvGraphicFramePr>
          <p:cNvPr id="330" name="Google Shape;330;p47"/>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331" name="Google Shape;331;p47"/>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332" name="Google Shape;332;p47"/>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22</a:t>
                      </a:r>
                      <a:endParaRPr/>
                    </a:p>
                  </a:txBody>
                  <a:tcPr marT="91425" marB="91425" marR="91425" marL="91425"/>
                </a:tc>
              </a:tr>
            </a:tbl>
          </a:graphicData>
        </a:graphic>
      </p:graphicFrame>
      <p:graphicFrame>
        <p:nvGraphicFramePr>
          <p:cNvPr id="333" name="Google Shape;333;p47"/>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tc>
              </a:tr>
            </a:tbl>
          </a:graphicData>
        </a:graphic>
      </p:graphicFrame>
      <p:graphicFrame>
        <p:nvGraphicFramePr>
          <p:cNvPr id="334" name="Google Shape;334;p47"/>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51</a:t>
                      </a:r>
                      <a:endParaRPr/>
                    </a:p>
                  </a:txBody>
                  <a:tcPr marT="91425" marB="91425" marR="91425" marL="91425"/>
                </a:tc>
              </a:tr>
            </a:tbl>
          </a:graphicData>
        </a:graphic>
      </p:graphicFrame>
      <p:sp>
        <p:nvSpPr>
          <p:cNvPr id="335" name="Google Shape;335;p47"/>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Take an array of size 8. Here is the segment tree generated</a:t>
            </a:r>
            <a:endParaRPr>
              <a:latin typeface="Proxima Nova"/>
              <a:ea typeface="Proxima Nova"/>
              <a:cs typeface="Proxima Nova"/>
              <a:sym typeface="Proxima Nova"/>
            </a:endParaRPr>
          </a:p>
          <a:p>
            <a:pPr indent="0" lvl="0" marL="0" rtl="0" algn="ctr">
              <a:spcBef>
                <a:spcPts val="0"/>
              </a:spcBef>
              <a:spcAft>
                <a:spcPts val="0"/>
              </a:spcAft>
              <a:buNone/>
            </a:pPr>
            <a:r>
              <a:rPr lang="en-GB">
                <a:latin typeface="Proxima Nova"/>
                <a:ea typeface="Proxima Nova"/>
                <a:cs typeface="Proxima Nova"/>
                <a:sym typeface="Proxima Nova"/>
              </a:rPr>
              <a:t>(in terms of values (sums) covered by each node) </a:t>
            </a:r>
            <a:endParaRPr>
              <a:latin typeface="Proxima Nova"/>
              <a:ea typeface="Proxima Nova"/>
              <a:cs typeface="Proxima Nova"/>
              <a:sym typeface="Proxima Nova"/>
            </a:endParaRPr>
          </a:p>
        </p:txBody>
      </p:sp>
      <p:graphicFrame>
        <p:nvGraphicFramePr>
          <p:cNvPr id="336" name="Google Shape;336;p47"/>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337" name="Google Shape;337;p47"/>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tc>
              </a:tr>
            </a:tbl>
          </a:graphicData>
        </a:graphic>
      </p:graphicFrame>
      <p:graphicFrame>
        <p:nvGraphicFramePr>
          <p:cNvPr id="338" name="Google Shape;338;p47"/>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tc>
              </a:tr>
            </a:tbl>
          </a:graphicData>
        </a:graphic>
      </p:graphicFrame>
      <p:graphicFrame>
        <p:nvGraphicFramePr>
          <p:cNvPr id="339" name="Google Shape;339;p47"/>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tc>
              </a:tr>
            </a:tbl>
          </a:graphicData>
        </a:graphic>
      </p:graphicFrame>
      <p:graphicFrame>
        <p:nvGraphicFramePr>
          <p:cNvPr id="340" name="Google Shape;340;p47"/>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341" name="Google Shape;341;p47"/>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342" name="Google Shape;342;p47"/>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343" name="Google Shape;343;p47"/>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344" name="Google Shape;344;p47"/>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sp>
        <p:nvSpPr>
          <p:cNvPr id="345" name="Google Shape;345;p47"/>
          <p:cNvSpPr txBox="1"/>
          <p:nvPr/>
        </p:nvSpPr>
        <p:spPr>
          <a:xfrm>
            <a:off x="513325" y="3917300"/>
            <a:ext cx="5367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arr[i]</a:t>
            </a:r>
            <a:endParaRPr>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Why we drew it this way</a:t>
            </a:r>
            <a:endParaRPr/>
          </a:p>
        </p:txBody>
      </p:sp>
      <p:sp>
        <p:nvSpPr>
          <p:cNvPr id="351" name="Google Shape;35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Notice that drawing a straight line down from any index (i) gives you all the ranges that intersect with index (i)</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ranges in segtree</a:t>
            </a:r>
            <a:endParaRPr/>
          </a:p>
        </p:txBody>
      </p:sp>
      <p:graphicFrame>
        <p:nvGraphicFramePr>
          <p:cNvPr id="357" name="Google Shape;357;p49"/>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0</a:t>
                      </a:r>
                      <a:endParaRPr/>
                    </a:p>
                  </a:txBody>
                  <a:tcPr marT="91425" marB="91425" marR="91425" marL="91425"/>
                </a:tc>
              </a:tr>
            </a:tbl>
          </a:graphicData>
        </a:graphic>
      </p:graphicFrame>
      <p:graphicFrame>
        <p:nvGraphicFramePr>
          <p:cNvPr id="358" name="Google Shape;358;p49"/>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359" name="Google Shape;359;p49"/>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360" name="Google Shape;360;p49"/>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361" name="Google Shape;361;p49"/>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362" name="Google Shape;362;p49"/>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5</a:t>
                      </a:r>
                      <a:endParaRPr/>
                    </a:p>
                  </a:txBody>
                  <a:tcPr marT="91425" marB="91425" marR="91425" marL="91425"/>
                </a:tc>
              </a:tr>
            </a:tbl>
          </a:graphicData>
        </a:graphic>
      </p:graphicFrame>
      <p:graphicFrame>
        <p:nvGraphicFramePr>
          <p:cNvPr id="363" name="Google Shape;363;p49"/>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364" name="Google Shape;364;p49"/>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365" name="Google Shape;365;p49"/>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0 - 1</a:t>
                      </a:r>
                      <a:endParaRPr/>
                    </a:p>
                  </a:txBody>
                  <a:tcPr marT="91425" marB="91425" marR="91425" marL="91425"/>
                </a:tc>
              </a:tr>
            </a:tbl>
          </a:graphicData>
        </a:graphic>
      </p:graphicFrame>
      <p:graphicFrame>
        <p:nvGraphicFramePr>
          <p:cNvPr id="366" name="Google Shape;366;p49"/>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2 - 3</a:t>
                      </a:r>
                      <a:endParaRPr/>
                    </a:p>
                  </a:txBody>
                  <a:tcPr marT="91425" marB="91425" marR="91425" marL="91425"/>
                </a:tc>
              </a:tr>
            </a:tbl>
          </a:graphicData>
        </a:graphic>
      </p:graphicFrame>
      <p:graphicFrame>
        <p:nvGraphicFramePr>
          <p:cNvPr id="367" name="Google Shape;367;p49"/>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4 - 5</a:t>
                      </a:r>
                      <a:endParaRPr/>
                    </a:p>
                  </a:txBody>
                  <a:tcPr marT="91425" marB="91425" marR="91425" marL="91425"/>
                </a:tc>
              </a:tr>
            </a:tbl>
          </a:graphicData>
        </a:graphic>
      </p:graphicFrame>
      <p:graphicFrame>
        <p:nvGraphicFramePr>
          <p:cNvPr id="368" name="Google Shape;368;p49"/>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6 - 7</a:t>
                      </a:r>
                      <a:endParaRPr/>
                    </a:p>
                  </a:txBody>
                  <a:tcPr marT="91425" marB="91425" marR="91425" marL="91425"/>
                </a:tc>
              </a:tr>
            </a:tbl>
          </a:graphicData>
        </a:graphic>
      </p:graphicFrame>
      <p:graphicFrame>
        <p:nvGraphicFramePr>
          <p:cNvPr id="369" name="Google Shape;369;p49"/>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0 - 3</a:t>
                      </a:r>
                      <a:endParaRPr/>
                    </a:p>
                  </a:txBody>
                  <a:tcPr marT="91425" marB="91425" marR="91425" marL="91425"/>
                </a:tc>
              </a:tr>
            </a:tbl>
          </a:graphicData>
        </a:graphic>
      </p:graphicFrame>
      <p:graphicFrame>
        <p:nvGraphicFramePr>
          <p:cNvPr id="370" name="Google Shape;370;p49"/>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4 - 7</a:t>
                      </a:r>
                      <a:endParaRPr/>
                    </a:p>
                  </a:txBody>
                  <a:tcPr marT="91425" marB="91425" marR="91425" marL="91425"/>
                </a:tc>
              </a:tr>
            </a:tbl>
          </a:graphicData>
        </a:graphic>
      </p:graphicFrame>
      <p:graphicFrame>
        <p:nvGraphicFramePr>
          <p:cNvPr id="371" name="Google Shape;371;p49"/>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0 - 7</a:t>
                      </a:r>
                      <a:endParaRPr/>
                    </a:p>
                  </a:txBody>
                  <a:tcPr marT="91425" marB="91425" marR="91425" marL="91425"/>
                </a:tc>
              </a:tr>
            </a:tbl>
          </a:graphicData>
        </a:graphic>
      </p:graphicFrame>
      <p:sp>
        <p:nvSpPr>
          <p:cNvPr id="372" name="Google Shape;372;p49"/>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Take an array of size 8. Here is the segment tree generated</a:t>
            </a:r>
            <a:endParaRPr>
              <a:latin typeface="Proxima Nova"/>
              <a:ea typeface="Proxima Nova"/>
              <a:cs typeface="Proxima Nova"/>
              <a:sym typeface="Proxima Nova"/>
            </a:endParaRPr>
          </a:p>
          <a:p>
            <a:pPr indent="0" lvl="0" marL="0" rtl="0" algn="ctr">
              <a:spcBef>
                <a:spcPts val="0"/>
              </a:spcBef>
              <a:spcAft>
                <a:spcPts val="0"/>
              </a:spcAft>
              <a:buNone/>
            </a:pPr>
            <a:r>
              <a:rPr lang="en-GB">
                <a:latin typeface="Proxima Nova"/>
                <a:ea typeface="Proxima Nova"/>
                <a:cs typeface="Proxima Nova"/>
                <a:sym typeface="Proxima Nova"/>
              </a:rPr>
              <a:t>(in terms of ranges covered by each node, all ranges as [a, b] ) </a:t>
            </a:r>
            <a:endParaRPr>
              <a:latin typeface="Proxima Nova"/>
              <a:ea typeface="Proxima Nova"/>
              <a:cs typeface="Proxima Nova"/>
              <a:sym typeface="Proxima Nova"/>
            </a:endParaRPr>
          </a:p>
        </p:txBody>
      </p:sp>
      <p:graphicFrame>
        <p:nvGraphicFramePr>
          <p:cNvPr id="373" name="Google Shape;373;p49"/>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374" name="Google Shape;374;p49"/>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tc>
              </a:tr>
            </a:tbl>
          </a:graphicData>
        </a:graphic>
      </p:graphicFrame>
      <p:graphicFrame>
        <p:nvGraphicFramePr>
          <p:cNvPr id="375" name="Google Shape;375;p49"/>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tc>
              </a:tr>
            </a:tbl>
          </a:graphicData>
        </a:graphic>
      </p:graphicFrame>
      <p:graphicFrame>
        <p:nvGraphicFramePr>
          <p:cNvPr id="376" name="Google Shape;376;p49"/>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tc>
              </a:tr>
            </a:tbl>
          </a:graphicData>
        </a:graphic>
      </p:graphicFrame>
      <p:graphicFrame>
        <p:nvGraphicFramePr>
          <p:cNvPr id="377" name="Google Shape;377;p49"/>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378" name="Google Shape;378;p49"/>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379" name="Google Shape;379;p49"/>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380" name="Google Shape;380;p49"/>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381" name="Google Shape;381;p49"/>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cxnSp>
        <p:nvCxnSpPr>
          <p:cNvPr id="382" name="Google Shape;382;p49"/>
          <p:cNvCxnSpPr/>
          <p:nvPr/>
        </p:nvCxnSpPr>
        <p:spPr>
          <a:xfrm flipH="1">
            <a:off x="3953000" y="2176425"/>
            <a:ext cx="9000" cy="19632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Why we drew it this way</a:t>
            </a:r>
            <a:endParaRPr/>
          </a:p>
        </p:txBody>
      </p:sp>
      <p:sp>
        <p:nvSpPr>
          <p:cNvPr id="388" name="Google Shape;388;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same model with values, by extension tells us the sums which are affected by the value at an index:</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values in segtree</a:t>
            </a:r>
            <a:endParaRPr/>
          </a:p>
        </p:txBody>
      </p:sp>
      <p:graphicFrame>
        <p:nvGraphicFramePr>
          <p:cNvPr id="394" name="Google Shape;394;p51"/>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395" name="Google Shape;395;p51"/>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396" name="Google Shape;396;p51"/>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397" name="Google Shape;397;p51"/>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5</a:t>
                      </a:r>
                      <a:endParaRPr/>
                    </a:p>
                  </a:txBody>
                  <a:tcPr marT="91425" marB="91425" marR="91425" marL="91425"/>
                </a:tc>
              </a:tr>
            </a:tbl>
          </a:graphicData>
        </a:graphic>
      </p:graphicFrame>
      <p:graphicFrame>
        <p:nvGraphicFramePr>
          <p:cNvPr id="398" name="Google Shape;398;p51"/>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399" name="Google Shape;399;p51"/>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400" name="Google Shape;400;p51"/>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401" name="Google Shape;401;p51"/>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402" name="Google Shape;402;p51"/>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tc>
              </a:tr>
            </a:tbl>
          </a:graphicData>
        </a:graphic>
      </p:graphicFrame>
      <p:graphicFrame>
        <p:nvGraphicFramePr>
          <p:cNvPr id="403" name="Google Shape;403;p51"/>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12</a:t>
                      </a:r>
                      <a:endParaRPr/>
                    </a:p>
                  </a:txBody>
                  <a:tcPr marT="91425" marB="91425" marR="91425" marL="91425"/>
                </a:tc>
              </a:tr>
            </a:tbl>
          </a:graphicData>
        </a:graphic>
      </p:graphicFrame>
      <p:graphicFrame>
        <p:nvGraphicFramePr>
          <p:cNvPr id="404" name="Google Shape;404;p51"/>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405" name="Google Shape;405;p51"/>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406" name="Google Shape;406;p51"/>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22</a:t>
                      </a:r>
                      <a:endParaRPr/>
                    </a:p>
                  </a:txBody>
                  <a:tcPr marT="91425" marB="91425" marR="91425" marL="91425"/>
                </a:tc>
              </a:tr>
            </a:tbl>
          </a:graphicData>
        </a:graphic>
      </p:graphicFrame>
      <p:graphicFrame>
        <p:nvGraphicFramePr>
          <p:cNvPr id="407" name="Google Shape;407;p51"/>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tc>
              </a:tr>
            </a:tbl>
          </a:graphicData>
        </a:graphic>
      </p:graphicFrame>
      <p:graphicFrame>
        <p:nvGraphicFramePr>
          <p:cNvPr id="408" name="Google Shape;408;p51"/>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51</a:t>
                      </a:r>
                      <a:endParaRPr/>
                    </a:p>
                  </a:txBody>
                  <a:tcPr marT="91425" marB="91425" marR="91425" marL="91425"/>
                </a:tc>
              </a:tr>
            </a:tbl>
          </a:graphicData>
        </a:graphic>
      </p:graphicFrame>
      <p:sp>
        <p:nvSpPr>
          <p:cNvPr id="409" name="Google Shape;409;p51"/>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Take an array of size 8. Here is the segment tree generated</a:t>
            </a:r>
            <a:endParaRPr>
              <a:latin typeface="Proxima Nova"/>
              <a:ea typeface="Proxima Nova"/>
              <a:cs typeface="Proxima Nova"/>
              <a:sym typeface="Proxima Nova"/>
            </a:endParaRPr>
          </a:p>
          <a:p>
            <a:pPr indent="0" lvl="0" marL="0" rtl="0" algn="ctr">
              <a:spcBef>
                <a:spcPts val="0"/>
              </a:spcBef>
              <a:spcAft>
                <a:spcPts val="0"/>
              </a:spcAft>
              <a:buNone/>
            </a:pPr>
            <a:r>
              <a:rPr lang="en-GB">
                <a:latin typeface="Proxima Nova"/>
                <a:ea typeface="Proxima Nova"/>
                <a:cs typeface="Proxima Nova"/>
                <a:sym typeface="Proxima Nova"/>
              </a:rPr>
              <a:t>(in terms of values (sums) covered by each node) </a:t>
            </a:r>
            <a:endParaRPr>
              <a:latin typeface="Proxima Nova"/>
              <a:ea typeface="Proxima Nova"/>
              <a:cs typeface="Proxima Nova"/>
              <a:sym typeface="Proxima Nova"/>
            </a:endParaRPr>
          </a:p>
        </p:txBody>
      </p:sp>
      <p:graphicFrame>
        <p:nvGraphicFramePr>
          <p:cNvPr id="410" name="Google Shape;410;p51"/>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411" name="Google Shape;411;p51"/>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tc>
              </a:tr>
            </a:tbl>
          </a:graphicData>
        </a:graphic>
      </p:graphicFrame>
      <p:graphicFrame>
        <p:nvGraphicFramePr>
          <p:cNvPr id="412" name="Google Shape;412;p51"/>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tc>
              </a:tr>
            </a:tbl>
          </a:graphicData>
        </a:graphic>
      </p:graphicFrame>
      <p:graphicFrame>
        <p:nvGraphicFramePr>
          <p:cNvPr id="413" name="Google Shape;413;p51"/>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tc>
              </a:tr>
            </a:tbl>
          </a:graphicData>
        </a:graphic>
      </p:graphicFrame>
      <p:graphicFrame>
        <p:nvGraphicFramePr>
          <p:cNvPr id="414" name="Google Shape;414;p51"/>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415" name="Google Shape;415;p51"/>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416" name="Google Shape;416;p51"/>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417" name="Google Shape;417;p51"/>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418" name="Google Shape;418;p51"/>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cxnSp>
        <p:nvCxnSpPr>
          <p:cNvPr id="419" name="Google Shape;419;p51"/>
          <p:cNvCxnSpPr/>
          <p:nvPr/>
        </p:nvCxnSpPr>
        <p:spPr>
          <a:xfrm flipH="1">
            <a:off x="3953000" y="2176425"/>
            <a:ext cx="9000" cy="19632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Quick Problem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Complexity</a:t>
            </a:r>
            <a:endParaRPr/>
          </a:p>
        </p:txBody>
      </p:sp>
      <p:sp>
        <p:nvSpPr>
          <p:cNvPr id="425" name="Google Shape;425;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From the vertical line model, we can see that every value affects at most log(n) different ranges/nodes in the segment tree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values in segtree</a:t>
            </a:r>
            <a:endParaRPr/>
          </a:p>
        </p:txBody>
      </p:sp>
      <p:graphicFrame>
        <p:nvGraphicFramePr>
          <p:cNvPr id="431" name="Google Shape;431;p53"/>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432" name="Google Shape;432;p53"/>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433" name="Google Shape;433;p53"/>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434" name="Google Shape;434;p53"/>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5</a:t>
                      </a:r>
                      <a:endParaRPr/>
                    </a:p>
                  </a:txBody>
                  <a:tcPr marT="91425" marB="91425" marR="91425" marL="91425">
                    <a:solidFill>
                      <a:srgbClr val="FF9900"/>
                    </a:solidFill>
                  </a:tcPr>
                </a:tc>
              </a:tr>
            </a:tbl>
          </a:graphicData>
        </a:graphic>
      </p:graphicFrame>
      <p:graphicFrame>
        <p:nvGraphicFramePr>
          <p:cNvPr id="435" name="Google Shape;435;p53"/>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436" name="Google Shape;436;p53"/>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437" name="Google Shape;437;p53"/>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438" name="Google Shape;438;p53"/>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439" name="Google Shape;439;p53"/>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tc>
              </a:tr>
            </a:tbl>
          </a:graphicData>
        </a:graphic>
      </p:graphicFrame>
      <p:graphicFrame>
        <p:nvGraphicFramePr>
          <p:cNvPr id="440" name="Google Shape;440;p53"/>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12</a:t>
                      </a:r>
                      <a:endParaRPr/>
                    </a:p>
                  </a:txBody>
                  <a:tcPr marT="91425" marB="91425" marR="91425" marL="91425">
                    <a:solidFill>
                      <a:srgbClr val="FF9900"/>
                    </a:solidFill>
                  </a:tcPr>
                </a:tc>
              </a:tr>
            </a:tbl>
          </a:graphicData>
        </a:graphic>
      </p:graphicFrame>
      <p:graphicFrame>
        <p:nvGraphicFramePr>
          <p:cNvPr id="441" name="Google Shape;441;p53"/>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442" name="Google Shape;442;p53"/>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443" name="Google Shape;443;p53"/>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22</a:t>
                      </a:r>
                      <a:endParaRPr/>
                    </a:p>
                  </a:txBody>
                  <a:tcPr marT="91425" marB="91425" marR="91425" marL="91425">
                    <a:solidFill>
                      <a:srgbClr val="FF9900"/>
                    </a:solidFill>
                  </a:tcPr>
                </a:tc>
              </a:tr>
            </a:tbl>
          </a:graphicData>
        </a:graphic>
      </p:graphicFrame>
      <p:graphicFrame>
        <p:nvGraphicFramePr>
          <p:cNvPr id="444" name="Google Shape;444;p53"/>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tc>
              </a:tr>
            </a:tbl>
          </a:graphicData>
        </a:graphic>
      </p:graphicFrame>
      <p:graphicFrame>
        <p:nvGraphicFramePr>
          <p:cNvPr id="445" name="Google Shape;445;p53"/>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51</a:t>
                      </a:r>
                      <a:endParaRPr/>
                    </a:p>
                  </a:txBody>
                  <a:tcPr marT="91425" marB="91425" marR="91425" marL="91425">
                    <a:solidFill>
                      <a:srgbClr val="FF9900"/>
                    </a:solidFill>
                  </a:tcPr>
                </a:tc>
              </a:tr>
            </a:tbl>
          </a:graphicData>
        </a:graphic>
      </p:graphicFrame>
      <p:sp>
        <p:nvSpPr>
          <p:cNvPr id="446" name="Google Shape;446;p53"/>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Take an array of size 8. Here is the segment tree generated</a:t>
            </a:r>
            <a:endParaRPr>
              <a:latin typeface="Proxima Nova"/>
              <a:ea typeface="Proxima Nova"/>
              <a:cs typeface="Proxima Nova"/>
              <a:sym typeface="Proxima Nova"/>
            </a:endParaRPr>
          </a:p>
          <a:p>
            <a:pPr indent="0" lvl="0" marL="0" rtl="0" algn="ctr">
              <a:spcBef>
                <a:spcPts val="0"/>
              </a:spcBef>
              <a:spcAft>
                <a:spcPts val="0"/>
              </a:spcAft>
              <a:buNone/>
            </a:pPr>
            <a:r>
              <a:rPr lang="en-GB">
                <a:latin typeface="Proxima Nova"/>
                <a:ea typeface="Proxima Nova"/>
                <a:cs typeface="Proxima Nova"/>
                <a:sym typeface="Proxima Nova"/>
              </a:rPr>
              <a:t>(in terms of values (sums) covered by each node) </a:t>
            </a:r>
            <a:endParaRPr>
              <a:latin typeface="Proxima Nova"/>
              <a:ea typeface="Proxima Nova"/>
              <a:cs typeface="Proxima Nova"/>
              <a:sym typeface="Proxima Nova"/>
            </a:endParaRPr>
          </a:p>
        </p:txBody>
      </p:sp>
      <p:graphicFrame>
        <p:nvGraphicFramePr>
          <p:cNvPr id="447" name="Google Shape;447;p53"/>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448" name="Google Shape;448;p53"/>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tc>
              </a:tr>
            </a:tbl>
          </a:graphicData>
        </a:graphic>
      </p:graphicFrame>
      <p:graphicFrame>
        <p:nvGraphicFramePr>
          <p:cNvPr id="449" name="Google Shape;449;p53"/>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tc>
              </a:tr>
            </a:tbl>
          </a:graphicData>
        </a:graphic>
      </p:graphicFrame>
      <p:graphicFrame>
        <p:nvGraphicFramePr>
          <p:cNvPr id="450" name="Google Shape;450;p53"/>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451" name="Google Shape;451;p53"/>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452" name="Google Shape;452;p53"/>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453" name="Google Shape;453;p53"/>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454" name="Google Shape;454;p53"/>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455" name="Google Shape;455;p53"/>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cxnSp>
        <p:nvCxnSpPr>
          <p:cNvPr id="456" name="Google Shape;456;p53"/>
          <p:cNvCxnSpPr/>
          <p:nvPr/>
        </p:nvCxnSpPr>
        <p:spPr>
          <a:xfrm flipH="1">
            <a:off x="3953000" y="2176425"/>
            <a:ext cx="9000" cy="19632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update values</a:t>
            </a:r>
            <a:endParaRPr/>
          </a:p>
        </p:txBody>
      </p:sp>
      <p:sp>
        <p:nvSpPr>
          <p:cNvPr id="462" name="Google Shape;462;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To update a value, we update the bottommost node that is affected by that value. </a:t>
            </a:r>
            <a:endParaRPr/>
          </a:p>
          <a:p>
            <a:pPr indent="-342900" lvl="0" marL="457200" rtl="0" algn="l">
              <a:spcBef>
                <a:spcPts val="0"/>
              </a:spcBef>
              <a:spcAft>
                <a:spcPts val="0"/>
              </a:spcAft>
              <a:buSzPts val="1800"/>
              <a:buChar char="●"/>
            </a:pPr>
            <a:r>
              <a:rPr lang="en-GB"/>
              <a:t>This is always the value of the single index itself.</a:t>
            </a:r>
            <a:endParaRPr/>
          </a:p>
          <a:p>
            <a:pPr indent="-342900" lvl="0" marL="457200" rtl="0" algn="l">
              <a:spcBef>
                <a:spcPts val="0"/>
              </a:spcBef>
              <a:spcAft>
                <a:spcPts val="0"/>
              </a:spcAft>
              <a:buSzPts val="1800"/>
              <a:buChar char="●"/>
            </a:pPr>
            <a:r>
              <a:rPr lang="en-GB"/>
              <a:t>For all other ranges, we realise that the new value is the sum of the two child values, so we just recalculate it directly.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updates in segtree</a:t>
            </a:r>
            <a:endParaRPr/>
          </a:p>
        </p:txBody>
      </p:sp>
      <p:graphicFrame>
        <p:nvGraphicFramePr>
          <p:cNvPr id="468" name="Google Shape;468;p55"/>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469" name="Google Shape;469;p55"/>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470" name="Google Shape;470;p55"/>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471" name="Google Shape;471;p55"/>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5</a:t>
                      </a:r>
                      <a:endParaRPr/>
                    </a:p>
                  </a:txBody>
                  <a:tcPr marT="91425" marB="91425" marR="91425" marL="91425">
                    <a:solidFill>
                      <a:srgbClr val="FF9900"/>
                    </a:solidFill>
                  </a:tcPr>
                </a:tc>
              </a:tr>
            </a:tbl>
          </a:graphicData>
        </a:graphic>
      </p:graphicFrame>
      <p:graphicFrame>
        <p:nvGraphicFramePr>
          <p:cNvPr id="472" name="Google Shape;472;p55"/>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473" name="Google Shape;473;p55"/>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474" name="Google Shape;474;p55"/>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475" name="Google Shape;475;p55"/>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476" name="Google Shape;476;p55"/>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tc>
              </a:tr>
            </a:tbl>
          </a:graphicData>
        </a:graphic>
      </p:graphicFrame>
      <p:graphicFrame>
        <p:nvGraphicFramePr>
          <p:cNvPr id="477" name="Google Shape;477;p55"/>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12</a:t>
                      </a:r>
                      <a:endParaRPr/>
                    </a:p>
                  </a:txBody>
                  <a:tcPr marT="91425" marB="91425" marR="91425" marL="91425">
                    <a:solidFill>
                      <a:srgbClr val="FF9900"/>
                    </a:solidFill>
                  </a:tcPr>
                </a:tc>
              </a:tr>
            </a:tbl>
          </a:graphicData>
        </a:graphic>
      </p:graphicFrame>
      <p:graphicFrame>
        <p:nvGraphicFramePr>
          <p:cNvPr id="478" name="Google Shape;478;p55"/>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479" name="Google Shape;479;p55"/>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480" name="Google Shape;480;p55"/>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22</a:t>
                      </a:r>
                      <a:endParaRPr/>
                    </a:p>
                  </a:txBody>
                  <a:tcPr marT="91425" marB="91425" marR="91425" marL="91425">
                    <a:solidFill>
                      <a:srgbClr val="FF9900"/>
                    </a:solidFill>
                  </a:tcPr>
                </a:tc>
              </a:tr>
            </a:tbl>
          </a:graphicData>
        </a:graphic>
      </p:graphicFrame>
      <p:graphicFrame>
        <p:nvGraphicFramePr>
          <p:cNvPr id="481" name="Google Shape;481;p55"/>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tc>
              </a:tr>
            </a:tbl>
          </a:graphicData>
        </a:graphic>
      </p:graphicFrame>
      <p:graphicFrame>
        <p:nvGraphicFramePr>
          <p:cNvPr id="482" name="Google Shape;482;p55"/>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51</a:t>
                      </a:r>
                      <a:endParaRPr/>
                    </a:p>
                  </a:txBody>
                  <a:tcPr marT="91425" marB="91425" marR="91425" marL="91425">
                    <a:solidFill>
                      <a:srgbClr val="FF9900"/>
                    </a:solidFill>
                  </a:tcPr>
                </a:tc>
              </a:tr>
            </a:tbl>
          </a:graphicData>
        </a:graphic>
      </p:graphicFrame>
      <p:sp>
        <p:nvSpPr>
          <p:cNvPr id="483" name="Google Shape;483;p55"/>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Take an array of size 8. Here is the segment tree generated</a:t>
            </a:r>
            <a:endParaRPr>
              <a:latin typeface="Proxima Nova"/>
              <a:ea typeface="Proxima Nova"/>
              <a:cs typeface="Proxima Nova"/>
              <a:sym typeface="Proxima Nova"/>
            </a:endParaRPr>
          </a:p>
          <a:p>
            <a:pPr indent="0" lvl="0" marL="0" rtl="0" algn="ctr">
              <a:spcBef>
                <a:spcPts val="0"/>
              </a:spcBef>
              <a:spcAft>
                <a:spcPts val="0"/>
              </a:spcAft>
              <a:buNone/>
            </a:pPr>
            <a:r>
              <a:rPr lang="en-GB">
                <a:latin typeface="Proxima Nova"/>
                <a:ea typeface="Proxima Nova"/>
                <a:cs typeface="Proxima Nova"/>
                <a:sym typeface="Proxima Nova"/>
              </a:rPr>
              <a:t>(in terms of values (sums) covered by each node) </a:t>
            </a:r>
            <a:endParaRPr>
              <a:latin typeface="Proxima Nova"/>
              <a:ea typeface="Proxima Nova"/>
              <a:cs typeface="Proxima Nova"/>
              <a:sym typeface="Proxima Nova"/>
            </a:endParaRPr>
          </a:p>
        </p:txBody>
      </p:sp>
      <p:graphicFrame>
        <p:nvGraphicFramePr>
          <p:cNvPr id="484" name="Google Shape;484;p55"/>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485" name="Google Shape;485;p55"/>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tc>
              </a:tr>
            </a:tbl>
          </a:graphicData>
        </a:graphic>
      </p:graphicFrame>
      <p:graphicFrame>
        <p:nvGraphicFramePr>
          <p:cNvPr id="486" name="Google Shape;486;p55"/>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tc>
              </a:tr>
            </a:tbl>
          </a:graphicData>
        </a:graphic>
      </p:graphicFrame>
      <p:graphicFrame>
        <p:nvGraphicFramePr>
          <p:cNvPr id="487" name="Google Shape;487;p55"/>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488" name="Google Shape;488;p55"/>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489" name="Google Shape;489;p55"/>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490" name="Google Shape;490;p55"/>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491" name="Google Shape;491;p55"/>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492" name="Google Shape;492;p55"/>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cxnSp>
        <p:nvCxnSpPr>
          <p:cNvPr id="493" name="Google Shape;493;p55"/>
          <p:cNvCxnSpPr/>
          <p:nvPr/>
        </p:nvCxnSpPr>
        <p:spPr>
          <a:xfrm flipH="1">
            <a:off x="3953000" y="2176425"/>
            <a:ext cx="9000" cy="19632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update values</a:t>
            </a:r>
            <a:endParaRPr/>
          </a:p>
        </p:txBody>
      </p:sp>
      <p:sp>
        <p:nvSpPr>
          <p:cNvPr id="499" name="Google Shape;499;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now know which ranges we need to update to effectively update some index.</a:t>
            </a:r>
            <a:endParaRPr/>
          </a:p>
          <a:p>
            <a:pPr indent="-342900" lvl="0" marL="457200" rtl="0" algn="l">
              <a:spcBef>
                <a:spcPts val="0"/>
              </a:spcBef>
              <a:spcAft>
                <a:spcPts val="0"/>
              </a:spcAft>
              <a:buSzPts val="1800"/>
              <a:buChar char="●"/>
            </a:pPr>
            <a:r>
              <a:rPr lang="en-GB"/>
              <a:t>Let us first set all the edges to “unprocessed”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updates in segtree</a:t>
            </a:r>
            <a:endParaRPr/>
          </a:p>
        </p:txBody>
      </p:sp>
      <p:graphicFrame>
        <p:nvGraphicFramePr>
          <p:cNvPr id="505" name="Google Shape;505;p57"/>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506" name="Google Shape;506;p57"/>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507" name="Google Shape;507;p57"/>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508" name="Google Shape;508;p57"/>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5</a:t>
                      </a:r>
                      <a:endParaRPr/>
                    </a:p>
                  </a:txBody>
                  <a:tcPr marT="91425" marB="91425" marR="91425" marL="91425">
                    <a:solidFill>
                      <a:srgbClr val="FFFF00"/>
                    </a:solidFill>
                  </a:tcPr>
                </a:tc>
              </a:tr>
            </a:tbl>
          </a:graphicData>
        </a:graphic>
      </p:graphicFrame>
      <p:graphicFrame>
        <p:nvGraphicFramePr>
          <p:cNvPr id="509" name="Google Shape;509;p57"/>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510" name="Google Shape;510;p57"/>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511" name="Google Shape;511;p57"/>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512" name="Google Shape;512;p57"/>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513" name="Google Shape;513;p57"/>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tc>
              </a:tr>
            </a:tbl>
          </a:graphicData>
        </a:graphic>
      </p:graphicFrame>
      <p:graphicFrame>
        <p:nvGraphicFramePr>
          <p:cNvPr id="514" name="Google Shape;514;p57"/>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12</a:t>
                      </a:r>
                      <a:endParaRPr/>
                    </a:p>
                  </a:txBody>
                  <a:tcPr marT="91425" marB="91425" marR="91425" marL="91425">
                    <a:solidFill>
                      <a:srgbClr val="FFFF00"/>
                    </a:solidFill>
                  </a:tcPr>
                </a:tc>
              </a:tr>
            </a:tbl>
          </a:graphicData>
        </a:graphic>
      </p:graphicFrame>
      <p:graphicFrame>
        <p:nvGraphicFramePr>
          <p:cNvPr id="515" name="Google Shape;515;p57"/>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516" name="Google Shape;516;p57"/>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517" name="Google Shape;517;p57"/>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22</a:t>
                      </a:r>
                      <a:endParaRPr/>
                    </a:p>
                  </a:txBody>
                  <a:tcPr marT="91425" marB="91425" marR="91425" marL="91425">
                    <a:solidFill>
                      <a:srgbClr val="FFFF00"/>
                    </a:solidFill>
                  </a:tcPr>
                </a:tc>
              </a:tr>
            </a:tbl>
          </a:graphicData>
        </a:graphic>
      </p:graphicFrame>
      <p:graphicFrame>
        <p:nvGraphicFramePr>
          <p:cNvPr id="518" name="Google Shape;518;p57"/>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tc>
              </a:tr>
            </a:tbl>
          </a:graphicData>
        </a:graphic>
      </p:graphicFrame>
      <p:graphicFrame>
        <p:nvGraphicFramePr>
          <p:cNvPr id="519" name="Google Shape;519;p57"/>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51</a:t>
                      </a:r>
                      <a:endParaRPr/>
                    </a:p>
                  </a:txBody>
                  <a:tcPr marT="91425" marB="91425" marR="91425" marL="91425">
                    <a:solidFill>
                      <a:srgbClr val="FFFF00"/>
                    </a:solidFill>
                  </a:tcPr>
                </a:tc>
              </a:tr>
            </a:tbl>
          </a:graphicData>
        </a:graphic>
      </p:graphicFrame>
      <p:sp>
        <p:nvSpPr>
          <p:cNvPr id="520" name="Google Shape;520;p57"/>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update position 3 to value 8:</a:t>
            </a:r>
            <a:endParaRPr>
              <a:latin typeface="Proxima Nova"/>
              <a:ea typeface="Proxima Nova"/>
              <a:cs typeface="Proxima Nova"/>
              <a:sym typeface="Proxima Nova"/>
            </a:endParaRPr>
          </a:p>
        </p:txBody>
      </p:sp>
      <p:graphicFrame>
        <p:nvGraphicFramePr>
          <p:cNvPr id="521" name="Google Shape;521;p57"/>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522" name="Google Shape;522;p57"/>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tc>
              </a:tr>
            </a:tbl>
          </a:graphicData>
        </a:graphic>
      </p:graphicFrame>
      <p:graphicFrame>
        <p:nvGraphicFramePr>
          <p:cNvPr id="523" name="Google Shape;523;p57"/>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tc>
              </a:tr>
            </a:tbl>
          </a:graphicData>
        </a:graphic>
      </p:graphicFrame>
      <p:graphicFrame>
        <p:nvGraphicFramePr>
          <p:cNvPr id="524" name="Google Shape;524;p57"/>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525" name="Google Shape;525;p57"/>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526" name="Google Shape;526;p57"/>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527" name="Google Shape;527;p57"/>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528" name="Google Shape;528;p57"/>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529" name="Google Shape;529;p57"/>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cxnSp>
        <p:nvCxnSpPr>
          <p:cNvPr id="530" name="Google Shape;530;p57"/>
          <p:cNvCxnSpPr/>
          <p:nvPr/>
        </p:nvCxnSpPr>
        <p:spPr>
          <a:xfrm flipH="1">
            <a:off x="3953000" y="2176425"/>
            <a:ext cx="9000" cy="19632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update values</a:t>
            </a:r>
            <a:endParaRPr/>
          </a:p>
        </p:txBody>
      </p:sp>
      <p:sp>
        <p:nvSpPr>
          <p:cNvPr id="536" name="Google Shape;53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take the bottommost unprocessed range.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updates in segtree</a:t>
            </a:r>
            <a:endParaRPr/>
          </a:p>
        </p:txBody>
      </p:sp>
      <p:graphicFrame>
        <p:nvGraphicFramePr>
          <p:cNvPr id="542" name="Google Shape;542;p59"/>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543" name="Google Shape;543;p59"/>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544" name="Google Shape;544;p59"/>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545" name="Google Shape;545;p59"/>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5</a:t>
                      </a:r>
                      <a:endParaRPr/>
                    </a:p>
                  </a:txBody>
                  <a:tcPr marT="91425" marB="91425" marR="91425" marL="91425">
                    <a:solidFill>
                      <a:srgbClr val="FF9900"/>
                    </a:solidFill>
                  </a:tcPr>
                </a:tc>
              </a:tr>
            </a:tbl>
          </a:graphicData>
        </a:graphic>
      </p:graphicFrame>
      <p:graphicFrame>
        <p:nvGraphicFramePr>
          <p:cNvPr id="546" name="Google Shape;546;p59"/>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547" name="Google Shape;547;p59"/>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548" name="Google Shape;548;p59"/>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549" name="Google Shape;549;p59"/>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550" name="Google Shape;550;p59"/>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tc>
              </a:tr>
            </a:tbl>
          </a:graphicData>
        </a:graphic>
      </p:graphicFrame>
      <p:graphicFrame>
        <p:nvGraphicFramePr>
          <p:cNvPr id="551" name="Google Shape;551;p59"/>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12</a:t>
                      </a:r>
                      <a:endParaRPr/>
                    </a:p>
                  </a:txBody>
                  <a:tcPr marT="91425" marB="91425" marR="91425" marL="91425">
                    <a:solidFill>
                      <a:srgbClr val="FFFF00"/>
                    </a:solidFill>
                  </a:tcPr>
                </a:tc>
              </a:tr>
            </a:tbl>
          </a:graphicData>
        </a:graphic>
      </p:graphicFrame>
      <p:graphicFrame>
        <p:nvGraphicFramePr>
          <p:cNvPr id="552" name="Google Shape;552;p59"/>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553" name="Google Shape;553;p59"/>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554" name="Google Shape;554;p59"/>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22</a:t>
                      </a:r>
                      <a:endParaRPr/>
                    </a:p>
                  </a:txBody>
                  <a:tcPr marT="91425" marB="91425" marR="91425" marL="91425">
                    <a:solidFill>
                      <a:srgbClr val="FFFF00"/>
                    </a:solidFill>
                  </a:tcPr>
                </a:tc>
              </a:tr>
            </a:tbl>
          </a:graphicData>
        </a:graphic>
      </p:graphicFrame>
      <p:graphicFrame>
        <p:nvGraphicFramePr>
          <p:cNvPr id="555" name="Google Shape;555;p59"/>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tc>
              </a:tr>
            </a:tbl>
          </a:graphicData>
        </a:graphic>
      </p:graphicFrame>
      <p:graphicFrame>
        <p:nvGraphicFramePr>
          <p:cNvPr id="556" name="Google Shape;556;p59"/>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51</a:t>
                      </a:r>
                      <a:endParaRPr/>
                    </a:p>
                  </a:txBody>
                  <a:tcPr marT="91425" marB="91425" marR="91425" marL="91425">
                    <a:solidFill>
                      <a:srgbClr val="FFFF00"/>
                    </a:solidFill>
                  </a:tcPr>
                </a:tc>
              </a:tr>
            </a:tbl>
          </a:graphicData>
        </a:graphic>
      </p:graphicFrame>
      <p:sp>
        <p:nvSpPr>
          <p:cNvPr id="557" name="Google Shape;557;p59"/>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update position 3 to value 8:</a:t>
            </a:r>
            <a:endParaRPr>
              <a:latin typeface="Proxima Nova"/>
              <a:ea typeface="Proxima Nova"/>
              <a:cs typeface="Proxima Nova"/>
              <a:sym typeface="Proxima Nova"/>
            </a:endParaRPr>
          </a:p>
        </p:txBody>
      </p:sp>
      <p:graphicFrame>
        <p:nvGraphicFramePr>
          <p:cNvPr id="558" name="Google Shape;558;p59"/>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559" name="Google Shape;559;p59"/>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tc>
              </a:tr>
            </a:tbl>
          </a:graphicData>
        </a:graphic>
      </p:graphicFrame>
      <p:graphicFrame>
        <p:nvGraphicFramePr>
          <p:cNvPr id="560" name="Google Shape;560;p59"/>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tc>
              </a:tr>
            </a:tbl>
          </a:graphicData>
        </a:graphic>
      </p:graphicFrame>
      <p:graphicFrame>
        <p:nvGraphicFramePr>
          <p:cNvPr id="561" name="Google Shape;561;p59"/>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562" name="Google Shape;562;p59"/>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563" name="Google Shape;563;p59"/>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564" name="Google Shape;564;p59"/>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565" name="Google Shape;565;p59"/>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566" name="Google Shape;566;p59"/>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cxnSp>
        <p:nvCxnSpPr>
          <p:cNvPr id="567" name="Google Shape;567;p59"/>
          <p:cNvCxnSpPr/>
          <p:nvPr/>
        </p:nvCxnSpPr>
        <p:spPr>
          <a:xfrm flipH="1">
            <a:off x="3953000" y="2176425"/>
            <a:ext cx="9000" cy="19632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update values</a:t>
            </a:r>
            <a:endParaRPr/>
          </a:p>
        </p:txBody>
      </p:sp>
      <p:sp>
        <p:nvSpPr>
          <p:cNvPr id="573" name="Google Shape;573;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notice that this node is not reliant on any child nodes</a:t>
            </a:r>
            <a:endParaRPr/>
          </a:p>
          <a:p>
            <a:pPr indent="-342900" lvl="0" marL="457200" rtl="0" algn="l">
              <a:spcBef>
                <a:spcPts val="0"/>
              </a:spcBef>
              <a:spcAft>
                <a:spcPts val="0"/>
              </a:spcAft>
              <a:buSzPts val="1800"/>
              <a:buChar char="●"/>
            </a:pPr>
            <a:r>
              <a:rPr lang="en-GB"/>
              <a:t>We can therefore update it directly, and mark it as processed.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updates in segtree</a:t>
            </a:r>
            <a:endParaRPr/>
          </a:p>
        </p:txBody>
      </p:sp>
      <p:graphicFrame>
        <p:nvGraphicFramePr>
          <p:cNvPr id="579" name="Google Shape;579;p61"/>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580" name="Google Shape;580;p61"/>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581" name="Google Shape;581;p61"/>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582" name="Google Shape;582;p61"/>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solidFill>
                      <a:srgbClr val="00FF00"/>
                    </a:solidFill>
                  </a:tcPr>
                </a:tc>
              </a:tr>
            </a:tbl>
          </a:graphicData>
        </a:graphic>
      </p:graphicFrame>
      <p:graphicFrame>
        <p:nvGraphicFramePr>
          <p:cNvPr id="583" name="Google Shape;583;p61"/>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584" name="Google Shape;584;p61"/>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585" name="Google Shape;585;p61"/>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586" name="Google Shape;586;p61"/>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587" name="Google Shape;587;p61"/>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tc>
              </a:tr>
            </a:tbl>
          </a:graphicData>
        </a:graphic>
      </p:graphicFrame>
      <p:graphicFrame>
        <p:nvGraphicFramePr>
          <p:cNvPr id="588" name="Google Shape;588;p61"/>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12</a:t>
                      </a:r>
                      <a:endParaRPr/>
                    </a:p>
                  </a:txBody>
                  <a:tcPr marT="91425" marB="91425" marR="91425" marL="91425">
                    <a:solidFill>
                      <a:srgbClr val="FFFF00"/>
                    </a:solidFill>
                  </a:tcPr>
                </a:tc>
              </a:tr>
            </a:tbl>
          </a:graphicData>
        </a:graphic>
      </p:graphicFrame>
      <p:graphicFrame>
        <p:nvGraphicFramePr>
          <p:cNvPr id="589" name="Google Shape;589;p61"/>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590" name="Google Shape;590;p61"/>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591" name="Google Shape;591;p61"/>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22</a:t>
                      </a:r>
                      <a:endParaRPr/>
                    </a:p>
                  </a:txBody>
                  <a:tcPr marT="91425" marB="91425" marR="91425" marL="91425">
                    <a:solidFill>
                      <a:srgbClr val="FFFF00"/>
                    </a:solidFill>
                  </a:tcPr>
                </a:tc>
              </a:tr>
            </a:tbl>
          </a:graphicData>
        </a:graphic>
      </p:graphicFrame>
      <p:graphicFrame>
        <p:nvGraphicFramePr>
          <p:cNvPr id="592" name="Google Shape;592;p61"/>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tc>
              </a:tr>
            </a:tbl>
          </a:graphicData>
        </a:graphic>
      </p:graphicFrame>
      <p:graphicFrame>
        <p:nvGraphicFramePr>
          <p:cNvPr id="593" name="Google Shape;593;p61"/>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51</a:t>
                      </a:r>
                      <a:endParaRPr/>
                    </a:p>
                  </a:txBody>
                  <a:tcPr marT="91425" marB="91425" marR="91425" marL="91425">
                    <a:solidFill>
                      <a:srgbClr val="FFFF00"/>
                    </a:solidFill>
                  </a:tcPr>
                </a:tc>
              </a:tr>
            </a:tbl>
          </a:graphicData>
        </a:graphic>
      </p:graphicFrame>
      <p:sp>
        <p:nvSpPr>
          <p:cNvPr id="594" name="Google Shape;594;p61"/>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update position 3 to value 8:</a:t>
            </a:r>
            <a:endParaRPr>
              <a:latin typeface="Proxima Nova"/>
              <a:ea typeface="Proxima Nova"/>
              <a:cs typeface="Proxima Nova"/>
              <a:sym typeface="Proxima Nova"/>
            </a:endParaRPr>
          </a:p>
        </p:txBody>
      </p:sp>
      <p:graphicFrame>
        <p:nvGraphicFramePr>
          <p:cNvPr id="595" name="Google Shape;595;p61"/>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596" name="Google Shape;596;p61"/>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tc>
              </a:tr>
            </a:tbl>
          </a:graphicData>
        </a:graphic>
      </p:graphicFrame>
      <p:graphicFrame>
        <p:nvGraphicFramePr>
          <p:cNvPr id="597" name="Google Shape;597;p61"/>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tc>
              </a:tr>
            </a:tbl>
          </a:graphicData>
        </a:graphic>
      </p:graphicFrame>
      <p:graphicFrame>
        <p:nvGraphicFramePr>
          <p:cNvPr id="598" name="Google Shape;598;p61"/>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599" name="Google Shape;599;p61"/>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600" name="Google Shape;600;p61"/>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601" name="Google Shape;601;p61"/>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602" name="Google Shape;602;p61"/>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603" name="Google Shape;603;p61"/>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cxnSp>
        <p:nvCxnSpPr>
          <p:cNvPr id="604" name="Google Shape;604;p61"/>
          <p:cNvCxnSpPr/>
          <p:nvPr/>
        </p:nvCxnSpPr>
        <p:spPr>
          <a:xfrm flipH="1">
            <a:off x="3953000" y="2176425"/>
            <a:ext cx="9000" cy="19632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Rules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On the next slide, there is a problem + 2 extensions</a:t>
            </a:r>
            <a:endParaRPr/>
          </a:p>
          <a:p>
            <a:pPr indent="-342900" lvl="0" marL="457200" rtl="0" algn="l">
              <a:spcBef>
                <a:spcPts val="0"/>
              </a:spcBef>
              <a:spcAft>
                <a:spcPts val="0"/>
              </a:spcAft>
              <a:buSzPts val="1800"/>
              <a:buChar char="●"/>
            </a:pPr>
            <a:r>
              <a:rPr lang="en-GB"/>
              <a:t>You need to solve this, code this and submit this </a:t>
            </a:r>
            <a:r>
              <a:rPr i="1" lang="en-GB"/>
              <a:t>as fast as you can</a:t>
            </a:r>
            <a:endParaRPr/>
          </a:p>
          <a:p>
            <a:pPr indent="-342900" lvl="0" marL="457200" rtl="0" algn="l">
              <a:spcBef>
                <a:spcPts val="0"/>
              </a:spcBef>
              <a:spcAft>
                <a:spcPts val="0"/>
              </a:spcAft>
              <a:buSzPts val="1800"/>
              <a:buChar char="●"/>
            </a:pPr>
            <a:r>
              <a:rPr lang="en-GB"/>
              <a:t>Please work completely independently</a:t>
            </a:r>
            <a:endParaRPr/>
          </a:p>
          <a:p>
            <a:pPr indent="-342900" lvl="0" marL="457200" rtl="0" algn="l">
              <a:spcBef>
                <a:spcPts val="0"/>
              </a:spcBef>
              <a:spcAft>
                <a:spcPts val="0"/>
              </a:spcAft>
              <a:buSzPts val="1800"/>
              <a:buChar char="●"/>
            </a:pPr>
            <a:r>
              <a:rPr lang="en-GB"/>
              <a:t>To submit your code, just email it to me.</a:t>
            </a:r>
            <a:endParaRPr/>
          </a:p>
          <a:p>
            <a:pPr indent="-342900" lvl="0" marL="457200" rtl="0" algn="l">
              <a:spcBef>
                <a:spcPts val="0"/>
              </a:spcBef>
              <a:spcAft>
                <a:spcPts val="0"/>
              </a:spcAft>
              <a:buSzPts val="1800"/>
              <a:buChar char="●"/>
            </a:pPr>
            <a:r>
              <a:rPr lang="en-GB"/>
              <a:t>If you’re done with this problem and you have extra time, try the two extensions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update values</a:t>
            </a:r>
            <a:endParaRPr/>
          </a:p>
        </p:txBody>
      </p:sp>
      <p:sp>
        <p:nvSpPr>
          <p:cNvPr id="610" name="Google Shape;610;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take the new bottom-most node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updates in segtree</a:t>
            </a:r>
            <a:endParaRPr/>
          </a:p>
        </p:txBody>
      </p:sp>
      <p:graphicFrame>
        <p:nvGraphicFramePr>
          <p:cNvPr id="616" name="Google Shape;616;p63"/>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617" name="Google Shape;617;p63"/>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618" name="Google Shape;618;p63"/>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619" name="Google Shape;619;p63"/>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solidFill>
                      <a:srgbClr val="00FF00"/>
                    </a:solidFill>
                  </a:tcPr>
                </a:tc>
              </a:tr>
            </a:tbl>
          </a:graphicData>
        </a:graphic>
      </p:graphicFrame>
      <p:graphicFrame>
        <p:nvGraphicFramePr>
          <p:cNvPr id="620" name="Google Shape;620;p63"/>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621" name="Google Shape;621;p63"/>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622" name="Google Shape;622;p63"/>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623" name="Google Shape;623;p63"/>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624" name="Google Shape;624;p63"/>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tc>
              </a:tr>
            </a:tbl>
          </a:graphicData>
        </a:graphic>
      </p:graphicFrame>
      <p:graphicFrame>
        <p:nvGraphicFramePr>
          <p:cNvPr id="625" name="Google Shape;625;p63"/>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12</a:t>
                      </a:r>
                      <a:endParaRPr/>
                    </a:p>
                  </a:txBody>
                  <a:tcPr marT="91425" marB="91425" marR="91425" marL="91425">
                    <a:solidFill>
                      <a:srgbClr val="FF9900"/>
                    </a:solidFill>
                  </a:tcPr>
                </a:tc>
              </a:tr>
            </a:tbl>
          </a:graphicData>
        </a:graphic>
      </p:graphicFrame>
      <p:graphicFrame>
        <p:nvGraphicFramePr>
          <p:cNvPr id="626" name="Google Shape;626;p63"/>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627" name="Google Shape;627;p63"/>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628" name="Google Shape;628;p63"/>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22</a:t>
                      </a:r>
                      <a:endParaRPr/>
                    </a:p>
                  </a:txBody>
                  <a:tcPr marT="91425" marB="91425" marR="91425" marL="91425">
                    <a:solidFill>
                      <a:srgbClr val="FFFF00"/>
                    </a:solidFill>
                  </a:tcPr>
                </a:tc>
              </a:tr>
            </a:tbl>
          </a:graphicData>
        </a:graphic>
      </p:graphicFrame>
      <p:graphicFrame>
        <p:nvGraphicFramePr>
          <p:cNvPr id="629" name="Google Shape;629;p63"/>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tc>
              </a:tr>
            </a:tbl>
          </a:graphicData>
        </a:graphic>
      </p:graphicFrame>
      <p:graphicFrame>
        <p:nvGraphicFramePr>
          <p:cNvPr id="630" name="Google Shape;630;p63"/>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51</a:t>
                      </a:r>
                      <a:endParaRPr/>
                    </a:p>
                  </a:txBody>
                  <a:tcPr marT="91425" marB="91425" marR="91425" marL="91425">
                    <a:solidFill>
                      <a:srgbClr val="FFFF00"/>
                    </a:solidFill>
                  </a:tcPr>
                </a:tc>
              </a:tr>
            </a:tbl>
          </a:graphicData>
        </a:graphic>
      </p:graphicFrame>
      <p:sp>
        <p:nvSpPr>
          <p:cNvPr id="631" name="Google Shape;631;p63"/>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update position 3 to value 8:</a:t>
            </a:r>
            <a:endParaRPr>
              <a:latin typeface="Proxima Nova"/>
              <a:ea typeface="Proxima Nova"/>
              <a:cs typeface="Proxima Nova"/>
              <a:sym typeface="Proxima Nova"/>
            </a:endParaRPr>
          </a:p>
        </p:txBody>
      </p:sp>
      <p:graphicFrame>
        <p:nvGraphicFramePr>
          <p:cNvPr id="632" name="Google Shape;632;p63"/>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633" name="Google Shape;633;p63"/>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tc>
              </a:tr>
            </a:tbl>
          </a:graphicData>
        </a:graphic>
      </p:graphicFrame>
      <p:graphicFrame>
        <p:nvGraphicFramePr>
          <p:cNvPr id="634" name="Google Shape;634;p63"/>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tc>
              </a:tr>
            </a:tbl>
          </a:graphicData>
        </a:graphic>
      </p:graphicFrame>
      <p:graphicFrame>
        <p:nvGraphicFramePr>
          <p:cNvPr id="635" name="Google Shape;635;p63"/>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636" name="Google Shape;636;p63"/>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637" name="Google Shape;637;p63"/>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638" name="Google Shape;638;p63"/>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639" name="Google Shape;639;p63"/>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640" name="Google Shape;640;p63"/>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cxnSp>
        <p:nvCxnSpPr>
          <p:cNvPr id="641" name="Google Shape;641;p63"/>
          <p:cNvCxnSpPr/>
          <p:nvPr/>
        </p:nvCxnSpPr>
        <p:spPr>
          <a:xfrm flipH="1">
            <a:off x="3953000" y="2176425"/>
            <a:ext cx="9000" cy="19632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update values</a:t>
            </a:r>
            <a:endParaRPr/>
          </a:p>
        </p:txBody>
      </p:sp>
      <p:sp>
        <p:nvSpPr>
          <p:cNvPr id="647" name="Google Shape;647;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realise that this new bottommost node is reliant on two child nodes.</a:t>
            </a:r>
            <a:endParaRPr/>
          </a:p>
          <a:p>
            <a:pPr indent="-342900" lvl="0" marL="457200" rtl="0" algn="l">
              <a:spcBef>
                <a:spcPts val="0"/>
              </a:spcBef>
              <a:spcAft>
                <a:spcPts val="0"/>
              </a:spcAft>
              <a:buSzPts val="1800"/>
              <a:buChar char="●"/>
            </a:pPr>
            <a:r>
              <a:rPr lang="en-GB"/>
              <a:t>The child node has already been updated, so we can just recalculate this node as the sum of the two child nodes, and mark it as processed.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updates in segtree</a:t>
            </a:r>
            <a:endParaRPr/>
          </a:p>
        </p:txBody>
      </p:sp>
      <p:graphicFrame>
        <p:nvGraphicFramePr>
          <p:cNvPr id="653" name="Google Shape;653;p65"/>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654" name="Google Shape;654;p65"/>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655" name="Google Shape;655;p65"/>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656" name="Google Shape;656;p65"/>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solidFill>
                      <a:srgbClr val="00FF00"/>
                    </a:solidFill>
                  </a:tcPr>
                </a:tc>
              </a:tr>
            </a:tbl>
          </a:graphicData>
        </a:graphic>
      </p:graphicFrame>
      <p:graphicFrame>
        <p:nvGraphicFramePr>
          <p:cNvPr id="657" name="Google Shape;657;p65"/>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658" name="Google Shape;658;p65"/>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659" name="Google Shape;659;p65"/>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660" name="Google Shape;660;p65"/>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661" name="Google Shape;661;p65"/>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tc>
              </a:tr>
            </a:tbl>
          </a:graphicData>
        </a:graphic>
      </p:graphicFrame>
      <p:graphicFrame>
        <p:nvGraphicFramePr>
          <p:cNvPr id="662" name="Google Shape;662;p65"/>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solidFill>
                      <a:srgbClr val="00FF00"/>
                    </a:solidFill>
                  </a:tcPr>
                </a:tc>
              </a:tr>
            </a:tbl>
          </a:graphicData>
        </a:graphic>
      </p:graphicFrame>
      <p:graphicFrame>
        <p:nvGraphicFramePr>
          <p:cNvPr id="663" name="Google Shape;663;p65"/>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664" name="Google Shape;664;p65"/>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665" name="Google Shape;665;p65"/>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22</a:t>
                      </a:r>
                      <a:endParaRPr/>
                    </a:p>
                  </a:txBody>
                  <a:tcPr marT="91425" marB="91425" marR="91425" marL="91425">
                    <a:solidFill>
                      <a:srgbClr val="FFFF00"/>
                    </a:solidFill>
                  </a:tcPr>
                </a:tc>
              </a:tr>
            </a:tbl>
          </a:graphicData>
        </a:graphic>
      </p:graphicFrame>
      <p:graphicFrame>
        <p:nvGraphicFramePr>
          <p:cNvPr id="666" name="Google Shape;666;p65"/>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tc>
              </a:tr>
            </a:tbl>
          </a:graphicData>
        </a:graphic>
      </p:graphicFrame>
      <p:graphicFrame>
        <p:nvGraphicFramePr>
          <p:cNvPr id="667" name="Google Shape;667;p65"/>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51</a:t>
                      </a:r>
                      <a:endParaRPr/>
                    </a:p>
                  </a:txBody>
                  <a:tcPr marT="91425" marB="91425" marR="91425" marL="91425">
                    <a:solidFill>
                      <a:srgbClr val="FFFF00"/>
                    </a:solidFill>
                  </a:tcPr>
                </a:tc>
              </a:tr>
            </a:tbl>
          </a:graphicData>
        </a:graphic>
      </p:graphicFrame>
      <p:sp>
        <p:nvSpPr>
          <p:cNvPr id="668" name="Google Shape;668;p65"/>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update position 3 to value 8:</a:t>
            </a:r>
            <a:endParaRPr>
              <a:latin typeface="Proxima Nova"/>
              <a:ea typeface="Proxima Nova"/>
              <a:cs typeface="Proxima Nova"/>
              <a:sym typeface="Proxima Nova"/>
            </a:endParaRPr>
          </a:p>
        </p:txBody>
      </p:sp>
      <p:graphicFrame>
        <p:nvGraphicFramePr>
          <p:cNvPr id="669" name="Google Shape;669;p65"/>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670" name="Google Shape;670;p65"/>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tc>
              </a:tr>
            </a:tbl>
          </a:graphicData>
        </a:graphic>
      </p:graphicFrame>
      <p:graphicFrame>
        <p:nvGraphicFramePr>
          <p:cNvPr id="671" name="Google Shape;671;p65"/>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tc>
              </a:tr>
            </a:tbl>
          </a:graphicData>
        </a:graphic>
      </p:graphicFrame>
      <p:graphicFrame>
        <p:nvGraphicFramePr>
          <p:cNvPr id="672" name="Google Shape;672;p65"/>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673" name="Google Shape;673;p65"/>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674" name="Google Shape;674;p65"/>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675" name="Google Shape;675;p65"/>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676" name="Google Shape;676;p65"/>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677" name="Google Shape;677;p65"/>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cxnSp>
        <p:nvCxnSpPr>
          <p:cNvPr id="678" name="Google Shape;678;p65"/>
          <p:cNvCxnSpPr/>
          <p:nvPr/>
        </p:nvCxnSpPr>
        <p:spPr>
          <a:xfrm flipH="1">
            <a:off x="3953000" y="2176425"/>
            <a:ext cx="9000" cy="19632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update values</a:t>
            </a:r>
            <a:endParaRPr/>
          </a:p>
        </p:txBody>
      </p:sp>
      <p:sp>
        <p:nvSpPr>
          <p:cNvPr id="684" name="Google Shape;684;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realise that this new bottommost node is reliant on two child nodes.</a:t>
            </a:r>
            <a:endParaRPr/>
          </a:p>
          <a:p>
            <a:pPr indent="-342900" lvl="0" marL="457200" rtl="0" algn="l">
              <a:spcBef>
                <a:spcPts val="0"/>
              </a:spcBef>
              <a:spcAft>
                <a:spcPts val="0"/>
              </a:spcAft>
              <a:buSzPts val="1800"/>
              <a:buChar char="●"/>
            </a:pPr>
            <a:r>
              <a:rPr lang="en-GB"/>
              <a:t>The child node has already been updated, so we can just recalculate this node </a:t>
            </a:r>
            <a:r>
              <a:rPr lang="en-GB"/>
              <a:t>as the sum of the two child nodes, and mark it as processed.</a:t>
            </a:r>
            <a:endParaRPr/>
          </a:p>
          <a:p>
            <a:pPr indent="-342900" lvl="0" marL="457200" rtl="0" algn="l">
              <a:spcBef>
                <a:spcPts val="0"/>
              </a:spcBef>
              <a:spcAft>
                <a:spcPts val="0"/>
              </a:spcAft>
              <a:buSzPts val="1800"/>
              <a:buChar char="●"/>
            </a:pPr>
            <a:r>
              <a:rPr lang="en-GB"/>
              <a:t>This process repeats.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updates in segtree</a:t>
            </a:r>
            <a:endParaRPr/>
          </a:p>
        </p:txBody>
      </p:sp>
      <p:graphicFrame>
        <p:nvGraphicFramePr>
          <p:cNvPr id="690" name="Google Shape;690;p67"/>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691" name="Google Shape;691;p67"/>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692" name="Google Shape;692;p67"/>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693" name="Google Shape;693;p67"/>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solidFill>
                      <a:srgbClr val="00FF00"/>
                    </a:solidFill>
                  </a:tcPr>
                </a:tc>
              </a:tr>
            </a:tbl>
          </a:graphicData>
        </a:graphic>
      </p:graphicFrame>
      <p:graphicFrame>
        <p:nvGraphicFramePr>
          <p:cNvPr id="694" name="Google Shape;694;p67"/>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695" name="Google Shape;695;p67"/>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696" name="Google Shape;696;p67"/>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697" name="Google Shape;697;p67"/>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698" name="Google Shape;698;p67"/>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tc>
              </a:tr>
            </a:tbl>
          </a:graphicData>
        </a:graphic>
      </p:graphicFrame>
      <p:graphicFrame>
        <p:nvGraphicFramePr>
          <p:cNvPr id="699" name="Google Shape;699;p67"/>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solidFill>
                      <a:srgbClr val="00FF00"/>
                    </a:solidFill>
                  </a:tcPr>
                </a:tc>
              </a:tr>
            </a:tbl>
          </a:graphicData>
        </a:graphic>
      </p:graphicFrame>
      <p:graphicFrame>
        <p:nvGraphicFramePr>
          <p:cNvPr id="700" name="Google Shape;700;p67"/>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701" name="Google Shape;701;p67"/>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702" name="Google Shape;702;p67"/>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22</a:t>
                      </a:r>
                      <a:endParaRPr/>
                    </a:p>
                  </a:txBody>
                  <a:tcPr marT="91425" marB="91425" marR="91425" marL="91425">
                    <a:solidFill>
                      <a:srgbClr val="FF9900"/>
                    </a:solidFill>
                  </a:tcPr>
                </a:tc>
              </a:tr>
            </a:tbl>
          </a:graphicData>
        </a:graphic>
      </p:graphicFrame>
      <p:graphicFrame>
        <p:nvGraphicFramePr>
          <p:cNvPr id="703" name="Google Shape;703;p67"/>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tc>
              </a:tr>
            </a:tbl>
          </a:graphicData>
        </a:graphic>
      </p:graphicFrame>
      <p:graphicFrame>
        <p:nvGraphicFramePr>
          <p:cNvPr id="704" name="Google Shape;704;p67"/>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51</a:t>
                      </a:r>
                      <a:endParaRPr/>
                    </a:p>
                  </a:txBody>
                  <a:tcPr marT="91425" marB="91425" marR="91425" marL="91425">
                    <a:solidFill>
                      <a:srgbClr val="FFFF00"/>
                    </a:solidFill>
                  </a:tcPr>
                </a:tc>
              </a:tr>
            </a:tbl>
          </a:graphicData>
        </a:graphic>
      </p:graphicFrame>
      <p:sp>
        <p:nvSpPr>
          <p:cNvPr id="705" name="Google Shape;705;p67"/>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update position 3 to value 8:</a:t>
            </a:r>
            <a:endParaRPr>
              <a:latin typeface="Proxima Nova"/>
              <a:ea typeface="Proxima Nova"/>
              <a:cs typeface="Proxima Nova"/>
              <a:sym typeface="Proxima Nova"/>
            </a:endParaRPr>
          </a:p>
        </p:txBody>
      </p:sp>
      <p:graphicFrame>
        <p:nvGraphicFramePr>
          <p:cNvPr id="706" name="Google Shape;706;p67"/>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707" name="Google Shape;707;p67"/>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tc>
              </a:tr>
            </a:tbl>
          </a:graphicData>
        </a:graphic>
      </p:graphicFrame>
      <p:graphicFrame>
        <p:nvGraphicFramePr>
          <p:cNvPr id="708" name="Google Shape;708;p67"/>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tc>
              </a:tr>
            </a:tbl>
          </a:graphicData>
        </a:graphic>
      </p:graphicFrame>
      <p:graphicFrame>
        <p:nvGraphicFramePr>
          <p:cNvPr id="709" name="Google Shape;709;p67"/>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710" name="Google Shape;710;p67"/>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711" name="Google Shape;711;p67"/>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712" name="Google Shape;712;p67"/>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713" name="Google Shape;713;p67"/>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714" name="Google Shape;714;p67"/>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cxnSp>
        <p:nvCxnSpPr>
          <p:cNvPr id="715" name="Google Shape;715;p67"/>
          <p:cNvCxnSpPr/>
          <p:nvPr/>
        </p:nvCxnSpPr>
        <p:spPr>
          <a:xfrm flipH="1">
            <a:off x="3953000" y="2176425"/>
            <a:ext cx="9000" cy="19632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updates in segtree</a:t>
            </a:r>
            <a:endParaRPr/>
          </a:p>
        </p:txBody>
      </p:sp>
      <p:graphicFrame>
        <p:nvGraphicFramePr>
          <p:cNvPr id="721" name="Google Shape;721;p68"/>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722" name="Google Shape;722;p68"/>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723" name="Google Shape;723;p68"/>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724" name="Google Shape;724;p68"/>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solidFill>
                      <a:srgbClr val="00FF00"/>
                    </a:solidFill>
                  </a:tcPr>
                </a:tc>
              </a:tr>
            </a:tbl>
          </a:graphicData>
        </a:graphic>
      </p:graphicFrame>
      <p:graphicFrame>
        <p:nvGraphicFramePr>
          <p:cNvPr id="725" name="Google Shape;725;p68"/>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726" name="Google Shape;726;p68"/>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727" name="Google Shape;727;p68"/>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728" name="Google Shape;728;p68"/>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729" name="Google Shape;729;p68"/>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tc>
              </a:tr>
            </a:tbl>
          </a:graphicData>
        </a:graphic>
      </p:graphicFrame>
      <p:graphicFrame>
        <p:nvGraphicFramePr>
          <p:cNvPr id="730" name="Google Shape;730;p68"/>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solidFill>
                      <a:srgbClr val="00FF00"/>
                    </a:solidFill>
                  </a:tcPr>
                </a:tc>
              </a:tr>
            </a:tbl>
          </a:graphicData>
        </a:graphic>
      </p:graphicFrame>
      <p:graphicFrame>
        <p:nvGraphicFramePr>
          <p:cNvPr id="731" name="Google Shape;731;p68"/>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732" name="Google Shape;732;p68"/>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733" name="Google Shape;733;p68"/>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25</a:t>
                      </a:r>
                      <a:endParaRPr/>
                    </a:p>
                  </a:txBody>
                  <a:tcPr marT="91425" marB="91425" marR="91425" marL="91425">
                    <a:solidFill>
                      <a:srgbClr val="00FF00"/>
                    </a:solidFill>
                  </a:tcPr>
                </a:tc>
              </a:tr>
            </a:tbl>
          </a:graphicData>
        </a:graphic>
      </p:graphicFrame>
      <p:graphicFrame>
        <p:nvGraphicFramePr>
          <p:cNvPr id="734" name="Google Shape;734;p68"/>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tc>
              </a:tr>
            </a:tbl>
          </a:graphicData>
        </a:graphic>
      </p:graphicFrame>
      <p:graphicFrame>
        <p:nvGraphicFramePr>
          <p:cNvPr id="735" name="Google Shape;735;p68"/>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51</a:t>
                      </a:r>
                      <a:endParaRPr/>
                    </a:p>
                  </a:txBody>
                  <a:tcPr marT="91425" marB="91425" marR="91425" marL="91425">
                    <a:solidFill>
                      <a:srgbClr val="FFFF00"/>
                    </a:solidFill>
                  </a:tcPr>
                </a:tc>
              </a:tr>
            </a:tbl>
          </a:graphicData>
        </a:graphic>
      </p:graphicFrame>
      <p:sp>
        <p:nvSpPr>
          <p:cNvPr id="736" name="Google Shape;736;p68"/>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update position 3 to value 8:</a:t>
            </a:r>
            <a:endParaRPr>
              <a:latin typeface="Proxima Nova"/>
              <a:ea typeface="Proxima Nova"/>
              <a:cs typeface="Proxima Nova"/>
              <a:sym typeface="Proxima Nova"/>
            </a:endParaRPr>
          </a:p>
        </p:txBody>
      </p:sp>
      <p:graphicFrame>
        <p:nvGraphicFramePr>
          <p:cNvPr id="737" name="Google Shape;737;p68"/>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738" name="Google Shape;738;p68"/>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tc>
              </a:tr>
            </a:tbl>
          </a:graphicData>
        </a:graphic>
      </p:graphicFrame>
      <p:graphicFrame>
        <p:nvGraphicFramePr>
          <p:cNvPr id="739" name="Google Shape;739;p68"/>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tc>
              </a:tr>
            </a:tbl>
          </a:graphicData>
        </a:graphic>
      </p:graphicFrame>
      <p:graphicFrame>
        <p:nvGraphicFramePr>
          <p:cNvPr id="740" name="Google Shape;740;p68"/>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741" name="Google Shape;741;p68"/>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742" name="Google Shape;742;p68"/>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743" name="Google Shape;743;p68"/>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744" name="Google Shape;744;p68"/>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745" name="Google Shape;745;p68"/>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cxnSp>
        <p:nvCxnSpPr>
          <p:cNvPr id="746" name="Google Shape;746;p68"/>
          <p:cNvCxnSpPr/>
          <p:nvPr/>
        </p:nvCxnSpPr>
        <p:spPr>
          <a:xfrm flipH="1">
            <a:off x="3953000" y="2176425"/>
            <a:ext cx="9000" cy="19632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Google Shape;751;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updates in segtree</a:t>
            </a:r>
            <a:endParaRPr/>
          </a:p>
        </p:txBody>
      </p:sp>
      <p:graphicFrame>
        <p:nvGraphicFramePr>
          <p:cNvPr id="752" name="Google Shape;752;p69"/>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753" name="Google Shape;753;p69"/>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754" name="Google Shape;754;p69"/>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755" name="Google Shape;755;p69"/>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solidFill>
                      <a:srgbClr val="00FF00"/>
                    </a:solidFill>
                  </a:tcPr>
                </a:tc>
              </a:tr>
            </a:tbl>
          </a:graphicData>
        </a:graphic>
      </p:graphicFrame>
      <p:graphicFrame>
        <p:nvGraphicFramePr>
          <p:cNvPr id="756" name="Google Shape;756;p69"/>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757" name="Google Shape;757;p69"/>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758" name="Google Shape;758;p69"/>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759" name="Google Shape;759;p69"/>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760" name="Google Shape;760;p69"/>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tc>
              </a:tr>
            </a:tbl>
          </a:graphicData>
        </a:graphic>
      </p:graphicFrame>
      <p:graphicFrame>
        <p:nvGraphicFramePr>
          <p:cNvPr id="761" name="Google Shape;761;p69"/>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solidFill>
                      <a:srgbClr val="00FF00"/>
                    </a:solidFill>
                  </a:tcPr>
                </a:tc>
              </a:tr>
            </a:tbl>
          </a:graphicData>
        </a:graphic>
      </p:graphicFrame>
      <p:graphicFrame>
        <p:nvGraphicFramePr>
          <p:cNvPr id="762" name="Google Shape;762;p69"/>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763" name="Google Shape;763;p69"/>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764" name="Google Shape;764;p69"/>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25</a:t>
                      </a:r>
                      <a:endParaRPr/>
                    </a:p>
                  </a:txBody>
                  <a:tcPr marT="91425" marB="91425" marR="91425" marL="91425">
                    <a:solidFill>
                      <a:srgbClr val="00FF00"/>
                    </a:solidFill>
                  </a:tcPr>
                </a:tc>
              </a:tr>
            </a:tbl>
          </a:graphicData>
        </a:graphic>
      </p:graphicFrame>
      <p:graphicFrame>
        <p:nvGraphicFramePr>
          <p:cNvPr id="765" name="Google Shape;765;p69"/>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tc>
              </a:tr>
            </a:tbl>
          </a:graphicData>
        </a:graphic>
      </p:graphicFrame>
      <p:graphicFrame>
        <p:nvGraphicFramePr>
          <p:cNvPr id="766" name="Google Shape;766;p69"/>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51</a:t>
                      </a:r>
                      <a:endParaRPr/>
                    </a:p>
                  </a:txBody>
                  <a:tcPr marT="91425" marB="91425" marR="91425" marL="91425">
                    <a:solidFill>
                      <a:srgbClr val="FF9900"/>
                    </a:solidFill>
                  </a:tcPr>
                </a:tc>
              </a:tr>
            </a:tbl>
          </a:graphicData>
        </a:graphic>
      </p:graphicFrame>
      <p:sp>
        <p:nvSpPr>
          <p:cNvPr id="767" name="Google Shape;767;p69"/>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update position 3 to value 8:</a:t>
            </a:r>
            <a:endParaRPr>
              <a:latin typeface="Proxima Nova"/>
              <a:ea typeface="Proxima Nova"/>
              <a:cs typeface="Proxima Nova"/>
              <a:sym typeface="Proxima Nova"/>
            </a:endParaRPr>
          </a:p>
        </p:txBody>
      </p:sp>
      <p:graphicFrame>
        <p:nvGraphicFramePr>
          <p:cNvPr id="768" name="Google Shape;768;p69"/>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769" name="Google Shape;769;p69"/>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tc>
              </a:tr>
            </a:tbl>
          </a:graphicData>
        </a:graphic>
      </p:graphicFrame>
      <p:graphicFrame>
        <p:nvGraphicFramePr>
          <p:cNvPr id="770" name="Google Shape;770;p69"/>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tc>
              </a:tr>
            </a:tbl>
          </a:graphicData>
        </a:graphic>
      </p:graphicFrame>
      <p:graphicFrame>
        <p:nvGraphicFramePr>
          <p:cNvPr id="771" name="Google Shape;771;p69"/>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772" name="Google Shape;772;p69"/>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773" name="Google Shape;773;p69"/>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774" name="Google Shape;774;p69"/>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775" name="Google Shape;775;p69"/>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776" name="Google Shape;776;p69"/>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cxnSp>
        <p:nvCxnSpPr>
          <p:cNvPr id="777" name="Google Shape;777;p69"/>
          <p:cNvCxnSpPr/>
          <p:nvPr/>
        </p:nvCxnSpPr>
        <p:spPr>
          <a:xfrm flipH="1">
            <a:off x="3953000" y="2176425"/>
            <a:ext cx="9000" cy="19632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updates in segtree</a:t>
            </a:r>
            <a:endParaRPr/>
          </a:p>
        </p:txBody>
      </p:sp>
      <p:graphicFrame>
        <p:nvGraphicFramePr>
          <p:cNvPr id="783" name="Google Shape;783;p70"/>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784" name="Google Shape;784;p70"/>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785" name="Google Shape;785;p70"/>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786" name="Google Shape;786;p70"/>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solidFill>
                      <a:srgbClr val="00FF00"/>
                    </a:solidFill>
                  </a:tcPr>
                </a:tc>
              </a:tr>
            </a:tbl>
          </a:graphicData>
        </a:graphic>
      </p:graphicFrame>
      <p:graphicFrame>
        <p:nvGraphicFramePr>
          <p:cNvPr id="787" name="Google Shape;787;p70"/>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788" name="Google Shape;788;p70"/>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789" name="Google Shape;789;p70"/>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790" name="Google Shape;790;p70"/>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791" name="Google Shape;791;p70"/>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tc>
              </a:tr>
            </a:tbl>
          </a:graphicData>
        </a:graphic>
      </p:graphicFrame>
      <p:graphicFrame>
        <p:nvGraphicFramePr>
          <p:cNvPr id="792" name="Google Shape;792;p70"/>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solidFill>
                      <a:srgbClr val="00FF00"/>
                    </a:solidFill>
                  </a:tcPr>
                </a:tc>
              </a:tr>
            </a:tbl>
          </a:graphicData>
        </a:graphic>
      </p:graphicFrame>
      <p:graphicFrame>
        <p:nvGraphicFramePr>
          <p:cNvPr id="793" name="Google Shape;793;p70"/>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794" name="Google Shape;794;p70"/>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795" name="Google Shape;795;p70"/>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25</a:t>
                      </a:r>
                      <a:endParaRPr/>
                    </a:p>
                  </a:txBody>
                  <a:tcPr marT="91425" marB="91425" marR="91425" marL="91425">
                    <a:solidFill>
                      <a:srgbClr val="00FF00"/>
                    </a:solidFill>
                  </a:tcPr>
                </a:tc>
              </a:tr>
            </a:tbl>
          </a:graphicData>
        </a:graphic>
      </p:graphicFrame>
      <p:graphicFrame>
        <p:nvGraphicFramePr>
          <p:cNvPr id="796" name="Google Shape;796;p70"/>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tc>
              </a:tr>
            </a:tbl>
          </a:graphicData>
        </a:graphic>
      </p:graphicFrame>
      <p:graphicFrame>
        <p:nvGraphicFramePr>
          <p:cNvPr id="797" name="Google Shape;797;p70"/>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54</a:t>
                      </a:r>
                      <a:endParaRPr/>
                    </a:p>
                  </a:txBody>
                  <a:tcPr marT="91425" marB="91425" marR="91425" marL="91425">
                    <a:solidFill>
                      <a:srgbClr val="00FF00"/>
                    </a:solidFill>
                  </a:tcPr>
                </a:tc>
              </a:tr>
            </a:tbl>
          </a:graphicData>
        </a:graphic>
      </p:graphicFrame>
      <p:sp>
        <p:nvSpPr>
          <p:cNvPr id="798" name="Google Shape;798;p70"/>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update position 3 to value 8:</a:t>
            </a:r>
            <a:endParaRPr>
              <a:latin typeface="Proxima Nova"/>
              <a:ea typeface="Proxima Nova"/>
              <a:cs typeface="Proxima Nova"/>
              <a:sym typeface="Proxima Nova"/>
            </a:endParaRPr>
          </a:p>
        </p:txBody>
      </p:sp>
      <p:graphicFrame>
        <p:nvGraphicFramePr>
          <p:cNvPr id="799" name="Google Shape;799;p70"/>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800" name="Google Shape;800;p70"/>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tc>
              </a:tr>
            </a:tbl>
          </a:graphicData>
        </a:graphic>
      </p:graphicFrame>
      <p:graphicFrame>
        <p:nvGraphicFramePr>
          <p:cNvPr id="801" name="Google Shape;801;p70"/>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tc>
              </a:tr>
            </a:tbl>
          </a:graphicData>
        </a:graphic>
      </p:graphicFrame>
      <p:graphicFrame>
        <p:nvGraphicFramePr>
          <p:cNvPr id="802" name="Google Shape;802;p70"/>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803" name="Google Shape;803;p70"/>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804" name="Google Shape;804;p70"/>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805" name="Google Shape;805;p70"/>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806" name="Google Shape;806;p70"/>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807" name="Google Shape;807;p70"/>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cxnSp>
        <p:nvCxnSpPr>
          <p:cNvPr id="808" name="Google Shape;808;p70"/>
          <p:cNvCxnSpPr/>
          <p:nvPr/>
        </p:nvCxnSpPr>
        <p:spPr>
          <a:xfrm flipH="1">
            <a:off x="3953000" y="2176425"/>
            <a:ext cx="9000" cy="19632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Google Shape;813;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update values</a:t>
            </a:r>
            <a:endParaRPr/>
          </a:p>
        </p:txBody>
      </p:sp>
      <p:sp>
        <p:nvSpPr>
          <p:cNvPr id="814" name="Google Shape;814;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Now all nodes needing to be updated are complete. </a:t>
            </a:r>
            <a:endParaRPr/>
          </a:p>
          <a:p>
            <a:pPr indent="-342900" lvl="0" marL="457200" rtl="0" algn="l">
              <a:spcBef>
                <a:spcPts val="0"/>
              </a:spcBef>
              <a:spcAft>
                <a:spcPts val="0"/>
              </a:spcAft>
              <a:buSzPts val="1800"/>
              <a:buChar char="●"/>
            </a:pPr>
            <a:r>
              <a:rPr lang="en-GB"/>
              <a:t>The entire segment tree therefore has been updated as needed</a:t>
            </a:r>
            <a:endParaRPr/>
          </a:p>
          <a:p>
            <a:pPr indent="-342900" lvl="0" marL="457200" rtl="0" algn="l">
              <a:spcBef>
                <a:spcPts val="0"/>
              </a:spcBef>
              <a:spcAft>
                <a:spcPts val="0"/>
              </a:spcAft>
              <a:buSzPts val="1800"/>
              <a:buChar char="●"/>
            </a:pPr>
            <a:r>
              <a:rPr lang="en-GB"/>
              <a:t>Recall that each node affects at most log(n) ranges.</a:t>
            </a:r>
            <a:endParaRPr/>
          </a:p>
          <a:p>
            <a:pPr indent="-342900" lvl="0" marL="457200" rtl="0" algn="l">
              <a:spcBef>
                <a:spcPts val="0"/>
              </a:spcBef>
              <a:spcAft>
                <a:spcPts val="0"/>
              </a:spcAft>
              <a:buSzPts val="1800"/>
              <a:buChar char="●"/>
            </a:pPr>
            <a:r>
              <a:rPr lang="en-GB"/>
              <a:t>Each range update takes O(1)</a:t>
            </a:r>
            <a:endParaRPr/>
          </a:p>
          <a:p>
            <a:pPr indent="-342900" lvl="0" marL="457200" rtl="0" algn="l">
              <a:spcBef>
                <a:spcPts val="0"/>
              </a:spcBef>
              <a:spcAft>
                <a:spcPts val="0"/>
              </a:spcAft>
              <a:buSzPts val="1800"/>
              <a:buChar char="●"/>
            </a:pPr>
            <a:r>
              <a:rPr lang="en-GB"/>
              <a:t>The time complexity of update is therefore O(1) * logn = O(logn)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graphicFrame>
        <p:nvGraphicFramePr>
          <p:cNvPr id="87" name="Google Shape;87;p18"/>
          <p:cNvGraphicFramePr/>
          <p:nvPr/>
        </p:nvGraphicFramePr>
        <p:xfrm>
          <a:off x="952500" y="303525"/>
          <a:ext cx="3000000" cy="3000000"/>
        </p:xfrm>
        <a:graphic>
          <a:graphicData uri="http://schemas.openxmlformats.org/drawingml/2006/table">
            <a:tbl>
              <a:tblPr>
                <a:noFill/>
                <a:tableStyleId>{B39B5A92-68A0-4CCD-B209-D6347C1EF42B}</a:tableStyleId>
              </a:tblPr>
              <a:tblGrid>
                <a:gridCol w="1329225"/>
                <a:gridCol w="3496775"/>
                <a:gridCol w="2413000"/>
              </a:tblGrid>
              <a:tr h="1407025">
                <a:tc>
                  <a:txBody>
                    <a:bodyPr/>
                    <a:lstStyle/>
                    <a:p>
                      <a:pPr indent="0" lvl="0" marL="0" rtl="0" algn="l">
                        <a:spcBef>
                          <a:spcPts val="0"/>
                        </a:spcBef>
                        <a:spcAft>
                          <a:spcPts val="0"/>
                        </a:spcAft>
                        <a:buNone/>
                      </a:pPr>
                      <a:r>
                        <a:rPr lang="en-GB"/>
                        <a:t>Main question</a:t>
                      </a:r>
                      <a:endParaRPr/>
                    </a:p>
                    <a:p>
                      <a:pPr indent="0" lvl="0" marL="0" rtl="0" algn="l">
                        <a:spcBef>
                          <a:spcPts val="0"/>
                        </a:spcBef>
                        <a:spcAft>
                          <a:spcPts val="0"/>
                        </a:spcAft>
                        <a:buNone/>
                      </a:pPr>
                      <a:r>
                        <a:t/>
                      </a:r>
                      <a:endParaRPr/>
                    </a:p>
                  </a:txBody>
                  <a:tcPr marT="91425" marB="91425" marR="91425" marL="91425"/>
                </a:tc>
                <a:tc gridSpan="2">
                  <a:txBody>
                    <a:bodyPr/>
                    <a:lstStyle/>
                    <a:p>
                      <a:pPr indent="0" lvl="0" marL="0" rtl="0" algn="l">
                        <a:spcBef>
                          <a:spcPts val="0"/>
                        </a:spcBef>
                        <a:spcAft>
                          <a:spcPts val="0"/>
                        </a:spcAft>
                        <a:buNone/>
                      </a:pPr>
                      <a:r>
                        <a:rPr b="1" lang="en-GB"/>
                        <a:t>Abridged question: </a:t>
                      </a:r>
                      <a:r>
                        <a:rPr lang="en-GB"/>
                        <a:t>You’re given a binary string of length N (a binary string is a string containing only 0s and 1s). In every operation you can take any two adjacent digits which are not the same, and delete both of them to get a new string. What is the length of the smallest possible final string you can obtain? (using as many operations as you’d like)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Full question: </a:t>
                      </a:r>
                      <a:r>
                        <a:rPr lang="en-GB" u="sng">
                          <a:solidFill>
                            <a:schemeClr val="hlink"/>
                          </a:solidFill>
                          <a:hlinkClick r:id="rId3"/>
                        </a:rPr>
                        <a:t>https://codeforces.com/problemset/problem/556/A</a:t>
                      </a:r>
                      <a:endParaRPr b="1"/>
                    </a:p>
                  </a:txBody>
                  <a:tcPr marT="91425" marB="91425" marR="91425" marL="91425">
                    <a:lnB cap="flat" cmpd="sng" w="9525">
                      <a:solidFill>
                        <a:srgbClr val="9E9E9E"/>
                      </a:solidFill>
                      <a:prstDash val="solid"/>
                      <a:round/>
                      <a:headEnd len="sm" w="sm" type="none"/>
                      <a:tailEnd len="sm" w="sm" type="none"/>
                    </a:lnB>
                  </a:tcPr>
                </a:tc>
                <a:tc hMerge="1"/>
              </a:tr>
              <a:tr h="1407025">
                <a:tc>
                  <a:txBody>
                    <a:bodyPr/>
                    <a:lstStyle/>
                    <a:p>
                      <a:pPr indent="0" lvl="0" marL="0" rtl="0" algn="l">
                        <a:spcBef>
                          <a:spcPts val="0"/>
                        </a:spcBef>
                        <a:spcAft>
                          <a:spcPts val="0"/>
                        </a:spcAft>
                        <a:buNone/>
                      </a:pPr>
                      <a:r>
                        <a:rPr lang="en-GB"/>
                        <a:t>Extension #1</a:t>
                      </a:r>
                      <a:endParaRPr/>
                    </a:p>
                  </a:txBody>
                  <a:tcPr marT="91425" marB="91425" marR="91425" marL="91425">
                    <a:lnR cap="flat" cmpd="sng" w="9525">
                      <a:solidFill>
                        <a:srgbClr val="9E9E9E"/>
                      </a:solidFill>
                      <a:prstDash val="solid"/>
                      <a:round/>
                      <a:headEnd len="sm" w="sm" type="none"/>
                      <a:tailEnd len="sm" w="sm" type="none"/>
                    </a:lnR>
                  </a:tcPr>
                </a:tc>
                <a:tc gridSpan="2">
                  <a:txBody>
                    <a:bodyPr/>
                    <a:lstStyle/>
                    <a:p>
                      <a:pPr indent="0" lvl="0" marL="0" rtl="0" algn="l">
                        <a:spcBef>
                          <a:spcPts val="0"/>
                        </a:spcBef>
                        <a:spcAft>
                          <a:spcPts val="0"/>
                        </a:spcAft>
                        <a:buNone/>
                      </a:pPr>
                      <a:r>
                        <a:rPr b="1" lang="en-GB"/>
                        <a:t>Abridged question:</a:t>
                      </a:r>
                      <a:r>
                        <a:rPr lang="en-GB"/>
                        <a:t> The same as above, except the strings can contain 0s, 1s, and 2s. </a:t>
                      </a:r>
                      <a:r>
                        <a:rPr lang="en-GB"/>
                        <a:t>In every operation you can take any two adjacent digits which are not the same, and delete both of them to get a new string. What is the length of the smallest possible final string you can obtain? (using as many operations as you’d like)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407025">
                <a:tc>
                  <a:txBody>
                    <a:bodyPr/>
                    <a:lstStyle/>
                    <a:p>
                      <a:pPr indent="0" lvl="0" marL="0" rtl="0" algn="l">
                        <a:spcBef>
                          <a:spcPts val="0"/>
                        </a:spcBef>
                        <a:spcAft>
                          <a:spcPts val="0"/>
                        </a:spcAft>
                        <a:buNone/>
                      </a:pPr>
                      <a:r>
                        <a:rPr lang="en-GB"/>
                        <a:t>Extension #2</a:t>
                      </a:r>
                      <a:endParaRPr/>
                    </a:p>
                  </a:txBody>
                  <a:tcPr marT="91425" marB="91425" marR="91425" marL="91425">
                    <a:lnR cap="flat" cmpd="sng" w="9525">
                      <a:solidFill>
                        <a:srgbClr val="9E9E9E"/>
                      </a:solidFill>
                      <a:prstDash val="solid"/>
                      <a:round/>
                      <a:headEnd len="sm" w="sm" type="none"/>
                      <a:tailEnd len="sm" w="sm" type="none"/>
                    </a:lnR>
                  </a:tcPr>
                </a:tc>
                <a:tc gridSpan="2">
                  <a:txBody>
                    <a:bodyPr/>
                    <a:lstStyle/>
                    <a:p>
                      <a:pPr indent="0" lvl="0" marL="0" rtl="0" algn="l">
                        <a:spcBef>
                          <a:spcPts val="0"/>
                        </a:spcBef>
                        <a:spcAft>
                          <a:spcPts val="0"/>
                        </a:spcAft>
                        <a:buNone/>
                      </a:pPr>
                      <a:r>
                        <a:rPr b="1" lang="en-GB"/>
                        <a:t>Abridged question:</a:t>
                      </a:r>
                      <a:r>
                        <a:rPr lang="en-GB"/>
                        <a:t> The same as the first problem, except the strings can contain 0s, 1s and 2s. Additionally, you can only delete adjacent elements if they are either 01 or 10 (2s cannot be deleted). </a:t>
                      </a:r>
                      <a:r>
                        <a:rPr lang="en-GB"/>
                        <a:t>What is the length of the smallest possible final string you can obtain? (using as many operations as you’d like)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query ranges</a:t>
            </a:r>
            <a:endParaRPr/>
          </a:p>
        </p:txBody>
      </p:sp>
      <p:sp>
        <p:nvSpPr>
          <p:cNvPr id="820" name="Google Shape;820;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can process ranges of the type [a, b]</a:t>
            </a:r>
            <a:endParaRPr/>
          </a:p>
          <a:p>
            <a:pPr indent="-342900" lvl="0" marL="457200" rtl="0" algn="l">
              <a:spcBef>
                <a:spcPts val="0"/>
              </a:spcBef>
              <a:spcAft>
                <a:spcPts val="0"/>
              </a:spcAft>
              <a:buSzPts val="1800"/>
              <a:buChar char="●"/>
            </a:pPr>
            <a:r>
              <a:rPr lang="en-GB"/>
              <a:t>To process a range, we greedily take the largest ranges in the segment tree which together form the range.</a:t>
            </a:r>
            <a:endParaRPr/>
          </a:p>
          <a:p>
            <a:pPr indent="-342900" lvl="0" marL="457200" rtl="0" algn="l">
              <a:spcBef>
                <a:spcPts val="0"/>
              </a:spcBef>
              <a:spcAft>
                <a:spcPts val="0"/>
              </a:spcAft>
              <a:buSzPts val="1800"/>
              <a:buChar char="●"/>
            </a:pPr>
            <a:r>
              <a:rPr lang="en-GB"/>
              <a:t>Unlike sparse tables, we never overlap two selected ranges, so this can be used for add, min, max, etc</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Google Shape;825;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range sum query</a:t>
            </a:r>
            <a:endParaRPr/>
          </a:p>
        </p:txBody>
      </p:sp>
      <p:graphicFrame>
        <p:nvGraphicFramePr>
          <p:cNvPr id="826" name="Google Shape;826;p73"/>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827" name="Google Shape;827;p73"/>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828" name="Google Shape;828;p73"/>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829" name="Google Shape;829;p73"/>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830" name="Google Shape;830;p73"/>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831" name="Google Shape;831;p73"/>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832" name="Google Shape;832;p73"/>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833" name="Google Shape;833;p73"/>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834" name="Google Shape;834;p73"/>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tc>
              </a:tr>
            </a:tbl>
          </a:graphicData>
        </a:graphic>
      </p:graphicFrame>
      <p:graphicFrame>
        <p:nvGraphicFramePr>
          <p:cNvPr id="835" name="Google Shape;835;p73"/>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tc>
              </a:tr>
            </a:tbl>
          </a:graphicData>
        </a:graphic>
      </p:graphicFrame>
      <p:graphicFrame>
        <p:nvGraphicFramePr>
          <p:cNvPr id="836" name="Google Shape;836;p73"/>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837" name="Google Shape;837;p73"/>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838" name="Google Shape;838;p73"/>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839" name="Google Shape;839;p73"/>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tc>
              </a:tr>
            </a:tbl>
          </a:graphicData>
        </a:graphic>
      </p:graphicFrame>
      <p:graphicFrame>
        <p:nvGraphicFramePr>
          <p:cNvPr id="840" name="Google Shape;840;p73"/>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54</a:t>
                      </a:r>
                      <a:endParaRPr/>
                    </a:p>
                  </a:txBody>
                  <a:tcPr marT="91425" marB="91425" marR="91425" marL="91425"/>
                </a:tc>
              </a:tr>
            </a:tbl>
          </a:graphicData>
        </a:graphic>
      </p:graphicFrame>
      <p:sp>
        <p:nvSpPr>
          <p:cNvPr id="841" name="Google Shape;841;p73"/>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query range [1, 3]:</a:t>
            </a:r>
            <a:endParaRPr>
              <a:latin typeface="Proxima Nova"/>
              <a:ea typeface="Proxima Nova"/>
              <a:cs typeface="Proxima Nova"/>
              <a:sym typeface="Proxima Nova"/>
            </a:endParaRPr>
          </a:p>
        </p:txBody>
      </p:sp>
      <p:graphicFrame>
        <p:nvGraphicFramePr>
          <p:cNvPr id="842" name="Google Shape;842;p73"/>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843" name="Google Shape;843;p73"/>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solidFill>
                      <a:srgbClr val="00FF00"/>
                    </a:solidFill>
                  </a:tcPr>
                </a:tc>
              </a:tr>
            </a:tbl>
          </a:graphicData>
        </a:graphic>
      </p:graphicFrame>
      <p:graphicFrame>
        <p:nvGraphicFramePr>
          <p:cNvPr id="844" name="Google Shape;844;p73"/>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solidFill>
                      <a:srgbClr val="00FF00"/>
                    </a:solidFill>
                  </a:tcPr>
                </a:tc>
              </a:tr>
            </a:tbl>
          </a:graphicData>
        </a:graphic>
      </p:graphicFrame>
      <p:graphicFrame>
        <p:nvGraphicFramePr>
          <p:cNvPr id="845" name="Google Shape;845;p73"/>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846" name="Google Shape;846;p73"/>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847" name="Google Shape;847;p73"/>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848" name="Google Shape;848;p73"/>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849" name="Google Shape;849;p73"/>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850" name="Google Shape;850;p73"/>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query ranges</a:t>
            </a:r>
            <a:endParaRPr/>
          </a:p>
        </p:txBody>
      </p:sp>
      <p:sp>
        <p:nvSpPr>
          <p:cNvPr id="856" name="Google Shape;856;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first attempt to see if the root range is completely contained within the query range.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range sum query</a:t>
            </a:r>
            <a:endParaRPr/>
          </a:p>
        </p:txBody>
      </p:sp>
      <p:graphicFrame>
        <p:nvGraphicFramePr>
          <p:cNvPr id="862" name="Google Shape;862;p75"/>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863" name="Google Shape;863;p75"/>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864" name="Google Shape;864;p75"/>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865" name="Google Shape;865;p75"/>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866" name="Google Shape;866;p75"/>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867" name="Google Shape;867;p75"/>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868" name="Google Shape;868;p75"/>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869" name="Google Shape;869;p75"/>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870" name="Google Shape;870;p75"/>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tc>
              </a:tr>
            </a:tbl>
          </a:graphicData>
        </a:graphic>
      </p:graphicFrame>
      <p:graphicFrame>
        <p:nvGraphicFramePr>
          <p:cNvPr id="871" name="Google Shape;871;p75"/>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tc>
              </a:tr>
            </a:tbl>
          </a:graphicData>
        </a:graphic>
      </p:graphicFrame>
      <p:graphicFrame>
        <p:nvGraphicFramePr>
          <p:cNvPr id="872" name="Google Shape;872;p75"/>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873" name="Google Shape;873;p75"/>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874" name="Google Shape;874;p75"/>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875" name="Google Shape;875;p75"/>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tc>
              </a:tr>
            </a:tbl>
          </a:graphicData>
        </a:graphic>
      </p:graphicFrame>
      <p:graphicFrame>
        <p:nvGraphicFramePr>
          <p:cNvPr id="876" name="Google Shape;876;p75"/>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54</a:t>
                      </a:r>
                      <a:endParaRPr/>
                    </a:p>
                  </a:txBody>
                  <a:tcPr marT="91425" marB="91425" marR="91425" marL="91425">
                    <a:solidFill>
                      <a:srgbClr val="FF9900"/>
                    </a:solidFill>
                  </a:tcPr>
                </a:tc>
              </a:tr>
            </a:tbl>
          </a:graphicData>
        </a:graphic>
      </p:graphicFrame>
      <p:sp>
        <p:nvSpPr>
          <p:cNvPr id="877" name="Google Shape;877;p75"/>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query range [1, 3]:</a:t>
            </a:r>
            <a:endParaRPr>
              <a:latin typeface="Proxima Nova"/>
              <a:ea typeface="Proxima Nova"/>
              <a:cs typeface="Proxima Nova"/>
              <a:sym typeface="Proxima Nova"/>
            </a:endParaRPr>
          </a:p>
        </p:txBody>
      </p:sp>
      <p:graphicFrame>
        <p:nvGraphicFramePr>
          <p:cNvPr id="878" name="Google Shape;878;p75"/>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879" name="Google Shape;879;p75"/>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solidFill>
                      <a:srgbClr val="00FF00"/>
                    </a:solidFill>
                  </a:tcPr>
                </a:tc>
              </a:tr>
            </a:tbl>
          </a:graphicData>
        </a:graphic>
      </p:graphicFrame>
      <p:graphicFrame>
        <p:nvGraphicFramePr>
          <p:cNvPr id="880" name="Google Shape;880;p75"/>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solidFill>
                      <a:srgbClr val="00FF00"/>
                    </a:solidFill>
                  </a:tcPr>
                </a:tc>
              </a:tr>
            </a:tbl>
          </a:graphicData>
        </a:graphic>
      </p:graphicFrame>
      <p:graphicFrame>
        <p:nvGraphicFramePr>
          <p:cNvPr id="881" name="Google Shape;881;p75"/>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882" name="Google Shape;882;p75"/>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883" name="Google Shape;883;p75"/>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884" name="Google Shape;884;p75"/>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885" name="Google Shape;885;p75"/>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886" name="Google Shape;886;p75"/>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0" name="Shape 890"/>
        <p:cNvGrpSpPr/>
        <p:nvPr/>
      </p:nvGrpSpPr>
      <p:grpSpPr>
        <a:xfrm>
          <a:off x="0" y="0"/>
          <a:ext cx="0" cy="0"/>
          <a:chOff x="0" y="0"/>
          <a:chExt cx="0" cy="0"/>
        </a:xfrm>
      </p:grpSpPr>
      <p:sp>
        <p:nvSpPr>
          <p:cNvPr id="891" name="Google Shape;891;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query ranges</a:t>
            </a:r>
            <a:endParaRPr/>
          </a:p>
        </p:txBody>
      </p:sp>
      <p:sp>
        <p:nvSpPr>
          <p:cNvPr id="892" name="Google Shape;892;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Clearly, there are nodes in the root range which are not represented by the query range.</a:t>
            </a:r>
            <a:endParaRPr/>
          </a:p>
          <a:p>
            <a:pPr indent="-342900" lvl="0" marL="457200" rtl="0" algn="l">
              <a:spcBef>
                <a:spcPts val="0"/>
              </a:spcBef>
              <a:spcAft>
                <a:spcPts val="0"/>
              </a:spcAft>
              <a:buSzPts val="1800"/>
              <a:buChar char="●"/>
            </a:pPr>
            <a:r>
              <a:rPr lang="en-GB"/>
              <a:t>Part of the query range is within, and part of it is outside the represented range, or vice versa.</a:t>
            </a:r>
            <a:endParaRPr/>
          </a:p>
          <a:p>
            <a:pPr indent="-342900" lvl="0" marL="457200" rtl="0" algn="l">
              <a:spcBef>
                <a:spcPts val="0"/>
              </a:spcBef>
              <a:spcAft>
                <a:spcPts val="0"/>
              </a:spcAft>
              <a:buSzPts val="1800"/>
              <a:buChar char="●"/>
            </a:pPr>
            <a:r>
              <a:rPr lang="en-GB"/>
              <a:t>Therefore, we try the same process on both the child edges of the root.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Google Shape;897;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range sum query</a:t>
            </a:r>
            <a:endParaRPr/>
          </a:p>
        </p:txBody>
      </p:sp>
      <p:graphicFrame>
        <p:nvGraphicFramePr>
          <p:cNvPr id="898" name="Google Shape;898;p77"/>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899" name="Google Shape;899;p77"/>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900" name="Google Shape;900;p77"/>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901" name="Google Shape;901;p77"/>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902" name="Google Shape;902;p77"/>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903" name="Google Shape;903;p77"/>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904" name="Google Shape;904;p77"/>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905" name="Google Shape;905;p77"/>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906" name="Google Shape;906;p77"/>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tc>
              </a:tr>
            </a:tbl>
          </a:graphicData>
        </a:graphic>
      </p:graphicFrame>
      <p:graphicFrame>
        <p:nvGraphicFramePr>
          <p:cNvPr id="907" name="Google Shape;907;p77"/>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tc>
              </a:tr>
            </a:tbl>
          </a:graphicData>
        </a:graphic>
      </p:graphicFrame>
      <p:graphicFrame>
        <p:nvGraphicFramePr>
          <p:cNvPr id="908" name="Google Shape;908;p77"/>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909" name="Google Shape;909;p77"/>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910" name="Google Shape;910;p77"/>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25</a:t>
                      </a:r>
                      <a:endParaRPr/>
                    </a:p>
                  </a:txBody>
                  <a:tcPr marT="91425" marB="91425" marR="91425" marL="91425">
                    <a:solidFill>
                      <a:srgbClr val="FFFF00"/>
                    </a:solidFill>
                  </a:tcPr>
                </a:tc>
              </a:tr>
            </a:tbl>
          </a:graphicData>
        </a:graphic>
      </p:graphicFrame>
      <p:graphicFrame>
        <p:nvGraphicFramePr>
          <p:cNvPr id="911" name="Google Shape;911;p77"/>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solidFill>
                      <a:srgbClr val="FFFF00"/>
                    </a:solidFill>
                  </a:tcPr>
                </a:tc>
              </a:tr>
            </a:tbl>
          </a:graphicData>
        </a:graphic>
      </p:graphicFrame>
      <p:graphicFrame>
        <p:nvGraphicFramePr>
          <p:cNvPr id="912" name="Google Shape;912;p77"/>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54</a:t>
                      </a:r>
                      <a:endParaRPr/>
                    </a:p>
                  </a:txBody>
                  <a:tcPr marT="91425" marB="91425" marR="91425" marL="91425"/>
                </a:tc>
              </a:tr>
            </a:tbl>
          </a:graphicData>
        </a:graphic>
      </p:graphicFrame>
      <p:sp>
        <p:nvSpPr>
          <p:cNvPr id="913" name="Google Shape;913;p77"/>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query range [1, 3]:</a:t>
            </a:r>
            <a:endParaRPr>
              <a:latin typeface="Proxima Nova"/>
              <a:ea typeface="Proxima Nova"/>
              <a:cs typeface="Proxima Nova"/>
              <a:sym typeface="Proxima Nova"/>
            </a:endParaRPr>
          </a:p>
        </p:txBody>
      </p:sp>
      <p:graphicFrame>
        <p:nvGraphicFramePr>
          <p:cNvPr id="914" name="Google Shape;914;p77"/>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915" name="Google Shape;915;p77"/>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solidFill>
                      <a:srgbClr val="00FF00"/>
                    </a:solidFill>
                  </a:tcPr>
                </a:tc>
              </a:tr>
            </a:tbl>
          </a:graphicData>
        </a:graphic>
      </p:graphicFrame>
      <p:graphicFrame>
        <p:nvGraphicFramePr>
          <p:cNvPr id="916" name="Google Shape;916;p77"/>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solidFill>
                      <a:srgbClr val="00FF00"/>
                    </a:solidFill>
                  </a:tcPr>
                </a:tc>
              </a:tr>
            </a:tbl>
          </a:graphicData>
        </a:graphic>
      </p:graphicFrame>
      <p:graphicFrame>
        <p:nvGraphicFramePr>
          <p:cNvPr id="917" name="Google Shape;917;p77"/>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918" name="Google Shape;918;p77"/>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919" name="Google Shape;919;p77"/>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920" name="Google Shape;920;p77"/>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921" name="Google Shape;921;p77"/>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922" name="Google Shape;922;p77"/>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query ranges</a:t>
            </a:r>
            <a:endParaRPr/>
          </a:p>
        </p:txBody>
      </p:sp>
      <p:sp>
        <p:nvSpPr>
          <p:cNvPr id="928" name="Google Shape;928;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first attempt to try the process with the left child.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2" name="Shape 932"/>
        <p:cNvGrpSpPr/>
        <p:nvPr/>
      </p:nvGrpSpPr>
      <p:grpSpPr>
        <a:xfrm>
          <a:off x="0" y="0"/>
          <a:ext cx="0" cy="0"/>
          <a:chOff x="0" y="0"/>
          <a:chExt cx="0" cy="0"/>
        </a:xfrm>
      </p:grpSpPr>
      <p:sp>
        <p:nvSpPr>
          <p:cNvPr id="933" name="Google Shape;933;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range sum query</a:t>
            </a:r>
            <a:endParaRPr/>
          </a:p>
        </p:txBody>
      </p:sp>
      <p:graphicFrame>
        <p:nvGraphicFramePr>
          <p:cNvPr id="934" name="Google Shape;934;p79"/>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935" name="Google Shape;935;p79"/>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936" name="Google Shape;936;p79"/>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937" name="Google Shape;937;p79"/>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938" name="Google Shape;938;p79"/>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939" name="Google Shape;939;p79"/>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940" name="Google Shape;940;p79"/>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941" name="Google Shape;941;p79"/>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942" name="Google Shape;942;p79"/>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tc>
              </a:tr>
            </a:tbl>
          </a:graphicData>
        </a:graphic>
      </p:graphicFrame>
      <p:graphicFrame>
        <p:nvGraphicFramePr>
          <p:cNvPr id="943" name="Google Shape;943;p79"/>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tc>
              </a:tr>
            </a:tbl>
          </a:graphicData>
        </a:graphic>
      </p:graphicFrame>
      <p:graphicFrame>
        <p:nvGraphicFramePr>
          <p:cNvPr id="944" name="Google Shape;944;p79"/>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945" name="Google Shape;945;p79"/>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946" name="Google Shape;946;p79"/>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25</a:t>
                      </a:r>
                      <a:endParaRPr/>
                    </a:p>
                  </a:txBody>
                  <a:tcPr marT="91425" marB="91425" marR="91425" marL="91425">
                    <a:solidFill>
                      <a:srgbClr val="FF9900"/>
                    </a:solidFill>
                  </a:tcPr>
                </a:tc>
              </a:tr>
            </a:tbl>
          </a:graphicData>
        </a:graphic>
      </p:graphicFrame>
      <p:graphicFrame>
        <p:nvGraphicFramePr>
          <p:cNvPr id="947" name="Google Shape;947;p79"/>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solidFill>
                      <a:srgbClr val="FFFF00"/>
                    </a:solidFill>
                  </a:tcPr>
                </a:tc>
              </a:tr>
            </a:tbl>
          </a:graphicData>
        </a:graphic>
      </p:graphicFrame>
      <p:graphicFrame>
        <p:nvGraphicFramePr>
          <p:cNvPr id="948" name="Google Shape;948;p79"/>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54</a:t>
                      </a:r>
                      <a:endParaRPr/>
                    </a:p>
                  </a:txBody>
                  <a:tcPr marT="91425" marB="91425" marR="91425" marL="91425"/>
                </a:tc>
              </a:tr>
            </a:tbl>
          </a:graphicData>
        </a:graphic>
      </p:graphicFrame>
      <p:sp>
        <p:nvSpPr>
          <p:cNvPr id="949" name="Google Shape;949;p79"/>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query range [1, 3]:</a:t>
            </a:r>
            <a:endParaRPr>
              <a:latin typeface="Proxima Nova"/>
              <a:ea typeface="Proxima Nova"/>
              <a:cs typeface="Proxima Nova"/>
              <a:sym typeface="Proxima Nova"/>
            </a:endParaRPr>
          </a:p>
        </p:txBody>
      </p:sp>
      <p:graphicFrame>
        <p:nvGraphicFramePr>
          <p:cNvPr id="950" name="Google Shape;950;p79"/>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951" name="Google Shape;951;p79"/>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solidFill>
                      <a:srgbClr val="00FF00"/>
                    </a:solidFill>
                  </a:tcPr>
                </a:tc>
              </a:tr>
            </a:tbl>
          </a:graphicData>
        </a:graphic>
      </p:graphicFrame>
      <p:graphicFrame>
        <p:nvGraphicFramePr>
          <p:cNvPr id="952" name="Google Shape;952;p79"/>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solidFill>
                      <a:srgbClr val="00FF00"/>
                    </a:solidFill>
                  </a:tcPr>
                </a:tc>
              </a:tr>
            </a:tbl>
          </a:graphicData>
        </a:graphic>
      </p:graphicFrame>
      <p:graphicFrame>
        <p:nvGraphicFramePr>
          <p:cNvPr id="953" name="Google Shape;953;p79"/>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954" name="Google Shape;954;p79"/>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955" name="Google Shape;955;p79"/>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956" name="Google Shape;956;p79"/>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957" name="Google Shape;957;p79"/>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958" name="Google Shape;958;p79"/>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2" name="Shape 962"/>
        <p:cNvGrpSpPr/>
        <p:nvPr/>
      </p:nvGrpSpPr>
      <p:grpSpPr>
        <a:xfrm>
          <a:off x="0" y="0"/>
          <a:ext cx="0" cy="0"/>
          <a:chOff x="0" y="0"/>
          <a:chExt cx="0" cy="0"/>
        </a:xfrm>
      </p:grpSpPr>
      <p:sp>
        <p:nvSpPr>
          <p:cNvPr id="963" name="Google Shape;963;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query ranges</a:t>
            </a:r>
            <a:endParaRPr/>
          </a:p>
        </p:txBody>
      </p:sp>
      <p:sp>
        <p:nvSpPr>
          <p:cNvPr id="964" name="Google Shape;964;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Once again, the left child represents some range which is outside the query range. </a:t>
            </a:r>
            <a:endParaRPr/>
          </a:p>
          <a:p>
            <a:pPr indent="-342900" lvl="0" marL="457200" rtl="0" algn="l">
              <a:spcBef>
                <a:spcPts val="0"/>
              </a:spcBef>
              <a:spcAft>
                <a:spcPts val="0"/>
              </a:spcAft>
              <a:buSzPts val="1800"/>
              <a:buChar char="●"/>
            </a:pPr>
            <a:r>
              <a:rPr lang="en-GB"/>
              <a:t>The first element is a part of the left child, but not a part of the query range.</a:t>
            </a:r>
            <a:endParaRPr/>
          </a:p>
          <a:p>
            <a:pPr indent="-342900" lvl="0" marL="457200" rtl="0" algn="l">
              <a:spcBef>
                <a:spcPts val="0"/>
              </a:spcBef>
              <a:spcAft>
                <a:spcPts val="0"/>
              </a:spcAft>
              <a:buSzPts val="1800"/>
              <a:buChar char="●"/>
            </a:pPr>
            <a:r>
              <a:rPr lang="en-GB"/>
              <a:t>So once again, we try to use the children of the left child.</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8" name="Shape 968"/>
        <p:cNvGrpSpPr/>
        <p:nvPr/>
      </p:nvGrpSpPr>
      <p:grpSpPr>
        <a:xfrm>
          <a:off x="0" y="0"/>
          <a:ext cx="0" cy="0"/>
          <a:chOff x="0" y="0"/>
          <a:chExt cx="0" cy="0"/>
        </a:xfrm>
      </p:grpSpPr>
      <p:sp>
        <p:nvSpPr>
          <p:cNvPr id="969" name="Google Shape;969;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range sum query</a:t>
            </a:r>
            <a:endParaRPr/>
          </a:p>
        </p:txBody>
      </p:sp>
      <p:graphicFrame>
        <p:nvGraphicFramePr>
          <p:cNvPr id="970" name="Google Shape;970;p81"/>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971" name="Google Shape;971;p81"/>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972" name="Google Shape;972;p81"/>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973" name="Google Shape;973;p81"/>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974" name="Google Shape;974;p81"/>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975" name="Google Shape;975;p81"/>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976" name="Google Shape;976;p81"/>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977" name="Google Shape;977;p81"/>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978" name="Google Shape;978;p81"/>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solidFill>
                      <a:srgbClr val="FFFF00"/>
                    </a:solidFill>
                  </a:tcPr>
                </a:tc>
              </a:tr>
            </a:tbl>
          </a:graphicData>
        </a:graphic>
      </p:graphicFrame>
      <p:graphicFrame>
        <p:nvGraphicFramePr>
          <p:cNvPr id="979" name="Google Shape;979;p81"/>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solidFill>
                      <a:srgbClr val="FFFF00"/>
                    </a:solidFill>
                  </a:tcPr>
                </a:tc>
              </a:tr>
            </a:tbl>
          </a:graphicData>
        </a:graphic>
      </p:graphicFrame>
      <p:graphicFrame>
        <p:nvGraphicFramePr>
          <p:cNvPr id="980" name="Google Shape;980;p81"/>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981" name="Google Shape;981;p81"/>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982" name="Google Shape;982;p81"/>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983" name="Google Shape;983;p81"/>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solidFill>
                      <a:srgbClr val="FFFF00"/>
                    </a:solidFill>
                  </a:tcPr>
                </a:tc>
              </a:tr>
            </a:tbl>
          </a:graphicData>
        </a:graphic>
      </p:graphicFrame>
      <p:graphicFrame>
        <p:nvGraphicFramePr>
          <p:cNvPr id="984" name="Google Shape;984;p81"/>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54</a:t>
                      </a:r>
                      <a:endParaRPr/>
                    </a:p>
                  </a:txBody>
                  <a:tcPr marT="91425" marB="91425" marR="91425" marL="91425"/>
                </a:tc>
              </a:tr>
            </a:tbl>
          </a:graphicData>
        </a:graphic>
      </p:graphicFrame>
      <p:sp>
        <p:nvSpPr>
          <p:cNvPr id="985" name="Google Shape;985;p81"/>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query range [1, 3]:</a:t>
            </a:r>
            <a:endParaRPr>
              <a:latin typeface="Proxima Nova"/>
              <a:ea typeface="Proxima Nova"/>
              <a:cs typeface="Proxima Nova"/>
              <a:sym typeface="Proxima Nova"/>
            </a:endParaRPr>
          </a:p>
        </p:txBody>
      </p:sp>
      <p:graphicFrame>
        <p:nvGraphicFramePr>
          <p:cNvPr id="986" name="Google Shape;986;p81"/>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987" name="Google Shape;987;p81"/>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solidFill>
                      <a:srgbClr val="00FF00"/>
                    </a:solidFill>
                  </a:tcPr>
                </a:tc>
              </a:tr>
            </a:tbl>
          </a:graphicData>
        </a:graphic>
      </p:graphicFrame>
      <p:graphicFrame>
        <p:nvGraphicFramePr>
          <p:cNvPr id="988" name="Google Shape;988;p81"/>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solidFill>
                      <a:srgbClr val="00FF00"/>
                    </a:solidFill>
                  </a:tcPr>
                </a:tc>
              </a:tr>
            </a:tbl>
          </a:graphicData>
        </a:graphic>
      </p:graphicFrame>
      <p:graphicFrame>
        <p:nvGraphicFramePr>
          <p:cNvPr id="989" name="Google Shape;989;p81"/>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990" name="Google Shape;990;p81"/>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991" name="Google Shape;991;p81"/>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992" name="Google Shape;992;p81"/>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993" name="Google Shape;993;p81"/>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994" name="Google Shape;994;p81"/>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Contents: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sp>
        <p:nvSpPr>
          <p:cNvPr id="999" name="Google Shape;999;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query ranges</a:t>
            </a:r>
            <a:endParaRPr/>
          </a:p>
        </p:txBody>
      </p:sp>
      <p:sp>
        <p:nvSpPr>
          <p:cNvPr id="1000" name="Google Shape;1000;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pick the left of the left child to process next.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4" name="Shape 1004"/>
        <p:cNvGrpSpPr/>
        <p:nvPr/>
      </p:nvGrpSpPr>
      <p:grpSpPr>
        <a:xfrm>
          <a:off x="0" y="0"/>
          <a:ext cx="0" cy="0"/>
          <a:chOff x="0" y="0"/>
          <a:chExt cx="0" cy="0"/>
        </a:xfrm>
      </p:grpSpPr>
      <p:sp>
        <p:nvSpPr>
          <p:cNvPr id="1005" name="Google Shape;1005;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range sum query</a:t>
            </a:r>
            <a:endParaRPr/>
          </a:p>
        </p:txBody>
      </p:sp>
      <p:graphicFrame>
        <p:nvGraphicFramePr>
          <p:cNvPr id="1006" name="Google Shape;1006;p83"/>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1007" name="Google Shape;1007;p83"/>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graphicFrame>
        <p:nvGraphicFramePr>
          <p:cNvPr id="1008" name="Google Shape;1008;p83"/>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1009" name="Google Shape;1009;p83"/>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1010" name="Google Shape;1010;p83"/>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1011" name="Google Shape;1011;p83"/>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1012" name="Google Shape;1012;p83"/>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1013" name="Google Shape;1013;p83"/>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1014" name="Google Shape;1014;p83"/>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solidFill>
                      <a:srgbClr val="FF9900"/>
                    </a:solidFill>
                  </a:tcPr>
                </a:tc>
              </a:tr>
            </a:tbl>
          </a:graphicData>
        </a:graphic>
      </p:graphicFrame>
      <p:graphicFrame>
        <p:nvGraphicFramePr>
          <p:cNvPr id="1015" name="Google Shape;1015;p83"/>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solidFill>
                      <a:srgbClr val="FFFF00"/>
                    </a:solidFill>
                  </a:tcPr>
                </a:tc>
              </a:tr>
            </a:tbl>
          </a:graphicData>
        </a:graphic>
      </p:graphicFrame>
      <p:graphicFrame>
        <p:nvGraphicFramePr>
          <p:cNvPr id="1016" name="Google Shape;1016;p83"/>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017" name="Google Shape;1017;p83"/>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1018" name="Google Shape;1018;p83"/>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019" name="Google Shape;1019;p83"/>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solidFill>
                      <a:srgbClr val="FFFF00"/>
                    </a:solidFill>
                  </a:tcPr>
                </a:tc>
              </a:tr>
            </a:tbl>
          </a:graphicData>
        </a:graphic>
      </p:graphicFrame>
      <p:graphicFrame>
        <p:nvGraphicFramePr>
          <p:cNvPr id="1020" name="Google Shape;1020;p83"/>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54</a:t>
                      </a:r>
                      <a:endParaRPr/>
                    </a:p>
                  </a:txBody>
                  <a:tcPr marT="91425" marB="91425" marR="91425" marL="91425"/>
                </a:tc>
              </a:tr>
            </a:tbl>
          </a:graphicData>
        </a:graphic>
      </p:graphicFrame>
      <p:sp>
        <p:nvSpPr>
          <p:cNvPr id="1021" name="Google Shape;1021;p83"/>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query range [1, 3]:</a:t>
            </a:r>
            <a:endParaRPr>
              <a:latin typeface="Proxima Nova"/>
              <a:ea typeface="Proxima Nova"/>
              <a:cs typeface="Proxima Nova"/>
              <a:sym typeface="Proxima Nova"/>
            </a:endParaRPr>
          </a:p>
        </p:txBody>
      </p:sp>
      <p:graphicFrame>
        <p:nvGraphicFramePr>
          <p:cNvPr id="1022" name="Google Shape;1022;p83"/>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1023" name="Google Shape;1023;p83"/>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solidFill>
                      <a:srgbClr val="00FF00"/>
                    </a:solidFill>
                  </a:tcPr>
                </a:tc>
              </a:tr>
            </a:tbl>
          </a:graphicData>
        </a:graphic>
      </p:graphicFrame>
      <p:graphicFrame>
        <p:nvGraphicFramePr>
          <p:cNvPr id="1024" name="Google Shape;1024;p83"/>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solidFill>
                      <a:srgbClr val="00FF00"/>
                    </a:solidFill>
                  </a:tcPr>
                </a:tc>
              </a:tr>
            </a:tbl>
          </a:graphicData>
        </a:graphic>
      </p:graphicFrame>
      <p:graphicFrame>
        <p:nvGraphicFramePr>
          <p:cNvPr id="1025" name="Google Shape;1025;p83"/>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1026" name="Google Shape;1026;p83"/>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1027" name="Google Shape;1027;p83"/>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1028" name="Google Shape;1028;p83"/>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1029" name="Google Shape;1029;p83"/>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1030" name="Google Shape;1030;p83"/>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4" name="Shape 1034"/>
        <p:cNvGrpSpPr/>
        <p:nvPr/>
      </p:nvGrpSpPr>
      <p:grpSpPr>
        <a:xfrm>
          <a:off x="0" y="0"/>
          <a:ext cx="0" cy="0"/>
          <a:chOff x="0" y="0"/>
          <a:chExt cx="0" cy="0"/>
        </a:xfrm>
      </p:grpSpPr>
      <p:sp>
        <p:nvSpPr>
          <p:cNvPr id="1035" name="Google Shape;1035;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query ranges</a:t>
            </a:r>
            <a:endParaRPr/>
          </a:p>
        </p:txBody>
      </p:sp>
      <p:sp>
        <p:nvSpPr>
          <p:cNvPr id="1036" name="Google Shape;1036;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Once again, the left of the left child represents some range which is outside the query range. </a:t>
            </a:r>
            <a:endParaRPr/>
          </a:p>
          <a:p>
            <a:pPr indent="-342900" lvl="0" marL="457200" rtl="0" algn="l">
              <a:spcBef>
                <a:spcPts val="0"/>
              </a:spcBef>
              <a:spcAft>
                <a:spcPts val="0"/>
              </a:spcAft>
              <a:buSzPts val="1800"/>
              <a:buChar char="●"/>
            </a:pPr>
            <a:r>
              <a:rPr lang="en-GB"/>
              <a:t>The first element is a part of the left of the left child, but not a part of the query range.</a:t>
            </a:r>
            <a:endParaRPr/>
          </a:p>
          <a:p>
            <a:pPr indent="-342900" lvl="0" marL="457200" rtl="0" algn="l">
              <a:spcBef>
                <a:spcPts val="0"/>
              </a:spcBef>
              <a:spcAft>
                <a:spcPts val="0"/>
              </a:spcAft>
              <a:buSzPts val="1800"/>
              <a:buChar char="●"/>
            </a:pPr>
            <a:r>
              <a:rPr lang="en-GB"/>
              <a:t>So once again, we try to use the children of the left of the left child.</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0" name="Shape 1040"/>
        <p:cNvGrpSpPr/>
        <p:nvPr/>
      </p:nvGrpSpPr>
      <p:grpSpPr>
        <a:xfrm>
          <a:off x="0" y="0"/>
          <a:ext cx="0" cy="0"/>
          <a:chOff x="0" y="0"/>
          <a:chExt cx="0" cy="0"/>
        </a:xfrm>
      </p:grpSpPr>
      <p:sp>
        <p:nvSpPr>
          <p:cNvPr id="1041" name="Google Shape;1041;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range sum query</a:t>
            </a:r>
            <a:endParaRPr/>
          </a:p>
        </p:txBody>
      </p:sp>
      <p:graphicFrame>
        <p:nvGraphicFramePr>
          <p:cNvPr id="1042" name="Google Shape;1042;p85"/>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solidFill>
                      <a:srgbClr val="FFFF00"/>
                    </a:solidFill>
                  </a:tcPr>
                </a:tc>
              </a:tr>
            </a:tbl>
          </a:graphicData>
        </a:graphic>
      </p:graphicFrame>
      <p:graphicFrame>
        <p:nvGraphicFramePr>
          <p:cNvPr id="1043" name="Google Shape;1043;p85"/>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solidFill>
                      <a:srgbClr val="FFFF00"/>
                    </a:solidFill>
                  </a:tcPr>
                </a:tc>
              </a:tr>
            </a:tbl>
          </a:graphicData>
        </a:graphic>
      </p:graphicFrame>
      <p:graphicFrame>
        <p:nvGraphicFramePr>
          <p:cNvPr id="1044" name="Google Shape;1044;p85"/>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1045" name="Google Shape;1045;p85"/>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1046" name="Google Shape;1046;p85"/>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1047" name="Google Shape;1047;p85"/>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1048" name="Google Shape;1048;p85"/>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1049" name="Google Shape;1049;p85"/>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1050" name="Google Shape;1050;p85"/>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solidFill>
                      <a:srgbClr val="FFFFFF"/>
                    </a:solidFill>
                  </a:tcPr>
                </a:tc>
              </a:tr>
            </a:tbl>
          </a:graphicData>
        </a:graphic>
      </p:graphicFrame>
      <p:graphicFrame>
        <p:nvGraphicFramePr>
          <p:cNvPr id="1051" name="Google Shape;1051;p85"/>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solidFill>
                      <a:srgbClr val="FFFF00"/>
                    </a:solidFill>
                  </a:tcPr>
                </a:tc>
              </a:tr>
            </a:tbl>
          </a:graphicData>
        </a:graphic>
      </p:graphicFrame>
      <p:graphicFrame>
        <p:nvGraphicFramePr>
          <p:cNvPr id="1052" name="Google Shape;1052;p85"/>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053" name="Google Shape;1053;p85"/>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1054" name="Google Shape;1054;p85"/>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055" name="Google Shape;1055;p85"/>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solidFill>
                      <a:srgbClr val="FFFF00"/>
                    </a:solidFill>
                  </a:tcPr>
                </a:tc>
              </a:tr>
            </a:tbl>
          </a:graphicData>
        </a:graphic>
      </p:graphicFrame>
      <p:graphicFrame>
        <p:nvGraphicFramePr>
          <p:cNvPr id="1056" name="Google Shape;1056;p85"/>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54</a:t>
                      </a:r>
                      <a:endParaRPr/>
                    </a:p>
                  </a:txBody>
                  <a:tcPr marT="91425" marB="91425" marR="91425" marL="91425"/>
                </a:tc>
              </a:tr>
            </a:tbl>
          </a:graphicData>
        </a:graphic>
      </p:graphicFrame>
      <p:sp>
        <p:nvSpPr>
          <p:cNvPr id="1057" name="Google Shape;1057;p85"/>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query range [1, 3]:</a:t>
            </a:r>
            <a:endParaRPr>
              <a:latin typeface="Proxima Nova"/>
              <a:ea typeface="Proxima Nova"/>
              <a:cs typeface="Proxima Nova"/>
              <a:sym typeface="Proxima Nova"/>
            </a:endParaRPr>
          </a:p>
        </p:txBody>
      </p:sp>
      <p:graphicFrame>
        <p:nvGraphicFramePr>
          <p:cNvPr id="1058" name="Google Shape;1058;p85"/>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1059" name="Google Shape;1059;p85"/>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solidFill>
                      <a:srgbClr val="00FF00"/>
                    </a:solidFill>
                  </a:tcPr>
                </a:tc>
              </a:tr>
            </a:tbl>
          </a:graphicData>
        </a:graphic>
      </p:graphicFrame>
      <p:graphicFrame>
        <p:nvGraphicFramePr>
          <p:cNvPr id="1060" name="Google Shape;1060;p85"/>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solidFill>
                      <a:srgbClr val="00FF00"/>
                    </a:solidFill>
                  </a:tcPr>
                </a:tc>
              </a:tr>
            </a:tbl>
          </a:graphicData>
        </a:graphic>
      </p:graphicFrame>
      <p:graphicFrame>
        <p:nvGraphicFramePr>
          <p:cNvPr id="1061" name="Google Shape;1061;p85"/>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1062" name="Google Shape;1062;p85"/>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1063" name="Google Shape;1063;p85"/>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1064" name="Google Shape;1064;p85"/>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1065" name="Google Shape;1065;p85"/>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1066" name="Google Shape;1066;p85"/>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0" name="Shape 1070"/>
        <p:cNvGrpSpPr/>
        <p:nvPr/>
      </p:nvGrpSpPr>
      <p:grpSpPr>
        <a:xfrm>
          <a:off x="0" y="0"/>
          <a:ext cx="0" cy="0"/>
          <a:chOff x="0" y="0"/>
          <a:chExt cx="0" cy="0"/>
        </a:xfrm>
      </p:grpSpPr>
      <p:sp>
        <p:nvSpPr>
          <p:cNvPr id="1071" name="Google Shape;1071;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query ranges</a:t>
            </a:r>
            <a:endParaRPr/>
          </a:p>
        </p:txBody>
      </p:sp>
      <p:sp>
        <p:nvSpPr>
          <p:cNvPr id="1072" name="Google Shape;1072;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once again process the left-mostest-child</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6" name="Shape 1076"/>
        <p:cNvGrpSpPr/>
        <p:nvPr/>
      </p:nvGrpSpPr>
      <p:grpSpPr>
        <a:xfrm>
          <a:off x="0" y="0"/>
          <a:ext cx="0" cy="0"/>
          <a:chOff x="0" y="0"/>
          <a:chExt cx="0" cy="0"/>
        </a:xfrm>
      </p:grpSpPr>
      <p:sp>
        <p:nvSpPr>
          <p:cNvPr id="1077" name="Google Shape;1077;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range sum query</a:t>
            </a:r>
            <a:endParaRPr/>
          </a:p>
        </p:txBody>
      </p:sp>
      <p:graphicFrame>
        <p:nvGraphicFramePr>
          <p:cNvPr id="1078" name="Google Shape;1078;p87"/>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solidFill>
                      <a:srgbClr val="FF9900"/>
                    </a:solidFill>
                  </a:tcPr>
                </a:tc>
              </a:tr>
            </a:tbl>
          </a:graphicData>
        </a:graphic>
      </p:graphicFrame>
      <p:graphicFrame>
        <p:nvGraphicFramePr>
          <p:cNvPr id="1079" name="Google Shape;1079;p87"/>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solidFill>
                      <a:srgbClr val="FFFF00"/>
                    </a:solidFill>
                  </a:tcPr>
                </a:tc>
              </a:tr>
            </a:tbl>
          </a:graphicData>
        </a:graphic>
      </p:graphicFrame>
      <p:graphicFrame>
        <p:nvGraphicFramePr>
          <p:cNvPr id="1080" name="Google Shape;1080;p87"/>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1081" name="Google Shape;1081;p87"/>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1082" name="Google Shape;1082;p87"/>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1083" name="Google Shape;1083;p87"/>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1084" name="Google Shape;1084;p87"/>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1085" name="Google Shape;1085;p87"/>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1086" name="Google Shape;1086;p87"/>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solidFill>
                      <a:srgbClr val="FFFFFF"/>
                    </a:solidFill>
                  </a:tcPr>
                </a:tc>
              </a:tr>
            </a:tbl>
          </a:graphicData>
        </a:graphic>
      </p:graphicFrame>
      <p:graphicFrame>
        <p:nvGraphicFramePr>
          <p:cNvPr id="1087" name="Google Shape;1087;p87"/>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solidFill>
                      <a:srgbClr val="FFFF00"/>
                    </a:solidFill>
                  </a:tcPr>
                </a:tc>
              </a:tr>
            </a:tbl>
          </a:graphicData>
        </a:graphic>
      </p:graphicFrame>
      <p:graphicFrame>
        <p:nvGraphicFramePr>
          <p:cNvPr id="1088" name="Google Shape;1088;p87"/>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089" name="Google Shape;1089;p87"/>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1090" name="Google Shape;1090;p87"/>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091" name="Google Shape;1091;p87"/>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solidFill>
                      <a:srgbClr val="FFFF00"/>
                    </a:solidFill>
                  </a:tcPr>
                </a:tc>
              </a:tr>
            </a:tbl>
          </a:graphicData>
        </a:graphic>
      </p:graphicFrame>
      <p:graphicFrame>
        <p:nvGraphicFramePr>
          <p:cNvPr id="1092" name="Google Shape;1092;p87"/>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54</a:t>
                      </a:r>
                      <a:endParaRPr/>
                    </a:p>
                  </a:txBody>
                  <a:tcPr marT="91425" marB="91425" marR="91425" marL="91425"/>
                </a:tc>
              </a:tr>
            </a:tbl>
          </a:graphicData>
        </a:graphic>
      </p:graphicFrame>
      <p:sp>
        <p:nvSpPr>
          <p:cNvPr id="1093" name="Google Shape;1093;p87"/>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query range [1, 3]:</a:t>
            </a:r>
            <a:endParaRPr>
              <a:latin typeface="Proxima Nova"/>
              <a:ea typeface="Proxima Nova"/>
              <a:cs typeface="Proxima Nova"/>
              <a:sym typeface="Proxima Nova"/>
            </a:endParaRPr>
          </a:p>
        </p:txBody>
      </p:sp>
      <p:graphicFrame>
        <p:nvGraphicFramePr>
          <p:cNvPr id="1094" name="Google Shape;1094;p87"/>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1095" name="Google Shape;1095;p87"/>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solidFill>
                      <a:srgbClr val="00FF00"/>
                    </a:solidFill>
                  </a:tcPr>
                </a:tc>
              </a:tr>
            </a:tbl>
          </a:graphicData>
        </a:graphic>
      </p:graphicFrame>
      <p:graphicFrame>
        <p:nvGraphicFramePr>
          <p:cNvPr id="1096" name="Google Shape;1096;p87"/>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solidFill>
                      <a:srgbClr val="00FF00"/>
                    </a:solidFill>
                  </a:tcPr>
                </a:tc>
              </a:tr>
            </a:tbl>
          </a:graphicData>
        </a:graphic>
      </p:graphicFrame>
      <p:graphicFrame>
        <p:nvGraphicFramePr>
          <p:cNvPr id="1097" name="Google Shape;1097;p87"/>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1098" name="Google Shape;1098;p87"/>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1099" name="Google Shape;1099;p87"/>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1100" name="Google Shape;1100;p87"/>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1101" name="Google Shape;1101;p87"/>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1102" name="Google Shape;1102;p87"/>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6" name="Shape 1106"/>
        <p:cNvGrpSpPr/>
        <p:nvPr/>
      </p:nvGrpSpPr>
      <p:grpSpPr>
        <a:xfrm>
          <a:off x="0" y="0"/>
          <a:ext cx="0" cy="0"/>
          <a:chOff x="0" y="0"/>
          <a:chExt cx="0" cy="0"/>
        </a:xfrm>
      </p:grpSpPr>
      <p:sp>
        <p:nvSpPr>
          <p:cNvPr id="1107" name="Google Shape;1107;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query ranges</a:t>
            </a:r>
            <a:endParaRPr/>
          </a:p>
        </p:txBody>
      </p:sp>
      <p:sp>
        <p:nvSpPr>
          <p:cNvPr id="1108" name="Google Shape;1108;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This time, the node being processed lies completely outside the range of the query range.</a:t>
            </a:r>
            <a:endParaRPr/>
          </a:p>
          <a:p>
            <a:pPr indent="-342900" lvl="0" marL="457200" rtl="0" algn="l">
              <a:spcBef>
                <a:spcPts val="0"/>
              </a:spcBef>
              <a:spcAft>
                <a:spcPts val="0"/>
              </a:spcAft>
              <a:buSzPts val="1800"/>
              <a:buChar char="●"/>
            </a:pPr>
            <a:r>
              <a:rPr lang="en-GB"/>
              <a:t>We can therefore reject this completely.</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2" name="Shape 1112"/>
        <p:cNvGrpSpPr/>
        <p:nvPr/>
      </p:nvGrpSpPr>
      <p:grpSpPr>
        <a:xfrm>
          <a:off x="0" y="0"/>
          <a:ext cx="0" cy="0"/>
          <a:chOff x="0" y="0"/>
          <a:chExt cx="0" cy="0"/>
        </a:xfrm>
      </p:grpSpPr>
      <p:sp>
        <p:nvSpPr>
          <p:cNvPr id="1113" name="Google Shape;1113;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range sum query</a:t>
            </a:r>
            <a:endParaRPr/>
          </a:p>
        </p:txBody>
      </p:sp>
      <p:graphicFrame>
        <p:nvGraphicFramePr>
          <p:cNvPr id="1114" name="Google Shape;1114;p89"/>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solidFill>
                      <a:srgbClr val="FFFFFF"/>
                    </a:solidFill>
                  </a:tcPr>
                </a:tc>
              </a:tr>
            </a:tbl>
          </a:graphicData>
        </a:graphic>
      </p:graphicFrame>
      <p:graphicFrame>
        <p:nvGraphicFramePr>
          <p:cNvPr id="1115" name="Google Shape;1115;p89"/>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solidFill>
                      <a:srgbClr val="FFFF00"/>
                    </a:solidFill>
                  </a:tcPr>
                </a:tc>
              </a:tr>
            </a:tbl>
          </a:graphicData>
        </a:graphic>
      </p:graphicFrame>
      <p:graphicFrame>
        <p:nvGraphicFramePr>
          <p:cNvPr id="1116" name="Google Shape;1116;p89"/>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1117" name="Google Shape;1117;p89"/>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1118" name="Google Shape;1118;p89"/>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1119" name="Google Shape;1119;p89"/>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1120" name="Google Shape;1120;p89"/>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1121" name="Google Shape;1121;p89"/>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1122" name="Google Shape;1122;p89"/>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solidFill>
                      <a:srgbClr val="FFFFFF"/>
                    </a:solidFill>
                  </a:tcPr>
                </a:tc>
              </a:tr>
            </a:tbl>
          </a:graphicData>
        </a:graphic>
      </p:graphicFrame>
      <p:graphicFrame>
        <p:nvGraphicFramePr>
          <p:cNvPr id="1123" name="Google Shape;1123;p89"/>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solidFill>
                      <a:srgbClr val="FFFF00"/>
                    </a:solidFill>
                  </a:tcPr>
                </a:tc>
              </a:tr>
            </a:tbl>
          </a:graphicData>
        </a:graphic>
      </p:graphicFrame>
      <p:graphicFrame>
        <p:nvGraphicFramePr>
          <p:cNvPr id="1124" name="Google Shape;1124;p89"/>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125" name="Google Shape;1125;p89"/>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1126" name="Google Shape;1126;p89"/>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127" name="Google Shape;1127;p89"/>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solidFill>
                      <a:srgbClr val="FFFF00"/>
                    </a:solidFill>
                  </a:tcPr>
                </a:tc>
              </a:tr>
            </a:tbl>
          </a:graphicData>
        </a:graphic>
      </p:graphicFrame>
      <p:graphicFrame>
        <p:nvGraphicFramePr>
          <p:cNvPr id="1128" name="Google Shape;1128;p89"/>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54</a:t>
                      </a:r>
                      <a:endParaRPr/>
                    </a:p>
                  </a:txBody>
                  <a:tcPr marT="91425" marB="91425" marR="91425" marL="91425"/>
                </a:tc>
              </a:tr>
            </a:tbl>
          </a:graphicData>
        </a:graphic>
      </p:graphicFrame>
      <p:sp>
        <p:nvSpPr>
          <p:cNvPr id="1129" name="Google Shape;1129;p89"/>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query range [1, 3]:</a:t>
            </a:r>
            <a:endParaRPr>
              <a:latin typeface="Proxima Nova"/>
              <a:ea typeface="Proxima Nova"/>
              <a:cs typeface="Proxima Nova"/>
              <a:sym typeface="Proxima Nova"/>
            </a:endParaRPr>
          </a:p>
        </p:txBody>
      </p:sp>
      <p:graphicFrame>
        <p:nvGraphicFramePr>
          <p:cNvPr id="1130" name="Google Shape;1130;p89"/>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1131" name="Google Shape;1131;p89"/>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solidFill>
                      <a:srgbClr val="00FF00"/>
                    </a:solidFill>
                  </a:tcPr>
                </a:tc>
              </a:tr>
            </a:tbl>
          </a:graphicData>
        </a:graphic>
      </p:graphicFrame>
      <p:graphicFrame>
        <p:nvGraphicFramePr>
          <p:cNvPr id="1132" name="Google Shape;1132;p89"/>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solidFill>
                      <a:srgbClr val="00FF00"/>
                    </a:solidFill>
                  </a:tcPr>
                </a:tc>
              </a:tr>
            </a:tbl>
          </a:graphicData>
        </a:graphic>
      </p:graphicFrame>
      <p:graphicFrame>
        <p:nvGraphicFramePr>
          <p:cNvPr id="1133" name="Google Shape;1133;p89"/>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1134" name="Google Shape;1134;p89"/>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1135" name="Google Shape;1135;p89"/>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1136" name="Google Shape;1136;p89"/>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1137" name="Google Shape;1137;p89"/>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1138" name="Google Shape;1138;p89"/>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2" name="Shape 1142"/>
        <p:cNvGrpSpPr/>
        <p:nvPr/>
      </p:nvGrpSpPr>
      <p:grpSpPr>
        <a:xfrm>
          <a:off x="0" y="0"/>
          <a:ext cx="0" cy="0"/>
          <a:chOff x="0" y="0"/>
          <a:chExt cx="0" cy="0"/>
        </a:xfrm>
      </p:grpSpPr>
      <p:sp>
        <p:nvSpPr>
          <p:cNvPr id="1143" name="Google Shape;1143;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query ranges</a:t>
            </a:r>
            <a:endParaRPr/>
          </a:p>
        </p:txBody>
      </p:sp>
      <p:sp>
        <p:nvSpPr>
          <p:cNvPr id="1144" name="Google Shape;1144;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now pick the next node for processing</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8" name="Shape 1148"/>
        <p:cNvGrpSpPr/>
        <p:nvPr/>
      </p:nvGrpSpPr>
      <p:grpSpPr>
        <a:xfrm>
          <a:off x="0" y="0"/>
          <a:ext cx="0" cy="0"/>
          <a:chOff x="0" y="0"/>
          <a:chExt cx="0" cy="0"/>
        </a:xfrm>
      </p:grpSpPr>
      <p:sp>
        <p:nvSpPr>
          <p:cNvPr id="1149" name="Google Shape;1149;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range sum query</a:t>
            </a:r>
            <a:endParaRPr/>
          </a:p>
        </p:txBody>
      </p:sp>
      <p:graphicFrame>
        <p:nvGraphicFramePr>
          <p:cNvPr id="1150" name="Google Shape;1150;p91"/>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solidFill>
                      <a:srgbClr val="FFFFFF"/>
                    </a:solidFill>
                  </a:tcPr>
                </a:tc>
              </a:tr>
            </a:tbl>
          </a:graphicData>
        </a:graphic>
      </p:graphicFrame>
      <p:graphicFrame>
        <p:nvGraphicFramePr>
          <p:cNvPr id="1151" name="Google Shape;1151;p91"/>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solidFill>
                      <a:srgbClr val="FF9900"/>
                    </a:solidFill>
                  </a:tcPr>
                </a:tc>
              </a:tr>
            </a:tbl>
          </a:graphicData>
        </a:graphic>
      </p:graphicFrame>
      <p:graphicFrame>
        <p:nvGraphicFramePr>
          <p:cNvPr id="1152" name="Google Shape;1152;p91"/>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1153" name="Google Shape;1153;p91"/>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1154" name="Google Shape;1154;p91"/>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1155" name="Google Shape;1155;p91"/>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1156" name="Google Shape;1156;p91"/>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1157" name="Google Shape;1157;p91"/>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1158" name="Google Shape;1158;p91"/>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solidFill>
                      <a:srgbClr val="FFFFFF"/>
                    </a:solidFill>
                  </a:tcPr>
                </a:tc>
              </a:tr>
            </a:tbl>
          </a:graphicData>
        </a:graphic>
      </p:graphicFrame>
      <p:graphicFrame>
        <p:nvGraphicFramePr>
          <p:cNvPr id="1159" name="Google Shape;1159;p91"/>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solidFill>
                      <a:srgbClr val="FFFF00"/>
                    </a:solidFill>
                  </a:tcPr>
                </a:tc>
              </a:tr>
            </a:tbl>
          </a:graphicData>
        </a:graphic>
      </p:graphicFrame>
      <p:graphicFrame>
        <p:nvGraphicFramePr>
          <p:cNvPr id="1160" name="Google Shape;1160;p91"/>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161" name="Google Shape;1161;p91"/>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1162" name="Google Shape;1162;p91"/>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163" name="Google Shape;1163;p91"/>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solidFill>
                      <a:srgbClr val="FFFF00"/>
                    </a:solidFill>
                  </a:tcPr>
                </a:tc>
              </a:tr>
            </a:tbl>
          </a:graphicData>
        </a:graphic>
      </p:graphicFrame>
      <p:graphicFrame>
        <p:nvGraphicFramePr>
          <p:cNvPr id="1164" name="Google Shape;1164;p91"/>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54</a:t>
                      </a:r>
                      <a:endParaRPr/>
                    </a:p>
                  </a:txBody>
                  <a:tcPr marT="91425" marB="91425" marR="91425" marL="91425"/>
                </a:tc>
              </a:tr>
            </a:tbl>
          </a:graphicData>
        </a:graphic>
      </p:graphicFrame>
      <p:sp>
        <p:nvSpPr>
          <p:cNvPr id="1165" name="Google Shape;1165;p91"/>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query range [1, 3]:</a:t>
            </a:r>
            <a:endParaRPr>
              <a:latin typeface="Proxima Nova"/>
              <a:ea typeface="Proxima Nova"/>
              <a:cs typeface="Proxima Nova"/>
              <a:sym typeface="Proxima Nova"/>
            </a:endParaRPr>
          </a:p>
        </p:txBody>
      </p:sp>
      <p:graphicFrame>
        <p:nvGraphicFramePr>
          <p:cNvPr id="1166" name="Google Shape;1166;p91"/>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1167" name="Google Shape;1167;p91"/>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solidFill>
                      <a:srgbClr val="00FF00"/>
                    </a:solidFill>
                  </a:tcPr>
                </a:tc>
              </a:tr>
            </a:tbl>
          </a:graphicData>
        </a:graphic>
      </p:graphicFrame>
      <p:graphicFrame>
        <p:nvGraphicFramePr>
          <p:cNvPr id="1168" name="Google Shape;1168;p91"/>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solidFill>
                      <a:srgbClr val="00FF00"/>
                    </a:solidFill>
                  </a:tcPr>
                </a:tc>
              </a:tr>
            </a:tbl>
          </a:graphicData>
        </a:graphic>
      </p:graphicFrame>
      <p:graphicFrame>
        <p:nvGraphicFramePr>
          <p:cNvPr id="1169" name="Google Shape;1169;p91"/>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1170" name="Google Shape;1170;p91"/>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1171" name="Google Shape;1171;p91"/>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1172" name="Google Shape;1172;p91"/>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1173" name="Google Shape;1173;p91"/>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1174" name="Google Shape;1174;p91"/>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At a glance</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Recap on Sparse Tables</a:t>
            </a:r>
            <a:endParaRPr/>
          </a:p>
          <a:p>
            <a:pPr indent="-342900" lvl="0" marL="457200" rtl="0" algn="l">
              <a:spcBef>
                <a:spcPts val="0"/>
              </a:spcBef>
              <a:spcAft>
                <a:spcPts val="0"/>
              </a:spcAft>
              <a:buSzPts val="1800"/>
              <a:buChar char="●"/>
            </a:pPr>
            <a:r>
              <a:rPr lang="en-GB"/>
              <a:t>Issues with Sparse Tables in a different application</a:t>
            </a:r>
            <a:endParaRPr/>
          </a:p>
          <a:p>
            <a:pPr indent="-342900" lvl="0" marL="457200" rtl="0" algn="l">
              <a:spcBef>
                <a:spcPts val="0"/>
              </a:spcBef>
              <a:spcAft>
                <a:spcPts val="0"/>
              </a:spcAft>
              <a:buSzPts val="1800"/>
              <a:buChar char="●"/>
            </a:pPr>
            <a:r>
              <a:rPr lang="en-GB"/>
              <a:t>Focus problem</a:t>
            </a:r>
            <a:endParaRPr/>
          </a:p>
          <a:p>
            <a:pPr indent="-342900" lvl="0" marL="457200" rtl="0" algn="l">
              <a:spcBef>
                <a:spcPts val="0"/>
              </a:spcBef>
              <a:spcAft>
                <a:spcPts val="0"/>
              </a:spcAft>
              <a:buSzPts val="1800"/>
              <a:buChar char="●"/>
            </a:pPr>
            <a:r>
              <a:rPr lang="en-GB"/>
              <a:t>Introducing Segment Trees</a:t>
            </a:r>
            <a:endParaRPr/>
          </a:p>
          <a:p>
            <a:pPr indent="-342900" lvl="0" marL="457200" rtl="0" algn="l">
              <a:spcBef>
                <a:spcPts val="0"/>
              </a:spcBef>
              <a:spcAft>
                <a:spcPts val="0"/>
              </a:spcAft>
              <a:buSzPts val="1800"/>
              <a:buChar char="●"/>
            </a:pPr>
            <a:r>
              <a:rPr lang="en-GB"/>
              <a:t>How Segment Trees work</a:t>
            </a:r>
            <a:endParaRPr/>
          </a:p>
          <a:p>
            <a:pPr indent="-342900" lvl="0" marL="457200" rtl="0" algn="l">
              <a:spcBef>
                <a:spcPts val="0"/>
              </a:spcBef>
              <a:spcAft>
                <a:spcPts val="0"/>
              </a:spcAft>
              <a:buSzPts val="1800"/>
              <a:buChar char="●"/>
            </a:pPr>
            <a:r>
              <a:rPr lang="en-GB"/>
              <a:t>Segtree template</a:t>
            </a:r>
            <a:endParaRPr/>
          </a:p>
          <a:p>
            <a:pPr indent="-342900" lvl="0" marL="457200" rtl="0" algn="l">
              <a:spcBef>
                <a:spcPts val="0"/>
              </a:spcBef>
              <a:spcAft>
                <a:spcPts val="0"/>
              </a:spcAft>
              <a:buSzPts val="1800"/>
              <a:buChar char="●"/>
            </a:pPr>
            <a:r>
              <a:rPr lang="en-GB"/>
              <a:t>How to use/adapt the template</a:t>
            </a:r>
            <a:endParaRPr/>
          </a:p>
          <a:p>
            <a:pPr indent="-342900" lvl="0" marL="457200" rtl="0" algn="l">
              <a:spcBef>
                <a:spcPts val="0"/>
              </a:spcBef>
              <a:spcAft>
                <a:spcPts val="0"/>
              </a:spcAft>
              <a:buSzPts val="1800"/>
              <a:buChar char="●"/>
            </a:pPr>
            <a:r>
              <a:rPr lang="en-GB"/>
              <a:t>Solve “segmenttree” on dunJudge</a:t>
            </a:r>
            <a:endParaRPr/>
          </a:p>
          <a:p>
            <a:pPr indent="-342900" lvl="0" marL="457200" rtl="0" algn="l">
              <a:spcBef>
                <a:spcPts val="0"/>
              </a:spcBef>
              <a:spcAft>
                <a:spcPts val="0"/>
              </a:spcAft>
              <a:buSzPts val="1800"/>
              <a:buChar char="●"/>
            </a:pPr>
            <a:r>
              <a:rPr lang="en-GB"/>
              <a:t>Other applications of Segtrees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8" name="Shape 1178"/>
        <p:cNvGrpSpPr/>
        <p:nvPr/>
      </p:nvGrpSpPr>
      <p:grpSpPr>
        <a:xfrm>
          <a:off x="0" y="0"/>
          <a:ext cx="0" cy="0"/>
          <a:chOff x="0" y="0"/>
          <a:chExt cx="0" cy="0"/>
        </a:xfrm>
      </p:grpSpPr>
      <p:sp>
        <p:nvSpPr>
          <p:cNvPr id="1179" name="Google Shape;1179;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query ranges</a:t>
            </a:r>
            <a:endParaRPr/>
          </a:p>
        </p:txBody>
      </p:sp>
      <p:sp>
        <p:nvSpPr>
          <p:cNvPr id="1180" name="Google Shape;1180;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node being processed lies completely in the range of the query.</a:t>
            </a:r>
            <a:endParaRPr/>
          </a:p>
          <a:p>
            <a:pPr indent="-342900" lvl="0" marL="457200" rtl="0" algn="l">
              <a:spcBef>
                <a:spcPts val="0"/>
              </a:spcBef>
              <a:spcAft>
                <a:spcPts val="0"/>
              </a:spcAft>
              <a:buSzPts val="1800"/>
              <a:buChar char="●"/>
            </a:pPr>
            <a:r>
              <a:rPr lang="en-GB"/>
              <a:t>So, we can accept this node.</a:t>
            </a:r>
            <a:endParaRPr/>
          </a:p>
          <a:p>
            <a:pPr indent="0" lvl="0" marL="0" rtl="0" algn="l">
              <a:spcBef>
                <a:spcPts val="1600"/>
              </a:spcBef>
              <a:spcAft>
                <a:spcPts val="160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4" name="Shape 1184"/>
        <p:cNvGrpSpPr/>
        <p:nvPr/>
      </p:nvGrpSpPr>
      <p:grpSpPr>
        <a:xfrm>
          <a:off x="0" y="0"/>
          <a:ext cx="0" cy="0"/>
          <a:chOff x="0" y="0"/>
          <a:chExt cx="0" cy="0"/>
        </a:xfrm>
      </p:grpSpPr>
      <p:sp>
        <p:nvSpPr>
          <p:cNvPr id="1185" name="Google Shape;1185;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range sum query</a:t>
            </a:r>
            <a:endParaRPr/>
          </a:p>
        </p:txBody>
      </p:sp>
      <p:graphicFrame>
        <p:nvGraphicFramePr>
          <p:cNvPr id="1186" name="Google Shape;1186;p93"/>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solidFill>
                      <a:srgbClr val="FFFFFF"/>
                    </a:solidFill>
                  </a:tcPr>
                </a:tc>
              </a:tr>
            </a:tbl>
          </a:graphicData>
        </a:graphic>
      </p:graphicFrame>
      <p:graphicFrame>
        <p:nvGraphicFramePr>
          <p:cNvPr id="1187" name="Google Shape;1187;p93"/>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solidFill>
                      <a:srgbClr val="00FF00"/>
                    </a:solidFill>
                  </a:tcPr>
                </a:tc>
              </a:tr>
            </a:tbl>
          </a:graphicData>
        </a:graphic>
      </p:graphicFrame>
      <p:graphicFrame>
        <p:nvGraphicFramePr>
          <p:cNvPr id="1188" name="Google Shape;1188;p93"/>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1189" name="Google Shape;1189;p93"/>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1190" name="Google Shape;1190;p93"/>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1191" name="Google Shape;1191;p93"/>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1192" name="Google Shape;1192;p93"/>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1193" name="Google Shape;1193;p93"/>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1194" name="Google Shape;1194;p93"/>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solidFill>
                      <a:srgbClr val="FFFFFF"/>
                    </a:solidFill>
                  </a:tcPr>
                </a:tc>
              </a:tr>
            </a:tbl>
          </a:graphicData>
        </a:graphic>
      </p:graphicFrame>
      <p:graphicFrame>
        <p:nvGraphicFramePr>
          <p:cNvPr id="1195" name="Google Shape;1195;p93"/>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solidFill>
                      <a:srgbClr val="FFFF00"/>
                    </a:solidFill>
                  </a:tcPr>
                </a:tc>
              </a:tr>
            </a:tbl>
          </a:graphicData>
        </a:graphic>
      </p:graphicFrame>
      <p:graphicFrame>
        <p:nvGraphicFramePr>
          <p:cNvPr id="1196" name="Google Shape;1196;p93"/>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197" name="Google Shape;1197;p93"/>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1198" name="Google Shape;1198;p93"/>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199" name="Google Shape;1199;p93"/>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solidFill>
                      <a:srgbClr val="FFFF00"/>
                    </a:solidFill>
                  </a:tcPr>
                </a:tc>
              </a:tr>
            </a:tbl>
          </a:graphicData>
        </a:graphic>
      </p:graphicFrame>
      <p:graphicFrame>
        <p:nvGraphicFramePr>
          <p:cNvPr id="1200" name="Google Shape;1200;p93"/>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54</a:t>
                      </a:r>
                      <a:endParaRPr/>
                    </a:p>
                  </a:txBody>
                  <a:tcPr marT="91425" marB="91425" marR="91425" marL="91425"/>
                </a:tc>
              </a:tr>
            </a:tbl>
          </a:graphicData>
        </a:graphic>
      </p:graphicFrame>
      <p:sp>
        <p:nvSpPr>
          <p:cNvPr id="1201" name="Google Shape;1201;p93"/>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query range [1, 3]:</a:t>
            </a:r>
            <a:endParaRPr>
              <a:latin typeface="Proxima Nova"/>
              <a:ea typeface="Proxima Nova"/>
              <a:cs typeface="Proxima Nova"/>
              <a:sym typeface="Proxima Nova"/>
            </a:endParaRPr>
          </a:p>
        </p:txBody>
      </p:sp>
      <p:graphicFrame>
        <p:nvGraphicFramePr>
          <p:cNvPr id="1202" name="Google Shape;1202;p93"/>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1203" name="Google Shape;1203;p93"/>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solidFill>
                      <a:srgbClr val="00FF00"/>
                    </a:solidFill>
                  </a:tcPr>
                </a:tc>
              </a:tr>
            </a:tbl>
          </a:graphicData>
        </a:graphic>
      </p:graphicFrame>
      <p:graphicFrame>
        <p:nvGraphicFramePr>
          <p:cNvPr id="1204" name="Google Shape;1204;p93"/>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solidFill>
                      <a:srgbClr val="00FF00"/>
                    </a:solidFill>
                  </a:tcPr>
                </a:tc>
              </a:tr>
            </a:tbl>
          </a:graphicData>
        </a:graphic>
      </p:graphicFrame>
      <p:graphicFrame>
        <p:nvGraphicFramePr>
          <p:cNvPr id="1205" name="Google Shape;1205;p93"/>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1206" name="Google Shape;1206;p93"/>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1207" name="Google Shape;1207;p93"/>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1208" name="Google Shape;1208;p93"/>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1209" name="Google Shape;1209;p93"/>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1210" name="Google Shape;1210;p93"/>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4" name="Shape 1214"/>
        <p:cNvGrpSpPr/>
        <p:nvPr/>
      </p:nvGrpSpPr>
      <p:grpSpPr>
        <a:xfrm>
          <a:off x="0" y="0"/>
          <a:ext cx="0" cy="0"/>
          <a:chOff x="0" y="0"/>
          <a:chExt cx="0" cy="0"/>
        </a:xfrm>
      </p:grpSpPr>
      <p:sp>
        <p:nvSpPr>
          <p:cNvPr id="1215" name="Google Shape;1215;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query ranges</a:t>
            </a:r>
            <a:endParaRPr/>
          </a:p>
        </p:txBody>
      </p:sp>
      <p:sp>
        <p:nvSpPr>
          <p:cNvPr id="1216" name="Google Shape;1216;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now run this check on every node being processed.</a:t>
            </a:r>
            <a:endParaRPr/>
          </a:p>
          <a:p>
            <a:pPr indent="0" lvl="0" marL="0" rtl="0" algn="l">
              <a:spcBef>
                <a:spcPts val="1600"/>
              </a:spcBef>
              <a:spcAft>
                <a:spcPts val="160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0" name="Shape 1220"/>
        <p:cNvGrpSpPr/>
        <p:nvPr/>
      </p:nvGrpSpPr>
      <p:grpSpPr>
        <a:xfrm>
          <a:off x="0" y="0"/>
          <a:ext cx="0" cy="0"/>
          <a:chOff x="0" y="0"/>
          <a:chExt cx="0" cy="0"/>
        </a:xfrm>
      </p:grpSpPr>
      <p:sp>
        <p:nvSpPr>
          <p:cNvPr id="1221" name="Google Shape;1221;p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range sum query</a:t>
            </a:r>
            <a:endParaRPr/>
          </a:p>
        </p:txBody>
      </p:sp>
      <p:graphicFrame>
        <p:nvGraphicFramePr>
          <p:cNvPr id="1222" name="Google Shape;1222;p95"/>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solidFill>
                      <a:srgbClr val="FFFFFF"/>
                    </a:solidFill>
                  </a:tcPr>
                </a:tc>
              </a:tr>
            </a:tbl>
          </a:graphicData>
        </a:graphic>
      </p:graphicFrame>
      <p:graphicFrame>
        <p:nvGraphicFramePr>
          <p:cNvPr id="1223" name="Google Shape;1223;p95"/>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solidFill>
                      <a:srgbClr val="00FF00"/>
                    </a:solidFill>
                  </a:tcPr>
                </a:tc>
              </a:tr>
            </a:tbl>
          </a:graphicData>
        </a:graphic>
      </p:graphicFrame>
      <p:graphicFrame>
        <p:nvGraphicFramePr>
          <p:cNvPr id="1224" name="Google Shape;1224;p95"/>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1225" name="Google Shape;1225;p95"/>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1226" name="Google Shape;1226;p95"/>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1227" name="Google Shape;1227;p95"/>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1228" name="Google Shape;1228;p95"/>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1229" name="Google Shape;1229;p95"/>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1230" name="Google Shape;1230;p95"/>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solidFill>
                      <a:srgbClr val="FFFFFF"/>
                    </a:solidFill>
                  </a:tcPr>
                </a:tc>
              </a:tr>
            </a:tbl>
          </a:graphicData>
        </a:graphic>
      </p:graphicFrame>
      <p:graphicFrame>
        <p:nvGraphicFramePr>
          <p:cNvPr id="1231" name="Google Shape;1231;p95"/>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solidFill>
                      <a:srgbClr val="FF9900"/>
                    </a:solidFill>
                  </a:tcPr>
                </a:tc>
              </a:tr>
            </a:tbl>
          </a:graphicData>
        </a:graphic>
      </p:graphicFrame>
      <p:graphicFrame>
        <p:nvGraphicFramePr>
          <p:cNvPr id="1232" name="Google Shape;1232;p95"/>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233" name="Google Shape;1233;p95"/>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1234" name="Google Shape;1234;p95"/>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235" name="Google Shape;1235;p95"/>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solidFill>
                      <a:srgbClr val="FFFF00"/>
                    </a:solidFill>
                  </a:tcPr>
                </a:tc>
              </a:tr>
            </a:tbl>
          </a:graphicData>
        </a:graphic>
      </p:graphicFrame>
      <p:graphicFrame>
        <p:nvGraphicFramePr>
          <p:cNvPr id="1236" name="Google Shape;1236;p95"/>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54</a:t>
                      </a:r>
                      <a:endParaRPr/>
                    </a:p>
                  </a:txBody>
                  <a:tcPr marT="91425" marB="91425" marR="91425" marL="91425"/>
                </a:tc>
              </a:tr>
            </a:tbl>
          </a:graphicData>
        </a:graphic>
      </p:graphicFrame>
      <p:sp>
        <p:nvSpPr>
          <p:cNvPr id="1237" name="Google Shape;1237;p95"/>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query range [1, 3]:</a:t>
            </a:r>
            <a:endParaRPr>
              <a:latin typeface="Proxima Nova"/>
              <a:ea typeface="Proxima Nova"/>
              <a:cs typeface="Proxima Nova"/>
              <a:sym typeface="Proxima Nova"/>
            </a:endParaRPr>
          </a:p>
        </p:txBody>
      </p:sp>
      <p:graphicFrame>
        <p:nvGraphicFramePr>
          <p:cNvPr id="1238" name="Google Shape;1238;p95"/>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1239" name="Google Shape;1239;p95"/>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solidFill>
                      <a:srgbClr val="00FF00"/>
                    </a:solidFill>
                  </a:tcPr>
                </a:tc>
              </a:tr>
            </a:tbl>
          </a:graphicData>
        </a:graphic>
      </p:graphicFrame>
      <p:graphicFrame>
        <p:nvGraphicFramePr>
          <p:cNvPr id="1240" name="Google Shape;1240;p95"/>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solidFill>
                      <a:srgbClr val="00FF00"/>
                    </a:solidFill>
                  </a:tcPr>
                </a:tc>
              </a:tr>
            </a:tbl>
          </a:graphicData>
        </a:graphic>
      </p:graphicFrame>
      <p:graphicFrame>
        <p:nvGraphicFramePr>
          <p:cNvPr id="1241" name="Google Shape;1241;p95"/>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1242" name="Google Shape;1242;p95"/>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1243" name="Google Shape;1243;p95"/>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1244" name="Google Shape;1244;p95"/>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1245" name="Google Shape;1245;p95"/>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1246" name="Google Shape;1246;p95"/>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0" name="Shape 1250"/>
        <p:cNvGrpSpPr/>
        <p:nvPr/>
      </p:nvGrpSpPr>
      <p:grpSpPr>
        <a:xfrm>
          <a:off x="0" y="0"/>
          <a:ext cx="0" cy="0"/>
          <a:chOff x="0" y="0"/>
          <a:chExt cx="0" cy="0"/>
        </a:xfrm>
      </p:grpSpPr>
      <p:sp>
        <p:nvSpPr>
          <p:cNvPr id="1251" name="Google Shape;1251;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range sum query</a:t>
            </a:r>
            <a:endParaRPr/>
          </a:p>
        </p:txBody>
      </p:sp>
      <p:graphicFrame>
        <p:nvGraphicFramePr>
          <p:cNvPr id="1252" name="Google Shape;1252;p96"/>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solidFill>
                      <a:srgbClr val="FFFFFF"/>
                    </a:solidFill>
                  </a:tcPr>
                </a:tc>
              </a:tr>
            </a:tbl>
          </a:graphicData>
        </a:graphic>
      </p:graphicFrame>
      <p:graphicFrame>
        <p:nvGraphicFramePr>
          <p:cNvPr id="1253" name="Google Shape;1253;p96"/>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solidFill>
                      <a:srgbClr val="00FF00"/>
                    </a:solidFill>
                  </a:tcPr>
                </a:tc>
              </a:tr>
            </a:tbl>
          </a:graphicData>
        </a:graphic>
      </p:graphicFrame>
      <p:graphicFrame>
        <p:nvGraphicFramePr>
          <p:cNvPr id="1254" name="Google Shape;1254;p96"/>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1255" name="Google Shape;1255;p96"/>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1256" name="Google Shape;1256;p96"/>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1257" name="Google Shape;1257;p96"/>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1258" name="Google Shape;1258;p96"/>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1259" name="Google Shape;1259;p96"/>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1260" name="Google Shape;1260;p96"/>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solidFill>
                      <a:srgbClr val="FFFFFF"/>
                    </a:solidFill>
                  </a:tcPr>
                </a:tc>
              </a:tr>
            </a:tbl>
          </a:graphicData>
        </a:graphic>
      </p:graphicFrame>
      <p:graphicFrame>
        <p:nvGraphicFramePr>
          <p:cNvPr id="1261" name="Google Shape;1261;p96"/>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solidFill>
                      <a:srgbClr val="00FF00"/>
                    </a:solidFill>
                  </a:tcPr>
                </a:tc>
              </a:tr>
            </a:tbl>
          </a:graphicData>
        </a:graphic>
      </p:graphicFrame>
      <p:graphicFrame>
        <p:nvGraphicFramePr>
          <p:cNvPr id="1262" name="Google Shape;1262;p96"/>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263" name="Google Shape;1263;p96"/>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1264" name="Google Shape;1264;p96"/>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265" name="Google Shape;1265;p96"/>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solidFill>
                      <a:srgbClr val="FFFF00"/>
                    </a:solidFill>
                  </a:tcPr>
                </a:tc>
              </a:tr>
            </a:tbl>
          </a:graphicData>
        </a:graphic>
      </p:graphicFrame>
      <p:graphicFrame>
        <p:nvGraphicFramePr>
          <p:cNvPr id="1266" name="Google Shape;1266;p96"/>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54</a:t>
                      </a:r>
                      <a:endParaRPr/>
                    </a:p>
                  </a:txBody>
                  <a:tcPr marT="91425" marB="91425" marR="91425" marL="91425"/>
                </a:tc>
              </a:tr>
            </a:tbl>
          </a:graphicData>
        </a:graphic>
      </p:graphicFrame>
      <p:sp>
        <p:nvSpPr>
          <p:cNvPr id="1267" name="Google Shape;1267;p96"/>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query range [1, 3]:</a:t>
            </a:r>
            <a:endParaRPr>
              <a:latin typeface="Proxima Nova"/>
              <a:ea typeface="Proxima Nova"/>
              <a:cs typeface="Proxima Nova"/>
              <a:sym typeface="Proxima Nova"/>
            </a:endParaRPr>
          </a:p>
        </p:txBody>
      </p:sp>
      <p:graphicFrame>
        <p:nvGraphicFramePr>
          <p:cNvPr id="1268" name="Google Shape;1268;p96"/>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1269" name="Google Shape;1269;p96"/>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solidFill>
                      <a:srgbClr val="00FF00"/>
                    </a:solidFill>
                  </a:tcPr>
                </a:tc>
              </a:tr>
            </a:tbl>
          </a:graphicData>
        </a:graphic>
      </p:graphicFrame>
      <p:graphicFrame>
        <p:nvGraphicFramePr>
          <p:cNvPr id="1270" name="Google Shape;1270;p96"/>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solidFill>
                      <a:srgbClr val="00FF00"/>
                    </a:solidFill>
                  </a:tcPr>
                </a:tc>
              </a:tr>
            </a:tbl>
          </a:graphicData>
        </a:graphic>
      </p:graphicFrame>
      <p:graphicFrame>
        <p:nvGraphicFramePr>
          <p:cNvPr id="1271" name="Google Shape;1271;p96"/>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1272" name="Google Shape;1272;p96"/>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1273" name="Google Shape;1273;p96"/>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1274" name="Google Shape;1274;p96"/>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1275" name="Google Shape;1275;p96"/>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1276" name="Google Shape;1276;p96"/>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0" name="Shape 1280"/>
        <p:cNvGrpSpPr/>
        <p:nvPr/>
      </p:nvGrpSpPr>
      <p:grpSpPr>
        <a:xfrm>
          <a:off x="0" y="0"/>
          <a:ext cx="0" cy="0"/>
          <a:chOff x="0" y="0"/>
          <a:chExt cx="0" cy="0"/>
        </a:xfrm>
      </p:grpSpPr>
      <p:sp>
        <p:nvSpPr>
          <p:cNvPr id="1281" name="Google Shape;1281;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range sum query</a:t>
            </a:r>
            <a:endParaRPr/>
          </a:p>
        </p:txBody>
      </p:sp>
      <p:graphicFrame>
        <p:nvGraphicFramePr>
          <p:cNvPr id="1282" name="Google Shape;1282;p97"/>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solidFill>
                      <a:srgbClr val="FFFFFF"/>
                    </a:solidFill>
                  </a:tcPr>
                </a:tc>
              </a:tr>
            </a:tbl>
          </a:graphicData>
        </a:graphic>
      </p:graphicFrame>
      <p:graphicFrame>
        <p:nvGraphicFramePr>
          <p:cNvPr id="1283" name="Google Shape;1283;p97"/>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solidFill>
                      <a:srgbClr val="00FF00"/>
                    </a:solidFill>
                  </a:tcPr>
                </a:tc>
              </a:tr>
            </a:tbl>
          </a:graphicData>
        </a:graphic>
      </p:graphicFrame>
      <p:graphicFrame>
        <p:nvGraphicFramePr>
          <p:cNvPr id="1284" name="Google Shape;1284;p97"/>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1285" name="Google Shape;1285;p97"/>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1286" name="Google Shape;1286;p97"/>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1287" name="Google Shape;1287;p97"/>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1288" name="Google Shape;1288;p97"/>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1289" name="Google Shape;1289;p97"/>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1290" name="Google Shape;1290;p97"/>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solidFill>
                      <a:srgbClr val="FFFFFF"/>
                    </a:solidFill>
                  </a:tcPr>
                </a:tc>
              </a:tr>
            </a:tbl>
          </a:graphicData>
        </a:graphic>
      </p:graphicFrame>
      <p:graphicFrame>
        <p:nvGraphicFramePr>
          <p:cNvPr id="1291" name="Google Shape;1291;p97"/>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solidFill>
                      <a:srgbClr val="00FF00"/>
                    </a:solidFill>
                  </a:tcPr>
                </a:tc>
              </a:tr>
            </a:tbl>
          </a:graphicData>
        </a:graphic>
      </p:graphicFrame>
      <p:graphicFrame>
        <p:nvGraphicFramePr>
          <p:cNvPr id="1292" name="Google Shape;1292;p97"/>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293" name="Google Shape;1293;p97"/>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1294" name="Google Shape;1294;p97"/>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295" name="Google Shape;1295;p97"/>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solidFill>
                      <a:srgbClr val="FF9900"/>
                    </a:solidFill>
                  </a:tcPr>
                </a:tc>
              </a:tr>
            </a:tbl>
          </a:graphicData>
        </a:graphic>
      </p:graphicFrame>
      <p:graphicFrame>
        <p:nvGraphicFramePr>
          <p:cNvPr id="1296" name="Google Shape;1296;p97"/>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54</a:t>
                      </a:r>
                      <a:endParaRPr/>
                    </a:p>
                  </a:txBody>
                  <a:tcPr marT="91425" marB="91425" marR="91425" marL="91425"/>
                </a:tc>
              </a:tr>
            </a:tbl>
          </a:graphicData>
        </a:graphic>
      </p:graphicFrame>
      <p:sp>
        <p:nvSpPr>
          <p:cNvPr id="1297" name="Google Shape;1297;p97"/>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query range [1, 3]:</a:t>
            </a:r>
            <a:endParaRPr>
              <a:latin typeface="Proxima Nova"/>
              <a:ea typeface="Proxima Nova"/>
              <a:cs typeface="Proxima Nova"/>
              <a:sym typeface="Proxima Nova"/>
            </a:endParaRPr>
          </a:p>
        </p:txBody>
      </p:sp>
      <p:graphicFrame>
        <p:nvGraphicFramePr>
          <p:cNvPr id="1298" name="Google Shape;1298;p97"/>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1299" name="Google Shape;1299;p97"/>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solidFill>
                      <a:srgbClr val="00FF00"/>
                    </a:solidFill>
                  </a:tcPr>
                </a:tc>
              </a:tr>
            </a:tbl>
          </a:graphicData>
        </a:graphic>
      </p:graphicFrame>
      <p:graphicFrame>
        <p:nvGraphicFramePr>
          <p:cNvPr id="1300" name="Google Shape;1300;p97"/>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solidFill>
                      <a:srgbClr val="00FF00"/>
                    </a:solidFill>
                  </a:tcPr>
                </a:tc>
              </a:tr>
            </a:tbl>
          </a:graphicData>
        </a:graphic>
      </p:graphicFrame>
      <p:graphicFrame>
        <p:nvGraphicFramePr>
          <p:cNvPr id="1301" name="Google Shape;1301;p97"/>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1302" name="Google Shape;1302;p97"/>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1303" name="Google Shape;1303;p97"/>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1304" name="Google Shape;1304;p97"/>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1305" name="Google Shape;1305;p97"/>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1306" name="Google Shape;1306;p97"/>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0" name="Shape 1310"/>
        <p:cNvGrpSpPr/>
        <p:nvPr/>
      </p:nvGrpSpPr>
      <p:grpSpPr>
        <a:xfrm>
          <a:off x="0" y="0"/>
          <a:ext cx="0" cy="0"/>
          <a:chOff x="0" y="0"/>
          <a:chExt cx="0" cy="0"/>
        </a:xfrm>
      </p:grpSpPr>
      <p:sp>
        <p:nvSpPr>
          <p:cNvPr id="1311" name="Google Shape;1311;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range sum query</a:t>
            </a:r>
            <a:endParaRPr/>
          </a:p>
        </p:txBody>
      </p:sp>
      <p:graphicFrame>
        <p:nvGraphicFramePr>
          <p:cNvPr id="1312" name="Google Shape;1312;p98"/>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solidFill>
                      <a:srgbClr val="FFFFFF"/>
                    </a:solidFill>
                  </a:tcPr>
                </a:tc>
              </a:tr>
            </a:tbl>
          </a:graphicData>
        </a:graphic>
      </p:graphicFrame>
      <p:graphicFrame>
        <p:nvGraphicFramePr>
          <p:cNvPr id="1313" name="Google Shape;1313;p98"/>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solidFill>
                      <a:srgbClr val="00FF00"/>
                    </a:solidFill>
                  </a:tcPr>
                </a:tc>
              </a:tr>
            </a:tbl>
          </a:graphicData>
        </a:graphic>
      </p:graphicFrame>
      <p:graphicFrame>
        <p:nvGraphicFramePr>
          <p:cNvPr id="1314" name="Google Shape;1314;p98"/>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1315" name="Google Shape;1315;p98"/>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1316" name="Google Shape;1316;p98"/>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1317" name="Google Shape;1317;p98"/>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1318" name="Google Shape;1318;p98"/>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1319" name="Google Shape;1319;p98"/>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1320" name="Google Shape;1320;p98"/>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solidFill>
                      <a:srgbClr val="FFFFFF"/>
                    </a:solidFill>
                  </a:tcPr>
                </a:tc>
              </a:tr>
            </a:tbl>
          </a:graphicData>
        </a:graphic>
      </p:graphicFrame>
      <p:graphicFrame>
        <p:nvGraphicFramePr>
          <p:cNvPr id="1321" name="Google Shape;1321;p98"/>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solidFill>
                      <a:srgbClr val="00FF00"/>
                    </a:solidFill>
                  </a:tcPr>
                </a:tc>
              </a:tr>
            </a:tbl>
          </a:graphicData>
        </a:graphic>
      </p:graphicFrame>
      <p:graphicFrame>
        <p:nvGraphicFramePr>
          <p:cNvPr id="1322" name="Google Shape;1322;p98"/>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323" name="Google Shape;1323;p98"/>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1324" name="Google Shape;1324;p98"/>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325" name="Google Shape;1325;p98"/>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tc>
              </a:tr>
            </a:tbl>
          </a:graphicData>
        </a:graphic>
      </p:graphicFrame>
      <p:graphicFrame>
        <p:nvGraphicFramePr>
          <p:cNvPr id="1326" name="Google Shape;1326;p98"/>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54</a:t>
                      </a:r>
                      <a:endParaRPr/>
                    </a:p>
                  </a:txBody>
                  <a:tcPr marT="91425" marB="91425" marR="91425" marL="91425"/>
                </a:tc>
              </a:tr>
            </a:tbl>
          </a:graphicData>
        </a:graphic>
      </p:graphicFrame>
      <p:sp>
        <p:nvSpPr>
          <p:cNvPr id="1327" name="Google Shape;1327;p98"/>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query range [1, 3]:</a:t>
            </a:r>
            <a:endParaRPr>
              <a:latin typeface="Proxima Nova"/>
              <a:ea typeface="Proxima Nova"/>
              <a:cs typeface="Proxima Nova"/>
              <a:sym typeface="Proxima Nova"/>
            </a:endParaRPr>
          </a:p>
        </p:txBody>
      </p:sp>
      <p:graphicFrame>
        <p:nvGraphicFramePr>
          <p:cNvPr id="1328" name="Google Shape;1328;p98"/>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1329" name="Google Shape;1329;p98"/>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solidFill>
                      <a:srgbClr val="00FF00"/>
                    </a:solidFill>
                  </a:tcPr>
                </a:tc>
              </a:tr>
            </a:tbl>
          </a:graphicData>
        </a:graphic>
      </p:graphicFrame>
      <p:graphicFrame>
        <p:nvGraphicFramePr>
          <p:cNvPr id="1330" name="Google Shape;1330;p98"/>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solidFill>
                      <a:srgbClr val="00FF00"/>
                    </a:solidFill>
                  </a:tcPr>
                </a:tc>
              </a:tr>
            </a:tbl>
          </a:graphicData>
        </a:graphic>
      </p:graphicFrame>
      <p:graphicFrame>
        <p:nvGraphicFramePr>
          <p:cNvPr id="1331" name="Google Shape;1331;p98"/>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1332" name="Google Shape;1332;p98"/>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1333" name="Google Shape;1333;p98"/>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1334" name="Google Shape;1334;p98"/>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1335" name="Google Shape;1335;p98"/>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1336" name="Google Shape;1336;p98"/>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0" name="Shape 1340"/>
        <p:cNvGrpSpPr/>
        <p:nvPr/>
      </p:nvGrpSpPr>
      <p:grpSpPr>
        <a:xfrm>
          <a:off x="0" y="0"/>
          <a:ext cx="0" cy="0"/>
          <a:chOff x="0" y="0"/>
          <a:chExt cx="0" cy="0"/>
        </a:xfrm>
      </p:grpSpPr>
      <p:sp>
        <p:nvSpPr>
          <p:cNvPr id="1341" name="Google Shape;1341;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result</a:t>
            </a:r>
            <a:endParaRPr/>
          </a:p>
        </p:txBody>
      </p:sp>
      <p:sp>
        <p:nvSpPr>
          <p:cNvPr id="1342" name="Google Shape;1342;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Notice how the ranges we are left in, can be unified to form the query range</a:t>
            </a:r>
            <a:endParaRPr/>
          </a:p>
          <a:p>
            <a:pPr indent="-342900" lvl="0" marL="457200" rtl="0" algn="l">
              <a:spcBef>
                <a:spcPts val="0"/>
              </a:spcBef>
              <a:spcAft>
                <a:spcPts val="0"/>
              </a:spcAft>
              <a:buSzPts val="1800"/>
              <a:buChar char="●"/>
            </a:pPr>
            <a:r>
              <a:rPr lang="en-GB"/>
              <a:t>From each level in the diagram, at most 2 ranges can be selected</a:t>
            </a:r>
            <a:endParaRPr/>
          </a:p>
          <a:p>
            <a:pPr indent="-317500" lvl="1" marL="914400" rtl="0" algn="l">
              <a:spcBef>
                <a:spcPts val="0"/>
              </a:spcBef>
              <a:spcAft>
                <a:spcPts val="0"/>
              </a:spcAft>
              <a:buSzPts val="1400"/>
              <a:buChar char="○"/>
            </a:pPr>
            <a:r>
              <a:rPr lang="en-GB"/>
              <a:t>The proof for this is trivial and left as an exercise to you guys</a:t>
            </a:r>
            <a:endParaRPr/>
          </a:p>
          <a:p>
            <a:pPr indent="-342900" lvl="0" marL="457200" rtl="0" algn="l">
              <a:spcBef>
                <a:spcPts val="0"/>
              </a:spcBef>
              <a:spcAft>
                <a:spcPts val="0"/>
              </a:spcAft>
              <a:buSzPts val="1800"/>
              <a:buChar char="●"/>
            </a:pPr>
            <a:r>
              <a:rPr lang="en-GB"/>
              <a:t>Therefore, at most 2 * log(n) ranges can contribute to any query</a:t>
            </a:r>
            <a:endParaRPr/>
          </a:p>
          <a:p>
            <a:pPr indent="-342900" lvl="0" marL="457200" rtl="0" algn="l">
              <a:spcBef>
                <a:spcPts val="0"/>
              </a:spcBef>
              <a:spcAft>
                <a:spcPts val="0"/>
              </a:spcAft>
              <a:buSzPts val="1800"/>
              <a:buChar char="●"/>
            </a:pPr>
            <a:r>
              <a:rPr lang="en-GB"/>
              <a:t>The time complexity of querying a range sum is therefore O(logn)</a:t>
            </a:r>
            <a:endParaRPr/>
          </a:p>
          <a:p>
            <a:pPr indent="-342900" lvl="0" marL="457200" rtl="0" algn="l">
              <a:spcBef>
                <a:spcPts val="0"/>
              </a:spcBef>
              <a:spcAft>
                <a:spcPts val="0"/>
              </a:spcAft>
              <a:buSzPts val="1800"/>
              <a:buChar char="●"/>
            </a:pPr>
            <a:r>
              <a:rPr lang="en-GB"/>
              <a:t>If we now add the values at each chosen range, we get the answer needed</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6" name="Shape 1346"/>
        <p:cNvGrpSpPr/>
        <p:nvPr/>
      </p:nvGrpSpPr>
      <p:grpSpPr>
        <a:xfrm>
          <a:off x="0" y="0"/>
          <a:ext cx="0" cy="0"/>
          <a:chOff x="0" y="0"/>
          <a:chExt cx="0" cy="0"/>
        </a:xfrm>
      </p:grpSpPr>
      <p:sp>
        <p:nvSpPr>
          <p:cNvPr id="1347" name="Google Shape;1347;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range sum query</a:t>
            </a:r>
            <a:endParaRPr/>
          </a:p>
        </p:txBody>
      </p:sp>
      <p:graphicFrame>
        <p:nvGraphicFramePr>
          <p:cNvPr id="1348" name="Google Shape;1348;p100"/>
          <p:cNvGraphicFramePr/>
          <p:nvPr/>
        </p:nvGraphicFramePr>
        <p:xfrm>
          <a:off x="12586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solidFill>
                      <a:srgbClr val="FFFFFF"/>
                    </a:solidFill>
                  </a:tcPr>
                </a:tc>
              </a:tr>
            </a:tbl>
          </a:graphicData>
        </a:graphic>
      </p:graphicFrame>
      <p:graphicFrame>
        <p:nvGraphicFramePr>
          <p:cNvPr id="1349" name="Google Shape;1349;p100"/>
          <p:cNvGraphicFramePr/>
          <p:nvPr/>
        </p:nvGraphicFramePr>
        <p:xfrm>
          <a:off x="21039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2</a:t>
                      </a:r>
                      <a:endParaRPr/>
                    </a:p>
                  </a:txBody>
                  <a:tcPr marT="91425" marB="91425" marR="91425" marL="91425">
                    <a:solidFill>
                      <a:srgbClr val="00FF00"/>
                    </a:solidFill>
                  </a:tcPr>
                </a:tc>
              </a:tr>
            </a:tbl>
          </a:graphicData>
        </a:graphic>
      </p:graphicFrame>
      <p:graphicFrame>
        <p:nvGraphicFramePr>
          <p:cNvPr id="1350" name="Google Shape;1350;p100"/>
          <p:cNvGraphicFramePr/>
          <p:nvPr/>
        </p:nvGraphicFramePr>
        <p:xfrm>
          <a:off x="29492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7</a:t>
                      </a:r>
                      <a:endParaRPr/>
                    </a:p>
                  </a:txBody>
                  <a:tcPr marT="91425" marB="91425" marR="91425" marL="91425"/>
                </a:tc>
              </a:tr>
            </a:tbl>
          </a:graphicData>
        </a:graphic>
      </p:graphicFrame>
      <p:graphicFrame>
        <p:nvGraphicFramePr>
          <p:cNvPr id="1351" name="Google Shape;1351;p100"/>
          <p:cNvGraphicFramePr/>
          <p:nvPr/>
        </p:nvGraphicFramePr>
        <p:xfrm>
          <a:off x="37945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8</a:t>
                      </a:r>
                      <a:endParaRPr/>
                    </a:p>
                  </a:txBody>
                  <a:tcPr marT="91425" marB="91425" marR="91425" marL="91425"/>
                </a:tc>
              </a:tr>
            </a:tbl>
          </a:graphicData>
        </a:graphic>
      </p:graphicFrame>
      <p:graphicFrame>
        <p:nvGraphicFramePr>
          <p:cNvPr id="1352" name="Google Shape;1352;p100"/>
          <p:cNvGraphicFramePr/>
          <p:nvPr/>
        </p:nvGraphicFramePr>
        <p:xfrm>
          <a:off x="46398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6</a:t>
                      </a:r>
                      <a:endParaRPr/>
                    </a:p>
                  </a:txBody>
                  <a:tcPr marT="91425" marB="91425" marR="91425" marL="91425"/>
                </a:tc>
              </a:tr>
            </a:tbl>
          </a:graphicData>
        </a:graphic>
      </p:graphicFrame>
      <p:graphicFrame>
        <p:nvGraphicFramePr>
          <p:cNvPr id="1353" name="Google Shape;1353;p100"/>
          <p:cNvGraphicFramePr/>
          <p:nvPr/>
        </p:nvGraphicFramePr>
        <p:xfrm>
          <a:off x="54851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19</a:t>
                      </a:r>
                      <a:endParaRPr/>
                    </a:p>
                  </a:txBody>
                  <a:tcPr marT="91425" marB="91425" marR="91425" marL="91425"/>
                </a:tc>
              </a:tr>
            </a:tbl>
          </a:graphicData>
        </a:graphic>
      </p:graphicFrame>
      <p:graphicFrame>
        <p:nvGraphicFramePr>
          <p:cNvPr id="1354" name="Google Shape;1354;p100"/>
          <p:cNvGraphicFramePr/>
          <p:nvPr/>
        </p:nvGraphicFramePr>
        <p:xfrm>
          <a:off x="63304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3</a:t>
                      </a:r>
                      <a:endParaRPr/>
                    </a:p>
                  </a:txBody>
                  <a:tcPr marT="91425" marB="91425" marR="91425" marL="91425"/>
                </a:tc>
              </a:tr>
            </a:tbl>
          </a:graphicData>
        </a:graphic>
      </p:graphicFrame>
      <p:graphicFrame>
        <p:nvGraphicFramePr>
          <p:cNvPr id="1355" name="Google Shape;1355;p100"/>
          <p:cNvGraphicFramePr/>
          <p:nvPr/>
        </p:nvGraphicFramePr>
        <p:xfrm>
          <a:off x="7175700" y="3917288"/>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graphicFrame>
        <p:nvGraphicFramePr>
          <p:cNvPr id="1356" name="Google Shape;1356;p100"/>
          <p:cNvGraphicFramePr/>
          <p:nvPr/>
        </p:nvGraphicFramePr>
        <p:xfrm>
          <a:off x="12586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10</a:t>
                      </a:r>
                      <a:endParaRPr/>
                    </a:p>
                  </a:txBody>
                  <a:tcPr marT="91425" marB="91425" marR="91425" marL="91425">
                    <a:solidFill>
                      <a:srgbClr val="FFFFFF"/>
                    </a:solidFill>
                  </a:tcPr>
                </a:tc>
              </a:tr>
            </a:tbl>
          </a:graphicData>
        </a:graphic>
      </p:graphicFrame>
      <p:graphicFrame>
        <p:nvGraphicFramePr>
          <p:cNvPr id="1357" name="Google Shape;1357;p100"/>
          <p:cNvGraphicFramePr/>
          <p:nvPr/>
        </p:nvGraphicFramePr>
        <p:xfrm>
          <a:off x="29492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15</a:t>
                      </a:r>
                      <a:endParaRPr/>
                    </a:p>
                  </a:txBody>
                  <a:tcPr marT="91425" marB="91425" marR="91425" marL="91425">
                    <a:solidFill>
                      <a:srgbClr val="00FF00"/>
                    </a:solidFill>
                  </a:tcPr>
                </a:tc>
              </a:tr>
            </a:tbl>
          </a:graphicData>
        </a:graphic>
      </p:graphicFrame>
      <p:graphicFrame>
        <p:nvGraphicFramePr>
          <p:cNvPr id="1358" name="Google Shape;1358;p100"/>
          <p:cNvGraphicFramePr/>
          <p:nvPr/>
        </p:nvGraphicFramePr>
        <p:xfrm>
          <a:off x="46398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359" name="Google Shape;1359;p100"/>
          <p:cNvGraphicFramePr/>
          <p:nvPr/>
        </p:nvGraphicFramePr>
        <p:xfrm>
          <a:off x="6330400" y="3438963"/>
          <a:ext cx="3000000" cy="3000000"/>
        </p:xfrm>
        <a:graphic>
          <a:graphicData uri="http://schemas.openxmlformats.org/drawingml/2006/table">
            <a:tbl>
              <a:tblPr>
                <a:noFill/>
                <a:tableStyleId>{B39B5A92-68A0-4CCD-B209-D6347C1EF42B}</a:tableStyleId>
              </a:tblPr>
              <a:tblGrid>
                <a:gridCol w="1554975"/>
              </a:tblGrid>
              <a:tr h="396200">
                <a:tc>
                  <a:txBody>
                    <a:bodyPr/>
                    <a:lstStyle/>
                    <a:p>
                      <a:pPr indent="0" lvl="0" marL="0" rtl="0" algn="ctr">
                        <a:spcBef>
                          <a:spcPts val="0"/>
                        </a:spcBef>
                        <a:spcAft>
                          <a:spcPts val="0"/>
                        </a:spcAft>
                        <a:buNone/>
                      </a:pPr>
                      <a:r>
                        <a:rPr lang="en-GB"/>
                        <a:t>4</a:t>
                      </a:r>
                      <a:endParaRPr/>
                    </a:p>
                  </a:txBody>
                  <a:tcPr marT="91425" marB="91425" marR="91425" marL="91425"/>
                </a:tc>
              </a:tr>
            </a:tbl>
          </a:graphicData>
        </a:graphic>
      </p:graphicFrame>
      <p:graphicFrame>
        <p:nvGraphicFramePr>
          <p:cNvPr id="1360" name="Google Shape;1360;p100"/>
          <p:cNvGraphicFramePr/>
          <p:nvPr/>
        </p:nvGraphicFramePr>
        <p:xfrm>
          <a:off x="12586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25</a:t>
                      </a:r>
                      <a:endParaRPr/>
                    </a:p>
                  </a:txBody>
                  <a:tcPr marT="91425" marB="91425" marR="91425" marL="91425"/>
                </a:tc>
              </a:tr>
            </a:tbl>
          </a:graphicData>
        </a:graphic>
      </p:graphicFrame>
      <p:graphicFrame>
        <p:nvGraphicFramePr>
          <p:cNvPr id="1361" name="Google Shape;1361;p100"/>
          <p:cNvGraphicFramePr/>
          <p:nvPr/>
        </p:nvGraphicFramePr>
        <p:xfrm>
          <a:off x="4639800" y="2960638"/>
          <a:ext cx="3000000" cy="3000000"/>
        </p:xfrm>
        <a:graphic>
          <a:graphicData uri="http://schemas.openxmlformats.org/drawingml/2006/table">
            <a:tbl>
              <a:tblPr>
                <a:noFill/>
                <a:tableStyleId>{B39B5A92-68A0-4CCD-B209-D6347C1EF42B}</a:tableStyleId>
              </a:tblPr>
              <a:tblGrid>
                <a:gridCol w="3245575"/>
              </a:tblGrid>
              <a:tr h="396200">
                <a:tc>
                  <a:txBody>
                    <a:bodyPr/>
                    <a:lstStyle/>
                    <a:p>
                      <a:pPr indent="0" lvl="0" marL="0" rtl="0" algn="ctr">
                        <a:spcBef>
                          <a:spcPts val="0"/>
                        </a:spcBef>
                        <a:spcAft>
                          <a:spcPts val="0"/>
                        </a:spcAft>
                        <a:buNone/>
                      </a:pPr>
                      <a:r>
                        <a:rPr lang="en-GB"/>
                        <a:t>29</a:t>
                      </a:r>
                      <a:endParaRPr/>
                    </a:p>
                  </a:txBody>
                  <a:tcPr marT="91425" marB="91425" marR="91425" marL="91425"/>
                </a:tc>
              </a:tr>
            </a:tbl>
          </a:graphicData>
        </a:graphic>
      </p:graphicFrame>
      <p:graphicFrame>
        <p:nvGraphicFramePr>
          <p:cNvPr id="1362" name="Google Shape;1362;p100"/>
          <p:cNvGraphicFramePr/>
          <p:nvPr/>
        </p:nvGraphicFramePr>
        <p:xfrm>
          <a:off x="1258600" y="2482313"/>
          <a:ext cx="3000000" cy="3000000"/>
        </p:xfrm>
        <a:graphic>
          <a:graphicData uri="http://schemas.openxmlformats.org/drawingml/2006/table">
            <a:tbl>
              <a:tblPr>
                <a:noFill/>
                <a:tableStyleId>{B39B5A92-68A0-4CCD-B209-D6347C1EF42B}</a:tableStyleId>
              </a:tblPr>
              <a:tblGrid>
                <a:gridCol w="6626775"/>
              </a:tblGrid>
              <a:tr h="396200">
                <a:tc>
                  <a:txBody>
                    <a:bodyPr/>
                    <a:lstStyle/>
                    <a:p>
                      <a:pPr indent="0" lvl="0" marL="0" rtl="0" algn="ctr">
                        <a:spcBef>
                          <a:spcPts val="0"/>
                        </a:spcBef>
                        <a:spcAft>
                          <a:spcPts val="0"/>
                        </a:spcAft>
                        <a:buNone/>
                      </a:pPr>
                      <a:r>
                        <a:rPr lang="en-GB"/>
                        <a:t>54</a:t>
                      </a:r>
                      <a:endParaRPr/>
                    </a:p>
                  </a:txBody>
                  <a:tcPr marT="91425" marB="91425" marR="91425" marL="91425"/>
                </a:tc>
              </a:tr>
            </a:tbl>
          </a:graphicData>
        </a:graphic>
      </p:graphicFrame>
      <p:sp>
        <p:nvSpPr>
          <p:cNvPr id="1363" name="Google Shape;1363;p100"/>
          <p:cNvSpPr txBox="1"/>
          <p:nvPr/>
        </p:nvSpPr>
        <p:spPr>
          <a:xfrm>
            <a:off x="2103925" y="973250"/>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To query range [1, 3]:</a:t>
            </a:r>
            <a:endParaRPr>
              <a:latin typeface="Proxima Nova"/>
              <a:ea typeface="Proxima Nova"/>
              <a:cs typeface="Proxima Nova"/>
              <a:sym typeface="Proxima Nova"/>
            </a:endParaRPr>
          </a:p>
          <a:p>
            <a:pPr indent="0" lvl="0" marL="0" rtl="0" algn="ctr">
              <a:spcBef>
                <a:spcPts val="0"/>
              </a:spcBef>
              <a:spcAft>
                <a:spcPts val="0"/>
              </a:spcAft>
              <a:buNone/>
            </a:pPr>
            <a:r>
              <a:rPr lang="en-GB">
                <a:latin typeface="Proxima Nova"/>
                <a:ea typeface="Proxima Nova"/>
                <a:cs typeface="Proxima Nova"/>
                <a:sym typeface="Proxima Nova"/>
              </a:rPr>
              <a:t> = 2 + 15 = 17</a:t>
            </a:r>
            <a:endParaRPr>
              <a:latin typeface="Proxima Nova"/>
              <a:ea typeface="Proxima Nova"/>
              <a:cs typeface="Proxima Nova"/>
              <a:sym typeface="Proxima Nova"/>
            </a:endParaRPr>
          </a:p>
        </p:txBody>
      </p:sp>
      <p:graphicFrame>
        <p:nvGraphicFramePr>
          <p:cNvPr id="1364" name="Google Shape;1364;p100"/>
          <p:cNvGraphicFramePr/>
          <p:nvPr/>
        </p:nvGraphicFramePr>
        <p:xfrm>
          <a:off x="12586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0</a:t>
                      </a:r>
                      <a:endParaRPr b="1"/>
                    </a:p>
                  </a:txBody>
                  <a:tcPr marT="91425" marB="91425" marR="91425" marL="91425"/>
                </a:tc>
              </a:tr>
            </a:tbl>
          </a:graphicData>
        </a:graphic>
      </p:graphicFrame>
      <p:graphicFrame>
        <p:nvGraphicFramePr>
          <p:cNvPr id="1365" name="Google Shape;1365;p100"/>
          <p:cNvGraphicFramePr/>
          <p:nvPr/>
        </p:nvGraphicFramePr>
        <p:xfrm>
          <a:off x="21039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1</a:t>
                      </a:r>
                      <a:endParaRPr b="1"/>
                    </a:p>
                  </a:txBody>
                  <a:tcPr marT="91425" marB="91425" marR="91425" marL="91425">
                    <a:solidFill>
                      <a:srgbClr val="00FF00"/>
                    </a:solidFill>
                  </a:tcPr>
                </a:tc>
              </a:tr>
            </a:tbl>
          </a:graphicData>
        </a:graphic>
      </p:graphicFrame>
      <p:graphicFrame>
        <p:nvGraphicFramePr>
          <p:cNvPr id="1366" name="Google Shape;1366;p100"/>
          <p:cNvGraphicFramePr/>
          <p:nvPr/>
        </p:nvGraphicFramePr>
        <p:xfrm>
          <a:off x="29492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2</a:t>
                      </a:r>
                      <a:endParaRPr b="1"/>
                    </a:p>
                  </a:txBody>
                  <a:tcPr marT="91425" marB="91425" marR="91425" marL="91425">
                    <a:solidFill>
                      <a:srgbClr val="00FF00"/>
                    </a:solidFill>
                  </a:tcPr>
                </a:tc>
              </a:tr>
            </a:tbl>
          </a:graphicData>
        </a:graphic>
      </p:graphicFrame>
      <p:graphicFrame>
        <p:nvGraphicFramePr>
          <p:cNvPr id="1367" name="Google Shape;1367;p100"/>
          <p:cNvGraphicFramePr/>
          <p:nvPr/>
        </p:nvGraphicFramePr>
        <p:xfrm>
          <a:off x="37945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3</a:t>
                      </a:r>
                      <a:endParaRPr b="1"/>
                    </a:p>
                  </a:txBody>
                  <a:tcPr marT="91425" marB="91425" marR="91425" marL="91425">
                    <a:solidFill>
                      <a:srgbClr val="00FF00"/>
                    </a:solidFill>
                  </a:tcPr>
                </a:tc>
              </a:tr>
            </a:tbl>
          </a:graphicData>
        </a:graphic>
      </p:graphicFrame>
      <p:graphicFrame>
        <p:nvGraphicFramePr>
          <p:cNvPr id="1368" name="Google Shape;1368;p100"/>
          <p:cNvGraphicFramePr/>
          <p:nvPr/>
        </p:nvGraphicFramePr>
        <p:xfrm>
          <a:off x="46398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4</a:t>
                      </a:r>
                      <a:endParaRPr b="1"/>
                    </a:p>
                  </a:txBody>
                  <a:tcPr marT="91425" marB="91425" marR="91425" marL="91425"/>
                </a:tc>
              </a:tr>
            </a:tbl>
          </a:graphicData>
        </a:graphic>
      </p:graphicFrame>
      <p:graphicFrame>
        <p:nvGraphicFramePr>
          <p:cNvPr id="1369" name="Google Shape;1369;p100"/>
          <p:cNvGraphicFramePr/>
          <p:nvPr/>
        </p:nvGraphicFramePr>
        <p:xfrm>
          <a:off x="54851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5</a:t>
                      </a:r>
                      <a:endParaRPr b="1"/>
                    </a:p>
                  </a:txBody>
                  <a:tcPr marT="91425" marB="91425" marR="91425" marL="91425"/>
                </a:tc>
              </a:tr>
            </a:tbl>
          </a:graphicData>
        </a:graphic>
      </p:graphicFrame>
      <p:graphicFrame>
        <p:nvGraphicFramePr>
          <p:cNvPr id="1370" name="Google Shape;1370;p100"/>
          <p:cNvGraphicFramePr/>
          <p:nvPr/>
        </p:nvGraphicFramePr>
        <p:xfrm>
          <a:off x="63304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6</a:t>
                      </a:r>
                      <a:endParaRPr b="1"/>
                    </a:p>
                  </a:txBody>
                  <a:tcPr marT="91425" marB="91425" marR="91425" marL="91425"/>
                </a:tc>
              </a:tr>
            </a:tbl>
          </a:graphicData>
        </a:graphic>
      </p:graphicFrame>
      <p:graphicFrame>
        <p:nvGraphicFramePr>
          <p:cNvPr id="1371" name="Google Shape;1371;p100"/>
          <p:cNvGraphicFramePr/>
          <p:nvPr/>
        </p:nvGraphicFramePr>
        <p:xfrm>
          <a:off x="7175713" y="1994413"/>
          <a:ext cx="3000000" cy="3000000"/>
        </p:xfrm>
        <a:graphic>
          <a:graphicData uri="http://schemas.openxmlformats.org/drawingml/2006/table">
            <a:tbl>
              <a:tblPr>
                <a:noFill/>
                <a:tableStyleId>{B39B5A92-68A0-4CCD-B209-D6347C1EF42B}</a:tableStyleId>
              </a:tblPr>
              <a:tblGrid>
                <a:gridCol w="709675"/>
              </a:tblGrid>
              <a:tr h="381000">
                <a:tc>
                  <a:txBody>
                    <a:bodyPr/>
                    <a:lstStyle/>
                    <a:p>
                      <a:pPr indent="0" lvl="0" marL="0" rtl="0" algn="ctr">
                        <a:spcBef>
                          <a:spcPts val="0"/>
                        </a:spcBef>
                        <a:spcAft>
                          <a:spcPts val="0"/>
                        </a:spcAft>
                        <a:buNone/>
                      </a:pPr>
                      <a:r>
                        <a:rPr b="1" lang="en-GB"/>
                        <a:t>7</a:t>
                      </a:r>
                      <a:endParaRPr b="1"/>
                    </a:p>
                  </a:txBody>
                  <a:tcPr marT="91425" marB="91425" marR="91425" marL="91425"/>
                </a:tc>
              </a:tr>
            </a:tbl>
          </a:graphicData>
        </a:graphic>
      </p:graphicFrame>
      <p:sp>
        <p:nvSpPr>
          <p:cNvPr id="1372" name="Google Shape;1372;p100"/>
          <p:cNvSpPr txBox="1"/>
          <p:nvPr/>
        </p:nvSpPr>
        <p:spPr>
          <a:xfrm>
            <a:off x="746200" y="1994413"/>
            <a:ext cx="266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a:t>
            </a:r>
            <a:endParaRPr>
              <a:latin typeface="Proxima Nova"/>
              <a:ea typeface="Proxima Nova"/>
              <a:cs typeface="Proxima Nova"/>
              <a:sym typeface="Proxima Nova"/>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6" name="Shape 1376"/>
        <p:cNvGrpSpPr/>
        <p:nvPr/>
      </p:nvGrpSpPr>
      <p:grpSpPr>
        <a:xfrm>
          <a:off x="0" y="0"/>
          <a:ext cx="0" cy="0"/>
          <a:chOff x="0" y="0"/>
          <a:chExt cx="0" cy="0"/>
        </a:xfrm>
      </p:grpSpPr>
      <p:sp>
        <p:nvSpPr>
          <p:cNvPr id="1377" name="Google Shape;1377;p10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Template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Recap on Sparse Tables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1" name="Shape 1381"/>
        <p:cNvGrpSpPr/>
        <p:nvPr/>
      </p:nvGrpSpPr>
      <p:grpSpPr>
        <a:xfrm>
          <a:off x="0" y="0"/>
          <a:ext cx="0" cy="0"/>
          <a:chOff x="0" y="0"/>
          <a:chExt cx="0" cy="0"/>
        </a:xfrm>
      </p:grpSpPr>
      <p:sp>
        <p:nvSpPr>
          <p:cNvPr id="1382" name="Google Shape;1382;p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Segtree</a:t>
            </a:r>
            <a:endParaRPr/>
          </a:p>
        </p:txBody>
      </p:sp>
      <p:sp>
        <p:nvSpPr>
          <p:cNvPr id="1383" name="Google Shape;1383;p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Fortunately, you don’t need to code this out yourself</a:t>
            </a:r>
            <a:endParaRPr/>
          </a:p>
          <a:p>
            <a:pPr indent="-342900" lvl="0" marL="457200" rtl="0" algn="l">
              <a:spcBef>
                <a:spcPts val="0"/>
              </a:spcBef>
              <a:spcAft>
                <a:spcPts val="0"/>
              </a:spcAft>
              <a:buSzPts val="1800"/>
              <a:buChar char="●"/>
            </a:pPr>
            <a:r>
              <a:rPr lang="en-GB"/>
              <a:t>We have provided a segtree template for you.</a:t>
            </a:r>
            <a:endParaRPr/>
          </a:p>
          <a:p>
            <a:pPr indent="-342900" lvl="0" marL="457200" rtl="0" algn="l">
              <a:spcBef>
                <a:spcPts val="0"/>
              </a:spcBef>
              <a:spcAft>
                <a:spcPts val="0"/>
              </a:spcAft>
              <a:buSzPts val="1800"/>
              <a:buChar char="●"/>
            </a:pPr>
            <a:r>
              <a:rPr lang="en-GB"/>
              <a:t>You can access it in the Templates folder in the shared folder.</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7" name="Shape 1387"/>
        <p:cNvGrpSpPr/>
        <p:nvPr/>
      </p:nvGrpSpPr>
      <p:grpSpPr>
        <a:xfrm>
          <a:off x="0" y="0"/>
          <a:ext cx="0" cy="0"/>
          <a:chOff x="0" y="0"/>
          <a:chExt cx="0" cy="0"/>
        </a:xfrm>
      </p:grpSpPr>
      <p:sp>
        <p:nvSpPr>
          <p:cNvPr id="1388" name="Google Shape;1388;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use the template</a:t>
            </a:r>
            <a:endParaRPr/>
          </a:p>
        </p:txBody>
      </p:sp>
      <p:sp>
        <p:nvSpPr>
          <p:cNvPr id="1389" name="Google Shape;1389;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Use the init(n) function to create a segment tree with n nodes.</a:t>
            </a:r>
            <a:endParaRPr/>
          </a:p>
          <a:p>
            <a:pPr indent="-342900" lvl="0" marL="457200" rtl="0" algn="l">
              <a:spcBef>
                <a:spcPts val="0"/>
              </a:spcBef>
              <a:spcAft>
                <a:spcPts val="0"/>
              </a:spcAft>
              <a:buSzPts val="1800"/>
              <a:buChar char="●"/>
            </a:pPr>
            <a:r>
              <a:rPr lang="en-GB"/>
              <a:t>Use the query(a, b) function to query on the range [a, b]</a:t>
            </a:r>
            <a:endParaRPr/>
          </a:p>
          <a:p>
            <a:pPr indent="-342900" lvl="0" marL="457200" rtl="0" algn="l">
              <a:spcBef>
                <a:spcPts val="0"/>
              </a:spcBef>
              <a:spcAft>
                <a:spcPts val="0"/>
              </a:spcAft>
              <a:buSzPts val="1800"/>
              <a:buChar char="●"/>
            </a:pPr>
            <a:r>
              <a:rPr lang="en-GB"/>
              <a:t>Use the upd(a, b) function to update the value at some index</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3" name="Shape 1393"/>
        <p:cNvGrpSpPr/>
        <p:nvPr/>
      </p:nvGrpSpPr>
      <p:grpSpPr>
        <a:xfrm>
          <a:off x="0" y="0"/>
          <a:ext cx="0" cy="0"/>
          <a:chOff x="0" y="0"/>
          <a:chExt cx="0" cy="0"/>
        </a:xfrm>
      </p:grpSpPr>
      <p:sp>
        <p:nvSpPr>
          <p:cNvPr id="1394" name="Google Shape;1394;p10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Adapting the segtree template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8" name="Shape 1398"/>
        <p:cNvGrpSpPr/>
        <p:nvPr/>
      </p:nvGrpSpPr>
      <p:grpSpPr>
        <a:xfrm>
          <a:off x="0" y="0"/>
          <a:ext cx="0" cy="0"/>
          <a:chOff x="0" y="0"/>
          <a:chExt cx="0" cy="0"/>
        </a:xfrm>
      </p:grpSpPr>
      <p:sp>
        <p:nvSpPr>
          <p:cNvPr id="1399" name="Google Shape;1399;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Versatility</a:t>
            </a:r>
            <a:endParaRPr/>
          </a:p>
        </p:txBody>
      </p:sp>
      <p:sp>
        <p:nvSpPr>
          <p:cNvPr id="1400" name="Google Shape;1400;p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Segment trees can support most (if not all) range queries.</a:t>
            </a:r>
            <a:endParaRPr/>
          </a:p>
          <a:p>
            <a:pPr indent="0" lvl="0" marL="0" rtl="0" algn="l">
              <a:spcBef>
                <a:spcPts val="1600"/>
              </a:spcBef>
              <a:spcAft>
                <a:spcPts val="0"/>
              </a:spcAft>
              <a:buNone/>
            </a:pPr>
            <a:r>
              <a:rPr lang="en-GB"/>
              <a:t>If you want to query a different property, you need two things:</a:t>
            </a:r>
            <a:endParaRPr/>
          </a:p>
          <a:p>
            <a:pPr indent="-342900" lvl="0" marL="457200" rtl="0" algn="l">
              <a:spcBef>
                <a:spcPts val="1600"/>
              </a:spcBef>
              <a:spcAft>
                <a:spcPts val="0"/>
              </a:spcAft>
              <a:buSzPts val="1800"/>
              <a:buChar char="●"/>
            </a:pPr>
            <a:r>
              <a:rPr lang="en-GB"/>
              <a:t>A base case </a:t>
            </a:r>
            <a:endParaRPr/>
          </a:p>
          <a:p>
            <a:pPr indent="-342900" lvl="0" marL="457200" rtl="0" algn="l">
              <a:spcBef>
                <a:spcPts val="0"/>
              </a:spcBef>
              <a:spcAft>
                <a:spcPts val="0"/>
              </a:spcAft>
              <a:buSzPts val="1800"/>
              <a:buChar char="●"/>
            </a:pPr>
            <a:r>
              <a:rPr lang="en-GB"/>
              <a:t>A transition</a:t>
            </a:r>
            <a:endParaRPr/>
          </a:p>
          <a:p>
            <a:pPr indent="0" lvl="0" marL="0" rtl="0" algn="l">
              <a:spcBef>
                <a:spcPts val="1600"/>
              </a:spcBef>
              <a:spcAft>
                <a:spcPts val="0"/>
              </a:spcAft>
              <a:buNone/>
            </a:pPr>
            <a:r>
              <a:rPr lang="en-GB"/>
              <a:t>(sounds a bit like DP?)</a:t>
            </a:r>
            <a:endParaRPr/>
          </a:p>
          <a:p>
            <a:pPr indent="0" lvl="0" marL="0" rtl="0" algn="l">
              <a:spcBef>
                <a:spcPts val="1600"/>
              </a:spcBef>
              <a:spcAft>
                <a:spcPts val="160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4" name="Shape 1404"/>
        <p:cNvGrpSpPr/>
        <p:nvPr/>
      </p:nvGrpSpPr>
      <p:grpSpPr>
        <a:xfrm>
          <a:off x="0" y="0"/>
          <a:ext cx="0" cy="0"/>
          <a:chOff x="0" y="0"/>
          <a:chExt cx="0" cy="0"/>
        </a:xfrm>
      </p:grpSpPr>
      <p:sp>
        <p:nvSpPr>
          <p:cNvPr id="1405" name="Google Shape;1405;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 Case</a:t>
            </a:r>
            <a:endParaRPr/>
          </a:p>
        </p:txBody>
      </p:sp>
      <p:sp>
        <p:nvSpPr>
          <p:cNvPr id="1406" name="Google Shape;1406;p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GB"/>
              <a:t>If this range is not a part of the query range, what value can you return to make sure it doesn’t affect your results?</a:t>
            </a:r>
            <a:endParaRPr b="1"/>
          </a:p>
          <a:p>
            <a:pPr indent="-342900" lvl="0" marL="457200" rtl="0" algn="l">
              <a:spcBef>
                <a:spcPts val="0"/>
              </a:spcBef>
              <a:spcAft>
                <a:spcPts val="0"/>
              </a:spcAft>
              <a:buSzPts val="1800"/>
              <a:buChar char="●"/>
            </a:pPr>
            <a:r>
              <a:rPr lang="en-GB"/>
              <a:t>In a min segment tree, this would be INT_MAX</a:t>
            </a:r>
            <a:endParaRPr/>
          </a:p>
          <a:p>
            <a:pPr indent="-342900" lvl="0" marL="457200" rtl="0" algn="l">
              <a:spcBef>
                <a:spcPts val="0"/>
              </a:spcBef>
              <a:spcAft>
                <a:spcPts val="0"/>
              </a:spcAft>
              <a:buSzPts val="1800"/>
              <a:buChar char="●"/>
            </a:pPr>
            <a:r>
              <a:rPr lang="en-GB"/>
              <a:t>In a max segment tree, this would be INT_MIN</a:t>
            </a:r>
            <a:endParaRPr/>
          </a:p>
          <a:p>
            <a:pPr indent="-342900" lvl="0" marL="457200" rtl="0" algn="l">
              <a:spcBef>
                <a:spcPts val="0"/>
              </a:spcBef>
              <a:spcAft>
                <a:spcPts val="0"/>
              </a:spcAft>
              <a:buSzPts val="1800"/>
              <a:buChar char="●"/>
            </a:pPr>
            <a:r>
              <a:rPr lang="en-GB"/>
              <a:t>In a sum segment tree, this would be 0</a:t>
            </a:r>
            <a:endParaRPr/>
          </a:p>
          <a:p>
            <a:pPr indent="-342900" lvl="0" marL="457200" rtl="0" algn="l">
              <a:spcBef>
                <a:spcPts val="0"/>
              </a:spcBef>
              <a:spcAft>
                <a:spcPts val="0"/>
              </a:spcAft>
              <a:buSzPts val="1800"/>
              <a:buChar char="●"/>
            </a:pPr>
            <a:r>
              <a:rPr lang="en-GB"/>
              <a:t>In a product segment tree, this would be 1</a:t>
            </a:r>
            <a:endParaRPr/>
          </a:p>
          <a:p>
            <a:pPr indent="-342900" lvl="0" marL="457200" rtl="0" algn="l">
              <a:spcBef>
                <a:spcPts val="0"/>
              </a:spcBef>
              <a:spcAft>
                <a:spcPts val="0"/>
              </a:spcAft>
              <a:buSzPts val="1800"/>
              <a:buChar char="●"/>
            </a:pPr>
            <a:r>
              <a:rPr lang="en-GB"/>
              <a:t>In a xor segment tree, this would be 0</a:t>
            </a:r>
            <a:endParaRPr/>
          </a:p>
          <a:p>
            <a:pPr indent="-342900" lvl="0" marL="457200" rtl="0" algn="l">
              <a:spcBef>
                <a:spcPts val="0"/>
              </a:spcBef>
              <a:spcAft>
                <a:spcPts val="0"/>
              </a:spcAft>
              <a:buSzPts val="1800"/>
              <a:buChar char="●"/>
            </a:pPr>
            <a:r>
              <a:rPr lang="en-GB"/>
              <a:t>In a gcd segment tree, this would be complicated. But we use Euclidean here, so 0 works.</a:t>
            </a:r>
            <a:endParaRPr/>
          </a:p>
          <a:p>
            <a:pPr indent="0" lvl="0" marL="0" rtl="0" algn="l">
              <a:spcBef>
                <a:spcPts val="1600"/>
              </a:spcBef>
              <a:spcAft>
                <a:spcPts val="160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0" name="Shape 1410"/>
        <p:cNvGrpSpPr/>
        <p:nvPr/>
      </p:nvGrpSpPr>
      <p:grpSpPr>
        <a:xfrm>
          <a:off x="0" y="0"/>
          <a:ext cx="0" cy="0"/>
          <a:chOff x="0" y="0"/>
          <a:chExt cx="0" cy="0"/>
        </a:xfrm>
      </p:grpSpPr>
      <p:sp>
        <p:nvSpPr>
          <p:cNvPr id="1411" name="Google Shape;1411;p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Transition</a:t>
            </a:r>
            <a:endParaRPr/>
          </a:p>
        </p:txBody>
      </p:sp>
      <p:sp>
        <p:nvSpPr>
          <p:cNvPr id="1412" name="Google Shape;1412;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GB"/>
              <a:t>Given the values of the two children this range, how do I calculate the value of this range?</a:t>
            </a:r>
            <a:endParaRPr b="1"/>
          </a:p>
          <a:p>
            <a:pPr indent="-342900" lvl="0" marL="457200" rtl="0" algn="l">
              <a:spcBef>
                <a:spcPts val="0"/>
              </a:spcBef>
              <a:spcAft>
                <a:spcPts val="0"/>
              </a:spcAft>
              <a:buSzPts val="1800"/>
              <a:buChar char="●"/>
            </a:pPr>
            <a:r>
              <a:rPr lang="en-GB"/>
              <a:t>In a min segment tree, this would be min(l, r)</a:t>
            </a:r>
            <a:endParaRPr/>
          </a:p>
          <a:p>
            <a:pPr indent="-342900" lvl="0" marL="457200" rtl="0" algn="l">
              <a:spcBef>
                <a:spcPts val="0"/>
              </a:spcBef>
              <a:spcAft>
                <a:spcPts val="0"/>
              </a:spcAft>
              <a:buSzPts val="1800"/>
              <a:buChar char="●"/>
            </a:pPr>
            <a:r>
              <a:rPr lang="en-GB"/>
              <a:t>In a max segment tree, this would be max(l, r)</a:t>
            </a:r>
            <a:endParaRPr/>
          </a:p>
          <a:p>
            <a:pPr indent="-342900" lvl="0" marL="457200" rtl="0" algn="l">
              <a:spcBef>
                <a:spcPts val="0"/>
              </a:spcBef>
              <a:spcAft>
                <a:spcPts val="0"/>
              </a:spcAft>
              <a:buSzPts val="1800"/>
              <a:buChar char="●"/>
            </a:pPr>
            <a:r>
              <a:rPr lang="en-GB"/>
              <a:t>In a sum segment tree, this would be l+r</a:t>
            </a:r>
            <a:endParaRPr/>
          </a:p>
          <a:p>
            <a:pPr indent="-342900" lvl="0" marL="457200" rtl="0" algn="l">
              <a:spcBef>
                <a:spcPts val="0"/>
              </a:spcBef>
              <a:spcAft>
                <a:spcPts val="0"/>
              </a:spcAft>
              <a:buSzPts val="1800"/>
              <a:buChar char="●"/>
            </a:pPr>
            <a:r>
              <a:rPr lang="en-GB"/>
              <a:t>In a product segment tree, this would be l*r</a:t>
            </a:r>
            <a:endParaRPr/>
          </a:p>
          <a:p>
            <a:pPr indent="-342900" lvl="0" marL="457200" rtl="0" algn="l">
              <a:spcBef>
                <a:spcPts val="0"/>
              </a:spcBef>
              <a:spcAft>
                <a:spcPts val="0"/>
              </a:spcAft>
              <a:buSzPts val="1800"/>
              <a:buChar char="●"/>
            </a:pPr>
            <a:r>
              <a:rPr lang="en-GB"/>
              <a:t>In a xor segment tree, this would be l xor r</a:t>
            </a:r>
            <a:endParaRPr/>
          </a:p>
          <a:p>
            <a:pPr indent="-342900" lvl="0" marL="457200" rtl="0" algn="l">
              <a:spcBef>
                <a:spcPts val="0"/>
              </a:spcBef>
              <a:spcAft>
                <a:spcPts val="0"/>
              </a:spcAft>
              <a:buSzPts val="1800"/>
              <a:buChar char="●"/>
            </a:pPr>
            <a:r>
              <a:rPr lang="en-GB"/>
              <a:t>In a gcd segment tree, this would be gcd(l, r)</a:t>
            </a:r>
            <a:endParaRPr/>
          </a:p>
          <a:p>
            <a:pPr indent="0" lvl="0" marL="0" rtl="0" algn="l">
              <a:spcBef>
                <a:spcPts val="1600"/>
              </a:spcBef>
              <a:spcAft>
                <a:spcPts val="16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6" name="Shape 1416"/>
        <p:cNvGrpSpPr/>
        <p:nvPr/>
      </p:nvGrpSpPr>
      <p:grpSpPr>
        <a:xfrm>
          <a:off x="0" y="0"/>
          <a:ext cx="0" cy="0"/>
          <a:chOff x="0" y="0"/>
          <a:chExt cx="0" cy="0"/>
        </a:xfrm>
      </p:grpSpPr>
      <p:sp>
        <p:nvSpPr>
          <p:cNvPr id="1417" name="Google Shape;1417;p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you know this</a:t>
            </a:r>
            <a:endParaRPr/>
          </a:p>
        </p:txBody>
      </p:sp>
      <p:sp>
        <p:nvSpPr>
          <p:cNvPr id="1418" name="Google Shape;1418;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When you know the base case and transition for your segment tree, you only need to change THREE values:</a:t>
            </a:r>
            <a:endParaRPr/>
          </a:p>
          <a:p>
            <a:pPr indent="-317500" lvl="1" marL="914400" rtl="0" algn="l">
              <a:spcBef>
                <a:spcPts val="0"/>
              </a:spcBef>
              <a:spcAft>
                <a:spcPts val="0"/>
              </a:spcAft>
              <a:buSzPts val="1400"/>
              <a:buChar char="○"/>
            </a:pPr>
            <a:r>
              <a:rPr lang="en-GB"/>
              <a:t>In the upd() function in the segment tree </a:t>
            </a:r>
            <a:r>
              <a:rPr b="1" lang="en-GB"/>
              <a:t>// transition</a:t>
            </a:r>
            <a:r>
              <a:rPr lang="en-GB"/>
              <a:t> line</a:t>
            </a:r>
            <a:endParaRPr/>
          </a:p>
          <a:p>
            <a:pPr indent="-317500" lvl="1" marL="914400" rtl="0" algn="l">
              <a:spcBef>
                <a:spcPts val="0"/>
              </a:spcBef>
              <a:spcAft>
                <a:spcPts val="0"/>
              </a:spcAft>
              <a:buSzPts val="1400"/>
              <a:buChar char="○"/>
            </a:pPr>
            <a:r>
              <a:rPr lang="en-GB"/>
              <a:t>In the qry() function in the segment tree </a:t>
            </a:r>
            <a:r>
              <a:rPr b="1" lang="en-GB"/>
              <a:t>// base case</a:t>
            </a:r>
            <a:r>
              <a:rPr lang="en-GB"/>
              <a:t> line</a:t>
            </a:r>
            <a:endParaRPr/>
          </a:p>
          <a:p>
            <a:pPr indent="-317500" lvl="1" marL="914400" rtl="0" algn="l">
              <a:spcBef>
                <a:spcPts val="0"/>
              </a:spcBef>
              <a:spcAft>
                <a:spcPts val="0"/>
              </a:spcAft>
              <a:buSzPts val="1400"/>
              <a:buChar char="○"/>
            </a:pPr>
            <a:r>
              <a:rPr lang="en-GB"/>
              <a:t>In the qry() function in the segment tree </a:t>
            </a:r>
            <a:r>
              <a:rPr b="1" lang="en-GB"/>
              <a:t>// transition</a:t>
            </a:r>
            <a:r>
              <a:rPr lang="en-GB"/>
              <a:t> line</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2" name="Shape 1422"/>
        <p:cNvGrpSpPr/>
        <p:nvPr/>
      </p:nvGrpSpPr>
      <p:grpSpPr>
        <a:xfrm>
          <a:off x="0" y="0"/>
          <a:ext cx="0" cy="0"/>
          <a:chOff x="0" y="0"/>
          <a:chExt cx="0" cy="0"/>
        </a:xfrm>
      </p:grpSpPr>
      <p:sp>
        <p:nvSpPr>
          <p:cNvPr id="1423" name="Google Shape;1423;p10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Task 1: Solve “segmenttree” on dunJudge</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7" name="Shape 1427"/>
        <p:cNvGrpSpPr/>
        <p:nvPr/>
      </p:nvGrpSpPr>
      <p:grpSpPr>
        <a:xfrm>
          <a:off x="0" y="0"/>
          <a:ext cx="0" cy="0"/>
          <a:chOff x="0" y="0"/>
          <a:chExt cx="0" cy="0"/>
        </a:xfrm>
      </p:grpSpPr>
      <p:sp>
        <p:nvSpPr>
          <p:cNvPr id="1428" name="Google Shape;1428;p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Task</a:t>
            </a:r>
            <a:endParaRPr/>
          </a:p>
        </p:txBody>
      </p:sp>
      <p:sp>
        <p:nvSpPr>
          <p:cNvPr id="1429" name="Google Shape;1429;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This task legit asks you to implement a segment tree</a:t>
            </a:r>
            <a:endParaRPr/>
          </a:p>
          <a:p>
            <a:pPr indent="-342900" lvl="0" marL="457200" rtl="0" algn="l">
              <a:spcBef>
                <a:spcPts val="0"/>
              </a:spcBef>
              <a:spcAft>
                <a:spcPts val="0"/>
              </a:spcAft>
              <a:buSzPts val="1800"/>
              <a:buChar char="●"/>
            </a:pPr>
            <a:r>
              <a:rPr lang="en-GB"/>
              <a:t>The template given to you can literally be copy-pasted to solve this task</a:t>
            </a:r>
            <a:endParaRPr/>
          </a:p>
          <a:p>
            <a:pPr indent="-317500" lvl="1" marL="914400" rtl="0" algn="l">
              <a:spcBef>
                <a:spcPts val="0"/>
              </a:spcBef>
              <a:spcAft>
                <a:spcPts val="0"/>
              </a:spcAft>
              <a:buSzPts val="1400"/>
              <a:buChar char="○"/>
            </a:pPr>
            <a:r>
              <a:rPr lang="en-GB"/>
              <a:t>The task asks for three functions to be coded</a:t>
            </a:r>
            <a:endParaRPr/>
          </a:p>
          <a:p>
            <a:pPr indent="-317500" lvl="1" marL="914400" rtl="0" algn="l">
              <a:spcBef>
                <a:spcPts val="0"/>
              </a:spcBef>
              <a:spcAft>
                <a:spcPts val="0"/>
              </a:spcAft>
              <a:buSzPts val="1400"/>
              <a:buChar char="○"/>
            </a:pPr>
            <a:r>
              <a:rPr lang="en-GB"/>
              <a:t>But these are exactly the same functions as given in the template</a:t>
            </a:r>
            <a:endParaRPr/>
          </a:p>
          <a:p>
            <a:pPr indent="-342900" lvl="0" marL="457200" rtl="0" algn="l">
              <a:spcBef>
                <a:spcPts val="0"/>
              </a:spcBef>
              <a:spcAft>
                <a:spcPts val="0"/>
              </a:spcAft>
              <a:buSzPts val="1800"/>
              <a:buChar char="●"/>
            </a:pPr>
            <a:r>
              <a:rPr lang="en-GB"/>
              <a:t>Submit this task on dunJudge</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3" name="Shape 1433"/>
        <p:cNvGrpSpPr/>
        <p:nvPr/>
      </p:nvGrpSpPr>
      <p:grpSpPr>
        <a:xfrm>
          <a:off x="0" y="0"/>
          <a:ext cx="0" cy="0"/>
          <a:chOff x="0" y="0"/>
          <a:chExt cx="0" cy="0"/>
        </a:xfrm>
      </p:grpSpPr>
      <p:sp>
        <p:nvSpPr>
          <p:cNvPr id="1434" name="Google Shape;1434;p11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Other applications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