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715000" cx="9144000"/>
  <p:notesSz cx="6858000" cy="9144000"/>
  <p:embeddedFontLst>
    <p:embeddedFont>
      <p:font typeface="Corbel"/>
      <p:regular r:id="rId40"/>
      <p:bold r:id="rId41"/>
      <p:italic r:id="rId42"/>
      <p:boldItalic r:id="rId43"/>
    </p:embeddedFont>
    <p:embeddedFont>
      <p:font typeface="Helvetica Neue Light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hK72YcKNZeFNz6mZ3y6X26qBNx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regular.fntdata"/><Relationship Id="rId42" Type="http://schemas.openxmlformats.org/officeDocument/2006/relationships/font" Target="fonts/Corbel-italic.fntdata"/><Relationship Id="rId41" Type="http://schemas.openxmlformats.org/officeDocument/2006/relationships/font" Target="fonts/Corbel-bold.fntdata"/><Relationship Id="rId44" Type="http://schemas.openxmlformats.org/officeDocument/2006/relationships/font" Target="fonts/HelveticaNeueLight-regular.fntdata"/><Relationship Id="rId43" Type="http://schemas.openxmlformats.org/officeDocument/2006/relationships/font" Target="fonts/Corbel-boldItalic.fntdata"/><Relationship Id="rId46" Type="http://schemas.openxmlformats.org/officeDocument/2006/relationships/font" Target="fonts/HelveticaNeueLight-italic.fntdata"/><Relationship Id="rId45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regular.fntdata"/><Relationship Id="rId47" Type="http://schemas.openxmlformats.org/officeDocument/2006/relationships/font" Target="fonts/HelveticaNeueLight-boldItalic.fntdata"/><Relationship Id="rId49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3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06089812543899"/>
          <c:y val="9.0798515050483503E-2"/>
          <c:w val="0.53520473875191799"/>
          <c:h val="0.639429902343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results'!$A$12</c:f>
              <c:strCache>
                <c:ptCount val="1"/>
                <c:pt idx="0">
                  <c:v>Hadoop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9.10746812386156E-4"/>
                  <c:y val="-2.10210210210209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537-42CB-8750-51C97B2B37CB}"/>
                </c:ext>
              </c:extLst>
            </c:dLbl>
            <c:dLbl>
              <c:idx val="1"/>
              <c:layout>
                <c:manualLayout>
                  <c:x val="-4.5537340619307802E-3"/>
                  <c:y val="-5.4054054054054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537-42CB-8750-51C97B2B37CB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results'!$B$12:$C$12</c:f>
              <c:numCache>
                <c:formatCode>General</c:formatCode>
                <c:ptCount val="2"/>
                <c:pt idx="0">
                  <c:v>170.75</c:v>
                </c:pt>
                <c:pt idx="1">
                  <c:v>80.349999999999994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37-42CB-8750-51C97B2B37CB}"/>
            </c:ext>
          </c:extLst>
        </c:ser>
        <c:ser>
          <c:idx val="1"/>
          <c:order val="1"/>
          <c:tx>
            <c:strRef>
              <c:f>'New results'!$A$13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9.10746812386156E-4"/>
                  <c:y val="-5.4054054054054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537-42CB-8750-51C97B2B37CB}"/>
                </c:ext>
              </c:extLst>
            </c:dLbl>
            <c:dLbl>
              <c:idx val="1"/>
              <c:layout>
                <c:manualLayout>
                  <c:x val="-9.10746812386156E-4"/>
                  <c:y val="-3.4534534534534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537-42CB-8750-51C97B2B37CB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results'!$B$14:$C$14</c:f>
              <c:numCache>
                <c:formatCode>General</c:formatCode>
                <c:ptCount val="2"/>
                <c:pt idx="0">
                  <c:v>23.01</c:v>
                </c:pt>
                <c:pt idx="1">
                  <c:v>13.74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37-42CB-8750-51C97B2B37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005440"/>
        <c:axId val="95006000"/>
      </c:barChart>
      <c:catAx>
        <c:axId val="95005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27275655092293799"/>
              <c:y val="0.864274077226833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5006000"/>
        <c:crosses val="autoZero"/>
        <c:auto val="1"/>
        <c:lblAlgn val="ctr"/>
        <c:lblOffset val="100"/>
        <c:noMultiLvlLbl val="0"/>
      </c:catAx>
      <c:valAx>
        <c:axId val="9500600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6.8941382327209104E-3"/>
              <c:y val="0.186422170201697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50054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270477460809203"/>
          <c:y val="0.16695721601233399"/>
          <c:w val="0.23655120978730099"/>
          <c:h val="0.229999172400746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752113570891401"/>
          <c:y val="0.109570385865619"/>
          <c:w val="0.60874602798576305"/>
          <c:h val="0.558572704696196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3D-4B4C-9553-7CB8E4131B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3D-4B4C-9553-7CB8E4131B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196503632"/>
        <c:axId val="196504192"/>
      </c:barChart>
      <c:catAx>
        <c:axId val="19650363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96504192"/>
        <c:crosses val="autoZero"/>
        <c:auto val="1"/>
        <c:lblAlgn val="ctr"/>
        <c:lblOffset val="100"/>
        <c:noMultiLvlLbl val="0"/>
      </c:catAx>
      <c:valAx>
        <c:axId val="19650419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96503632"/>
        <c:crosses val="autoZero"/>
        <c:crossBetween val="between"/>
        <c:majorUnit val="25"/>
      </c:valAx>
    </c:plotArea>
    <c:plotVisOnly val="1"/>
    <c:dispBlanksAs val="gap"/>
    <c:showDLblsOverMax val="0"/>
  </c:chart>
  <c:txPr>
    <a:bodyPr/>
    <a:lstStyle/>
    <a:p>
      <a:pPr>
        <a:defRPr sz="2000">
          <a:latin typeface="+mn-lt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177493438320199"/>
          <c:y val="0.109570385865619"/>
          <c:w val="0.52609333989501295"/>
          <c:h val="0.558572704696196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7A-4FB3-9F9C-7705E6E9B3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7A-4FB3-9F9C-7705E6E9B3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196507552"/>
        <c:axId val="196508112"/>
      </c:barChart>
      <c:catAx>
        <c:axId val="19650755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96508112"/>
        <c:crosses val="autoZero"/>
        <c:auto val="1"/>
        <c:lblAlgn val="ctr"/>
        <c:lblOffset val="100"/>
        <c:noMultiLvlLbl val="0"/>
      </c:catAx>
      <c:valAx>
        <c:axId val="196508112"/>
        <c:scaling>
          <c:orientation val="minMax"/>
          <c:min val="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96507552"/>
        <c:crosses val="autoZero"/>
        <c:crossBetween val="between"/>
        <c:majorUnit val="30"/>
      </c:valAx>
    </c:plotArea>
    <c:legend>
      <c:legendPos val="r"/>
      <c:layout>
        <c:manualLayout>
          <c:xMode val="edge"/>
          <c:yMode val="edge"/>
          <c:x val="0.81117313460817397"/>
          <c:y val="6.8804118284059704E-2"/>
          <c:w val="0.13525543682039701"/>
          <c:h val="0.6576770689807429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>
          <a:latin typeface="+mn-lt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Preamble: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* Excited to kick off first day of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* This first tutorial is about using Spark </a:t>
            </a:r>
            <a:r>
              <a:rPr b="1" lang="en-US"/>
              <a:t>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* </a:t>
            </a:r>
            <a:r>
              <a:rPr b="0" lang="en-US"/>
              <a:t>We’ve got a curriculum jammed packed with material, so let’s go ahead and get started</a:t>
            </a:r>
            <a:endParaRPr b="1"/>
          </a:p>
        </p:txBody>
      </p:sp>
      <p:sp>
        <p:nvSpPr>
          <p:cNvPr id="86" name="Google Shape;8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lazy</a:t>
            </a:r>
            <a:endParaRPr/>
          </a:p>
        </p:txBody>
      </p:sp>
      <p:sp>
        <p:nvSpPr>
          <p:cNvPr id="224" name="Google Shape;22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Launch computations</a:t>
            </a:r>
            <a:endParaRPr/>
          </a:p>
        </p:txBody>
      </p:sp>
      <p:sp>
        <p:nvSpPr>
          <p:cNvPr id="232" name="Google Shape;23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2" name="Google Shape;2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 a modified version of Hadoop</a:t>
            </a:r>
            <a:endParaRPr/>
          </a:p>
        </p:txBody>
      </p:sp>
      <p:sp>
        <p:nvSpPr>
          <p:cNvPr id="293" name="Google Shape;293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Generalize the map/reduce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of the most exciting things you’ll find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Growing all the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NASCAR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Including several sponsors of this event are just starting to get involved…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your logo is not up here, forgive us – it’s hard to keep up!</a:t>
            </a:r>
            <a:endParaRPr/>
          </a:p>
        </p:txBody>
      </p:sp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54 GB Wikipedia dataset</a:t>
            </a:r>
            <a:endParaRPr/>
          </a:p>
        </p:txBody>
      </p:sp>
      <p:sp>
        <p:nvSpPr>
          <p:cNvPr id="577" name="Google Shape;577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 GB datasets</a:t>
            </a:r>
            <a:endParaRPr/>
          </a:p>
        </p:txBody>
      </p:sp>
      <p:sp>
        <p:nvSpPr>
          <p:cNvPr id="584" name="Google Shape;584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RDD 🡺 Colloquially referred to as RDDs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(e.g. caching in RAM)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Lazy operations to build RDDs from other RDDs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Return a result or write it to storage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Add “variables” to the “functions” in functional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ark Logo #112.jpg" id="17" name="Google Shape;17;p46"/>
          <p:cNvPicPr preferRelativeResize="0"/>
          <p:nvPr/>
        </p:nvPicPr>
        <p:blipFill rotWithShape="1">
          <a:blip r:embed="rId2">
            <a:alphaModFix/>
          </a:blip>
          <a:srcRect b="14654" l="7999" r="8247" t="13418"/>
          <a:stretch/>
        </p:blipFill>
        <p:spPr>
          <a:xfrm>
            <a:off x="4041310" y="1971041"/>
            <a:ext cx="4877966" cy="266047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6"/>
          <p:cNvSpPr txBox="1"/>
          <p:nvPr>
            <p:ph type="ctrTitle"/>
          </p:nvPr>
        </p:nvSpPr>
        <p:spPr>
          <a:xfrm>
            <a:off x="421640" y="1084862"/>
            <a:ext cx="7772400" cy="657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" type="subTitle"/>
          </p:nvPr>
        </p:nvSpPr>
        <p:spPr>
          <a:xfrm>
            <a:off x="421640" y="1742793"/>
            <a:ext cx="6400800" cy="593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5"/>
          <p:cNvSpPr txBox="1"/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5"/>
          <p:cNvSpPr/>
          <p:nvPr>
            <p:ph idx="2" type="pic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55"/>
          <p:cNvSpPr txBox="1"/>
          <p:nvPr>
            <p:ph idx="1" type="body"/>
          </p:nvPr>
        </p:nvSpPr>
        <p:spPr>
          <a:xfrm>
            <a:off x="1792288" y="4472782"/>
            <a:ext cx="5486400" cy="670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55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5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5"/>
          <p:cNvSpPr txBox="1"/>
          <p:nvPr>
            <p:ph idx="12" type="sldNum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6"/>
          <p:cNvSpPr txBox="1"/>
          <p:nvPr>
            <p:ph type="title"/>
          </p:nvPr>
        </p:nvSpPr>
        <p:spPr>
          <a:xfrm rot="5400000">
            <a:off x="5829829" y="971550"/>
            <a:ext cx="365654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6"/>
          <p:cNvSpPr txBox="1"/>
          <p:nvPr>
            <p:ph idx="1" type="body"/>
          </p:nvPr>
        </p:nvSpPr>
        <p:spPr>
          <a:xfrm rot="5400000">
            <a:off x="1638829" y="-1009650"/>
            <a:ext cx="365654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56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6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6"/>
          <p:cNvSpPr txBox="1"/>
          <p:nvPr>
            <p:ph idx="12" type="sldNum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7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idx="1" type="body"/>
          </p:nvPr>
        </p:nvSpPr>
        <p:spPr>
          <a:xfrm>
            <a:off x="457200" y="1279261"/>
            <a:ext cx="4040188" cy="533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" name="Google Shape;23;p47"/>
          <p:cNvSpPr txBox="1"/>
          <p:nvPr>
            <p:ph idx="2" type="body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4" name="Google Shape;24;p47"/>
          <p:cNvSpPr txBox="1"/>
          <p:nvPr>
            <p:ph idx="3" type="body"/>
          </p:nvPr>
        </p:nvSpPr>
        <p:spPr>
          <a:xfrm>
            <a:off x="4645027" y="1279261"/>
            <a:ext cx="4041775" cy="533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" name="Google Shape;25;p47"/>
          <p:cNvSpPr txBox="1"/>
          <p:nvPr>
            <p:ph idx="4" type="body"/>
          </p:nvPr>
        </p:nvSpPr>
        <p:spPr>
          <a:xfrm>
            <a:off x="4645027" y="1812396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6" name="Google Shape;26;p47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7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7"/>
          <p:cNvSpPr txBox="1"/>
          <p:nvPr>
            <p:ph idx="12" type="sldNum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8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8"/>
          <p:cNvSpPr txBox="1"/>
          <p:nvPr>
            <p:ph idx="1" type="body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8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8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8"/>
          <p:cNvSpPr txBox="1"/>
          <p:nvPr>
            <p:ph idx="12" type="sldNum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9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9"/>
          <p:cNvSpPr txBox="1"/>
          <p:nvPr>
            <p:ph idx="1" type="body"/>
          </p:nvPr>
        </p:nvSpPr>
        <p:spPr>
          <a:xfrm>
            <a:off x="457200" y="1338781"/>
            <a:ext cx="4038600" cy="34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49"/>
          <p:cNvSpPr txBox="1"/>
          <p:nvPr>
            <p:ph idx="2" type="body"/>
          </p:nvPr>
        </p:nvSpPr>
        <p:spPr>
          <a:xfrm>
            <a:off x="4648200" y="1338781"/>
            <a:ext cx="4038600" cy="34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49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9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9"/>
          <p:cNvSpPr txBox="1"/>
          <p:nvPr>
            <p:ph idx="12" type="sldNum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0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0"/>
          <p:cNvSpPr txBox="1"/>
          <p:nvPr>
            <p:ph idx="1" type="body"/>
          </p:nvPr>
        </p:nvSpPr>
        <p:spPr>
          <a:xfrm rot="5400000">
            <a:off x="2686182" y="-895481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0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0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2" type="sldNum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1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1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1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1"/>
          <p:cNvSpPr txBox="1"/>
          <p:nvPr>
            <p:ph idx="12" type="sldNum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2"/>
          <p:cNvSpPr txBox="1"/>
          <p:nvPr>
            <p:ph type="title"/>
          </p:nvPr>
        </p:nvSpPr>
        <p:spPr>
          <a:xfrm>
            <a:off x="722313" y="3672418"/>
            <a:ext cx="7772400" cy="1135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 Ligh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2"/>
          <p:cNvSpPr txBox="1"/>
          <p:nvPr>
            <p:ph idx="1" type="body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52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2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2"/>
          <p:cNvSpPr txBox="1"/>
          <p:nvPr>
            <p:ph idx="12" type="sldNum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3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3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3"/>
          <p:cNvSpPr txBox="1"/>
          <p:nvPr>
            <p:ph idx="12" type="sldNum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4"/>
          <p:cNvSpPr txBox="1"/>
          <p:nvPr>
            <p:ph type="title"/>
          </p:nvPr>
        </p:nvSpPr>
        <p:spPr>
          <a:xfrm>
            <a:off x="457202" y="227541"/>
            <a:ext cx="3008313" cy="9683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4"/>
          <p:cNvSpPr txBox="1"/>
          <p:nvPr>
            <p:ph idx="1" type="body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54"/>
          <p:cNvSpPr txBox="1"/>
          <p:nvPr>
            <p:ph idx="2" type="body"/>
          </p:nvPr>
        </p:nvSpPr>
        <p:spPr>
          <a:xfrm>
            <a:off x="457202" y="1195918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54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4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4"/>
          <p:cNvSpPr txBox="1"/>
          <p:nvPr>
            <p:ph idx="12" type="sldNum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ark Logo #112.jpg" id="10" name="Google Shape;10;p45"/>
          <p:cNvPicPr preferRelativeResize="0"/>
          <p:nvPr/>
        </p:nvPicPr>
        <p:blipFill rotWithShape="1">
          <a:blip r:embed="rId1">
            <a:alphaModFix/>
          </a:blip>
          <a:srcRect b="14654" l="7999" r="8247" t="13418"/>
          <a:stretch/>
        </p:blipFill>
        <p:spPr>
          <a:xfrm>
            <a:off x="7924800" y="5015535"/>
            <a:ext cx="1177356" cy="64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5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1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45"/>
          <p:cNvSpPr txBox="1"/>
          <p:nvPr>
            <p:ph idx="1" type="body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5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5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5"/>
          <p:cNvSpPr txBox="1"/>
          <p:nvPr>
            <p:ph idx="12" type="sldNum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.png"/><Relationship Id="rId22" Type="http://schemas.openxmlformats.org/officeDocument/2006/relationships/image" Target="../media/image16.png"/><Relationship Id="rId21" Type="http://schemas.openxmlformats.org/officeDocument/2006/relationships/image" Target="../media/image19.png"/><Relationship Id="rId24" Type="http://schemas.openxmlformats.org/officeDocument/2006/relationships/image" Target="../media/image27.png"/><Relationship Id="rId23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jpg"/><Relationship Id="rId4" Type="http://schemas.openxmlformats.org/officeDocument/2006/relationships/image" Target="../media/image5.png"/><Relationship Id="rId9" Type="http://schemas.openxmlformats.org/officeDocument/2006/relationships/image" Target="../media/image9.jpg"/><Relationship Id="rId26" Type="http://schemas.openxmlformats.org/officeDocument/2006/relationships/image" Target="../media/image25.png"/><Relationship Id="rId25" Type="http://schemas.openxmlformats.org/officeDocument/2006/relationships/image" Target="../media/image23.png"/><Relationship Id="rId28" Type="http://schemas.openxmlformats.org/officeDocument/2006/relationships/image" Target="../media/image28.png"/><Relationship Id="rId27" Type="http://schemas.openxmlformats.org/officeDocument/2006/relationships/image" Target="../media/image31.png"/><Relationship Id="rId5" Type="http://schemas.openxmlformats.org/officeDocument/2006/relationships/image" Target="../media/image20.jpg"/><Relationship Id="rId6" Type="http://schemas.openxmlformats.org/officeDocument/2006/relationships/image" Target="../media/image7.png"/><Relationship Id="rId29" Type="http://schemas.openxmlformats.org/officeDocument/2006/relationships/image" Target="../media/image29.png"/><Relationship Id="rId7" Type="http://schemas.openxmlformats.org/officeDocument/2006/relationships/image" Target="../media/image3.jpg"/><Relationship Id="rId8" Type="http://schemas.openxmlformats.org/officeDocument/2006/relationships/image" Target="../media/image14.png"/><Relationship Id="rId31" Type="http://schemas.openxmlformats.org/officeDocument/2006/relationships/image" Target="../media/image24.png"/><Relationship Id="rId30" Type="http://schemas.openxmlformats.org/officeDocument/2006/relationships/image" Target="../media/image30.png"/><Relationship Id="rId11" Type="http://schemas.openxmlformats.org/officeDocument/2006/relationships/image" Target="../media/image13.png"/><Relationship Id="rId10" Type="http://schemas.openxmlformats.org/officeDocument/2006/relationships/image" Target="../media/image21.png"/><Relationship Id="rId13" Type="http://schemas.openxmlformats.org/officeDocument/2006/relationships/image" Target="../media/image15.jpg"/><Relationship Id="rId12" Type="http://schemas.openxmlformats.org/officeDocument/2006/relationships/image" Target="../media/image12.png"/><Relationship Id="rId15" Type="http://schemas.openxmlformats.org/officeDocument/2006/relationships/image" Target="../media/image10.png"/><Relationship Id="rId14" Type="http://schemas.openxmlformats.org/officeDocument/2006/relationships/image" Target="../media/image8.gif"/><Relationship Id="rId17" Type="http://schemas.openxmlformats.org/officeDocument/2006/relationships/image" Target="../media/image11.png"/><Relationship Id="rId16" Type="http://schemas.openxmlformats.org/officeDocument/2006/relationships/image" Target="../media/image4.png"/><Relationship Id="rId19" Type="http://schemas.openxmlformats.org/officeDocument/2006/relationships/image" Target="../media/image17.png"/><Relationship Id="rId18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chart" Target="../charts/chart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421640" y="875192"/>
            <a:ext cx="7772400" cy="657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 sz="5400"/>
              <a:t>Giới thiệu về </a:t>
            </a:r>
            <a:r>
              <a:rPr b="1" lang="en-US" sz="5400"/>
              <a:t>Apache Spark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Phép biến hình cơ bản</a:t>
            </a:r>
            <a:endParaRPr/>
          </a:p>
        </p:txBody>
      </p:sp>
      <p:sp>
        <p:nvSpPr>
          <p:cNvPr id="227" name="Google Shape;227;p13"/>
          <p:cNvSpPr txBox="1"/>
          <p:nvPr>
            <p:ph idx="1" type="body"/>
          </p:nvPr>
        </p:nvSpPr>
        <p:spPr>
          <a:xfrm>
            <a:off x="437943" y="1328391"/>
            <a:ext cx="8954223" cy="3815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nums = sc.parallelize([1, 2, 3])</a:t>
            </a:r>
            <a:b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</a:br>
            <a:endParaRPr sz="2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Pass each element through a function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squares = nums.</a:t>
            </a:r>
            <a:r>
              <a:rPr lang="en-US" sz="21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map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21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x: x*x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)   </a:t>
            </a: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{1, 4, 9}</a:t>
            </a:r>
            <a:endParaRPr/>
          </a:p>
          <a:p>
            <a:pPr indent="-20955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None/>
            </a:pPr>
            <a:r>
              <a:t/>
            </a:r>
            <a:endParaRPr sz="2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Keep elements passing a predicate</a:t>
            </a:r>
            <a:endParaRPr sz="2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even = squares.</a:t>
            </a:r>
            <a:r>
              <a:rPr lang="en-US" sz="21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filter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21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x: x % 2 == 0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) </a:t>
            </a: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{4}</a:t>
            </a:r>
            <a:endParaRPr/>
          </a:p>
          <a:p>
            <a:pPr indent="-20955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None/>
            </a:pPr>
            <a:r>
              <a:t/>
            </a:r>
            <a:endParaRPr sz="2100">
              <a:solidFill>
                <a:srgbClr val="00804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Map each element to zero or more others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nums.</a:t>
            </a:r>
            <a:r>
              <a:rPr lang="en-US" sz="21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flatMap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21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x: =&gt; range(x)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700"/>
              <a:buFont typeface="Merriweather Sans"/>
              <a:buChar char="&gt;"/>
            </a:pPr>
            <a:r>
              <a:rPr lang="en-US" sz="17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=&gt; {0, 0, 1, 0, 1, 2}</a:t>
            </a:r>
            <a:endParaRPr/>
          </a:p>
        </p:txBody>
      </p:sp>
      <p:sp>
        <p:nvSpPr>
          <p:cNvPr id="228" name="Google Shape;228;p13"/>
          <p:cNvSpPr/>
          <p:nvPr/>
        </p:nvSpPr>
        <p:spPr>
          <a:xfrm>
            <a:off x="6121751" y="4939885"/>
            <a:ext cx="2963857" cy="612908"/>
          </a:xfrm>
          <a:prstGeom prst="wedgeRectCallout">
            <a:avLst>
              <a:gd fmla="val -43644" name="adj1"/>
              <a:gd fmla="val -132789" name="adj2"/>
            </a:avLst>
          </a:prstGeom>
          <a:solidFill>
            <a:srgbClr val="BFBFB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Range object (sequence of numbers 0, 1, …, x-1)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/>
          <p:nvPr>
            <p:ph type="title"/>
          </p:nvPr>
        </p:nvSpPr>
        <p:spPr>
          <a:xfrm>
            <a:off x="457200" y="3175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Hành động cơ bản</a:t>
            </a:r>
            <a:endParaRPr/>
          </a:p>
        </p:txBody>
      </p:sp>
      <p:sp>
        <p:nvSpPr>
          <p:cNvPr id="235" name="Google Shape;235;p14"/>
          <p:cNvSpPr txBox="1"/>
          <p:nvPr>
            <p:ph idx="1" type="body"/>
          </p:nvPr>
        </p:nvSpPr>
        <p:spPr>
          <a:xfrm>
            <a:off x="457200" y="1270000"/>
            <a:ext cx="8382000" cy="418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nums = sc.parallelize([1, 2, 3])</a:t>
            </a:r>
            <a:b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</a:br>
            <a:endParaRPr sz="12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Retrieve RDD contents as a local collection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nums.</a:t>
            </a:r>
            <a:r>
              <a:rPr lang="en-US" sz="21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collect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() </a:t>
            </a: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=&gt; [1, 2, 3]</a:t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Merriweather Sans"/>
              <a:buNone/>
            </a:pPr>
            <a:r>
              <a:t/>
            </a:r>
            <a:endParaRPr sz="1200">
              <a:solidFill>
                <a:srgbClr val="00804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Return first K elements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nums.</a:t>
            </a:r>
            <a:r>
              <a:rPr lang="en-US" sz="21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take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(2)   </a:t>
            </a: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=&gt; [1, 2]</a:t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Merriweather Sans"/>
              <a:buNone/>
            </a:pPr>
            <a:r>
              <a:t/>
            </a:r>
            <a:endParaRPr sz="12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Count number of elements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nums.</a:t>
            </a:r>
            <a:r>
              <a:rPr lang="en-US" sz="21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count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()   </a:t>
            </a: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=&gt; 3</a:t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Merriweather Sans"/>
              <a:buNone/>
            </a:pPr>
            <a:r>
              <a:t/>
            </a:r>
            <a:endParaRPr sz="1200">
              <a:solidFill>
                <a:srgbClr val="00804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Merge elements with an associative function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nums.</a:t>
            </a:r>
            <a:r>
              <a:rPr lang="en-US" sz="21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reduce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21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x, y: x + y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)  </a:t>
            </a: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=&gt; 6</a:t>
            </a:r>
            <a:endParaRPr sz="1200">
              <a:solidFill>
                <a:srgbClr val="00804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Merriweather Sans"/>
              <a:buNone/>
            </a:pPr>
            <a:r>
              <a:t/>
            </a:r>
            <a:endParaRPr sz="1200">
              <a:solidFill>
                <a:srgbClr val="00804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Write elements to a text file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nums.</a:t>
            </a:r>
            <a:r>
              <a:rPr lang="en-US" sz="21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saveAsTextFile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21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“hdfs://file.txt”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sz="2100">
              <a:solidFill>
                <a:srgbClr val="00804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/>
          <p:nvPr>
            <p:ph type="title"/>
          </p:nvPr>
        </p:nvSpPr>
        <p:spPr>
          <a:xfrm>
            <a:off x="457200" y="2540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lang="en-US" sz="4800"/>
              <a:t>Làm việc với cặp khoá-giá trị</a:t>
            </a:r>
            <a:endParaRPr sz="4800"/>
          </a:p>
        </p:txBody>
      </p:sp>
      <p:sp>
        <p:nvSpPr>
          <p:cNvPr id="241" name="Google Shape;241;p15"/>
          <p:cNvSpPr txBox="1"/>
          <p:nvPr>
            <p:ph idx="1" type="body"/>
          </p:nvPr>
        </p:nvSpPr>
        <p:spPr>
          <a:xfrm>
            <a:off x="540929" y="1184394"/>
            <a:ext cx="7720419" cy="797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Các phép biến đổi “giảm thiểu phân tán” của Spark hoạt động trên RDD của các cặp khoá-giá trị</a:t>
            </a:r>
            <a:endParaRPr sz="2400"/>
          </a:p>
        </p:txBody>
      </p:sp>
      <p:sp>
        <p:nvSpPr>
          <p:cNvPr id="242" name="Google Shape;242;p15"/>
          <p:cNvSpPr/>
          <p:nvPr/>
        </p:nvSpPr>
        <p:spPr>
          <a:xfrm>
            <a:off x="1025692" y="2124274"/>
            <a:ext cx="6039017" cy="3590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pair = (a, b)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		pair[0] </a:t>
            </a: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=&gt; a </a:t>
            </a:r>
            <a:b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pair[1] </a:t>
            </a: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=&gt; b</a:t>
            </a:r>
            <a:endParaRPr sz="20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</a:pPr>
            <a:r>
              <a:rPr lang="en-US" sz="3500"/>
              <a:t>Một số thao tác với cặp khoá-giá trị</a:t>
            </a:r>
            <a:endParaRPr sz="3500"/>
          </a:p>
        </p:txBody>
      </p:sp>
      <p:sp>
        <p:nvSpPr>
          <p:cNvPr id="248" name="Google Shape;248;p16"/>
          <p:cNvSpPr txBox="1"/>
          <p:nvPr>
            <p:ph idx="1" type="body"/>
          </p:nvPr>
        </p:nvSpPr>
        <p:spPr>
          <a:xfrm>
            <a:off x="457200" y="1625865"/>
            <a:ext cx="8318975" cy="351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900"/>
              <a:buFont typeface="Merriweather Sans"/>
              <a:buChar char="&gt;"/>
            </a:pP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pets = sc.parallelize(</a:t>
            </a:r>
            <a:b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  [(</a:t>
            </a:r>
            <a:r>
              <a:rPr lang="en-US" sz="19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“cat”</a:t>
            </a: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, 1), (</a:t>
            </a:r>
            <a:r>
              <a:rPr lang="en-US" sz="19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“dog”</a:t>
            </a: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, 1), (</a:t>
            </a:r>
            <a:r>
              <a:rPr lang="en-US" sz="19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“cat”</a:t>
            </a: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, 2)])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rgbClr val="BFBFBF"/>
              </a:buClr>
              <a:buSzPts val="1900"/>
              <a:buFont typeface="Merriweather Sans"/>
              <a:buChar char="&gt;"/>
            </a:pP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pets.</a:t>
            </a:r>
            <a:r>
              <a:rPr lang="en-US" sz="19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reduceByKey</a:t>
            </a: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9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x, y: x + y</a:t>
            </a: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b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                  </a:t>
            </a:r>
            <a:r>
              <a:rPr lang="en-US" sz="19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=&gt; {(cat, 3), (dog, 1)}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rgbClr val="BFBFBF"/>
              </a:buClr>
              <a:buSzPts val="1900"/>
              <a:buFont typeface="Merriweather Sans"/>
              <a:buChar char="&gt;"/>
            </a:pP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pets.</a:t>
            </a:r>
            <a:r>
              <a:rPr lang="en-US" sz="19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groupByKey</a:t>
            </a: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() </a:t>
            </a:r>
            <a:r>
              <a:rPr lang="en-US" sz="19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=&gt; {(cat, [1, 2]), (dog, [1])}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rgbClr val="BFBFBF"/>
              </a:buClr>
              <a:buSzPts val="1900"/>
              <a:buFont typeface="Merriweather Sans"/>
              <a:buChar char="&gt;"/>
            </a:pP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pets.</a:t>
            </a:r>
            <a:r>
              <a:rPr lang="en-US" sz="19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sortByKey</a:t>
            </a: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()  </a:t>
            </a:r>
            <a:r>
              <a:rPr lang="en-US" sz="19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=&gt; {(cat, 1), (cat, 2), (dog, 1)}</a:t>
            </a:r>
            <a:endParaRPr/>
          </a:p>
          <a:p>
            <a:pPr indent="-23495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solidFill>
                <a:srgbClr val="00804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latin typeface="Droid Sans Mono"/>
                <a:ea typeface="Droid Sans Mono"/>
                <a:cs typeface="Droid Sans Mono"/>
                <a:sym typeface="Droid Sans Mono"/>
              </a:rPr>
              <a:t>reduceByKey</a:t>
            </a:r>
            <a:r>
              <a:rPr lang="en-US" sz="3000"/>
              <a:t> tự động triển khai </a:t>
            </a:r>
            <a:r>
              <a:rPr b="1" lang="en-US" sz="3000"/>
              <a:t>combiners on the map side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/>
          <p:nvPr>
            <p:ph idx="1" type="body"/>
          </p:nvPr>
        </p:nvSpPr>
        <p:spPr>
          <a:xfrm>
            <a:off x="457200" y="1651000"/>
            <a:ext cx="82296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erriweather Sans"/>
              <a:buChar char="&gt;"/>
            </a:pP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lines = sc.textFile(</a:t>
            </a:r>
            <a:r>
              <a:rPr lang="en-US" sz="18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“hamlet.txt”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erriweather Sans"/>
              <a:buChar char="&gt;"/>
            </a:pP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counts = lines.</a:t>
            </a:r>
            <a:r>
              <a:rPr lang="en-US" sz="18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flatMap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8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line: line.split(“ ”)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b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              .</a:t>
            </a:r>
            <a:r>
              <a:rPr lang="en-US" sz="18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map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8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word =&gt; (word, 1)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b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              .</a:t>
            </a:r>
            <a:r>
              <a:rPr lang="en-US" sz="18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reduceByKey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8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x, y: x + y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</p:txBody>
      </p:sp>
      <p:sp>
        <p:nvSpPr>
          <p:cNvPr id="254" name="Google Shape;254;p17"/>
          <p:cNvSpPr txBox="1"/>
          <p:nvPr>
            <p:ph type="title"/>
          </p:nvPr>
        </p:nvSpPr>
        <p:spPr>
          <a:xfrm>
            <a:off x="457200" y="454283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Open Sans"/>
              <a:buNone/>
            </a:pPr>
            <a:r>
              <a:rPr lang="en-US" sz="5500"/>
              <a:t>Ví dụ: Word Count</a:t>
            </a:r>
            <a:endParaRPr/>
          </a:p>
        </p:txBody>
      </p:sp>
      <p:grpSp>
        <p:nvGrpSpPr>
          <p:cNvPr id="255" name="Google Shape;255;p17"/>
          <p:cNvGrpSpPr/>
          <p:nvPr/>
        </p:nvGrpSpPr>
        <p:grpSpPr>
          <a:xfrm>
            <a:off x="1007894" y="3367661"/>
            <a:ext cx="6642533" cy="1999884"/>
            <a:chOff x="1364823" y="4724400"/>
            <a:chExt cx="5926182" cy="2271589"/>
          </a:xfrm>
        </p:grpSpPr>
        <p:sp>
          <p:nvSpPr>
            <p:cNvPr id="256" name="Google Shape;256;p17"/>
            <p:cNvSpPr txBox="1"/>
            <p:nvPr/>
          </p:nvSpPr>
          <p:spPr>
            <a:xfrm>
              <a:off x="1364823" y="5080000"/>
              <a:ext cx="1091476" cy="454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“to be or”</a:t>
              </a:r>
              <a:endParaRPr/>
            </a:p>
          </p:txBody>
        </p:sp>
        <p:sp>
          <p:nvSpPr>
            <p:cNvPr id="257" name="Google Shape;257;p17"/>
            <p:cNvSpPr txBox="1"/>
            <p:nvPr/>
          </p:nvSpPr>
          <p:spPr>
            <a:xfrm>
              <a:off x="1364823" y="6146741"/>
              <a:ext cx="1197127" cy="454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“not to be”</a:t>
              </a:r>
              <a:endParaRPr/>
            </a:p>
          </p:txBody>
        </p:sp>
        <p:sp>
          <p:nvSpPr>
            <p:cNvPr id="258" name="Google Shape;258;p17"/>
            <p:cNvSpPr txBox="1"/>
            <p:nvPr/>
          </p:nvSpPr>
          <p:spPr>
            <a:xfrm>
              <a:off x="3256599" y="4724400"/>
              <a:ext cx="588070" cy="11536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“to”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“be”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“or”</a:t>
              </a:r>
              <a:endParaRPr/>
            </a:p>
          </p:txBody>
        </p:sp>
        <p:sp>
          <p:nvSpPr>
            <p:cNvPr id="259" name="Google Shape;259;p17"/>
            <p:cNvSpPr txBox="1"/>
            <p:nvPr/>
          </p:nvSpPr>
          <p:spPr>
            <a:xfrm>
              <a:off x="3256599" y="5842337"/>
              <a:ext cx="668157" cy="11536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“not”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“to”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“be”</a:t>
              </a:r>
              <a:endParaRPr/>
            </a:p>
          </p:txBody>
        </p:sp>
        <p:sp>
          <p:nvSpPr>
            <p:cNvPr id="260" name="Google Shape;260;p17"/>
            <p:cNvSpPr txBox="1"/>
            <p:nvPr/>
          </p:nvSpPr>
          <p:spPr>
            <a:xfrm>
              <a:off x="4761126" y="4724400"/>
              <a:ext cx="747082" cy="1153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(to, 1)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(be, 1)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(or, 1)</a:t>
              </a:r>
              <a:endParaRPr/>
            </a:p>
          </p:txBody>
        </p:sp>
        <p:sp>
          <p:nvSpPr>
            <p:cNvPr id="261" name="Google Shape;261;p17"/>
            <p:cNvSpPr txBox="1"/>
            <p:nvPr/>
          </p:nvSpPr>
          <p:spPr>
            <a:xfrm>
              <a:off x="4761126" y="5842337"/>
              <a:ext cx="830544" cy="1153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(not, 1)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(to, 1)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(be, 1)</a:t>
              </a:r>
              <a:endParaRPr/>
            </a:p>
          </p:txBody>
        </p:sp>
        <p:sp>
          <p:nvSpPr>
            <p:cNvPr id="262" name="Google Shape;262;p17"/>
            <p:cNvSpPr txBox="1"/>
            <p:nvPr/>
          </p:nvSpPr>
          <p:spPr>
            <a:xfrm>
              <a:off x="6460461" y="4885074"/>
              <a:ext cx="830544" cy="804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(be, 2)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(not, 1)</a:t>
              </a:r>
              <a:endParaRPr/>
            </a:p>
          </p:txBody>
        </p:sp>
        <p:sp>
          <p:nvSpPr>
            <p:cNvPr id="263" name="Google Shape;263;p17"/>
            <p:cNvSpPr txBox="1"/>
            <p:nvPr/>
          </p:nvSpPr>
          <p:spPr>
            <a:xfrm>
              <a:off x="6460461" y="6001851"/>
              <a:ext cx="726412" cy="804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(or, 1)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(to, 2)</a:t>
              </a:r>
              <a:endParaRPr/>
            </a:p>
          </p:txBody>
        </p:sp>
        <p:cxnSp>
          <p:nvCxnSpPr>
            <p:cNvPr id="264" name="Google Shape;264;p17"/>
            <p:cNvCxnSpPr/>
            <p:nvPr/>
          </p:nvCxnSpPr>
          <p:spPr>
            <a:xfrm>
              <a:off x="2518918" y="5287749"/>
              <a:ext cx="67054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65" name="Google Shape;265;p17"/>
            <p:cNvCxnSpPr/>
            <p:nvPr/>
          </p:nvCxnSpPr>
          <p:spPr>
            <a:xfrm>
              <a:off x="2518918" y="6357863"/>
              <a:ext cx="67054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66" name="Google Shape;266;p17"/>
            <p:cNvCxnSpPr/>
            <p:nvPr/>
          </p:nvCxnSpPr>
          <p:spPr>
            <a:xfrm>
              <a:off x="3973353" y="5264150"/>
              <a:ext cx="67054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67" name="Google Shape;267;p17"/>
            <p:cNvCxnSpPr/>
            <p:nvPr/>
          </p:nvCxnSpPr>
          <p:spPr>
            <a:xfrm>
              <a:off x="3973353" y="6400800"/>
              <a:ext cx="67054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68" name="Google Shape;268;p17"/>
            <p:cNvCxnSpPr/>
            <p:nvPr/>
          </p:nvCxnSpPr>
          <p:spPr>
            <a:xfrm>
              <a:off x="5640793" y="5219821"/>
              <a:ext cx="764090" cy="1125631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69" name="Google Shape;269;p17"/>
            <p:cNvCxnSpPr/>
            <p:nvPr/>
          </p:nvCxnSpPr>
          <p:spPr>
            <a:xfrm>
              <a:off x="5640793" y="5215684"/>
              <a:ext cx="764090" cy="10176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70" name="Google Shape;270;p17"/>
            <p:cNvCxnSpPr/>
            <p:nvPr/>
          </p:nvCxnSpPr>
          <p:spPr>
            <a:xfrm flipH="1" rot="10800000">
              <a:off x="5640793" y="5311916"/>
              <a:ext cx="764090" cy="111743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71" name="Google Shape;271;p17"/>
            <p:cNvCxnSpPr/>
            <p:nvPr/>
          </p:nvCxnSpPr>
          <p:spPr>
            <a:xfrm flipH="1" rot="10800000">
              <a:off x="5640793" y="6340732"/>
              <a:ext cx="764090" cy="10102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 txBox="1"/>
          <p:nvPr>
            <p:ph type="title"/>
          </p:nvPr>
        </p:nvSpPr>
        <p:spPr>
          <a:xfrm>
            <a:off x="457200" y="3810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lang="en-US" sz="5000"/>
              <a:t>Một số cặp khoá-giá trị khác</a:t>
            </a:r>
            <a:endParaRPr sz="5000"/>
          </a:p>
        </p:txBody>
      </p:sp>
      <p:sp>
        <p:nvSpPr>
          <p:cNvPr id="277" name="Google Shape;277;p18"/>
          <p:cNvSpPr txBox="1"/>
          <p:nvPr>
            <p:ph idx="1" type="body"/>
          </p:nvPr>
        </p:nvSpPr>
        <p:spPr>
          <a:xfrm>
            <a:off x="471155" y="1392812"/>
            <a:ext cx="8318975" cy="4022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Merriweather Sans"/>
              <a:buChar char="&gt;"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visits = sc.parallelize([ (</a:t>
            </a:r>
            <a:r>
              <a:rPr lang="en-US" sz="16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“index.html”</a:t>
            </a: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,</a:t>
            </a:r>
            <a:r>
              <a:rPr lang="en-US" sz="16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“1.2.3.4”</a:t>
            </a: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),</a:t>
            </a:r>
            <a:b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                      (</a:t>
            </a:r>
            <a:r>
              <a:rPr lang="en-US" sz="16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“about.html”</a:t>
            </a:r>
            <a:r>
              <a:rPr lang="en-U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</a:t>
            </a:r>
            <a:r>
              <a:rPr lang="en-US" sz="16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“3.4.5.6”</a:t>
            </a: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),</a:t>
            </a:r>
            <a:b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                      (</a:t>
            </a:r>
            <a:r>
              <a:rPr lang="en-US" sz="16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“index.html”</a:t>
            </a:r>
            <a:r>
              <a:rPr lang="en-U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</a:t>
            </a:r>
            <a:r>
              <a:rPr lang="en-US" sz="16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“1.3.3.1”</a:t>
            </a: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) ])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Merriweather Sans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Merriweather Sans"/>
              <a:buChar char="&gt;"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pageNames = sc.parallelize([ (</a:t>
            </a:r>
            <a:r>
              <a:rPr lang="en-US" sz="16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“index.html”</a:t>
            </a: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-US" sz="16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“Home”</a:t>
            </a: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),</a:t>
            </a:r>
            <a:b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(</a:t>
            </a:r>
            <a:r>
              <a:rPr lang="en-US" sz="16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“about.html”</a:t>
            </a: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-US" sz="16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“About”</a:t>
            </a: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) ])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Merriweather Sans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Merriweather Sans"/>
              <a:buChar char="&gt;"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visits.</a:t>
            </a:r>
            <a:r>
              <a:rPr lang="en-US" sz="16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join</a:t>
            </a: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(pageNames) </a:t>
            </a:r>
            <a:br>
              <a:rPr lang="en-US" sz="16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6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(“index.html”, (“1.2.3.4”, “Home”))</a:t>
            </a:r>
            <a:br>
              <a:rPr lang="en-US" sz="16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6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(“index.html”, (“1.3.3.1”, “Home”))</a:t>
            </a:r>
            <a:br>
              <a:rPr lang="en-US" sz="16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6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(“about.html”, (“3.4.5.6”, “About”))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Merriweather Sans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Merriweather Sans"/>
              <a:buChar char="&gt;"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visits.</a:t>
            </a:r>
            <a:r>
              <a:rPr lang="en-US" sz="16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cogroup</a:t>
            </a: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(pageNames) </a:t>
            </a:r>
            <a:br>
              <a:rPr lang="en-US" sz="16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6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(“index.html”, ([“1.2.3.4”, “1.3.3.1”], [“Home”]))</a:t>
            </a:r>
            <a:br>
              <a:rPr lang="en-US" sz="16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6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(“about.html”, ([“3.4.5.6”], [“About”]))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Xử lý song song</a:t>
            </a:r>
            <a:endParaRPr/>
          </a:p>
        </p:txBody>
      </p:sp>
      <p:sp>
        <p:nvSpPr>
          <p:cNvPr id="283" name="Google Shape;283;p19"/>
          <p:cNvSpPr txBox="1"/>
          <p:nvPr>
            <p:ph idx="1" type="body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Tất cả hoạt động của RDD của cặp có tham số thứ hai tuỳ chỉnh với số lượng tác vụ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Merriweather Sans"/>
              <a:buChar char="&gt;"/>
            </a:pP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words.</a:t>
            </a:r>
            <a:r>
              <a:rPr lang="en-US" sz="20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reduceByKey</a:t>
            </a: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20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x, y: x + y</a:t>
            </a:r>
            <a:r>
              <a:rPr lang="en-US" sz="2000">
                <a:latin typeface="Droid Sans Mono"/>
                <a:ea typeface="Droid Sans Mono"/>
                <a:cs typeface="Droid Sans Mono"/>
                <a:sym typeface="Droid Sans Mono"/>
              </a:rPr>
              <a:t>, 5</a:t>
            </a: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sz="2000">
              <a:solidFill>
                <a:srgbClr val="00804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Merriweather Sans"/>
              <a:buChar char="&gt;"/>
            </a:pP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words.</a:t>
            </a:r>
            <a:r>
              <a:rPr lang="en-US" sz="20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groupByKey</a:t>
            </a: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(5)</a:t>
            </a:r>
            <a:endParaRPr sz="2000">
              <a:solidFill>
                <a:srgbClr val="00804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Merriweather Sans"/>
              <a:buChar char="&gt;"/>
            </a:pP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visits.</a:t>
            </a:r>
            <a:r>
              <a:rPr lang="en-US" sz="20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join</a:t>
            </a: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(pageViews, 5)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Sử dụng Local Variables</a:t>
            </a:r>
            <a:endParaRPr/>
          </a:p>
        </p:txBody>
      </p:sp>
      <p:sp>
        <p:nvSpPr>
          <p:cNvPr id="289" name="Google Shape;289;p20"/>
          <p:cNvSpPr txBox="1"/>
          <p:nvPr>
            <p:ph idx="1" type="body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Bất kỳ biến ngoài nào được sử dụng trong </a:t>
            </a:r>
            <a:r>
              <a:rPr b="1" lang="en-US"/>
              <a:t>closure </a:t>
            </a:r>
            <a:r>
              <a:rPr lang="en-US"/>
              <a:t>sẽ được tự động chuyển đến </a:t>
            </a:r>
            <a:r>
              <a:rPr b="1" lang="en-US"/>
              <a:t>cluster: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457200" lvl="2" marL="1257300" rtl="0" algn="l">
              <a:spcBef>
                <a:spcPts val="364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Merriweather Sans"/>
              <a:buChar char="&gt;"/>
            </a:pPr>
            <a:r>
              <a:rPr lang="en-US" sz="2600">
                <a:latin typeface="Droid Sans Mono"/>
                <a:ea typeface="Droid Sans Mono"/>
                <a:cs typeface="Droid Sans Mono"/>
                <a:sym typeface="Droid Sans Mono"/>
              </a:rPr>
              <a:t>query = sys.stdin.readline()</a:t>
            </a:r>
            <a:endParaRPr/>
          </a:p>
          <a:p>
            <a:pPr indent="-457200" lvl="2" marL="1257300" rtl="0" algn="l">
              <a:spcBef>
                <a:spcPts val="364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Merriweather Sans"/>
              <a:buChar char="&gt;"/>
            </a:pPr>
            <a:r>
              <a:rPr lang="en-US" sz="2600">
                <a:latin typeface="Droid Sans Mono"/>
                <a:ea typeface="Droid Sans Mono"/>
                <a:cs typeface="Droid Sans Mono"/>
                <a:sym typeface="Droid Sans Mono"/>
              </a:rPr>
              <a:t>pages.</a:t>
            </a:r>
            <a:r>
              <a:rPr lang="en-US" sz="26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filter</a:t>
            </a:r>
            <a:r>
              <a:rPr lang="en-US" sz="26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26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x: query in x</a:t>
            </a:r>
            <a:r>
              <a:rPr lang="en-US" sz="2600">
                <a:latin typeface="Droid Sans Mono"/>
                <a:ea typeface="Droid Sans Mono"/>
                <a:cs typeface="Droid Sans Mono"/>
                <a:sym typeface="Droid Sans Mono"/>
              </a:rPr>
              <a:t>).</a:t>
            </a:r>
            <a:r>
              <a:rPr lang="en-US" sz="26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count</a:t>
            </a:r>
            <a:r>
              <a:rPr lang="en-US" sz="2600">
                <a:latin typeface="Droid Sans Mono"/>
                <a:ea typeface="Droid Sans Mono"/>
                <a:cs typeface="Droid Sans Mono"/>
                <a:sym typeface="Droid Sans Mono"/>
              </a:rPr>
              <a:t>()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Lưu ý: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Mỗi tác vụ tạo một copy mới (cập nhật không được gửi lại)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Biến phải được </a:t>
            </a:r>
            <a:r>
              <a:rPr b="1" lang="en-US"/>
              <a:t>tuần tự </a:t>
            </a:r>
            <a:r>
              <a:rPr lang="en-US"/>
              <a:t>hoặc </a:t>
            </a:r>
            <a:r>
              <a:rPr b="1" lang="en-US"/>
              <a:t>có thể chọn</a:t>
            </a:r>
            <a:endParaRPr b="1"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Không sử dụng các trường của một đối tượng bên ngoài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type="title"/>
          </p:nvPr>
        </p:nvSpPr>
        <p:spPr>
          <a:xfrm>
            <a:off x="457200" y="48499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US"/>
              <a:t>Under The Hood: DAG Scheduler</a:t>
            </a:r>
            <a:endParaRPr/>
          </a:p>
        </p:txBody>
      </p:sp>
      <p:sp>
        <p:nvSpPr>
          <p:cNvPr id="296" name="Google Shape;296;p21"/>
          <p:cNvSpPr txBox="1"/>
          <p:nvPr>
            <p:ph idx="1" type="body"/>
          </p:nvPr>
        </p:nvSpPr>
        <p:spPr>
          <a:xfrm>
            <a:off x="270892" y="1639495"/>
            <a:ext cx="3158109" cy="3587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31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700"/>
              <a:t>Biểu đồ nhiệm vụ chung</a:t>
            </a:r>
            <a:endParaRPr sz="2700"/>
          </a:p>
          <a:p>
            <a:pPr indent="-342931" lvl="0" marL="342900" rtl="0" algn="l"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700"/>
              <a:t>Automatically pipelines functions</a:t>
            </a:r>
            <a:endParaRPr/>
          </a:p>
          <a:p>
            <a:pPr indent="-342931" lvl="0" marL="342900" rtl="0" algn="l"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700"/>
              <a:t>Nhận biết dữ liệu cục bộ</a:t>
            </a:r>
            <a:endParaRPr sz="2700"/>
          </a:p>
          <a:p>
            <a:pPr indent="-342931" lvl="0" marL="342900" rtl="0" algn="l"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700"/>
              <a:t>Nhận biết phân vùng tránh xáo trộn</a:t>
            </a:r>
            <a:endParaRPr sz="2700"/>
          </a:p>
        </p:txBody>
      </p:sp>
      <p:sp>
        <p:nvSpPr>
          <p:cNvPr id="297" name="Google Shape;297;p21"/>
          <p:cNvSpPr/>
          <p:nvPr/>
        </p:nvSpPr>
        <p:spPr>
          <a:xfrm>
            <a:off x="5495353" y="5215469"/>
            <a:ext cx="393158" cy="21423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0000"/>
              </a:gs>
              <a:gs pos="100000">
                <a:srgbClr val="000000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5885728" y="5158618"/>
            <a:ext cx="1897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= cached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partition</a:t>
            </a:r>
            <a:endParaRPr b="0" i="0" sz="1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99" name="Google Shape;299;p21"/>
          <p:cNvGrpSpPr/>
          <p:nvPr/>
        </p:nvGrpSpPr>
        <p:grpSpPr>
          <a:xfrm>
            <a:off x="4007898" y="5089670"/>
            <a:ext cx="450658" cy="498331"/>
            <a:chOff x="4181818" y="5897146"/>
            <a:chExt cx="571867" cy="777635"/>
          </a:xfrm>
        </p:grpSpPr>
        <p:sp>
          <p:nvSpPr>
            <p:cNvPr id="300" name="Google Shape;300;p21"/>
            <p:cNvSpPr/>
            <p:nvPr/>
          </p:nvSpPr>
          <p:spPr>
            <a:xfrm>
              <a:off x="4181818" y="5897146"/>
              <a:ext cx="571867" cy="777635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5400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4272291" y="5975435"/>
              <a:ext cx="393158" cy="2562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4272291" y="6327271"/>
              <a:ext cx="393158" cy="2562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03" name="Google Shape;303;p21"/>
          <p:cNvSpPr txBox="1"/>
          <p:nvPr/>
        </p:nvSpPr>
        <p:spPr>
          <a:xfrm>
            <a:off x="4472880" y="5158618"/>
            <a:ext cx="795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= RDD</a:t>
            </a:r>
            <a:endParaRPr/>
          </a:p>
        </p:txBody>
      </p:sp>
      <p:grpSp>
        <p:nvGrpSpPr>
          <p:cNvPr id="304" name="Google Shape;304;p21"/>
          <p:cNvGrpSpPr/>
          <p:nvPr/>
        </p:nvGrpSpPr>
        <p:grpSpPr>
          <a:xfrm>
            <a:off x="3429001" y="1678924"/>
            <a:ext cx="5376333" cy="3147865"/>
            <a:chOff x="3392904" y="2014709"/>
            <a:chExt cx="5412429" cy="3777438"/>
          </a:xfrm>
        </p:grpSpPr>
        <p:sp>
          <p:nvSpPr>
            <p:cNvPr id="305" name="Google Shape;305;p21"/>
            <p:cNvSpPr/>
            <p:nvPr/>
          </p:nvSpPr>
          <p:spPr>
            <a:xfrm>
              <a:off x="3392904" y="2014709"/>
              <a:ext cx="5412429" cy="3777438"/>
            </a:xfrm>
            <a:prstGeom prst="roundRect">
              <a:avLst>
                <a:gd fmla="val 3827" name="adj"/>
              </a:avLst>
            </a:prstGeom>
            <a:noFill/>
            <a:ln cap="flat" cmpd="sng" w="254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3550531" y="2156004"/>
              <a:ext cx="1749946" cy="1319458"/>
            </a:xfrm>
            <a:prstGeom prst="roundRect">
              <a:avLst>
                <a:gd fmla="val 9052" name="adj"/>
              </a:avLst>
            </a:prstGeom>
            <a:noFill/>
            <a:ln cap="flat" cmpd="sng" w="254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3550531" y="3646093"/>
              <a:ext cx="3732854" cy="2003628"/>
            </a:xfrm>
            <a:prstGeom prst="roundRect">
              <a:avLst>
                <a:gd fmla="val 4131" name="adj"/>
              </a:avLst>
            </a:prstGeom>
            <a:noFill/>
            <a:ln cap="flat" cmpd="sng" w="254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6386193" y="3856333"/>
              <a:ext cx="566307" cy="146060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5400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6475785" y="3940757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6475785" y="4288112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6475785" y="4624894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6475785" y="4972249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4560969" y="2257404"/>
              <a:ext cx="566307" cy="1098578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5400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4650561" y="2334695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4650561" y="2682050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4650561" y="3012297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6386193" y="2263217"/>
              <a:ext cx="566307" cy="1098578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5400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6475785" y="2340508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6475785" y="2687863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6475785" y="3018110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8078706" y="3167209"/>
              <a:ext cx="566307" cy="1098578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5400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8168299" y="3244501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8168299" y="3591856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8168299" y="3922102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325" name="Google Shape;325;p21"/>
            <p:cNvCxnSpPr>
              <a:stCxn id="318" idx="3"/>
              <a:endCxn id="322" idx="1"/>
            </p:cNvCxnSpPr>
            <p:nvPr/>
          </p:nvCxnSpPr>
          <p:spPr>
            <a:xfrm>
              <a:off x="6865120" y="2466986"/>
              <a:ext cx="1303200" cy="90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6" name="Google Shape;326;p21"/>
            <p:cNvCxnSpPr>
              <a:stCxn id="319" idx="3"/>
              <a:endCxn id="323" idx="1"/>
            </p:cNvCxnSpPr>
            <p:nvPr/>
          </p:nvCxnSpPr>
          <p:spPr>
            <a:xfrm>
              <a:off x="6865120" y="2814341"/>
              <a:ext cx="1303200" cy="90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7" name="Google Shape;327;p21"/>
            <p:cNvCxnSpPr>
              <a:stCxn id="320" idx="3"/>
              <a:endCxn id="324" idx="1"/>
            </p:cNvCxnSpPr>
            <p:nvPr/>
          </p:nvCxnSpPr>
          <p:spPr>
            <a:xfrm>
              <a:off x="6865120" y="3144588"/>
              <a:ext cx="1303200" cy="90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8" name="Google Shape;328;p21"/>
            <p:cNvCxnSpPr>
              <a:stCxn id="315" idx="3"/>
              <a:endCxn id="319" idx="1"/>
            </p:cNvCxnSpPr>
            <p:nvPr/>
          </p:nvCxnSpPr>
          <p:spPr>
            <a:xfrm>
              <a:off x="5039896" y="2808528"/>
              <a:ext cx="1435800" cy="5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9" name="Google Shape;329;p21"/>
            <p:cNvCxnSpPr>
              <a:stCxn id="314" idx="3"/>
              <a:endCxn id="318" idx="1"/>
            </p:cNvCxnSpPr>
            <p:nvPr/>
          </p:nvCxnSpPr>
          <p:spPr>
            <a:xfrm>
              <a:off x="5039896" y="2461173"/>
              <a:ext cx="1435800" cy="5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0" name="Google Shape;330;p21"/>
            <p:cNvCxnSpPr>
              <a:stCxn id="309" idx="3"/>
              <a:endCxn id="322" idx="1"/>
            </p:cNvCxnSpPr>
            <p:nvPr/>
          </p:nvCxnSpPr>
          <p:spPr>
            <a:xfrm flipH="1" rot="10800000">
              <a:off x="6865120" y="3370935"/>
              <a:ext cx="1303200" cy="69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1" name="Google Shape;331;p21"/>
            <p:cNvCxnSpPr>
              <a:stCxn id="316" idx="3"/>
              <a:endCxn id="320" idx="1"/>
            </p:cNvCxnSpPr>
            <p:nvPr/>
          </p:nvCxnSpPr>
          <p:spPr>
            <a:xfrm>
              <a:off x="5039896" y="3138775"/>
              <a:ext cx="1435800" cy="5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2" name="Google Shape;332;p21"/>
            <p:cNvCxnSpPr>
              <a:stCxn id="311" idx="3"/>
              <a:endCxn id="322" idx="1"/>
            </p:cNvCxnSpPr>
            <p:nvPr/>
          </p:nvCxnSpPr>
          <p:spPr>
            <a:xfrm flipH="1" rot="10800000">
              <a:off x="6865120" y="3371072"/>
              <a:ext cx="1303200" cy="138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3" name="Google Shape;333;p21"/>
            <p:cNvCxnSpPr>
              <a:stCxn id="309" idx="3"/>
              <a:endCxn id="323" idx="1"/>
            </p:cNvCxnSpPr>
            <p:nvPr/>
          </p:nvCxnSpPr>
          <p:spPr>
            <a:xfrm flipH="1" rot="10800000">
              <a:off x="6865120" y="3718335"/>
              <a:ext cx="1303200" cy="34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4" name="Google Shape;334;p21"/>
            <p:cNvCxnSpPr>
              <a:stCxn id="310" idx="3"/>
              <a:endCxn id="323" idx="1"/>
            </p:cNvCxnSpPr>
            <p:nvPr/>
          </p:nvCxnSpPr>
          <p:spPr>
            <a:xfrm flipH="1" rot="10800000">
              <a:off x="6865120" y="3718290"/>
              <a:ext cx="1303200" cy="69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5" name="Google Shape;335;p21"/>
            <p:cNvCxnSpPr>
              <a:stCxn id="311" idx="3"/>
              <a:endCxn id="323" idx="1"/>
            </p:cNvCxnSpPr>
            <p:nvPr/>
          </p:nvCxnSpPr>
          <p:spPr>
            <a:xfrm flipH="1" rot="10800000">
              <a:off x="6865120" y="3718472"/>
              <a:ext cx="1303200" cy="103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6" name="Google Shape;336;p21"/>
            <p:cNvCxnSpPr>
              <a:stCxn id="312" idx="3"/>
              <a:endCxn id="323" idx="1"/>
            </p:cNvCxnSpPr>
            <p:nvPr/>
          </p:nvCxnSpPr>
          <p:spPr>
            <a:xfrm flipH="1" rot="10800000">
              <a:off x="6865120" y="3718427"/>
              <a:ext cx="1303200" cy="138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7" name="Google Shape;337;p21"/>
            <p:cNvCxnSpPr>
              <a:stCxn id="310" idx="3"/>
              <a:endCxn id="322" idx="1"/>
            </p:cNvCxnSpPr>
            <p:nvPr/>
          </p:nvCxnSpPr>
          <p:spPr>
            <a:xfrm flipH="1" rot="10800000">
              <a:off x="6865120" y="3370890"/>
              <a:ext cx="1303200" cy="1043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8" name="Google Shape;338;p21"/>
            <p:cNvCxnSpPr>
              <a:stCxn id="315" idx="3"/>
              <a:endCxn id="320" idx="1"/>
            </p:cNvCxnSpPr>
            <p:nvPr/>
          </p:nvCxnSpPr>
          <p:spPr>
            <a:xfrm>
              <a:off x="5039896" y="2808528"/>
              <a:ext cx="1435800" cy="336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9" name="Google Shape;339;p21"/>
            <p:cNvCxnSpPr>
              <a:stCxn id="315" idx="3"/>
              <a:endCxn id="318" idx="1"/>
            </p:cNvCxnSpPr>
            <p:nvPr/>
          </p:nvCxnSpPr>
          <p:spPr>
            <a:xfrm flipH="1" rot="10800000">
              <a:off x="5039896" y="2467128"/>
              <a:ext cx="1435800" cy="341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0" name="Google Shape;340;p21"/>
            <p:cNvCxnSpPr>
              <a:stCxn id="316" idx="3"/>
              <a:endCxn id="319" idx="1"/>
            </p:cNvCxnSpPr>
            <p:nvPr/>
          </p:nvCxnSpPr>
          <p:spPr>
            <a:xfrm flipH="1" rot="10800000">
              <a:off x="5039896" y="2814475"/>
              <a:ext cx="1435800" cy="324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1" name="Google Shape;341;p21"/>
            <p:cNvCxnSpPr>
              <a:stCxn id="314" idx="3"/>
              <a:endCxn id="320" idx="1"/>
            </p:cNvCxnSpPr>
            <p:nvPr/>
          </p:nvCxnSpPr>
          <p:spPr>
            <a:xfrm>
              <a:off x="5039896" y="2461173"/>
              <a:ext cx="1435800" cy="683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2" name="Google Shape;342;p21"/>
            <p:cNvCxnSpPr>
              <a:stCxn id="312" idx="3"/>
              <a:endCxn id="322" idx="1"/>
            </p:cNvCxnSpPr>
            <p:nvPr/>
          </p:nvCxnSpPr>
          <p:spPr>
            <a:xfrm flipH="1" rot="10800000">
              <a:off x="6865120" y="3371027"/>
              <a:ext cx="1303200" cy="17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3" name="Google Shape;343;p21"/>
            <p:cNvCxnSpPr>
              <a:stCxn id="309" idx="3"/>
              <a:endCxn id="324" idx="1"/>
            </p:cNvCxnSpPr>
            <p:nvPr/>
          </p:nvCxnSpPr>
          <p:spPr>
            <a:xfrm flipH="1" rot="10800000">
              <a:off x="6865120" y="4048635"/>
              <a:ext cx="1303200" cy="18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4" name="Google Shape;344;p21"/>
            <p:cNvCxnSpPr>
              <a:stCxn id="310" idx="3"/>
              <a:endCxn id="324" idx="1"/>
            </p:cNvCxnSpPr>
            <p:nvPr/>
          </p:nvCxnSpPr>
          <p:spPr>
            <a:xfrm flipH="1" rot="10800000">
              <a:off x="6865120" y="4048590"/>
              <a:ext cx="1303200" cy="366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5" name="Google Shape;345;p21"/>
            <p:cNvCxnSpPr>
              <a:stCxn id="311" idx="3"/>
              <a:endCxn id="324" idx="1"/>
            </p:cNvCxnSpPr>
            <p:nvPr/>
          </p:nvCxnSpPr>
          <p:spPr>
            <a:xfrm flipH="1" rot="10800000">
              <a:off x="6865120" y="4048472"/>
              <a:ext cx="1303200" cy="70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6" name="Google Shape;346;p21"/>
            <p:cNvCxnSpPr>
              <a:stCxn id="312" idx="3"/>
              <a:endCxn id="324" idx="1"/>
            </p:cNvCxnSpPr>
            <p:nvPr/>
          </p:nvCxnSpPr>
          <p:spPr>
            <a:xfrm flipH="1" rot="10800000">
              <a:off x="6865120" y="4048727"/>
              <a:ext cx="1303200" cy="1050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47" name="Google Shape;347;p21"/>
            <p:cNvSpPr txBox="1"/>
            <p:nvPr/>
          </p:nvSpPr>
          <p:spPr>
            <a:xfrm>
              <a:off x="7424962" y="4619577"/>
              <a:ext cx="555219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join</a:t>
              </a:r>
              <a:endParaRPr/>
            </a:p>
          </p:txBody>
        </p:sp>
        <p:sp>
          <p:nvSpPr>
            <p:cNvPr id="348" name="Google Shape;348;p21"/>
            <p:cNvSpPr txBox="1"/>
            <p:nvPr/>
          </p:nvSpPr>
          <p:spPr>
            <a:xfrm>
              <a:off x="5738265" y="5212419"/>
              <a:ext cx="638529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filter</a:t>
              </a:r>
              <a:endParaRPr/>
            </a:p>
          </p:txBody>
        </p:sp>
        <p:sp>
          <p:nvSpPr>
            <p:cNvPr id="349" name="Google Shape;349;p21"/>
            <p:cNvSpPr txBox="1"/>
            <p:nvPr/>
          </p:nvSpPr>
          <p:spPr>
            <a:xfrm>
              <a:off x="5320829" y="3152411"/>
              <a:ext cx="1003896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groupBy</a:t>
              </a:r>
              <a:endPara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350" name="Google Shape;350;p21"/>
            <p:cNvCxnSpPr>
              <a:stCxn id="316" idx="3"/>
              <a:endCxn id="318" idx="1"/>
            </p:cNvCxnSpPr>
            <p:nvPr/>
          </p:nvCxnSpPr>
          <p:spPr>
            <a:xfrm flipH="1" rot="10800000">
              <a:off x="5039896" y="2467075"/>
              <a:ext cx="1435800" cy="671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1" name="Google Shape;351;p21"/>
            <p:cNvCxnSpPr>
              <a:stCxn id="314" idx="3"/>
              <a:endCxn id="319" idx="1"/>
            </p:cNvCxnSpPr>
            <p:nvPr/>
          </p:nvCxnSpPr>
          <p:spPr>
            <a:xfrm>
              <a:off x="5039896" y="2461173"/>
              <a:ext cx="1435800" cy="353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52" name="Google Shape;352;p21"/>
            <p:cNvSpPr txBox="1"/>
            <p:nvPr/>
          </p:nvSpPr>
          <p:spPr>
            <a:xfrm>
              <a:off x="7742274" y="5292287"/>
              <a:ext cx="899392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Stage 3</a:t>
              </a:r>
              <a:endParaRPr/>
            </a:p>
          </p:txBody>
        </p:sp>
        <p:sp>
          <p:nvSpPr>
            <p:cNvPr id="353" name="Google Shape;353;p21"/>
            <p:cNvSpPr txBox="1"/>
            <p:nvPr/>
          </p:nvSpPr>
          <p:spPr>
            <a:xfrm>
              <a:off x="3630440" y="3085507"/>
              <a:ext cx="898258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Stage 1</a:t>
              </a:r>
              <a:endParaRPr/>
            </a:p>
          </p:txBody>
        </p:sp>
        <p:sp>
          <p:nvSpPr>
            <p:cNvPr id="354" name="Google Shape;354;p21"/>
            <p:cNvSpPr txBox="1"/>
            <p:nvPr/>
          </p:nvSpPr>
          <p:spPr>
            <a:xfrm>
              <a:off x="3662736" y="5265555"/>
              <a:ext cx="912781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Stage 2</a:t>
              </a:r>
              <a:endParaRPr/>
            </a:p>
          </p:txBody>
        </p:sp>
        <p:sp>
          <p:nvSpPr>
            <p:cNvPr id="355" name="Google Shape;355;p21"/>
            <p:cNvSpPr txBox="1"/>
            <p:nvPr/>
          </p:nvSpPr>
          <p:spPr>
            <a:xfrm>
              <a:off x="4209961" y="2147424"/>
              <a:ext cx="394914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4F81BD"/>
                  </a:solidFill>
                  <a:latin typeface="Corbel"/>
                  <a:ea typeface="Corbel"/>
                  <a:cs typeface="Corbel"/>
                  <a:sym typeface="Corbel"/>
                </a:rPr>
                <a:t>A:</a:t>
              </a:r>
              <a:endParaRPr/>
            </a:p>
          </p:txBody>
        </p:sp>
        <p:sp>
          <p:nvSpPr>
            <p:cNvPr id="356" name="Google Shape;356;p21"/>
            <p:cNvSpPr txBox="1"/>
            <p:nvPr/>
          </p:nvSpPr>
          <p:spPr>
            <a:xfrm>
              <a:off x="6012123" y="2098486"/>
              <a:ext cx="385156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4F81BD"/>
                  </a:solidFill>
                  <a:latin typeface="Corbel"/>
                  <a:ea typeface="Corbel"/>
                  <a:cs typeface="Corbel"/>
                  <a:sym typeface="Corbel"/>
                </a:rPr>
                <a:t>B:</a:t>
              </a:r>
              <a:endParaRPr/>
            </a:p>
          </p:txBody>
        </p:sp>
        <p:sp>
          <p:nvSpPr>
            <p:cNvPr id="357" name="Google Shape;357;p21"/>
            <p:cNvSpPr txBox="1"/>
            <p:nvPr/>
          </p:nvSpPr>
          <p:spPr>
            <a:xfrm>
              <a:off x="3601081" y="3674323"/>
              <a:ext cx="384248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4F81BD"/>
                  </a:solidFill>
                  <a:latin typeface="Corbel"/>
                  <a:ea typeface="Corbel"/>
                  <a:cs typeface="Corbel"/>
                  <a:sym typeface="Corbel"/>
                </a:rPr>
                <a:t>C:</a:t>
              </a: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4774140" y="3674323"/>
              <a:ext cx="403197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4F81BD"/>
                  </a:solidFill>
                  <a:latin typeface="Corbel"/>
                  <a:ea typeface="Corbel"/>
                  <a:cs typeface="Corbel"/>
                  <a:sym typeface="Corbel"/>
                </a:rPr>
                <a:t>D:</a:t>
              </a:r>
              <a:endParaRPr/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6041541" y="3665799"/>
              <a:ext cx="375398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4F81BD"/>
                  </a:solidFill>
                  <a:latin typeface="Corbel"/>
                  <a:ea typeface="Corbel"/>
                  <a:cs typeface="Corbel"/>
                  <a:sym typeface="Corbel"/>
                </a:rPr>
                <a:t>E:</a:t>
              </a:r>
              <a:endParaRPr/>
            </a:p>
          </p:txBody>
        </p:sp>
        <p:sp>
          <p:nvSpPr>
            <p:cNvPr id="360" name="Google Shape;360;p21"/>
            <p:cNvSpPr txBox="1"/>
            <p:nvPr/>
          </p:nvSpPr>
          <p:spPr>
            <a:xfrm>
              <a:off x="7754072" y="2822947"/>
              <a:ext cx="364504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4F81BD"/>
                  </a:solidFill>
                  <a:latin typeface="Corbel"/>
                  <a:ea typeface="Corbel"/>
                  <a:cs typeface="Corbel"/>
                  <a:sym typeface="Corbel"/>
                </a:rPr>
                <a:t>F:</a:t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5157627" y="3856333"/>
              <a:ext cx="566307" cy="146060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5400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5247219" y="3940757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5247219" y="4288112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dk1"/>
                </a:gs>
                <a:gs pos="100000">
                  <a:srgbClr val="BABABA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5247219" y="4624894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5247219" y="4972249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dk1"/>
                </a:gs>
                <a:gs pos="100000">
                  <a:srgbClr val="BABABA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366" name="Google Shape;366;p21"/>
            <p:cNvCxnSpPr>
              <a:stCxn id="363" idx="3"/>
              <a:endCxn id="310" idx="1"/>
            </p:cNvCxnSpPr>
            <p:nvPr/>
          </p:nvCxnSpPr>
          <p:spPr>
            <a:xfrm>
              <a:off x="5636554" y="4414590"/>
              <a:ext cx="8391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7" name="Google Shape;367;p21"/>
            <p:cNvCxnSpPr>
              <a:stCxn id="362" idx="3"/>
              <a:endCxn id="309" idx="1"/>
            </p:cNvCxnSpPr>
            <p:nvPr/>
          </p:nvCxnSpPr>
          <p:spPr>
            <a:xfrm>
              <a:off x="5636554" y="4067235"/>
              <a:ext cx="8391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8" name="Google Shape;368;p21"/>
            <p:cNvCxnSpPr>
              <a:stCxn id="364" idx="3"/>
              <a:endCxn id="311" idx="1"/>
            </p:cNvCxnSpPr>
            <p:nvPr/>
          </p:nvCxnSpPr>
          <p:spPr>
            <a:xfrm>
              <a:off x="5636554" y="4751372"/>
              <a:ext cx="8391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9" name="Google Shape;369;p21"/>
            <p:cNvCxnSpPr>
              <a:stCxn id="365" idx="3"/>
              <a:endCxn id="312" idx="1"/>
            </p:cNvCxnSpPr>
            <p:nvPr/>
          </p:nvCxnSpPr>
          <p:spPr>
            <a:xfrm>
              <a:off x="5636554" y="5098727"/>
              <a:ext cx="8391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70" name="Google Shape;370;p21"/>
            <p:cNvSpPr/>
            <p:nvPr/>
          </p:nvSpPr>
          <p:spPr>
            <a:xfrm>
              <a:off x="3946736" y="3856333"/>
              <a:ext cx="566307" cy="146060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5400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4036328" y="3940757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4036328" y="4288112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4036328" y="4624894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4036328" y="4972249"/>
              <a:ext cx="389335" cy="2529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375" name="Google Shape;375;p21"/>
            <p:cNvCxnSpPr>
              <a:stCxn id="372" idx="3"/>
              <a:endCxn id="363" idx="1"/>
            </p:cNvCxnSpPr>
            <p:nvPr/>
          </p:nvCxnSpPr>
          <p:spPr>
            <a:xfrm>
              <a:off x="4425663" y="4414590"/>
              <a:ext cx="821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76" name="Google Shape;376;p21"/>
            <p:cNvCxnSpPr>
              <a:stCxn id="371" idx="3"/>
              <a:endCxn id="362" idx="1"/>
            </p:cNvCxnSpPr>
            <p:nvPr/>
          </p:nvCxnSpPr>
          <p:spPr>
            <a:xfrm>
              <a:off x="4425663" y="4067235"/>
              <a:ext cx="821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77" name="Google Shape;377;p21"/>
            <p:cNvCxnSpPr>
              <a:stCxn id="373" idx="3"/>
              <a:endCxn id="364" idx="1"/>
            </p:cNvCxnSpPr>
            <p:nvPr/>
          </p:nvCxnSpPr>
          <p:spPr>
            <a:xfrm>
              <a:off x="4425663" y="4751372"/>
              <a:ext cx="821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78" name="Google Shape;378;p21"/>
            <p:cNvCxnSpPr>
              <a:stCxn id="374" idx="3"/>
              <a:endCxn id="365" idx="1"/>
            </p:cNvCxnSpPr>
            <p:nvPr/>
          </p:nvCxnSpPr>
          <p:spPr>
            <a:xfrm>
              <a:off x="4425663" y="5098727"/>
              <a:ext cx="821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79" name="Google Shape;379;p21"/>
            <p:cNvSpPr txBox="1"/>
            <p:nvPr/>
          </p:nvSpPr>
          <p:spPr>
            <a:xfrm>
              <a:off x="4558939" y="5209465"/>
              <a:ext cx="615609" cy="443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rbel"/>
                <a:buNone/>
              </a:pPr>
              <a:r>
                <a:rPr lang="en-US" sz="1800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map</a:t>
              </a:r>
              <a:endPara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4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Helvetica Neue Light"/>
              <a:buNone/>
            </a:pPr>
            <a:r>
              <a:rPr lang="en-US" sz="3359"/>
              <a:t>Language Support  </a:t>
            </a:r>
            <a:endParaRPr sz="335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Helvetica Neue Light"/>
              <a:buNone/>
            </a:pPr>
            <a:r>
              <a:t/>
            </a:r>
            <a:endParaRPr sz="3359"/>
          </a:p>
        </p:txBody>
      </p:sp>
      <p:sp>
        <p:nvSpPr>
          <p:cNvPr id="385" name="Google Shape;385;p24"/>
          <p:cNvSpPr txBox="1"/>
          <p:nvPr>
            <p:ph idx="1" type="body"/>
          </p:nvPr>
        </p:nvSpPr>
        <p:spPr>
          <a:xfrm>
            <a:off x="5680550" y="310273"/>
            <a:ext cx="3388200" cy="1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00"/>
              <a:buNone/>
            </a:pPr>
            <a:r>
              <a:rPr b="1" lang="en-US" sz="2000">
                <a:solidFill>
                  <a:srgbClr val="FF6600"/>
                </a:solidFill>
              </a:rPr>
              <a:t>Standalone Programs</a:t>
            </a:r>
            <a:endParaRPr/>
          </a:p>
          <a:p>
            <a:pPr indent="-127000" lvl="0" marL="1174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Python, Scala, &amp; Java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2000"/>
              <a:buNone/>
            </a:pPr>
            <a:r>
              <a:rPr b="1" lang="en-US" sz="2000">
                <a:solidFill>
                  <a:srgbClr val="FF6600"/>
                </a:solidFill>
              </a:rPr>
              <a:t>Interactive Shells</a:t>
            </a:r>
            <a:endParaRPr b="1" sz="2000"/>
          </a:p>
          <a:p>
            <a:pPr indent="-174625" lvl="0" marL="17462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Python &amp; Scala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86" name="Google Shape;386;p24"/>
          <p:cNvSpPr txBox="1"/>
          <p:nvPr>
            <p:ph idx="2" type="body"/>
          </p:nvPr>
        </p:nvSpPr>
        <p:spPr>
          <a:xfrm>
            <a:off x="457191" y="1067988"/>
            <a:ext cx="5121000" cy="9699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b="1" lang="en-US">
                <a:solidFill>
                  <a:srgbClr val="FF6600"/>
                </a:solidFill>
              </a:rPr>
              <a:t>Python</a:t>
            </a:r>
            <a:endParaRPr sz="1400">
              <a:solidFill>
                <a:srgbClr val="008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Droid Sans Mono"/>
                <a:ea typeface="Droid Sans Mono"/>
                <a:cs typeface="Droid Sans Mono"/>
                <a:sym typeface="Droid Sans Mono"/>
              </a:rPr>
              <a:t>lines = sc.textFile(...)</a:t>
            </a:r>
            <a:br>
              <a:rPr lang="en-US" sz="14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400">
                <a:latin typeface="Droid Sans Mono"/>
                <a:ea typeface="Droid Sans Mono"/>
                <a:cs typeface="Droid Sans Mono"/>
                <a:sym typeface="Droid Sans Mono"/>
              </a:rPr>
              <a:t>lines.</a:t>
            </a:r>
            <a:r>
              <a:rPr lang="en-US" sz="14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filter</a:t>
            </a:r>
            <a:r>
              <a:rPr lang="en-US" sz="14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4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s: “ERROR” in s</a:t>
            </a:r>
            <a:r>
              <a:rPr lang="en-US" sz="1400">
                <a:latin typeface="Droid Sans Mono"/>
                <a:ea typeface="Droid Sans Mono"/>
                <a:cs typeface="Droid Sans Mono"/>
                <a:sym typeface="Droid Sans Mono"/>
              </a:rPr>
              <a:t>).</a:t>
            </a:r>
            <a:r>
              <a:rPr lang="en-US" sz="14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count</a:t>
            </a:r>
            <a:r>
              <a:rPr lang="en-US" sz="1400">
                <a:latin typeface="Droid Sans Mono"/>
                <a:ea typeface="Droid Sans Mono"/>
                <a:cs typeface="Droid Sans Mono"/>
                <a:sym typeface="Droid Sans Mono"/>
              </a:rPr>
              <a:t>()</a:t>
            </a:r>
            <a:endParaRPr b="1" sz="1400">
              <a:solidFill>
                <a:srgbClr val="FF6600"/>
              </a:solidFill>
            </a:endParaRPr>
          </a:p>
        </p:txBody>
      </p:sp>
      <p:sp>
        <p:nvSpPr>
          <p:cNvPr id="387" name="Google Shape;387;p24"/>
          <p:cNvSpPr txBox="1"/>
          <p:nvPr/>
        </p:nvSpPr>
        <p:spPr>
          <a:xfrm>
            <a:off x="463775" y="3547650"/>
            <a:ext cx="3000000" cy="1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Cách học Spark nhanh nhất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Có sẵn trong Python</a:t>
            </a:r>
            <a:endParaRPr/>
          </a:p>
        </p:txBody>
      </p:sp>
      <p:sp>
        <p:nvSpPr>
          <p:cNvPr id="388" name="Google Shape;388;p24"/>
          <p:cNvSpPr txBox="1"/>
          <p:nvPr/>
        </p:nvSpPr>
        <p:spPr>
          <a:xfrm>
            <a:off x="463775" y="2708175"/>
            <a:ext cx="4443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59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Interactive Shell</a:t>
            </a:r>
            <a:endParaRPr/>
          </a:p>
        </p:txBody>
      </p:sp>
      <p:pic>
        <p:nvPicPr>
          <p:cNvPr id="389" name="Google Shape;3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3419" y="2531267"/>
            <a:ext cx="4503382" cy="2544744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US"/>
              <a:t>Spark là gì?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90623" y="3315768"/>
            <a:ext cx="4040188" cy="533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</a:pPr>
            <a:r>
              <a:rPr lang="en-US" sz="4000">
                <a:solidFill>
                  <a:schemeClr val="accent6"/>
                </a:solidFill>
              </a:rPr>
              <a:t>Hiệu quả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96" name="Google Shape;96;p2"/>
          <p:cNvSpPr txBox="1"/>
          <p:nvPr>
            <p:ph idx="2" type="body"/>
          </p:nvPr>
        </p:nvSpPr>
        <p:spPr>
          <a:xfrm>
            <a:off x="468341" y="3894659"/>
            <a:ext cx="4040188" cy="172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Thực hiện được trên nhiều biểu đồ</a:t>
            </a:r>
            <a:endParaRPr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Lưu trữ trong RAM</a:t>
            </a:r>
            <a:endParaRPr/>
          </a:p>
        </p:txBody>
      </p:sp>
      <p:sp>
        <p:nvSpPr>
          <p:cNvPr id="97" name="Google Shape;97;p2"/>
          <p:cNvSpPr txBox="1"/>
          <p:nvPr>
            <p:ph idx="3" type="body"/>
          </p:nvPr>
        </p:nvSpPr>
        <p:spPr>
          <a:xfrm>
            <a:off x="4656168" y="3315768"/>
            <a:ext cx="4041775" cy="533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000"/>
              <a:buNone/>
            </a:pPr>
            <a:r>
              <a:rPr lang="en-US" sz="4000">
                <a:solidFill>
                  <a:srgbClr val="FF6600"/>
                </a:solidFill>
              </a:rPr>
              <a:t>Dễ sử dụng</a:t>
            </a:r>
            <a:endParaRPr sz="4000"/>
          </a:p>
        </p:txBody>
      </p:sp>
      <p:sp>
        <p:nvSpPr>
          <p:cNvPr id="98" name="Google Shape;98;p2"/>
          <p:cNvSpPr txBox="1"/>
          <p:nvPr>
            <p:ph idx="4" type="body"/>
          </p:nvPr>
        </p:nvSpPr>
        <p:spPr>
          <a:xfrm>
            <a:off x="4656168" y="3905632"/>
            <a:ext cx="4041775" cy="1529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Nhiều APIs trong Java, Scala, Python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Tương tác với shell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381879" y="2158804"/>
            <a:ext cx="8354733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56922" y="1074688"/>
            <a:ext cx="790287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Công cụ tính toán cụm nhanh</a:t>
            </a:r>
            <a:br>
              <a:rPr b="0" i="0" lang="en-US" sz="28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US" sz="28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Tương thích với Apache Hadoop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 rot="634753">
            <a:off x="5715866" y="2579407"/>
            <a:ext cx="2784268" cy="556186"/>
          </a:xfrm>
          <a:prstGeom prst="roundRect">
            <a:avLst>
              <a:gd fmla="val 16667" name="adj"/>
            </a:avLst>
          </a:prstGeom>
          <a:solidFill>
            <a:srgbClr val="D8D8D8">
              <a:alpha val="80000"/>
            </a:srgbClr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2-5× </a:t>
            </a:r>
            <a:r>
              <a:rPr b="0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less code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 rot="531739">
            <a:off x="806988" y="2147046"/>
            <a:ext cx="3778962" cy="990676"/>
          </a:xfrm>
          <a:prstGeom prst="roundRect">
            <a:avLst>
              <a:gd fmla="val 16667" name="adj"/>
            </a:avLst>
          </a:prstGeom>
          <a:solidFill>
            <a:srgbClr val="D8D8D8">
              <a:alpha val="80000"/>
            </a:srgbClr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Up to </a:t>
            </a:r>
            <a:r>
              <a:rPr b="1" i="0" lang="en-US" sz="40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10×</a:t>
            </a:r>
            <a:r>
              <a:rPr b="0" i="0" lang="en-US" sz="24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 faster on disk,</a:t>
            </a:r>
            <a:br>
              <a:rPr b="0" i="0" lang="en-US" sz="24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-US" sz="40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100×</a:t>
            </a:r>
            <a:r>
              <a:rPr b="1" i="0" lang="en-US" sz="32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4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in memory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"/>
          <p:cNvSpPr txBox="1"/>
          <p:nvPr>
            <p:ph idx="1" type="body"/>
          </p:nvPr>
        </p:nvSpPr>
        <p:spPr>
          <a:xfrm>
            <a:off x="457200" y="1587500"/>
            <a:ext cx="8382000" cy="351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Droid Sans Mono"/>
                <a:ea typeface="Droid Sans Mono"/>
                <a:cs typeface="Droid Sans Mono"/>
                <a:sym typeface="Droid Sans Mono"/>
              </a:rPr>
              <a:t>import </a:t>
            </a:r>
            <a:r>
              <a:rPr lang="en-US" sz="1700">
                <a:latin typeface="Droid Sans Mono"/>
                <a:ea typeface="Droid Sans Mono"/>
                <a:cs typeface="Droid Sans Mono"/>
                <a:sym typeface="Droid Sans Mono"/>
              </a:rPr>
              <a:t>sys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Droid Sans Mono"/>
                <a:ea typeface="Droid Sans Mono"/>
                <a:cs typeface="Droid Sans Mono"/>
                <a:sym typeface="Droid Sans Mono"/>
              </a:rPr>
              <a:t>from </a:t>
            </a:r>
            <a:r>
              <a:rPr lang="en-US" sz="1700">
                <a:latin typeface="Droid Sans Mono"/>
                <a:ea typeface="Droid Sans Mono"/>
                <a:cs typeface="Droid Sans Mono"/>
                <a:sym typeface="Droid Sans Mono"/>
              </a:rPr>
              <a:t>pyspark</a:t>
            </a:r>
            <a:r>
              <a:rPr b="1" lang="en-US" sz="1700">
                <a:latin typeface="Droid Sans Mono"/>
                <a:ea typeface="Droid Sans Mono"/>
                <a:cs typeface="Droid Sans Mono"/>
                <a:sym typeface="Droid Sans Mono"/>
              </a:rPr>
              <a:t> import</a:t>
            </a:r>
            <a:r>
              <a:rPr lang="en-US" sz="1700">
                <a:latin typeface="Droid Sans Mono"/>
                <a:ea typeface="Droid Sans Mono"/>
                <a:cs typeface="Droid Sans Mono"/>
                <a:sym typeface="Droid Sans Mono"/>
              </a:rPr>
              <a:t> SparkContext</a:t>
            </a:r>
            <a:endParaRPr sz="17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b="1" sz="17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Droid Sans Mono"/>
                <a:ea typeface="Droid Sans Mono"/>
                <a:cs typeface="Droid Sans Mono"/>
                <a:sym typeface="Droid Sans Mono"/>
              </a:rPr>
              <a:t>if </a:t>
            </a:r>
            <a:r>
              <a:rPr lang="en-US" sz="1700">
                <a:latin typeface="Droid Sans Mono"/>
                <a:ea typeface="Droid Sans Mono"/>
                <a:cs typeface="Droid Sans Mono"/>
                <a:sym typeface="Droid Sans Mono"/>
              </a:rPr>
              <a:t>__name__</a:t>
            </a:r>
            <a:r>
              <a:rPr b="1" lang="en-US" sz="17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700">
                <a:latin typeface="Droid Sans Mono"/>
                <a:ea typeface="Droid Sans Mono"/>
                <a:cs typeface="Droid Sans Mono"/>
                <a:sym typeface="Droid Sans Mono"/>
              </a:rPr>
              <a:t>== "__main__":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Droid Sans Mono"/>
                <a:ea typeface="Droid Sans Mono"/>
                <a:cs typeface="Droid Sans Mono"/>
                <a:sym typeface="Droid Sans Mono"/>
              </a:rPr>
              <a:t>    sc = SparkContext( </a:t>
            </a:r>
            <a:r>
              <a:rPr lang="en-US" sz="17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“local”</a:t>
            </a:r>
            <a:r>
              <a:rPr lang="en-US" sz="1700"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-US" sz="17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“WordCount”</a:t>
            </a:r>
            <a:r>
              <a:rPr lang="en-US" sz="1700">
                <a:latin typeface="Droid Sans Mono"/>
                <a:ea typeface="Droid Sans Mono"/>
                <a:cs typeface="Droid Sans Mono"/>
                <a:sym typeface="Droid Sans Mono"/>
              </a:rPr>
              <a:t>, sys.argv[0], </a:t>
            </a:r>
            <a:r>
              <a:rPr b="1" lang="en-US" sz="1700">
                <a:latin typeface="Droid Sans Mono"/>
                <a:ea typeface="Droid Sans Mono"/>
                <a:cs typeface="Droid Sans Mono"/>
                <a:sym typeface="Droid Sans Mono"/>
              </a:rPr>
              <a:t>None</a:t>
            </a: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b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lines = sc.textFile(sys.argv[1])</a:t>
            </a:r>
            <a:b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counts = lines.</a:t>
            </a:r>
            <a:r>
              <a:rPr lang="en-US" sz="17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flatMap</a:t>
            </a: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7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s: s.split(“ ”)</a:t>
            </a: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 \</a:t>
            </a:r>
            <a:b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.</a:t>
            </a:r>
            <a:r>
              <a:rPr lang="en-US" sz="17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map</a:t>
            </a: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7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word: (word, 1)</a:t>
            </a: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 \</a:t>
            </a:r>
            <a:b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.</a:t>
            </a:r>
            <a:r>
              <a:rPr lang="en-US" sz="17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reduceByKey</a:t>
            </a: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7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x, y: x + y</a:t>
            </a: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b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b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counts.</a:t>
            </a:r>
            <a:r>
              <a:rPr lang="en-US" sz="17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saveAsTextFile</a:t>
            </a:r>
            <a: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(sys.argv[2])</a:t>
            </a:r>
            <a:br>
              <a:rPr lang="en-US" sz="17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endParaRPr sz="17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95" name="Google Shape;395;p26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lang="en-US"/>
              <a:t>… or a Standalone Application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Các thành phần phần mềm</a:t>
            </a:r>
            <a:endParaRPr/>
          </a:p>
        </p:txBody>
      </p:sp>
      <p:sp>
        <p:nvSpPr>
          <p:cNvPr id="401" name="Google Shape;401;p30"/>
          <p:cNvSpPr txBox="1"/>
          <p:nvPr>
            <p:ph idx="1" type="body"/>
          </p:nvPr>
        </p:nvSpPr>
        <p:spPr>
          <a:xfrm>
            <a:off x="457200" y="1333501"/>
            <a:ext cx="507555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Spark chạy như 1 thư viện trong chương trình (1 instance per app)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Chạy tasks cục bộ hoặc trên  cluster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Mesos, YARN or standalone mode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Kết nối hệ thống lưu trữ thông qua Hadoop InputFormat API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use HBase, HDFS, S3, …</a:t>
            </a:r>
            <a:endParaRPr/>
          </a:p>
        </p:txBody>
      </p:sp>
      <p:sp>
        <p:nvSpPr>
          <p:cNvPr id="402" name="Google Shape;402;p30"/>
          <p:cNvSpPr/>
          <p:nvPr/>
        </p:nvSpPr>
        <p:spPr>
          <a:xfrm>
            <a:off x="6355408" y="1334508"/>
            <a:ext cx="2315962" cy="788633"/>
          </a:xfrm>
          <a:prstGeom prst="rect">
            <a:avLst/>
          </a:prstGeom>
          <a:solidFill>
            <a:srgbClr val="953734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Your application</a:t>
            </a:r>
            <a:endParaRPr/>
          </a:p>
        </p:txBody>
      </p:sp>
      <p:sp>
        <p:nvSpPr>
          <p:cNvPr id="403" name="Google Shape;403;p30"/>
          <p:cNvSpPr/>
          <p:nvPr/>
        </p:nvSpPr>
        <p:spPr>
          <a:xfrm>
            <a:off x="6758459" y="1698179"/>
            <a:ext cx="1803175" cy="373563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SparkContext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0"/>
          <p:cNvSpPr/>
          <p:nvPr/>
        </p:nvSpPr>
        <p:spPr>
          <a:xfrm>
            <a:off x="7765975" y="2404933"/>
            <a:ext cx="1143000" cy="61275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threads</a:t>
            </a:r>
            <a:endParaRPr/>
          </a:p>
        </p:txBody>
      </p:sp>
      <p:sp>
        <p:nvSpPr>
          <p:cNvPr id="405" name="Google Shape;405;p30"/>
          <p:cNvSpPr/>
          <p:nvPr/>
        </p:nvSpPr>
        <p:spPr>
          <a:xfrm>
            <a:off x="6328500" y="2401443"/>
            <a:ext cx="1143000" cy="612750"/>
          </a:xfrm>
          <a:prstGeom prst="rect">
            <a:avLst/>
          </a:prstGeom>
          <a:solidFill>
            <a:srgbClr val="5F497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manager</a:t>
            </a:r>
            <a:endParaRPr/>
          </a:p>
        </p:txBody>
      </p:sp>
      <p:sp>
        <p:nvSpPr>
          <p:cNvPr id="406" name="Google Shape;406;p30"/>
          <p:cNvSpPr/>
          <p:nvPr/>
        </p:nvSpPr>
        <p:spPr>
          <a:xfrm>
            <a:off x="5701683" y="3298733"/>
            <a:ext cx="1101866" cy="857955"/>
          </a:xfrm>
          <a:prstGeom prst="rect">
            <a:avLst/>
          </a:prstGeom>
          <a:solidFill>
            <a:srgbClr val="604A7B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  <a:endParaRPr/>
          </a:p>
        </p:txBody>
      </p:sp>
      <p:sp>
        <p:nvSpPr>
          <p:cNvPr id="407" name="Google Shape;407;p30"/>
          <p:cNvSpPr/>
          <p:nvPr/>
        </p:nvSpPr>
        <p:spPr>
          <a:xfrm>
            <a:off x="5748422" y="3684396"/>
            <a:ext cx="1010036" cy="38080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Spark executor</a:t>
            </a:r>
            <a:endParaRPr/>
          </a:p>
        </p:txBody>
      </p:sp>
      <p:sp>
        <p:nvSpPr>
          <p:cNvPr id="408" name="Google Shape;408;p30"/>
          <p:cNvSpPr/>
          <p:nvPr/>
        </p:nvSpPr>
        <p:spPr>
          <a:xfrm>
            <a:off x="6991230" y="3298733"/>
            <a:ext cx="1113573" cy="857955"/>
          </a:xfrm>
          <a:prstGeom prst="rect">
            <a:avLst/>
          </a:prstGeom>
          <a:solidFill>
            <a:srgbClr val="5F497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  <a:endParaRPr/>
          </a:p>
        </p:txBody>
      </p:sp>
      <p:sp>
        <p:nvSpPr>
          <p:cNvPr id="409" name="Google Shape;409;p30"/>
          <p:cNvSpPr/>
          <p:nvPr/>
        </p:nvSpPr>
        <p:spPr>
          <a:xfrm>
            <a:off x="7055383" y="3684396"/>
            <a:ext cx="1010036" cy="38080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Spark executor</a:t>
            </a:r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5697014" y="4402471"/>
            <a:ext cx="3211961" cy="409893"/>
          </a:xfrm>
          <a:prstGeom prst="rect">
            <a:avLst/>
          </a:prstGeom>
          <a:solidFill>
            <a:srgbClr val="5F497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 or other storage</a:t>
            </a:r>
            <a:endParaRPr/>
          </a:p>
        </p:txBody>
      </p:sp>
      <p:cxnSp>
        <p:nvCxnSpPr>
          <p:cNvPr id="411" name="Google Shape;411;p30"/>
          <p:cNvCxnSpPr>
            <a:stCxn id="403" idx="2"/>
            <a:endCxn id="405" idx="0"/>
          </p:cNvCxnSpPr>
          <p:nvPr/>
        </p:nvCxnSpPr>
        <p:spPr>
          <a:xfrm flipH="1">
            <a:off x="6900147" y="2071742"/>
            <a:ext cx="759900" cy="32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2" name="Google Shape;412;p30"/>
          <p:cNvCxnSpPr>
            <a:stCxn id="403" idx="2"/>
            <a:endCxn id="404" idx="0"/>
          </p:cNvCxnSpPr>
          <p:nvPr/>
        </p:nvCxnSpPr>
        <p:spPr>
          <a:xfrm>
            <a:off x="7660047" y="2071742"/>
            <a:ext cx="677400" cy="33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3" name="Google Shape;413;p30"/>
          <p:cNvCxnSpPr>
            <a:stCxn id="405" idx="2"/>
            <a:endCxn id="406" idx="0"/>
          </p:cNvCxnSpPr>
          <p:nvPr/>
        </p:nvCxnSpPr>
        <p:spPr>
          <a:xfrm flipH="1">
            <a:off x="6252600" y="3014193"/>
            <a:ext cx="647400" cy="28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414" name="Google Shape;414;p30"/>
          <p:cNvCxnSpPr>
            <a:stCxn id="405" idx="2"/>
            <a:endCxn id="408" idx="0"/>
          </p:cNvCxnSpPr>
          <p:nvPr/>
        </p:nvCxnSpPr>
        <p:spPr>
          <a:xfrm>
            <a:off x="6900000" y="3014193"/>
            <a:ext cx="648000" cy="28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415" name="Google Shape;415;p30"/>
          <p:cNvCxnSpPr>
            <a:stCxn id="407" idx="2"/>
          </p:cNvCxnSpPr>
          <p:nvPr/>
        </p:nvCxnSpPr>
        <p:spPr>
          <a:xfrm>
            <a:off x="6253440" y="4065198"/>
            <a:ext cx="0" cy="3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6" name="Google Shape;416;p30"/>
          <p:cNvCxnSpPr>
            <a:stCxn id="409" idx="2"/>
          </p:cNvCxnSpPr>
          <p:nvPr/>
        </p:nvCxnSpPr>
        <p:spPr>
          <a:xfrm>
            <a:off x="7560401" y="4065198"/>
            <a:ext cx="2700" cy="3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7" name="Google Shape;417;p30"/>
          <p:cNvCxnSpPr/>
          <p:nvPr/>
        </p:nvCxnSpPr>
        <p:spPr>
          <a:xfrm>
            <a:off x="8527975" y="3017683"/>
            <a:ext cx="0" cy="13847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2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Ví dụ: PageRank</a:t>
            </a:r>
            <a:endParaRPr/>
          </a:p>
        </p:txBody>
      </p:sp>
      <p:sp>
        <p:nvSpPr>
          <p:cNvPr id="423" name="Google Shape;423;p32"/>
          <p:cNvSpPr txBox="1"/>
          <p:nvPr>
            <p:ph idx="1" type="body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Ví dụ tốt về một thuật toán phức tạp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Nhiều giai đoạn của map &amp; reduce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Lợi ích từ bộ nhớ đệm trong bộ nhớ của Spark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Nhiều lần lặp với cùng một dữ liệu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US"/>
              <a:t>Ý tưởng cơ bản</a:t>
            </a:r>
            <a:endParaRPr/>
          </a:p>
        </p:txBody>
      </p:sp>
      <p:sp>
        <p:nvSpPr>
          <p:cNvPr id="429" name="Google Shape;429;p33"/>
          <p:cNvSpPr txBox="1"/>
          <p:nvPr>
            <p:ph idx="1" type="body"/>
          </p:nvPr>
        </p:nvSpPr>
        <p:spPr>
          <a:xfrm>
            <a:off x="457200" y="1338781"/>
            <a:ext cx="4038600" cy="34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Give pages ranks (scores) based on links to them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Links from many pages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lang="en-US"/>
              <a:t> high rank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Link from a high-rank page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lang="en-US"/>
              <a:t> high rank</a:t>
            </a:r>
            <a:endParaRPr/>
          </a:p>
        </p:txBody>
      </p:sp>
      <p:sp>
        <p:nvSpPr>
          <p:cNvPr id="430" name="Google Shape;430;p33"/>
          <p:cNvSpPr txBox="1"/>
          <p:nvPr/>
        </p:nvSpPr>
        <p:spPr>
          <a:xfrm>
            <a:off x="-29166" y="5461001"/>
            <a:ext cx="4379132" cy="30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  <a:t>Image: en.wikipedia.org/wiki/File:PageRank-hi-res-2.png </a:t>
            </a:r>
            <a:endParaRPr/>
          </a:p>
        </p:txBody>
      </p:sp>
      <p:pic>
        <p:nvPicPr>
          <p:cNvPr descr="800px-PageRank-hi-res-2.png" id="431" name="Google Shape;43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5602" y="1662546"/>
            <a:ext cx="4378398" cy="2650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4"/>
          <p:cNvSpPr txBox="1"/>
          <p:nvPr>
            <p:ph type="title"/>
          </p:nvPr>
        </p:nvSpPr>
        <p:spPr>
          <a:xfrm>
            <a:off x="457200" y="2540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Thuật toán</a:t>
            </a:r>
            <a:endParaRPr/>
          </a:p>
        </p:txBody>
      </p:sp>
      <p:sp>
        <p:nvSpPr>
          <p:cNvPr id="438" name="Google Shape;438;p34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4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4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2" name="Google Shape;442;p34"/>
          <p:cNvCxnSpPr/>
          <p:nvPr/>
        </p:nvCxnSpPr>
        <p:spPr>
          <a:xfrm rot="10800000">
            <a:off x="3276600" y="4405650"/>
            <a:ext cx="914400" cy="39411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3" name="Google Shape;443;p34"/>
          <p:cNvCxnSpPr>
            <a:stCxn id="441" idx="0"/>
            <a:endCxn id="439" idx="2"/>
          </p:cNvCxnSpPr>
          <p:nvPr/>
        </p:nvCxnSpPr>
        <p:spPr>
          <a:xfrm rot="10800000">
            <a:off x="4495029" y="3923767"/>
            <a:ext cx="4500" cy="87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4" name="Google Shape;444;p34"/>
          <p:cNvCxnSpPr>
            <a:endCxn id="439" idx="1"/>
          </p:cNvCxnSpPr>
          <p:nvPr/>
        </p:nvCxnSpPr>
        <p:spPr>
          <a:xfrm flipH="1" rot="10800000">
            <a:off x="3276602" y="3593267"/>
            <a:ext cx="914400" cy="495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5" name="Google Shape;445;p34"/>
          <p:cNvCxnSpPr/>
          <p:nvPr/>
        </p:nvCxnSpPr>
        <p:spPr>
          <a:xfrm rot="10800000">
            <a:off x="4799009" y="3503254"/>
            <a:ext cx="917582" cy="49488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6" name="Google Shape;446;p34"/>
          <p:cNvCxnSpPr/>
          <p:nvPr/>
        </p:nvCxnSpPr>
        <p:spPr>
          <a:xfrm rot="10800000">
            <a:off x="4799009" y="3636135"/>
            <a:ext cx="917582" cy="49488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447" name="Google Shape;447;p34"/>
          <p:cNvSpPr txBox="1"/>
          <p:nvPr/>
        </p:nvSpPr>
        <p:spPr>
          <a:xfrm>
            <a:off x="1981201" y="4011534"/>
            <a:ext cx="530911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1.0</a:t>
            </a:r>
            <a:endParaRPr/>
          </a:p>
        </p:txBody>
      </p:sp>
      <p:sp>
        <p:nvSpPr>
          <p:cNvPr id="448" name="Google Shape;448;p34"/>
          <p:cNvSpPr txBox="1"/>
          <p:nvPr/>
        </p:nvSpPr>
        <p:spPr>
          <a:xfrm>
            <a:off x="6416932" y="4005013"/>
            <a:ext cx="530911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1.0</a:t>
            </a:r>
            <a:endParaRPr/>
          </a:p>
        </p:txBody>
      </p:sp>
      <p:sp>
        <p:nvSpPr>
          <p:cNvPr id="449" name="Google Shape;449;p34"/>
          <p:cNvSpPr txBox="1"/>
          <p:nvPr/>
        </p:nvSpPr>
        <p:spPr>
          <a:xfrm>
            <a:off x="3518486" y="3062234"/>
            <a:ext cx="530911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1.0</a:t>
            </a:r>
            <a:endParaRPr/>
          </a:p>
        </p:txBody>
      </p:sp>
      <p:sp>
        <p:nvSpPr>
          <p:cNvPr id="450" name="Google Shape;450;p34"/>
          <p:cNvSpPr txBox="1"/>
          <p:nvPr/>
        </p:nvSpPr>
        <p:spPr>
          <a:xfrm>
            <a:off x="3514634" y="5101573"/>
            <a:ext cx="530911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1.0</a:t>
            </a:r>
            <a:endParaRPr/>
          </a:p>
        </p:txBody>
      </p:sp>
      <p:cxnSp>
        <p:nvCxnSpPr>
          <p:cNvPr id="451" name="Google Shape;451;p34"/>
          <p:cNvCxnSpPr/>
          <p:nvPr/>
        </p:nvCxnSpPr>
        <p:spPr>
          <a:xfrm flipH="1" rot="10800000">
            <a:off x="4803531" y="4367896"/>
            <a:ext cx="913060" cy="46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452" name="Google Shape;452;p34"/>
          <p:cNvSpPr txBox="1"/>
          <p:nvPr>
            <p:ph idx="1" type="body"/>
          </p:nvPr>
        </p:nvSpPr>
        <p:spPr>
          <a:xfrm>
            <a:off x="457200" y="1174751"/>
            <a:ext cx="8229600" cy="1666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514339" lvl="0" marL="51433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Bắt đầu mỗi page với rank là 1</a:t>
            </a:r>
            <a:endParaRPr/>
          </a:p>
          <a:p>
            <a:pPr indent="-514339" lvl="0" marL="51433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Trên mỗi lần lặp, page có </a:t>
            </a:r>
            <a:r>
              <a:rPr lang="en-US">
                <a:solidFill>
                  <a:srgbClr val="953734"/>
                </a:solidFill>
              </a:rPr>
              <a:t>p</a:t>
            </a:r>
            <a:r>
              <a:rPr lang="en-US"/>
              <a:t> sự đóng góp </a:t>
            </a:r>
            <a:br>
              <a:rPr lang="en-US"/>
            </a:br>
            <a:r>
              <a:rPr lang="en-US">
                <a:solidFill>
                  <a:srgbClr val="953734"/>
                </a:solidFill>
              </a:rPr>
              <a:t>rank</a:t>
            </a:r>
            <a:r>
              <a:rPr baseline="-25000" lang="en-US">
                <a:solidFill>
                  <a:srgbClr val="953734"/>
                </a:solidFill>
              </a:rPr>
              <a:t>p</a:t>
            </a:r>
            <a:r>
              <a:rPr lang="en-US">
                <a:solidFill>
                  <a:srgbClr val="953734"/>
                </a:solidFill>
              </a:rPr>
              <a:t> / |neighbors</a:t>
            </a:r>
            <a:r>
              <a:rPr baseline="-25000" lang="en-US">
                <a:solidFill>
                  <a:srgbClr val="953734"/>
                </a:solidFill>
              </a:rPr>
              <a:t>p</a:t>
            </a:r>
            <a:r>
              <a:rPr lang="en-US">
                <a:solidFill>
                  <a:srgbClr val="953734"/>
                </a:solidFill>
              </a:rPr>
              <a:t>|</a:t>
            </a:r>
            <a:r>
              <a:rPr lang="en-US"/>
              <a:t> cho các trang xung quanh nó</a:t>
            </a:r>
            <a:endParaRPr/>
          </a:p>
          <a:p>
            <a:pPr indent="-514339" lvl="0" marL="51433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Đặt page’s rank thành</a:t>
            </a:r>
            <a:r>
              <a:rPr lang="en-US">
                <a:solidFill>
                  <a:srgbClr val="8000FF"/>
                </a:solidFill>
              </a:rPr>
              <a:t> </a:t>
            </a:r>
            <a:r>
              <a:rPr lang="en-US">
                <a:solidFill>
                  <a:srgbClr val="953735"/>
                </a:solidFill>
              </a:rPr>
              <a:t>0.15 + 0.85 × contribs</a:t>
            </a:r>
            <a:endParaRPr>
              <a:solidFill>
                <a:srgbClr val="953735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5"/>
          <p:cNvSpPr txBox="1"/>
          <p:nvPr>
            <p:ph type="title"/>
          </p:nvPr>
        </p:nvSpPr>
        <p:spPr>
          <a:xfrm>
            <a:off x="457200" y="2540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Thuật toán</a:t>
            </a:r>
            <a:endParaRPr/>
          </a:p>
        </p:txBody>
      </p:sp>
      <p:sp>
        <p:nvSpPr>
          <p:cNvPr id="458" name="Google Shape;458;p35"/>
          <p:cNvSpPr txBox="1"/>
          <p:nvPr>
            <p:ph idx="1" type="body"/>
          </p:nvPr>
        </p:nvSpPr>
        <p:spPr>
          <a:xfrm>
            <a:off x="457200" y="1174751"/>
            <a:ext cx="8229600" cy="1666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514339" lvl="0" marL="51433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Bắt đầu mỗi page với rank là 1</a:t>
            </a:r>
            <a:endParaRPr/>
          </a:p>
          <a:p>
            <a:pPr indent="-514339" lvl="0" marL="51433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Trên mỗi lần lặp, page có </a:t>
            </a:r>
            <a:r>
              <a:rPr lang="en-US">
                <a:solidFill>
                  <a:srgbClr val="953734"/>
                </a:solidFill>
              </a:rPr>
              <a:t>p</a:t>
            </a:r>
            <a:r>
              <a:rPr lang="en-US"/>
              <a:t> sự đóng góp </a:t>
            </a:r>
            <a:br>
              <a:rPr lang="en-US"/>
            </a:br>
            <a:r>
              <a:rPr lang="en-US">
                <a:solidFill>
                  <a:srgbClr val="953734"/>
                </a:solidFill>
              </a:rPr>
              <a:t>rank</a:t>
            </a:r>
            <a:r>
              <a:rPr baseline="-25000" lang="en-US">
                <a:solidFill>
                  <a:srgbClr val="953734"/>
                </a:solidFill>
              </a:rPr>
              <a:t>p</a:t>
            </a:r>
            <a:r>
              <a:rPr lang="en-US">
                <a:solidFill>
                  <a:srgbClr val="953734"/>
                </a:solidFill>
              </a:rPr>
              <a:t> / |neighbors</a:t>
            </a:r>
            <a:r>
              <a:rPr baseline="-25000" lang="en-US">
                <a:solidFill>
                  <a:srgbClr val="953734"/>
                </a:solidFill>
              </a:rPr>
              <a:t>p</a:t>
            </a:r>
            <a:r>
              <a:rPr lang="en-US">
                <a:solidFill>
                  <a:srgbClr val="953734"/>
                </a:solidFill>
              </a:rPr>
              <a:t>|</a:t>
            </a:r>
            <a:r>
              <a:rPr lang="en-US"/>
              <a:t> cho các trang xung quanh nó</a:t>
            </a:r>
            <a:endParaRPr/>
          </a:p>
          <a:p>
            <a:pPr indent="-514339" lvl="0" marL="51433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Đặt page’s rank thành</a:t>
            </a:r>
            <a:r>
              <a:rPr lang="en-US">
                <a:solidFill>
                  <a:srgbClr val="8000FF"/>
                </a:solidFill>
              </a:rPr>
              <a:t> </a:t>
            </a:r>
            <a:r>
              <a:rPr lang="en-US">
                <a:solidFill>
                  <a:srgbClr val="953735"/>
                </a:solidFill>
              </a:rPr>
              <a:t>0.15 + 0.85 × contribs</a:t>
            </a:r>
            <a:endParaRPr>
              <a:solidFill>
                <a:srgbClr val="953735"/>
              </a:solidFill>
            </a:endParaRPr>
          </a:p>
        </p:txBody>
      </p:sp>
      <p:sp>
        <p:nvSpPr>
          <p:cNvPr id="459" name="Google Shape;459;p35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5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5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5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3" name="Google Shape;463;p35"/>
          <p:cNvCxnSpPr/>
          <p:nvPr/>
        </p:nvCxnSpPr>
        <p:spPr>
          <a:xfrm rot="10800000">
            <a:off x="3276600" y="4405650"/>
            <a:ext cx="914400" cy="39411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64" name="Google Shape;464;p35"/>
          <p:cNvCxnSpPr>
            <a:stCxn id="462" idx="0"/>
            <a:endCxn id="460" idx="2"/>
          </p:cNvCxnSpPr>
          <p:nvPr/>
        </p:nvCxnSpPr>
        <p:spPr>
          <a:xfrm rot="10800000">
            <a:off x="4495029" y="3923767"/>
            <a:ext cx="4500" cy="87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65" name="Google Shape;465;p35"/>
          <p:cNvCxnSpPr>
            <a:endCxn id="460" idx="1"/>
          </p:cNvCxnSpPr>
          <p:nvPr/>
        </p:nvCxnSpPr>
        <p:spPr>
          <a:xfrm flipH="1" rot="10800000">
            <a:off x="3276602" y="3593267"/>
            <a:ext cx="914400" cy="495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66" name="Google Shape;466;p35"/>
          <p:cNvCxnSpPr/>
          <p:nvPr/>
        </p:nvCxnSpPr>
        <p:spPr>
          <a:xfrm rot="10800000">
            <a:off x="4799009" y="3503254"/>
            <a:ext cx="917582" cy="49488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67" name="Google Shape;467;p35"/>
          <p:cNvCxnSpPr/>
          <p:nvPr/>
        </p:nvCxnSpPr>
        <p:spPr>
          <a:xfrm rot="10800000">
            <a:off x="4799009" y="3636135"/>
            <a:ext cx="917582" cy="49488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468" name="Google Shape;468;p35"/>
          <p:cNvSpPr txBox="1"/>
          <p:nvPr/>
        </p:nvSpPr>
        <p:spPr>
          <a:xfrm>
            <a:off x="1981201" y="4011534"/>
            <a:ext cx="530911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1.0</a:t>
            </a:r>
            <a:endParaRPr/>
          </a:p>
        </p:txBody>
      </p:sp>
      <p:sp>
        <p:nvSpPr>
          <p:cNvPr id="469" name="Google Shape;469;p35"/>
          <p:cNvSpPr txBox="1"/>
          <p:nvPr/>
        </p:nvSpPr>
        <p:spPr>
          <a:xfrm>
            <a:off x="6416932" y="4005013"/>
            <a:ext cx="530911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1.0</a:t>
            </a:r>
            <a:endParaRPr/>
          </a:p>
        </p:txBody>
      </p:sp>
      <p:sp>
        <p:nvSpPr>
          <p:cNvPr id="470" name="Google Shape;470;p35"/>
          <p:cNvSpPr txBox="1"/>
          <p:nvPr/>
        </p:nvSpPr>
        <p:spPr>
          <a:xfrm>
            <a:off x="3518486" y="3062234"/>
            <a:ext cx="530911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1.0</a:t>
            </a:r>
            <a:endParaRPr/>
          </a:p>
        </p:txBody>
      </p:sp>
      <p:sp>
        <p:nvSpPr>
          <p:cNvPr id="471" name="Google Shape;471;p35"/>
          <p:cNvSpPr txBox="1"/>
          <p:nvPr/>
        </p:nvSpPr>
        <p:spPr>
          <a:xfrm>
            <a:off x="3514634" y="5101573"/>
            <a:ext cx="530911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1.0</a:t>
            </a:r>
            <a:endParaRPr/>
          </a:p>
        </p:txBody>
      </p:sp>
      <p:sp>
        <p:nvSpPr>
          <p:cNvPr id="472" name="Google Shape;472;p35"/>
          <p:cNvSpPr txBox="1"/>
          <p:nvPr/>
        </p:nvSpPr>
        <p:spPr>
          <a:xfrm>
            <a:off x="3357173" y="3443775"/>
            <a:ext cx="312902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4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473" name="Google Shape;473;p35"/>
          <p:cNvSpPr txBox="1"/>
          <p:nvPr/>
        </p:nvSpPr>
        <p:spPr>
          <a:xfrm>
            <a:off x="3429002" y="4596151"/>
            <a:ext cx="543735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40"/>
                </a:solidFill>
                <a:latin typeface="Corbel"/>
                <a:ea typeface="Corbel"/>
                <a:cs typeface="Corbel"/>
                <a:sym typeface="Corbel"/>
              </a:rPr>
              <a:t>0.5</a:t>
            </a:r>
            <a:endParaRPr/>
          </a:p>
        </p:txBody>
      </p:sp>
      <p:sp>
        <p:nvSpPr>
          <p:cNvPr id="474" name="Google Shape;474;p35"/>
          <p:cNvSpPr txBox="1"/>
          <p:nvPr/>
        </p:nvSpPr>
        <p:spPr>
          <a:xfrm>
            <a:off x="3924011" y="4088151"/>
            <a:ext cx="543735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40"/>
                </a:solidFill>
                <a:latin typeface="Corbel"/>
                <a:ea typeface="Corbel"/>
                <a:cs typeface="Corbel"/>
                <a:sym typeface="Corbel"/>
              </a:rPr>
              <a:t>0.5</a:t>
            </a:r>
            <a:endParaRPr/>
          </a:p>
        </p:txBody>
      </p:sp>
      <p:sp>
        <p:nvSpPr>
          <p:cNvPr id="475" name="Google Shape;475;p35"/>
          <p:cNvSpPr txBox="1"/>
          <p:nvPr/>
        </p:nvSpPr>
        <p:spPr>
          <a:xfrm>
            <a:off x="5239978" y="3359796"/>
            <a:ext cx="543735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40"/>
                </a:solidFill>
                <a:latin typeface="Corbel"/>
                <a:ea typeface="Corbel"/>
                <a:cs typeface="Corbel"/>
                <a:sym typeface="Corbel"/>
              </a:rPr>
              <a:t>0.5</a:t>
            </a:r>
            <a:endParaRPr/>
          </a:p>
        </p:txBody>
      </p:sp>
      <p:sp>
        <p:nvSpPr>
          <p:cNvPr id="476" name="Google Shape;476;p35"/>
          <p:cNvSpPr txBox="1"/>
          <p:nvPr/>
        </p:nvSpPr>
        <p:spPr>
          <a:xfrm>
            <a:off x="4964386" y="3808018"/>
            <a:ext cx="312902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4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cxnSp>
        <p:nvCxnSpPr>
          <p:cNvPr id="477" name="Google Shape;477;p35"/>
          <p:cNvCxnSpPr/>
          <p:nvPr/>
        </p:nvCxnSpPr>
        <p:spPr>
          <a:xfrm flipH="1" rot="10800000">
            <a:off x="4803531" y="4367896"/>
            <a:ext cx="913060" cy="46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478" name="Google Shape;478;p35"/>
          <p:cNvSpPr txBox="1"/>
          <p:nvPr/>
        </p:nvSpPr>
        <p:spPr>
          <a:xfrm>
            <a:off x="5239978" y="4465430"/>
            <a:ext cx="543735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40"/>
                </a:solidFill>
                <a:latin typeface="Corbel"/>
                <a:ea typeface="Corbel"/>
                <a:cs typeface="Corbel"/>
                <a:sym typeface="Corbel"/>
              </a:rPr>
              <a:t>0.5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/>
          <p:nvPr>
            <p:ph type="title"/>
          </p:nvPr>
        </p:nvSpPr>
        <p:spPr>
          <a:xfrm>
            <a:off x="457200" y="2540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Thuật toán</a:t>
            </a:r>
            <a:endParaRPr/>
          </a:p>
        </p:txBody>
      </p:sp>
      <p:sp>
        <p:nvSpPr>
          <p:cNvPr id="484" name="Google Shape;484;p36"/>
          <p:cNvSpPr txBox="1"/>
          <p:nvPr>
            <p:ph idx="1" type="body"/>
          </p:nvPr>
        </p:nvSpPr>
        <p:spPr>
          <a:xfrm>
            <a:off x="457200" y="1174751"/>
            <a:ext cx="8229600" cy="1666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514339" lvl="0" marL="51433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Bắt đầu mỗi page với rank là 1</a:t>
            </a:r>
            <a:endParaRPr/>
          </a:p>
          <a:p>
            <a:pPr indent="-514339" lvl="0" marL="51433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Trên mỗi lần lặp, page có </a:t>
            </a:r>
            <a:r>
              <a:rPr lang="en-US">
                <a:solidFill>
                  <a:srgbClr val="953734"/>
                </a:solidFill>
              </a:rPr>
              <a:t>p</a:t>
            </a:r>
            <a:r>
              <a:rPr lang="en-US"/>
              <a:t> sự đóng góp </a:t>
            </a:r>
            <a:br>
              <a:rPr lang="en-US"/>
            </a:br>
            <a:r>
              <a:rPr lang="en-US">
                <a:solidFill>
                  <a:srgbClr val="953734"/>
                </a:solidFill>
              </a:rPr>
              <a:t>rank</a:t>
            </a:r>
            <a:r>
              <a:rPr baseline="-25000" lang="en-US">
                <a:solidFill>
                  <a:srgbClr val="953734"/>
                </a:solidFill>
              </a:rPr>
              <a:t>p</a:t>
            </a:r>
            <a:r>
              <a:rPr lang="en-US">
                <a:solidFill>
                  <a:srgbClr val="953734"/>
                </a:solidFill>
              </a:rPr>
              <a:t> / |neighbors</a:t>
            </a:r>
            <a:r>
              <a:rPr baseline="-25000" lang="en-US">
                <a:solidFill>
                  <a:srgbClr val="953734"/>
                </a:solidFill>
              </a:rPr>
              <a:t>p</a:t>
            </a:r>
            <a:r>
              <a:rPr lang="en-US">
                <a:solidFill>
                  <a:srgbClr val="953734"/>
                </a:solidFill>
              </a:rPr>
              <a:t>|</a:t>
            </a:r>
            <a:r>
              <a:rPr lang="en-US"/>
              <a:t> cho các trang xung quanh nó</a:t>
            </a:r>
            <a:endParaRPr/>
          </a:p>
          <a:p>
            <a:pPr indent="-514339" lvl="0" marL="51433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Đặt page’s rank thành</a:t>
            </a:r>
            <a:r>
              <a:rPr lang="en-US">
                <a:solidFill>
                  <a:srgbClr val="8000FF"/>
                </a:solidFill>
              </a:rPr>
              <a:t> </a:t>
            </a:r>
            <a:r>
              <a:rPr lang="en-US">
                <a:solidFill>
                  <a:srgbClr val="953735"/>
                </a:solidFill>
              </a:rPr>
              <a:t>0.15 + 0.85 × contribs</a:t>
            </a:r>
            <a:endParaRPr>
              <a:solidFill>
                <a:srgbClr val="953735"/>
              </a:solidFill>
            </a:endParaRPr>
          </a:p>
        </p:txBody>
      </p:sp>
      <p:sp>
        <p:nvSpPr>
          <p:cNvPr id="485" name="Google Shape;485;p36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6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6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36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9" name="Google Shape;489;p36"/>
          <p:cNvCxnSpPr/>
          <p:nvPr/>
        </p:nvCxnSpPr>
        <p:spPr>
          <a:xfrm rot="10800000">
            <a:off x="3276600" y="4405650"/>
            <a:ext cx="914400" cy="39411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0" name="Google Shape;490;p36"/>
          <p:cNvCxnSpPr>
            <a:stCxn id="488" idx="0"/>
            <a:endCxn id="486" idx="2"/>
          </p:cNvCxnSpPr>
          <p:nvPr/>
        </p:nvCxnSpPr>
        <p:spPr>
          <a:xfrm rot="10800000">
            <a:off x="4495029" y="3923767"/>
            <a:ext cx="4500" cy="87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1" name="Google Shape;491;p36"/>
          <p:cNvCxnSpPr>
            <a:endCxn id="486" idx="1"/>
          </p:cNvCxnSpPr>
          <p:nvPr/>
        </p:nvCxnSpPr>
        <p:spPr>
          <a:xfrm flipH="1" rot="10800000">
            <a:off x="3276602" y="3593267"/>
            <a:ext cx="914400" cy="495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2" name="Google Shape;492;p36"/>
          <p:cNvCxnSpPr/>
          <p:nvPr/>
        </p:nvCxnSpPr>
        <p:spPr>
          <a:xfrm rot="10800000">
            <a:off x="4799009" y="3503254"/>
            <a:ext cx="917582" cy="49488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3" name="Google Shape;493;p36"/>
          <p:cNvCxnSpPr/>
          <p:nvPr/>
        </p:nvCxnSpPr>
        <p:spPr>
          <a:xfrm rot="10800000">
            <a:off x="4799009" y="3636135"/>
            <a:ext cx="917582" cy="49488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494" name="Google Shape;494;p36"/>
          <p:cNvSpPr txBox="1"/>
          <p:nvPr/>
        </p:nvSpPr>
        <p:spPr>
          <a:xfrm>
            <a:off x="1863178" y="4011534"/>
            <a:ext cx="684799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0.58</a:t>
            </a:r>
            <a:endParaRPr/>
          </a:p>
        </p:txBody>
      </p:sp>
      <p:sp>
        <p:nvSpPr>
          <p:cNvPr id="495" name="Google Shape;495;p36"/>
          <p:cNvSpPr txBox="1"/>
          <p:nvPr/>
        </p:nvSpPr>
        <p:spPr>
          <a:xfrm>
            <a:off x="6416932" y="4005013"/>
            <a:ext cx="530911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1.0</a:t>
            </a:r>
            <a:endParaRPr/>
          </a:p>
        </p:txBody>
      </p:sp>
      <p:sp>
        <p:nvSpPr>
          <p:cNvPr id="496" name="Google Shape;496;p36"/>
          <p:cNvSpPr txBox="1"/>
          <p:nvPr/>
        </p:nvSpPr>
        <p:spPr>
          <a:xfrm>
            <a:off x="3388200" y="3062234"/>
            <a:ext cx="671975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1.85</a:t>
            </a:r>
            <a:endParaRPr/>
          </a:p>
        </p:txBody>
      </p:sp>
      <p:sp>
        <p:nvSpPr>
          <p:cNvPr id="497" name="Google Shape;497;p36"/>
          <p:cNvSpPr txBox="1"/>
          <p:nvPr/>
        </p:nvSpPr>
        <p:spPr>
          <a:xfrm>
            <a:off x="3370693" y="5101573"/>
            <a:ext cx="684799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0.58</a:t>
            </a:r>
            <a:endParaRPr/>
          </a:p>
        </p:txBody>
      </p:sp>
      <p:cxnSp>
        <p:nvCxnSpPr>
          <p:cNvPr id="498" name="Google Shape;498;p36"/>
          <p:cNvCxnSpPr/>
          <p:nvPr/>
        </p:nvCxnSpPr>
        <p:spPr>
          <a:xfrm flipH="1" rot="10800000">
            <a:off x="4803531" y="4367896"/>
            <a:ext cx="913060" cy="46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7"/>
          <p:cNvSpPr txBox="1"/>
          <p:nvPr>
            <p:ph type="title"/>
          </p:nvPr>
        </p:nvSpPr>
        <p:spPr>
          <a:xfrm>
            <a:off x="457200" y="2540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Thuật toán</a:t>
            </a:r>
            <a:endParaRPr/>
          </a:p>
        </p:txBody>
      </p:sp>
      <p:sp>
        <p:nvSpPr>
          <p:cNvPr id="504" name="Google Shape;504;p37"/>
          <p:cNvSpPr txBox="1"/>
          <p:nvPr>
            <p:ph idx="1" type="body"/>
          </p:nvPr>
        </p:nvSpPr>
        <p:spPr>
          <a:xfrm>
            <a:off x="457200" y="1174751"/>
            <a:ext cx="8229600" cy="1666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514339" lvl="0" marL="51433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Bắt đầu mỗi page với rank là 1</a:t>
            </a:r>
            <a:endParaRPr/>
          </a:p>
          <a:p>
            <a:pPr indent="-514339" lvl="0" marL="51433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Trên mỗi lần lặp, page có </a:t>
            </a:r>
            <a:r>
              <a:rPr lang="en-US">
                <a:solidFill>
                  <a:srgbClr val="953734"/>
                </a:solidFill>
              </a:rPr>
              <a:t>p</a:t>
            </a:r>
            <a:r>
              <a:rPr lang="en-US"/>
              <a:t> sự đóng góp </a:t>
            </a:r>
            <a:br>
              <a:rPr lang="en-US"/>
            </a:br>
            <a:r>
              <a:rPr lang="en-US">
                <a:solidFill>
                  <a:srgbClr val="953734"/>
                </a:solidFill>
              </a:rPr>
              <a:t>rank</a:t>
            </a:r>
            <a:r>
              <a:rPr baseline="-25000" lang="en-US">
                <a:solidFill>
                  <a:srgbClr val="953734"/>
                </a:solidFill>
              </a:rPr>
              <a:t>p</a:t>
            </a:r>
            <a:r>
              <a:rPr lang="en-US">
                <a:solidFill>
                  <a:srgbClr val="953734"/>
                </a:solidFill>
              </a:rPr>
              <a:t> / |neighbors</a:t>
            </a:r>
            <a:r>
              <a:rPr baseline="-25000" lang="en-US">
                <a:solidFill>
                  <a:srgbClr val="953734"/>
                </a:solidFill>
              </a:rPr>
              <a:t>p</a:t>
            </a:r>
            <a:r>
              <a:rPr lang="en-US">
                <a:solidFill>
                  <a:srgbClr val="953734"/>
                </a:solidFill>
              </a:rPr>
              <a:t>|</a:t>
            </a:r>
            <a:r>
              <a:rPr lang="en-US"/>
              <a:t> cho các trang xung quanh nó</a:t>
            </a:r>
            <a:endParaRPr/>
          </a:p>
          <a:p>
            <a:pPr indent="-514339" lvl="0" marL="51433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Đặt page’s rank thành</a:t>
            </a:r>
            <a:r>
              <a:rPr lang="en-US">
                <a:solidFill>
                  <a:srgbClr val="8000FF"/>
                </a:solidFill>
              </a:rPr>
              <a:t> </a:t>
            </a:r>
            <a:r>
              <a:rPr lang="en-US">
                <a:solidFill>
                  <a:srgbClr val="953735"/>
                </a:solidFill>
              </a:rPr>
              <a:t>0.15 + 0.85 × contribs</a:t>
            </a:r>
            <a:endParaRPr>
              <a:solidFill>
                <a:srgbClr val="953735"/>
              </a:solidFill>
            </a:endParaRPr>
          </a:p>
        </p:txBody>
      </p:sp>
      <p:sp>
        <p:nvSpPr>
          <p:cNvPr id="505" name="Google Shape;505;p37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7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37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7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9" name="Google Shape;509;p37"/>
          <p:cNvCxnSpPr/>
          <p:nvPr/>
        </p:nvCxnSpPr>
        <p:spPr>
          <a:xfrm rot="10800000">
            <a:off x="3276600" y="4405650"/>
            <a:ext cx="914400" cy="39411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0" name="Google Shape;510;p37"/>
          <p:cNvCxnSpPr>
            <a:stCxn id="508" idx="0"/>
            <a:endCxn id="506" idx="2"/>
          </p:cNvCxnSpPr>
          <p:nvPr/>
        </p:nvCxnSpPr>
        <p:spPr>
          <a:xfrm rot="10800000">
            <a:off x="4495029" y="3923767"/>
            <a:ext cx="4500" cy="87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1" name="Google Shape;511;p37"/>
          <p:cNvCxnSpPr>
            <a:endCxn id="506" idx="1"/>
          </p:cNvCxnSpPr>
          <p:nvPr/>
        </p:nvCxnSpPr>
        <p:spPr>
          <a:xfrm flipH="1" rot="10800000">
            <a:off x="3276602" y="3593267"/>
            <a:ext cx="914400" cy="495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2" name="Google Shape;512;p37"/>
          <p:cNvCxnSpPr/>
          <p:nvPr/>
        </p:nvCxnSpPr>
        <p:spPr>
          <a:xfrm rot="10800000">
            <a:off x="4799009" y="3503254"/>
            <a:ext cx="917582" cy="49488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3" name="Google Shape;513;p37"/>
          <p:cNvCxnSpPr/>
          <p:nvPr/>
        </p:nvCxnSpPr>
        <p:spPr>
          <a:xfrm rot="10800000">
            <a:off x="4799009" y="3636135"/>
            <a:ext cx="917582" cy="49488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514" name="Google Shape;514;p37"/>
          <p:cNvSpPr txBox="1"/>
          <p:nvPr/>
        </p:nvSpPr>
        <p:spPr>
          <a:xfrm>
            <a:off x="3022083" y="3465372"/>
            <a:ext cx="684799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40"/>
                </a:solidFill>
                <a:latin typeface="Corbel"/>
                <a:ea typeface="Corbel"/>
                <a:cs typeface="Corbel"/>
                <a:sym typeface="Corbel"/>
              </a:rPr>
              <a:t>0.58</a:t>
            </a:r>
            <a:endParaRPr/>
          </a:p>
        </p:txBody>
      </p:sp>
      <p:sp>
        <p:nvSpPr>
          <p:cNvPr id="515" name="Google Shape;515;p37"/>
          <p:cNvSpPr txBox="1"/>
          <p:nvPr/>
        </p:nvSpPr>
        <p:spPr>
          <a:xfrm>
            <a:off x="3295940" y="4592430"/>
            <a:ext cx="696158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40"/>
                </a:solidFill>
                <a:latin typeface="Corbel"/>
                <a:ea typeface="Corbel"/>
                <a:cs typeface="Corbel"/>
                <a:sym typeface="Corbel"/>
              </a:rPr>
              <a:t>0.29</a:t>
            </a:r>
            <a:endParaRPr/>
          </a:p>
        </p:txBody>
      </p:sp>
      <p:sp>
        <p:nvSpPr>
          <p:cNvPr id="516" name="Google Shape;516;p37"/>
          <p:cNvSpPr txBox="1"/>
          <p:nvPr/>
        </p:nvSpPr>
        <p:spPr>
          <a:xfrm>
            <a:off x="3766795" y="4110910"/>
            <a:ext cx="696158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40"/>
                </a:solidFill>
                <a:latin typeface="Corbel"/>
                <a:ea typeface="Corbel"/>
                <a:cs typeface="Corbel"/>
                <a:sym typeface="Corbel"/>
              </a:rPr>
              <a:t>0.29</a:t>
            </a:r>
            <a:endParaRPr/>
          </a:p>
        </p:txBody>
      </p:sp>
      <p:sp>
        <p:nvSpPr>
          <p:cNvPr id="517" name="Google Shape;517;p37"/>
          <p:cNvSpPr txBox="1"/>
          <p:nvPr/>
        </p:nvSpPr>
        <p:spPr>
          <a:xfrm>
            <a:off x="5214060" y="3359797"/>
            <a:ext cx="543735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40"/>
                </a:solidFill>
                <a:latin typeface="Corbel"/>
                <a:ea typeface="Corbel"/>
                <a:cs typeface="Corbel"/>
                <a:sym typeface="Corbel"/>
              </a:rPr>
              <a:t>0.5</a:t>
            </a:r>
            <a:endParaRPr/>
          </a:p>
        </p:txBody>
      </p:sp>
      <p:sp>
        <p:nvSpPr>
          <p:cNvPr id="518" name="Google Shape;518;p37"/>
          <p:cNvSpPr txBox="1"/>
          <p:nvPr/>
        </p:nvSpPr>
        <p:spPr>
          <a:xfrm>
            <a:off x="4698483" y="3808017"/>
            <a:ext cx="671975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40"/>
                </a:solidFill>
                <a:latin typeface="Corbel"/>
                <a:ea typeface="Corbel"/>
                <a:cs typeface="Corbel"/>
                <a:sym typeface="Corbel"/>
              </a:rPr>
              <a:t>1.85</a:t>
            </a:r>
            <a:endParaRPr/>
          </a:p>
        </p:txBody>
      </p:sp>
      <p:sp>
        <p:nvSpPr>
          <p:cNvPr id="519" name="Google Shape;519;p37"/>
          <p:cNvSpPr txBox="1"/>
          <p:nvPr/>
        </p:nvSpPr>
        <p:spPr>
          <a:xfrm>
            <a:off x="1863178" y="4011534"/>
            <a:ext cx="684799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0.58</a:t>
            </a:r>
            <a:endParaRPr/>
          </a:p>
        </p:txBody>
      </p:sp>
      <p:sp>
        <p:nvSpPr>
          <p:cNvPr id="520" name="Google Shape;520;p37"/>
          <p:cNvSpPr txBox="1"/>
          <p:nvPr/>
        </p:nvSpPr>
        <p:spPr>
          <a:xfrm>
            <a:off x="6416932" y="4005013"/>
            <a:ext cx="530911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1.0</a:t>
            </a:r>
            <a:endParaRPr/>
          </a:p>
        </p:txBody>
      </p:sp>
      <p:sp>
        <p:nvSpPr>
          <p:cNvPr id="521" name="Google Shape;521;p37"/>
          <p:cNvSpPr txBox="1"/>
          <p:nvPr/>
        </p:nvSpPr>
        <p:spPr>
          <a:xfrm>
            <a:off x="3388200" y="3062234"/>
            <a:ext cx="671975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1.85</a:t>
            </a:r>
            <a:endParaRPr/>
          </a:p>
        </p:txBody>
      </p:sp>
      <p:sp>
        <p:nvSpPr>
          <p:cNvPr id="522" name="Google Shape;522;p37"/>
          <p:cNvSpPr txBox="1"/>
          <p:nvPr/>
        </p:nvSpPr>
        <p:spPr>
          <a:xfrm>
            <a:off x="3370693" y="5101573"/>
            <a:ext cx="684799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0.58</a:t>
            </a:r>
            <a:endParaRPr/>
          </a:p>
        </p:txBody>
      </p:sp>
      <p:cxnSp>
        <p:nvCxnSpPr>
          <p:cNvPr id="523" name="Google Shape;523;p37"/>
          <p:cNvCxnSpPr/>
          <p:nvPr/>
        </p:nvCxnSpPr>
        <p:spPr>
          <a:xfrm flipH="1" rot="10800000">
            <a:off x="4803531" y="4367896"/>
            <a:ext cx="913060" cy="46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524" name="Google Shape;524;p37"/>
          <p:cNvSpPr txBox="1"/>
          <p:nvPr/>
        </p:nvSpPr>
        <p:spPr>
          <a:xfrm>
            <a:off x="5239978" y="4464376"/>
            <a:ext cx="543735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8040"/>
                </a:solidFill>
                <a:latin typeface="Corbel"/>
                <a:ea typeface="Corbel"/>
                <a:cs typeface="Corbel"/>
                <a:sym typeface="Corbel"/>
              </a:rPr>
              <a:t>0.5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8"/>
          <p:cNvSpPr txBox="1"/>
          <p:nvPr>
            <p:ph type="title"/>
          </p:nvPr>
        </p:nvSpPr>
        <p:spPr>
          <a:xfrm>
            <a:off x="457200" y="2540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Thuật toán</a:t>
            </a:r>
            <a:endParaRPr/>
          </a:p>
        </p:txBody>
      </p:sp>
      <p:sp>
        <p:nvSpPr>
          <p:cNvPr id="530" name="Google Shape;530;p38"/>
          <p:cNvSpPr txBox="1"/>
          <p:nvPr>
            <p:ph idx="1" type="body"/>
          </p:nvPr>
        </p:nvSpPr>
        <p:spPr>
          <a:xfrm>
            <a:off x="457200" y="1174751"/>
            <a:ext cx="8229600" cy="1666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514339" lvl="0" marL="51433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Bắt đầu mỗi page với rank là 1</a:t>
            </a:r>
            <a:endParaRPr/>
          </a:p>
          <a:p>
            <a:pPr indent="-514339" lvl="0" marL="51433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Trên mỗi lần lặp, page có </a:t>
            </a:r>
            <a:r>
              <a:rPr lang="en-US">
                <a:solidFill>
                  <a:srgbClr val="953734"/>
                </a:solidFill>
              </a:rPr>
              <a:t>p</a:t>
            </a:r>
            <a:r>
              <a:rPr lang="en-US"/>
              <a:t> sự đóng góp </a:t>
            </a:r>
            <a:br>
              <a:rPr lang="en-US"/>
            </a:br>
            <a:r>
              <a:rPr lang="en-US">
                <a:solidFill>
                  <a:srgbClr val="953734"/>
                </a:solidFill>
              </a:rPr>
              <a:t>rank</a:t>
            </a:r>
            <a:r>
              <a:rPr baseline="-25000" lang="en-US">
                <a:solidFill>
                  <a:srgbClr val="953734"/>
                </a:solidFill>
              </a:rPr>
              <a:t>p</a:t>
            </a:r>
            <a:r>
              <a:rPr lang="en-US">
                <a:solidFill>
                  <a:srgbClr val="953734"/>
                </a:solidFill>
              </a:rPr>
              <a:t> / |neighbors</a:t>
            </a:r>
            <a:r>
              <a:rPr baseline="-25000" lang="en-US">
                <a:solidFill>
                  <a:srgbClr val="953734"/>
                </a:solidFill>
              </a:rPr>
              <a:t>p</a:t>
            </a:r>
            <a:r>
              <a:rPr lang="en-US">
                <a:solidFill>
                  <a:srgbClr val="953734"/>
                </a:solidFill>
              </a:rPr>
              <a:t>|</a:t>
            </a:r>
            <a:r>
              <a:rPr lang="en-US"/>
              <a:t> cho các trang xung quanh nó</a:t>
            </a:r>
            <a:endParaRPr/>
          </a:p>
          <a:p>
            <a:pPr indent="-514339" lvl="0" marL="51433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Đặt page’s rank thành</a:t>
            </a:r>
            <a:r>
              <a:rPr lang="en-US">
                <a:solidFill>
                  <a:srgbClr val="8000FF"/>
                </a:solidFill>
              </a:rPr>
              <a:t> </a:t>
            </a:r>
            <a:r>
              <a:rPr lang="en-US">
                <a:solidFill>
                  <a:srgbClr val="953735"/>
                </a:solidFill>
              </a:rPr>
              <a:t>0.15 + 0.85 × contribs</a:t>
            </a:r>
            <a:endParaRPr>
              <a:solidFill>
                <a:srgbClr val="953735"/>
              </a:solidFill>
            </a:endParaRPr>
          </a:p>
        </p:txBody>
      </p:sp>
      <p:sp>
        <p:nvSpPr>
          <p:cNvPr id="531" name="Google Shape;531;p38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8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8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8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5" name="Google Shape;535;p38"/>
          <p:cNvCxnSpPr/>
          <p:nvPr/>
        </p:nvCxnSpPr>
        <p:spPr>
          <a:xfrm rot="10800000">
            <a:off x="3276600" y="4405650"/>
            <a:ext cx="914400" cy="39411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36" name="Google Shape;536;p38"/>
          <p:cNvCxnSpPr>
            <a:stCxn id="534" idx="0"/>
            <a:endCxn id="532" idx="2"/>
          </p:cNvCxnSpPr>
          <p:nvPr/>
        </p:nvCxnSpPr>
        <p:spPr>
          <a:xfrm rot="10800000">
            <a:off x="4495029" y="3923767"/>
            <a:ext cx="4500" cy="87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37" name="Google Shape;537;p38"/>
          <p:cNvCxnSpPr>
            <a:endCxn id="532" idx="1"/>
          </p:cNvCxnSpPr>
          <p:nvPr/>
        </p:nvCxnSpPr>
        <p:spPr>
          <a:xfrm flipH="1" rot="10800000">
            <a:off x="3276602" y="3593267"/>
            <a:ext cx="914400" cy="495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38" name="Google Shape;538;p38"/>
          <p:cNvCxnSpPr/>
          <p:nvPr/>
        </p:nvCxnSpPr>
        <p:spPr>
          <a:xfrm rot="10800000">
            <a:off x="4799009" y="3503254"/>
            <a:ext cx="917582" cy="49488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39" name="Google Shape;539;p38"/>
          <p:cNvCxnSpPr/>
          <p:nvPr/>
        </p:nvCxnSpPr>
        <p:spPr>
          <a:xfrm rot="10800000">
            <a:off x="4799009" y="3636135"/>
            <a:ext cx="917582" cy="49488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540" name="Google Shape;540;p38"/>
          <p:cNvSpPr txBox="1"/>
          <p:nvPr/>
        </p:nvSpPr>
        <p:spPr>
          <a:xfrm>
            <a:off x="1890487" y="4011534"/>
            <a:ext cx="679902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0.39</a:t>
            </a:r>
            <a:endParaRPr/>
          </a:p>
        </p:txBody>
      </p:sp>
      <p:sp>
        <p:nvSpPr>
          <p:cNvPr id="541" name="Google Shape;541;p38"/>
          <p:cNvSpPr txBox="1"/>
          <p:nvPr/>
        </p:nvSpPr>
        <p:spPr>
          <a:xfrm>
            <a:off x="6416931" y="4005013"/>
            <a:ext cx="644912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1.72</a:t>
            </a:r>
            <a:endParaRPr/>
          </a:p>
        </p:txBody>
      </p:sp>
      <p:sp>
        <p:nvSpPr>
          <p:cNvPr id="542" name="Google Shape;542;p38"/>
          <p:cNvSpPr txBox="1"/>
          <p:nvPr/>
        </p:nvSpPr>
        <p:spPr>
          <a:xfrm>
            <a:off x="3388896" y="3062234"/>
            <a:ext cx="646327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1.31</a:t>
            </a:r>
            <a:endParaRPr/>
          </a:p>
        </p:txBody>
      </p:sp>
      <p:sp>
        <p:nvSpPr>
          <p:cNvPr id="543" name="Google Shape;543;p38"/>
          <p:cNvSpPr txBox="1"/>
          <p:nvPr/>
        </p:nvSpPr>
        <p:spPr>
          <a:xfrm>
            <a:off x="3398003" y="5101573"/>
            <a:ext cx="684799" cy="4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0.58</a:t>
            </a: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3725278" y="4085601"/>
            <a:ext cx="1545483" cy="464328"/>
          </a:xfrm>
          <a:prstGeom prst="roundRect">
            <a:avLst>
              <a:gd fmla="val 16408" name="adj"/>
            </a:avLst>
          </a:prstGeom>
          <a:solidFill>
            <a:srgbClr val="DAE5F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cxnSp>
        <p:nvCxnSpPr>
          <p:cNvPr id="545" name="Google Shape;545;p38"/>
          <p:cNvCxnSpPr/>
          <p:nvPr/>
        </p:nvCxnSpPr>
        <p:spPr>
          <a:xfrm flipH="1" rot="10800000">
            <a:off x="4803531" y="4367896"/>
            <a:ext cx="913060" cy="46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9"/>
          <p:cNvSpPr txBox="1"/>
          <p:nvPr>
            <p:ph type="title"/>
          </p:nvPr>
        </p:nvSpPr>
        <p:spPr>
          <a:xfrm>
            <a:off x="457200" y="2540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Thuật toán</a:t>
            </a:r>
            <a:endParaRPr/>
          </a:p>
        </p:txBody>
      </p:sp>
      <p:sp>
        <p:nvSpPr>
          <p:cNvPr id="551" name="Google Shape;551;p39"/>
          <p:cNvSpPr txBox="1"/>
          <p:nvPr>
            <p:ph idx="1" type="body"/>
          </p:nvPr>
        </p:nvSpPr>
        <p:spPr>
          <a:xfrm>
            <a:off x="457200" y="1174751"/>
            <a:ext cx="8229600" cy="1666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514339" lvl="0" marL="51433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Bắt đầu mỗi page với rank là 1</a:t>
            </a:r>
            <a:endParaRPr/>
          </a:p>
          <a:p>
            <a:pPr indent="-514339" lvl="0" marL="51433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Trên mỗi lần lặp, page có </a:t>
            </a:r>
            <a:r>
              <a:rPr lang="en-US">
                <a:solidFill>
                  <a:srgbClr val="953734"/>
                </a:solidFill>
              </a:rPr>
              <a:t>p</a:t>
            </a:r>
            <a:r>
              <a:rPr lang="en-US"/>
              <a:t> sự đóng góp </a:t>
            </a:r>
            <a:br>
              <a:rPr lang="en-US"/>
            </a:br>
            <a:r>
              <a:rPr lang="en-US">
                <a:solidFill>
                  <a:srgbClr val="953734"/>
                </a:solidFill>
              </a:rPr>
              <a:t>rank</a:t>
            </a:r>
            <a:r>
              <a:rPr baseline="-25000" lang="en-US">
                <a:solidFill>
                  <a:srgbClr val="953734"/>
                </a:solidFill>
              </a:rPr>
              <a:t>p</a:t>
            </a:r>
            <a:r>
              <a:rPr lang="en-US">
                <a:solidFill>
                  <a:srgbClr val="953734"/>
                </a:solidFill>
              </a:rPr>
              <a:t> / |neighbors</a:t>
            </a:r>
            <a:r>
              <a:rPr baseline="-25000" lang="en-US">
                <a:solidFill>
                  <a:srgbClr val="953734"/>
                </a:solidFill>
              </a:rPr>
              <a:t>p</a:t>
            </a:r>
            <a:r>
              <a:rPr lang="en-US">
                <a:solidFill>
                  <a:srgbClr val="953734"/>
                </a:solidFill>
              </a:rPr>
              <a:t>|</a:t>
            </a:r>
            <a:r>
              <a:rPr lang="en-US"/>
              <a:t> cho các trang xung quanh nó</a:t>
            </a:r>
            <a:endParaRPr/>
          </a:p>
          <a:p>
            <a:pPr indent="-514339" lvl="0" marL="51433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Đặt page’s rank thành</a:t>
            </a:r>
            <a:r>
              <a:rPr lang="en-US">
                <a:solidFill>
                  <a:srgbClr val="8000FF"/>
                </a:solidFill>
              </a:rPr>
              <a:t> </a:t>
            </a:r>
            <a:r>
              <a:rPr lang="en-US">
                <a:solidFill>
                  <a:srgbClr val="953735"/>
                </a:solidFill>
              </a:rPr>
              <a:t>0.15 + 0.85 × contribs</a:t>
            </a:r>
            <a:endParaRPr>
              <a:solidFill>
                <a:srgbClr val="953735"/>
              </a:solidFill>
            </a:endParaRPr>
          </a:p>
        </p:txBody>
      </p:sp>
      <p:grpSp>
        <p:nvGrpSpPr>
          <p:cNvPr id="552" name="Google Shape;552;p39"/>
          <p:cNvGrpSpPr/>
          <p:nvPr/>
        </p:nvGrpSpPr>
        <p:grpSpPr>
          <a:xfrm>
            <a:off x="960043" y="3008845"/>
            <a:ext cx="6247952" cy="2597729"/>
            <a:chOff x="2557394" y="7318050"/>
            <a:chExt cx="16661205" cy="6234550"/>
          </a:xfrm>
        </p:grpSpPr>
        <p:sp>
          <p:nvSpPr>
            <p:cNvPr id="553" name="Google Shape;553;p39"/>
            <p:cNvSpPr/>
            <p:nvPr/>
          </p:nvSpPr>
          <p:spPr>
            <a:xfrm>
              <a:off x="7116244" y="9511760"/>
              <a:ext cx="1621357" cy="1586960"/>
            </a:xfrm>
            <a:prstGeom prst="foldedCorner">
              <a:avLst>
                <a:gd fmla="val 34955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108850" lIns="217700" spcFirstLastPara="1" rIns="217700" wrap="square" tIns="10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1176002" y="7924800"/>
              <a:ext cx="1621357" cy="1586960"/>
            </a:xfrm>
            <a:prstGeom prst="foldedCorner">
              <a:avLst>
                <a:gd fmla="val 34955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108850" lIns="217700" spcFirstLastPara="1" rIns="217700" wrap="square" tIns="10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15244244" y="9511760"/>
              <a:ext cx="1621357" cy="1586960"/>
            </a:xfrm>
            <a:prstGeom prst="foldedCorner">
              <a:avLst>
                <a:gd fmla="val 34955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108850" lIns="217700" spcFirstLastPara="1" rIns="217700" wrap="square" tIns="10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1188060" y="11613880"/>
              <a:ext cx="1621357" cy="1586960"/>
            </a:xfrm>
            <a:prstGeom prst="foldedCorner">
              <a:avLst>
                <a:gd fmla="val 34955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108850" lIns="217700" spcFirstLastPara="1" rIns="217700" wrap="square" tIns="10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7" name="Google Shape;557;p39"/>
            <p:cNvCxnSpPr/>
            <p:nvPr/>
          </p:nvCxnSpPr>
          <p:spPr>
            <a:xfrm rot="10800000">
              <a:off x="8737600" y="10668000"/>
              <a:ext cx="2438400" cy="94588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58" name="Google Shape;558;p39"/>
            <p:cNvCxnSpPr>
              <a:stCxn id="556" idx="0"/>
              <a:endCxn id="554" idx="2"/>
            </p:cNvCxnSpPr>
            <p:nvPr/>
          </p:nvCxnSpPr>
          <p:spPr>
            <a:xfrm rot="10800000">
              <a:off x="11986739" y="9511780"/>
              <a:ext cx="12000" cy="2102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59" name="Google Shape;559;p39"/>
            <p:cNvCxnSpPr>
              <a:endCxn id="554" idx="1"/>
            </p:cNvCxnSpPr>
            <p:nvPr/>
          </p:nvCxnSpPr>
          <p:spPr>
            <a:xfrm flipH="1" rot="10800000">
              <a:off x="8737602" y="8718280"/>
              <a:ext cx="2438400" cy="1187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60" name="Google Shape;560;p39"/>
            <p:cNvCxnSpPr/>
            <p:nvPr/>
          </p:nvCxnSpPr>
          <p:spPr>
            <a:xfrm rot="10800000">
              <a:off x="12797357" y="8502250"/>
              <a:ext cx="2446885" cy="118772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61" name="Google Shape;561;p39"/>
            <p:cNvCxnSpPr/>
            <p:nvPr/>
          </p:nvCxnSpPr>
          <p:spPr>
            <a:xfrm rot="10800000">
              <a:off x="12797357" y="8821164"/>
              <a:ext cx="2446885" cy="118772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562" name="Google Shape;562;p39"/>
            <p:cNvSpPr txBox="1"/>
            <p:nvPr/>
          </p:nvSpPr>
          <p:spPr>
            <a:xfrm>
              <a:off x="4725618" y="9596370"/>
              <a:ext cx="2540851" cy="1340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850" lIns="217700" spcFirstLastPara="1" rIns="217700" wrap="square" tIns="1088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0.46</a:t>
              </a:r>
              <a:endParaRPr/>
            </a:p>
          </p:txBody>
        </p:sp>
        <p:sp>
          <p:nvSpPr>
            <p:cNvPr id="563" name="Google Shape;563;p39"/>
            <p:cNvSpPr txBox="1"/>
            <p:nvPr/>
          </p:nvSpPr>
          <p:spPr>
            <a:xfrm>
              <a:off x="16847466" y="9580720"/>
              <a:ext cx="2371133" cy="1340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850" lIns="217700" spcFirstLastPara="1" rIns="217700" wrap="square" tIns="1088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1.37</a:t>
              </a:r>
              <a:endParaRPr/>
            </a:p>
          </p:txBody>
        </p:sp>
        <p:sp>
          <p:nvSpPr>
            <p:cNvPr id="564" name="Google Shape;564;p39"/>
            <p:cNvSpPr txBox="1"/>
            <p:nvPr/>
          </p:nvSpPr>
          <p:spPr>
            <a:xfrm>
              <a:off x="8647109" y="7318050"/>
              <a:ext cx="2485747" cy="1340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850" lIns="217700" spcFirstLastPara="1" rIns="217700" wrap="square" tIns="1088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1.44</a:t>
              </a:r>
              <a:endParaRPr/>
            </a:p>
          </p:txBody>
        </p:sp>
        <p:sp>
          <p:nvSpPr>
            <p:cNvPr id="565" name="Google Shape;565;p39"/>
            <p:cNvSpPr txBox="1"/>
            <p:nvPr/>
          </p:nvSpPr>
          <p:spPr>
            <a:xfrm>
              <a:off x="8842317" y="12212464"/>
              <a:ext cx="2420357" cy="1340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850" lIns="217700" spcFirstLastPara="1" rIns="217700" wrap="square" tIns="1088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0.73</a:t>
              </a:r>
              <a:endParaRPr/>
            </a:p>
          </p:txBody>
        </p:sp>
        <p:sp>
          <p:nvSpPr>
            <p:cNvPr id="566" name="Google Shape;566;p39"/>
            <p:cNvSpPr txBox="1"/>
            <p:nvPr/>
          </p:nvSpPr>
          <p:spPr>
            <a:xfrm>
              <a:off x="2557394" y="7533491"/>
              <a:ext cx="4783552" cy="1340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850" lIns="217700" spcFirstLastPara="1" rIns="217700" wrap="square" tIns="1088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Final state:</a:t>
              </a:r>
              <a:endParaRPr/>
            </a:p>
          </p:txBody>
        </p:sp>
        <p:cxnSp>
          <p:nvCxnSpPr>
            <p:cNvPr id="567" name="Google Shape;567;p39"/>
            <p:cNvCxnSpPr/>
            <p:nvPr/>
          </p:nvCxnSpPr>
          <p:spPr>
            <a:xfrm flipH="1" rot="10800000">
              <a:off x="12809416" y="10577390"/>
              <a:ext cx="2434827" cy="11186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7838631" y="4984914"/>
            <a:ext cx="1305369" cy="7300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l-logo.jpg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8658" y="3982779"/>
            <a:ext cx="577421" cy="51688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The Spark Community</a:t>
            </a:r>
            <a:endParaRPr/>
          </a:p>
        </p:txBody>
      </p:sp>
      <p:pic>
        <p:nvPicPr>
          <p:cNvPr descr="conviva-logo.png"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9164" y="4820487"/>
            <a:ext cx="986521" cy="164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ahoologo-1.jpg" id="112" name="Google Shape;11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297" y="3821733"/>
            <a:ext cx="1171220" cy="3240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obe-systems-incorporated.png" id="113" name="Google Shape;11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38450" y="4565974"/>
            <a:ext cx="551779" cy="5325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zo_283_224.jpg" id="114" name="Google Shape;114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35231" y="4811208"/>
            <a:ext cx="503816" cy="383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clearstory_data.png" id="115" name="Google Shape;115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30947" y="4542645"/>
            <a:ext cx="824973" cy="2853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6522_AdMobius.jpg" id="116" name="Google Shape;116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80159" y="4542645"/>
            <a:ext cx="792486" cy="2064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3-05-29 at 12.18.46 AM.png" id="117" name="Google Shape;11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77263" y="4974258"/>
            <a:ext cx="1035232" cy="1756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3-08-28 at 4.00.20 PM.png" id="118" name="Google Shape;118;p3"/>
          <p:cNvPicPr preferRelativeResize="0"/>
          <p:nvPr/>
        </p:nvPicPr>
        <p:blipFill rotWithShape="1">
          <a:blip r:embed="rId11">
            <a:alphaModFix/>
          </a:blip>
          <a:srcRect b="1986" l="0" r="0" t="0"/>
          <a:stretch/>
        </p:blipFill>
        <p:spPr>
          <a:xfrm>
            <a:off x="3980159" y="5295826"/>
            <a:ext cx="1084673" cy="1726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gged_logo.png" id="119" name="Google Shape;119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863304" y="4661212"/>
            <a:ext cx="840740" cy="1499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antifind_logo.jpg" id="120" name="Google Shape;120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413743" y="5201928"/>
            <a:ext cx="944581" cy="300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30227104736!Wandisco_logo.gif" id="121" name="Google Shape;121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428953" y="4230825"/>
            <a:ext cx="1510594" cy="160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484886" y="3764797"/>
            <a:ext cx="926524" cy="9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271885" y="3538798"/>
            <a:ext cx="1785214" cy="344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657997" y="3538798"/>
            <a:ext cx="1883384" cy="48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18">
            <a:alphaModFix/>
          </a:blip>
          <a:srcRect b="0" l="0" r="0" t="16388"/>
          <a:stretch/>
        </p:blipFill>
        <p:spPr>
          <a:xfrm>
            <a:off x="534855" y="1231518"/>
            <a:ext cx="8027666" cy="223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561277" y="4935408"/>
            <a:ext cx="533040" cy="53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7343866" y="5143636"/>
            <a:ext cx="804105" cy="18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757652" y="5038347"/>
            <a:ext cx="546371" cy="502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438210" y="4061011"/>
            <a:ext cx="983373" cy="371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04747" y="5247397"/>
            <a:ext cx="925969" cy="260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428953" y="4563952"/>
            <a:ext cx="842932" cy="36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751966" y="4299103"/>
            <a:ext cx="447321" cy="51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5981225" y="4557799"/>
            <a:ext cx="634999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3980159" y="4128518"/>
            <a:ext cx="1116072" cy="204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604325" y="5236063"/>
            <a:ext cx="974890" cy="31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7526269" y="3764797"/>
            <a:ext cx="1044957" cy="380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78615" y="4442202"/>
            <a:ext cx="855662" cy="25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"/>
          <p:cNvPicPr preferRelativeResize="0"/>
          <p:nvPr/>
        </p:nvPicPr>
        <p:blipFill rotWithShape="1">
          <a:blip r:embed="rId31">
            <a:alphaModFix/>
          </a:blip>
          <a:srcRect b="34512" l="0" r="0" t="33132"/>
          <a:stretch/>
        </p:blipFill>
        <p:spPr>
          <a:xfrm>
            <a:off x="608987" y="4834056"/>
            <a:ext cx="976122" cy="31582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"/>
          <p:cNvSpPr/>
          <p:nvPr/>
        </p:nvSpPr>
        <p:spPr>
          <a:xfrm>
            <a:off x="2484784" y="3750796"/>
            <a:ext cx="3750529" cy="1450247"/>
          </a:xfrm>
          <a:prstGeom prst="roundRect">
            <a:avLst>
              <a:gd fmla="val 16667" name="adj"/>
            </a:avLst>
          </a:prstGeom>
          <a:solidFill>
            <a:srgbClr val="A5A5A5">
              <a:alpha val="60000"/>
            </a:srgbClr>
          </a:solidFill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+You!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0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Triển khai với Scala</a:t>
            </a:r>
            <a:endParaRPr/>
          </a:p>
        </p:txBody>
      </p:sp>
      <p:sp>
        <p:nvSpPr>
          <p:cNvPr id="573" name="Google Shape;573;p40"/>
          <p:cNvSpPr txBox="1"/>
          <p:nvPr>
            <p:ph idx="1" type="body"/>
          </p:nvPr>
        </p:nvSpPr>
        <p:spPr>
          <a:xfrm>
            <a:off x="457200" y="1689365"/>
            <a:ext cx="8229600" cy="351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Droid Sans Mono"/>
                <a:ea typeface="Droid Sans Mono"/>
                <a:cs typeface="Droid Sans Mono"/>
                <a:sym typeface="Droid Sans Mono"/>
              </a:rPr>
              <a:t>val 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links = </a:t>
            </a:r>
            <a:r>
              <a:rPr lang="en-US" sz="18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load RDD of (url, neighbors) pairs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Droid Sans Mono"/>
                <a:ea typeface="Droid Sans Mono"/>
                <a:cs typeface="Droid Sans Mono"/>
                <a:sym typeface="Droid Sans Mono"/>
              </a:rPr>
              <a:t>var</a:t>
            </a:r>
            <a:r>
              <a:rPr b="1" lang="en-US" sz="18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ranks = </a:t>
            </a:r>
            <a:r>
              <a:rPr lang="en-US" sz="18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load RDD of (url, rank) pairs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8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Droid Sans Mono"/>
                <a:ea typeface="Droid Sans Mono"/>
                <a:cs typeface="Droid Sans Mono"/>
                <a:sym typeface="Droid Sans Mono"/>
              </a:rPr>
              <a:t>for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 (i &lt;- 1 to ITERATIONS)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lang="en-US" sz="1800"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 contribs = links.</a:t>
            </a:r>
            <a:r>
              <a:rPr lang="en-US" sz="18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join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(ranks).</a:t>
            </a:r>
            <a:r>
              <a:rPr lang="en-US" sz="18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flatMap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Pts val="1800"/>
              <a:buNone/>
            </a:pPr>
            <a:r>
              <a:rPr lang="en-US" sz="18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case (url, (links, rank)) =&gt;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Pts val="1800"/>
              <a:buNone/>
            </a:pPr>
            <a:r>
              <a:rPr lang="en-US" sz="18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links.map(dest =&gt; (dest, rank/links.size))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Pts val="1800"/>
              <a:buNone/>
            </a:pPr>
            <a:r>
              <a:rPr lang="en-US" sz="18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b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  ranks = contribs.</a:t>
            </a:r>
            <a:r>
              <a:rPr lang="en-US" sz="18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reduceByKey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8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_ + _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b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 .</a:t>
            </a:r>
            <a:r>
              <a:rPr lang="en-US" sz="18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mapValues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8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0.15 + 0.85 * _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b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ranks.</a:t>
            </a:r>
            <a:r>
              <a:rPr lang="en-US" sz="18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saveAsTextFile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(...)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1"/>
          <p:cNvSpPr txBox="1"/>
          <p:nvPr>
            <p:ph type="title"/>
          </p:nvPr>
        </p:nvSpPr>
        <p:spPr>
          <a:xfrm>
            <a:off x="457200" y="4445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PageRank Performance</a:t>
            </a:r>
            <a:endParaRPr/>
          </a:p>
        </p:txBody>
      </p:sp>
      <p:graphicFrame>
        <p:nvGraphicFramePr>
          <p:cNvPr id="580" name="Google Shape;580;p41"/>
          <p:cNvGraphicFramePr/>
          <p:nvPr/>
        </p:nvGraphicFramePr>
        <p:xfrm>
          <a:off x="1600201" y="1841500"/>
          <a:ext cx="5953125" cy="352425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2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lang="en-US" sz="5500"/>
              <a:t>Other Iterative Algorithms</a:t>
            </a:r>
            <a:endParaRPr/>
          </a:p>
        </p:txBody>
      </p:sp>
      <p:grpSp>
        <p:nvGrpSpPr>
          <p:cNvPr id="587" name="Google Shape;587;p42"/>
          <p:cNvGrpSpPr/>
          <p:nvPr/>
        </p:nvGrpSpPr>
        <p:grpSpPr>
          <a:xfrm>
            <a:off x="76200" y="2159000"/>
            <a:ext cx="8839200" cy="3327157"/>
            <a:chOff x="381000" y="2183436"/>
            <a:chExt cx="8534400" cy="3048947"/>
          </a:xfrm>
        </p:grpSpPr>
        <p:graphicFrame>
          <p:nvGraphicFramePr>
            <p:cNvPr id="588" name="Google Shape;588;p42"/>
            <p:cNvGraphicFramePr/>
            <p:nvPr/>
          </p:nvGraphicFramePr>
          <p:xfrm>
            <a:off x="381000" y="3505200"/>
            <a:ext cx="7391401" cy="1166311"/>
          </p:xfrm>
          <a:graphic>
            <a:graphicData uri="http://schemas.openxmlformats.org/drawingml/2006/chart">
              <c:chart r:id="rId3"/>
            </a:graphicData>
          </a:graphic>
        </p:graphicFrame>
        <p:graphicFrame>
          <p:nvGraphicFramePr>
            <p:cNvPr id="589" name="Google Shape;589;p42"/>
            <p:cNvGraphicFramePr/>
            <p:nvPr/>
          </p:nvGraphicFramePr>
          <p:xfrm>
            <a:off x="381000" y="2183436"/>
            <a:ext cx="8534400" cy="1166311"/>
          </p:xfrm>
          <a:graphic>
            <a:graphicData uri="http://schemas.openxmlformats.org/drawingml/2006/chart">
              <c:chart r:id="rId4"/>
            </a:graphicData>
          </a:graphic>
        </p:graphicFrame>
        <p:sp>
          <p:nvSpPr>
            <p:cNvPr id="590" name="Google Shape;590;p42"/>
            <p:cNvSpPr txBox="1"/>
            <p:nvPr/>
          </p:nvSpPr>
          <p:spPr>
            <a:xfrm>
              <a:off x="3612630" y="4837526"/>
              <a:ext cx="2516176" cy="394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 per Iteration (s)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3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Tổng kết</a:t>
            </a:r>
            <a:endParaRPr/>
          </a:p>
        </p:txBody>
      </p:sp>
      <p:sp>
        <p:nvSpPr>
          <p:cNvPr id="596" name="Google Shape;596;p43"/>
          <p:cNvSpPr txBox="1"/>
          <p:nvPr>
            <p:ph idx="1" type="body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cung cấp API phong phú giúp phân tích dữ liệu nhanh chóng: viết và chạy đều nhanh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Đạt tốc độ 100 lần trong các ứng dụng thực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Cộng đồng lớn cùng với hơn 25 công ty tham gia đóng góp dự án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4"/>
          <p:cNvSpPr txBox="1"/>
          <p:nvPr>
            <p:ph idx="1" type="body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THANKS FOR WATCHING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Chủ đề</a:t>
            </a:r>
            <a:endParaRPr/>
          </a:p>
        </p:txBody>
      </p:sp>
      <p:sp>
        <p:nvSpPr>
          <p:cNvPr id="145" name="Google Shape;145;p4"/>
          <p:cNvSpPr txBox="1"/>
          <p:nvPr>
            <p:ph idx="1" type="body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Mô hình lập trình Spark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Ngôn ngữ và triển khai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Ví dụ thuật toán (PageRank)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Mô hình lập trình Spark</a:t>
            </a:r>
            <a:endParaRPr/>
          </a:p>
        </p:txBody>
      </p:sp>
      <p:sp>
        <p:nvSpPr>
          <p:cNvPr id="151" name="Google Shape;151;p5"/>
          <p:cNvSpPr txBox="1"/>
          <p:nvPr>
            <p:ph idx="1" type="body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US"/>
              <a:t>RDD</a:t>
            </a:r>
            <a:endParaRPr/>
          </a:p>
        </p:txBody>
      </p:sp>
      <p:sp>
        <p:nvSpPr>
          <p:cNvPr id="158" name="Google Shape;158;p6"/>
          <p:cNvSpPr txBox="1"/>
          <p:nvPr>
            <p:ph idx="1" type="body"/>
          </p:nvPr>
        </p:nvSpPr>
        <p:spPr>
          <a:xfrm>
            <a:off x="221840" y="2266065"/>
            <a:ext cx="5178038" cy="34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100"/>
              <a:buNone/>
            </a:pPr>
            <a:r>
              <a:rPr lang="en-US" sz="3100">
                <a:solidFill>
                  <a:srgbClr val="FF6600"/>
                </a:solidFill>
              </a:rPr>
              <a:t>Bộ dữ liệu phân tán</a:t>
            </a:r>
            <a:endParaRPr sz="3100">
              <a:solidFill>
                <a:srgbClr val="FF6600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Thu thập các đối tượng trải rộng trên 1 cụm, lưu trữ trong RAM hoặc ổ cứng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Xây dựng qua các phép biến đổi song song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Tự xây dựng lại nếu thất bại</a:t>
            </a:r>
            <a:endParaRPr/>
          </a:p>
        </p:txBody>
      </p:sp>
      <p:sp>
        <p:nvSpPr>
          <p:cNvPr id="159" name="Google Shape;159;p6"/>
          <p:cNvSpPr txBox="1"/>
          <p:nvPr>
            <p:ph idx="2" type="body"/>
          </p:nvPr>
        </p:nvSpPr>
        <p:spPr>
          <a:xfrm>
            <a:off x="5749451" y="2278737"/>
            <a:ext cx="3350151" cy="34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100"/>
              <a:buNone/>
            </a:pPr>
            <a:r>
              <a:rPr lang="en-US" sz="3100">
                <a:solidFill>
                  <a:srgbClr val="FF6600"/>
                </a:solidFill>
              </a:rPr>
              <a:t>Hoạt động</a:t>
            </a:r>
            <a:endParaRPr sz="3100">
              <a:solidFill>
                <a:srgbClr val="FF6600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Phép biến hình</a:t>
            </a:r>
            <a:br>
              <a:rPr lang="en-US"/>
            </a:br>
            <a:r>
              <a:rPr lang="en-US"/>
              <a:t>(e.g. map, filter, groupBy)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Hành động</a:t>
            </a:r>
            <a:br>
              <a:rPr lang="en-US"/>
            </a:br>
            <a:r>
              <a:rPr lang="en-US"/>
              <a:t>(e.g. count, collect, save)</a:t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656923" y="1120306"/>
            <a:ext cx="779548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Viết chương trình dưới dạng </a:t>
            </a:r>
            <a:r>
              <a:rPr b="1" i="0" lang="en-US" sz="28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thao tác</a:t>
            </a:r>
            <a:r>
              <a:rPr b="0" i="0" lang="en-US" sz="28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trên tập </a:t>
            </a:r>
            <a:r>
              <a:rPr b="1" i="0" lang="en-US" sz="28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dữ liệu phân tán</a:t>
            </a:r>
            <a:endParaRPr b="1" i="0" sz="2800" u="none" cap="none" strike="noStrik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type="title"/>
          </p:nvPr>
        </p:nvSpPr>
        <p:spPr>
          <a:xfrm>
            <a:off x="457200" y="147753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lang="en-US" sz="5700"/>
              <a:t>Ví dụ: </a:t>
            </a:r>
            <a:r>
              <a:rPr b="0" lang="en-US" sz="5700"/>
              <a:t>Log Mining</a:t>
            </a:r>
            <a:endParaRPr/>
          </a:p>
        </p:txBody>
      </p:sp>
      <p:sp>
        <p:nvSpPr>
          <p:cNvPr id="167" name="Google Shape;167;p7"/>
          <p:cNvSpPr txBox="1"/>
          <p:nvPr>
            <p:ph idx="1" type="body"/>
          </p:nvPr>
        </p:nvSpPr>
        <p:spPr>
          <a:xfrm>
            <a:off x="457200" y="1023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 sz="2800">
                <a:solidFill>
                  <a:srgbClr val="7F7F7F"/>
                </a:solidFill>
              </a:rPr>
              <a:t>Tải thông báo lỗi từ log vào bộ nhớ, sau đó tìm kiếm các mẫu khác nhau</a:t>
            </a:r>
            <a:endParaRPr sz="2800">
              <a:solidFill>
                <a:srgbClr val="7F7F7F"/>
              </a:solidFill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578405" y="2280368"/>
            <a:ext cx="77133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lines = sparkContext.textFile(</a:t>
            </a:r>
            <a:r>
              <a:rPr b="0" i="0" lang="en-US" sz="1400" u="none" cap="none" strike="noStrike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“hdfs://...”</a:t>
            </a: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errors = lines.</a:t>
            </a:r>
            <a:r>
              <a:rPr b="0" i="0" lang="en-US" sz="1400" u="none" cap="none" strike="noStrike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filter</a:t>
            </a: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b="0" i="0" lang="en-US" sz="1400" u="none" cap="none" strike="noStrike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s: s.startswith(“ERROR”)</a:t>
            </a: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messages = errors.</a:t>
            </a:r>
            <a:r>
              <a:rPr b="0" i="0" lang="en-US" sz="1400" u="none" cap="none" strike="noStrike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map</a:t>
            </a: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b="0" i="0" lang="en-US" sz="1400" u="none" cap="none" strike="noStrike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s: s.split(“\t”)[2]</a:t>
            </a: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messages.</a:t>
            </a:r>
            <a:r>
              <a:rPr b="0" i="0" lang="en-US" sz="1400" u="none" cap="none" strike="noStrike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cache</a:t>
            </a: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</a:t>
            </a:r>
            <a:endParaRPr/>
          </a:p>
        </p:txBody>
      </p:sp>
      <p:grpSp>
        <p:nvGrpSpPr>
          <p:cNvPr id="169" name="Google Shape;169;p7"/>
          <p:cNvGrpSpPr/>
          <p:nvPr/>
        </p:nvGrpSpPr>
        <p:grpSpPr>
          <a:xfrm>
            <a:off x="5836330" y="2313243"/>
            <a:ext cx="3071090" cy="3209535"/>
            <a:chOff x="5615710" y="2743323"/>
            <a:chExt cx="3071090" cy="3851442"/>
          </a:xfrm>
        </p:grpSpPr>
        <p:pic>
          <p:nvPicPr>
            <p:cNvPr id="170" name="Google Shape;17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7"/>
          <p:cNvSpPr/>
          <p:nvPr/>
        </p:nvSpPr>
        <p:spPr>
          <a:xfrm>
            <a:off x="7864670" y="2814661"/>
            <a:ext cx="791061" cy="267163"/>
          </a:xfrm>
          <a:prstGeom prst="rect">
            <a:avLst/>
          </a:prstGeom>
          <a:solidFill>
            <a:srgbClr val="953734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Block 1</a:t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7746907" y="4522980"/>
            <a:ext cx="819727" cy="267163"/>
          </a:xfrm>
          <a:prstGeom prst="rect">
            <a:avLst/>
          </a:prstGeom>
          <a:solidFill>
            <a:srgbClr val="953734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Block 2</a:t>
            </a:r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5900985" y="5074379"/>
            <a:ext cx="806782" cy="267163"/>
          </a:xfrm>
          <a:prstGeom prst="rect">
            <a:avLst/>
          </a:prstGeom>
          <a:solidFill>
            <a:srgbClr val="953734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Block 3</a:t>
            </a:r>
            <a:endParaRPr/>
          </a:p>
        </p:txBody>
      </p:sp>
      <p:grpSp>
        <p:nvGrpSpPr>
          <p:cNvPr id="177" name="Google Shape;177;p7"/>
          <p:cNvGrpSpPr/>
          <p:nvPr/>
        </p:nvGrpSpPr>
        <p:grpSpPr>
          <a:xfrm>
            <a:off x="6240421" y="2562434"/>
            <a:ext cx="1577109" cy="1979788"/>
            <a:chOff x="6019801" y="3042352"/>
            <a:chExt cx="1577109" cy="2375746"/>
          </a:xfrm>
        </p:grpSpPr>
        <p:cxnSp>
          <p:nvCxnSpPr>
            <p:cNvPr id="178" name="Google Shape;178;p7"/>
            <p:cNvCxnSpPr/>
            <p:nvPr/>
          </p:nvCxnSpPr>
          <p:spPr>
            <a:xfrm flipH="1" rot="10800000">
              <a:off x="6518519" y="3042352"/>
              <a:ext cx="1078391" cy="600181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9" name="Google Shape;179;p7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0" name="Google Shape;180;p7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181" name="Google Shape;181;p7"/>
          <p:cNvGrpSpPr/>
          <p:nvPr/>
        </p:nvGrpSpPr>
        <p:grpSpPr>
          <a:xfrm>
            <a:off x="5859421" y="2283418"/>
            <a:ext cx="2860965" cy="2562785"/>
            <a:chOff x="5638800" y="2707533"/>
            <a:chExt cx="2860965" cy="3075342"/>
          </a:xfrm>
        </p:grpSpPr>
        <p:sp>
          <p:nvSpPr>
            <p:cNvPr id="182" name="Google Shape;182;p7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>
                <a:gd fmla="val 16667" name="adj"/>
              </a:avLst>
            </a:prstGeom>
            <a:solidFill>
              <a:srgbClr val="76923C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Worker</a:t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>
                <a:gd fmla="val 16667" name="adj"/>
              </a:avLst>
            </a:prstGeom>
            <a:solidFill>
              <a:srgbClr val="76923C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Worker</a:t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>
                <a:gd fmla="val 16667" name="adj"/>
              </a:avLst>
            </a:prstGeom>
            <a:solidFill>
              <a:srgbClr val="76923C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Worker</a:t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>
                <a:gd fmla="val 16667" name="adj"/>
              </a:avLst>
            </a:prstGeom>
            <a:solidFill>
              <a:srgbClr val="31859B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Driver</a:t>
              </a:r>
              <a:endParaRPr/>
            </a:p>
          </p:txBody>
        </p:sp>
      </p:grpSp>
      <p:cxnSp>
        <p:nvCxnSpPr>
          <p:cNvPr id="186" name="Google Shape;186;p7"/>
          <p:cNvCxnSpPr/>
          <p:nvPr/>
        </p:nvCxnSpPr>
        <p:spPr>
          <a:xfrm rot="-5400000">
            <a:off x="5657760" y="3712834"/>
            <a:ext cx="1308485" cy="33712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7" name="Google Shape;187;p7"/>
          <p:cNvCxnSpPr/>
          <p:nvPr/>
        </p:nvCxnSpPr>
        <p:spPr>
          <a:xfrm rot="10800000">
            <a:off x="6963171" y="3227156"/>
            <a:ext cx="958269" cy="75430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8" name="Google Shape;188;p7"/>
          <p:cNvCxnSpPr/>
          <p:nvPr/>
        </p:nvCxnSpPr>
        <p:spPr>
          <a:xfrm flipH="1">
            <a:off x="6884656" y="2478621"/>
            <a:ext cx="909784" cy="4117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9" name="Google Shape;189;p7"/>
          <p:cNvSpPr txBox="1"/>
          <p:nvPr/>
        </p:nvSpPr>
        <p:spPr>
          <a:xfrm>
            <a:off x="578406" y="4065950"/>
            <a:ext cx="63861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messages.</a:t>
            </a:r>
            <a:r>
              <a:rPr b="0" i="0" lang="en-US" sz="1400" u="none" cap="none" strike="noStrike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filter</a:t>
            </a: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b="0" i="0" lang="en-US" sz="1400" u="none" cap="none" strike="noStrike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s: “php” in s</a:t>
            </a: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).</a:t>
            </a:r>
            <a:r>
              <a:rPr b="0" i="0" lang="en-US" sz="1400" u="none" cap="none" strike="noStrike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count</a:t>
            </a: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</a:t>
            </a:r>
            <a:endParaRPr b="0" i="0" sz="1400" u="none" cap="none" strike="noStrike">
              <a:solidFill>
                <a:srgbClr val="3366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578406" y="4380536"/>
            <a:ext cx="63861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 . .</a:t>
            </a:r>
            <a:endParaRPr/>
          </a:p>
        </p:txBody>
      </p:sp>
      <p:sp>
        <p:nvSpPr>
          <p:cNvPr id="191" name="Google Shape;191;p7"/>
          <p:cNvSpPr txBox="1"/>
          <p:nvPr/>
        </p:nvSpPr>
        <p:spPr>
          <a:xfrm>
            <a:off x="7218435" y="2729512"/>
            <a:ext cx="6078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</a:t>
            </a:r>
            <a:endParaRPr/>
          </a:p>
        </p:txBody>
      </p:sp>
      <p:sp>
        <p:nvSpPr>
          <p:cNvPr id="192" name="Google Shape;192;p7"/>
          <p:cNvSpPr txBox="1"/>
          <p:nvPr/>
        </p:nvSpPr>
        <p:spPr>
          <a:xfrm>
            <a:off x="6865602" y="2313140"/>
            <a:ext cx="7424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248895" y="2068761"/>
            <a:ext cx="777240" cy="267163"/>
          </a:xfrm>
          <a:prstGeom prst="rect">
            <a:avLst/>
          </a:prstGeom>
          <a:solidFill>
            <a:srgbClr val="5F497A"/>
          </a:soli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Cache 1</a:t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8184240" y="3796527"/>
            <a:ext cx="777240" cy="267163"/>
          </a:xfrm>
          <a:prstGeom prst="rect">
            <a:avLst/>
          </a:prstGeom>
          <a:solidFill>
            <a:srgbClr val="5F497A"/>
          </a:soli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Cache 2</a:t>
            </a: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6332350" y="4328581"/>
            <a:ext cx="777240" cy="267163"/>
          </a:xfrm>
          <a:prstGeom prst="rect">
            <a:avLst/>
          </a:prstGeom>
          <a:solidFill>
            <a:srgbClr val="5F497A"/>
          </a:soli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Cache 3</a:t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1524879" y="1931511"/>
            <a:ext cx="1256784" cy="259773"/>
          </a:xfrm>
          <a:prstGeom prst="wedgeRectCallout">
            <a:avLst>
              <a:gd fmla="val -77687" name="adj1"/>
              <a:gd fmla="val 131385" name="adj2"/>
            </a:avLst>
          </a:prstGeom>
          <a:solidFill>
            <a:srgbClr val="BFBFB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Base RDD</a:t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1792847" y="1962504"/>
            <a:ext cx="1977632" cy="259773"/>
          </a:xfrm>
          <a:prstGeom prst="wedgeRectCallout">
            <a:avLst>
              <a:gd fmla="val -77221" name="adj1"/>
              <a:gd fmla="val 213974" name="adj2"/>
            </a:avLst>
          </a:prstGeom>
          <a:solidFill>
            <a:srgbClr val="BFBFB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Transformed RDD</a:t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5980415" y="3683012"/>
            <a:ext cx="1085944" cy="259773"/>
          </a:xfrm>
          <a:prstGeom prst="wedgeRectCallout">
            <a:avLst>
              <a:gd fmla="val -77556" name="adj1"/>
              <a:gd fmla="val 52132" name="adj2"/>
            </a:avLst>
          </a:prstGeom>
          <a:solidFill>
            <a:srgbClr val="BFBFB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1479227" y="4550892"/>
            <a:ext cx="3656206" cy="999798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Full-text search of Wikipedia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60GB on 20 EC2 machine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0.5 sec vs. 20s for on-disk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type="title"/>
          </p:nvPr>
        </p:nvSpPr>
        <p:spPr>
          <a:xfrm>
            <a:off x="457200" y="2540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Phục hồi lỗi </a:t>
            </a:r>
            <a:endParaRPr/>
          </a:p>
        </p:txBody>
      </p:sp>
      <p:sp>
        <p:nvSpPr>
          <p:cNvPr id="206" name="Google Shape;206;p9"/>
          <p:cNvSpPr txBox="1"/>
          <p:nvPr>
            <p:ph idx="1" type="body"/>
          </p:nvPr>
        </p:nvSpPr>
        <p:spPr>
          <a:xfrm>
            <a:off x="457200" y="1284860"/>
            <a:ext cx="8305800" cy="3473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/>
              <a:t>RDDs theo dõi </a:t>
            </a:r>
            <a:r>
              <a:rPr b="1" i="1" lang="en-US" sz="3000"/>
              <a:t>lineage information, </a:t>
            </a:r>
            <a:r>
              <a:rPr lang="en-US" sz="3000"/>
              <a:t>nó được sử dụng để tính toán dữ liệu bị mất được hiệu quả</a:t>
            </a:r>
            <a:endParaRPr sz="3000"/>
          </a:p>
        </p:txBody>
      </p:sp>
      <p:sp>
        <p:nvSpPr>
          <p:cNvPr id="207" name="Google Shape;207;p9"/>
          <p:cNvSpPr txBox="1"/>
          <p:nvPr/>
        </p:nvSpPr>
        <p:spPr>
          <a:xfrm>
            <a:off x="632675" y="3021489"/>
            <a:ext cx="82296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msgs = textFile.</a:t>
            </a:r>
            <a:r>
              <a:rPr lang="en-US" sz="17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filter</a:t>
            </a:r>
            <a:r>
              <a:rPr lang="en-US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7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s: s.startsWith(“ERROR”)</a:t>
            </a:r>
            <a:r>
              <a:rPr lang="en-US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.</a:t>
            </a:r>
            <a:r>
              <a:rPr lang="en-US" sz="1700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map</a:t>
            </a:r>
            <a:r>
              <a:rPr lang="en-US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700">
                <a:solidFill>
                  <a:srgbClr val="FF0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lambda s: s.split(“\t”)[2]</a:t>
            </a:r>
            <a:r>
              <a:rPr lang="en-US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</p:txBody>
      </p:sp>
      <p:sp>
        <p:nvSpPr>
          <p:cNvPr id="208" name="Google Shape;208;p9"/>
          <p:cNvSpPr/>
          <p:nvPr/>
        </p:nvSpPr>
        <p:spPr>
          <a:xfrm>
            <a:off x="843738" y="4227354"/>
            <a:ext cx="1679868" cy="518593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HDFS File</a:t>
            </a:r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3664636" y="4227354"/>
            <a:ext cx="1679868" cy="518593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Filtered RDD</a:t>
            </a:r>
            <a:endParaRPr/>
          </a:p>
        </p:txBody>
      </p:sp>
      <p:sp>
        <p:nvSpPr>
          <p:cNvPr id="210" name="Google Shape;210;p9"/>
          <p:cNvSpPr/>
          <p:nvPr/>
        </p:nvSpPr>
        <p:spPr>
          <a:xfrm>
            <a:off x="6485533" y="4227354"/>
            <a:ext cx="1679868" cy="518593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Mapped RDD</a:t>
            </a:r>
            <a:endParaRPr/>
          </a:p>
        </p:txBody>
      </p:sp>
      <p:cxnSp>
        <p:nvCxnSpPr>
          <p:cNvPr id="211" name="Google Shape;211;p9"/>
          <p:cNvCxnSpPr>
            <a:stCxn id="208" idx="3"/>
            <a:endCxn id="209" idx="1"/>
          </p:cNvCxnSpPr>
          <p:nvPr/>
        </p:nvCxnSpPr>
        <p:spPr>
          <a:xfrm>
            <a:off x="2523606" y="4486651"/>
            <a:ext cx="1140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2" name="Google Shape;212;p9"/>
          <p:cNvCxnSpPr>
            <a:stCxn id="209" idx="3"/>
            <a:endCxn id="210" idx="1"/>
          </p:cNvCxnSpPr>
          <p:nvPr/>
        </p:nvCxnSpPr>
        <p:spPr>
          <a:xfrm>
            <a:off x="5344504" y="4486651"/>
            <a:ext cx="1140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3" name="Google Shape;213;p9"/>
          <p:cNvSpPr txBox="1"/>
          <p:nvPr/>
        </p:nvSpPr>
        <p:spPr>
          <a:xfrm>
            <a:off x="1779150" y="4579763"/>
            <a:ext cx="2499878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filter</a:t>
            </a:r>
            <a:b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(func = startsWith(…))</a:t>
            </a:r>
            <a:endParaRPr/>
          </a:p>
        </p:txBody>
      </p:sp>
      <p:sp>
        <p:nvSpPr>
          <p:cNvPr id="214" name="Google Shape;214;p9"/>
          <p:cNvSpPr txBox="1"/>
          <p:nvPr/>
        </p:nvSpPr>
        <p:spPr>
          <a:xfrm>
            <a:off x="4921175" y="4579763"/>
            <a:ext cx="1839516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map</a:t>
            </a:r>
            <a:b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(func = split(...))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Tạo RDDs</a:t>
            </a:r>
            <a:endParaRPr/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457199" y="1494483"/>
            <a:ext cx="8520745" cy="351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040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Turn a Python collection into an RDD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sc.parallelize([1, 2, 3])</a:t>
            </a:r>
            <a:endParaRPr/>
          </a:p>
          <a:p>
            <a:pPr indent="-2095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erriweather Sans"/>
              <a:buNone/>
            </a:pPr>
            <a:r>
              <a:t/>
            </a:r>
            <a:endParaRPr sz="2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040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Load text file from local FS, HDFS, or S3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sc.textFile(</a:t>
            </a:r>
            <a:r>
              <a:rPr lang="en-US" sz="21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“file.txt”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sc.textFile(</a:t>
            </a:r>
            <a:r>
              <a:rPr lang="en-US" sz="21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“directory/*.txt”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sc.textFile(</a:t>
            </a:r>
            <a:r>
              <a:rPr lang="en-US" sz="21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“hdfs://namenode:9000/path/file”</a:t>
            </a: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-2095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erriweather Sans"/>
              <a:buNone/>
            </a:pPr>
            <a:r>
              <a:t/>
            </a:r>
            <a:endParaRPr sz="2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040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Use existing Hadoop InputFormat (</a:t>
            </a:r>
            <a:r>
              <a:rPr lang="en-US" sz="21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Java/Scala only</a:t>
            </a:r>
            <a:r>
              <a:rPr lang="en-US" sz="2100">
                <a:solidFill>
                  <a:srgbClr val="008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Char char="&gt;"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sc.hadoopFile(keyClass, valClass, inputFmt, conf)</a:t>
            </a:r>
            <a:endParaRPr/>
          </a:p>
          <a:p>
            <a:pPr indent="-2095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erriweather Sans"/>
              <a:buNone/>
            </a:pPr>
            <a:r>
              <a:t/>
            </a:r>
            <a:endParaRPr sz="2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erriweather Sans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2013-11-30T01:19:23Z</dcterms:created>
  <dc:creator>Pat McDonough</dc:creator>
</cp:coreProperties>
</file>