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7/25/2020</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7/25/2020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7/25/2020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7/25/2020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7/25/2020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7/25/2020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7/25/2020</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7/25/2020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7/25/2020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7/25/2020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7/25/2020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7/25/2020</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Battle of Neighborhoods | Finding a Better Place Angeles City, Pampanga, Philippines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Exploring the Data and Major 10 </a:t>
            </a:r>
            <a:r>
              <a:rPr lang="en-US" dirty="0" err="1" smtClean="0"/>
              <a:t>barangay</a:t>
            </a:r>
            <a:r>
              <a:rPr lang="en-US" dirty="0" smtClean="0"/>
              <a:t> of Angeles City</a:t>
            </a:r>
            <a:endParaRPr lang="en-US" dirty="0"/>
          </a:p>
        </p:txBody>
      </p:sp>
      <p:sp>
        <p:nvSpPr>
          <p:cNvPr id="3" name="Content Placeholder 2"/>
          <p:cNvSpPr>
            <a:spLocks noGrp="1"/>
          </p:cNvSpPr>
          <p:nvPr>
            <p:ph idx="1"/>
          </p:nvPr>
        </p:nvSpPr>
        <p:spPr/>
        <p:txBody>
          <a:bodyPr/>
          <a:lstStyle/>
          <a:p>
            <a:r>
              <a:rPr lang="en-US" sz="1600" dirty="0" smtClean="0"/>
              <a:t>Since the focus is mostly on the competitions provided by restaurants on these </a:t>
            </a:r>
            <a:r>
              <a:rPr lang="en-US" sz="1600" dirty="0" err="1" smtClean="0"/>
              <a:t>barangay</a:t>
            </a:r>
            <a:r>
              <a:rPr lang="en-US" sz="1600" dirty="0" smtClean="0"/>
              <a:t>, I also explored how most common restaurant categories are distributed in each </a:t>
            </a:r>
            <a:r>
              <a:rPr lang="en-US" sz="1600" dirty="0" err="1" smtClean="0"/>
              <a:t>barangay</a:t>
            </a:r>
            <a:r>
              <a:rPr lang="en-US" sz="1600" dirty="0" smtClean="0"/>
              <a:t> and the violin plot below of categorical variables give the answer.</a:t>
            </a:r>
            <a:endParaRPr lang="en-US" sz="1600" b="1" dirty="0" smtClean="0"/>
          </a:p>
          <a:p>
            <a:endParaRPr lang="en-US" dirty="0"/>
          </a:p>
        </p:txBody>
      </p:sp>
      <p:pic>
        <p:nvPicPr>
          <p:cNvPr id="4" name="Picture 3"/>
          <p:cNvPicPr/>
          <p:nvPr/>
        </p:nvPicPr>
        <p:blipFill>
          <a:blip r:embed="rId2" cstate="print"/>
          <a:srcRect/>
          <a:stretch>
            <a:fillRect/>
          </a:stretch>
        </p:blipFill>
        <p:spPr bwMode="auto">
          <a:xfrm>
            <a:off x="457200" y="2971800"/>
            <a:ext cx="8077200" cy="2667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Exploring the Data and Major 10 </a:t>
            </a:r>
            <a:r>
              <a:rPr lang="en-US" dirty="0" err="1" smtClean="0"/>
              <a:t>barangay</a:t>
            </a:r>
            <a:r>
              <a:rPr lang="en-US" dirty="0" smtClean="0"/>
              <a:t> of Angeles City</a:t>
            </a:r>
            <a:endParaRPr lang="en-US" dirty="0"/>
          </a:p>
        </p:txBody>
      </p:sp>
      <p:sp>
        <p:nvSpPr>
          <p:cNvPr id="3" name="Content Placeholder 2"/>
          <p:cNvSpPr>
            <a:spLocks noGrp="1"/>
          </p:cNvSpPr>
          <p:nvPr>
            <p:ph idx="1"/>
          </p:nvPr>
        </p:nvSpPr>
        <p:spPr/>
        <p:txBody>
          <a:bodyPr/>
          <a:lstStyle/>
          <a:p>
            <a:r>
              <a:rPr lang="en-US" sz="1800" dirty="0" smtClean="0"/>
              <a:t>We try to cluster these 10 </a:t>
            </a:r>
            <a:r>
              <a:rPr lang="en-US" sz="1800" dirty="0" err="1" smtClean="0"/>
              <a:t>barangay</a:t>
            </a:r>
            <a:r>
              <a:rPr lang="en-US" sz="1800" dirty="0" smtClean="0"/>
              <a:t> based on the frequency of venue categories and use K-Means clustering. Our expectation would be based on the similarities of venue categories, these </a:t>
            </a:r>
            <a:r>
              <a:rPr lang="en-US" sz="1800" dirty="0" err="1" smtClean="0"/>
              <a:t>barangay</a:t>
            </a:r>
            <a:r>
              <a:rPr lang="en-US" sz="1800" dirty="0" smtClean="0"/>
              <a:t> will be clustered. Using K-Means algorithm from </a:t>
            </a:r>
            <a:r>
              <a:rPr lang="en-US" sz="1800" dirty="0" err="1" smtClean="0"/>
              <a:t>Scikit</a:t>
            </a:r>
            <a:r>
              <a:rPr lang="en-US" sz="1800" dirty="0" smtClean="0"/>
              <a:t>-learn </a:t>
            </a:r>
            <a:r>
              <a:rPr lang="en-US" sz="1800" dirty="0" err="1" smtClean="0"/>
              <a:t>librady</a:t>
            </a:r>
            <a:r>
              <a:rPr lang="en-US" sz="1800" dirty="0" smtClean="0"/>
              <a:t> we obtain 3 clusters as shown below.</a:t>
            </a:r>
            <a:endParaRPr lang="en-US" sz="1800" b="1" dirty="0" smtClean="0"/>
          </a:p>
          <a:p>
            <a:endParaRPr lang="en-US" dirty="0"/>
          </a:p>
        </p:txBody>
      </p:sp>
      <p:pic>
        <p:nvPicPr>
          <p:cNvPr id="4" name="Picture 3"/>
          <p:cNvPicPr/>
          <p:nvPr/>
        </p:nvPicPr>
        <p:blipFill>
          <a:blip r:embed="rId2"/>
          <a:srcRect/>
          <a:stretch>
            <a:fillRect/>
          </a:stretch>
        </p:blipFill>
        <p:spPr bwMode="auto">
          <a:xfrm>
            <a:off x="685800" y="3124200"/>
            <a:ext cx="7239000" cy="3352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Exploring the Data and Major 10 </a:t>
            </a:r>
            <a:r>
              <a:rPr lang="en-US" dirty="0" err="1" smtClean="0"/>
              <a:t>barangay</a:t>
            </a:r>
            <a:r>
              <a:rPr lang="en-US" dirty="0" smtClean="0"/>
              <a:t> of Angeles City</a:t>
            </a:r>
            <a:endParaRPr lang="en-US" dirty="0"/>
          </a:p>
        </p:txBody>
      </p:sp>
      <p:sp>
        <p:nvSpPr>
          <p:cNvPr id="3" name="Content Placeholder 2"/>
          <p:cNvSpPr>
            <a:spLocks noGrp="1"/>
          </p:cNvSpPr>
          <p:nvPr>
            <p:ph idx="1"/>
          </p:nvPr>
        </p:nvSpPr>
        <p:spPr/>
        <p:txBody>
          <a:bodyPr>
            <a:normAutofit/>
          </a:bodyPr>
          <a:lstStyle/>
          <a:p>
            <a:r>
              <a:rPr lang="en-US" sz="1800" dirty="0" smtClean="0"/>
              <a:t>Here the radius of the circles represent the number of restaurants as most common venue for the corresponding </a:t>
            </a:r>
            <a:r>
              <a:rPr lang="en-US" sz="1800" dirty="0" err="1" smtClean="0"/>
              <a:t>barangay</a:t>
            </a:r>
            <a:r>
              <a:rPr lang="en-US" sz="1800" dirty="0" smtClean="0"/>
              <a:t> and, we have seen that it is maximum for </a:t>
            </a:r>
            <a:r>
              <a:rPr lang="en-US" sz="1800" dirty="0" err="1" smtClean="0"/>
              <a:t>Barangay</a:t>
            </a:r>
            <a:r>
              <a:rPr lang="en-US" sz="1800" dirty="0" smtClean="0"/>
              <a:t> </a:t>
            </a:r>
            <a:r>
              <a:rPr lang="en-US" sz="1800" dirty="0" err="1" smtClean="0"/>
              <a:t>Malabanias</a:t>
            </a:r>
            <a:r>
              <a:rPr lang="en-US" sz="1800" dirty="0" smtClean="0"/>
              <a:t> (34) followed by </a:t>
            </a:r>
            <a:r>
              <a:rPr lang="en-US" sz="1800" dirty="0" err="1" smtClean="0"/>
              <a:t>Anunas</a:t>
            </a:r>
            <a:r>
              <a:rPr lang="en-US" sz="1800" dirty="0" smtClean="0"/>
              <a:t> (32) and no restaurant in </a:t>
            </a:r>
            <a:r>
              <a:rPr lang="en-US" sz="1800" dirty="0" err="1" smtClean="0"/>
              <a:t>Barangay</a:t>
            </a:r>
            <a:r>
              <a:rPr lang="en-US" sz="1800" dirty="0" smtClean="0"/>
              <a:t> Lourdes Northwest.</a:t>
            </a:r>
            <a:endParaRPr lang="en-US" sz="1800" b="1" dirty="0" smtClean="0"/>
          </a:p>
          <a:p>
            <a:r>
              <a:rPr lang="en-US" sz="1800" dirty="0" smtClean="0"/>
              <a:t>For the most common venues this clustering makes a complete sense as most of the </a:t>
            </a:r>
            <a:r>
              <a:rPr lang="en-US" sz="1800" dirty="0" err="1" smtClean="0"/>
              <a:t>barangay</a:t>
            </a:r>
            <a:r>
              <a:rPr lang="en-US" sz="1800" dirty="0" smtClean="0"/>
              <a:t> are dominated by Fast Food restaurant, Filipino restaurant, Chinese restaurant </a:t>
            </a:r>
            <a:r>
              <a:rPr lang="en-US" sz="1800" dirty="0" err="1" smtClean="0"/>
              <a:t>falss</a:t>
            </a:r>
            <a:r>
              <a:rPr lang="en-US" sz="1800" dirty="0" smtClean="0"/>
              <a:t> under the purple cluster whereas </a:t>
            </a:r>
            <a:r>
              <a:rPr lang="en-US" sz="1800" dirty="0" err="1" smtClean="0"/>
              <a:t>barangay</a:t>
            </a:r>
            <a:r>
              <a:rPr lang="en-US" sz="1800" dirty="0" smtClean="0"/>
              <a:t> </a:t>
            </a:r>
            <a:r>
              <a:rPr lang="en-US" sz="1800" dirty="0" err="1" smtClean="0"/>
              <a:t>Anunas</a:t>
            </a:r>
            <a:r>
              <a:rPr lang="en-US" sz="1800" dirty="0" smtClean="0"/>
              <a:t> dominated by Korean restaurant and Convenience store falls under red cluster. And Lourdes Northwest with light blue cluster dominated with Market and Café.</a:t>
            </a:r>
            <a:endParaRPr lang="en-US" sz="1800" b="1" dirty="0" smtClean="0"/>
          </a:p>
          <a:p>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Results</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Fast food restaurants top the charts of most common venues in 10 Major </a:t>
            </a:r>
            <a:r>
              <a:rPr lang="en-US" dirty="0" err="1" smtClean="0"/>
              <a:t>barangay</a:t>
            </a:r>
            <a:r>
              <a:rPr lang="en-US" dirty="0" smtClean="0"/>
              <a:t>.</a:t>
            </a:r>
            <a:endParaRPr lang="en-US" sz="4800" b="1" dirty="0" smtClean="0"/>
          </a:p>
          <a:p>
            <a:pPr lvl="1"/>
            <a:r>
              <a:rPr lang="en-US" dirty="0" err="1" smtClean="0"/>
              <a:t>Barangay</a:t>
            </a:r>
            <a:r>
              <a:rPr lang="en-US" dirty="0" smtClean="0"/>
              <a:t> </a:t>
            </a:r>
            <a:r>
              <a:rPr lang="en-US" dirty="0" err="1" smtClean="0"/>
              <a:t>Anunas</a:t>
            </a:r>
            <a:r>
              <a:rPr lang="en-US" dirty="0" smtClean="0"/>
              <a:t> are dominated by Korean restaurants and convenience store. Don’t have any Filipino restaurant nearby.</a:t>
            </a:r>
            <a:endParaRPr lang="en-US" sz="4800" b="1" dirty="0" smtClean="0"/>
          </a:p>
          <a:p>
            <a:pPr lvl="1"/>
            <a:r>
              <a:rPr lang="en-US" dirty="0" smtClean="0"/>
              <a:t>Lourdes Northwest don’t have any restaurant but have market and café. </a:t>
            </a:r>
            <a:endParaRPr lang="en-US" sz="4800" b="1" dirty="0" smtClean="0"/>
          </a:p>
          <a:p>
            <a:pPr lvl="1"/>
            <a:r>
              <a:rPr lang="en-US" dirty="0" err="1" smtClean="0"/>
              <a:t>Barangay</a:t>
            </a:r>
            <a:r>
              <a:rPr lang="en-US" dirty="0" smtClean="0"/>
              <a:t> </a:t>
            </a:r>
            <a:r>
              <a:rPr lang="en-US" dirty="0" err="1" smtClean="0"/>
              <a:t>Malabanias</a:t>
            </a:r>
            <a:r>
              <a:rPr lang="en-US" dirty="0" smtClean="0"/>
              <a:t> and </a:t>
            </a:r>
            <a:r>
              <a:rPr lang="en-US" dirty="0" err="1" smtClean="0"/>
              <a:t>Pulung</a:t>
            </a:r>
            <a:r>
              <a:rPr lang="en-US" dirty="0" smtClean="0"/>
              <a:t> </a:t>
            </a:r>
            <a:r>
              <a:rPr lang="en-US" dirty="0" err="1" smtClean="0"/>
              <a:t>Maragul</a:t>
            </a:r>
            <a:r>
              <a:rPr lang="en-US" dirty="0" smtClean="0"/>
              <a:t> dominated with restaurants because near Commercial Malls like SM Malls and Ayala Malls.</a:t>
            </a:r>
            <a:endParaRPr lang="en-US" sz="4800" b="1" dirty="0" smtClean="0"/>
          </a:p>
          <a:p>
            <a:pPr lvl="1"/>
            <a:r>
              <a:rPr lang="en-US" dirty="0" smtClean="0"/>
              <a:t>The clustering was based only on the most common venues on each </a:t>
            </a:r>
            <a:r>
              <a:rPr lang="en-US" dirty="0" err="1" smtClean="0"/>
              <a:t>barangay</a:t>
            </a:r>
            <a:r>
              <a:rPr lang="en-US" dirty="0" smtClean="0"/>
              <a:t>. Most of the group with Filipino and Fast food restaurant are clustered, second is Korean restaurant and convenience store are clustered and the last one with no restaurant but café and market.</a:t>
            </a:r>
            <a:endParaRPr lang="en-US" sz="4800" b="1"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Discussion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According to the analysis, </a:t>
            </a:r>
            <a:r>
              <a:rPr lang="en-US" dirty="0" err="1" smtClean="0"/>
              <a:t>Barangay</a:t>
            </a:r>
            <a:r>
              <a:rPr lang="en-US" dirty="0" smtClean="0"/>
              <a:t> Lourdes Northwest will provide least competition for an upcoming lunch restaurant as no restaurant nearby, only market and café. </a:t>
            </a:r>
            <a:endParaRPr lang="en-US" b="1" dirty="0" smtClean="0"/>
          </a:p>
          <a:p>
            <a:r>
              <a:rPr lang="en-US" dirty="0" smtClean="0"/>
              <a:t>From web-scrapped data, </a:t>
            </a:r>
            <a:r>
              <a:rPr lang="en-US" dirty="0" err="1" smtClean="0"/>
              <a:t>Barangay</a:t>
            </a:r>
            <a:r>
              <a:rPr lang="en-US" dirty="0" smtClean="0"/>
              <a:t> Santo Domingo, could potentially be a target for starting quality restaurants as its near the border of Angeles City and common venue is café also. </a:t>
            </a:r>
            <a:endParaRPr lang="en-US" b="1" dirty="0" smtClean="0"/>
          </a:p>
          <a:p>
            <a:r>
              <a:rPr lang="en-US" dirty="0" smtClean="0"/>
              <a:t>Some drawbacks of this analysis are – we don’t have any data for the average land price and the clustering is completely based on the most common venues obtained from Foursquare data. Since the distance of the venues from any public utility vehicles, number of potential customers, benefits and drawbacks of </a:t>
            </a:r>
            <a:r>
              <a:rPr lang="en-US" dirty="0" err="1" smtClean="0"/>
              <a:t>Barangay</a:t>
            </a:r>
            <a:r>
              <a:rPr lang="en-US" dirty="0" smtClean="0"/>
              <a:t> Lourdes Northwest , could all play a major role and thus, this analysis is definitely far from being </a:t>
            </a:r>
            <a:r>
              <a:rPr lang="en-US" dirty="0" err="1" smtClean="0"/>
              <a:t>conclusory</a:t>
            </a:r>
            <a:r>
              <a:rPr lang="en-US" dirty="0" smtClean="0"/>
              <a:t>. However, it gives us preliminary information on possibilities of opening restaurants around the 10 Major </a:t>
            </a:r>
            <a:r>
              <a:rPr lang="en-US" dirty="0" err="1" smtClean="0"/>
              <a:t>barangay</a:t>
            </a:r>
            <a:r>
              <a:rPr lang="en-US" dirty="0" smtClean="0"/>
              <a:t> in Angeles City.</a:t>
            </a:r>
            <a:endParaRPr lang="en-US" b="1" dirty="0" smtClean="0"/>
          </a:p>
          <a:p>
            <a:r>
              <a:rPr lang="en-US" dirty="0" smtClean="0"/>
              <a:t>If we have other data that will help with our analysis and adding other clustering techniques the result could vary.</a:t>
            </a:r>
            <a:endParaRPr lang="en-US" b="1"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have got a small glimpse of how to real life data –science projects look like. Using some frequent python libraries we get the data using scrap web-data, use Foursquare API to explore the 10 major </a:t>
            </a:r>
            <a:r>
              <a:rPr lang="en-US" dirty="0" err="1" smtClean="0"/>
              <a:t>barangay</a:t>
            </a:r>
            <a:r>
              <a:rPr lang="en-US" dirty="0" smtClean="0"/>
              <a:t> in Angeles City, and use Google API for the </a:t>
            </a:r>
            <a:r>
              <a:rPr lang="en-US" dirty="0" err="1" smtClean="0"/>
              <a:t>geolocation</a:t>
            </a:r>
            <a:r>
              <a:rPr lang="en-US" dirty="0" smtClean="0"/>
              <a:t> of each </a:t>
            </a:r>
            <a:r>
              <a:rPr lang="en-US" dirty="0" err="1" smtClean="0"/>
              <a:t>barangay</a:t>
            </a:r>
            <a:r>
              <a:rPr lang="en-US" dirty="0" smtClean="0"/>
              <a:t>. We saw the results of segmentation of </a:t>
            </a:r>
            <a:r>
              <a:rPr lang="en-US" dirty="0" err="1" smtClean="0"/>
              <a:t>barangay</a:t>
            </a:r>
            <a:r>
              <a:rPr lang="en-US" dirty="0" smtClean="0"/>
              <a:t> using folium leaflet map. Some of drawbacks and chance for improvements to represent even more analysis in real life business problem.  Since the analysis were mostly concentrated on the possibilities of opening a restaurants. Some of the results obtained are surprisingly what I have expected after 14 years of staying in Angeles City.</a:t>
            </a:r>
            <a:endParaRPr lang="en-US" b="1"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purpose of this Capstone Project is to help people in exploring better facilities around their neighborhood. </a:t>
            </a:r>
          </a:p>
          <a:p>
            <a:r>
              <a:rPr lang="en-US" dirty="0" smtClean="0"/>
              <a:t> </a:t>
            </a:r>
          </a:p>
          <a:p>
            <a:r>
              <a:rPr lang="en-US" dirty="0" smtClean="0"/>
              <a:t>Angeles City, Pampanga, where I stayed for 14 years, I was assigned in this neighborhood because of my work from previous company. The city is a 1st class highly urbanized city in the province of Pampanga, where it is geographically situated but remains politically independent. It is located in the region of Central Luzon, Philippines.</a:t>
            </a:r>
          </a:p>
          <a:p>
            <a:r>
              <a:rPr lang="en-US" dirty="0" smtClean="0"/>
              <a:t> </a:t>
            </a:r>
          </a:p>
          <a:p>
            <a:r>
              <a:rPr lang="en-US" dirty="0" smtClean="0"/>
              <a:t>Due to new development in the region. Angeles City will be the main hub to Mega City in Central Luzon, with Clark International Airport under construction and is expected to be finished this year 2020.</a:t>
            </a:r>
          </a:p>
          <a:p>
            <a:r>
              <a:rPr lang="en-US" dirty="0" smtClean="0"/>
              <a:t> </a:t>
            </a:r>
          </a:p>
          <a:p>
            <a:r>
              <a:rPr lang="en-US" dirty="0" smtClean="0"/>
              <a:t>Problem statement: Prospects of a Business establishment specially restaurant, close to office areas, and urban areas in Angeles City, Philippines.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Target Audience</a:t>
            </a:r>
          </a:p>
          <a:p>
            <a:r>
              <a:rPr lang="en-US" dirty="0" smtClean="0"/>
              <a:t> </a:t>
            </a:r>
          </a:p>
          <a:p>
            <a:pPr lvl="0"/>
            <a:r>
              <a:rPr lang="en-US" dirty="0" smtClean="0"/>
              <a:t>Business personnel who wants to invest or open a restaurant. This analysis will be a comprehensive guide to start or expand restaurants targeting the large pool of office workers in Angeles City and adjacent cities during lunch hours.</a:t>
            </a:r>
          </a:p>
          <a:p>
            <a:pPr lvl="0"/>
            <a:r>
              <a:rPr lang="en-US" dirty="0" smtClean="0"/>
              <a:t>Freelancer who loves to have their own restaurant as a side business. This analysis will give an idea, how beneficial it is to open a restaurant and what are the pros and cons of this business.</a:t>
            </a:r>
          </a:p>
          <a:p>
            <a:pPr lvl="0"/>
            <a:r>
              <a:rPr lang="en-US" dirty="0" smtClean="0"/>
              <a:t>New graduates, to find reasonable lunch/dinner place close to office.</a:t>
            </a:r>
          </a:p>
          <a:p>
            <a:pPr lvl="0"/>
            <a:r>
              <a:rPr lang="en-US" dirty="0" smtClean="0"/>
              <a:t>Budding Data Scientists, who want to implement some of the most used Exploratory Data Analysis techniques to obtain necessary data, analyze it, and, finally be able to tell a story out of it.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normAutofit/>
          </a:bodyPr>
          <a:lstStyle/>
          <a:p>
            <a:pPr marL="742950" marR="0" lvl="1" indent="-285750" algn="just">
              <a:spcBef>
                <a:spcPts val="1500"/>
              </a:spcBef>
              <a:spcAft>
                <a:spcPts val="0"/>
              </a:spcAft>
              <a:buFont typeface="+mj-lt"/>
              <a:buAutoNum type="arabicPeriod"/>
            </a:pPr>
            <a:r>
              <a:rPr lang="en-US" spc="-25" dirty="0" smtClean="0">
                <a:solidFill>
                  <a:srgbClr val="292929"/>
                </a:solidFill>
                <a:latin typeface="Arial"/>
                <a:ea typeface="Times New Roman"/>
              </a:rPr>
              <a:t>Get the </a:t>
            </a:r>
            <a:r>
              <a:rPr lang="en-US" spc="-25" dirty="0" err="1" smtClean="0">
                <a:solidFill>
                  <a:srgbClr val="292929"/>
                </a:solidFill>
                <a:latin typeface="Arial"/>
                <a:ea typeface="Times New Roman"/>
              </a:rPr>
              <a:t>barangay</a:t>
            </a:r>
            <a:r>
              <a:rPr lang="en-US" spc="-25" dirty="0" smtClean="0">
                <a:solidFill>
                  <a:srgbClr val="292929"/>
                </a:solidFill>
                <a:latin typeface="Arial"/>
                <a:ea typeface="Times New Roman"/>
              </a:rPr>
              <a:t> names, Population and Land Area of each </a:t>
            </a:r>
            <a:r>
              <a:rPr lang="en-US" spc="-25" dirty="0" err="1" smtClean="0">
                <a:solidFill>
                  <a:srgbClr val="292929"/>
                </a:solidFill>
                <a:latin typeface="Arial"/>
                <a:ea typeface="Times New Roman"/>
              </a:rPr>
              <a:t>barangay</a:t>
            </a:r>
            <a:r>
              <a:rPr lang="en-US" spc="-25" dirty="0" smtClean="0">
                <a:solidFill>
                  <a:srgbClr val="292929"/>
                </a:solidFill>
                <a:latin typeface="Arial"/>
                <a:ea typeface="Times New Roman"/>
              </a:rPr>
              <a:t> from city population and government website in the Philippines.</a:t>
            </a:r>
            <a:endParaRPr lang="en-US" sz="4800" b="1" dirty="0" smtClean="0">
              <a:latin typeface="Times New Roman"/>
              <a:ea typeface="Times New Roman"/>
            </a:endParaRPr>
          </a:p>
          <a:p>
            <a:pPr marL="685800" marR="0" algn="just">
              <a:spcBef>
                <a:spcPts val="1500"/>
              </a:spcBef>
              <a:spcAft>
                <a:spcPts val="0"/>
              </a:spcAft>
            </a:pPr>
            <a:r>
              <a:rPr lang="en-US" sz="1900" spc="-25" dirty="0" smtClean="0">
                <a:solidFill>
                  <a:srgbClr val="292929"/>
                </a:solidFill>
                <a:latin typeface="Arial"/>
                <a:ea typeface="Times New Roman"/>
              </a:rPr>
              <a:t>First make use of </a:t>
            </a:r>
            <a:r>
              <a:rPr lang="en-US" sz="1900" spc="-25" dirty="0" err="1" smtClean="0">
                <a:solidFill>
                  <a:srgbClr val="292929"/>
                </a:solidFill>
                <a:latin typeface="Arial"/>
                <a:ea typeface="Times New Roman"/>
              </a:rPr>
              <a:t>barangay</a:t>
            </a:r>
            <a:r>
              <a:rPr lang="en-US" sz="1900" spc="-25" dirty="0" smtClean="0">
                <a:solidFill>
                  <a:srgbClr val="292929"/>
                </a:solidFill>
                <a:latin typeface="Arial"/>
                <a:ea typeface="Times New Roman"/>
              </a:rPr>
              <a:t> population table of Angeles City page from City Population. I have used Pandas, </a:t>
            </a:r>
            <a:r>
              <a:rPr lang="en-US" sz="1900" spc="-25" dirty="0" err="1" smtClean="0">
                <a:solidFill>
                  <a:srgbClr val="292929"/>
                </a:solidFill>
                <a:latin typeface="Arial"/>
                <a:ea typeface="Times New Roman"/>
              </a:rPr>
              <a:t>Lxml</a:t>
            </a:r>
            <a:r>
              <a:rPr lang="en-US" sz="1900" spc="-25" dirty="0" smtClean="0">
                <a:solidFill>
                  <a:srgbClr val="292929"/>
                </a:solidFill>
                <a:latin typeface="Arial"/>
                <a:ea typeface="Times New Roman"/>
              </a:rPr>
              <a:t> and Beautifulsoup4 library to create the initial data-frame. And use same library for  land area of each </a:t>
            </a:r>
            <a:r>
              <a:rPr lang="en-US" sz="1900" spc="-25" dirty="0" err="1" smtClean="0">
                <a:solidFill>
                  <a:srgbClr val="292929"/>
                </a:solidFill>
                <a:latin typeface="Arial"/>
                <a:ea typeface="Times New Roman"/>
              </a:rPr>
              <a:t>barangay</a:t>
            </a:r>
            <a:r>
              <a:rPr lang="en-US" sz="1900" spc="-25" dirty="0" smtClean="0">
                <a:solidFill>
                  <a:srgbClr val="292929"/>
                </a:solidFill>
                <a:latin typeface="Arial"/>
                <a:ea typeface="Times New Roman"/>
              </a:rPr>
              <a:t> from Philippines government website. For a clean and understandable data-frame, I renamed some of the </a:t>
            </a:r>
            <a:r>
              <a:rPr lang="en-US" sz="1900" spc="-25" dirty="0" err="1" smtClean="0">
                <a:solidFill>
                  <a:srgbClr val="292929"/>
                </a:solidFill>
                <a:latin typeface="Arial"/>
                <a:ea typeface="Times New Roman"/>
              </a:rPr>
              <a:t>barangay</a:t>
            </a:r>
            <a:r>
              <a:rPr lang="en-US" sz="1900" spc="-25" dirty="0" smtClean="0">
                <a:solidFill>
                  <a:srgbClr val="292929"/>
                </a:solidFill>
                <a:latin typeface="Arial"/>
                <a:ea typeface="Times New Roman"/>
              </a:rPr>
              <a:t> for data-frame merging. Using 10 </a:t>
            </a:r>
            <a:r>
              <a:rPr lang="en-US" sz="1900" spc="-25" dirty="0" err="1" smtClean="0">
                <a:solidFill>
                  <a:srgbClr val="292929"/>
                </a:solidFill>
                <a:latin typeface="Arial"/>
                <a:ea typeface="Times New Roman"/>
              </a:rPr>
              <a:t>barangay</a:t>
            </a:r>
            <a:r>
              <a:rPr lang="en-US" sz="1900" spc="-25" dirty="0" smtClean="0">
                <a:solidFill>
                  <a:srgbClr val="292929"/>
                </a:solidFill>
                <a:latin typeface="Arial"/>
                <a:ea typeface="Times New Roman"/>
              </a:rPr>
              <a:t> has commercial/business district, this will be use to get the most venues within 2 kilometers radius of each area later on. </a:t>
            </a:r>
            <a:endParaRPr lang="en-US" sz="1900" b="1" dirty="0" smtClean="0">
              <a:latin typeface="Times New Roman"/>
              <a:ea typeface="Times New Roman"/>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lstStyle/>
          <a:p>
            <a:pPr lvl="1"/>
            <a:r>
              <a:rPr lang="en-US" dirty="0" smtClean="0"/>
              <a:t>Get the coordinates of the major 10 </a:t>
            </a:r>
            <a:r>
              <a:rPr lang="en-US" dirty="0" err="1" smtClean="0"/>
              <a:t>barangay</a:t>
            </a:r>
            <a:r>
              <a:rPr lang="en-US" dirty="0" smtClean="0"/>
              <a:t>. </a:t>
            </a:r>
            <a:endParaRPr lang="en-US" sz="4800" b="1" dirty="0" smtClean="0"/>
          </a:p>
          <a:p>
            <a:r>
              <a:rPr lang="en-US" sz="2000" dirty="0" smtClean="0"/>
              <a:t>Some of the coordinates returned by </a:t>
            </a:r>
            <a:r>
              <a:rPr lang="en-US" sz="2000" dirty="0" err="1" smtClean="0"/>
              <a:t>Geopy</a:t>
            </a:r>
            <a:r>
              <a:rPr lang="en-US" sz="2000" dirty="0" smtClean="0"/>
              <a:t> library are wrong and some are missing using </a:t>
            </a:r>
            <a:r>
              <a:rPr lang="en-US" sz="2000" dirty="0" err="1" smtClean="0"/>
              <a:t>Nominatim</a:t>
            </a:r>
            <a:r>
              <a:rPr lang="en-US" sz="2000" dirty="0" smtClean="0"/>
              <a:t> and I have to correct using their </a:t>
            </a:r>
            <a:r>
              <a:rPr lang="en-US" sz="2000" dirty="0" err="1" smtClean="0"/>
              <a:t>barangay</a:t>
            </a:r>
            <a:r>
              <a:rPr lang="en-US" sz="2000" dirty="0" smtClean="0"/>
              <a:t> hall address and correct also the naming of each </a:t>
            </a:r>
            <a:r>
              <a:rPr lang="en-US" sz="2000" dirty="0" err="1" smtClean="0"/>
              <a:t>barangay</a:t>
            </a:r>
            <a:r>
              <a:rPr lang="en-US" sz="2000" dirty="0" smtClean="0"/>
              <a:t> and get the correct coordinates using Google API.</a:t>
            </a:r>
            <a:endParaRPr lang="en-US" sz="2000" b="1"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lstStyle/>
          <a:p>
            <a:pPr lvl="1"/>
            <a:r>
              <a:rPr lang="en-US" dirty="0" smtClean="0"/>
              <a:t>Foursquare Data</a:t>
            </a:r>
            <a:endParaRPr lang="en-US" sz="4800" b="1" dirty="0" smtClean="0"/>
          </a:p>
          <a:p>
            <a:r>
              <a:rPr lang="en-US" sz="1800" dirty="0" smtClean="0"/>
              <a:t>Finally I make use of Foursquare API to obtain the most common venues within 2 kilometers of each 10 </a:t>
            </a:r>
            <a:r>
              <a:rPr lang="en-US" sz="1800" dirty="0" err="1" smtClean="0"/>
              <a:t>barangay</a:t>
            </a:r>
            <a:r>
              <a:rPr lang="en-US" sz="1800" dirty="0" smtClean="0"/>
              <a:t>.</a:t>
            </a:r>
            <a:endParaRPr lang="en-US" sz="1800" b="1"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Exploring the Data and Major 10 </a:t>
            </a:r>
            <a:r>
              <a:rPr lang="en-US" dirty="0" err="1" smtClean="0"/>
              <a:t>barangay</a:t>
            </a:r>
            <a:r>
              <a:rPr lang="en-US" dirty="0" smtClean="0"/>
              <a:t> of Angeles </a:t>
            </a:r>
            <a:r>
              <a:rPr lang="en-US" dirty="0" smtClean="0"/>
              <a:t>City</a:t>
            </a:r>
            <a:endParaRPr lang="en-US" dirty="0"/>
          </a:p>
        </p:txBody>
      </p:sp>
      <p:sp>
        <p:nvSpPr>
          <p:cNvPr id="3" name="Content Placeholder 2"/>
          <p:cNvSpPr>
            <a:spLocks noGrp="1"/>
          </p:cNvSpPr>
          <p:nvPr>
            <p:ph idx="1"/>
          </p:nvPr>
        </p:nvSpPr>
        <p:spPr/>
        <p:txBody>
          <a:bodyPr>
            <a:normAutofit/>
          </a:bodyPr>
          <a:lstStyle/>
          <a:p>
            <a:r>
              <a:rPr lang="en-US" sz="1200" dirty="0" smtClean="0"/>
              <a:t>From the Foursquare data, we could see that there are 84 unique categories, but for this analysis, We will concentrate in Restaurant Category. As the focus is on 10 Major </a:t>
            </a:r>
            <a:r>
              <a:rPr lang="en-US" sz="1200" dirty="0" err="1" smtClean="0"/>
              <a:t>Barangay</a:t>
            </a:r>
            <a:r>
              <a:rPr lang="en-US" sz="1200" dirty="0" smtClean="0"/>
              <a:t> in Angeles City,( </a:t>
            </a:r>
            <a:r>
              <a:rPr lang="en-US" sz="1200" dirty="0" err="1" smtClean="0"/>
              <a:t>Anunas</a:t>
            </a:r>
            <a:r>
              <a:rPr lang="en-US" sz="1200" dirty="0" smtClean="0"/>
              <a:t>, </a:t>
            </a:r>
            <a:r>
              <a:rPr lang="en-US" sz="1200" dirty="0" err="1" smtClean="0"/>
              <a:t>Balibago</a:t>
            </a:r>
            <a:r>
              <a:rPr lang="en-US" sz="1200" dirty="0" smtClean="0"/>
              <a:t>, Claro M. Recto, Lourdes Northwest, </a:t>
            </a:r>
            <a:r>
              <a:rPr lang="en-US" sz="1200" dirty="0" err="1" smtClean="0"/>
              <a:t>Malabanias</a:t>
            </a:r>
            <a:r>
              <a:rPr lang="en-US" sz="1200" dirty="0" smtClean="0"/>
              <a:t>, </a:t>
            </a:r>
            <a:r>
              <a:rPr lang="en-US" sz="1200" dirty="0" err="1" smtClean="0"/>
              <a:t>Pulung</a:t>
            </a:r>
            <a:r>
              <a:rPr lang="en-US" sz="1200" dirty="0" smtClean="0"/>
              <a:t> </a:t>
            </a:r>
            <a:r>
              <a:rPr lang="en-US" sz="1200" dirty="0" err="1" smtClean="0"/>
              <a:t>Maragul</a:t>
            </a:r>
            <a:r>
              <a:rPr lang="en-US" sz="1200" dirty="0" smtClean="0"/>
              <a:t>, </a:t>
            </a:r>
            <a:r>
              <a:rPr lang="en-US" sz="1200" dirty="0" err="1" smtClean="0"/>
              <a:t>Salapungan</a:t>
            </a:r>
            <a:r>
              <a:rPr lang="en-US" sz="1200" dirty="0" smtClean="0"/>
              <a:t>, San Nicolas, Santo Domingo, and Santo Rosario). We found that there are 147 restaurants among the 341 top venues in these 10 </a:t>
            </a:r>
            <a:r>
              <a:rPr lang="en-US" sz="1200" dirty="0" err="1" smtClean="0"/>
              <a:t>Barangay</a:t>
            </a:r>
            <a:r>
              <a:rPr lang="en-US" sz="1200" dirty="0" smtClean="0"/>
              <a:t>. I have used Folium library to plot a leaflet map of only these restaurants in these 10 Major </a:t>
            </a:r>
            <a:r>
              <a:rPr lang="en-US" sz="1200" dirty="0" err="1" smtClean="0"/>
              <a:t>Barangay</a:t>
            </a:r>
            <a:r>
              <a:rPr lang="en-US" sz="1200" dirty="0" smtClean="0"/>
              <a:t> of Angeles City. See map below. </a:t>
            </a:r>
            <a:endParaRPr lang="en-US" sz="1200" b="1" dirty="0" smtClean="0"/>
          </a:p>
          <a:p>
            <a:endParaRPr lang="en-US" sz="1000" dirty="0" smtClean="0"/>
          </a:p>
          <a:p>
            <a:endParaRPr lang="en-US" sz="1000" dirty="0"/>
          </a:p>
        </p:txBody>
      </p:sp>
      <p:pic>
        <p:nvPicPr>
          <p:cNvPr id="4" name="Picture 3"/>
          <p:cNvPicPr/>
          <p:nvPr/>
        </p:nvPicPr>
        <p:blipFill>
          <a:blip r:embed="rId2"/>
          <a:srcRect/>
          <a:stretch>
            <a:fillRect/>
          </a:stretch>
        </p:blipFill>
        <p:spPr bwMode="auto">
          <a:xfrm>
            <a:off x="2133600" y="3276600"/>
            <a:ext cx="4533900" cy="241253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Exploring the Data and Major 10 </a:t>
            </a:r>
            <a:r>
              <a:rPr lang="en-US" dirty="0" err="1" smtClean="0"/>
              <a:t>barangay</a:t>
            </a:r>
            <a:r>
              <a:rPr lang="en-US" dirty="0" smtClean="0"/>
              <a:t> of Angeles City</a:t>
            </a:r>
            <a:endParaRPr lang="en-US" dirty="0"/>
          </a:p>
        </p:txBody>
      </p:sp>
      <p:sp>
        <p:nvSpPr>
          <p:cNvPr id="3" name="Content Placeholder 2"/>
          <p:cNvSpPr>
            <a:spLocks noGrp="1"/>
          </p:cNvSpPr>
          <p:nvPr>
            <p:ph idx="1"/>
          </p:nvPr>
        </p:nvSpPr>
        <p:spPr/>
        <p:txBody>
          <a:bodyPr/>
          <a:lstStyle/>
          <a:p>
            <a:r>
              <a:rPr lang="en-US" sz="1400" dirty="0" smtClean="0"/>
              <a:t>Fast food restaurants top the charts of most common venues in the 10 </a:t>
            </a:r>
            <a:r>
              <a:rPr lang="en-US" sz="1400" dirty="0" err="1" smtClean="0"/>
              <a:t>Barangay</a:t>
            </a:r>
            <a:r>
              <a:rPr lang="en-US" sz="1400" dirty="0" smtClean="0"/>
              <a:t>, followed by Korean restaurants and Filipino restaurants</a:t>
            </a:r>
            <a:endParaRPr lang="en-US" sz="1400" b="1" dirty="0" smtClean="0"/>
          </a:p>
          <a:p>
            <a:r>
              <a:rPr lang="en-US" sz="1400" dirty="0" smtClean="0"/>
              <a:t>A plot of the 10 most frequent venues in these 10 </a:t>
            </a:r>
            <a:r>
              <a:rPr lang="en-US" sz="1400" dirty="0" err="1" smtClean="0"/>
              <a:t>Barangay</a:t>
            </a:r>
            <a:r>
              <a:rPr lang="en-US" sz="1400" dirty="0" smtClean="0"/>
              <a:t>.</a:t>
            </a:r>
            <a:endParaRPr lang="en-US" sz="1400" b="1" dirty="0" smtClean="0"/>
          </a:p>
          <a:p>
            <a:endParaRPr lang="en-US" dirty="0"/>
          </a:p>
        </p:txBody>
      </p:sp>
      <p:pic>
        <p:nvPicPr>
          <p:cNvPr id="4" name="Picture 3"/>
          <p:cNvPicPr/>
          <p:nvPr/>
        </p:nvPicPr>
        <p:blipFill>
          <a:blip r:embed="rId2"/>
          <a:srcRect/>
          <a:stretch>
            <a:fillRect/>
          </a:stretch>
        </p:blipFill>
        <p:spPr bwMode="auto">
          <a:xfrm>
            <a:off x="1219200" y="3124200"/>
            <a:ext cx="6858000" cy="3048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Exploring the Data and Major 10 </a:t>
            </a:r>
            <a:r>
              <a:rPr lang="en-US" dirty="0" err="1" smtClean="0"/>
              <a:t>barangay</a:t>
            </a:r>
            <a:r>
              <a:rPr lang="en-US" dirty="0" smtClean="0"/>
              <a:t> of Angeles City</a:t>
            </a:r>
            <a:endParaRPr lang="en-US" dirty="0"/>
          </a:p>
        </p:txBody>
      </p:sp>
      <p:sp>
        <p:nvSpPr>
          <p:cNvPr id="3" name="Content Placeholder 2"/>
          <p:cNvSpPr>
            <a:spLocks noGrp="1"/>
          </p:cNvSpPr>
          <p:nvPr>
            <p:ph idx="1"/>
          </p:nvPr>
        </p:nvSpPr>
        <p:spPr/>
        <p:txBody>
          <a:bodyPr/>
          <a:lstStyle/>
          <a:p>
            <a:r>
              <a:rPr lang="en-US" sz="1600" dirty="0" smtClean="0"/>
              <a:t>And explore which </a:t>
            </a:r>
            <a:r>
              <a:rPr lang="en-US" sz="1600" dirty="0" err="1" smtClean="0"/>
              <a:t>barangay</a:t>
            </a:r>
            <a:r>
              <a:rPr lang="en-US" sz="1600" dirty="0" smtClean="0"/>
              <a:t> has the highest number of restaurants as the most common venue and the plot below.</a:t>
            </a:r>
            <a:endParaRPr lang="en-US" sz="1600" b="1" dirty="0" smtClean="0"/>
          </a:p>
          <a:p>
            <a:endParaRPr lang="en-US" dirty="0"/>
          </a:p>
        </p:txBody>
      </p:sp>
      <p:pic>
        <p:nvPicPr>
          <p:cNvPr id="4" name="Picture 3"/>
          <p:cNvPicPr/>
          <p:nvPr/>
        </p:nvPicPr>
        <p:blipFill>
          <a:blip r:embed="rId2"/>
          <a:srcRect/>
          <a:stretch>
            <a:fillRect/>
          </a:stretch>
        </p:blipFill>
        <p:spPr bwMode="auto">
          <a:xfrm>
            <a:off x="990600" y="2895600"/>
            <a:ext cx="5715000" cy="32004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TotalTime>
  <Words>1067</Words>
  <Application>Microsoft Office PowerPoint</Application>
  <PresentationFormat>On-screen Show (4:3)</PresentationFormat>
  <Paragraphs>52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The Battle of Neighborhoods | Finding a Better Place Angeles City, Pampanga, Philippines</vt:lpstr>
      <vt:lpstr>Introduction</vt:lpstr>
      <vt:lpstr>Introduction</vt:lpstr>
      <vt:lpstr>Data Preparation</vt:lpstr>
      <vt:lpstr>Data Preparation</vt:lpstr>
      <vt:lpstr>Data Preparation</vt:lpstr>
      <vt:lpstr>Exploring the Data and Major 10 barangay of Angeles City</vt:lpstr>
      <vt:lpstr>Exploring the Data and Major 10 barangay of Angeles City</vt:lpstr>
      <vt:lpstr>Exploring the Data and Major 10 barangay of Angeles City</vt:lpstr>
      <vt:lpstr>Exploring the Data and Major 10 barangay of Angeles City</vt:lpstr>
      <vt:lpstr>Exploring the Data and Major 10 barangay of Angeles City</vt:lpstr>
      <vt:lpstr>Exploring the Data and Major 10 barangay of Angeles City</vt:lpstr>
      <vt:lpstr>Results</vt:lpstr>
      <vt:lpstr>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 Finding a Better Place Angeles City, Pampanga, Philippines</dc:title>
  <dc:creator>Windows User</dc:creator>
  <cp:lastModifiedBy>Windows User</cp:lastModifiedBy>
  <cp:revision>4</cp:revision>
  <dcterms:created xsi:type="dcterms:W3CDTF">2020-07-25T00:04:30Z</dcterms:created>
  <dcterms:modified xsi:type="dcterms:W3CDTF">2020-07-25T00:16:53Z</dcterms:modified>
</cp:coreProperties>
</file>