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4" Type="http://schemas.openxmlformats.org/officeDocument/2006/relationships/tableStyles" Target="tableStyles.xml" /><Relationship Id="rId7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2" Type="http://schemas.openxmlformats.org/officeDocument/2006/relationships/viewProps" Target="viewProps.xml" /><Relationship Id="rId7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studio.com/web/packages/tsibble/vignettes/intro-tsibble.html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3/4/2019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co2_d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(co2)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[1:468] from 1959 to 1998: 315 316 316 318 318 ...
##  $ seasonal: Time-Series [1:468] from 1959 to 1998: -0.0536 0.6106 1.3756 2.5168 3.0003 ...
##  $ trend   : Time-Series [1:468] from 1959 to 1998: NA NA NA NA NA ...
##  $ random  : Time-Series [1:468] from 1959 to 1998: NA NA NA NA NA ...
##  $ figure  : num [1:12] -0.0536 0.6106 1.3756 2.5168 3.0003 ...
##  $ type    : chr "additive"
##  - attr(*, "class")= chr "decomposed.ts"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co2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Detrending</a:t>
            </a:r>
            <a:r>
              <a:rPr/>
              <a:t> </a:t>
            </a:r>
            <a:r>
              <a:rPr/>
              <a:t>co2</a:t>
            </a:r>
          </a:p>
        </p:txBody>
      </p:sp>
      <p:pic>
        <p:nvPicPr>
          <p:cNvPr descr="basics_files/figure-pptx/co2-detr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Detrending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deseasonalizing</a:t>
            </a:r>
            <a:r>
              <a:rPr/>
              <a:t> </a:t>
            </a:r>
            <a:r>
              <a:rPr/>
              <a:t>co2</a:t>
            </a:r>
          </a:p>
        </p:txBody>
      </p:sp>
      <p:pic>
        <p:nvPicPr>
          <p:cNvPr descr="basics_files/figure-pptx/co2-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[1:108] from 1960 to 1987: 160.1 129.7 84.8 120.1 160.1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1960.00 1986.75    4.00
## 
## $class
## [1] "ts"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UKgas</a:t>
            </a:r>
          </a:p>
        </p:txBody>
      </p:sp>
      <p:pic>
        <p:nvPicPr>
          <p:cNvPr descr="basics_files/figure-pptx/UKga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UKgas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basics_files/figure-pptx/UKga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UKgas_d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(UKgas))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[1:108] from 1960 to 1987: 5.08 4.87 4.44 4.79 5.08 ...
##  $ seasonal: Time-Series [1:108] from 1960 to 1987: 0.4394 0.0137 -0.5454 0.0924 0.4394 ...
##  $ trend   : Time-Series [1:108] from 1960 to 1987: NA NA 4.79 4.79 4.78 ...
##  $ random  : Time-Series [1:108] from 1960 to 1987: NA NA 0.1933 -0.0918 -0.1465 ...
##  $ figure  : num [1:4] 0.4394 0.0137 -0.5454 0.0924
##  $ type    : chr "additive"
##  - attr(*, "class")= chr "decomposed.ts"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UKgas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ofUKgas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UKgas-dif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 things simple</a:t>
            </a:r>
          </a:p>
          <a:p>
            <a:pPr lvl="2"/>
            <a:r>
              <a:rPr/>
              <a:t>Evenly spaced</a:t>
            </a:r>
          </a:p>
          <a:p>
            <a:pPr lvl="2"/>
            <a:r>
              <a:rPr/>
              <a:t>No gaps</a:t>
            </a:r>
          </a:p>
          <a:p>
            <a:pPr lvl="2"/>
            <a:r>
              <a:rPr/>
              <a:t>Single long series</a:t>
            </a:r>
          </a:p>
          <a:p>
            <a:pPr lvl="1"/>
            <a:r>
              <a:rPr/>
              <a:t>Topics covered</a:t>
            </a:r>
          </a:p>
          <a:p>
            <a:pPr lvl="2"/>
            <a:r>
              <a:rPr/>
              <a:t>Structure</a:t>
            </a:r>
          </a:p>
          <a:p>
            <a:pPr lvl="2"/>
            <a:r>
              <a:rPr/>
              <a:t>Plotting</a:t>
            </a:r>
          </a:p>
          <a:p>
            <a:pPr lvl="2"/>
            <a:r>
              <a:rPr/>
              <a:t>Detrending and deseasonalizing</a:t>
            </a:r>
          </a:p>
          <a:p>
            <a:pPr lvl="2"/>
            <a:r>
              <a:rPr/>
              <a:t>Basic Box-Jenkins models</a:t>
            </a:r>
          </a:p>
          <a:p>
            <a:pPr lvl="1"/>
            <a:r>
              <a:rPr/>
              <a:t>Lots more examples than I have time for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</a:t>
            </a:r>
            <a:r>
              <a:rPr/>
              <a:t> </a:t>
            </a:r>
            <a:r>
              <a:rPr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Ideal pattern</a:t>
                </a:r>
              </a:p>
              <a:p>
                <a:pPr lvl="2"/>
                <a:r>
                  <a:rPr/>
                  <a:t>Nothing left to predict</a:t>
                </a:r>
              </a:p>
              <a:p>
                <a:pPr lvl="2"/>
                <a:r>
                  <a:rPr/>
                  <a:t>Any deviation from white noise is an opportunity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noise</a:t>
            </a:r>
          </a:p>
        </p:txBody>
      </p:sp>
      <p:pic>
        <p:nvPicPr>
          <p:cNvPr descr="basics_files/figure-pptx/white-noi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1    0    0    0    0    0
## [2,]    0    1    0    0    0    0
## [3,]    0    0    1    0    0    0
## [4,]    0    0    0    1    0    0
## [5,]    0    0    0    0    1    0
## [6,]    0    0    0    0    0    1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Autoregressive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ARIMA(1, 0, 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ϕ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The autoregressive model produces a “ripple effect” because this model implies a relationship going back in time.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3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3</m:t>
                        </m:r>
                      </m:sub>
                    </m:sSub>
                    <m:r>
                      <m:t>+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1.000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and so on.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autoregessive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[,1]  [,2]  [,3]  [,4]  [,5]  [,6]
## [1,] 1.000 0.500 0.250 0.125 0.062 0.031
## [2,] 0.500 1.000 0.500 0.250 0.125 0.062
## [3,] 0.250 0.500 1.000 0.500 0.250 0.125
## [4,] 0.125 0.250 0.500 1.000 0.500 0.250
## [5,] 0.062 0.125 0.250 0.500 1.000 0.500
## [6,] 0.031 0.062 0.125 0.250 0.500 1.000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autoregressive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pos-ar-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Auotcorrelation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autoregressive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pos-ar-ac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autoregessive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[,1]   [,2]   [,3]   [,4]   [,5]   [,6]
## [1,]  1.000 -0.500  0.250 -0.125  0.062 -0.031
## [2,] -0.500  1.000 -0.500  0.250 -0.125  0.062
## [3,]  0.250 -0.500  1.000 -0.500  0.250 -0.125
## [4,] -0.125  0.250 -0.500  1.000 -0.500  0.250
## [5,]  0.062 -0.125  0.250 -0.500  1.000 -0.500
## [6,] -0.031  0.062 -0.125  0.250 -0.500  1.000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autoregressive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neg-ar-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Auotcorrelation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autoregressive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neg-ar-ac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Additive decomposition</a:t>
                </a:r>
              </a:p>
              <a:p>
                <a:pPr lvl="2"/>
                <a:r>
                  <a:rPr/>
                  <a:t>Y - original data</a:t>
                </a:r>
              </a:p>
              <a:p>
                <a:pPr lvl="2"/>
                <a:r>
                  <a:rPr/>
                  <a:t>T - time trend</a:t>
                </a:r>
              </a:p>
              <a:p>
                <a:pPr lvl="2"/>
                <a:r>
                  <a:rPr/>
                  <a:t>S - seasonal component</a:t>
                </a:r>
              </a:p>
              <a:p>
                <a:pPr lvl="2"/>
                <a:r>
                  <a:rPr/>
                  <a:t>Z = random component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Multiplicative decomposition</a:t>
                </a:r>
              </a:p>
              <a:p>
                <a:pPr lvl="2"/>
                <a:r>
                  <a:rPr/>
                  <a:t>(or use a log transformation)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×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×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Moving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ARIMA(0, 0, 1)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θ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There is no “ripple effect” with a moving average model.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1.0  0.5  0.0  0.0  0.0  0.0
## [2,]  0.5  1.0  0.5  0.0  0.0  0.0
## [3,]  0.0  0.5  1.0  0.5  0.0  0.0
## [4,]  0.0  0.0  0.5  1.0  0.5  0.0
## [5,]  0.0  0.0  0.0  0.5  1.0  0.5
## [6,]  0.0  0.0  0.0  0.0  0.5  1.0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pos-ma-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Auotcorrelation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pos-ma-ac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1.0 -0.5  0.0  0.0  0.0  0.0
## [2,] -0.5  1.0 -0.5  0.0  0.0  0.0
## [3,]  0.0 -0.5  1.0 -0.5  0.0  0.0
## [4,]  0.0  0.0 -0.5  1.0 -0.5  0.0
## [5,]  0.0  0.0  0.0 -0.5  1.0 -0.5
## [6,]  0.0  0.0  0.0  0.0 -0.5  1.0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neg-ma-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Auotcorrelation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basics_files/figure-pptx/neg-ma-ac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autoregressive</a:t>
            </a:r>
            <a:r>
              <a:rPr/>
              <a:t> </a:t>
            </a:r>
            <a:r>
              <a:rPr/>
              <a:t>patterns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ARIMA(2, 0, 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ARIMA(0, 0, 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ARMA(1, 0, 1)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ARIMA(1, 1, 1)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[1:100] from 1871 to 1970: 1120 1160 963 1210 1160 1160 813 1230 1370 1140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1871 1970    1
## 
## $class
## [1] "ts"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alternate way to remove a trend or deseasonalize a data set is through differencing.</a:t>
                </a:r>
              </a:p>
              <a:p>
                <a:pPr lvl="1"/>
                <a:r>
                  <a:rPr/>
                  <a:t>Detrending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Deseasonalizing (s=# of seasons)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s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Nil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Nile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1973 to 1979: 9007 8106 8928 9137 10017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1973.000 1978.917   12.000
## 
## $class
## [1] "ts"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USAcc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Detrend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deseasonalize</a:t>
            </a:r>
            <a:r>
              <a:rPr/>
              <a:t> </a:t>
            </a:r>
            <a:r>
              <a:rPr/>
              <a:t>USAccDeaths</a:t>
            </a:r>
          </a:p>
        </p:txBody>
      </p:sp>
      <p:pic>
        <p:nvPicPr>
          <p:cNvPr descr="basics_files/figure-pptx/USAccDeaths-decom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USAccDeaths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USAccDeaths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[1:7980] from -6000 to 1979: 1.34 1.08 1.54 1.32 1.41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-6000  1979     1
## 
## $class
## [1] "ts"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pic>
        <p:nvPicPr>
          <p:cNvPr descr="basics_files/figure-pptx/treerin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treering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treering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pic>
        <p:nvPicPr>
          <p:cNvPr descr="basics_files/figure-pptx/diff-treerin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White noise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Autoregressive (AR)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Moving average (MA)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+</m:t>
                    </m:r>
                    <m:r>
                      <m:t>θ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treering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diff-treering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UKDriverDeaths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[1:192] from 1969 to 1985: 1687 1508 1507 1385 1632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1969.000 1984.917   12.000
## 
## $class
## [1] "ts"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UKDriverDeaths</a:t>
            </a:r>
          </a:p>
        </p:txBody>
      </p:sp>
      <p:pic>
        <p:nvPicPr>
          <p:cNvPr descr="basics_files/figure-pptx/UKDriver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Detrend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deseasonalize</a:t>
            </a:r>
            <a:r>
              <a:rPr/>
              <a:t> </a:t>
            </a:r>
            <a:r>
              <a:rPr/>
              <a:t>UKDriverDeaths</a:t>
            </a:r>
          </a:p>
        </p:txBody>
      </p:sp>
      <p:pic>
        <p:nvPicPr>
          <p:cNvPr descr="basics_files/figure-pptx/UKDriverDeaths-decom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UKDriverDeaths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UKDriverDeaths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[1:98] from 1875 to 1972: 580 582 581 581 580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1875 1972    1
## 
## $class
## [1] "ts"</a:t>
            </a:r>
          </a:p>
          <a:p>
            <a:pPr lvl="1"/>
            <a:r>
              <a:rPr/>
              <a:t>Note: Annual data has no seasonality.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diff-LakeHuro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diff-LakeHuron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Autocorrelation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acf function</a:t>
                </a:r>
              </a:p>
              <a:p>
                <a:pPr lvl="2"/>
                <a:r>
                  <a:rPr/>
                  <a:t>Plots corr(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) for k=1, 2, …</a:t>
                </a:r>
              </a:p>
              <a:p>
                <a:pPr lvl="1"/>
                <a:r>
                  <a:rPr/>
                  <a:t>pacf function</a:t>
                </a:r>
              </a:p>
              <a:p>
                <a:pPr lvl="2"/>
                <a:r>
                  <a:rPr/>
                  <a:t>Plots corr(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k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.</m:t>
                    </m:r>
                    <m:r>
                      <m:t>.</m:t>
                    </m:r>
                    <m:r>
                      <m:t>.</m:t>
                    </m:r>
                    <m: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k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 for k=2, 3, …</a:t>
                </a:r>
              </a:p>
            </p:txBody>
          </p:sp>
        </mc:Choice>
      </mc:AlternateContent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1974 to 1980: 2134 1863 1877 1877 1492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1974.000 1979.917   12.000
## 
## $class
## [1] "ts"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</a:p>
        </p:txBody>
      </p:sp>
      <p:pic>
        <p:nvPicPr>
          <p:cNvPr descr="basics_files/figure-pptx/m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Detrend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deseasonalize</a:t>
            </a:r>
            <a:r>
              <a:rPr/>
              <a:t> </a:t>
            </a:r>
            <a:r>
              <a:rPr/>
              <a:t>mdeaths</a:t>
            </a:r>
          </a:p>
        </p:txBody>
      </p:sp>
      <p:pic>
        <p:nvPicPr>
          <p:cNvPr descr="basics_files/figure-pptx/mdeaths-decom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mdeaths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mdeaths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[1:240] from 1920 to 1940: 40.6 40.8 44.4 46.7 54.1 58.5 57.7 56.4 54.3 50.5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1920.000 1939.917   12.000
## 
## $class
## [1] "ts"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pic>
        <p:nvPicPr>
          <p:cNvPr descr="basics_files/figure-pptx/notte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Detrend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deseasonalize</a:t>
            </a:r>
            <a:r>
              <a:rPr/>
              <a:t> </a:t>
            </a:r>
            <a:r>
              <a:rPr/>
              <a:t>nottem</a:t>
            </a:r>
          </a:p>
        </p:txBody>
      </p:sp>
      <p:pic>
        <p:nvPicPr>
          <p:cNvPr descr="basics_files/figure-pptx/nottem-decom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nottem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nottem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[1:289] from 1700 to 1988: 5 11 16 23 36 58 29 20 10 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1700 1988    1
## 
## $class
## [1] "ts"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pic>
        <p:nvPicPr>
          <p:cNvPr descr="basics_files/figure-pptx/sunspo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base R package has an object class, ts.</a:t>
            </a:r>
          </a:p>
          <a:p>
            <a:pPr lvl="2"/>
            <a:r>
              <a:rPr/>
              <a:t>Three parameters: start, stop, and frequency.</a:t>
            </a:r>
          </a:p>
          <a:p>
            <a:pPr lvl="2"/>
            <a:r>
              <a:rPr/>
              <a:t>Not an absolute requirement for time series analyses.</a:t>
            </a:r>
          </a:p>
          <a:p>
            <a:pPr lvl="1"/>
            <a:r>
              <a:rPr/>
              <a:t>New class, tsibble (not for today)</a:t>
            </a:r>
          </a:p>
          <a:p>
            <a:pPr lvl="2"/>
            <a:r>
              <a:rPr/>
              <a:t>Based on the principles of tidy data.</a:t>
            </a:r>
          </a:p>
          <a:p>
            <a:pPr lvl="2"/>
            <a:r>
              <a:rPr/>
              <a:t>Read the </a:t>
            </a:r>
            <a:r>
              <a:rPr>
                <a:hlinkClick r:id="rId2"/>
              </a:rPr>
              <a:t>tsibble vignette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[1:468] from 1959 to 1998: 315 316 316 318 318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1959.000 1997.917   12.000
## 
## $class
## [1] "ts"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time series</dc:title>
  <dc:creator>Steve Simon</dc:creator>
  <cp:keywords/>
  <dcterms:created xsi:type="dcterms:W3CDTF">2019-03-08T21:57:53Z</dcterms:created>
  <dcterms:modified xsi:type="dcterms:W3CDTF">2019-03-08T21:57:53Z</dcterms:modified>
</cp:coreProperties>
</file>