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notesMaster" Target="notesMasters/notes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webinar,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needs.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non-statistical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develop.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FORTRAN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mainframe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minicomputers,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microcomputer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adopter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platform.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Incorporated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Structural</a:t>
            </a:r>
            <a:r>
              <a:rPr/>
              <a:t> </a:t>
            </a:r>
            <a:r>
              <a:rPr/>
              <a:t>Equations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(AMOS)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2001.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macro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available)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2005</a:t>
            </a:r>
            <a:r>
              <a:rPr/>
              <a:t> </a:t>
            </a:r>
            <a:r>
              <a:rPr/>
              <a:t>(version</a:t>
            </a:r>
            <a:r>
              <a:rPr/>
              <a:t> </a:t>
            </a:r>
            <a:r>
              <a:rPr/>
              <a:t>14)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flexible.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Around</a:t>
            </a:r>
            <a:r>
              <a:rPr/>
              <a:t> </a:t>
            </a:r>
            <a:r>
              <a:rPr/>
              <a:t>2008</a:t>
            </a:r>
            <a:r>
              <a:rPr/>
              <a:t> </a:t>
            </a:r>
            <a:r>
              <a:rPr/>
              <a:t>(version</a:t>
            </a:r>
            <a:r>
              <a:rPr/>
              <a:t> </a:t>
            </a:r>
            <a:r>
              <a:rPr/>
              <a:t>16),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SPSS.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rewrote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windowing</a:t>
            </a:r>
            <a:r>
              <a:rPr/>
              <a:t> </a:t>
            </a:r>
            <a:r>
              <a:rPr/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pronounce</a:t>
            </a:r>
            <a:r>
              <a:rPr/>
              <a:t> </a:t>
            </a:r>
            <a:r>
              <a:rPr/>
              <a:t>S-T-A-T-A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mystery.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rhymes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D-A-T-A,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pronunciations.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STAY-ta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STAH-ta.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tomay-to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tomah-to.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microcomputer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strived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independence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Unix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1992.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appeals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publishing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Bulletin,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academically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macros.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nurtured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meetings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technique,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implementation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chain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mostly,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bleeding</a:t>
            </a:r>
            <a:r>
              <a:rPr/>
              <a:t> </a:t>
            </a:r>
            <a:r>
              <a:rPr/>
              <a:t>edge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macros.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below).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macro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bizarre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ampersand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prefixes.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cleaner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method),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(misguided,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opinion)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Levene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Satterthwaite</a:t>
            </a:r>
            <a:r>
              <a:rPr/>
              <a:t> </a:t>
            </a:r>
            <a:r>
              <a:rPr/>
              <a:t>approximation.</a:t>
            </a:r>
            <a:r>
              <a:rPr/>
              <a:t> </a:t>
            </a:r>
            <a:r>
              <a:rPr/>
              <a:t>Satterthwaite,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remember,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producing.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tweak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regenerated.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option)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far.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movement.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reproducilbe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gorgeous,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customize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easily,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features,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ggplot2,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gorgeous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nicer.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disadvantages.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free.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labor,</a:t>
            </a:r>
            <a:r>
              <a:rPr/>
              <a:t> </a:t>
            </a:r>
            <a:r>
              <a:rPr/>
              <a:t>typically.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facilities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professionally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packages.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contributed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worrying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orphaned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memory.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(RAM)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drawback.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work-arounds,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programming.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infuriating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rhyme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sensitive.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delimit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dots,</a:t>
            </a:r>
            <a:r>
              <a:rPr/>
              <a:t> </a:t>
            </a:r>
            <a:r>
              <a:rPr/>
              <a:t>underscores,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CamelCase.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contributed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disadvantage,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qulaity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contirbuted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uneven.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really,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mediocre.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add-ons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theythemselves</a:t>
            </a:r>
            <a:r>
              <a:rPr/>
              <a:t> </a:t>
            </a:r>
            <a:r>
              <a:rPr/>
              <a:t>release.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menuing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Commander,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programmer.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doucmentation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dumpp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maintains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CRAN</a:t>
            </a:r>
            <a:r>
              <a:rPr/>
              <a:t> </a:t>
            </a:r>
            <a:r>
              <a:rPr/>
              <a:t>(Comprehensive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Network),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manuals,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FAQ,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resources.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vignette.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vignette,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re-read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Vignettes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package.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views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processing.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downright</a:t>
            </a:r>
            <a:r>
              <a:rPr/>
              <a:t> </a:t>
            </a:r>
            <a:r>
              <a:rPr/>
              <a:t>mediocre.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favorite,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assistance,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crotchety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demands.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R-Help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pose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nabble.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Overflow.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Overflow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topics.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searchable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message,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750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bloggers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consolidation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R-bloggers.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bloggers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early,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vetted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released.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department,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releases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close.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macros.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automation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macro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re-use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quality.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tweaks,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sgplot,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gplot.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reasonably,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outrageously</a:t>
            </a:r>
            <a:r>
              <a:rPr/>
              <a:t> </a:t>
            </a:r>
            <a:r>
              <a:rPr/>
              <a:t>high.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uphill</a:t>
            </a:r>
            <a:r>
              <a:rPr/>
              <a:t> </a:t>
            </a:r>
            <a:r>
              <a:rPr/>
              <a:t>battle.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setup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Enterpise,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competitors.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exportable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hands.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slam</a:t>
            </a:r>
            <a:r>
              <a:rPr/>
              <a:t> </a:t>
            </a:r>
            <a:r>
              <a:rPr/>
              <a:t>dunk.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robust,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arroay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outstanding.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searchable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publishing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quality.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regional,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meetings.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speakers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meetings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certifications.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certifications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(SPSS</a:t>
            </a:r>
            <a:r>
              <a:rPr/>
              <a:t> </a:t>
            </a:r>
            <a:r>
              <a:rPr/>
              <a:t>syntax)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succeffuly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capable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independently.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date/time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restructuring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wizrds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around,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(my</a:t>
            </a:r>
            <a:r>
              <a:rPr/>
              <a:t> </a:t>
            </a:r>
            <a:r>
              <a:rPr/>
              <a:t>favorite)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cryptic,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beginner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customizing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values),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models),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lag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competitors.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might.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developments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co-authoring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</a:t>
            </a:r>
            <a:r>
              <a:rPr/>
              <a:t> </a:t>
            </a:r>
            <a:r>
              <a:rPr/>
              <a:t>1980s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microcomputers.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disappointing.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book.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Websites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Raynauld</a:t>
            </a:r>
            <a:r>
              <a:rPr/>
              <a:t> </a:t>
            </a:r>
            <a:r>
              <a:rPr/>
              <a:t>Levesque,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ado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programmers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developments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comprehensive.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outrageous.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Stata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memory.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(RAM)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drawback.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annoyances.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heritage.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microcomputer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baggage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mainframe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proverbial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flexibility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infamous)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economists,</a:t>
            </a:r>
            <a:r>
              <a:rPr/>
              <a:t> </a:t>
            </a:r>
            <a:r>
              <a:rPr/>
              <a:t>Carmen</a:t>
            </a:r>
            <a:r>
              <a:rPr/>
              <a:t> </a:t>
            </a:r>
            <a:r>
              <a:rPr/>
              <a:t>Reinhart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Kenneth</a:t>
            </a:r>
            <a:r>
              <a:rPr/>
              <a:t> </a:t>
            </a:r>
            <a:r>
              <a:rPr/>
              <a:t>Rogoff,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country’s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exceeded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gross</a:t>
            </a:r>
            <a:r>
              <a:rPr/>
              <a:t> </a:t>
            </a:r>
            <a:r>
              <a:rPr/>
              <a:t>domestic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accidentally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intentional,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still,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EUSpRIG</a:t>
            </a:r>
            <a:r>
              <a:rPr/>
              <a:t> </a:t>
            </a:r>
            <a:r>
              <a:rPr/>
              <a:t>(European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Group)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suspect.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calculations,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through,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customizing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puffery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3D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exploding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wedges.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non-statistical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powerful.</a:t>
            </a:r>
            <a:r>
              <a:rPr/>
              <a:t> </a:t>
            </a:r>
            <a:r>
              <a:rPr/>
              <a:t>Ideal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religious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political</a:t>
            </a:r>
            <a:r>
              <a:rPr/>
              <a:t> </a:t>
            </a:r>
            <a:r>
              <a:rPr/>
              <a:t>beliefs,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religion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politics.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some,</a:t>
            </a:r>
            <a:r>
              <a:rPr/>
              <a:t> </a:t>
            </a:r>
            <a:r>
              <a:rPr/>
              <a:t>it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lectures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software</a:t>
            </a:r>
            <a:r>
              <a:rPr/>
              <a:t> </a:t>
            </a:r>
            <a:r>
              <a:rPr/>
              <a:t>agnostic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repertoire,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crackerjack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programmer,</a:t>
            </a:r>
            <a:r>
              <a:rPr/>
              <a:t> </a:t>
            </a:r>
            <a:r>
              <a:rPr/>
              <a:t>Earl,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insisted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MATLAB.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Earl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Earl.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dime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Earl’s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Earl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call.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use.`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Bell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AT&amp;T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monopoly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telecommunications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1970s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1990s,</a:t>
            </a:r>
            <a:r>
              <a:rPr/>
              <a:t> </a:t>
            </a:r>
            <a:r>
              <a:rPr/>
              <a:t>John</a:t>
            </a:r>
            <a:r>
              <a:rPr/>
              <a:t> </a:t>
            </a:r>
            <a:r>
              <a:rPr/>
              <a:t>Chambers,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hybrid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freely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caught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macro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inclusion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truly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am,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pretending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new-fangled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non-technical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onward,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cleaner,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innovations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begin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innovations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Physics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Engineering.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S-plus,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Sciences,</a:t>
            </a:r>
            <a:r>
              <a:rPr/>
              <a:t> </a:t>
            </a:r>
            <a:r>
              <a:rPr/>
              <a:t>Inc. in</a:t>
            </a:r>
            <a:r>
              <a:rPr/>
              <a:t> </a:t>
            </a:r>
            <a:r>
              <a:rPr/>
              <a:t>1988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popularity.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Ross</a:t>
            </a:r>
            <a:r>
              <a:rPr/>
              <a:t> </a:t>
            </a:r>
            <a:r>
              <a:rPr/>
              <a:t>Ihaka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Robert</a:t>
            </a:r>
            <a:r>
              <a:rPr/>
              <a:t> </a:t>
            </a:r>
            <a:r>
              <a:rPr/>
              <a:t>Gentleman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1996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Revolution</a:t>
            </a:r>
            <a:r>
              <a:rPr/>
              <a:t> </a:t>
            </a:r>
            <a:r>
              <a:rPr/>
              <a:t>Analytics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enhancements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processing,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RStudio,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IDE</a:t>
            </a:r>
            <a:r>
              <a:rPr/>
              <a:t> </a:t>
            </a:r>
            <a:r>
              <a:rPr/>
              <a:t>(Integrated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Environment)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2011.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IDE.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Revolution</a:t>
            </a:r>
            <a:r>
              <a:rPr/>
              <a:t> </a:t>
            </a:r>
            <a:r>
              <a:rPr/>
              <a:t>Analytics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RedHat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contributed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co-written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collective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tidyverse,</a:t>
            </a:r>
            <a:r>
              <a:rPr/>
              <a:t>”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apply,</a:t>
            </a:r>
            <a:r>
              <a:rPr/>
              <a:t> </a:t>
            </a:r>
            <a:r>
              <a:rPr/>
              <a:t>lapply,</a:t>
            </a:r>
            <a:r>
              <a:rPr/>
              <a:t> </a:t>
            </a:r>
            <a:r>
              <a:rPr/>
              <a:t>sapply,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tapply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become,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monopoly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settled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Triangle.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histroy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supporting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conferences.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conference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Kissimmee,</a:t>
            </a:r>
            <a:r>
              <a:rPr/>
              <a:t> </a:t>
            </a:r>
            <a:r>
              <a:rPr/>
              <a:t>Florida.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conference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proceedings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beginners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students.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1986,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rewritten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mainframe,</a:t>
            </a:r>
            <a:r>
              <a:rPr/>
              <a:t> </a:t>
            </a:r>
            <a:r>
              <a:rPr/>
              <a:t>minicomputer,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microcomputer.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1989,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Program)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systems.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Around</a:t>
            </a:r>
            <a:r>
              <a:rPr/>
              <a:t> </a:t>
            </a:r>
            <a:r>
              <a:rPr/>
              <a:t>2011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IML</a:t>
            </a:r>
            <a:r>
              <a:rPr/>
              <a:t> </a:t>
            </a:r>
            <a:r>
              <a:rPr/>
              <a:t>(Interactive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Language)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Stanford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1968.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Norman</a:t>
            </a:r>
            <a:r>
              <a:rPr/>
              <a:t> </a:t>
            </a:r>
            <a:r>
              <a:rPr/>
              <a:t>Nie,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trivia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earliest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receiving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royalty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manual.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non-profit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entity,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Incorporated,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PSPP,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1998,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look-and-feel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interface.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2009,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purchased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IBM.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Sciences.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grew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wider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sciences,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marketing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wiped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stood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promotional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restaurant</a:t>
            </a:r>
            <a:r>
              <a:rPr/>
              <a:t> </a:t>
            </a:r>
            <a:r>
              <a:rPr/>
              <a:t>KFC.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stood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Kentucky</a:t>
            </a:r>
            <a:r>
              <a:rPr/>
              <a:t> </a:t>
            </a:r>
            <a:r>
              <a:rPr/>
              <a:t>Fried</a:t>
            </a:r>
            <a:r>
              <a:rPr/>
              <a:t> </a:t>
            </a:r>
            <a:r>
              <a:rPr/>
              <a:t>Chicken,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marketing</a:t>
            </a:r>
            <a:r>
              <a:rPr/>
              <a:t> </a:t>
            </a:r>
            <a:r>
              <a:rPr/>
              <a:t>folks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fried.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blog.pmean.com/history-of-spss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hyperlink" Target="https://www.stata.com/support/faqs/resources/history-of-stata/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hyperlink" Target="http://blog.pmean.com/which-r-package/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cran.r-project.org/" TargetMode="External" /><Relationship Id="rId4" Type="http://schemas.openxmlformats.org/officeDocument/2006/relationships/hyperlink" Target="https://cran.r-project.org/web/views/" TargetMode="External" /><Relationship Id="rId5" Type="http://schemas.openxmlformats.org/officeDocument/2006/relationships/hyperlink" Target="https://stat.ethz.ch/mailman/listinfo/r-help" TargetMode="External" /><Relationship Id="rId6" Type="http://schemas.openxmlformats.org/officeDocument/2006/relationships/hyperlink" Target="https://stackoverflow.com/questions/tagged/r" TargetMode="External" /><Relationship Id="rId7" Type="http://schemas.openxmlformats.org/officeDocument/2006/relationships/hyperlink" Target="https://www.r-bloggers.com/" TargetMode="External" /><Relationship Id="rId8" Type="http://schemas.openxmlformats.org/officeDocument/2006/relationships/hyperlink" Target="https://blog.revolutionanalytics.com/local-r-groups.html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hyperlink" Target="https://stats.idre.ucla.edu/other/mult-pkg/faq/how-do-i-use-a-sas-data-file-in-stata/" TargetMode="External" /><Relationship Id="rId4" Type="http://schemas.openxmlformats.org/officeDocument/2006/relationships/hyperlink" Target="https://stats.idre.ucla.edu/other/mult-pkg/faq/how-do-i-use-a-sas-data-file-in-spss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hyperlink" Target="https://support.sas.com/en/documentation.html" TargetMode="External" /><Relationship Id="rId4" Type="http://schemas.openxmlformats.org/officeDocument/2006/relationships/hyperlink" Target="https://support.sas.com/en/books.html" TargetMode="External" /><Relationship Id="rId5" Type="http://schemas.openxmlformats.org/officeDocument/2006/relationships/hyperlink" Target="https://www.sas.com/en_us/training/overview.html" TargetMode="External" /><Relationship Id="rId6" Type="http://schemas.openxmlformats.org/officeDocument/2006/relationships/hyperlink" Target="https://www.sas.com/en_us/connect/user-groups.html" TargetMode="External" /><Relationship Id="rId7" Type="http://schemas.openxmlformats.org/officeDocument/2006/relationships/hyperlink" Target="https://www.sas.com/en_us/events.html" TargetMode="External" /><Relationship Id="rId8" Type="http://schemas.openxmlformats.org/officeDocument/2006/relationships/hyperlink" Target="https://stackoverflow.com/questions/tagged/sas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hyperlink" Target="https://www-01.ibm.com/support/docview.wss?uid=swg27049428" TargetMode="External" /><Relationship Id="rId4" Type="http://schemas.openxmlformats.org/officeDocument/2006/relationships/hyperlink" Target="http://www.spsstools.net/en/" TargetMode="External" /><Relationship Id="rId5" Type="http://schemas.openxmlformats.org/officeDocument/2006/relationships/hyperlink" Target="http://spssx-discussion.1045642.n5.nabble.com/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a-journal.com/" TargetMode="External" /><Relationship Id="rId3" Type="http://schemas.openxmlformats.org/officeDocument/2006/relationships/hyperlink" Target="https://www.stata.com/meeting/" TargetMode="External" /><Relationship Id="rId4" Type="http://schemas.openxmlformats.org/officeDocument/2006/relationships/hyperlink" Target="https://www.stata.com/bookstore/" TargetMode="External" /><Relationship Id="rId5" Type="http://schemas.openxmlformats.org/officeDocument/2006/relationships/hyperlink" Target="https://www.statalist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cipy.org/index.html" TargetMode="Externa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blog.pmean.com/fighting-sasism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blog.pmean.com/history-of-r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www.stat.auckland.ac.nz/~ihaka/downloads/R-paper.pdf" TargetMode="External" /><Relationship Id="rId4" Type="http://schemas.openxmlformats.org/officeDocument/2006/relationships/hyperlink" Target="http://www.nytimes.com/2009/01/07/technology/business-computing/07program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://blog.pmean.com/history-of-sa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2/8/2019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http://blog.pmean.com/history-of-spss/</a:t>
            </a:r>
          </a:p>
          <a:p>
            <a:pPr lvl="1"/>
            <a:r>
              <a:rPr/>
              <a:t>Hadlai Hull, Dale Bent, Norman Nie, Stanford University, later University of Chicago (1968)</a:t>
            </a:r>
          </a:p>
          <a:p>
            <a:pPr lvl="1"/>
            <a:r>
              <a:rPr/>
              <a:t>SPSS Incorporated (1975)</a:t>
            </a:r>
          </a:p>
          <a:p>
            <a:pPr lvl="1"/>
            <a:r>
              <a:rPr/>
              <a:t>PSPP (1998)</a:t>
            </a:r>
          </a:p>
          <a:p>
            <a:pPr lvl="1"/>
            <a:r>
              <a:rPr/>
              <a:t>Purchased by IBM (2009)</a:t>
            </a:r>
          </a:p>
          <a:p>
            <a:pPr lvl="2"/>
            <a:r>
              <a:rPr/>
              <a:t>Note: SPSS, not Statistical Package for the Social Sciences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Microcomputer version (1984)</a:t>
            </a:r>
          </a:p>
          <a:p>
            <a:pPr lvl="1"/>
            <a:r>
              <a:rPr/>
              <a:t>Windows version (1992)</a:t>
            </a:r>
          </a:p>
          <a:p>
            <a:pPr lvl="1"/>
            <a:r>
              <a:rPr/>
              <a:t>AMOS (2001)</a:t>
            </a:r>
          </a:p>
          <a:p>
            <a:pPr lvl="1"/>
            <a:r>
              <a:rPr/>
              <a:t>Python extension (2005)</a:t>
            </a:r>
          </a:p>
          <a:p>
            <a:pPr lvl="1"/>
            <a:r>
              <a:rPr/>
              <a:t>R extension (2008)</a:t>
            </a:r>
          </a:p>
          <a:p>
            <a:pPr lvl="2"/>
            <a:r>
              <a:rPr/>
              <a:t>Note: some dates are approximate.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https://www.stata.com/support/faqs/resources/history-of-stata/</a:t>
            </a:r>
          </a:p>
          <a:p>
            <a:pPr lvl="1"/>
            <a:r>
              <a:rPr/>
              <a:t>Rhymes with data.</a:t>
            </a:r>
          </a:p>
          <a:p>
            <a:pPr lvl="1"/>
            <a:r>
              <a:rPr/>
              <a:t>William Gould, Finis Welch, Sean Becketti, StataCorp (1985)</a:t>
            </a:r>
          </a:p>
          <a:p>
            <a:pPr lvl="1"/>
            <a:r>
              <a:rPr/>
              <a:t>Unix versions (1988)</a:t>
            </a:r>
          </a:p>
          <a:p>
            <a:pPr lvl="1"/>
            <a:r>
              <a:rPr/>
              <a:t>Stata Technical Bulletin (1991)</a:t>
            </a:r>
          </a:p>
          <a:p>
            <a:pPr lvl="1"/>
            <a:r>
              <a:rPr/>
              <a:t>Macintosh (1992)</a:t>
            </a:r>
          </a:p>
          <a:p>
            <a:pPr lvl="1"/>
            <a:r>
              <a:rPr/>
              <a:t>Windows (1995)</a:t>
            </a:r>
          </a:p>
          <a:p>
            <a:pPr lvl="1"/>
            <a:r>
              <a:rPr/>
              <a:t>Stata Users Group meetings (1995)</a:t>
            </a:r>
          </a:p>
          <a:p>
            <a:pPr lvl="1"/>
            <a:r>
              <a:rPr/>
              <a:t>Stata Journal (2001)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Cutting edge research</a:t>
            </a:r>
          </a:p>
          <a:p>
            <a:pPr lvl="1"/>
            <a:r>
              <a:rPr/>
              <a:t>Unified system (data, output, macro language)</a:t>
            </a:r>
          </a:p>
          <a:p>
            <a:pPr lvl="1"/>
            <a:r>
              <a:rPr/>
              <a:t>Simple clean output, gorgeous graphs</a:t>
            </a:r>
          </a:p>
          <a:p>
            <a:pPr lvl="1"/>
            <a:r>
              <a:rPr/>
              <a:t>Very strong user support community</a:t>
            </a:r>
          </a:p>
          <a:p>
            <a:pPr lvl="1"/>
            <a:r>
              <a:rPr/>
              <a:t>Plays well with others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free</a:t>
            </a:r>
          </a:p>
          <a:p>
            <a:pPr lvl="1"/>
            <a:r>
              <a:rPr/>
              <a:t>Entire data set must fit in working memory</a:t>
            </a:r>
          </a:p>
          <a:p>
            <a:pPr lvl="1"/>
            <a:r>
              <a:rPr/>
              <a:t>Maddeningly inconsistent naming</a:t>
            </a:r>
          </a:p>
          <a:p>
            <a:pPr lvl="2"/>
            <a:r>
              <a:rPr/>
              <a:t>Case sensitive, dot.delimited, underscore_delimited, CamelCaseDelimited.</a:t>
            </a:r>
          </a:p>
          <a:p>
            <a:pPr lvl="1"/>
            <a:r>
              <a:rPr/>
              <a:t>Uneven quality of user contributed packages, </a:t>
            </a:r>
            <a:r>
              <a:rPr>
                <a:hlinkClick r:id="rId3"/>
              </a:rPr>
              <a:t>http://blog.pmean.com/which-r-package/</a:t>
            </a:r>
          </a:p>
          <a:p>
            <a:pPr lvl="1"/>
            <a:r>
              <a:rPr/>
              <a:t>Limited ability to select analyses from a menu (R Commander)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Internal documentation</a:t>
            </a:r>
          </a:p>
          <a:p>
            <a:pPr lvl="1"/>
            <a:r>
              <a:rPr/>
              <a:t>CRAN, </a:t>
            </a:r>
            <a:r>
              <a:rPr>
                <a:hlinkClick r:id="rId3"/>
              </a:rPr>
              <a:t>https://cran.r-project.org/</a:t>
            </a:r>
          </a:p>
          <a:p>
            <a:pPr lvl="2"/>
            <a:r>
              <a:rPr/>
              <a:t>Vignettes</a:t>
            </a:r>
          </a:p>
          <a:p>
            <a:pPr lvl="2"/>
            <a:r>
              <a:rPr/>
              <a:t>Task views, </a:t>
            </a:r>
            <a:r>
              <a:rPr>
                <a:hlinkClick r:id="rId4"/>
              </a:rPr>
              <a:t>https://cran.r-project.org/web/views/</a:t>
            </a:r>
          </a:p>
          <a:p>
            <a:pPr lvl="1"/>
            <a:r>
              <a:rPr/>
              <a:t>Books</a:t>
            </a:r>
          </a:p>
          <a:p>
            <a:pPr lvl="1"/>
            <a:r>
              <a:rPr/>
              <a:t>Very strong user support community</a:t>
            </a:r>
          </a:p>
          <a:p>
            <a:pPr lvl="2"/>
            <a:r>
              <a:rPr/>
              <a:t>R-help, </a:t>
            </a:r>
            <a:r>
              <a:rPr>
                <a:hlinkClick r:id="rId5"/>
              </a:rPr>
              <a:t>https://stat.ethz.ch/mailman/listinfo/r-help</a:t>
            </a:r>
          </a:p>
          <a:p>
            <a:pPr lvl="2"/>
            <a:r>
              <a:rPr/>
              <a:t>Stack Overflow, </a:t>
            </a:r>
            <a:r>
              <a:rPr>
                <a:hlinkClick r:id="rId6"/>
              </a:rPr>
              <a:t>https://stackoverflow.com/questions/tagged/r</a:t>
            </a:r>
          </a:p>
          <a:p>
            <a:pPr lvl="2"/>
            <a:r>
              <a:rPr/>
              <a:t>R bloggers, </a:t>
            </a:r>
            <a:r>
              <a:rPr>
                <a:hlinkClick r:id="rId7"/>
              </a:rPr>
              <a:t>https://www.r-bloggers.com/</a:t>
            </a:r>
          </a:p>
          <a:p>
            <a:pPr lvl="2"/>
            <a:r>
              <a:rPr/>
              <a:t>R user groups, </a:t>
            </a:r>
            <a:r>
              <a:rPr>
                <a:hlinkClick r:id="rId8"/>
              </a:rPr>
              <a:t>https://blog.revolutionanalytics.com/local-r-groups.html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Powerful, comprehensive</a:t>
            </a:r>
          </a:p>
          <a:p>
            <a:pPr lvl="1"/>
            <a:r>
              <a:rPr/>
              <a:t>Thorough QC</a:t>
            </a:r>
          </a:p>
          <a:p>
            <a:pPr lvl="1"/>
            <a:r>
              <a:rPr/>
              <a:t>Outstanding documentation</a:t>
            </a:r>
          </a:p>
          <a:p>
            <a:pPr lvl="1"/>
            <a:r>
              <a:rPr/>
              <a:t>Extensible (but messy)</a:t>
            </a:r>
          </a:p>
          <a:p>
            <a:pPr lvl="1"/>
            <a:r>
              <a:rPr/>
              <a:t>Gorgeous graphs (but difficult to customize).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Expensive</a:t>
            </a:r>
          </a:p>
          <a:p>
            <a:pPr lvl="1"/>
            <a:r>
              <a:rPr/>
              <a:t>Difficult to learn</a:t>
            </a:r>
          </a:p>
          <a:p>
            <a:pPr lvl="1"/>
            <a:r>
              <a:rPr/>
              <a:t>Limited menu options (SAS Enterprise)</a:t>
            </a:r>
          </a:p>
          <a:p>
            <a:pPr lvl="1"/>
            <a:r>
              <a:rPr/>
              <a:t>Proprietary format</a:t>
            </a:r>
          </a:p>
          <a:p>
            <a:pPr lvl="2"/>
            <a:r>
              <a:rPr>
                <a:hlinkClick r:id="rId3"/>
              </a:rPr>
              <a:t>https://stats.idre.ucla.edu/other/mult-pkg/faq/how-do-i-use-a-sas-data-file-in-stata/</a:t>
            </a:r>
          </a:p>
          <a:p>
            <a:pPr lvl="2"/>
            <a:r>
              <a:rPr>
                <a:hlinkClick r:id="rId4"/>
              </a:rPr>
              <a:t>https://stats.idre.ucla.edu/other/mult-pkg/faq/how-do-i-use-a-sas-data-file-in-spss/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documentation, </a:t>
            </a:r>
            <a:r>
              <a:rPr>
                <a:hlinkClick r:id="rId3"/>
              </a:rPr>
              <a:t>https://support.sas.com/en/documentation.html</a:t>
            </a:r>
          </a:p>
          <a:p>
            <a:pPr lvl="1"/>
            <a:r>
              <a:rPr/>
              <a:t>SAS books, </a:t>
            </a:r>
            <a:r>
              <a:rPr>
                <a:hlinkClick r:id="rId4"/>
              </a:rPr>
              <a:t>https://support.sas.com/en/books.html</a:t>
            </a:r>
          </a:p>
          <a:p>
            <a:pPr lvl="1"/>
            <a:r>
              <a:rPr/>
              <a:t>SAS training/certification, </a:t>
            </a:r>
            <a:r>
              <a:rPr>
                <a:hlinkClick r:id="rId5"/>
              </a:rPr>
              <a:t>https://www.sas.com/en_us/training/overview.html</a:t>
            </a:r>
          </a:p>
          <a:p>
            <a:pPr lvl="1"/>
            <a:r>
              <a:rPr/>
              <a:t>SAS User Groups, </a:t>
            </a:r>
            <a:r>
              <a:rPr>
                <a:hlinkClick r:id="rId6"/>
              </a:rPr>
              <a:t>https://www.sas.com/en_us/connect/user-groups.html</a:t>
            </a:r>
          </a:p>
          <a:p>
            <a:pPr lvl="1"/>
            <a:r>
              <a:rPr/>
              <a:t>SAS meetings, </a:t>
            </a:r>
            <a:r>
              <a:rPr>
                <a:hlinkClick r:id="rId7"/>
              </a:rPr>
              <a:t>https://www.sas.com/en_us/events.html</a:t>
            </a:r>
          </a:p>
          <a:p>
            <a:pPr lvl="1"/>
            <a:r>
              <a:rPr/>
              <a:t>Stack overflow, </a:t>
            </a:r>
            <a:r>
              <a:rPr>
                <a:hlinkClick r:id="rId8"/>
              </a:rPr>
              <a:t>https://stackoverflow.com/questions/tagged/sas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Comprehensive menu system</a:t>
            </a:r>
          </a:p>
          <a:p>
            <a:pPr lvl="1"/>
            <a:r>
              <a:rPr/>
              <a:t>Date/time and merge wizards</a:t>
            </a:r>
          </a:p>
          <a:p>
            <a:pPr lvl="1"/>
            <a:r>
              <a:rPr/>
              <a:t>Organized output with syntax</a:t>
            </a:r>
          </a:p>
          <a:p>
            <a:pPr lvl="1"/>
            <a:r>
              <a:rPr/>
              <a:t>Customizable graphs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big four</a:t>
            </a:r>
          </a:p>
          <a:p>
            <a:pPr lvl="2"/>
            <a:r>
              <a:rPr/>
              <a:t>R</a:t>
            </a:r>
          </a:p>
          <a:p>
            <a:pPr lvl="2"/>
            <a:r>
              <a:rPr/>
              <a:t>SAS</a:t>
            </a:r>
          </a:p>
          <a:p>
            <a:pPr lvl="2"/>
            <a:r>
              <a:rPr/>
              <a:t>SPSS</a:t>
            </a:r>
          </a:p>
          <a:p>
            <a:pPr lvl="2"/>
            <a:r>
              <a:rPr/>
              <a:t>Stata</a:t>
            </a:r>
          </a:p>
          <a:p>
            <a:pPr lvl="1"/>
            <a:r>
              <a:rPr/>
              <a:t>Historical development</a:t>
            </a:r>
          </a:p>
          <a:p>
            <a:pPr lvl="1"/>
            <a:r>
              <a:rPr/>
              <a:t>Strengths and weaknesses and where you can learn more</a:t>
            </a:r>
          </a:p>
          <a:p>
            <a:pPr lvl="1"/>
            <a:r>
              <a:rPr/>
              <a:t>Never Excel. Never, never, never</a:t>
            </a:r>
          </a:p>
          <a:p>
            <a:pPr lvl="1"/>
            <a:r>
              <a:rPr/>
              <a:t>Other software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Slow to adopt latest developments</a:t>
            </a:r>
          </a:p>
          <a:p>
            <a:pPr lvl="1"/>
            <a:r>
              <a:rPr/>
              <a:t>Expensive</a:t>
            </a:r>
          </a:p>
          <a:p>
            <a:pPr lvl="1"/>
            <a:r>
              <a:rPr/>
              <a:t>Limited training resources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Documentation, </a:t>
            </a:r>
            <a:r>
              <a:rPr>
                <a:hlinkClick r:id="rId3"/>
              </a:rPr>
              <a:t>https://www-01.ibm.com/support/docview.wss?uid=swg27049428</a:t>
            </a:r>
          </a:p>
          <a:p>
            <a:pPr lvl="1"/>
            <a:r>
              <a:rPr/>
              <a:t>Books</a:t>
            </a:r>
          </a:p>
          <a:p>
            <a:pPr lvl="1"/>
            <a:r>
              <a:rPr/>
              <a:t>Websites, </a:t>
            </a:r>
            <a:r>
              <a:rPr>
                <a:hlinkClick r:id="rId4"/>
              </a:rPr>
              <a:t>http://www.spsstools.net/en/</a:t>
            </a:r>
          </a:p>
          <a:p>
            <a:pPr lvl="1"/>
            <a:r>
              <a:rPr/>
              <a:t>SPSSX email group, </a:t>
            </a:r>
            <a:r>
              <a:rPr>
                <a:hlinkClick r:id="rId5"/>
              </a:rPr>
              <a:t>http://spssx-discussion.1045642.n5.nabble.com/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syntax, good menu system</a:t>
            </a:r>
          </a:p>
          <a:p>
            <a:pPr lvl="1"/>
            <a:r>
              <a:rPr/>
              <a:t>Extensible (ado files)</a:t>
            </a:r>
          </a:p>
          <a:p>
            <a:pPr lvl="1"/>
            <a:r>
              <a:rPr/>
              <a:t>Broad, comprehensive coverage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Expensive (but not as bad as SAS)</a:t>
            </a:r>
          </a:p>
          <a:p>
            <a:pPr lvl="1"/>
            <a:r>
              <a:rPr/>
              <a:t>Entire data set must fit in working memory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 journal, </a:t>
            </a:r>
            <a:r>
              <a:rPr>
                <a:hlinkClick r:id="rId2"/>
              </a:rPr>
              <a:t>https://www.stata-journal.com/</a:t>
            </a:r>
          </a:p>
          <a:p>
            <a:pPr lvl="1"/>
            <a:r>
              <a:rPr/>
              <a:t>Stata conferences, </a:t>
            </a:r>
            <a:r>
              <a:rPr>
                <a:hlinkClick r:id="rId3"/>
              </a:rPr>
              <a:t>https://www.stata.com/meeting/</a:t>
            </a:r>
          </a:p>
          <a:p>
            <a:pPr lvl="1"/>
            <a:r>
              <a:rPr/>
              <a:t>Books, </a:t>
            </a:r>
            <a:r>
              <a:rPr>
                <a:hlinkClick r:id="rId4"/>
              </a:rPr>
              <a:t>https://www.stata.com/bookstore/</a:t>
            </a:r>
          </a:p>
          <a:p>
            <a:pPr lvl="1"/>
            <a:r>
              <a:rPr/>
              <a:t>statlist, </a:t>
            </a:r>
            <a:r>
              <a:rPr>
                <a:hlinkClick r:id="rId5"/>
              </a:rPr>
              <a:t>https://www.statalist.org/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Easy to produce inaccurate results</a:t>
            </a:r>
          </a:p>
          <a:p>
            <a:pPr lvl="2"/>
            <a:r>
              <a:rPr/>
              <a:t>Reinhart and Rogoff error, EUSpRIG</a:t>
            </a:r>
          </a:p>
          <a:p>
            <a:pPr lvl="1"/>
            <a:r>
              <a:rPr/>
              <a:t>Poor internal coding</a:t>
            </a:r>
          </a:p>
          <a:p>
            <a:pPr lvl="1"/>
            <a:r>
              <a:rPr/>
              <a:t>Poor graphics capabilities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programming language</a:t>
            </a:r>
          </a:p>
          <a:p>
            <a:pPr lvl="2"/>
            <a:r>
              <a:rPr/>
              <a:t>Easy to learn</a:t>
            </a:r>
          </a:p>
          <a:p>
            <a:pPr lvl="2"/>
            <a:r>
              <a:rPr/>
              <a:t>Clean syntax</a:t>
            </a:r>
          </a:p>
          <a:p>
            <a:pPr lvl="2"/>
            <a:r>
              <a:rPr/>
              <a:t>Extensible</a:t>
            </a:r>
          </a:p>
          <a:p>
            <a:pPr lvl="1"/>
            <a:r>
              <a:rPr/>
              <a:t>SciPy, </a:t>
            </a:r>
            <a:r>
              <a:rPr>
                <a:hlinkClick r:id="rId2"/>
              </a:rPr>
              <a:t>https://scipy.org/index.html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(some)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</a:t>
            </a:r>
          </a:p>
          <a:p>
            <a:pPr lvl="1"/>
            <a:r>
              <a:rPr/>
              <a:t>Jupyter</a:t>
            </a:r>
          </a:p>
          <a:p>
            <a:pPr lvl="1"/>
            <a:r>
              <a:rPr/>
              <a:t>Linux</a:t>
            </a:r>
          </a:p>
          <a:p>
            <a:pPr lvl="1"/>
            <a:r>
              <a:rPr/>
              <a:t>SQL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Remember who is signing your checks</a:t>
            </a:r>
          </a:p>
          <a:p>
            <a:pPr lvl="1"/>
            <a:r>
              <a:rPr/>
              <a:t>R: powerful, but difficult to learn</a:t>
            </a:r>
          </a:p>
          <a:p>
            <a:pPr lvl="1"/>
            <a:r>
              <a:rPr/>
              <a:t>SAS: powerful, but very expensive</a:t>
            </a:r>
          </a:p>
          <a:p>
            <a:pPr lvl="1"/>
            <a:r>
              <a:rPr/>
              <a:t>SPSS: easy to use, but lags behind the others</a:t>
            </a:r>
          </a:p>
          <a:p>
            <a:pPr lvl="1"/>
            <a:r>
              <a:rPr/>
              <a:t>Stata: good compromise between SAS and R</a:t>
            </a:r>
          </a:p>
          <a:p>
            <a:pPr lvl="1"/>
            <a:r>
              <a:rPr/>
              <a:t>Learn two or more packages.</a:t>
            </a:r>
          </a:p>
          <a:p>
            <a:pPr lvl="1"/>
            <a:r>
              <a:rPr/>
              <a:t>Don’t be dogmatic</a:t>
            </a:r>
          </a:p>
          <a:p>
            <a:pPr lvl="2"/>
            <a:r>
              <a:rPr/>
              <a:t>Steve Simon. Fighting SASism. PMean blog, October 30, 2018. </a:t>
            </a:r>
            <a:r>
              <a:rPr>
                <a:hlinkClick r:id="rId2"/>
              </a:rPr>
              <a:t>http://blog.pmean.com/fighting-sasism/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lesage198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Leasge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paper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prejudices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these statistical packages are good.</a:t>
            </a:r>
          </a:p>
          <a:p>
            <a:pPr lvl="2"/>
            <a:r>
              <a:rPr/>
              <a:t>Except Excel</a:t>
            </a:r>
          </a:p>
          <a:p>
            <a:pPr lvl="1"/>
            <a:r>
              <a:rPr/>
              <a:t>Our classes and lectures should be “software agnostic”</a:t>
            </a:r>
          </a:p>
          <a:p>
            <a:pPr lvl="1"/>
            <a:r>
              <a:rPr/>
              <a:t>There are still differences</a:t>
            </a:r>
          </a:p>
          <a:p>
            <a:pPr lvl="2"/>
            <a:r>
              <a:rPr/>
              <a:t>What suits your style?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Who signs your paycheck?</a:t>
            </a:r>
          </a:p>
          <a:p>
            <a:pPr lvl="1"/>
            <a:r>
              <a:rPr/>
              <a:t>Who are you learning from?</a:t>
            </a:r>
          </a:p>
          <a:p>
            <a:pPr lvl="1"/>
            <a:r>
              <a:rPr/>
              <a:t>Who do you lean on for support?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http://blog.pmean.com/history-of-r/</a:t>
            </a:r>
          </a:p>
          <a:p>
            <a:pPr lvl="1"/>
            <a:r>
              <a:rPr/>
              <a:t>S written by John Chambers of Bell Labs (1970’s through 1990’s). Bell Labs</a:t>
            </a:r>
          </a:p>
          <a:p>
            <a:pPr lvl="2"/>
            <a:r>
              <a:rPr/>
              <a:t>Use of functions to extend the language</a:t>
            </a:r>
          </a:p>
          <a:p>
            <a:pPr lvl="2"/>
            <a:r>
              <a:rPr/>
              <a:t>Object oriented features (objects, classes, inheritance)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Footnote: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Wikipedia)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William Shewhart (control charts)</a:t>
            </a:r>
          </a:p>
          <a:p>
            <a:pPr lvl="1"/>
            <a:r>
              <a:rPr/>
              <a:t>Claude Shannon (information theory)</a:t>
            </a:r>
          </a:p>
          <a:p>
            <a:pPr lvl="1"/>
            <a:r>
              <a:rPr/>
              <a:t>Dennis Ritchie (UNIX, C)</a:t>
            </a:r>
          </a:p>
          <a:p>
            <a:pPr lvl="1"/>
            <a:r>
              <a:rPr/>
              <a:t>Bjarne Stroustrup (C++)</a:t>
            </a:r>
          </a:p>
          <a:p>
            <a:pPr lvl="1"/>
            <a:r>
              <a:rPr/>
              <a:t>Ingrid Daubechies (wavelet decomposition)</a:t>
            </a:r>
          </a:p>
          <a:p>
            <a:pPr lvl="1"/>
            <a:r>
              <a:rPr/>
              <a:t>Persi Diaconis (probability models)</a:t>
            </a:r>
          </a:p>
          <a:p>
            <a:pPr lvl="1"/>
            <a:r>
              <a:rPr/>
              <a:t>Trevor Hastie (machine learning)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S-plus, Statistical Sciences, Inc. (1988)</a:t>
            </a:r>
          </a:p>
          <a:p>
            <a:pPr lvl="1"/>
            <a:r>
              <a:rPr/>
              <a:t>Ross Ihaka and Robert Gentleman. R: A language for data analysis and graphics. Journal of Computational and Graphical Statistics, 5(3):299-314, 1996. Available at </a:t>
            </a:r>
            <a:r>
              <a:rPr>
                <a:hlinkClick r:id="rId3"/>
              </a:rPr>
              <a:t>https://www.stat.auckland.ac.nz/~ihaka/downloads/R-paper.pdf</a:t>
            </a:r>
          </a:p>
          <a:p>
            <a:pPr lvl="1"/>
            <a:r>
              <a:rPr/>
              <a:t>Revolution Analytics (2007), purchased by Microsoft in 2015</a:t>
            </a:r>
          </a:p>
          <a:p>
            <a:pPr lvl="1"/>
            <a:r>
              <a:rPr/>
              <a:t>RStudio (2011)</a:t>
            </a:r>
          </a:p>
          <a:p>
            <a:pPr lvl="1"/>
            <a:r>
              <a:rPr/>
              <a:t>tidyverse (2017)</a:t>
            </a:r>
          </a:p>
          <a:p>
            <a:pPr lvl="1"/>
            <a:r>
              <a:rPr/>
              <a:t>Currently maintained by R Foundation for Statistical Computing</a:t>
            </a:r>
          </a:p>
          <a:p>
            <a:pPr lvl="1"/>
            <a:r>
              <a:rPr/>
              <a:t>Vance, Ashlee. Data Analysts Captivated by R’s Power. The New York Times, 2009 (January 6). Available at </a:t>
            </a:r>
            <a:r>
              <a:rPr>
                <a:hlinkClick r:id="rId4"/>
              </a:rPr>
              <a:t>http://www.nytimes.com/2009/01/07/technology/business-computing/07program.html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http://blog.pmean.com/history-of-sas/</a:t>
            </a:r>
          </a:p>
          <a:p>
            <a:pPr lvl="1"/>
            <a:r>
              <a:rPr/>
              <a:t>Statistical Analysis System. Anthony Barr, James Goodnight, Jane Helwig, and John Sall, North Carolina State University (1960s).</a:t>
            </a:r>
          </a:p>
          <a:p>
            <a:pPr lvl="2"/>
            <a:r>
              <a:rPr/>
              <a:t>Mixture of FORTRAN, PL/1, and IBM Assembler.</a:t>
            </a:r>
          </a:p>
          <a:p>
            <a:pPr lvl="1"/>
            <a:r>
              <a:rPr/>
              <a:t>SAS Institute (1976)</a:t>
            </a:r>
          </a:p>
          <a:p>
            <a:pPr lvl="1"/>
            <a:r>
              <a:rPr/>
              <a:t>First SAS conference (1976)</a:t>
            </a:r>
          </a:p>
          <a:p>
            <a:pPr lvl="1"/>
            <a:r>
              <a:rPr/>
              <a:t>C translation (1986)</a:t>
            </a:r>
          </a:p>
          <a:p>
            <a:pPr lvl="1"/>
            <a:r>
              <a:rPr/>
              <a:t>JMP (1989)</a:t>
            </a:r>
          </a:p>
          <a:p>
            <a:pPr lvl="1"/>
            <a:r>
              <a:rPr/>
              <a:t>R interface (2011)</a:t>
            </a:r>
          </a:p>
          <a:p>
            <a:pPr lvl="1"/>
            <a:r>
              <a:rPr/>
              <a:t>SAS University (2014)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best statistical package for you?</dc:title>
  <dc:creator>Steve Simon</dc:creator>
  <cp:keywords/>
  <dcterms:created xsi:type="dcterms:W3CDTF">2019-02-08T23:39:58Z</dcterms:created>
  <dcterms:modified xsi:type="dcterms:W3CDTF">2019-02-08T23:39:58Z</dcterms:modified>
</cp:coreProperties>
</file>