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notesMaster" Target="notesMasters/notesMaster1.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dataset</a:t>
            </a:r>
            <a:r>
              <a:rPr/>
              <a:t> </a:t>
            </a:r>
            <a:r>
              <a:rPr/>
              <a:t>on</a:t>
            </a:r>
            <a:r>
              <a:rPr/>
              <a:t> </a:t>
            </a:r>
            <a:r>
              <a:rPr/>
              <a:t>hurricane</a:t>
            </a:r>
            <a:r>
              <a:rPr/>
              <a:t> </a:t>
            </a:r>
            <a:r>
              <a:rPr/>
              <a:t>frequency</a:t>
            </a:r>
            <a:r>
              <a:rPr/>
              <a:t> </a:t>
            </a:r>
            <a:r>
              <a:rPr/>
              <a:t>is</a:t>
            </a:r>
            <a:r>
              <a:rPr/>
              <a:t> </a:t>
            </a:r>
            <a:r>
              <a:rPr/>
              <a:t>found</a:t>
            </a:r>
            <a:r>
              <a:rPr/>
              <a:t> </a:t>
            </a:r>
            <a:r>
              <a:rPr/>
              <a:t>at</a:t>
            </a:r>
            <a:r>
              <a:rPr/>
              <a:t> </a:t>
            </a:r>
            <a:r>
              <a:rPr/>
              <a:t>the</a:t>
            </a:r>
            <a:r>
              <a:rPr/>
              <a:t> </a:t>
            </a:r>
            <a:r>
              <a:rPr/>
              <a:t>Data</a:t>
            </a:r>
            <a:r>
              <a:rPr/>
              <a:t> </a:t>
            </a:r>
            <a:r>
              <a:rPr/>
              <a:t>and</a:t>
            </a:r>
            <a:r>
              <a:rPr/>
              <a:t> </a:t>
            </a:r>
            <a:r>
              <a:rPr/>
              <a:t>Story</a:t>
            </a:r>
            <a:r>
              <a:rPr/>
              <a:t> </a:t>
            </a:r>
            <a:r>
              <a:rPr/>
              <a:t>Library</a:t>
            </a:r>
            <a:r>
              <a:rPr/>
              <a:t> </a:t>
            </a:r>
            <a:r>
              <a:rPr/>
              <a:t>website</a:t>
            </a:r>
            <a:r>
              <a:rPr/>
              <a:t>.</a:t>
            </a:r>
          </a:p>
          <a:p>
            <a:pPr lvl="0" marL="0" indent="0">
              <a:buNone/>
            </a:pPr>
          </a:p>
          <a:p>
            <a:pPr lvl="0" marL="0" indent="0">
              <a:buNone/>
            </a:pPr>
            <a:r>
              <a:rPr/>
              <a:t>Here</a:t>
            </a:r>
            <a:r>
              <a:rPr/>
              <a:t> </a:t>
            </a:r>
            <a:r>
              <a:rPr/>
              <a:t>are</a:t>
            </a:r>
            <a:r>
              <a:rPr/>
              <a:t> </a:t>
            </a:r>
            <a:r>
              <a:rPr/>
              <a:t>the</a:t>
            </a:r>
            <a:r>
              <a:rPr/>
              <a:t> </a:t>
            </a:r>
            <a:r>
              <a:rPr/>
              <a:t>first</a:t>
            </a:r>
            <a:r>
              <a:rPr/>
              <a:t> </a:t>
            </a:r>
            <a:r>
              <a:rPr/>
              <a:t>eight</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weirdness</a:t>
            </a:r>
            <a:r>
              <a:rPr/>
              <a:t> </a:t>
            </a:r>
            <a:r>
              <a:rPr/>
              <a:t>continues</a:t>
            </a:r>
            <a:r>
              <a:rPr/>
              <a:t> </a:t>
            </a:r>
            <a:r>
              <a:rPr/>
              <a:t>with</a:t>
            </a:r>
            <a:r>
              <a:rPr/>
              <a:t> </a:t>
            </a:r>
            <a:r>
              <a:rPr/>
              <a:t>the</a:t>
            </a:r>
            <a:r>
              <a:rPr/>
              <a:t> </a:t>
            </a:r>
            <a:r>
              <a:rPr/>
              <a:t>seventh</a:t>
            </a:r>
            <a:r>
              <a:rPr/>
              <a:t> </a:t>
            </a:r>
            <a:r>
              <a:rPr/>
              <a:t>order</a:t>
            </a:r>
            <a:r>
              <a:rPr/>
              <a:t> </a:t>
            </a:r>
            <a:r>
              <a:rPr/>
              <a:t>polynomial</a:t>
            </a:r>
            <a:r>
              <a:rPr/>
              <a:t> </a:t>
            </a:r>
            <a:r>
              <a:rPr/>
              <a:t>trend,</a:t>
            </a:r>
            <a:r>
              <a:rPr/>
              <a:t> </a:t>
            </a:r>
            <a:r>
              <a:rPr/>
              <a:t>which</a:t>
            </a:r>
            <a:r>
              <a:rPr/>
              <a:t> </a:t>
            </a:r>
            <a:r>
              <a:rPr/>
              <a:t>produces</a:t>
            </a:r>
            <a:r>
              <a:rPr/>
              <a:t> </a:t>
            </a:r>
            <a:r>
              <a:rPr/>
              <a:t>a</a:t>
            </a:r>
            <a:r>
              <a:rPr/>
              <a:t> </a:t>
            </a:r>
            <a:r>
              <a:rPr/>
              <a:t>negative</a:t>
            </a:r>
            <a:r>
              <a:rPr/>
              <a:t> </a:t>
            </a:r>
            <a:r>
              <a:rPr/>
              <a:t>prediction</a:t>
            </a:r>
            <a:r>
              <a:rPr/>
              <a:t> </a:t>
            </a:r>
            <a:r>
              <a:rPr/>
              <a:t>(-0.5794872.</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eigth</a:t>
            </a:r>
            <a:r>
              <a:rPr/>
              <a:t> </a:t>
            </a:r>
            <a:r>
              <a:rPr/>
              <a:t>order</a:t>
            </a:r>
            <a:r>
              <a:rPr/>
              <a:t> </a:t>
            </a:r>
            <a:r>
              <a:rPr/>
              <a:t>polynomial</a:t>
            </a:r>
            <a:r>
              <a:rPr/>
              <a:t> </a:t>
            </a:r>
            <a:r>
              <a:rPr/>
              <a:t>trend</a:t>
            </a:r>
            <a:r>
              <a:rPr/>
              <a:t> </a:t>
            </a:r>
            <a:r>
              <a:rPr/>
              <a:t>also</a:t>
            </a:r>
            <a:r>
              <a:rPr/>
              <a:t> </a:t>
            </a:r>
            <a:r>
              <a:rPr/>
              <a:t>produces</a:t>
            </a:r>
            <a:r>
              <a:rPr/>
              <a:t> </a:t>
            </a:r>
            <a:r>
              <a:rPr/>
              <a:t>a</a:t>
            </a:r>
            <a:r>
              <a:rPr/>
              <a:t> </a:t>
            </a:r>
            <a:r>
              <a:rPr/>
              <a:t>negative</a:t>
            </a:r>
            <a:r>
              <a:rPr/>
              <a:t> </a:t>
            </a:r>
            <a:r>
              <a:rPr/>
              <a:t>prediction</a:t>
            </a:r>
            <a:r>
              <a:rPr/>
              <a:t> </a:t>
            </a:r>
            <a:r>
              <a:rPr/>
              <a:t>(-1.8747253).</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ninth</a:t>
            </a:r>
            <a:r>
              <a:rPr/>
              <a:t> </a:t>
            </a:r>
            <a:r>
              <a:rPr/>
              <a:t>order</a:t>
            </a:r>
            <a:r>
              <a:rPr/>
              <a:t> </a:t>
            </a:r>
            <a:r>
              <a:rPr/>
              <a:t>polynomial</a:t>
            </a:r>
            <a:r>
              <a:rPr/>
              <a:t> </a:t>
            </a:r>
            <a:r>
              <a:rPr/>
              <a:t>trend.</a:t>
            </a:r>
            <a:r>
              <a:rPr/>
              <a:t> </a:t>
            </a:r>
            <a:r>
              <a:rPr/>
              <a:t>The</a:t>
            </a:r>
            <a:r>
              <a:rPr/>
              <a:t> </a:t>
            </a:r>
            <a:r>
              <a:rPr/>
              <a:t>prediction</a:t>
            </a:r>
            <a:r>
              <a:rPr/>
              <a:t> </a:t>
            </a:r>
            <a:r>
              <a:rPr/>
              <a:t>is</a:t>
            </a:r>
            <a:r>
              <a:rPr/>
              <a:t> </a:t>
            </a:r>
            <a:r>
              <a:rPr/>
              <a:t>so</a:t>
            </a:r>
            <a:r>
              <a:rPr/>
              <a:t> </a:t>
            </a:r>
            <a:r>
              <a:rPr/>
              <a:t>extreme</a:t>
            </a:r>
            <a:r>
              <a:rPr/>
              <a:t> </a:t>
            </a:r>
            <a:r>
              <a:rPr/>
              <a:t>(-45.0805861)</a:t>
            </a:r>
            <a:r>
              <a:rPr/>
              <a:t> </a:t>
            </a:r>
            <a:r>
              <a:rPr/>
              <a:t>as</a:t>
            </a:r>
            <a:r>
              <a:rPr/>
              <a:t> </a:t>
            </a:r>
            <a:r>
              <a:rPr/>
              <a:t>to</a:t>
            </a:r>
            <a:r>
              <a:rPr/>
              <a:t> </a:t>
            </a:r>
            <a:r>
              <a:rPr/>
              <a:t>be</a:t>
            </a:r>
            <a:r>
              <a:rPr/>
              <a:t> </a:t>
            </a:r>
            <a:r>
              <a:rPr/>
              <a:t>ridiculous.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the</a:t>
            </a:r>
            <a:r>
              <a:rPr/>
              <a:t> </a:t>
            </a:r>
            <a:r>
              <a:rPr/>
              <a:t>record,</a:t>
            </a:r>
            <a:r>
              <a:rPr/>
              <a:t> </a:t>
            </a:r>
            <a:r>
              <a:rPr/>
              <a:t>here</a:t>
            </a:r>
            <a:r>
              <a:rPr/>
              <a:t> </a:t>
            </a:r>
            <a:r>
              <a:rPr/>
              <a:t>are</a:t>
            </a:r>
            <a:r>
              <a:rPr/>
              <a:t> </a:t>
            </a:r>
            <a:r>
              <a:rPr/>
              <a:t>the</a:t>
            </a:r>
            <a:r>
              <a:rPr/>
              <a:t> </a:t>
            </a:r>
            <a:r>
              <a:rPr/>
              <a:t>tenth…</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
            </a:r>
            <a:r>
              <a:rPr/>
              <a:t> </a:t>
            </a:r>
            <a:r>
              <a:rPr/>
              <a:t>eleventh</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
            </a:r>
            <a:r>
              <a:rPr/>
              <a:t> </a:t>
            </a:r>
            <a:r>
              <a:rPr/>
              <a:t>twelfth</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
            </a:r>
            <a:r>
              <a:rPr/>
              <a:t> </a:t>
            </a:r>
            <a:r>
              <a:rPr/>
              <a:t>thirteenth</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
            </a:r>
            <a:r>
              <a:rPr/>
              <a:t> </a:t>
            </a:r>
            <a:r>
              <a:rPr/>
              <a:t>and</a:t>
            </a:r>
            <a:r>
              <a:rPr/>
              <a:t> </a:t>
            </a:r>
            <a:r>
              <a:rPr/>
              <a:t>fourteenth</a:t>
            </a:r>
            <a:r>
              <a:rPr/>
              <a:t> </a:t>
            </a:r>
            <a:r>
              <a:rPr/>
              <a:t>order</a:t>
            </a:r>
            <a:r>
              <a:rPr/>
              <a:t> </a:t>
            </a:r>
            <a:r>
              <a:rPr/>
              <a:t>polynomials.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libraries</a:t>
            </a:r>
            <a:r>
              <a:rPr/>
              <a:t> </a:t>
            </a:r>
            <a:r>
              <a:rPr/>
              <a:t>that</a:t>
            </a:r>
            <a:r>
              <a:rPr/>
              <a:t> </a:t>
            </a:r>
            <a:r>
              <a:rPr/>
              <a:t>I</a:t>
            </a:r>
            <a:r>
              <a:rPr/>
              <a:t> </a:t>
            </a:r>
            <a:r>
              <a:rPr/>
              <a:t>needed</a:t>
            </a:r>
            <a:r>
              <a:rPr/>
              <a:t> </a:t>
            </a:r>
            <a:r>
              <a:rPr/>
              <a:t>for</a:t>
            </a:r>
            <a:r>
              <a:rPr/>
              <a:t> </a:t>
            </a:r>
            <a:r>
              <a:rPr/>
              <a:t>this</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reads</a:t>
            </a:r>
            <a:r>
              <a:rPr/>
              <a:t> </a:t>
            </a:r>
            <a:r>
              <a:rPr/>
              <a:t>data</a:t>
            </a:r>
            <a:r>
              <a:rPr/>
              <a:t> </a:t>
            </a:r>
            <a:r>
              <a:rPr/>
              <a:t>directly</a:t>
            </a:r>
            <a:r>
              <a:rPr/>
              <a:t> </a:t>
            </a:r>
            <a:r>
              <a:rPr/>
              <a:t>from</a:t>
            </a:r>
            <a:r>
              <a:rPr/>
              <a:t> </a:t>
            </a:r>
            <a:r>
              <a:rPr/>
              <a:t>the</a:t>
            </a:r>
            <a:r>
              <a:rPr/>
              <a:t> </a:t>
            </a:r>
            <a:r>
              <a:rPr/>
              <a:t>website</a:t>
            </a:r>
            <a:r>
              <a:rPr/>
              <a:t> </a:t>
            </a:r>
            <a:r>
              <a:rPr/>
              <a:t>and</a:t>
            </a:r>
            <a:r>
              <a:rPr/>
              <a:t> </a:t>
            </a:r>
            <a:r>
              <a:rPr/>
              <a:t>prints</a:t>
            </a:r>
            <a:r>
              <a:rPr/>
              <a:t> </a:t>
            </a:r>
            <a:r>
              <a:rPr/>
              <a:t>out</a:t>
            </a:r>
            <a:r>
              <a:rPr/>
              <a:t> </a:t>
            </a:r>
            <a:r>
              <a:rPr/>
              <a:t>the</a:t>
            </a:r>
            <a:r>
              <a:rPr/>
              <a:t> </a:t>
            </a:r>
            <a:r>
              <a:rPr/>
              <a:t>first</a:t>
            </a:r>
            <a:r>
              <a:rPr/>
              <a:t> </a:t>
            </a:r>
            <a:r>
              <a:rPr/>
              <a:t>eight</a:t>
            </a:r>
            <a:r>
              <a:rPr/>
              <a:t> </a:t>
            </a:r>
            <a:r>
              <a:rPr/>
              <a:t>rows.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rest</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is</a:t>
            </a:r>
            <a:r>
              <a:rPr/>
              <a:t> </a:t>
            </a:r>
            <a:r>
              <a:rPr/>
              <a:t>for</a:t>
            </a:r>
            <a:r>
              <a:rPr/>
              <a:t> </a:t>
            </a:r>
            <a:r>
              <a:rPr/>
              <a:t>printing</a:t>
            </a:r>
            <a:r>
              <a:rPr/>
              <a:t> </a:t>
            </a:r>
            <a:r>
              <a:rPr/>
              <a:t>the</a:t>
            </a:r>
            <a:r>
              <a:rPr/>
              <a:t> </a:t>
            </a:r>
            <a:r>
              <a:rPr/>
              <a:t>rest</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for</a:t>
            </a:r>
            <a:r>
              <a:rPr/>
              <a:t> </a:t>
            </a:r>
            <a:r>
              <a:rPr/>
              <a:t>plotting</a:t>
            </a:r>
            <a:r>
              <a:rPr/>
              <a:t> </a:t>
            </a:r>
            <a:r>
              <a:rPr/>
              <a:t>the</a:t>
            </a:r>
            <a:r>
              <a:rPr/>
              <a:t> </a:t>
            </a:r>
            <a:r>
              <a:rPr/>
              <a:t>data</a:t>
            </a:r>
            <a:r>
              <a:rPr/>
              <a:t> </a:t>
            </a:r>
            <a:r>
              <a:rPr/>
              <a:t>points.</a:t>
            </a:r>
            <a:r>
              <a:rPr/>
              <a:t> </a:t>
            </a:r>
            <a:r>
              <a:rPr/>
              <a:t>I</a:t>
            </a:r>
            <a:r>
              <a:rPr/>
              <a:t> </a:t>
            </a:r>
            <a:r>
              <a:rPr/>
              <a:t>save</a:t>
            </a:r>
            <a:r>
              <a:rPr/>
              <a:t> </a:t>
            </a:r>
            <a:r>
              <a:rPr/>
              <a:t>the</a:t>
            </a:r>
            <a:r>
              <a:rPr/>
              <a:t> </a:t>
            </a:r>
            <a:r>
              <a:rPr/>
              <a:t>graph</a:t>
            </a:r>
            <a:r>
              <a:rPr/>
              <a:t> </a:t>
            </a:r>
            <a:r>
              <a:rPr/>
              <a:t>in</a:t>
            </a:r>
            <a:r>
              <a:rPr/>
              <a:t> </a:t>
            </a:r>
            <a:r>
              <a:rPr/>
              <a:t>an</a:t>
            </a:r>
            <a:r>
              <a:rPr/>
              <a:t> </a:t>
            </a:r>
            <a:r>
              <a:rPr/>
              <a:t>object</a:t>
            </a:r>
            <a:r>
              <a:rPr/>
              <a:t> </a:t>
            </a:r>
            <a:r>
              <a:rPr/>
              <a:t>so</a:t>
            </a:r>
            <a:r>
              <a:rPr/>
              <a:t> </a:t>
            </a:r>
            <a:r>
              <a:rPr/>
              <a:t>I</a:t>
            </a:r>
            <a:r>
              <a:rPr/>
              <a:t> </a:t>
            </a:r>
            <a:r>
              <a:rPr/>
              <a:t>can</a:t>
            </a:r>
            <a:r>
              <a:rPr/>
              <a:t> </a:t>
            </a:r>
            <a:r>
              <a:rPr/>
              <a:t>add</a:t>
            </a:r>
            <a:r>
              <a:rPr/>
              <a:t> </a:t>
            </a:r>
            <a:r>
              <a:rPr/>
              <a:t>trend</a:t>
            </a:r>
            <a:r>
              <a:rPr/>
              <a:t> </a:t>
            </a:r>
            <a:r>
              <a:rPr/>
              <a:t>lines</a:t>
            </a:r>
            <a:r>
              <a:rPr/>
              <a:t> </a:t>
            </a:r>
            <a:r>
              <a:rPr/>
              <a:t>later</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for</a:t>
            </a:r>
            <a:r>
              <a:rPr/>
              <a:t> </a:t>
            </a:r>
            <a:r>
              <a:rPr/>
              <a:t>adding</a:t>
            </a:r>
            <a:r>
              <a:rPr/>
              <a:t> </a:t>
            </a:r>
            <a:r>
              <a:rPr/>
              <a:t>a</a:t>
            </a:r>
            <a:r>
              <a:rPr/>
              <a:t> </a:t>
            </a:r>
            <a:r>
              <a:rPr/>
              <a:t>trend</a:t>
            </a:r>
            <a:r>
              <a:rPr/>
              <a:t> </a:t>
            </a:r>
            <a:r>
              <a:rPr/>
              <a:t>line</a:t>
            </a:r>
            <a:r>
              <a:rPr/>
              <a:t> </a:t>
            </a:r>
            <a:r>
              <a:rPr/>
              <a:t>to</a:t>
            </a:r>
            <a:r>
              <a:rPr/>
              <a:t> </a:t>
            </a:r>
            <a:r>
              <a:rPr/>
              <a:t>the</a:t>
            </a:r>
            <a:r>
              <a:rPr/>
              <a:t> </a:t>
            </a:r>
            <a:r>
              <a:rPr/>
              <a:t>graph.</a:t>
            </a:r>
            <a:r>
              <a:rPr/>
              <a:t> </a:t>
            </a:r>
            <a:r>
              <a:rPr/>
              <a:t>I</a:t>
            </a:r>
            <a:r>
              <a:rPr/>
              <a:t> </a:t>
            </a:r>
            <a:r>
              <a:rPr/>
              <a:t>am</a:t>
            </a:r>
            <a:r>
              <a:rPr/>
              <a:t> </a:t>
            </a:r>
            <a:r>
              <a:rPr/>
              <a:t>setting</a:t>
            </a:r>
            <a:r>
              <a:rPr/>
              <a:t> </a:t>
            </a:r>
            <a:r>
              <a:rPr/>
              <a:t>up</a:t>
            </a:r>
            <a:r>
              <a:rPr/>
              <a:t> </a:t>
            </a:r>
            <a:r>
              <a:rPr/>
              <a:t>a</a:t>
            </a:r>
            <a:r>
              <a:rPr/>
              <a:t> </a:t>
            </a:r>
            <a:r>
              <a:rPr/>
              <a:t>flexible</a:t>
            </a:r>
            <a:r>
              <a:rPr/>
              <a:t> </a:t>
            </a:r>
            <a:r>
              <a:rPr/>
              <a:t>function</a:t>
            </a:r>
            <a:r>
              <a:rPr/>
              <a:t> </a:t>
            </a:r>
            <a:r>
              <a:rPr/>
              <a:t>that</a:t>
            </a:r>
            <a:r>
              <a:rPr/>
              <a:t> </a:t>
            </a:r>
            <a:r>
              <a:rPr/>
              <a:t>can</a:t>
            </a:r>
            <a:r>
              <a:rPr/>
              <a:t> </a:t>
            </a:r>
            <a:r>
              <a:rPr/>
              <a:t>print</a:t>
            </a:r>
            <a:r>
              <a:rPr/>
              <a:t> </a:t>
            </a:r>
            <a:r>
              <a:rPr/>
              <a:t>the</a:t>
            </a:r>
            <a:r>
              <a:rPr/>
              <a:t> </a:t>
            </a:r>
            <a:r>
              <a:rPr/>
              <a:t>trend</a:t>
            </a:r>
            <a:r>
              <a:rPr/>
              <a:t> </a:t>
            </a:r>
            <a:r>
              <a:rPr/>
              <a:t>from</a:t>
            </a:r>
            <a:r>
              <a:rPr/>
              <a:t> </a:t>
            </a:r>
            <a:r>
              <a:rPr/>
              <a:t>any</a:t>
            </a:r>
            <a:r>
              <a:rPr/>
              <a:t> </a:t>
            </a:r>
            <a:r>
              <a:rPr/>
              <a:t>polynomial.</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took</a:t>
            </a:r>
            <a:r>
              <a:rPr/>
              <a:t> </a:t>
            </a:r>
            <a:r>
              <a:rPr/>
              <a:t>a</a:t>
            </a:r>
            <a:r>
              <a:rPr/>
              <a:t> </a:t>
            </a:r>
            <a:r>
              <a:rPr/>
              <a:t>bit</a:t>
            </a:r>
            <a:r>
              <a:rPr/>
              <a:t> </a:t>
            </a:r>
            <a:r>
              <a:rPr/>
              <a:t>of</a:t>
            </a:r>
            <a:r>
              <a:rPr/>
              <a:t> </a:t>
            </a:r>
            <a:r>
              <a:rPr/>
              <a:t>work</a:t>
            </a:r>
            <a:r>
              <a:rPr/>
              <a:t> </a:t>
            </a:r>
            <a:r>
              <a:rPr/>
              <a:t>to</a:t>
            </a:r>
            <a:r>
              <a:rPr/>
              <a:t> </a:t>
            </a:r>
            <a:r>
              <a:rPr/>
              <a:t>put</a:t>
            </a:r>
            <a:r>
              <a:rPr/>
              <a:t> </a:t>
            </a:r>
            <a:r>
              <a:rPr/>
              <a:t>everything</a:t>
            </a:r>
            <a:r>
              <a:rPr/>
              <a:t> </a:t>
            </a:r>
            <a:r>
              <a:rPr/>
              <a:t>in</a:t>
            </a:r>
            <a:r>
              <a:rPr/>
              <a:t> </a:t>
            </a:r>
            <a:r>
              <a:rPr/>
              <a:t>a</a:t>
            </a:r>
            <a:r>
              <a:rPr/>
              <a:t> </a:t>
            </a:r>
            <a:r>
              <a:rPr/>
              <a:t>function,</a:t>
            </a:r>
            <a:r>
              <a:rPr/>
              <a:t> </a:t>
            </a:r>
            <a:r>
              <a:rPr/>
              <a:t>but</a:t>
            </a:r>
            <a:r>
              <a:rPr/>
              <a:t> </a:t>
            </a:r>
            <a:r>
              <a:rPr/>
              <a:t>now</a:t>
            </a:r>
            <a:r>
              <a:rPr/>
              <a:t> </a:t>
            </a:r>
            <a:r>
              <a:rPr/>
              <a:t>you</a:t>
            </a:r>
            <a:r>
              <a:rPr/>
              <a:t> </a:t>
            </a:r>
            <a:r>
              <a:rPr/>
              <a:t>can</a:t>
            </a:r>
            <a:r>
              <a:rPr/>
              <a:t> </a:t>
            </a:r>
            <a:r>
              <a:rPr/>
              <a:t>produce</a:t>
            </a:r>
            <a:r>
              <a:rPr/>
              <a:t> </a:t>
            </a:r>
            <a:r>
              <a:rPr/>
              <a:t>a</a:t>
            </a:r>
            <a:r>
              <a:rPr/>
              <a:t> </a:t>
            </a:r>
            <a:r>
              <a:rPr/>
              <a:t>quadratic</a:t>
            </a:r>
            <a:r>
              <a:rPr/>
              <a:t> </a:t>
            </a:r>
            <a:r>
              <a:rPr/>
              <a:t>rather</a:t>
            </a:r>
            <a:r>
              <a:rPr/>
              <a:t> </a:t>
            </a:r>
            <a:r>
              <a:rPr/>
              <a:t>than</a:t>
            </a:r>
            <a:r>
              <a:rPr/>
              <a:t> </a:t>
            </a:r>
            <a:r>
              <a:rPr/>
              <a:t>a</a:t>
            </a:r>
            <a:r>
              <a:rPr/>
              <a:t> </a:t>
            </a:r>
            <a:r>
              <a:rPr/>
              <a:t>linear</a:t>
            </a:r>
            <a:r>
              <a:rPr/>
              <a:t> </a:t>
            </a:r>
            <a:r>
              <a:rPr/>
              <a:t>trend</a:t>
            </a:r>
            <a:r>
              <a:rPr/>
              <a:t> </a:t>
            </a:r>
            <a:r>
              <a:rPr/>
              <a:t>with</a:t>
            </a:r>
            <a:r>
              <a:rPr/>
              <a:t> </a:t>
            </a:r>
            <a:r>
              <a:rPr/>
              <a:t>just</a:t>
            </a:r>
            <a:r>
              <a:rPr/>
              <a:t> </a:t>
            </a:r>
            <a:r>
              <a:rPr/>
              <a:t>a</a:t>
            </a:r>
            <a:r>
              <a:rPr/>
              <a:t> </a:t>
            </a:r>
            <a:r>
              <a:rPr/>
              <a:t>single</a:t>
            </a:r>
            <a:r>
              <a:rPr/>
              <a:t> </a:t>
            </a:r>
            <a:r>
              <a:rPr/>
              <a:t>line</a:t>
            </a:r>
            <a:r>
              <a:rPr/>
              <a:t> </a:t>
            </a:r>
            <a:r>
              <a:rPr/>
              <a:t>of</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code</a:t>
            </a:r>
            <a:r>
              <a:rPr/>
              <a:t> </a:t>
            </a:r>
            <a:r>
              <a:rPr/>
              <a:t>for</a:t>
            </a:r>
            <a:r>
              <a:rPr/>
              <a:t> </a:t>
            </a:r>
            <a:r>
              <a:rPr/>
              <a:t>fitting</a:t>
            </a:r>
            <a:r>
              <a:rPr/>
              <a:t> </a:t>
            </a:r>
            <a:r>
              <a:rPr/>
              <a:t>the</a:t>
            </a:r>
            <a:r>
              <a:rPr/>
              <a:t> </a:t>
            </a:r>
            <a:r>
              <a:rPr/>
              <a:t>remaining</a:t>
            </a:r>
            <a:r>
              <a:rPr/>
              <a:t> </a:t>
            </a:r>
            <a:r>
              <a:rPr/>
              <a:t>trend</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what</a:t>
            </a:r>
            <a:r>
              <a:rPr/>
              <a:t> </a:t>
            </a:r>
            <a:r>
              <a:rPr/>
              <a:t>the</a:t>
            </a:r>
            <a:r>
              <a:rPr/>
              <a:t> </a:t>
            </a:r>
            <a:r>
              <a:rPr/>
              <a:t>data</a:t>
            </a:r>
            <a:r>
              <a:rPr/>
              <a:t> </a:t>
            </a:r>
            <a:r>
              <a:rPr/>
              <a:t>looks</a:t>
            </a:r>
            <a:r>
              <a:rPr/>
              <a:t> </a:t>
            </a:r>
            <a:r>
              <a:rPr/>
              <a:t>like</a:t>
            </a:r>
            <a:r>
              <a:rPr/>
              <a:t> </a:t>
            </a:r>
            <a:r>
              <a:rPr/>
              <a:t>in</a:t>
            </a:r>
            <a:r>
              <a:rPr/>
              <a:t> </a:t>
            </a:r>
            <a:r>
              <a:rPr/>
              <a:t>a</a:t>
            </a:r>
            <a:r>
              <a:rPr/>
              <a:t> </a:t>
            </a:r>
            <a:r>
              <a:rPr/>
              <a:t>graph.</a:t>
            </a:r>
            <a:r>
              <a:rPr/>
              <a:t> </a:t>
            </a:r>
            <a:r>
              <a:rPr/>
              <a:t>Nothing</a:t>
            </a:r>
            <a:r>
              <a:rPr/>
              <a:t> </a:t>
            </a:r>
            <a:r>
              <a:rPr/>
              <a:t>too</a:t>
            </a:r>
            <a:r>
              <a:rPr/>
              <a:t> </a:t>
            </a:r>
            <a:r>
              <a:rPr/>
              <a:t>unusual</a:t>
            </a:r>
            <a:r>
              <a:rPr/>
              <a:t> </a:t>
            </a:r>
            <a:r>
              <a:rPr/>
              <a:t>about</a:t>
            </a:r>
            <a:r>
              <a:rPr/>
              <a:t> </a:t>
            </a:r>
            <a:r>
              <a:rPr/>
              <a:t>the</a:t>
            </a:r>
            <a:r>
              <a:rPr/>
              <a:t> </a:t>
            </a:r>
            <a:r>
              <a:rPr/>
              <a:t>data.</a:t>
            </a:r>
            <a:r>
              <a:rPr/>
              <a:t> </a:t>
            </a:r>
            <a:r>
              <a:rPr/>
              <a:t>Now</a:t>
            </a:r>
            <a:r>
              <a:rPr/>
              <a:t> </a:t>
            </a:r>
            <a:r>
              <a:rPr/>
              <a:t>let’s</a:t>
            </a:r>
            <a:r>
              <a:rPr/>
              <a:t> </a:t>
            </a:r>
            <a:r>
              <a:rPr/>
              <a:t>try</a:t>
            </a:r>
            <a:r>
              <a:rPr/>
              <a:t> </a:t>
            </a:r>
            <a:r>
              <a:rPr/>
              <a:t>to</a:t>
            </a:r>
            <a:r>
              <a:rPr/>
              <a:t> </a:t>
            </a:r>
            <a:r>
              <a:rPr/>
              <a:t>forecast</a:t>
            </a:r>
            <a:r>
              <a:rPr/>
              <a:t> </a:t>
            </a:r>
            <a:r>
              <a:rPr/>
              <a:t>the</a:t>
            </a:r>
            <a:r>
              <a:rPr/>
              <a:t> </a:t>
            </a:r>
            <a:r>
              <a:rPr/>
              <a:t>number</a:t>
            </a:r>
            <a:r>
              <a:rPr/>
              <a:t> </a:t>
            </a:r>
            <a:r>
              <a:rPr/>
              <a:t>of</a:t>
            </a:r>
            <a:r>
              <a:rPr/>
              <a:t> </a:t>
            </a:r>
            <a:r>
              <a:rPr/>
              <a:t>hurricanes</a:t>
            </a:r>
            <a:r>
              <a:rPr/>
              <a:t> </a:t>
            </a:r>
            <a:r>
              <a:rPr/>
              <a:t>for</a:t>
            </a:r>
            <a:r>
              <a:rPr/>
              <a:t> </a:t>
            </a:r>
            <a:r>
              <a:rPr/>
              <a:t>the</a:t>
            </a:r>
            <a:r>
              <a:rPr/>
              <a:t> </a:t>
            </a:r>
            <a:r>
              <a:rPr/>
              <a:t>next</a:t>
            </a:r>
            <a:r>
              <a:rPr/>
              <a:t> </a:t>
            </a:r>
            <a:r>
              <a:rPr/>
              <a:t>decade.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linear</a:t>
            </a:r>
            <a:r>
              <a:rPr/>
              <a:t> </a:t>
            </a:r>
            <a:r>
              <a:rPr/>
              <a:t>trend.</a:t>
            </a:r>
            <a:r>
              <a:rPr/>
              <a:t> </a:t>
            </a:r>
            <a:r>
              <a:rPr/>
              <a:t>The</a:t>
            </a:r>
            <a:r>
              <a:rPr/>
              <a:t> </a:t>
            </a:r>
            <a:r>
              <a:rPr/>
              <a:t>prediction</a:t>
            </a:r>
            <a:r>
              <a:rPr/>
              <a:t> </a:t>
            </a:r>
            <a:r>
              <a:rPr/>
              <a:t>is</a:t>
            </a:r>
            <a:r>
              <a:rPr/>
              <a:t> </a:t>
            </a:r>
            <a:r>
              <a:rPr/>
              <a:t>6.3904762</a:t>
            </a:r>
            <a:r>
              <a:rPr/>
              <a:t> </a:t>
            </a:r>
            <a:r>
              <a:rPr/>
              <a:t>for</a:t>
            </a:r>
            <a:r>
              <a:rPr/>
              <a:t> </a:t>
            </a:r>
            <a:r>
              <a:rPr/>
              <a:t>the</a:t>
            </a:r>
            <a:r>
              <a:rPr/>
              <a:t> </a:t>
            </a:r>
            <a:r>
              <a:rPr/>
              <a:t>next</a:t>
            </a:r>
            <a:r>
              <a:rPr/>
              <a:t> </a:t>
            </a:r>
            <a:r>
              <a:rPr/>
              <a:t>decade.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quadratic</a:t>
            </a:r>
            <a:r>
              <a:rPr/>
              <a:t> </a:t>
            </a:r>
            <a:r>
              <a:rPr/>
              <a:t>trend.</a:t>
            </a:r>
            <a:r>
              <a:rPr/>
              <a:t> </a:t>
            </a:r>
            <a:r>
              <a:rPr/>
              <a:t>The</a:t>
            </a:r>
            <a:r>
              <a:rPr/>
              <a:t> </a:t>
            </a:r>
            <a:r>
              <a:rPr/>
              <a:t>prediction</a:t>
            </a:r>
            <a:r>
              <a:rPr/>
              <a:t> </a:t>
            </a:r>
            <a:r>
              <a:rPr/>
              <a:t>is</a:t>
            </a:r>
            <a:r>
              <a:rPr/>
              <a:t> </a:t>
            </a:r>
            <a:r>
              <a:rPr/>
              <a:t>3.4527473.</a:t>
            </a:r>
            <a:r>
              <a:rPr/>
              <a:t> </a:t>
            </a:r>
            <a:r>
              <a:rPr/>
              <a:t>It’s</a:t>
            </a:r>
            <a:r>
              <a:rPr/>
              <a:t> </a:t>
            </a:r>
            <a:r>
              <a:rPr/>
              <a:t>quite</a:t>
            </a:r>
            <a:r>
              <a:rPr/>
              <a:t> </a:t>
            </a:r>
            <a:r>
              <a:rPr/>
              <a:t>a</a:t>
            </a:r>
            <a:r>
              <a:rPr/>
              <a:t> </a:t>
            </a:r>
            <a:r>
              <a:rPr/>
              <a:t>bit</a:t>
            </a:r>
            <a:r>
              <a:rPr/>
              <a:t> </a:t>
            </a:r>
            <a:r>
              <a:rPr/>
              <a:t>different.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cubic</a:t>
            </a:r>
            <a:r>
              <a:rPr/>
              <a:t> </a:t>
            </a:r>
            <a:r>
              <a:rPr/>
              <a:t>(third</a:t>
            </a:r>
            <a:r>
              <a:rPr/>
              <a:t> </a:t>
            </a:r>
            <a:r>
              <a:rPr/>
              <a:t>order</a:t>
            </a:r>
            <a:r>
              <a:rPr/>
              <a:t> </a:t>
            </a:r>
            <a:r>
              <a:rPr/>
              <a:t>polynomial</a:t>
            </a:r>
            <a:r>
              <a:rPr/>
              <a:t> </a:t>
            </a:r>
            <a:r>
              <a:rPr/>
              <a:t>trend.</a:t>
            </a:r>
            <a:r>
              <a:rPr/>
              <a:t> </a:t>
            </a:r>
            <a:r>
              <a:rPr/>
              <a:t>The</a:t>
            </a:r>
            <a:r>
              <a:rPr/>
              <a:t> </a:t>
            </a:r>
            <a:r>
              <a:rPr/>
              <a:t>prediction</a:t>
            </a:r>
            <a:r>
              <a:rPr/>
              <a:t> </a:t>
            </a:r>
            <a:r>
              <a:rPr/>
              <a:t>is</a:t>
            </a:r>
            <a:r>
              <a:rPr/>
              <a:t> </a:t>
            </a:r>
            <a:r>
              <a:rPr/>
              <a:t>now</a:t>
            </a:r>
            <a:r>
              <a:rPr/>
              <a:t> </a:t>
            </a:r>
            <a:r>
              <a:rPr/>
              <a:t>1.4681319.</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quartic</a:t>
            </a:r>
            <a:r>
              <a:rPr/>
              <a:t> </a:t>
            </a:r>
            <a:r>
              <a:rPr/>
              <a:t>(fourth</a:t>
            </a:r>
            <a:r>
              <a:rPr/>
              <a:t> </a:t>
            </a:r>
            <a:r>
              <a:rPr/>
              <a:t>order</a:t>
            </a:r>
            <a:r>
              <a:rPr/>
              <a:t> </a:t>
            </a:r>
            <a:r>
              <a:rPr/>
              <a:t>polynomial)</a:t>
            </a:r>
            <a:r>
              <a:rPr/>
              <a:t> </a:t>
            </a:r>
            <a:r>
              <a:rPr/>
              <a:t>trend.</a:t>
            </a:r>
            <a:r>
              <a:rPr/>
              <a:t> </a:t>
            </a:r>
            <a:r>
              <a:rPr/>
              <a:t>The</a:t>
            </a:r>
            <a:r>
              <a:rPr/>
              <a:t> </a:t>
            </a:r>
            <a:r>
              <a:rPr/>
              <a:t>prediction</a:t>
            </a:r>
            <a:r>
              <a:rPr/>
              <a:t> </a:t>
            </a:r>
            <a:r>
              <a:rPr/>
              <a:t>is</a:t>
            </a:r>
            <a:r>
              <a:rPr/>
              <a:t> </a:t>
            </a:r>
            <a:r>
              <a:rPr/>
              <a:t>3.8291708.</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fifth</a:t>
            </a:r>
            <a:r>
              <a:rPr/>
              <a:t> </a:t>
            </a:r>
            <a:r>
              <a:rPr/>
              <a:t>order</a:t>
            </a:r>
            <a:r>
              <a:rPr/>
              <a:t> </a:t>
            </a:r>
            <a:r>
              <a:rPr/>
              <a:t>polynomial</a:t>
            </a:r>
            <a:r>
              <a:rPr/>
              <a:t> </a:t>
            </a:r>
            <a:r>
              <a:rPr/>
              <a:t>trend.</a:t>
            </a:r>
            <a:r>
              <a:rPr/>
              <a:t> </a:t>
            </a:r>
            <a:r>
              <a:rPr/>
              <a:t>The</a:t>
            </a:r>
            <a:r>
              <a:rPr/>
              <a:t> </a:t>
            </a:r>
            <a:r>
              <a:rPr/>
              <a:t>prediction</a:t>
            </a:r>
            <a:r>
              <a:rPr/>
              <a:t> </a:t>
            </a:r>
            <a:r>
              <a:rPr/>
              <a:t>is</a:t>
            </a:r>
            <a:r>
              <a:rPr/>
              <a:t> </a:t>
            </a:r>
            <a:r>
              <a:rPr/>
              <a:t>8.1412587.</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where</a:t>
            </a:r>
            <a:r>
              <a:rPr/>
              <a:t> </a:t>
            </a:r>
            <a:r>
              <a:rPr/>
              <a:t>things</a:t>
            </a:r>
            <a:r>
              <a:rPr/>
              <a:t> </a:t>
            </a:r>
            <a:r>
              <a:rPr/>
              <a:t>get</a:t>
            </a:r>
            <a:r>
              <a:rPr/>
              <a:t> </a:t>
            </a:r>
            <a:r>
              <a:rPr/>
              <a:t>very</a:t>
            </a:r>
            <a:r>
              <a:rPr/>
              <a:t> </a:t>
            </a:r>
            <a:r>
              <a:rPr/>
              <a:t>weird.</a:t>
            </a:r>
            <a:r>
              <a:rPr/>
              <a:t> </a:t>
            </a:r>
            <a:r>
              <a:rPr/>
              <a:t>The</a:t>
            </a:r>
            <a:r>
              <a:rPr/>
              <a:t> </a:t>
            </a:r>
            <a:r>
              <a:rPr/>
              <a:t>sixth</a:t>
            </a:r>
            <a:r>
              <a:rPr/>
              <a:t> </a:t>
            </a:r>
            <a:r>
              <a:rPr/>
              <a:t>order</a:t>
            </a:r>
            <a:r>
              <a:rPr/>
              <a:t> </a:t>
            </a:r>
            <a:r>
              <a:rPr/>
              <a:t>polynomial</a:t>
            </a:r>
            <a:r>
              <a:rPr/>
              <a:t> </a:t>
            </a:r>
            <a:r>
              <a:rPr/>
              <a:t>produces</a:t>
            </a:r>
            <a:r>
              <a:rPr/>
              <a:t> </a:t>
            </a:r>
            <a:r>
              <a:rPr/>
              <a:t>a</a:t>
            </a:r>
            <a:r>
              <a:rPr/>
              <a:t> </a:t>
            </a:r>
            <a:r>
              <a:rPr/>
              <a:t>prediction</a:t>
            </a:r>
            <a:r>
              <a:rPr/>
              <a:t> </a:t>
            </a:r>
            <a:r>
              <a:rPr/>
              <a:t>of</a:t>
            </a:r>
            <a:r>
              <a:rPr/>
              <a:t> </a:t>
            </a:r>
            <a:r>
              <a:rPr/>
              <a:t>24.1897436,</a:t>
            </a:r>
            <a:r>
              <a:rPr/>
              <a:t> </a:t>
            </a:r>
            <a:r>
              <a:rPr/>
              <a:t>which</a:t>
            </a:r>
            <a:r>
              <a:rPr/>
              <a:t> </a:t>
            </a:r>
            <a:r>
              <a:rPr/>
              <a:t>is</a:t>
            </a:r>
            <a:r>
              <a:rPr/>
              <a:t> </a:t>
            </a:r>
            <a:r>
              <a:rPr/>
              <a:t>more</a:t>
            </a:r>
            <a:r>
              <a:rPr/>
              <a:t> </a:t>
            </a:r>
            <a:r>
              <a:rPr/>
              <a:t>than</a:t>
            </a:r>
            <a:r>
              <a:rPr/>
              <a:t> </a:t>
            </a:r>
            <a:r>
              <a:rPr/>
              <a:t>twice</a:t>
            </a:r>
            <a:r>
              <a:rPr/>
              <a:t> </a:t>
            </a:r>
            <a:r>
              <a:rPr/>
              <a:t>as</a:t>
            </a:r>
            <a:r>
              <a:rPr/>
              <a:t> </a:t>
            </a:r>
            <a:r>
              <a:rPr/>
              <a:t>large</a:t>
            </a:r>
            <a:r>
              <a:rPr/>
              <a:t> </a:t>
            </a:r>
            <a:r>
              <a:rPr/>
              <a:t>as</a:t>
            </a:r>
            <a:r>
              <a:rPr/>
              <a:t> </a:t>
            </a:r>
            <a:r>
              <a:rPr/>
              <a:t>any</a:t>
            </a:r>
            <a:r>
              <a:rPr/>
              <a:t> </a:t>
            </a:r>
            <a:r>
              <a:rPr/>
              <a:t>previous</a:t>
            </a:r>
            <a:r>
              <a:rPr/>
              <a:t> </a:t>
            </a:r>
            <a:r>
              <a:rPr/>
              <a:t>value.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sl.datadescription.com/" TargetMode="External" /><Relationship Id="rId3" Type="http://schemas.openxmlformats.org/officeDocument/2006/relationships/hyperlink" Target="https://dasl.datadescription.com/datafile/hurricane-frequencies/"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Overfitting</a:t>
            </a:r>
            <a:r>
              <a:rPr/>
              <a:t> </a:t>
            </a:r>
            <a:r>
              <a:rPr/>
              <a:t>example</a:t>
            </a:r>
            <a:r>
              <a:rPr/>
              <a:t> </a:t>
            </a:r>
            <a:r>
              <a:rPr/>
              <a:t>using</a:t>
            </a:r>
            <a:r>
              <a:rPr/>
              <a:t> </a:t>
            </a:r>
            <a:r>
              <a:rPr/>
              <a:t>hurricane</a:t>
            </a:r>
            <a:r>
              <a:rPr/>
              <a:t> </a:t>
            </a:r>
            <a:r>
              <a:rPr/>
              <a:t>frequencies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2021-12-11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quadratic</a:t>
            </a:r>
            <a:r>
              <a:rPr/>
              <a:t> </a:t>
            </a:r>
            <a:r>
              <a:rPr/>
              <a:t>prediction</a:t>
            </a:r>
          </a:p>
        </p:txBody>
      </p:sp>
      <p:pic>
        <p:nvPicPr>
          <p:cNvPr descr="hurricane-frequencies_files/figure-pptx/poly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cubic</a:t>
            </a:r>
            <a:r>
              <a:rPr/>
              <a:t> </a:t>
            </a:r>
            <a:r>
              <a:rPr/>
              <a:t>prediction</a:t>
            </a:r>
          </a:p>
        </p:txBody>
      </p:sp>
      <p:pic>
        <p:nvPicPr>
          <p:cNvPr descr="hurricane-frequencies_files/figure-pptx/poly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4th</a:t>
            </a:r>
            <a:r>
              <a:rPr/>
              <a:t> </a:t>
            </a:r>
            <a:r>
              <a:rPr/>
              <a:t>order</a:t>
            </a:r>
            <a:r>
              <a:rPr/>
              <a:t> </a:t>
            </a:r>
            <a:r>
              <a:rPr/>
              <a:t>polynomial</a:t>
            </a:r>
          </a:p>
        </p:txBody>
      </p:sp>
      <p:pic>
        <p:nvPicPr>
          <p:cNvPr descr="hurricane-frequencies_files/figure-pptx/poly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5th</a:t>
            </a:r>
            <a:r>
              <a:rPr/>
              <a:t> </a:t>
            </a:r>
            <a:r>
              <a:rPr/>
              <a:t>order</a:t>
            </a:r>
            <a:r>
              <a:rPr/>
              <a:t> </a:t>
            </a:r>
            <a:r>
              <a:rPr/>
              <a:t>polynomial</a:t>
            </a:r>
          </a:p>
        </p:txBody>
      </p:sp>
      <p:pic>
        <p:nvPicPr>
          <p:cNvPr descr="hurricane-frequencies_files/figure-pptx/poly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6th</a:t>
            </a:r>
            <a:r>
              <a:rPr/>
              <a:t> </a:t>
            </a:r>
            <a:r>
              <a:rPr/>
              <a:t>order</a:t>
            </a:r>
            <a:r>
              <a:rPr/>
              <a:t> </a:t>
            </a:r>
            <a:r>
              <a:rPr/>
              <a:t>polynomial</a:t>
            </a:r>
          </a:p>
        </p:txBody>
      </p:sp>
      <p:pic>
        <p:nvPicPr>
          <p:cNvPr descr="hurricane-frequencies_files/figure-pptx/poly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 Note: this code can produce a reasonable PowerPoint</a:t>
            </a:r>
            <a:br/>
            <a:r>
              <a:rPr sz="1800" i="1">
                <a:solidFill>
                  <a:srgbClr val="60A0B0"/>
                </a:solidFill>
                <a:latin typeface="Courier"/>
              </a:rPr>
              <a:t># presentation. The system has an annoying tendency</a:t>
            </a:r>
            <a:br/>
            <a:r>
              <a:rPr sz="1800" i="1">
                <a:solidFill>
                  <a:srgbClr val="60A0B0"/>
                </a:solidFill>
                <a:latin typeface="Courier"/>
              </a:rPr>
              <a:t># to put the graphs and the speaker notes on separate</a:t>
            </a:r>
            <a:br/>
            <a:r>
              <a:rPr sz="1800" i="1">
                <a:solidFill>
                  <a:srgbClr val="60A0B0"/>
                </a:solidFill>
                <a:latin typeface="Courier"/>
              </a:rPr>
              <a:t># slides.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7th</a:t>
            </a:r>
            <a:r>
              <a:rPr/>
              <a:t> </a:t>
            </a:r>
            <a:r>
              <a:rPr/>
              <a:t>order</a:t>
            </a:r>
            <a:r>
              <a:rPr/>
              <a:t> </a:t>
            </a:r>
            <a:r>
              <a:rPr/>
              <a:t>polynomial</a:t>
            </a:r>
          </a:p>
        </p:txBody>
      </p:sp>
      <p:pic>
        <p:nvPicPr>
          <p:cNvPr descr="hurricane-frequencies_files/figure-pptx/poly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8th</a:t>
            </a:r>
            <a:r>
              <a:rPr/>
              <a:t> </a:t>
            </a:r>
            <a:r>
              <a:rPr/>
              <a:t>order</a:t>
            </a:r>
            <a:r>
              <a:rPr/>
              <a:t> </a:t>
            </a:r>
            <a:r>
              <a:rPr/>
              <a:t>polynomial</a:t>
            </a:r>
          </a:p>
        </p:txBody>
      </p:sp>
      <p:pic>
        <p:nvPicPr>
          <p:cNvPr descr="hurricane-frequencies_files/figure-pptx/poly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9th</a:t>
            </a:r>
            <a:r>
              <a:rPr/>
              <a:t> </a:t>
            </a:r>
            <a:r>
              <a:rPr/>
              <a:t>order</a:t>
            </a:r>
            <a:r>
              <a:rPr/>
              <a:t> </a:t>
            </a:r>
            <a:r>
              <a:rPr/>
              <a:t>polynomial</a:t>
            </a:r>
          </a:p>
        </p:txBody>
      </p:sp>
      <p:pic>
        <p:nvPicPr>
          <p:cNvPr descr="hurricane-frequencies_files/figure-pptx/poly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10th</a:t>
            </a:r>
            <a:r>
              <a:rPr/>
              <a:t> </a:t>
            </a:r>
            <a:r>
              <a:rPr/>
              <a:t>order</a:t>
            </a:r>
            <a:r>
              <a:rPr/>
              <a:t> </a:t>
            </a:r>
            <a:r>
              <a:rPr/>
              <a:t>polynomial</a:t>
            </a:r>
          </a:p>
        </p:txBody>
      </p:sp>
      <p:pic>
        <p:nvPicPr>
          <p:cNvPr descr="hurricane-frequencies_files/figure-pptx/poly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11th</a:t>
            </a:r>
            <a:r>
              <a:rPr/>
              <a:t> </a:t>
            </a:r>
            <a:r>
              <a:rPr/>
              <a:t>order</a:t>
            </a:r>
            <a:r>
              <a:rPr/>
              <a:t> </a:t>
            </a:r>
            <a:r>
              <a:rPr/>
              <a:t>polynomial</a:t>
            </a:r>
          </a:p>
        </p:txBody>
      </p:sp>
      <p:pic>
        <p:nvPicPr>
          <p:cNvPr descr="hurricane-frequencies_files/figure-pptx/poly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Overfitting</a:t>
            </a:r>
          </a:p>
        </p:txBody>
      </p:sp>
      <p:sp>
        <p:nvSpPr>
          <p:cNvPr id="3" name="Content Placeholder 2"/>
          <p:cNvSpPr>
            <a:spLocks noGrp="1"/>
          </p:cNvSpPr>
          <p:nvPr>
            <p:ph idx="1"/>
          </p:nvPr>
        </p:nvSpPr>
        <p:spPr/>
        <p:txBody>
          <a:bodyPr/>
          <a:lstStyle/>
          <a:p>
            <a:pPr lvl="0" marL="0" indent="0">
              <a:buNone/>
            </a:pPr>
            <a:r>
              <a:rPr/>
              <a:t>Overfitting occurs when a statistical model is too complex for the amount of data that it is based on. The summary statistics on the data itself appear to be quite good, but the model will almost always produce poor predictions for new data. Here is an example of overfitting using </a:t>
            </a:r>
            <a:r>
              <a:rPr>
                <a:hlinkClick r:id="rId2"/>
              </a:rPr>
              <a:t>data on hurricane frequencies</a:t>
            </a:r>
            <a:r>
              <a:rPr/>
              <a:t> from the </a:t>
            </a:r>
            <a:r>
              <a:rPr>
                <a:hlinkClick r:id="rId3"/>
              </a:rPr>
              <a:t>Data and Story Library site</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12th</a:t>
            </a:r>
            <a:r>
              <a:rPr/>
              <a:t> </a:t>
            </a:r>
            <a:r>
              <a:rPr/>
              <a:t>order</a:t>
            </a:r>
            <a:r>
              <a:rPr/>
              <a:t> </a:t>
            </a:r>
            <a:r>
              <a:rPr/>
              <a:t>polynomial</a:t>
            </a:r>
          </a:p>
        </p:txBody>
      </p:sp>
      <p:pic>
        <p:nvPicPr>
          <p:cNvPr descr="hurricane-frequencies_files/figure-pptx/poly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13th</a:t>
            </a:r>
            <a:r>
              <a:rPr/>
              <a:t> </a:t>
            </a:r>
            <a:r>
              <a:rPr/>
              <a:t>order</a:t>
            </a:r>
            <a:r>
              <a:rPr/>
              <a:t> </a:t>
            </a:r>
            <a:r>
              <a:rPr/>
              <a:t>polynomial</a:t>
            </a:r>
          </a:p>
        </p:txBody>
      </p:sp>
      <p:pic>
        <p:nvPicPr>
          <p:cNvPr descr="hurricane-frequencies_files/figure-pptx/poly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14th</a:t>
            </a:r>
            <a:r>
              <a:rPr/>
              <a:t> </a:t>
            </a:r>
            <a:r>
              <a:rPr/>
              <a:t>order</a:t>
            </a:r>
            <a:r>
              <a:rPr/>
              <a:t> </a:t>
            </a:r>
            <a:r>
              <a:rPr/>
              <a:t>polynomial</a:t>
            </a:r>
          </a:p>
        </p:txBody>
      </p:sp>
      <p:pic>
        <p:nvPicPr>
          <p:cNvPr descr="hurricane-frequencies_files/figure-pptx/poly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that</a:t>
            </a:r>
            <a:r>
              <a:rPr/>
              <a:t> </a:t>
            </a:r>
            <a:r>
              <a:rPr/>
              <a:t>I</a:t>
            </a:r>
            <a:r>
              <a:rPr/>
              <a:t> </a:t>
            </a:r>
            <a:r>
              <a:rPr/>
              <a:t>used</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suppressMessages</a:t>
            </a:r>
            <a:r>
              <a:rPr sz="1800">
                <a:latin typeface="Courier"/>
              </a:rPr>
              <a:t>(</a:t>
            </a:r>
            <a:r>
              <a:rPr sz="1800" b="1">
                <a:solidFill>
                  <a:srgbClr val="007020"/>
                </a:solidFill>
                <a:latin typeface="Courier"/>
              </a:rPr>
              <a:t>suppressWarnings</a:t>
            </a:r>
            <a:r>
              <a:rPr sz="1800">
                <a:latin typeface="Courier"/>
              </a:rPr>
              <a:t>(</a:t>
            </a:r>
            <a:r>
              <a:rPr sz="1800" b="1">
                <a:solidFill>
                  <a:srgbClr val="007020"/>
                </a:solidFill>
                <a:latin typeface="Courier"/>
              </a:rPr>
              <a:t>library</a:t>
            </a:r>
            <a:r>
              <a:rPr sz="1800">
                <a:latin typeface="Courier"/>
              </a:rPr>
              <a:t>(broom)))</a:t>
            </a:r>
            <a:br/>
            <a:r>
              <a:rPr sz="1800" b="1">
                <a:solidFill>
                  <a:srgbClr val="007020"/>
                </a:solidFill>
                <a:latin typeface="Courier"/>
              </a:rPr>
              <a:t>suppressMessages</a:t>
            </a:r>
            <a:r>
              <a:rPr sz="1800">
                <a:latin typeface="Courier"/>
              </a:rPr>
              <a:t>(</a:t>
            </a:r>
            <a:r>
              <a:rPr sz="1800" b="1">
                <a:solidFill>
                  <a:srgbClr val="007020"/>
                </a:solidFill>
                <a:latin typeface="Courier"/>
              </a:rPr>
              <a:t>suppressWarnings</a:t>
            </a:r>
            <a:r>
              <a:rPr sz="1800">
                <a:latin typeface="Courier"/>
              </a:rPr>
              <a:t>(</a:t>
            </a:r>
            <a:r>
              <a:rPr sz="1800" b="1">
                <a:solidFill>
                  <a:srgbClr val="007020"/>
                </a:solidFill>
                <a:latin typeface="Courier"/>
              </a:rPr>
              <a:t>library</a:t>
            </a:r>
            <a:r>
              <a:rPr sz="1800">
                <a:latin typeface="Courier"/>
              </a:rPr>
              <a:t>(dplyr)))</a:t>
            </a:r>
            <a:br/>
            <a:r>
              <a:rPr sz="1800" b="1">
                <a:solidFill>
                  <a:srgbClr val="007020"/>
                </a:solidFill>
                <a:latin typeface="Courier"/>
              </a:rPr>
              <a:t>suppressMessages</a:t>
            </a:r>
            <a:r>
              <a:rPr sz="1800">
                <a:latin typeface="Courier"/>
              </a:rPr>
              <a:t>(</a:t>
            </a:r>
            <a:r>
              <a:rPr sz="1800" b="1">
                <a:solidFill>
                  <a:srgbClr val="007020"/>
                </a:solidFill>
                <a:latin typeface="Courier"/>
              </a:rPr>
              <a:t>suppressWarnings</a:t>
            </a:r>
            <a:r>
              <a:rPr sz="1800">
                <a:latin typeface="Courier"/>
              </a:rPr>
              <a:t>(</a:t>
            </a:r>
            <a:r>
              <a:rPr sz="1800" b="1">
                <a:solidFill>
                  <a:srgbClr val="007020"/>
                </a:solidFill>
                <a:latin typeface="Courier"/>
              </a:rPr>
              <a:t>library</a:t>
            </a:r>
            <a:r>
              <a:rPr sz="1800">
                <a:latin typeface="Courier"/>
              </a:rPr>
              <a:t>(ggplot2)))</a:t>
            </a:r>
            <a:br/>
            <a:r>
              <a:rPr sz="1800" b="1">
                <a:solidFill>
                  <a:srgbClr val="007020"/>
                </a:solidFill>
                <a:latin typeface="Courier"/>
              </a:rPr>
              <a:t>suppressMessages</a:t>
            </a:r>
            <a:r>
              <a:rPr sz="1800">
                <a:latin typeface="Courier"/>
              </a:rPr>
              <a:t>(</a:t>
            </a:r>
            <a:r>
              <a:rPr sz="1800" b="1">
                <a:solidFill>
                  <a:srgbClr val="007020"/>
                </a:solidFill>
                <a:latin typeface="Courier"/>
              </a:rPr>
              <a:t>suppressWarnings</a:t>
            </a:r>
            <a:r>
              <a:rPr sz="1800">
                <a:latin typeface="Courier"/>
              </a:rPr>
              <a:t>(</a:t>
            </a:r>
            <a:r>
              <a:rPr sz="1800" b="1">
                <a:solidFill>
                  <a:srgbClr val="007020"/>
                </a:solidFill>
                <a:latin typeface="Courier"/>
              </a:rPr>
              <a:t>library</a:t>
            </a:r>
            <a:r>
              <a:rPr sz="1800">
                <a:latin typeface="Courier"/>
              </a:rPr>
              <a:t>(knitr)))</a:t>
            </a:r>
            <a:br/>
            <a:r>
              <a:rPr sz="1800" b="1">
                <a:solidFill>
                  <a:srgbClr val="007020"/>
                </a:solidFill>
                <a:latin typeface="Courier"/>
              </a:rPr>
              <a:t>suppressMessages</a:t>
            </a:r>
            <a:r>
              <a:rPr sz="1800">
                <a:latin typeface="Courier"/>
              </a:rPr>
              <a:t>(</a:t>
            </a:r>
            <a:r>
              <a:rPr sz="1800" b="1">
                <a:solidFill>
                  <a:srgbClr val="007020"/>
                </a:solidFill>
                <a:latin typeface="Courier"/>
              </a:rPr>
              <a:t>suppressWarnings</a:t>
            </a:r>
            <a:r>
              <a:rPr sz="1800">
                <a:latin typeface="Courier"/>
              </a:rPr>
              <a:t>(</a:t>
            </a:r>
            <a:r>
              <a:rPr sz="1800" b="1">
                <a:solidFill>
                  <a:srgbClr val="007020"/>
                </a:solidFill>
                <a:latin typeface="Courier"/>
              </a:rPr>
              <a:t>library</a:t>
            </a:r>
            <a:r>
              <a:rPr sz="1800">
                <a:latin typeface="Courier"/>
              </a:rPr>
              <a:t>(magrittr)))</a:t>
            </a:r>
            <a:br/>
            <a:r>
              <a:rPr sz="1800">
                <a:latin typeface="Courier"/>
              </a:rPr>
              <a:t>knitr</a:t>
            </a:r>
            <a:r>
              <a:rPr sz="1800">
                <a:solidFill>
                  <a:srgbClr val="666666"/>
                </a:solidFill>
                <a:latin typeface="Courier"/>
              </a:rPr>
              <a:t>::</a:t>
            </a:r>
            <a:r>
              <a:rPr sz="1800">
                <a:latin typeface="Courier"/>
              </a:rPr>
              <a:t>opts_chunk</a:t>
            </a:r>
            <a:r>
              <a:rPr sz="1800">
                <a:solidFill>
                  <a:srgbClr val="666666"/>
                </a:solidFill>
                <a:latin typeface="Courier"/>
              </a:rPr>
              <a:t>$</a:t>
            </a:r>
            <a:r>
              <a:rPr sz="1800" b="1">
                <a:solidFill>
                  <a:srgbClr val="007020"/>
                </a:solidFill>
                <a:latin typeface="Courier"/>
              </a:rPr>
              <a:t>set</a:t>
            </a:r>
            <a:r>
              <a:rPr sz="1800">
                <a:latin typeface="Courier"/>
              </a:rPr>
              <a:t>(</a:t>
            </a:r>
            <a:r>
              <a:rPr sz="1800">
                <a:solidFill>
                  <a:srgbClr val="902000"/>
                </a:solidFill>
                <a:latin typeface="Courier"/>
              </a:rPr>
              <a:t>echo=</a:t>
            </a:r>
            <a:r>
              <a:rPr sz="1800">
                <a:solidFill>
                  <a:srgbClr val="007020"/>
                </a:solidFill>
                <a:latin typeface="Courier"/>
              </a:rPr>
              <a:t>FALSE</a:t>
            </a:r>
            <a:r>
              <a:rPr sz="1800">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that</a:t>
            </a:r>
            <a:r>
              <a:rPr/>
              <a:t> </a:t>
            </a:r>
            <a:r>
              <a:rPr/>
              <a:t>I</a:t>
            </a:r>
            <a:r>
              <a:rPr/>
              <a:t> </a:t>
            </a:r>
            <a:r>
              <a:rPr/>
              <a:t>used</a:t>
            </a:r>
          </a:p>
        </p:txBody>
      </p:sp>
      <p:sp>
        <p:nvSpPr>
          <p:cNvPr id="3" name="Content Placeholder 2"/>
          <p:cNvSpPr>
            <a:spLocks noGrp="1"/>
          </p:cNvSpPr>
          <p:nvPr>
            <p:ph idx="1"/>
          </p:nvPr>
        </p:nvSpPr>
        <p:spPr/>
        <p:txBody>
          <a:bodyPr/>
          <a:lstStyle/>
          <a:p>
            <a:pPr lvl="0" marL="1270000" indent="0">
              <a:buNone/>
            </a:pPr>
            <a:r>
              <a:rPr sz="1800">
                <a:latin typeface="Courier"/>
              </a:rPr>
              <a:t>fn &lt;-</a:t>
            </a:r>
            <a:r>
              <a:rPr sz="1800">
                <a:solidFill>
                  <a:srgbClr val="4070A0"/>
                </a:solidFill>
                <a:latin typeface="Courier"/>
              </a:rPr>
              <a:t> "https://dasl.datadescription.com/download/data/3279"</a:t>
            </a:r>
            <a:br/>
            <a:r>
              <a:rPr sz="1800">
                <a:latin typeface="Courier"/>
              </a:rPr>
              <a:t>raw_data &lt;-</a:t>
            </a:r>
            <a:r>
              <a:rPr sz="1800">
                <a:solidFill>
                  <a:srgbClr val="4070A0"/>
                </a:solidFill>
                <a:latin typeface="Courier"/>
              </a:rPr>
              <a:t> </a:t>
            </a:r>
            <a:r>
              <a:rPr sz="1800" b="1">
                <a:solidFill>
                  <a:srgbClr val="007020"/>
                </a:solidFill>
                <a:latin typeface="Courier"/>
              </a:rPr>
              <a:t>read.delim</a:t>
            </a:r>
            <a:r>
              <a:rPr sz="1800">
                <a:latin typeface="Courier"/>
              </a:rPr>
              <a:t>(</a:t>
            </a:r>
            <a:r>
              <a:rPr sz="1800">
                <a:solidFill>
                  <a:srgbClr val="902000"/>
                </a:solidFill>
                <a:latin typeface="Courier"/>
              </a:rPr>
              <a:t>file=</a:t>
            </a:r>
            <a:r>
              <a:rPr sz="1800">
                <a:latin typeface="Courier"/>
              </a:rPr>
              <a:t>fn, </a:t>
            </a:r>
            <a:r>
              <a:rPr sz="1800">
                <a:solidFill>
                  <a:srgbClr val="902000"/>
                </a:solidFill>
                <a:latin typeface="Courier"/>
              </a:rPr>
              <a:t>header=</a:t>
            </a:r>
            <a:r>
              <a:rPr sz="1800">
                <a:solidFill>
                  <a:srgbClr val="007020"/>
                </a:solidFill>
                <a:latin typeface="Courier"/>
              </a:rPr>
              <a:t>TRUE</a:t>
            </a:r>
            <a:r>
              <a:rPr sz="1800">
                <a:latin typeface="Courier"/>
              </a:rPr>
              <a:t>, </a:t>
            </a:r>
            <a:r>
              <a:rPr sz="1800">
                <a:solidFill>
                  <a:srgbClr val="902000"/>
                </a:solidFill>
                <a:latin typeface="Courier"/>
              </a:rPr>
              <a:t>sep=</a:t>
            </a:r>
            <a:r>
              <a:rPr sz="1800">
                <a:solidFill>
                  <a:srgbClr val="4070A0"/>
                </a:solidFill>
                <a:latin typeface="Courier"/>
              </a:rPr>
              <a:t>"\t"</a:t>
            </a:r>
            <a:r>
              <a:rPr sz="1800">
                <a:latin typeface="Courier"/>
              </a:rPr>
              <a:t>)</a:t>
            </a:r>
            <a:br/>
            <a:r>
              <a:rPr sz="1800">
                <a:latin typeface="Courier"/>
              </a:rPr>
              <a:t>raw_data[</a:t>
            </a:r>
            <a:r>
              <a:rPr sz="1800">
                <a:solidFill>
                  <a:srgbClr val="40A070"/>
                </a:solidFill>
                <a:latin typeface="Courier"/>
              </a:rPr>
              <a:t>1</a:t>
            </a:r>
            <a:r>
              <a:rPr sz="1800">
                <a:solidFill>
                  <a:srgbClr val="666666"/>
                </a:solidFill>
                <a:latin typeface="Courier"/>
              </a:rPr>
              <a:t>:</a:t>
            </a:r>
            <a:r>
              <a:rPr sz="1800">
                <a:solidFill>
                  <a:srgbClr val="40A070"/>
                </a:solidFill>
                <a:latin typeface="Courier"/>
              </a:rPr>
              <a:t>8</a:t>
            </a:r>
            <a:r>
              <a:rPr sz="1800">
                <a:latin typeface="Courier"/>
              </a:rPr>
              <a:t>, ]</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that</a:t>
            </a:r>
            <a:r>
              <a:rPr/>
              <a:t> </a:t>
            </a:r>
            <a:r>
              <a:rPr/>
              <a:t>I</a:t>
            </a:r>
            <a:r>
              <a:rPr/>
              <a:t> </a:t>
            </a:r>
            <a:r>
              <a:rPr/>
              <a:t>used</a:t>
            </a:r>
          </a:p>
        </p:txBody>
      </p:sp>
      <p:sp>
        <p:nvSpPr>
          <p:cNvPr id="3" name="Content Placeholder 2"/>
          <p:cNvSpPr>
            <a:spLocks noGrp="1"/>
          </p:cNvSpPr>
          <p:nvPr>
            <p:ph idx="1"/>
          </p:nvPr>
        </p:nvSpPr>
        <p:spPr/>
        <p:txBody>
          <a:bodyPr/>
          <a:lstStyle/>
          <a:p>
            <a:pPr lvl="0" marL="1270000" indent="0">
              <a:buNone/>
            </a:pPr>
            <a:r>
              <a:rPr sz="1800">
                <a:latin typeface="Courier"/>
              </a:rPr>
              <a:t>raw_data[</a:t>
            </a:r>
            <a:r>
              <a:rPr sz="1800">
                <a:solidFill>
                  <a:srgbClr val="40A070"/>
                </a:solidFill>
                <a:latin typeface="Courier"/>
              </a:rPr>
              <a:t>9</a:t>
            </a:r>
            <a:r>
              <a:rPr sz="1800">
                <a:solidFill>
                  <a:srgbClr val="666666"/>
                </a:solidFill>
                <a:latin typeface="Courier"/>
              </a:rPr>
              <a:t>:</a:t>
            </a:r>
            <a:r>
              <a:rPr sz="1800">
                <a:solidFill>
                  <a:srgbClr val="40A070"/>
                </a:solidFill>
                <a:latin typeface="Courier"/>
              </a:rPr>
              <a:t>16</a:t>
            </a:r>
            <a:r>
              <a:rPr sz="1800">
                <a:latin typeface="Courier"/>
              </a:rPr>
              <a:t>,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that</a:t>
            </a:r>
            <a:r>
              <a:rPr/>
              <a:t> </a:t>
            </a:r>
            <a:r>
              <a:rPr/>
              <a:t>I</a:t>
            </a:r>
            <a:r>
              <a:rPr/>
              <a:t> </a:t>
            </a:r>
            <a:r>
              <a:rPr/>
              <a:t>used</a:t>
            </a:r>
          </a:p>
        </p:txBody>
      </p:sp>
      <p:sp>
        <p:nvSpPr>
          <p:cNvPr id="3" name="Content Placeholder 2"/>
          <p:cNvSpPr>
            <a:spLocks noGrp="1"/>
          </p:cNvSpPr>
          <p:nvPr>
            <p:ph idx="1"/>
          </p:nvPr>
        </p:nvSpPr>
        <p:spPr/>
        <p:txBody>
          <a:bodyPr/>
          <a:lstStyle/>
          <a:p>
            <a:pPr lvl="0" marL="1270000" indent="0">
              <a:buNone/>
            </a:pPr>
            <a:r>
              <a:rPr sz="1800">
                <a:latin typeface="Courier"/>
              </a:rPr>
              <a:t>df &lt;-</a:t>
            </a:r>
            <a:r>
              <a:rPr sz="1800">
                <a:solidFill>
                  <a:srgbClr val="4070A0"/>
                </a:solidFill>
                <a:latin typeface="Courier"/>
              </a:rPr>
              <a:t> </a:t>
            </a:r>
            <a:r>
              <a:rPr sz="1800" b="1">
                <a:solidFill>
                  <a:srgbClr val="007020"/>
                </a:solidFill>
                <a:latin typeface="Courier"/>
              </a:rPr>
              <a:t>data.frame</a:t>
            </a:r>
            <a:r>
              <a:rPr sz="1800">
                <a:latin typeface="Courier"/>
              </a:rPr>
              <a:t>(</a:t>
            </a:r>
            <a:r>
              <a:rPr sz="1800">
                <a:solidFill>
                  <a:srgbClr val="902000"/>
                </a:solidFill>
                <a:latin typeface="Courier"/>
              </a:rPr>
              <a:t>x=</a:t>
            </a:r>
            <a:r>
              <a:rPr sz="1800" b="1">
                <a:solidFill>
                  <a:srgbClr val="007020"/>
                </a:solidFill>
                <a:latin typeface="Courier"/>
              </a:rPr>
              <a:t>seq</a:t>
            </a:r>
            <a:r>
              <a:rPr sz="1800">
                <a:latin typeface="Courier"/>
              </a:rPr>
              <a:t>(</a:t>
            </a:r>
            <a:r>
              <a:rPr sz="1800">
                <a:solidFill>
                  <a:srgbClr val="40A070"/>
                </a:solidFill>
                <a:latin typeface="Courier"/>
              </a:rPr>
              <a:t>1855</a:t>
            </a:r>
            <a:r>
              <a:rPr sz="1800">
                <a:latin typeface="Courier"/>
              </a:rPr>
              <a:t>, </a:t>
            </a:r>
            <a:r>
              <a:rPr sz="1800">
                <a:solidFill>
                  <a:srgbClr val="40A070"/>
                </a:solidFill>
                <a:latin typeface="Courier"/>
              </a:rPr>
              <a:t>1995</a:t>
            </a:r>
            <a:r>
              <a:rPr sz="1800">
                <a:latin typeface="Courier"/>
              </a:rPr>
              <a:t>, </a:t>
            </a:r>
            <a:r>
              <a:rPr sz="1800">
                <a:solidFill>
                  <a:srgbClr val="902000"/>
                </a:solidFill>
                <a:latin typeface="Courier"/>
              </a:rPr>
              <a:t>by=</a:t>
            </a:r>
            <a:r>
              <a:rPr sz="1800">
                <a:solidFill>
                  <a:srgbClr val="40A070"/>
                </a:solidFill>
                <a:latin typeface="Courier"/>
              </a:rPr>
              <a:t>10</a:t>
            </a:r>
            <a:r>
              <a:rPr sz="1800">
                <a:latin typeface="Courier"/>
              </a:rPr>
              <a:t>), </a:t>
            </a:r>
            <a:r>
              <a:rPr sz="1800">
                <a:solidFill>
                  <a:srgbClr val="902000"/>
                </a:solidFill>
                <a:latin typeface="Courier"/>
              </a:rPr>
              <a:t>y=</a:t>
            </a:r>
            <a:r>
              <a:rPr sz="1800">
                <a:latin typeface="Courier"/>
              </a:rPr>
              <a:t>raw_data</a:t>
            </a:r>
            <a:r>
              <a:rPr sz="1800">
                <a:solidFill>
                  <a:srgbClr val="666666"/>
                </a:solidFill>
                <a:latin typeface="Courier"/>
              </a:rPr>
              <a:t>$</a:t>
            </a:r>
            <a:r>
              <a:rPr sz="1800">
                <a:latin typeface="Courier"/>
              </a:rPr>
              <a:t>Count[</a:t>
            </a:r>
            <a:r>
              <a:rPr sz="1800">
                <a:solidFill>
                  <a:srgbClr val="40A070"/>
                </a:solidFill>
                <a:latin typeface="Courier"/>
              </a:rPr>
              <a:t>1</a:t>
            </a:r>
            <a:r>
              <a:rPr sz="1800">
                <a:solidFill>
                  <a:srgbClr val="666666"/>
                </a:solidFill>
                <a:latin typeface="Courier"/>
              </a:rPr>
              <a:t>:</a:t>
            </a:r>
            <a:r>
              <a:rPr sz="1800">
                <a:solidFill>
                  <a:srgbClr val="40A070"/>
                </a:solidFill>
                <a:latin typeface="Courier"/>
              </a:rPr>
              <a:t>15</a:t>
            </a:r>
            <a:r>
              <a:rPr sz="1800">
                <a:latin typeface="Courier"/>
              </a:rPr>
              <a:t>])</a:t>
            </a:r>
            <a:br/>
            <a:r>
              <a:rPr sz="1800" b="1">
                <a:solidFill>
                  <a:srgbClr val="007020"/>
                </a:solidFill>
                <a:latin typeface="Courier"/>
              </a:rPr>
              <a:t>ggplot</a:t>
            </a:r>
            <a:r>
              <a:rPr sz="1800">
                <a:latin typeface="Courier"/>
              </a:rPr>
              <a:t>(df, </a:t>
            </a:r>
            <a:r>
              <a:rPr sz="1800" b="1">
                <a:solidFill>
                  <a:srgbClr val="007020"/>
                </a:solidFill>
                <a:latin typeface="Courier"/>
              </a:rPr>
              <a:t>aes</a:t>
            </a:r>
            <a:r>
              <a:rPr sz="1800">
                <a:latin typeface="Courier"/>
              </a:rPr>
              <a:t>(x, 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 -&gt;</a:t>
            </a:r>
            <a:r>
              <a:rPr sz="1800">
                <a:solidFill>
                  <a:srgbClr val="4070A0"/>
                </a:solidFill>
                <a:latin typeface="Courier"/>
              </a:rPr>
              <a:t> </a:t>
            </a:r>
            <a:r>
              <a:rPr sz="1800">
                <a:latin typeface="Courier"/>
              </a:rPr>
              <a:t>point_plot</a:t>
            </a:r>
            <a:br/>
            <a:r>
              <a:rPr sz="1800" b="1">
                <a:solidFill>
                  <a:srgbClr val="007020"/>
                </a:solidFill>
                <a:latin typeface="Courier"/>
              </a:rPr>
              <a:t>plot</a:t>
            </a:r>
            <a:r>
              <a:rPr sz="1800">
                <a:latin typeface="Courier"/>
              </a:rPr>
              <a:t>(point_plot)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data</a:t>
            </a:r>
            <a:r>
              <a:rPr/>
              <a:t> </a:t>
            </a:r>
            <a:r>
              <a:rPr/>
              <a:t>used</a:t>
            </a:r>
            <a:r>
              <a:rPr/>
              <a:t> </a:t>
            </a:r>
            <a:r>
              <a:rPr/>
              <a:t>in</a:t>
            </a:r>
            <a:r>
              <a:rPr/>
              <a:t> </a:t>
            </a:r>
            <a:r>
              <a:rPr/>
              <a:t>this</a:t>
            </a:r>
            <a:r>
              <a:rPr/>
              <a:t> </a:t>
            </a:r>
            <a:r>
              <a:rPr/>
              <a:t>example</a:t>
            </a:r>
            <a:r>
              <a:rPr/>
              <a:t> </a:t>
            </a:r>
            <a:r>
              <a:rPr/>
              <a:t>(1/2)</a:t>
            </a:r>
          </a:p>
        </p:txBody>
      </p:sp>
      <p:sp>
        <p:nvSpPr>
          <p:cNvPr id="3" name="Content Placeholder 2"/>
          <p:cNvSpPr>
            <a:spLocks noGrp="1"/>
          </p:cNvSpPr>
          <p:nvPr>
            <p:ph idx="1"/>
          </p:nvPr>
        </p:nvSpPr>
        <p:spPr/>
        <p:txBody>
          <a:bodyPr/>
          <a:lstStyle/>
          <a:p>
            <a:pPr lvl="0" marL="1270000" indent="0">
              <a:buNone/>
            </a:pPr>
            <a:r>
              <a:rPr sz="1800">
                <a:latin typeface="Courier"/>
              </a:rPr>
              <a:t>##      Decade Count
## 1 1851-1860     6
## 2 1861-1870     1
## 3 1871-1880     7
## 4 1881-1890     5
## 5 1891-1900     8
## 6 1901-1910     4
## 7 1911-1920     7
## 8 1921-1930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that</a:t>
            </a:r>
            <a:r>
              <a:rPr/>
              <a:t> </a:t>
            </a:r>
            <a:r>
              <a:rPr/>
              <a:t>I</a:t>
            </a:r>
            <a:r>
              <a:rPr/>
              <a:t> </a:t>
            </a:r>
            <a:r>
              <a:rPr/>
              <a:t>used</a:t>
            </a:r>
          </a:p>
        </p:txBody>
      </p:sp>
      <p:sp>
        <p:nvSpPr>
          <p:cNvPr id="3" name="Content Placeholder 2"/>
          <p:cNvSpPr>
            <a:spLocks noGrp="1"/>
          </p:cNvSpPr>
          <p:nvPr>
            <p:ph idx="1"/>
          </p:nvPr>
        </p:nvSpPr>
        <p:spPr/>
        <p:txBody>
          <a:bodyPr/>
          <a:lstStyle/>
          <a:p>
            <a:pPr lvl="0" marL="1270000" indent="0">
              <a:buNone/>
            </a:pPr>
            <a:r>
              <a:rPr sz="1800">
                <a:latin typeface="Courier"/>
              </a:rPr>
              <a:t>add_trend &lt;-</a:t>
            </a:r>
            <a:r>
              <a:rPr sz="1800">
                <a:solidFill>
                  <a:srgbClr val="4070A0"/>
                </a:solidFill>
                <a:latin typeface="Courier"/>
              </a:rPr>
              <a:t> </a:t>
            </a:r>
            <a:r>
              <a:rPr sz="1800" b="1">
                <a:solidFill>
                  <a:srgbClr val="007020"/>
                </a:solidFill>
                <a:latin typeface="Courier"/>
              </a:rPr>
              <a:t>function</a:t>
            </a:r>
            <a:r>
              <a:rPr sz="1800">
                <a:latin typeface="Courier"/>
              </a:rPr>
              <a:t>(point_plot, df, degree) {</a:t>
            </a:r>
            <a:br/>
            <a:r>
              <a:rPr sz="1800">
                <a:latin typeface="Courier"/>
              </a:rPr>
              <a:t>  x_grid &lt;-</a:t>
            </a:r>
            <a:r>
              <a:rPr sz="1800">
                <a:solidFill>
                  <a:srgbClr val="4070A0"/>
                </a:solidFill>
                <a:latin typeface="Courier"/>
              </a:rPr>
              <a:t> </a:t>
            </a:r>
            <a:r>
              <a:rPr sz="1800" b="1">
                <a:solidFill>
                  <a:srgbClr val="007020"/>
                </a:solidFill>
                <a:latin typeface="Courier"/>
              </a:rPr>
              <a:t>data.frame</a:t>
            </a:r>
            <a:r>
              <a:rPr sz="1800">
                <a:latin typeface="Courier"/>
              </a:rPr>
              <a:t>(</a:t>
            </a:r>
            <a:r>
              <a:rPr sz="1800">
                <a:solidFill>
                  <a:srgbClr val="902000"/>
                </a:solidFill>
                <a:latin typeface="Courier"/>
              </a:rPr>
              <a:t>x=</a:t>
            </a:r>
            <a:r>
              <a:rPr sz="1800" b="1">
                <a:solidFill>
                  <a:srgbClr val="007020"/>
                </a:solidFill>
                <a:latin typeface="Courier"/>
              </a:rPr>
              <a:t>seq</a:t>
            </a:r>
            <a:r>
              <a:rPr sz="1800">
                <a:latin typeface="Courier"/>
              </a:rPr>
              <a:t>(</a:t>
            </a:r>
            <a:r>
              <a:rPr sz="1800">
                <a:solidFill>
                  <a:srgbClr val="40A070"/>
                </a:solidFill>
                <a:latin typeface="Courier"/>
              </a:rPr>
              <a:t>1855</a:t>
            </a:r>
            <a:r>
              <a:rPr sz="1800">
                <a:latin typeface="Courier"/>
              </a:rPr>
              <a:t>, </a:t>
            </a:r>
            <a:r>
              <a:rPr sz="1800">
                <a:solidFill>
                  <a:srgbClr val="40A070"/>
                </a:solidFill>
                <a:latin typeface="Courier"/>
              </a:rPr>
              <a:t>2005</a:t>
            </a:r>
            <a:r>
              <a:rPr sz="1800">
                <a:latin typeface="Courier"/>
              </a:rPr>
              <a:t>, </a:t>
            </a:r>
            <a:r>
              <a:rPr sz="1800">
                <a:solidFill>
                  <a:srgbClr val="902000"/>
                </a:solidFill>
                <a:latin typeface="Courier"/>
              </a:rPr>
              <a:t>by=</a:t>
            </a:r>
            <a:r>
              <a:rPr sz="1800">
                <a:solidFill>
                  <a:srgbClr val="40A070"/>
                </a:solidFill>
                <a:latin typeface="Courier"/>
              </a:rPr>
              <a:t>0.1</a:t>
            </a:r>
            <a:r>
              <a:rPr sz="1800">
                <a:latin typeface="Courier"/>
              </a:rPr>
              <a:t>))</a:t>
            </a:r>
            <a:br/>
            <a:r>
              <a:rPr sz="1800">
                <a:latin typeface="Courier"/>
              </a:rPr>
              <a:t>  </a:t>
            </a:r>
            <a:r>
              <a:rPr sz="1800" b="1">
                <a:solidFill>
                  <a:srgbClr val="007020"/>
                </a:solidFill>
                <a:latin typeface="Courier"/>
              </a:rPr>
              <a:t>lm</a:t>
            </a:r>
            <a:r>
              <a:rPr sz="1800">
                <a:latin typeface="Courier"/>
              </a:rPr>
              <a:t>(y</a:t>
            </a:r>
            <a:r>
              <a:rPr sz="1800">
                <a:solidFill>
                  <a:srgbClr val="666666"/>
                </a:solidFill>
                <a:latin typeface="Courier"/>
              </a:rPr>
              <a:t>~</a:t>
            </a:r>
            <a:r>
              <a:rPr sz="1800" b="1">
                <a:solidFill>
                  <a:srgbClr val="007020"/>
                </a:solidFill>
                <a:latin typeface="Courier"/>
              </a:rPr>
              <a:t>poly</a:t>
            </a:r>
            <a:r>
              <a:rPr sz="1800">
                <a:latin typeface="Courier"/>
              </a:rPr>
              <a:t>(x, degree), </a:t>
            </a:r>
            <a:r>
              <a:rPr sz="1800">
                <a:solidFill>
                  <a:srgbClr val="902000"/>
                </a:solidFill>
                <a:latin typeface="Courier"/>
              </a:rPr>
              <a:t>data=</a:t>
            </a:r>
            <a:r>
              <a:rPr sz="1800">
                <a:latin typeface="Courier"/>
              </a:rPr>
              <a:t>df)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augment</a:t>
            </a:r>
            <a:r>
              <a:rPr sz="1800">
                <a:latin typeface="Courier"/>
              </a:rPr>
              <a:t>(</a:t>
            </a:r>
            <a:r>
              <a:rPr sz="1800">
                <a:solidFill>
                  <a:srgbClr val="902000"/>
                </a:solidFill>
                <a:latin typeface="Courier"/>
              </a:rPr>
              <a:t>newdata=</a:t>
            </a:r>
            <a:r>
              <a:rPr sz="1800">
                <a:latin typeface="Courier"/>
              </a:rPr>
              <a:t>x_grid) -&gt;</a:t>
            </a:r>
            <a:r>
              <a:rPr sz="1800">
                <a:solidFill>
                  <a:srgbClr val="4070A0"/>
                </a:solidFill>
                <a:latin typeface="Courier"/>
              </a:rPr>
              <a:t> </a:t>
            </a:r>
            <a:r>
              <a:rPr sz="1800">
                <a:latin typeface="Courier"/>
              </a:rPr>
              <a:t>yhat</a:t>
            </a:r>
            <a:br/>
            <a:r>
              <a:rPr sz="1800">
                <a:latin typeface="Courier"/>
              </a:rPr>
              <a:t>  yhat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.trend=</a:t>
            </a:r>
            <a:r>
              <a:rPr sz="1800" b="1">
                <a:solidFill>
                  <a:srgbClr val="007020"/>
                </a:solidFill>
                <a:latin typeface="Courier"/>
              </a:rPr>
              <a:t>ifelse</a:t>
            </a:r>
            <a:r>
              <a:rPr sz="1800">
                <a:latin typeface="Courier"/>
              </a:rPr>
              <a:t>(.fitted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15</a:t>
            </a:r>
            <a:r>
              <a:rPr sz="1800">
                <a:latin typeface="Courier"/>
              </a:rPr>
              <a:t>, </a:t>
            </a:r>
            <a:r>
              <a:rPr sz="1800">
                <a:solidFill>
                  <a:srgbClr val="40A070"/>
                </a:solidFill>
                <a:latin typeface="Courier"/>
              </a:rPr>
              <a:t>15</a:t>
            </a:r>
            <a:r>
              <a:rPr sz="1800">
                <a:latin typeface="Courier"/>
              </a:rPr>
              <a:t>, .fitted))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.trend=</a:t>
            </a:r>
            <a:r>
              <a:rPr sz="1800" b="1">
                <a:solidFill>
                  <a:srgbClr val="007020"/>
                </a:solidFill>
                <a:latin typeface="Courier"/>
              </a:rPr>
              <a:t>ifelse</a:t>
            </a:r>
            <a:r>
              <a:rPr sz="1800">
                <a:latin typeface="Courier"/>
              </a:rPr>
              <a:t>(.fitted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-5</a:t>
            </a:r>
            <a:r>
              <a:rPr sz="1800">
                <a:latin typeface="Courier"/>
              </a:rPr>
              <a:t>, </a:t>
            </a:r>
            <a:r>
              <a:rPr sz="1800">
                <a:solidFill>
                  <a:srgbClr val="40A070"/>
                </a:solidFill>
                <a:latin typeface="Courier"/>
              </a:rPr>
              <a:t>-5</a:t>
            </a:r>
            <a:r>
              <a:rPr sz="1800">
                <a:latin typeface="Courier"/>
              </a:rPr>
              <a:t>, .trend))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truncated=</a:t>
            </a:r>
            <a:r>
              <a:rPr sz="1800" b="1">
                <a:solidFill>
                  <a:srgbClr val="007020"/>
                </a:solidFill>
                <a:latin typeface="Courier"/>
              </a:rPr>
              <a:t>ifelse</a:t>
            </a:r>
            <a:r>
              <a:rPr sz="1800">
                <a:latin typeface="Courier"/>
              </a:rPr>
              <a:t>(.trend </a:t>
            </a:r>
            <a:r>
              <a:rPr sz="1800">
                <a:solidFill>
                  <a:srgbClr val="666666"/>
                </a:solidFill>
                <a:latin typeface="Courier"/>
              </a:rPr>
              <a:t>%in%</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5</a:t>
            </a:r>
            <a:r>
              <a:rPr sz="1800">
                <a:latin typeface="Courier"/>
              </a:rPr>
              <a:t>, </a:t>
            </a:r>
            <a:r>
              <a:rPr sz="1800">
                <a:solidFill>
                  <a:srgbClr val="40A070"/>
                </a:solidFill>
                <a:latin typeface="Courier"/>
              </a:rPr>
              <a:t>15</a:t>
            </a:r>
            <a:r>
              <a:rPr sz="1800">
                <a:latin typeface="Courier"/>
              </a:rPr>
              <a:t>), </a:t>
            </a:r>
            <a:r>
              <a:rPr sz="1800">
                <a:solidFill>
                  <a:srgbClr val="4070A0"/>
                </a:solidFill>
                <a:latin typeface="Courier"/>
              </a:rPr>
              <a:t>"Y"</a:t>
            </a:r>
            <a:r>
              <a:rPr sz="1800">
                <a:latin typeface="Courier"/>
              </a:rPr>
              <a:t>, </a:t>
            </a:r>
            <a:r>
              <a:rPr sz="1800">
                <a:solidFill>
                  <a:srgbClr val="4070A0"/>
                </a:solidFill>
                <a:latin typeface="Courier"/>
              </a:rPr>
              <a:t>"N"</a:t>
            </a:r>
            <a:r>
              <a:rPr sz="1800">
                <a:latin typeface="Courier"/>
              </a:rPr>
              <a:t>)) -&gt;</a:t>
            </a:r>
            <a:r>
              <a:rPr sz="1800">
                <a:solidFill>
                  <a:srgbClr val="4070A0"/>
                </a:solidFill>
                <a:latin typeface="Courier"/>
              </a:rPr>
              <a:t> </a:t>
            </a:r>
            <a:r>
              <a:rPr sz="1800">
                <a:latin typeface="Courier"/>
              </a:rPr>
              <a:t>yhat</a:t>
            </a:r>
            <a:br/>
            <a:r>
              <a:rPr sz="1800">
                <a:latin typeface="Courier"/>
              </a:rPr>
              <a:t>    </a:t>
            </a:r>
            <a:br/>
            <a:r>
              <a:rPr sz="1800">
                <a:latin typeface="Courier"/>
              </a:rPr>
              <a:t>  </a:t>
            </a:r>
            <a:br/>
            <a:r>
              <a:rPr sz="1800">
                <a:latin typeface="Courier"/>
              </a:rPr>
              <a:t>  yhat_</a:t>
            </a:r>
            <a:r>
              <a:rPr sz="1800">
                <a:solidFill>
                  <a:srgbClr val="40A070"/>
                </a:solidFill>
                <a:latin typeface="Courier"/>
              </a:rPr>
              <a:t>2005</a:t>
            </a:r>
            <a:r>
              <a:rPr sz="1800">
                <a:latin typeface="Courier"/>
              </a:rPr>
              <a:t> &lt;-</a:t>
            </a:r>
            <a:r>
              <a:rPr sz="1800">
                <a:solidFill>
                  <a:srgbClr val="4070A0"/>
                </a:solidFill>
                <a:latin typeface="Courier"/>
              </a:rPr>
              <a:t> </a:t>
            </a:r>
            <a:r>
              <a:rPr sz="1800" b="1">
                <a:solidFill>
                  <a:srgbClr val="007020"/>
                </a:solidFill>
                <a:latin typeface="Courier"/>
              </a:rPr>
              <a:t>filter</a:t>
            </a:r>
            <a:r>
              <a:rPr sz="1800">
                <a:latin typeface="Courier"/>
              </a:rPr>
              <a:t>(yhat, x</a:t>
            </a:r>
            <a:r>
              <a:rPr sz="1800">
                <a:solidFill>
                  <a:srgbClr val="666666"/>
                </a:solidFill>
                <a:latin typeface="Courier"/>
              </a:rPr>
              <a:t>==</a:t>
            </a:r>
            <a:r>
              <a:rPr sz="1800">
                <a:solidFill>
                  <a:srgbClr val="40A070"/>
                </a:solidFill>
                <a:latin typeface="Courier"/>
              </a:rPr>
              <a:t>2005</a:t>
            </a:r>
            <a:r>
              <a:rPr sz="1800">
                <a:latin typeface="Courier"/>
              </a:rPr>
              <a:t>)</a:t>
            </a:r>
            <a:br/>
            <a:r>
              <a:rPr sz="1800">
                <a:latin typeface="Courier"/>
              </a:rPr>
              <a:t>  prediction &lt;&lt;-</a:t>
            </a:r>
            <a:r>
              <a:rPr sz="1800">
                <a:solidFill>
                  <a:srgbClr val="4070A0"/>
                </a:solidFill>
                <a:latin typeface="Courier"/>
              </a:rPr>
              <a:t> </a:t>
            </a:r>
            <a:r>
              <a:rPr sz="1800">
                <a:latin typeface="Courier"/>
              </a:rPr>
              <a:t>yhat_</a:t>
            </a:r>
            <a:r>
              <a:rPr sz="1800">
                <a:solidFill>
                  <a:srgbClr val="40A070"/>
                </a:solidFill>
                <a:latin typeface="Courier"/>
              </a:rPr>
              <a:t>2005</a:t>
            </a:r>
            <a:r>
              <a:rPr sz="1800">
                <a:solidFill>
                  <a:srgbClr val="666666"/>
                </a:solidFill>
                <a:latin typeface="Courier"/>
              </a:rPr>
              <a:t>$</a:t>
            </a:r>
            <a:r>
              <a:rPr sz="1800">
                <a:latin typeface="Courier"/>
              </a:rPr>
              <a:t>.fitted</a:t>
            </a:r>
            <a:br/>
            <a:r>
              <a:rPr sz="1800">
                <a:latin typeface="Courier"/>
              </a:rPr>
              <a:t>  point_plot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geom_line</a:t>
            </a:r>
            <a:r>
              <a:rPr sz="1800">
                <a:latin typeface="Courier"/>
              </a:rPr>
              <a:t>(</a:t>
            </a:r>
            <a:r>
              <a:rPr sz="1800">
                <a:solidFill>
                  <a:srgbClr val="902000"/>
                </a:solidFill>
                <a:latin typeface="Courier"/>
              </a:rPr>
              <a:t>data=</a:t>
            </a:r>
            <a:r>
              <a:rPr sz="1800">
                <a:latin typeface="Courier"/>
              </a:rPr>
              <a:t>yhat, </a:t>
            </a:r>
            <a:r>
              <a:rPr sz="1800" b="1">
                <a:solidFill>
                  <a:srgbClr val="007020"/>
                </a:solidFill>
                <a:latin typeface="Courier"/>
              </a:rPr>
              <a:t>aes</a:t>
            </a:r>
            <a:r>
              <a:rPr sz="1800">
                <a:latin typeface="Courier"/>
              </a:rPr>
              <a:t>(x, .trend), </a:t>
            </a:r>
            <a:r>
              <a:rPr sz="1800">
                <a:solidFill>
                  <a:srgbClr val="902000"/>
                </a:solidFill>
                <a:latin typeface="Courier"/>
              </a:rPr>
              <a:t>color=</a:t>
            </a:r>
            <a:r>
              <a:rPr sz="1800">
                <a:solidFill>
                  <a:srgbClr val="4070A0"/>
                </a:solidFill>
                <a:latin typeface="Courier"/>
              </a:rPr>
              <a:t>"darkgreen"</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data=</a:t>
            </a:r>
            <a:r>
              <a:rPr sz="1800">
                <a:latin typeface="Courier"/>
              </a:rPr>
              <a:t>yhat, </a:t>
            </a:r>
            <a:r>
              <a:rPr sz="1800" b="1">
                <a:solidFill>
                  <a:srgbClr val="007020"/>
                </a:solidFill>
                <a:latin typeface="Courier"/>
              </a:rPr>
              <a:t>aes</a:t>
            </a:r>
            <a:r>
              <a:rPr sz="1800">
                <a:latin typeface="Courier"/>
              </a:rPr>
              <a:t>(x, .trend, </a:t>
            </a:r>
            <a:r>
              <a:rPr sz="1800">
                <a:solidFill>
                  <a:srgbClr val="902000"/>
                </a:solidFill>
                <a:latin typeface="Courier"/>
              </a:rPr>
              <a:t>color=</a:t>
            </a:r>
            <a:r>
              <a:rPr sz="1800">
                <a:latin typeface="Courier"/>
              </a:rPr>
              <a:t>truncated), </a:t>
            </a:r>
            <a:r>
              <a:rPr sz="1800">
                <a:solidFill>
                  <a:srgbClr val="902000"/>
                </a:solidFill>
                <a:latin typeface="Courier"/>
              </a:rPr>
              <a:t>pch=</a:t>
            </a:r>
            <a:r>
              <a:rPr sz="1800">
                <a:solidFill>
                  <a:srgbClr val="4070A0"/>
                </a:solidFill>
                <a:latin typeface="Courier"/>
              </a:rPr>
              <a: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scale_color_manual</a:t>
            </a:r>
            <a:r>
              <a:rPr sz="1800">
                <a:latin typeface="Courier"/>
              </a:rPr>
              <a:t>(</a:t>
            </a:r>
            <a:r>
              <a:rPr sz="1800">
                <a:solidFill>
                  <a:srgbClr val="902000"/>
                </a:solidFill>
                <a:latin typeface="Courier"/>
              </a:rPr>
              <a:t>values=</a:t>
            </a:r>
            <a:r>
              <a:rPr sz="1800" b="1">
                <a:solidFill>
                  <a:srgbClr val="007020"/>
                </a:solidFill>
                <a:latin typeface="Courier"/>
              </a:rPr>
              <a:t>c</a:t>
            </a:r>
            <a:r>
              <a:rPr sz="1800">
                <a:latin typeface="Courier"/>
              </a:rPr>
              <a:t>(</a:t>
            </a:r>
            <a:r>
              <a:rPr sz="1800">
                <a:solidFill>
                  <a:srgbClr val="4070A0"/>
                </a:solidFill>
                <a:latin typeface="Courier"/>
              </a:rPr>
              <a:t>"darkgreen"</a:t>
            </a:r>
            <a:r>
              <a:rPr sz="1800">
                <a:latin typeface="Courier"/>
              </a:rPr>
              <a:t>, </a:t>
            </a:r>
            <a:r>
              <a:rPr sz="1800">
                <a:solidFill>
                  <a:srgbClr val="4070A0"/>
                </a:solidFill>
                <a:latin typeface="Courier"/>
              </a:rPr>
              <a:t>"red"</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geom_label</a:t>
            </a:r>
            <a:r>
              <a:rPr sz="1800">
                <a:latin typeface="Courier"/>
              </a:rPr>
              <a:t>(</a:t>
            </a:r>
            <a:br/>
            <a:r>
              <a:rPr sz="1800">
                <a:latin typeface="Courier"/>
              </a:rPr>
              <a:t>      </a:t>
            </a:r>
            <a:r>
              <a:rPr sz="1800">
                <a:solidFill>
                  <a:srgbClr val="902000"/>
                </a:solidFill>
                <a:latin typeface="Courier"/>
              </a:rPr>
              <a:t>data=</a:t>
            </a:r>
            <a:r>
              <a:rPr sz="1800">
                <a:latin typeface="Courier"/>
              </a:rPr>
              <a:t>yhat_</a:t>
            </a:r>
            <a:r>
              <a:rPr sz="1800">
                <a:solidFill>
                  <a:srgbClr val="40A070"/>
                </a:solidFill>
                <a:latin typeface="Courier"/>
              </a:rPr>
              <a:t>2005</a:t>
            </a:r>
            <a:r>
              <a:rPr sz="1800">
                <a:latin typeface="Courier"/>
              </a:rPr>
              <a:t>, </a:t>
            </a:r>
            <a:br/>
            <a:r>
              <a:rPr sz="1800">
                <a:latin typeface="Courier"/>
              </a:rPr>
              <a:t>      </a:t>
            </a:r>
            <a:r>
              <a:rPr sz="1800" b="1">
                <a:solidFill>
                  <a:srgbClr val="007020"/>
                </a:solidFill>
                <a:latin typeface="Courier"/>
              </a:rPr>
              <a:t>aes</a:t>
            </a:r>
            <a:r>
              <a:rPr sz="1800">
                <a:latin typeface="Courier"/>
              </a:rPr>
              <a:t>(x, .trend, </a:t>
            </a:r>
            <a:r>
              <a:rPr sz="1800">
                <a:solidFill>
                  <a:srgbClr val="902000"/>
                </a:solidFill>
                <a:latin typeface="Courier"/>
              </a:rPr>
              <a:t>label=</a:t>
            </a:r>
            <a:r>
              <a:rPr sz="1800" b="1">
                <a:solidFill>
                  <a:srgbClr val="007020"/>
                </a:solidFill>
                <a:latin typeface="Courier"/>
              </a:rPr>
              <a:t>round</a:t>
            </a:r>
            <a:r>
              <a:rPr sz="1800">
                <a:latin typeface="Courier"/>
              </a:rPr>
              <a:t>(.fitted, </a:t>
            </a:r>
            <a:r>
              <a:rPr sz="1800">
                <a:solidFill>
                  <a:srgbClr val="40A070"/>
                </a:solidFill>
                <a:latin typeface="Courier"/>
              </a:rPr>
              <a:t>1</a:t>
            </a:r>
            <a:r>
              <a:rPr sz="1800">
                <a:latin typeface="Courier"/>
              </a:rPr>
              <a:t>), </a:t>
            </a:r>
            <a:r>
              <a:rPr sz="1800">
                <a:solidFill>
                  <a:srgbClr val="902000"/>
                </a:solidFill>
                <a:latin typeface="Courier"/>
              </a:rPr>
              <a:t>color=</a:t>
            </a:r>
            <a:r>
              <a:rPr sz="1800">
                <a:latin typeface="Courier"/>
              </a:rPr>
              <a:t>truncated))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legend.position=</a:t>
            </a:r>
            <a:r>
              <a:rPr sz="1800">
                <a:solidFill>
                  <a:srgbClr val="4070A0"/>
                </a:solidFill>
                <a:latin typeface="Courier"/>
              </a:rPr>
              <a:t>"none"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expand_limits</a:t>
            </a:r>
            <a:r>
              <a:rPr sz="1800">
                <a:latin typeface="Courier"/>
              </a:rPr>
              <a:t>(</a:t>
            </a:r>
            <a:r>
              <a:rPr sz="1800">
                <a:solidFill>
                  <a:srgbClr val="902000"/>
                </a:solidFill>
                <a:latin typeface="Courier"/>
              </a:rPr>
              <a:t>y=</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5</a:t>
            </a:r>
            <a:r>
              <a:rPr sz="1800">
                <a:latin typeface="Courier"/>
              </a:rPr>
              <a:t>, </a:t>
            </a:r>
            <a:r>
              <a:rPr sz="1800">
                <a:solidFill>
                  <a:srgbClr val="40A070"/>
                </a:solidFill>
                <a:latin typeface="Courier"/>
              </a:rPr>
              <a:t>15</a:t>
            </a:r>
            <a:r>
              <a:rPr sz="1800">
                <a:latin typeface="Courier"/>
              </a:rPr>
              <a:t>))</a:t>
            </a:r>
            <a:br/>
            <a:r>
              <a:rPr sz="1800">
                <a:latin typeface="Courier"/>
              </a:rPr>
              <a:t>}</a:t>
            </a:r>
            <a:br/>
            <a:r>
              <a:rPr sz="1800" b="1">
                <a:solidFill>
                  <a:srgbClr val="007020"/>
                </a:solidFill>
                <a:latin typeface="Courier"/>
              </a:rPr>
              <a:t>add_trend</a:t>
            </a:r>
            <a:r>
              <a:rPr sz="1800">
                <a:latin typeface="Courier"/>
              </a:rPr>
              <a:t>(point_plot, df, </a:t>
            </a:r>
            <a:r>
              <a:rPr sz="1800">
                <a:solidFill>
                  <a:srgbClr val="40A070"/>
                </a:solidFill>
                <a:latin typeface="Courier"/>
              </a:rPr>
              <a:t>1</a:t>
            </a:r>
            <a:r>
              <a:rPr sz="1800">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that</a:t>
            </a:r>
            <a:r>
              <a:rPr/>
              <a:t> </a:t>
            </a:r>
            <a:r>
              <a:rPr/>
              <a:t>I</a:t>
            </a:r>
            <a:r>
              <a:rPr/>
              <a:t> </a:t>
            </a:r>
            <a:r>
              <a:rPr/>
              <a:t>used</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2</a:t>
            </a:r>
            <a:r>
              <a:rPr sz="1800">
                <a:latin typeface="Courie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that</a:t>
            </a:r>
            <a:r>
              <a:rPr/>
              <a:t> </a:t>
            </a:r>
            <a:r>
              <a:rPr/>
              <a:t>I</a:t>
            </a:r>
            <a:r>
              <a:rPr/>
              <a:t> </a:t>
            </a:r>
            <a:r>
              <a:rPr/>
              <a:t>used</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3</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4</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5</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6</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7</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8</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9</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10</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11</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12</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13</a:t>
            </a:r>
            <a:r>
              <a:rPr sz="1800">
                <a:latin typeface="Courier"/>
              </a:rPr>
              <a:t>)</a:t>
            </a:r>
          </a:p>
          <a:p>
            <a:pPr lvl="0" marL="1270000" indent="0">
              <a:buNone/>
            </a:pPr>
            <a:r>
              <a:rPr sz="1800" b="1">
                <a:solidFill>
                  <a:srgbClr val="007020"/>
                </a:solidFill>
                <a:latin typeface="Courier"/>
              </a:rPr>
              <a:t>add_trend</a:t>
            </a:r>
            <a:r>
              <a:rPr sz="1800">
                <a:latin typeface="Courier"/>
              </a:rPr>
              <a:t>(point_plot, df, </a:t>
            </a:r>
            <a:r>
              <a:rPr sz="1800">
                <a:solidFill>
                  <a:srgbClr val="40A070"/>
                </a:solidFill>
                <a:latin typeface="Courier"/>
              </a:rPr>
              <a:t>14</a:t>
            </a:r>
            <a:r>
              <a:rPr sz="1800">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data</a:t>
            </a:r>
            <a:r>
              <a:rPr/>
              <a:t> </a:t>
            </a:r>
            <a:r>
              <a:rPr/>
              <a:t>used</a:t>
            </a:r>
            <a:r>
              <a:rPr/>
              <a:t> </a:t>
            </a:r>
            <a:r>
              <a:rPr/>
              <a:t>in</a:t>
            </a:r>
            <a:r>
              <a:rPr/>
              <a:t> </a:t>
            </a:r>
            <a:r>
              <a:rPr/>
              <a:t>this</a:t>
            </a:r>
            <a:r>
              <a:rPr/>
              <a:t> </a:t>
            </a:r>
            <a:r>
              <a:rPr/>
              <a:t>example</a:t>
            </a:r>
            <a:r>
              <a:rPr/>
              <a:t> </a:t>
            </a:r>
            <a:r>
              <a:rPr/>
              <a:t>(2/2)</a:t>
            </a:r>
          </a:p>
        </p:txBody>
      </p:sp>
      <p:sp>
        <p:nvSpPr>
          <p:cNvPr id="3" name="Content Placeholder 2"/>
          <p:cNvSpPr>
            <a:spLocks noGrp="1"/>
          </p:cNvSpPr>
          <p:nvPr>
            <p:ph idx="1"/>
          </p:nvPr>
        </p:nvSpPr>
        <p:spPr/>
        <p:txBody>
          <a:bodyPr/>
          <a:lstStyle/>
          <a:p>
            <a:pPr lvl="0" marL="1270000" indent="0">
              <a:buNone/>
            </a:pPr>
            <a:r>
              <a:rPr sz="1800">
                <a:latin typeface="Courier"/>
              </a:rPr>
              <a:t>##       Decade Count
## 9  1931-1940     8
## 10 1941-1950    10
## 11 1951-1960     9
## 12 1961-1970     6
## 13 1971-1980     4
## 14 1981-1990     4
## 15 1991-2000     5
## 16 2001-2006     7</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p>
        </p:txBody>
      </p:sp>
      <p:pic>
        <p:nvPicPr>
          <p:cNvPr descr="hurricane-frequencies_files/figure-pptx/p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the</a:t>
            </a:r>
            <a:r>
              <a:rPr/>
              <a:t> </a:t>
            </a:r>
            <a:r>
              <a:rPr/>
              <a:t>data</a:t>
            </a:r>
            <a:r>
              <a:rPr/>
              <a:t> </a:t>
            </a:r>
            <a:r>
              <a:rPr/>
              <a:t>with</a:t>
            </a:r>
            <a:r>
              <a:rPr/>
              <a:t> </a:t>
            </a:r>
            <a:r>
              <a:rPr/>
              <a:t>a</a:t>
            </a:r>
            <a:r>
              <a:rPr/>
              <a:t> </a:t>
            </a:r>
            <a:r>
              <a:rPr/>
              <a:t>linear</a:t>
            </a:r>
            <a:r>
              <a:rPr/>
              <a:t> </a:t>
            </a:r>
            <a:r>
              <a:rPr/>
              <a:t>prediction</a:t>
            </a:r>
          </a:p>
        </p:txBody>
      </p:sp>
      <p:pic>
        <p:nvPicPr>
          <p:cNvPr descr="hurricane-frequencies_files/figure-pptx/poly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 example using hurricane frequencies</dc:title>
  <dc:creator>Steve Simon</dc:creator>
  <cp:keywords/>
  <dcterms:created xsi:type="dcterms:W3CDTF">2021-12-11T23:16:16Z</dcterms:created>
  <dcterms:modified xsi:type="dcterms:W3CDTF">2021-12-11T23:16:16Z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2021-12-11</vt:lpwstr>
  </property>
  <property fmtid="{D5CDD505-2E9C-101B-9397-08002B2CF9AE}" pid="4" name="output">
    <vt:lpwstr>powerpoint_presentation</vt:lpwstr>
  </property>
  <property fmtid="{D5CDD505-2E9C-101B-9397-08002B2CF9AE}" pid="5" name="source">
    <vt:lpwstr>New</vt:lpwstr>
  </property>
  <property fmtid="{D5CDD505-2E9C-101B-9397-08002B2CF9AE}" pid="6" name="tags">
    <vt:lpwstr/>
  </property>
</Properties>
</file>