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notesMaster" Target="notesMasters/notes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Synopsis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easy,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Inductive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deductive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aspects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thoughtfully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topic.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Throughout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choosing.</a:t>
            </a:r>
            <a:r>
              <a:rPr/>
              <a:t> </a:t>
            </a:r>
            <a:r>
              <a:rPr/>
              <a:t>Ideally,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capstone</a:t>
            </a:r>
            <a:r>
              <a:rPr/>
              <a:t> </a:t>
            </a:r>
            <a:r>
              <a:rPr/>
              <a:t>project).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relates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career</a:t>
            </a:r>
            <a:r>
              <a:rPr/>
              <a:t> </a:t>
            </a:r>
            <a:r>
              <a:rPr/>
              <a:t>goals.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thesis,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also.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relate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eventual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progresses,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abandon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also.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students,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brainstorm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ideas.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Synopsis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(focus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interviews,</a:t>
            </a:r>
            <a:r>
              <a:rPr/>
              <a:t> </a:t>
            </a:r>
            <a:r>
              <a:rPr/>
              <a:t>questionnaires,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particular)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care.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illustrates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Synopsis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time-consuming,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vital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assuring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Synopsis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errors,</a:t>
            </a:r>
            <a:r>
              <a:rPr/>
              <a:t> </a:t>
            </a:r>
            <a:r>
              <a:rPr/>
              <a:t>p-values,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classical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Synopsis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conceptual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(linear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analysis)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defend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Synopsis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strict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standards.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proposing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approved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Board.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covers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perceive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Whistle</a:t>
            </a:r>
            <a:r>
              <a:rPr/>
              <a:t> </a:t>
            </a:r>
            <a:r>
              <a:rPr/>
              <a:t>blowing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describing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reveals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fraud)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organization.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perceive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fraud,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avenues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pursue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fraud.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whistle</a:t>
            </a:r>
            <a:r>
              <a:rPr/>
              <a:t> </a:t>
            </a:r>
            <a:r>
              <a:rPr/>
              <a:t>blowing.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anticipate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capstone</a:t>
            </a:r>
            <a:r>
              <a:rPr/>
              <a:t> </a:t>
            </a:r>
            <a:r>
              <a:rPr/>
              <a:t>project,</a:t>
            </a:r>
            <a:r>
              <a:rPr/>
              <a:t> </a:t>
            </a:r>
            <a:r>
              <a:rPr/>
              <a:t>thesis,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dissertation.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capstone,</a:t>
            </a:r>
            <a:r>
              <a:rPr/>
              <a:t> </a:t>
            </a:r>
            <a:r>
              <a:rPr/>
              <a:t>thesis,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dissertation,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semester,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semester,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updated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feedback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bulk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upcoming</a:t>
            </a:r>
            <a:r>
              <a:rPr/>
              <a:t> </a:t>
            </a:r>
            <a:r>
              <a:rPr/>
              <a:t>weeks.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Synopsis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reviews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topic,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knowledge,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gaps.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contrasts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started,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Synopsis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device,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coin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frequently,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generator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achieve,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achieve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settings.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randomization,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powerful,</a:t>
            </a:r>
            <a:r>
              <a:rPr/>
              <a:t> </a:t>
            </a:r>
            <a:r>
              <a:rPr/>
              <a:t>eliminating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biases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impractical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Synopsis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Quasi-experimental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offered,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forgo</a:t>
            </a:r>
            <a:r>
              <a:rPr/>
              <a:t> </a:t>
            </a:r>
            <a:r>
              <a:rPr/>
              <a:t>randomization.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impractical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unacceptable.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legitimate</a:t>
            </a:r>
            <a:r>
              <a:rPr/>
              <a:t> </a:t>
            </a:r>
            <a:r>
              <a:rPr/>
              <a:t>concerns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weaknesses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valid</a:t>
            </a:r>
            <a:r>
              <a:rPr/>
              <a:t> </a:t>
            </a:r>
            <a:r>
              <a:rPr/>
              <a:t>inferences.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Synopsis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Observational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providers.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anyone.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instead.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conclusions.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purposes,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encountered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inexpensively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Synopsis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Synopsis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Sampling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(probability</a:t>
            </a:r>
            <a:r>
              <a:rPr/>
              <a:t> </a:t>
            </a:r>
            <a:r>
              <a:rPr/>
              <a:t>sampling),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ensure</a:t>
            </a:r>
            <a:r>
              <a:rPr/>
              <a:t> </a:t>
            </a:r>
            <a:r>
              <a:rPr/>
              <a:t>representativeness.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(non-probability</a:t>
            </a:r>
            <a:r>
              <a:rPr/>
              <a:t> </a:t>
            </a:r>
            <a:r>
              <a:rPr/>
              <a:t>sampling).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Synopsis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Establishing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credibility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establishment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reliabity,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MEDB</a:t>
            </a:r>
            <a:r>
              <a:rPr/>
              <a:t> </a:t>
            </a:r>
            <a:r>
              <a:rPr/>
              <a:t>5510,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module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Module09,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objectives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understand when test-retest reliability and interrater reliability can be used.</a:t>
            </a:r>
          </a:p>
          <a:p>
            <a:pPr lvl="1"/>
            <a:r>
              <a:rPr/>
              <a:t>describe the process by which you can establish face and content validity.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Module10,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objectives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describe the resources needed to conduct focus groups or a series of interviews.</a:t>
            </a:r>
          </a:p>
          <a:p>
            <a:pPr lvl="1"/>
            <a:r>
              <a:rPr/>
              <a:t>develop strategies for putting together a questionnaire.</a:t>
            </a:r>
          </a:p>
          <a:p>
            <a:pPr lvl="1"/>
            <a:r>
              <a:rPr/>
              <a:t>recognize the special issues associated with secondary data sources.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Module11,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objectives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understand the value of a data dictionary.</a:t>
            </a:r>
          </a:p>
          <a:p>
            <a:pPr lvl="1"/>
            <a:r>
              <a:rPr/>
              <a:t>identify how best to store dates and missing value codes.</a:t>
            </a:r>
          </a:p>
          <a:p>
            <a:pPr lvl="1"/>
            <a:r>
              <a:rPr/>
              <a:t>describe the strengths and weaknesses of storing data in a spreadsheet.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Module12,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objectives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discuss the goal of data analysis and interpretation in research projects</a:t>
            </a:r>
          </a:p>
          <a:p>
            <a:pPr lvl="1"/>
            <a:r>
              <a:rPr/>
              <a:t>discuss statistical power and how to determine it</a:t>
            </a:r>
          </a:p>
          <a:p>
            <a:pPr lvl="1"/>
            <a:r>
              <a:rPr/>
              <a:t>describe what is needed in order to determine sample size for a research project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Module13,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objectives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demonstrate knowledge of data analysis basic concepts</a:t>
            </a:r>
          </a:p>
          <a:p>
            <a:pPr lvl="1"/>
            <a:r>
              <a:rPr/>
              <a:t>describe analysis methods appropriate for exploratory, descriptive, explanatory, and quasi-experimental designs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Module01,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objectives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Define “clinical research methodology”</a:t>
            </a:r>
          </a:p>
          <a:p>
            <a:pPr lvl="1"/>
            <a:r>
              <a:rPr/>
              <a:t>Select an appropriate research topic</a:t>
            </a:r>
          </a:p>
          <a:p>
            <a:pPr lvl="1"/>
            <a:r>
              <a:rPr/>
              <a:t>Distinguish between various research approaches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Module02,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objectives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describe the difficulties faces by whistleblowers</a:t>
            </a:r>
          </a:p>
          <a:p>
            <a:pPr lvl="1"/>
            <a:r>
              <a:rPr/>
              <a:t>list the historical events that influenced the development of research ethics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Module03,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objectives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define what a literature review is</a:t>
            </a:r>
          </a:p>
          <a:p>
            <a:pPr lvl="1"/>
            <a:r>
              <a:rPr/>
              <a:t>contrast it with an annotated bibliography and a systematic overview.</a:t>
            </a:r>
          </a:p>
          <a:p>
            <a:pPr lvl="1"/>
            <a:r>
              <a:rPr/>
              <a:t>recognize the different approaches to organizing a literature review.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Module04,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objectives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define what a randomized study is and explain its advantages and disadvantages.</a:t>
            </a:r>
          </a:p>
          <a:p>
            <a:pPr lvl="1"/>
            <a:r>
              <a:rPr/>
              <a:t>describe how blinding, concealed allocation, and intention to treat analysis can improve the persuasiveness of a randomized trial.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Module05,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objectives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contrast the features of a quality improvement study with a research study</a:t>
            </a:r>
          </a:p>
          <a:p>
            <a:pPr lvl="1"/>
            <a:r>
              <a:rPr/>
              <a:t>describe the various quasi-experimental approaches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Module06,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objectives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distinguish different types of quantitative non-experimental approaches</a:t>
            </a:r>
          </a:p>
          <a:p>
            <a:pPr lvl="1"/>
            <a:r>
              <a:rPr/>
              <a:t>discuss strengths and weaknesses of qualitative research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Module07,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objectives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understand the format of a thesis</a:t>
            </a:r>
          </a:p>
          <a:p>
            <a:pPr lvl="1"/>
            <a:r>
              <a:rPr/>
              <a:t>prepare a bibliography using a consistent standard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Module08,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objectives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describe different approaches to probability sampling</a:t>
            </a:r>
          </a:p>
          <a:p>
            <a:pPr lvl="1"/>
            <a:r>
              <a:rPr/>
              <a:t>discuss advantages and disadvantages of non-probability samples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MEDB 5510, Clinical Research Methods, Objectives for every module</dc:title>
  <dc:creator/>
  <cp:keywords/>
  <dcterms:created xsi:type="dcterms:W3CDTF">2022-03-22T18:12:20Z</dcterms:created>
  <dcterms:modified xsi:type="dcterms:W3CDTF">2022-03-22T18:12:20Z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