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notesMaster" Target="notesMasters/notes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features,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backbone,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Management,</a:t>
            </a:r>
            <a:r>
              <a:rPr/>
              <a:t> </a:t>
            </a:r>
            <a:r>
              <a:rPr/>
              <a:t>Manpower,</a:t>
            </a:r>
            <a:r>
              <a:rPr/>
              <a:t> </a:t>
            </a:r>
            <a:r>
              <a:rPr/>
              <a:t>Machines,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Policies,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Plant,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subcauses,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bones.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brainstorming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repeatedly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winnow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nurses,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emerging?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fixable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informative.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radiologic</a:t>
            </a:r>
            <a:r>
              <a:rPr/>
              <a:t> </a:t>
            </a:r>
            <a:r>
              <a:rPr/>
              <a:t>reports.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Radiologist,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Exams,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Recognition.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noise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crowd.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non-retention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HIV-positive</a:t>
            </a:r>
            <a:r>
              <a:rPr/>
              <a:t> </a:t>
            </a:r>
            <a:r>
              <a:rPr/>
              <a:t>adolescents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Services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Accessibility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stigma,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empowerment.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environments.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awareness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stigma.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non-adherence.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tech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communication,</a:t>
            </a:r>
            <a:r>
              <a:rPr/>
              <a:t> </a:t>
            </a:r>
            <a:r>
              <a:rPr/>
              <a:t>environment/organization,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materials/resources.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litigation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frequent</a:t>
            </a:r>
            <a:r>
              <a:rPr/>
              <a:t> </a:t>
            </a:r>
            <a:r>
              <a:rPr/>
              <a:t>few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(around</a:t>
            </a:r>
            <a:r>
              <a:rPr/>
              <a:t> </a:t>
            </a:r>
            <a:r>
              <a:rPr/>
              <a:t>80%,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</a:t>
            </a:r>
            <a:r>
              <a:rPr/>
              <a:t> </a:t>
            </a:r>
            <a:r>
              <a:rPr/>
              <a:t>estimate)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(20%,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displayed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displayed.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(radiologist,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disease)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93%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unplanned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(cast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symptoms)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surgical</a:t>
            </a:r>
            <a:r>
              <a:rPr/>
              <a:t> </a:t>
            </a:r>
            <a:r>
              <a:rPr/>
              <a:t>consents,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varied.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amendments,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expired,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Illegible</a:t>
            </a:r>
            <a:r>
              <a:rPr/>
              <a:t> </a:t>
            </a:r>
            <a:r>
              <a:rPr/>
              <a:t>handwriting,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abbreviations)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consents.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https://www.hrsa.gov/sites/default/files/quality/toolbox/508pdfs/qualityimprovement.pdf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Lean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reduction,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TQM</a:t>
            </a:r>
            <a:r>
              <a:rPr/>
              <a:t> </a:t>
            </a:r>
            <a:r>
              <a:rPr/>
              <a:t>paces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strenuously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acronym,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acronyms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inferior,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because,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Assurance,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dismiss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tried,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success,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</a:t>
            </a:r>
            <a:r>
              <a:rPr/>
              <a:t> </a:t>
            </a:r>
            <a:r>
              <a:rPr/>
              <a:t>mistake.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nervously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hesitantly.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norm,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boldly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well-documented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elaborate.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apologize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time=remember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money).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cheap.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Contamination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bleed</a:t>
            </a:r>
            <a:r>
              <a:rPr/>
              <a:t> </a:t>
            </a:r>
            <a:r>
              <a:rPr/>
              <a:t>over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slip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interventions,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(Uh-oh!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hectic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O1.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persists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philosopher</a:t>
            </a:r>
            <a:r>
              <a:rPr/>
              <a:t> </a:t>
            </a:r>
            <a:r>
              <a:rPr/>
              <a:t>Karl</a:t>
            </a:r>
            <a:r>
              <a:rPr/>
              <a:t> </a:t>
            </a:r>
            <a:r>
              <a:rPr/>
              <a:t>Popper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wife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me?</a:t>
            </a:r>
            <a:r>
              <a:rPr/>
              <a:t>”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responded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eleven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Eleven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bagels</a:t>
            </a:r>
            <a:r>
              <a:rPr/>
              <a:t> </a:t>
            </a:r>
            <a:r>
              <a:rPr/>
              <a:t>fifteen?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eight?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feasibility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pre-test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post-test.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maturation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carry-over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unchanged,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X3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X4.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great!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existed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controls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pre-experimental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terrible,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dating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assumption,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testable</a:t>
            </a:r>
            <a:r>
              <a:rPr/>
              <a:t> </a:t>
            </a:r>
            <a:r>
              <a:rPr/>
              <a:t>assumption.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baseline.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O3,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O4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O6,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explanation.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assurances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floors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withdrawal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disappears.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pattern.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anonymity</a:t>
            </a:r>
            <a:r>
              <a:rPr/>
              <a:t> </a:t>
            </a:r>
            <a:r>
              <a:rPr/>
              <a:t>encourages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Halloween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bobbing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apples.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loud,</a:t>
            </a:r>
            <a:r>
              <a:rPr/>
              <a:t> </a:t>
            </a:r>
            <a:r>
              <a:rPr/>
              <a:t>rude,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disruptive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teenagers,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observe.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cloaked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identities.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anonymity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Halloween</a:t>
            </a:r>
            <a:r>
              <a:rPr/>
              <a:t> </a:t>
            </a:r>
            <a:r>
              <a:rPr/>
              <a:t>masks?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entered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continued.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phases.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seesaw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off,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ludicrous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roots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statisticians,</a:t>
            </a:r>
            <a:r>
              <a:rPr/>
              <a:t> </a:t>
            </a:r>
            <a:r>
              <a:rPr/>
              <a:t>Walter</a:t>
            </a:r>
            <a:r>
              <a:rPr/>
              <a:t> </a:t>
            </a:r>
            <a:r>
              <a:rPr/>
              <a:t>Shewhart,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Brent</a:t>
            </a:r>
            <a:r>
              <a:rPr/>
              <a:t> </a:t>
            </a:r>
            <a:r>
              <a:rPr/>
              <a:t>James.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Walter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Electric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1920s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post-war</a:t>
            </a:r>
            <a:r>
              <a:rPr/>
              <a:t> </a:t>
            </a:r>
            <a:r>
              <a:rPr/>
              <a:t>Japan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1950s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census,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rebuilding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industries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involvement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Brent</a:t>
            </a:r>
            <a:r>
              <a:rPr/>
              <a:t> </a:t>
            </a:r>
            <a:r>
              <a:rPr/>
              <a:t>James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chief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officer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Intermountain</a:t>
            </a:r>
            <a:r>
              <a:rPr/>
              <a:t> </a:t>
            </a:r>
            <a:r>
              <a:rPr/>
              <a:t>Healthcare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spoken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professionals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elicitation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viewpoints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organization-wide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success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solving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requirement.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effort.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(Plan,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Check/Study,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exclusively)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seminar,</a:t>
            </a:r>
            <a:r>
              <a:rPr/>
              <a:t> </a:t>
            </a:r>
            <a:r>
              <a:rPr/>
              <a:t>Felicity</a:t>
            </a:r>
            <a:r>
              <a:rPr/>
              <a:t> </a:t>
            </a:r>
            <a:r>
              <a:rPr/>
              <a:t>Pino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introduced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SMART.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identified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(Specific,</a:t>
            </a:r>
            <a:r>
              <a:rPr/>
              <a:t> </a:t>
            </a:r>
            <a:r>
              <a:rPr/>
              <a:t>Measurable,</a:t>
            </a:r>
            <a:r>
              <a:rPr/>
              <a:t> </a:t>
            </a:r>
            <a:r>
              <a:rPr/>
              <a:t>Actionable,</a:t>
            </a:r>
            <a:r>
              <a:rPr/>
              <a:t> </a:t>
            </a:r>
            <a:r>
              <a:rPr/>
              <a:t>Relevant,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Bounded).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Specific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verb,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CDC)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narrow.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Achievable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Relevant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“</a:t>
            </a:r>
            <a:r>
              <a:rPr/>
              <a:t>[Who]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[what]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[measure]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[when]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substituting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straightforward,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parts.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http://www.ihi.org/resources/Pages/HowtoImprove/ScienceofImprovementEstablishingMeasures.aspx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broadly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downstream</a:t>
            </a:r>
            <a:r>
              <a:rPr/>
              <a:t> </a:t>
            </a:r>
            <a:r>
              <a:rPr/>
              <a:t>(near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chart).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exist.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bothering?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noisy.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spent.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upstream).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properly?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unintended</a:t>
            </a:r>
            <a:r>
              <a:rPr/>
              <a:t> </a:t>
            </a:r>
            <a:r>
              <a:rPr/>
              <a:t>consequences.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offsetting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area?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saying,</a:t>
            </a:r>
            <a:r>
              <a:rPr/>
              <a:t> </a:t>
            </a:r>
            <a:r>
              <a:rPr/>
              <a:t>“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Ishikawa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diagram)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Kaoru</a:t>
            </a:r>
            <a:r>
              <a:rPr/>
              <a:t> </a:t>
            </a:r>
            <a:r>
              <a:rPr/>
              <a:t>Ishikawa,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backbone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labeled.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6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Process,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measures</a:t>
            </a:r>
          </a:p>
          <a:p>
            <a:pPr lvl="2"/>
            <a:r>
              <a:rPr/>
              <a:t>Direct measure</a:t>
            </a:r>
          </a:p>
          <a:p>
            <a:pPr lvl="2"/>
            <a:r>
              <a:rPr/>
              <a:t>Low signal to noise ratio</a:t>
            </a:r>
          </a:p>
          <a:p>
            <a:pPr lvl="1"/>
            <a:r>
              <a:rPr/>
              <a:t>Process measures</a:t>
            </a:r>
          </a:p>
          <a:p>
            <a:pPr lvl="2"/>
            <a:r>
              <a:rPr/>
              <a:t>Delivering what you promised</a:t>
            </a:r>
          </a:p>
          <a:p>
            <a:pPr lvl="2"/>
            <a:r>
              <a:rPr/>
              <a:t>Understanding the WHY</a:t>
            </a:r>
          </a:p>
          <a:p>
            <a:pPr lvl="1"/>
            <a:r>
              <a:rPr/>
              <a:t>Balancing measures</a:t>
            </a:r>
          </a:p>
          <a:p>
            <a:pPr lvl="2"/>
            <a:r>
              <a:rPr/>
              <a:t>Unintended consequences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Framework for quality improvement studies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Fishbone diagrams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draw-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97100" y="1600200"/>
            <a:ext cx="476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draw-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600200"/>
            <a:ext cx="487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draw-fishbone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93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0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3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Fishbone diagrams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Pareto charts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contrast the features of a quality improvement study with a research study</a:t>
            </a:r>
          </a:p>
          <a:p>
            <a:pPr lvl="1">
              <a:buAutoNum type="arabicPeriod"/>
            </a:pPr>
            <a:r>
              <a:rPr/>
              <a:t>To describe the various quasi-experimental approaches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the Pareto 80-20 principle.</a:t>
            </a:r>
          </a:p>
          <a:p>
            <a:pPr lvl="2"/>
            <a:r>
              <a:rPr/>
              <a:t>The “frequent few”</a:t>
            </a:r>
          </a:p>
          <a:p>
            <a:pPr lvl="1"/>
            <a:r>
              <a:rPr/>
              <a:t>Proportion of cases associated with a specific cause.</a:t>
            </a:r>
          </a:p>
          <a:p>
            <a:pPr lvl="2"/>
            <a:r>
              <a:rPr/>
              <a:t>Combined with cumulative frequency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pareto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95500" y="1600200"/>
            <a:ext cx="495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pareto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6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pareto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732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Pareto charts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quasi-experimental studies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Could but does not use randomization</a:t>
            </a:r>
          </a:p>
          <a:p>
            <a:pPr lvl="1"/>
            <a:r>
              <a:rPr/>
              <a:t>Never sneer at quasi-experimental studies</a:t>
            </a:r>
          </a:p>
          <a:p>
            <a:pPr lvl="2"/>
            <a:r>
              <a:rPr/>
              <a:t>Make a loud mistake</a:t>
            </a:r>
          </a:p>
          <a:p>
            <a:pPr lvl="1"/>
            <a:r>
              <a:rPr/>
              <a:t>Problems with randomization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Logistical constraints</a:t>
            </a:r>
          </a:p>
          <a:p>
            <a:pPr lvl="2"/>
            <a:r>
              <a:rPr/>
              <a:t>Contamination</a:t>
            </a:r>
          </a:p>
          <a:p>
            <a:pPr lvl="2"/>
            <a:r>
              <a:rPr/>
              <a:t>Small n</a:t>
            </a:r>
          </a:p>
          <a:p>
            <a:pPr lvl="2"/>
            <a:r>
              <a:rPr/>
              <a:t>Difficult to get buy-in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means a measurement is made</a:t>
            </a:r>
          </a:p>
          <a:p>
            <a:pPr lvl="1"/>
            <a:r>
              <a:rPr/>
              <a:t>X means an intervention is given.</a:t>
            </a:r>
          </a:p>
          <a:p>
            <a:pPr lvl="1"/>
            <a:r>
              <a:rPr/>
              <a:t>~X means no intervention or a control intervention</a:t>
            </a:r>
          </a:p>
          <a:p>
            <a:pPr lvl="1"/>
            <a:r>
              <a:rPr/>
              <a:t>R means randomized assignment</a:t>
            </a:r>
          </a:p>
          <a:p>
            <a:pPr lvl="1"/>
            <a:r>
              <a:rPr/>
              <a:t>NR means non-randomized assignment</a:t>
            </a:r>
          </a:p>
          <a:p>
            <a:pPr lvl="1"/>
            <a:r>
              <a:rPr/>
              <a:t>E means the experimental group</a:t>
            </a:r>
          </a:p>
          <a:p>
            <a:pPr lvl="1"/>
            <a:r>
              <a:rPr/>
              <a:t>C means the control group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 E: O1 X O2   O3
R C: O1   O2 X O3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NR E: X O</a:t>
            </a:r>
          </a:p>
          <a:p>
            <a:pPr lvl="1"/>
            <a:r>
              <a:rPr/>
              <a:t>Simplest design</a:t>
            </a:r>
          </a:p>
          <a:p>
            <a:pPr lvl="1"/>
            <a:r>
              <a:rPr/>
              <a:t>Useful for pilot work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post-treatment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NR E: O1 X O2</a:t>
            </a:r>
          </a:p>
          <a:p>
            <a:pPr lvl="1"/>
            <a:r>
              <a:rPr/>
              <a:t>Allows a comparison.</a:t>
            </a:r>
          </a:p>
          <a:p>
            <a:pPr lvl="1"/>
            <a:r>
              <a:rPr/>
              <a:t>Confounded with temporal trends.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Variety of names</a:t>
            </a:r>
          </a:p>
          <a:p>
            <a:pPr lvl="2"/>
            <a:r>
              <a:rPr/>
              <a:t>Agile</a:t>
            </a:r>
          </a:p>
          <a:p>
            <a:pPr lvl="2"/>
            <a:r>
              <a:rPr/>
              <a:t>Continuous Quality Improvement (CQI)</a:t>
            </a:r>
          </a:p>
          <a:p>
            <a:pPr lvl="2"/>
            <a:r>
              <a:rPr/>
              <a:t>Kaizen</a:t>
            </a:r>
          </a:p>
          <a:p>
            <a:pPr lvl="2"/>
            <a:r>
              <a:rPr/>
              <a:t>Lean</a:t>
            </a:r>
          </a:p>
          <a:p>
            <a:pPr lvl="2"/>
            <a:r>
              <a:rPr/>
              <a:t>Quality Control (QC)</a:t>
            </a:r>
          </a:p>
          <a:p>
            <a:pPr lvl="2"/>
            <a:r>
              <a:rPr/>
              <a:t>Six Sigma</a:t>
            </a:r>
          </a:p>
          <a:p>
            <a:pPr lvl="2"/>
            <a:r>
              <a:rPr/>
              <a:t>Statistical Process Control (SPC)</a:t>
            </a:r>
          </a:p>
          <a:p>
            <a:pPr lvl="2"/>
            <a:r>
              <a:rPr/>
              <a:t>Total Quality Management (TQM)</a:t>
            </a:r>
          </a:p>
          <a:p>
            <a:pPr lvl="1"/>
            <a:r>
              <a:rPr/>
              <a:t>Different from Quality Assurance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NR E: X O
NR C:   O</a:t>
            </a:r>
          </a:p>
          <a:p>
            <a:pPr lvl="1"/>
            <a:r>
              <a:rPr/>
              <a:t>Non-randomized comparison</a:t>
            </a:r>
          </a:p>
          <a:p>
            <a:pPr lvl="1"/>
            <a:r>
              <a:rPr/>
              <a:t>Confounded with baseline imbalance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NR E: O1 X O2
NR C: O1   O2</a:t>
            </a:r>
          </a:p>
          <a:p>
            <a:pPr lvl="1"/>
            <a:r>
              <a:rPr/>
              <a:t>Best design so far.</a:t>
            </a:r>
          </a:p>
          <a:p>
            <a:pPr lvl="1"/>
            <a:r>
              <a:rPr/>
              <a:t>Can check for</a:t>
            </a:r>
          </a:p>
          <a:p>
            <a:pPr lvl="2"/>
            <a:r>
              <a:rPr/>
              <a:t>temporal trends in the control group.</a:t>
            </a:r>
          </a:p>
          <a:p>
            <a:pPr lvl="2"/>
            <a:r>
              <a:rPr/>
              <a:t>baseline imbalances</a:t>
            </a:r>
          </a:p>
          <a:p>
            <a:pPr lvl="1"/>
            <a:r>
              <a:rPr/>
              <a:t>Cannot check for unmeasured covariates</a:t>
            </a:r>
          </a:p>
          <a:p>
            <a:pPr lvl="1"/>
            <a:r>
              <a:rPr/>
              <a:t>Cannot check for treatment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Quasi-experimental studies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Interrupted time series designs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NR E: O1 O2 O3 X O4 O5 O6</a:t>
            </a:r>
          </a:p>
          <a:p>
            <a:pPr lvl="1"/>
            <a:r>
              <a:rPr/>
              <a:t>Best with three or more measures at baseline</a:t>
            </a:r>
          </a:p>
          <a:p>
            <a:pPr lvl="1"/>
            <a:r>
              <a:rPr/>
              <a:t>Check for most temporal trends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Hypothetical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C:/Users/steve/Documents/git/classes/clinical-research-methodology/results/video05-quasi-experiments_files/figure-pptx/time-serie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NR E: O1 O2 X1 O3 O4 O5 X2 O6 O7 O8 X3 O9 O10</a:t>
            </a:r>
          </a:p>
          <a:p>
            <a:pPr lvl="1"/>
            <a:r>
              <a:rPr/>
              <a:t>Split intervention into three or more pieces</a:t>
            </a:r>
          </a:p>
          <a:p>
            <a:pPr lvl="1"/>
            <a:r>
              <a:rPr/>
              <a:t>Phase in the intervention piece by piece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C:/Users/steve/Documents/git/classes/clinical-research-methodology/results/video05-quasi-experiments_files/figure-pptx/time-series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NR E1: O1 O2 X O3 O4 O5   O6 O7 O8   O9 O10</a:t>
            </a:r>
          </a:p>
          <a:p>
            <a:pPr lvl="0" indent="0">
              <a:buNone/>
            </a:pPr>
            <a:r>
              <a:rPr>
                <a:latin typeface="Courier"/>
              </a:rPr>
              <a:t>NR E2: O1 O2   O3 O4 O5 X O6 O7 O8   O9 O10</a:t>
            </a:r>
          </a:p>
          <a:p>
            <a:pPr lvl="0" indent="0">
              <a:buNone/>
            </a:pPr>
            <a:r>
              <a:rPr>
                <a:latin typeface="Courier"/>
              </a:rPr>
              <a:t>NR E3: O1 O2   O3 O4 O5   O6 O7 O8 X O9 O10</a:t>
            </a:r>
          </a:p>
          <a:p>
            <a:pPr lvl="1"/>
            <a:r>
              <a:rPr/>
              <a:t>Wait for your turn.</a:t>
            </a:r>
          </a:p>
          <a:p>
            <a:pPr lvl="1"/>
            <a:r>
              <a:rPr/>
              <a:t>Useful for very small sample sizes.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C:/Users/steve/Documents/git/classes/clinical-research-methodology/results/video05-quasi-experiments_files/figure-pptx/time-series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Interrupted time series designs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Withdrawal designs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Historical roots</a:t>
            </a:r>
          </a:p>
          <a:p>
            <a:pPr lvl="2"/>
            <a:r>
              <a:rPr/>
              <a:t>Walter Shewhart (1920s, General Electric)</a:t>
            </a:r>
          </a:p>
          <a:p>
            <a:pPr lvl="2"/>
            <a:r>
              <a:rPr/>
              <a:t>W. Edwards Deming (1950s, Japan)</a:t>
            </a:r>
          </a:p>
          <a:p>
            <a:pPr lvl="2"/>
            <a:r>
              <a:rPr/>
              <a:t>Brent James (1990s, Intermountain Health Care)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NR E: O1 X O2 -X O3</a:t>
            </a:r>
          </a:p>
          <a:p>
            <a:pPr lvl="1"/>
            <a:r>
              <a:rPr/>
              <a:t>Measure</a:t>
            </a:r>
          </a:p>
          <a:p>
            <a:pPr lvl="1"/>
            <a:r>
              <a:rPr/>
              <a:t>Add the intervention</a:t>
            </a:r>
          </a:p>
          <a:p>
            <a:pPr lvl="1"/>
            <a:r>
              <a:rPr/>
              <a:t>Measure again</a:t>
            </a:r>
          </a:p>
          <a:p>
            <a:pPr lvl="1"/>
            <a:r>
              <a:rPr/>
              <a:t>Withdraw the intervention</a:t>
            </a:r>
          </a:p>
          <a:p>
            <a:pPr lvl="1"/>
            <a:r>
              <a:rPr/>
              <a:t>Measure one more time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C:/Users/steve/Documents/git/classes/clinical-research-methodology/results/video05-quasi-experiments_files/figure-pptx/time-series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Definition of quality improvement studies</a:t>
            </a:r>
          </a:p>
          <a:p>
            <a:pPr lvl="2"/>
            <a:r>
              <a:rPr/>
              <a:t>Framework for quality improvement studies</a:t>
            </a:r>
          </a:p>
          <a:p>
            <a:pPr lvl="2"/>
            <a:r>
              <a:rPr/>
              <a:t>Fishbone diagrams</a:t>
            </a:r>
          </a:p>
          <a:p>
            <a:pPr lvl="2"/>
            <a:r>
              <a:rPr/>
              <a:t>Pareto diagrams</a:t>
            </a:r>
          </a:p>
          <a:p>
            <a:pPr lvl="2"/>
            <a:r>
              <a:rPr/>
              <a:t>Quasi-experimental studies</a:t>
            </a:r>
          </a:p>
          <a:p>
            <a:pPr lvl="2"/>
            <a:r>
              <a:rPr/>
              <a:t>Interrupted time series designs</a:t>
            </a:r>
          </a:p>
          <a:p>
            <a:pPr lvl="2"/>
            <a:r>
              <a:rPr/>
              <a:t>Withdrawal design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approach</a:t>
            </a:r>
          </a:p>
          <a:p>
            <a:pPr lvl="2"/>
            <a:r>
              <a:rPr/>
              <a:t>Commitment to teams</a:t>
            </a:r>
          </a:p>
          <a:p>
            <a:pPr lvl="2"/>
            <a:r>
              <a:rPr/>
              <a:t>Organization-wide support</a:t>
            </a:r>
          </a:p>
          <a:p>
            <a:pPr lvl="2"/>
            <a:r>
              <a:rPr/>
              <a:t>Passion for measurement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Differences from research</a:t>
            </a:r>
          </a:p>
          <a:p>
            <a:pPr lvl="2"/>
            <a:r>
              <a:rPr/>
              <a:t>Systems approach</a:t>
            </a:r>
          </a:p>
          <a:p>
            <a:pPr lvl="2"/>
            <a:r>
              <a:rPr/>
              <a:t>Little or no attention to generalizability</a:t>
            </a:r>
          </a:p>
          <a:p>
            <a:pPr lvl="2"/>
            <a:r>
              <a:rPr/>
              <a:t>Continuous and cyclical process</a:t>
            </a:r>
          </a:p>
          <a:p>
            <a:pPr lvl="2"/>
            <a:r>
              <a:rPr/>
              <a:t>Major reliance on quasi-experimental studies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Definition of quality improvement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Framework for quality improvement studies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SMART</a:t>
            </a:r>
          </a:p>
          <a:p>
            <a:pPr lvl="2"/>
            <a:r>
              <a:rPr/>
              <a:t>Specific</a:t>
            </a:r>
          </a:p>
          <a:p>
            <a:pPr lvl="2"/>
            <a:r>
              <a:rPr/>
              <a:t>Measurable</a:t>
            </a:r>
          </a:p>
          <a:p>
            <a:pPr lvl="2"/>
            <a:r>
              <a:rPr/>
              <a:t>Achievable</a:t>
            </a:r>
          </a:p>
          <a:p>
            <a:pPr lvl="2"/>
            <a:r>
              <a:rPr/>
              <a:t>Relevant</a:t>
            </a:r>
          </a:p>
          <a:p>
            <a:pPr lvl="2"/>
            <a:r>
              <a:rPr/>
              <a:t>Time Bounded</a:t>
            </a:r>
          </a:p>
          <a:p>
            <a:pPr lvl="1"/>
            <a:r>
              <a:rPr/>
              <a:t>[Who] will do [what] resulting in [measure] by [when]</a:t>
            </a:r>
          </a:p>
          <a:p>
            <a:pPr lvl="2"/>
            <a:r>
              <a:rPr/>
              <a:t>Minnesota Department of Health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Plan</a:t>
            </a:r>
          </a:p>
          <a:p>
            <a:pPr lvl="1"/>
            <a:r>
              <a:rPr/>
              <a:t>Do</a:t>
            </a:r>
          </a:p>
          <a:p>
            <a:pPr lvl="1"/>
            <a:r>
              <a:rPr/>
              <a:t>Study</a:t>
            </a:r>
          </a:p>
          <a:p>
            <a:pPr lvl="1"/>
            <a:r>
              <a:rPr/>
              <a:t>Act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5 - Quasi-experimental studies</dc:title>
  <dc:creator>Steve Simon</dc:creator>
  <cp:keywords/>
  <dcterms:created xsi:type="dcterms:W3CDTF">2022-02-18T14:33:17Z</dcterms:created>
  <dcterms:modified xsi:type="dcterms:W3CDTF">2022-02-18T14:33:17Z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