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habits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habits,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habits</a:t>
            </a:r>
            <a:r>
              <a:rPr/>
              <a:t> </a:t>
            </a:r>
            <a:r>
              <a:rPr/>
              <a:t>early.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habits,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convenience.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indenting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subcommand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subcommands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desicrete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where,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indented.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count(*)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(&gt;12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&lt;20)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advanced,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circle_size,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non_zero_cases.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added:</a:t>
            </a:r>
            <a:r>
              <a:rPr/>
              <a:t> </a:t>
            </a:r>
            <a:r>
              <a:rPr/>
              <a:t>geom_sf</a:t>
            </a:r>
            <a:r>
              <a:rPr/>
              <a:t> </a:t>
            </a:r>
            <a:r>
              <a:rPr/>
              <a:t>(twice),</a:t>
            </a:r>
            <a:r>
              <a:rPr/>
              <a:t> </a:t>
            </a:r>
            <a:r>
              <a:rPr/>
              <a:t>coord_sf,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ggtitle.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consistently.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advanced,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circle_size.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ggplot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added:</a:t>
            </a:r>
            <a:r>
              <a:rPr/>
              <a:t> </a:t>
            </a:r>
            <a:r>
              <a:rPr/>
              <a:t>geom_sf</a:t>
            </a:r>
            <a:r>
              <a:rPr/>
              <a:t> </a:t>
            </a:r>
            <a:r>
              <a:rPr/>
              <a:t>(twice),</a:t>
            </a:r>
            <a:r>
              <a:rPr/>
              <a:t> </a:t>
            </a:r>
            <a:r>
              <a:rPr/>
              <a:t>coord_sf,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ggtitle.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indented</a:t>
            </a:r>
            <a:r>
              <a:rPr/>
              <a:t> </a:t>
            </a:r>
            <a:r>
              <a:rPr/>
              <a:t>consistently.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graphics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arguments: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color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geom_sf</a:t>
            </a:r>
            <a:r>
              <a:rPr/>
              <a:t> </a:t>
            </a:r>
            <a:r>
              <a:rPr/>
              <a:t>option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geom_sf</a:t>
            </a:r>
            <a:r>
              <a:rPr/>
              <a:t> </a:t>
            </a:r>
            <a:r>
              <a:rPr/>
              <a:t>option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xlim,</a:t>
            </a:r>
            <a:r>
              <a:rPr/>
              <a:t> </a:t>
            </a:r>
            <a:r>
              <a:rPr/>
              <a:t>ylim,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coord_sf</a:t>
            </a:r>
            <a:r>
              <a:rPr/>
              <a:t> </a:t>
            </a:r>
            <a:r>
              <a:rPr/>
              <a:t>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print,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obs=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monotonic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accesses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lectures.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Ideally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document,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breaks,</a:t>
            </a:r>
            <a:r>
              <a:rPr/>
              <a:t> </a:t>
            </a:r>
            <a:r>
              <a:rPr/>
              <a:t>indents,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debugging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simultaneously.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confusion,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common,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country,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MEDB</a:t>
            </a:r>
            <a:r>
              <a:rPr/>
              <a:t> </a:t>
            </a:r>
            <a:r>
              <a:rPr/>
              <a:t>5505,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  <a:p>
            <a:pPr lvl="0" marL="0" indent="0">
              <a:buNone/>
            </a:pPr>
          </a:p>
          <a:p>
            <a:pPr lvl="1"/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</a:p>
          <a:p>
            <a:pPr lvl="0" marL="0" indent="0">
              <a:buNone/>
            </a:pPr>
          </a:p>
          <a:p>
            <a:pPr lvl="1"/>
            <a:r>
              <a:rPr/>
              <a:t>MEDB</a:t>
            </a:r>
            <a:r>
              <a:rPr/>
              <a:t> </a:t>
            </a:r>
            <a:r>
              <a:rPr/>
              <a:t>5508,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(co-taught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Suman</a:t>
            </a:r>
            <a:r>
              <a:rPr/>
              <a:t> </a:t>
            </a:r>
            <a:r>
              <a:rPr/>
              <a:t>Sahil)</a:t>
            </a:r>
          </a:p>
          <a:p>
            <a:pPr lvl="0" marL="0" indent="0">
              <a:buNone/>
            </a:pPr>
          </a:p>
          <a:p>
            <a:pPr lvl="1"/>
            <a:r>
              <a:rPr/>
              <a:t>MEDB</a:t>
            </a:r>
            <a:r>
              <a:rPr/>
              <a:t> </a:t>
            </a:r>
            <a:r>
              <a:rPr/>
              <a:t>5510,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exercises.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from.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requirements.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homework,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5505,</a:t>
            </a:r>
            <a:r>
              <a:rPr/>
              <a:t> </a:t>
            </a:r>
            <a:r>
              <a:rPr/>
              <a:t>Module02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hw02a-5505-simon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“</a:t>
            </a:r>
            <a:r>
              <a:rPr/>
              <a:t>02</a:t>
            </a:r>
            <a:r>
              <a:rPr/>
              <a:t>”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module02,</a:t>
            </a:r>
            <a:r>
              <a:rPr/>
              <a:t> </a:t>
            </a:r>
            <a:r>
              <a:rPr/>
              <a:t>“</a:t>
            </a:r>
            <a:r>
              <a:rPr/>
              <a:t>5505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simon</a:t>
            </a:r>
            <a:r>
              <a:rPr/>
              <a:t>”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juggle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Ideally,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struggling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turned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footnote.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mutliple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comment.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sentence,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sentences.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obvious,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comment,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assignment.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liberally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40%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interpretation.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“</a:t>
            </a:r>
            <a:r>
              <a:rPr/>
              <a:t>Only</a:t>
            </a:r>
            <a:r>
              <a:rPr/>
              <a:t> </a:t>
            </a:r>
            <a:r>
              <a:rPr/>
              <a:t>39.56%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patients.</a:t>
            </a:r>
            <a:r>
              <a:rPr/>
              <a:t>”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41.7%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about</a:t>
            </a:r>
            <a:r>
              <a:rPr/>
              <a:t> </a:t>
            </a:r>
            <a:r>
              <a:rPr/>
              <a:t>40%.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Numbers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0.03426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0.034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digits.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Percentages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cares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.23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54.23%.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54%,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thrown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violating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ratios,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digit.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digit.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digit.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quibble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digit,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buried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guidelinesfor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readable,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programs,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structure.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folders,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purposefully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drive.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clash.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structure.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files).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folders,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Backup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regularly.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archive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subdirectories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archive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copies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5505.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files:</a:t>
            </a:r>
            <a:r>
              <a:rPr/>
              <a:t> </a:t>
            </a:r>
            <a:r>
              <a:rPr/>
              <a:t>airline.txt,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gardasil.RData.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src</a:t>
            </a:r>
            <a:r>
              <a:rPr/>
              <a:t> </a:t>
            </a:r>
            <a:r>
              <a:rPr/>
              <a:t>subdirectory:</a:t>
            </a:r>
            <a:r>
              <a:rPr/>
              <a:t> </a:t>
            </a:r>
            <a:r>
              <a:rPr/>
              <a:t>simon-55505-hw02.Rmd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simon-5505-hw03.Rmd.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archive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backups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5505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18,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recommend.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adapting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credit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contact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email</a:t>
            </a:r>
            <a:r>
              <a:rPr/>
              <a:t> </a:t>
            </a:r>
            <a:r>
              <a:rPr/>
              <a:t>address)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creation</a:t>
            </a:r>
            <a:r>
              <a:rPr/>
              <a:t> </a:t>
            </a:r>
            <a:r>
              <a:rPr/>
              <a:t>date.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silly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spans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Created</a:t>
            </a:r>
            <a:r>
              <a:rPr/>
              <a:t>”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modified.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addition,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projects,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four-digit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two-digit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two-digit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dashes</a:t>
            </a:r>
            <a:r>
              <a:rPr/>
              <a:t> </a:t>
            </a:r>
            <a:r>
              <a:rPr/>
              <a:t>(-)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separators.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“</a:t>
            </a:r>
            <a:r>
              <a:rPr/>
              <a:t>Homework</a:t>
            </a:r>
            <a:r>
              <a:rPr/>
              <a:t> </a:t>
            </a:r>
            <a:r>
              <a:rPr/>
              <a:t>assignment,</a:t>
            </a:r>
            <a:r>
              <a:rPr/>
              <a:t>”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[some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source]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permissions: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cannot)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anonymized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classes.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employer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developed.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Each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comments.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(#).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lines,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pound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chunks.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yaml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comments.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comments,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yaml</a:t>
            </a:r>
            <a:r>
              <a:rPr/>
              <a:t> </a:t>
            </a:r>
            <a:r>
              <a:rPr/>
              <a:t>header.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(*)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comment,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slash-asterisk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asterisk-slash.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comments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SQL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slash-asterisk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asterisk-slash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(–)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flexibility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creation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yaml</a:t>
            </a:r>
            <a:r>
              <a:rPr/>
              <a:t> </a:t>
            </a:r>
            <a:r>
              <a:rPr/>
              <a:t>header.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yaml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please.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semi-colon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breaks,</a:t>
            </a:r>
            <a:r>
              <a:rPr/>
              <a:t> </a:t>
            </a:r>
            <a:r>
              <a:rPr/>
              <a:t>indenting,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expectations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Readable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make your code more readable</a:t>
            </a:r>
          </a:p>
          <a:p>
            <a:pPr lvl="2"/>
            <a:r>
              <a:rPr/>
              <a:t>Use indents</a:t>
            </a:r>
          </a:p>
          <a:p>
            <a:pPr lvl="2"/>
            <a:r>
              <a:rPr/>
              <a:t>Break long lines of code</a:t>
            </a:r>
          </a:p>
          <a:p>
            <a:pPr lvl="2"/>
            <a:r>
              <a:rPr/>
              <a:t>insert blank lines to create sections</a:t>
            </a:r>
          </a:p>
          <a:p>
            <a:pPr lvl="2"/>
            <a:r>
              <a:rPr/>
              <a:t>Create vertical lists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code)</a:t>
            </a:r>
          </a:p>
        </p:txBody>
      </p:sp>
      <p:pic>
        <p:nvPicPr>
          <p:cNvPr descr="../images/program-expectations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79500" y="1600200"/>
            <a:ext cx="6972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break</a:t>
            </a:r>
          </a:p>
        </p:txBody>
      </p:sp>
      <p:pic>
        <p:nvPicPr>
          <p:cNvPr descr="../images/program-expectations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04900" y="1600200"/>
            <a:ext cx="6946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Indent</a:t>
            </a:r>
          </a:p>
        </p:txBody>
      </p:sp>
      <p:pic>
        <p:nvPicPr>
          <p:cNvPr descr="../images/program-expectations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04900" y="1600200"/>
            <a:ext cx="693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program-expectations-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17600" y="1600200"/>
            <a:ext cx="6908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lists</a:t>
            </a:r>
          </a:p>
        </p:txBody>
      </p:sp>
      <p:pic>
        <p:nvPicPr>
          <p:cNvPr descr="../images/program-expectations-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17600" y="1600200"/>
            <a:ext cx="692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read)</a:t>
            </a:r>
          </a:p>
        </p:txBody>
      </p:sp>
      <p:pic>
        <p:nvPicPr>
          <p:cNvPr descr="../images/program-expectations-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17600" y="1600200"/>
            <a:ext cx="692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SQL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read)</a:t>
            </a:r>
          </a:p>
        </p:txBody>
      </p:sp>
      <p:pic>
        <p:nvPicPr>
          <p:cNvPr descr="../images/program-expectations-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04900" y="1600200"/>
            <a:ext cx="692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read)</a:t>
            </a:r>
          </a:p>
        </p:txBody>
      </p:sp>
      <p:pic>
        <p:nvPicPr>
          <p:cNvPr descr="../images/program-expectations-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3400" y="1600200"/>
            <a:ext cx="807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read)</a:t>
            </a:r>
          </a:p>
        </p:txBody>
      </p:sp>
      <p:pic>
        <p:nvPicPr>
          <p:cNvPr descr="../images/program-expectations-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65200" y="1600200"/>
            <a:ext cx="7200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Guidelines for every programming assignment</a:t>
            </a:r>
          </a:p>
          <a:p>
            <a:pPr lvl="2"/>
            <a:r>
              <a:rPr/>
              <a:t>File name and format requirements</a:t>
            </a:r>
          </a:p>
          <a:p>
            <a:pPr lvl="2"/>
            <a:r>
              <a:rPr/>
              <a:t>Common directory structure</a:t>
            </a:r>
          </a:p>
          <a:p>
            <a:pPr lvl="2"/>
            <a:r>
              <a:rPr/>
              <a:t>Documentation header</a:t>
            </a:r>
          </a:p>
          <a:p>
            <a:pPr lvl="2"/>
            <a:r>
              <a:rPr/>
              <a:t>Readable code</a:t>
            </a:r>
          </a:p>
          <a:p>
            <a:pPr lvl="2"/>
            <a:r>
              <a:rPr/>
              <a:t>No lengthy outputs</a:t>
            </a:r>
          </a:p>
          <a:p>
            <a:pPr lvl="2"/>
            <a:r>
              <a:rPr/>
              <a:t>Show both the code and the output</a:t>
            </a:r>
          </a:p>
          <a:p>
            <a:pPr lvl="2"/>
            <a:r>
              <a:rPr/>
              <a:t>Include both my questions and your answers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long printouts</a:t>
            </a:r>
          </a:p>
          <a:p>
            <a:pPr lvl="2"/>
            <a:r>
              <a:rPr/>
              <a:t>R: </a:t>
            </a:r>
            <a:r>
              <a:rPr>
                <a:latin typeface="Courier"/>
              </a:rPr>
              <a:t>head(sleep, n=10)</a:t>
            </a:r>
          </a:p>
          <a:p>
            <a:pPr lvl="2"/>
            <a:r>
              <a:rPr/>
              <a:t>SAS: </a:t>
            </a:r>
            <a:r>
              <a:rPr>
                <a:latin typeface="Courier"/>
              </a:rPr>
              <a:t>proc print sleep(obs=10)</a:t>
            </a:r>
          </a:p>
          <a:p>
            <a:pPr lvl="2"/>
            <a:r>
              <a:rPr/>
              <a:t>SQLite: </a:t>
            </a:r>
            <a:r>
              <a:rPr>
                <a:latin typeface="Courier"/>
              </a:rPr>
              <a:t>limit 10</a:t>
            </a:r>
          </a:p>
          <a:p>
            <a:pPr lvl="2"/>
            <a:r>
              <a:rPr/>
              <a:t>Oracle SQL: </a:t>
            </a:r>
            <a:r>
              <a:rPr>
                <a:latin typeface="Courier"/>
              </a:rPr>
              <a:t>where row_num &lt;= 10</a:t>
            </a:r>
          </a:p>
          <a:p>
            <a:pPr lvl="2"/>
            <a:r>
              <a:rPr/>
              <a:t>SAS SQL: </a:t>
            </a:r>
            <a:r>
              <a:rPr>
                <a:latin typeface="Courier"/>
              </a:rPr>
              <a:t>where monotonic() &lt;= 10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Show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Code</a:t>
            </a:r>
          </a:p>
          <a:p>
            <a:pPr lvl="2"/>
            <a:r>
              <a:rPr/>
              <a:t>Check documentation and readability</a:t>
            </a:r>
          </a:p>
          <a:p>
            <a:pPr lvl="2"/>
            <a:r>
              <a:rPr/>
              <a:t>Helps debugging if things go wrong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Include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comments or titles for questions</a:t>
            </a:r>
          </a:p>
          <a:p>
            <a:pPr lvl="2"/>
            <a:r>
              <a:rPr/>
              <a:t>Cut-and-paste orginal question</a:t>
            </a:r>
          </a:p>
          <a:p>
            <a:pPr lvl="1"/>
            <a:r>
              <a:rPr/>
              <a:t>Add text interpretation before or after your output</a:t>
            </a:r>
          </a:p>
          <a:p>
            <a:pPr lvl="2"/>
            <a:r>
              <a:rPr/>
              <a:t>One or sometimes two sentences.</a:t>
            </a:r>
          </a:p>
          <a:p>
            <a:pPr lvl="2"/>
            <a:r>
              <a:rPr/>
              <a:t>Round numbers liberally</a:t>
            </a:r>
          </a:p>
          <a:p>
            <a:pPr lvl="2"/>
            <a:r>
              <a:rPr/>
              <a:t>Output without interpretation will be downgraded.</a:t>
            </a:r>
          </a:p>
          <a:p>
            <a:pPr lvl="2"/>
            <a:r>
              <a:rPr/>
              <a:t>Examples:</a:t>
            </a:r>
          </a:p>
          <a:p>
            <a:pPr lvl="3"/>
            <a:r>
              <a:rPr/>
              <a:t>Here are the first ten rows of data.</a:t>
            </a:r>
          </a:p>
          <a:p>
            <a:pPr lvl="3"/>
            <a:r>
              <a:rPr/>
              <a:t>The largest animal in the data set is the African elephant.</a:t>
            </a:r>
          </a:p>
          <a:p>
            <a:pPr lvl="3"/>
            <a:r>
              <a:rPr/>
              <a:t>About 40% of the patients got all three shots.</a:t>
            </a:r>
          </a:p>
          <a:p>
            <a:pPr lvl="3"/>
            <a:r>
              <a:rPr/>
              <a:t>There are no missing values for this data set.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significant digits is best</a:t>
            </a:r>
          </a:p>
          <a:p>
            <a:pPr lvl="2"/>
            <a:r>
              <a:rPr/>
              <a:t>54.23% -&gt; 54%</a:t>
            </a:r>
          </a:p>
          <a:p>
            <a:pPr lvl="2"/>
            <a:r>
              <a:rPr/>
              <a:t>0.03476 -&gt; 0.035</a:t>
            </a:r>
          </a:p>
          <a:p>
            <a:pPr lvl="1"/>
            <a:r>
              <a:rPr/>
              <a:t>Sometimes one or three digits</a:t>
            </a:r>
          </a:p>
          <a:p>
            <a:pPr lvl="2"/>
            <a:r>
              <a:rPr/>
              <a:t>Values close to one or a bit larger than 100</a:t>
            </a:r>
          </a:p>
          <a:p>
            <a:pPr lvl="1"/>
            <a:r>
              <a:rPr/>
              <a:t>SQL and R</a:t>
            </a:r>
          </a:p>
          <a:p>
            <a:pPr lvl="2"/>
            <a:r>
              <a:rPr/>
              <a:t>round function</a:t>
            </a:r>
          </a:p>
          <a:p>
            <a:pPr lvl="1"/>
            <a:r>
              <a:rPr/>
              <a:t>No easy equivalent in SAS</a:t>
            </a:r>
            <a:br/>
          </a:p>
          <a:p>
            <a:pPr lvl="1"/>
            <a:r>
              <a:rPr/>
              <a:t>Always round in your interpretations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Guidelines for every programming assignment</a:t>
            </a:r>
          </a:p>
          <a:p>
            <a:pPr lvl="2"/>
            <a:r>
              <a:rPr/>
              <a:t>File name and format requirements</a:t>
            </a:r>
          </a:p>
          <a:p>
            <a:pPr lvl="2"/>
            <a:r>
              <a:rPr/>
              <a:t>Documentation header</a:t>
            </a:r>
          </a:p>
          <a:p>
            <a:pPr lvl="2"/>
            <a:r>
              <a:rPr/>
              <a:t>Readable code</a:t>
            </a:r>
          </a:p>
          <a:p>
            <a:pPr lvl="2"/>
            <a:r>
              <a:rPr/>
              <a:t>No lengthy outputs</a:t>
            </a:r>
          </a:p>
          <a:p>
            <a:pPr lvl="2"/>
            <a:r>
              <a:rPr/>
              <a:t>Show both the code and the output</a:t>
            </a:r>
          </a:p>
          <a:p>
            <a:pPr lvl="2"/>
            <a:r>
              <a:rPr/>
              <a:t>Include both my questions and your answers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Filename must include</a:t>
            </a:r>
          </a:p>
          <a:p>
            <a:pPr lvl="2"/>
            <a:r>
              <a:rPr/>
              <a:t>Your last name</a:t>
            </a:r>
          </a:p>
          <a:p>
            <a:pPr lvl="2"/>
            <a:r>
              <a:rPr/>
              <a:t>The class number (e.g., 5505 for Introduction to R)</a:t>
            </a:r>
          </a:p>
          <a:p>
            <a:pPr lvl="2"/>
            <a:r>
              <a:rPr/>
              <a:t>The canvas module number</a:t>
            </a:r>
          </a:p>
          <a:p>
            <a:pPr lvl="2"/>
            <a:r>
              <a:rPr/>
              <a:t>Examples</a:t>
            </a:r>
          </a:p>
          <a:p>
            <a:pPr lvl="3"/>
            <a:r>
              <a:rPr/>
              <a:t>Steve Simon homework, part a, for 5505, Module02</a:t>
            </a:r>
          </a:p>
          <a:p>
            <a:pPr lvl="3"/>
            <a:r>
              <a:rPr/>
              <a:t>hw02a-5505-simon</a:t>
            </a:r>
          </a:p>
          <a:p>
            <a:pPr lvl="1"/>
            <a:r>
              <a:rPr/>
              <a:t>File format</a:t>
            </a:r>
          </a:p>
          <a:p>
            <a:pPr lvl="2"/>
            <a:r>
              <a:rPr/>
              <a:t>Single pdf file, if possible but multiple pdf files acceptable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Common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Store everything for this class in a single folder</a:t>
            </a:r>
          </a:p>
          <a:p>
            <a:pPr lvl="2"/>
            <a:r>
              <a:rPr/>
              <a:t>Any name is fine</a:t>
            </a:r>
          </a:p>
          <a:p>
            <a:pPr lvl="2"/>
            <a:r>
              <a:rPr/>
              <a:t>Use different folder for different classes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data (for data files)</a:t>
            </a:r>
          </a:p>
          <a:p>
            <a:pPr lvl="2"/>
            <a:r>
              <a:rPr/>
              <a:t>src (for program files)</a:t>
            </a:r>
          </a:p>
          <a:p>
            <a:pPr lvl="2"/>
            <a:r>
              <a:rPr/>
              <a:t>optional: doc, images, results</a:t>
            </a:r>
          </a:p>
          <a:p>
            <a:pPr lvl="1"/>
            <a:r>
              <a:rPr/>
              <a:t>Backup your folder regularly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pic>
        <p:nvPicPr>
          <p:cNvPr descr="../images/program-expectations-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17600" y="1600200"/>
            <a:ext cx="6908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information at the top of every program</a:t>
            </a:r>
          </a:p>
          <a:p>
            <a:pPr lvl="2"/>
            <a:r>
              <a:rPr/>
              <a:t>Author</a:t>
            </a:r>
          </a:p>
          <a:p>
            <a:pPr lvl="2"/>
            <a:r>
              <a:rPr/>
              <a:t>Creation date (Created yyyyy-mm-dd)</a:t>
            </a:r>
          </a:p>
          <a:p>
            <a:pPr lvl="2"/>
            <a:r>
              <a:rPr/>
              <a:t>Purpose</a:t>
            </a:r>
          </a:p>
          <a:p>
            <a:pPr lvl="2"/>
            <a:r>
              <a:rPr/>
              <a:t>Permissions</a:t>
            </a:r>
          </a:p>
          <a:p>
            <a:pPr lvl="2"/>
            <a:r>
              <a:rPr/>
              <a:t>Other elements may be added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</a:t>
            </a:r>
          </a:p>
          <a:p>
            <a:pPr lvl="2"/>
            <a:r>
              <a:rPr/>
              <a:t>Use </a:t>
            </a:r>
            <a:r>
              <a:rPr>
                <a:latin typeface="Courier"/>
              </a:rPr>
              <a:t># comment</a:t>
            </a:r>
            <a:r>
              <a:rPr/>
              <a:t> for single line comments</a:t>
            </a:r>
          </a:p>
          <a:p>
            <a:pPr lvl="2"/>
            <a:r>
              <a:rPr/>
              <a:t>Markdown, anything outside program chunks or yaml header</a:t>
            </a:r>
          </a:p>
          <a:p>
            <a:pPr lvl="1"/>
            <a:r>
              <a:rPr/>
              <a:t>SAS</a:t>
            </a:r>
          </a:p>
          <a:p>
            <a:pPr lvl="2"/>
            <a:r>
              <a:rPr/>
              <a:t>Use </a:t>
            </a:r>
            <a:r>
              <a:rPr>
                <a:latin typeface="Courier"/>
              </a:rPr>
              <a:t>* comment;</a:t>
            </a:r>
            <a:r>
              <a:rPr/>
              <a:t> or </a:t>
            </a:r>
            <a:r>
              <a:rPr>
                <a:latin typeface="Courier"/>
              </a:rPr>
              <a:t>/* comment */</a:t>
            </a:r>
          </a:p>
          <a:p>
            <a:pPr lvl="1"/>
            <a:r>
              <a:rPr/>
              <a:t>SQL</a:t>
            </a:r>
          </a:p>
          <a:p>
            <a:pPr lvl="2"/>
            <a:r>
              <a:rPr/>
              <a:t>Use </a:t>
            </a:r>
            <a:r>
              <a:rPr>
                <a:latin typeface="Courier"/>
              </a:rPr>
              <a:t>/* comment */</a:t>
            </a:r>
            <a:r>
              <a:rPr/>
              <a:t> or </a:t>
            </a:r>
            <a:r>
              <a:rPr>
                <a:latin typeface="Courier"/>
              </a:rPr>
              <a:t>-- comment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</a:p>
        </p:txBody>
      </p:sp>
      <p:pic>
        <p:nvPicPr>
          <p:cNvPr descr="../images/program-expectations-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4100" y="1600200"/>
            <a:ext cx="7035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program-expectations-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17600" y="1600200"/>
            <a:ext cx="6908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 expectations</dc:title>
  <dc:creator>Steve Simon</dc:creator>
  <cp:keywords/>
  <dcterms:created xsi:type="dcterms:W3CDTF">2022-02-21T01:39:22Z</dcterms:created>
  <dcterms:modified xsi:type="dcterms:W3CDTF">2022-02-21T01:39:22Z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2021-05-19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