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notesMaster" Target="notesMasters/notesMaster1.xml" /><Relationship Id="rId76" Type="http://schemas.openxmlformats.org/officeDocument/2006/relationships/viewProps" Target="viewProps.xml" /><Relationship Id="rId75" Type="http://schemas.openxmlformats.org/officeDocument/2006/relationships/presProps" Target="presProps.xml" /><Relationship Id="rId1" Type="http://schemas.openxmlformats.org/officeDocument/2006/relationships/slideMaster" Target="slideMasters/slideMaster1.xml" /><Relationship Id="rId78" Type="http://schemas.openxmlformats.org/officeDocument/2006/relationships/tableStyles" Target="tableStyles.xml" /><Relationship Id="rId7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How</a:t>
            </a:r>
            <a:r>
              <a:rPr/>
              <a:t> </a:t>
            </a:r>
            <a:r>
              <a:rPr/>
              <a:t>many</a:t>
            </a:r>
            <a:r>
              <a:rPr/>
              <a:t> </a:t>
            </a:r>
            <a:r>
              <a:rPr/>
              <a:t>people</a:t>
            </a:r>
            <a:r>
              <a:rPr/>
              <a:t> </a:t>
            </a:r>
            <a:r>
              <a:rPr/>
              <a:t>do</a:t>
            </a:r>
            <a:r>
              <a:rPr/>
              <a:t> </a:t>
            </a:r>
            <a:r>
              <a:rPr/>
              <a:t>I</a:t>
            </a:r>
            <a:r>
              <a:rPr/>
              <a:t> </a:t>
            </a:r>
            <a:r>
              <a:rPr/>
              <a:t>need.</a:t>
            </a:r>
            <a:r>
              <a:rPr/>
              <a:t> </a:t>
            </a:r>
            <a:r>
              <a:rPr/>
              <a:t>This</a:t>
            </a:r>
            <a:r>
              <a:rPr/>
              <a:t> </a:t>
            </a:r>
            <a:r>
              <a:rPr/>
              <a:t>best</a:t>
            </a:r>
            <a:r>
              <a:rPr/>
              <a:t> </a:t>
            </a:r>
            <a:r>
              <a:rPr/>
              <a:t>done</a:t>
            </a:r>
            <a:r>
              <a:rPr/>
              <a:t> </a:t>
            </a:r>
            <a:r>
              <a:rPr/>
              <a:t>using</a:t>
            </a:r>
            <a:r>
              <a:rPr/>
              <a:t> </a:t>
            </a:r>
            <a:r>
              <a:rPr/>
              <a:t>a</a:t>
            </a:r>
            <a:r>
              <a:rPr/>
              <a:t> </a:t>
            </a:r>
            <a:r>
              <a:rPr/>
              <a:t>power</a:t>
            </a:r>
            <a:r>
              <a:rPr/>
              <a:t> </a:t>
            </a:r>
            <a:r>
              <a:rPr/>
              <a:t>analysis.</a:t>
            </a:r>
            <a:r>
              <a:rPr/>
              <a:t> </a:t>
            </a:r>
            <a:r>
              <a:rPr/>
              <a:t>Take</a:t>
            </a:r>
            <a:r>
              <a:rPr/>
              <a:t> </a:t>
            </a:r>
            <a:r>
              <a:rPr/>
              <a:t>account</a:t>
            </a:r>
            <a:r>
              <a:rPr/>
              <a:t> </a:t>
            </a:r>
            <a:r>
              <a:rPr/>
              <a:t>of</a:t>
            </a:r>
            <a:r>
              <a:rPr/>
              <a:t> </a:t>
            </a:r>
            <a:r>
              <a:rPr/>
              <a:t>the</a:t>
            </a:r>
            <a:r>
              <a:rPr/>
              <a:t> </a:t>
            </a:r>
            <a:r>
              <a:rPr/>
              <a:t>measures</a:t>
            </a:r>
            <a:r>
              <a:rPr/>
              <a:t> </a:t>
            </a:r>
            <a:r>
              <a:rPr/>
              <a:t>being</a:t>
            </a:r>
            <a:r>
              <a:rPr/>
              <a:t> </a:t>
            </a:r>
            <a:r>
              <a:rPr/>
              <a:t>used</a:t>
            </a:r>
            <a:r>
              <a:rPr/>
              <a:t> </a:t>
            </a:r>
            <a:r>
              <a:rPr/>
              <a:t>and</a:t>
            </a:r>
            <a:r>
              <a:rPr/>
              <a:t> </a:t>
            </a:r>
            <a:r>
              <a:rPr/>
              <a:t>what</a:t>
            </a:r>
            <a:r>
              <a:rPr/>
              <a:t> </a:t>
            </a:r>
            <a:r>
              <a:rPr/>
              <a:t>you</a:t>
            </a:r>
            <a:r>
              <a:rPr/>
              <a:t> </a:t>
            </a:r>
            <a:r>
              <a:rPr/>
              <a:t>expect</a:t>
            </a:r>
            <a:r>
              <a:rPr/>
              <a:t> </a:t>
            </a:r>
            <a:r>
              <a:rPr/>
              <a:t>to</a:t>
            </a:r>
            <a:r>
              <a:rPr/>
              <a:t> </a:t>
            </a:r>
            <a:r>
              <a:rPr/>
              <a:t>see.</a:t>
            </a:r>
            <a:r>
              <a:rPr/>
              <a:t> </a:t>
            </a:r>
            <a:r>
              <a:rPr/>
              <a:t>Information</a:t>
            </a:r>
            <a:r>
              <a:rPr/>
              <a:t> </a:t>
            </a:r>
            <a:r>
              <a:rPr/>
              <a:t>from</a:t>
            </a:r>
            <a:r>
              <a:rPr/>
              <a:t> </a:t>
            </a:r>
            <a:r>
              <a:rPr/>
              <a:t>previous</a:t>
            </a:r>
            <a:r>
              <a:rPr/>
              <a:t> </a:t>
            </a:r>
            <a:r>
              <a:rPr/>
              <a:t>research</a:t>
            </a:r>
            <a:r>
              <a:rPr/>
              <a:t> </a:t>
            </a:r>
            <a:r>
              <a:rPr/>
              <a:t>or</a:t>
            </a:r>
            <a:r>
              <a:rPr/>
              <a:t> </a:t>
            </a:r>
            <a:r>
              <a:rPr/>
              <a:t>other</a:t>
            </a:r>
            <a:r>
              <a:rPr/>
              <a:t> </a:t>
            </a:r>
            <a:r>
              <a:rPr/>
              <a:t>kinds</a:t>
            </a:r>
            <a:r>
              <a:rPr/>
              <a:t> </a:t>
            </a:r>
            <a:r>
              <a:rPr/>
              <a:t>of</a:t>
            </a:r>
            <a:r>
              <a:rPr/>
              <a:t> </a:t>
            </a:r>
            <a:r>
              <a:rPr/>
              <a:t>things.</a:t>
            </a:r>
          </a:p>
          <a:p>
            <a:pPr lvl="0" marL="0" indent="0">
              <a:buNone/>
            </a:pPr>
          </a:p>
          <a:p>
            <a:pPr lvl="0" marL="0" indent="0">
              <a:buNone/>
            </a:pPr>
            <a:r>
              <a:rPr/>
              <a:t>Representativeness</a:t>
            </a:r>
            <a:r>
              <a:rPr/>
              <a:t> </a:t>
            </a:r>
            <a:r>
              <a:rPr/>
              <a:t>is</a:t>
            </a:r>
            <a:r>
              <a:rPr/>
              <a:t> </a:t>
            </a:r>
            <a:r>
              <a:rPr/>
              <a:t>more</a:t>
            </a:r>
            <a:r>
              <a:rPr/>
              <a:t> </a:t>
            </a:r>
            <a:r>
              <a:rPr/>
              <a:t>important</a:t>
            </a:r>
            <a:r>
              <a:rPr/>
              <a:t> </a:t>
            </a:r>
            <a:r>
              <a:rPr/>
              <a:t>than</a:t>
            </a:r>
            <a:r>
              <a:rPr/>
              <a:t> </a:t>
            </a:r>
            <a:r>
              <a:rPr/>
              <a:t>the</a:t>
            </a:r>
            <a:r>
              <a:rPr/>
              <a:t> </a:t>
            </a:r>
            <a:r>
              <a:rPr/>
              <a:t>absolute</a:t>
            </a:r>
            <a:r>
              <a:rPr/>
              <a:t> </a:t>
            </a:r>
            <a:r>
              <a:rPr/>
              <a:t>size</a:t>
            </a:r>
            <a:r>
              <a:rPr/>
              <a:t> </a:t>
            </a:r>
            <a:r>
              <a:rPr/>
              <a:t>of</a:t>
            </a:r>
            <a:r>
              <a:rPr/>
              <a:t> </a:t>
            </a:r>
            <a:r>
              <a:rPr/>
              <a:t>the</a:t>
            </a:r>
            <a:r>
              <a:rPr/>
              <a:t> </a:t>
            </a:r>
            <a:r>
              <a:rPr/>
              <a:t>sample.</a:t>
            </a:r>
          </a:p>
          <a:p>
            <a:pPr lvl="0" marL="0" indent="0">
              <a:buNone/>
            </a:pPr>
          </a:p>
          <a:p>
            <a:pPr lvl="0" marL="0" indent="0">
              <a:buNone/>
            </a:pPr>
            <a:r>
              <a:rPr/>
              <a:t>Large</a:t>
            </a:r>
            <a:r>
              <a:rPr/>
              <a:t> </a:t>
            </a:r>
            <a:r>
              <a:rPr/>
              <a:t>enough</a:t>
            </a:r>
            <a:r>
              <a:rPr/>
              <a:t> </a:t>
            </a:r>
            <a:r>
              <a:rPr/>
              <a:t>so</a:t>
            </a:r>
            <a:r>
              <a:rPr/>
              <a:t> </a:t>
            </a:r>
            <a:r>
              <a:rPr/>
              <a:t>you</a:t>
            </a:r>
            <a:r>
              <a:rPr/>
              <a:t> </a:t>
            </a:r>
            <a:r>
              <a:rPr/>
              <a:t>don’t</a:t>
            </a:r>
            <a:r>
              <a:rPr/>
              <a:t> </a:t>
            </a:r>
            <a:r>
              <a:rPr/>
              <a:t>miss</a:t>
            </a:r>
            <a:r>
              <a:rPr/>
              <a:t> </a:t>
            </a:r>
            <a:r>
              <a:rPr/>
              <a:t>important</a:t>
            </a:r>
            <a:r>
              <a:rPr/>
              <a:t> </a:t>
            </a:r>
            <a:r>
              <a:rPr/>
              <a:t>findings.</a:t>
            </a:r>
          </a:p>
          <a:p>
            <a:pPr lvl="0" marL="0" indent="0">
              <a:buNone/>
            </a:pPr>
          </a:p>
          <a:p>
            <a:pPr lvl="0" marL="0" indent="0">
              <a:buNone/>
            </a:pPr>
            <a:r>
              <a:rPr/>
              <a:t>In</a:t>
            </a:r>
            <a:r>
              <a:rPr/>
              <a:t> </a:t>
            </a:r>
            <a:r>
              <a:rPr/>
              <a:t>cases</a:t>
            </a:r>
            <a:r>
              <a:rPr/>
              <a:t> </a:t>
            </a:r>
            <a:r>
              <a:rPr/>
              <a:t>with</a:t>
            </a:r>
            <a:r>
              <a:rPr/>
              <a:t> </a:t>
            </a:r>
            <a:r>
              <a:rPr/>
              <a:t>really</a:t>
            </a:r>
            <a:r>
              <a:rPr/>
              <a:t> </a:t>
            </a:r>
            <a:r>
              <a:rPr/>
              <a:t>large</a:t>
            </a:r>
            <a:r>
              <a:rPr/>
              <a:t> </a:t>
            </a:r>
            <a:r>
              <a:rPr/>
              <a:t>sample</a:t>
            </a:r>
            <a:r>
              <a:rPr/>
              <a:t> </a:t>
            </a:r>
            <a:r>
              <a:rPr/>
              <a:t>sizes</a:t>
            </a:r>
            <a:r>
              <a:rPr/>
              <a:t> </a:t>
            </a:r>
            <a:r>
              <a:rPr/>
              <a:t>where</a:t>
            </a:r>
            <a:r>
              <a:rPr/>
              <a:t> </a:t>
            </a:r>
            <a:r>
              <a:rPr/>
              <a:t>you</a:t>
            </a:r>
            <a:r>
              <a:rPr/>
              <a:t> </a:t>
            </a:r>
            <a:r>
              <a:rPr/>
              <a:t>get</a:t>
            </a:r>
            <a:r>
              <a:rPr/>
              <a:t> </a:t>
            </a:r>
            <a:r>
              <a:rPr/>
              <a:t>statistical</a:t>
            </a:r>
            <a:r>
              <a:rPr/>
              <a:t> </a:t>
            </a:r>
            <a:r>
              <a:rPr/>
              <a:t>significance</a:t>
            </a:r>
            <a:r>
              <a:rPr/>
              <a:t> </a:t>
            </a:r>
            <a:r>
              <a:rPr/>
              <a:t>without</a:t>
            </a:r>
            <a:r>
              <a:rPr/>
              <a:t> </a:t>
            </a:r>
            <a:r>
              <a:rPr/>
              <a:t>practical</a:t>
            </a:r>
            <a:r>
              <a:rPr/>
              <a:t> </a:t>
            </a:r>
            <a:r>
              <a:rPr/>
              <a:t>significance.</a:t>
            </a:r>
            <a:r>
              <a:rPr/>
              <a:t> </a:t>
            </a:r>
            <a:r>
              <a:rPr/>
              <a:t>Effects.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Internal</a:t>
            </a:r>
            <a:r>
              <a:rPr/>
              <a:t> </a:t>
            </a:r>
            <a:r>
              <a:rPr/>
              <a:t>validity</a:t>
            </a:r>
            <a:r>
              <a:rPr/>
              <a:t> </a:t>
            </a:r>
            <a:r>
              <a:rPr/>
              <a:t>is</a:t>
            </a:r>
            <a:r>
              <a:rPr/>
              <a:t> </a:t>
            </a:r>
            <a:r>
              <a:rPr/>
              <a:t>measured</a:t>
            </a:r>
            <a:r>
              <a:rPr/>
              <a:t> </a:t>
            </a:r>
            <a:r>
              <a:rPr/>
              <a:t>by</a:t>
            </a:r>
            <a:r>
              <a:rPr/>
              <a:t> </a:t>
            </a:r>
            <a:r>
              <a:rPr/>
              <a:t>whether</a:t>
            </a:r>
            <a:r>
              <a:rPr/>
              <a:t> </a:t>
            </a:r>
            <a:r>
              <a:rPr/>
              <a:t>the</a:t>
            </a:r>
            <a:r>
              <a:rPr/>
              <a:t> </a:t>
            </a:r>
            <a:r>
              <a:rPr/>
              <a:t>two</a:t>
            </a:r>
            <a:r>
              <a:rPr/>
              <a:t> </a:t>
            </a:r>
            <a:r>
              <a:rPr/>
              <a:t>dimensions</a:t>
            </a:r>
            <a:r>
              <a:rPr/>
              <a:t> </a:t>
            </a:r>
            <a:r>
              <a:rPr/>
              <a:t>are</a:t>
            </a:r>
            <a:r>
              <a:rPr/>
              <a:t> </a:t>
            </a:r>
            <a:r>
              <a:rPr/>
              <a:t>addressed.</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Figure</a:t>
            </a:r>
            <a:r>
              <a:rPr/>
              <a:t> </a:t>
            </a:r>
            <a:r>
              <a:rPr/>
              <a:t>8.2.</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t>
            </a:r>
            <a:r>
              <a:rPr/>
              <a:t> </a:t>
            </a:r>
            <a:r>
              <a:rPr/>
              <a:t>8.1</a:t>
            </a:r>
            <a:r>
              <a:rPr/>
              <a:t> </a:t>
            </a:r>
            <a:r>
              <a:rPr/>
              <a:t>relates</a:t>
            </a:r>
            <a:r>
              <a:rPr/>
              <a:t> </a:t>
            </a:r>
            <a:r>
              <a:rPr/>
              <a:t>statistical</a:t>
            </a:r>
            <a:r>
              <a:rPr/>
              <a:t> </a:t>
            </a:r>
            <a:r>
              <a:rPr/>
              <a:t>terminology</a:t>
            </a:r>
            <a:r>
              <a:rPr/>
              <a:t> </a:t>
            </a:r>
            <a:r>
              <a:rPr/>
              <a:t>to</a:t>
            </a:r>
            <a:r>
              <a:rPr/>
              <a:t> </a:t>
            </a:r>
            <a:r>
              <a:rPr/>
              <a:t>identify</a:t>
            </a:r>
            <a:r>
              <a:rPr/>
              <a:t> </a:t>
            </a:r>
            <a:r>
              <a:rPr/>
              <a:t>threats</a:t>
            </a:r>
            <a:r>
              <a:rPr/>
              <a:t> </a:t>
            </a:r>
            <a:r>
              <a:rPr/>
              <a:t>to</a:t>
            </a:r>
            <a:r>
              <a:rPr/>
              <a:t> </a:t>
            </a:r>
            <a:r>
              <a:rPr/>
              <a:t>internal</a:t>
            </a:r>
            <a:r>
              <a:rPr/>
              <a:t> </a:t>
            </a:r>
            <a:r>
              <a:rPr/>
              <a:t>validity.</a:t>
            </a:r>
            <a:r>
              <a:rPr/>
              <a:t> </a:t>
            </a:r>
            <a:r>
              <a:rPr/>
              <a:t>This</a:t>
            </a:r>
            <a:r>
              <a:rPr/>
              <a:t> </a:t>
            </a:r>
            <a:r>
              <a:rPr/>
              <a:t>table</a:t>
            </a:r>
            <a:r>
              <a:rPr/>
              <a:t> </a:t>
            </a:r>
            <a:r>
              <a:rPr/>
              <a:t>tries</a:t>
            </a:r>
            <a:r>
              <a:rPr/>
              <a:t> </a:t>
            </a:r>
            <a:r>
              <a:rPr/>
              <a:t>to</a:t>
            </a:r>
            <a:r>
              <a:rPr/>
              <a:t> </a:t>
            </a:r>
            <a:r>
              <a:rPr/>
              <a:t>take</a:t>
            </a:r>
            <a:r>
              <a:rPr/>
              <a:t> </a:t>
            </a:r>
            <a:r>
              <a:rPr/>
              <a:t>those</a:t>
            </a:r>
            <a:r>
              <a:rPr/>
              <a:t> </a:t>
            </a:r>
            <a:r>
              <a:rPr/>
              <a:t>technical</a:t>
            </a:r>
            <a:r>
              <a:rPr/>
              <a:t> </a:t>
            </a:r>
            <a:r>
              <a:rPr/>
              <a:t>terms</a:t>
            </a:r>
            <a:r>
              <a:rPr/>
              <a:t> </a:t>
            </a:r>
            <a:r>
              <a:rPr/>
              <a:t>and</a:t>
            </a:r>
            <a:r>
              <a:rPr/>
              <a:t> </a:t>
            </a:r>
            <a:r>
              <a:rPr/>
              <a:t>express</a:t>
            </a:r>
            <a:r>
              <a:rPr/>
              <a:t> </a:t>
            </a:r>
            <a:r>
              <a:rPr/>
              <a:t>them</a:t>
            </a:r>
          </a:p>
          <a:p>
            <a:pPr lvl="0" marL="0" indent="0">
              <a:buNone/>
            </a:pPr>
          </a:p>
          <a:p>
            <a:pPr lvl="0" marL="0" indent="0">
              <a:buNone/>
            </a:pPr>
            <a:r>
              <a:rPr/>
              <a:t>Extreme</a:t>
            </a:r>
            <a:r>
              <a:rPr/>
              <a:t> </a:t>
            </a:r>
            <a:r>
              <a:rPr/>
              <a:t>groups</a:t>
            </a:r>
            <a:r>
              <a:rPr/>
              <a:t> </a:t>
            </a:r>
            <a:r>
              <a:rPr/>
              <a:t>have</a:t>
            </a:r>
            <a:r>
              <a:rPr/>
              <a:t> </a:t>
            </a:r>
            <a:r>
              <a:rPr/>
              <a:t>issues</a:t>
            </a:r>
            <a:r>
              <a:rPr/>
              <a:t> </a:t>
            </a:r>
            <a:r>
              <a:rPr/>
              <a:t>with</a:t>
            </a:r>
            <a:r>
              <a:rPr/>
              <a:t> </a:t>
            </a:r>
            <a:r>
              <a:rPr/>
              <a:t>regression</a:t>
            </a:r>
            <a:r>
              <a:rPr/>
              <a:t> </a:t>
            </a:r>
            <a:r>
              <a:rPr/>
              <a:t>to</a:t>
            </a:r>
            <a:r>
              <a:rPr/>
              <a:t> </a:t>
            </a:r>
            <a:r>
              <a:rPr/>
              <a:t>the</a:t>
            </a:r>
            <a:r>
              <a:rPr/>
              <a:t> </a:t>
            </a:r>
            <a:r>
              <a:rPr/>
              <a:t>mean.</a:t>
            </a:r>
            <a:r>
              <a:rPr/>
              <a:t> </a:t>
            </a:r>
            <a:r>
              <a:rPr/>
              <a:t>Even</a:t>
            </a:r>
            <a:r>
              <a:rPr/>
              <a:t> </a:t>
            </a:r>
            <a:r>
              <a:rPr/>
              <a:t>without</a:t>
            </a:r>
            <a:r>
              <a:rPr/>
              <a:t> </a:t>
            </a:r>
            <a:r>
              <a:rPr/>
              <a:t>any</a:t>
            </a:r>
            <a:r>
              <a:rPr/>
              <a:t> </a:t>
            </a:r>
            <a:r>
              <a:rPr/>
              <a:t>intervention,</a:t>
            </a:r>
            <a:r>
              <a:rPr/>
              <a:t> </a:t>
            </a:r>
            <a:r>
              <a:rPr/>
              <a:t>the</a:t>
            </a:r>
            <a:r>
              <a:rPr/>
              <a:t> </a:t>
            </a:r>
            <a:r>
              <a:rPr/>
              <a:t>extremities</a:t>
            </a:r>
            <a:r>
              <a:rPr/>
              <a:t> </a:t>
            </a:r>
            <a:r>
              <a:rPr/>
              <a:t>will</a:t>
            </a:r>
            <a:r>
              <a:rPr/>
              <a:t> </a:t>
            </a:r>
            <a:r>
              <a:rPr/>
              <a:t>tend</a:t>
            </a:r>
            <a:r>
              <a:rPr/>
              <a:t> </a:t>
            </a:r>
            <a:r>
              <a:rPr/>
              <a:t>to</a:t>
            </a:r>
            <a:r>
              <a:rPr/>
              <a:t> </a:t>
            </a:r>
            <a:r>
              <a:rPr/>
              <a:t>lessen.</a:t>
            </a:r>
          </a:p>
          <a:p>
            <a:pPr lvl="0" marL="0" indent="0">
              <a:buNone/>
            </a:pPr>
          </a:p>
          <a:p>
            <a:pPr lvl="0" marL="0" indent="0">
              <a:buNone/>
            </a:pPr>
            <a:r>
              <a:rPr/>
              <a:t>Dropouts</a:t>
            </a:r>
            <a:r>
              <a:rPr/>
              <a:t> </a:t>
            </a:r>
            <a:r>
              <a:rPr/>
              <a:t>or</a:t>
            </a:r>
            <a:r>
              <a:rPr/>
              <a:t> </a:t>
            </a:r>
            <a:r>
              <a:rPr/>
              <a:t>attrition</a:t>
            </a:r>
            <a:r>
              <a:rPr/>
              <a:t> </a:t>
            </a:r>
            <a:r>
              <a:rPr/>
              <a:t>means</a:t>
            </a:r>
            <a:r>
              <a:rPr/>
              <a:t> </a:t>
            </a:r>
            <a:r>
              <a:rPr/>
              <a:t>that</a:t>
            </a:r>
            <a:r>
              <a:rPr/>
              <a:t> </a:t>
            </a:r>
            <a:r>
              <a:rPr/>
              <a:t>you’ve</a:t>
            </a:r>
            <a:r>
              <a:rPr/>
              <a:t> </a:t>
            </a:r>
            <a:r>
              <a:rPr/>
              <a:t>designed</a:t>
            </a:r>
            <a:r>
              <a:rPr/>
              <a:t> </a:t>
            </a:r>
            <a:r>
              <a:rPr/>
              <a:t>a</a:t>
            </a:r>
            <a:r>
              <a:rPr/>
              <a:t> </a:t>
            </a:r>
            <a:r>
              <a:rPr/>
              <a:t>setting</a:t>
            </a:r>
            <a:r>
              <a:rPr/>
              <a:t> </a:t>
            </a:r>
            <a:r>
              <a:rPr/>
              <a:t>that</a:t>
            </a:r>
            <a:r>
              <a:rPr/>
              <a:t> </a:t>
            </a:r>
            <a:r>
              <a:rPr/>
              <a:t>is</a:t>
            </a:r>
            <a:r>
              <a:rPr/>
              <a:t> </a:t>
            </a:r>
            <a:r>
              <a:rPr/>
              <a:t>so</a:t>
            </a:r>
            <a:r>
              <a:rPr/>
              <a:t> </a:t>
            </a:r>
            <a:r>
              <a:rPr/>
              <a:t>difficult</a:t>
            </a:r>
            <a:r>
              <a:rPr/>
              <a:t> </a:t>
            </a:r>
            <a:r>
              <a:rPr/>
              <a:t>that</a:t>
            </a:r>
            <a:r>
              <a:rPr/>
              <a:t> </a:t>
            </a:r>
            <a:r>
              <a:rPr/>
              <a:t>no</a:t>
            </a:r>
            <a:r>
              <a:rPr/>
              <a:t> </a:t>
            </a:r>
            <a:r>
              <a:rPr/>
              <a:t>one</a:t>
            </a:r>
            <a:r>
              <a:rPr/>
              <a:t> </a:t>
            </a:r>
            <a:r>
              <a:rPr/>
              <a:t>can</a:t>
            </a:r>
            <a:r>
              <a:rPr/>
              <a:t> </a:t>
            </a:r>
            <a:r>
              <a:rPr/>
              <a:t>stay</a:t>
            </a:r>
            <a:r>
              <a:rPr/>
              <a:t> </a:t>
            </a:r>
            <a:r>
              <a:rPr/>
              <a:t>in.</a:t>
            </a:r>
            <a:r>
              <a:rPr/>
              <a:t> </a:t>
            </a:r>
            <a:r>
              <a:rPr/>
              <a:t>Differential</a:t>
            </a:r>
            <a:r>
              <a:rPr/>
              <a:t> </a:t>
            </a:r>
            <a:r>
              <a:rPr/>
              <a:t>attrition</a:t>
            </a:r>
            <a:r>
              <a:rPr/>
              <a:t> </a:t>
            </a:r>
            <a:r>
              <a:rPr/>
              <a:t>is</a:t>
            </a:r>
            <a:r>
              <a:rPr/>
              <a:t> </a:t>
            </a:r>
            <a:r>
              <a:rPr/>
              <a:t>especially</a:t>
            </a:r>
            <a:r>
              <a:rPr/>
              <a:t> </a:t>
            </a:r>
            <a:r>
              <a:rPr/>
              <a:t>troublesome.</a:t>
            </a:r>
          </a:p>
          <a:p>
            <a:pPr lvl="0" marL="0" indent="0">
              <a:buNone/>
            </a:pPr>
          </a:p>
          <a:p>
            <a:pPr lvl="0" marL="0" indent="0">
              <a:buNone/>
            </a:pPr>
            <a:r>
              <a:rPr/>
              <a:t>Bias</a:t>
            </a:r>
            <a:r>
              <a:rPr/>
              <a:t> </a:t>
            </a:r>
            <a:r>
              <a:rPr/>
              <a:t>in</a:t>
            </a:r>
            <a:r>
              <a:rPr/>
              <a:t> </a:t>
            </a:r>
            <a:r>
              <a:rPr/>
              <a:t>assignment</a:t>
            </a:r>
            <a:r>
              <a:rPr/>
              <a:t> </a:t>
            </a:r>
            <a:r>
              <a:rPr/>
              <a:t>occurs</a:t>
            </a:r>
            <a:r>
              <a:rPr/>
              <a:t> </a:t>
            </a:r>
            <a:r>
              <a:rPr/>
              <a:t>when</a:t>
            </a:r>
            <a:r>
              <a:rPr/>
              <a:t> </a:t>
            </a:r>
            <a:r>
              <a:rPr/>
              <a:t>patients</a:t>
            </a:r>
            <a:r>
              <a:rPr/>
              <a:t> </a:t>
            </a:r>
            <a:r>
              <a:rPr/>
              <a:t>or</a:t>
            </a:r>
            <a:r>
              <a:rPr/>
              <a:t> </a:t>
            </a:r>
            <a:r>
              <a:rPr/>
              <a:t>their</a:t>
            </a:r>
            <a:r>
              <a:rPr/>
              <a:t> </a:t>
            </a:r>
            <a:r>
              <a:rPr/>
              <a:t>physicians</a:t>
            </a:r>
            <a:r>
              <a:rPr/>
              <a:t> </a:t>
            </a:r>
            <a:r>
              <a:rPr/>
              <a:t>directly</a:t>
            </a:r>
            <a:r>
              <a:rPr/>
              <a:t> </a:t>
            </a:r>
            <a:r>
              <a:rPr/>
              <a:t>or</a:t>
            </a:r>
            <a:r>
              <a:rPr/>
              <a:t> </a:t>
            </a:r>
            <a:r>
              <a:rPr/>
              <a:t>indirectly</a:t>
            </a:r>
            <a:r>
              <a:rPr/>
              <a:t> </a:t>
            </a:r>
            <a:r>
              <a:rPr/>
              <a:t>influence</a:t>
            </a:r>
            <a:r>
              <a:rPr/>
              <a:t> </a:t>
            </a:r>
            <a:r>
              <a:rPr/>
              <a:t>the</a:t>
            </a:r>
            <a:r>
              <a:rPr/>
              <a:t> </a:t>
            </a:r>
            <a:r>
              <a:rPr/>
              <a:t>assignment.</a:t>
            </a:r>
            <a:r>
              <a:rPr/>
              <a:t> </a:t>
            </a:r>
            <a:r>
              <a:rPr/>
              <a:t>Random</a:t>
            </a:r>
            <a:r>
              <a:rPr/>
              <a:t> </a:t>
            </a:r>
            <a:r>
              <a:rPr/>
              <a:t>assignment</a:t>
            </a:r>
            <a:r>
              <a:rPr/>
              <a:t> </a:t>
            </a:r>
            <a:r>
              <a:rPr/>
              <a:t>eliminates</a:t>
            </a:r>
            <a:r>
              <a:rPr/>
              <a:t> </a:t>
            </a:r>
            <a:r>
              <a:rPr/>
              <a:t>this</a:t>
            </a:r>
            <a:r>
              <a:rPr/>
              <a:t> </a:t>
            </a:r>
            <a:r>
              <a:rPr/>
              <a:t>bias.</a:t>
            </a:r>
          </a:p>
          <a:p>
            <a:pPr lvl="0" marL="0" indent="0">
              <a:buNone/>
            </a:pPr>
          </a:p>
          <a:p>
            <a:pPr lvl="0" marL="0" indent="0">
              <a:buNone/>
            </a:pPr>
            <a:r>
              <a:rPr/>
              <a:t>Cook</a:t>
            </a:r>
            <a:r>
              <a:rPr/>
              <a:t> </a:t>
            </a:r>
            <a:r>
              <a:rPr/>
              <a:t>and</a:t>
            </a:r>
            <a:r>
              <a:rPr/>
              <a:t> </a:t>
            </a:r>
            <a:r>
              <a:rPr/>
              <a:t>Campbell.</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some</a:t>
            </a:r>
            <a:r>
              <a:rPr/>
              <a:t> </a:t>
            </a:r>
            <a:r>
              <a:rPr/>
              <a:t>of</a:t>
            </a:r>
            <a:r>
              <a:rPr/>
              <a:t> </a:t>
            </a:r>
            <a:r>
              <a:rPr/>
              <a:t>the</a:t>
            </a:r>
            <a:r>
              <a:rPr/>
              <a:t> </a:t>
            </a:r>
            <a:r>
              <a:rPr/>
              <a:t>sources</a:t>
            </a:r>
            <a:r>
              <a:rPr/>
              <a:t> </a:t>
            </a:r>
            <a:r>
              <a:rPr/>
              <a:t>of</a:t>
            </a:r>
            <a:r>
              <a:rPr/>
              <a:t> </a:t>
            </a:r>
            <a:r>
              <a:rPr/>
              <a:t>extraneous</a:t>
            </a:r>
            <a:r>
              <a:rPr/>
              <a:t> </a:t>
            </a:r>
            <a:r>
              <a:rPr/>
              <a:t>variables.</a:t>
            </a:r>
          </a:p>
          <a:p>
            <a:pPr lvl="0" marL="0" indent="0">
              <a:buNone/>
            </a:pPr>
          </a:p>
          <a:p>
            <a:pPr lvl="0" marL="0" indent="0">
              <a:buNone/>
            </a:pPr>
            <a:r>
              <a:rPr/>
              <a:t>Maturation.</a:t>
            </a:r>
          </a:p>
          <a:p>
            <a:pPr lvl="0" marL="0" indent="0">
              <a:buNone/>
            </a:pPr>
          </a:p>
          <a:p>
            <a:pPr lvl="0" marL="0" indent="0">
              <a:buNone/>
            </a:pPr>
            <a:r>
              <a:rPr/>
              <a:t>History.</a:t>
            </a:r>
            <a:r>
              <a:rPr/>
              <a:t> </a:t>
            </a:r>
            <a:r>
              <a:rPr/>
              <a:t>Something</a:t>
            </a:r>
            <a:r>
              <a:rPr/>
              <a:t> </a:t>
            </a:r>
            <a:r>
              <a:rPr/>
              <a:t>that</a:t>
            </a:r>
            <a:r>
              <a:rPr/>
              <a:t> </a:t>
            </a:r>
            <a:r>
              <a:rPr/>
              <a:t>occurs</a:t>
            </a:r>
            <a:r>
              <a:rPr/>
              <a:t> </a:t>
            </a:r>
            <a:r>
              <a:rPr/>
              <a:t>between</a:t>
            </a:r>
            <a:r>
              <a:rPr/>
              <a:t> </a:t>
            </a:r>
            <a:r>
              <a:rPr/>
              <a:t>the</a:t>
            </a:r>
            <a:r>
              <a:rPr/>
              <a:t> </a:t>
            </a:r>
            <a:r>
              <a:rPr/>
              <a:t>pre</a:t>
            </a:r>
            <a:r>
              <a:rPr/>
              <a:t> </a:t>
            </a:r>
            <a:r>
              <a:rPr/>
              <a:t>and</a:t>
            </a:r>
            <a:r>
              <a:rPr/>
              <a:t> </a:t>
            </a:r>
            <a:r>
              <a:rPr/>
              <a:t>post</a:t>
            </a:r>
            <a:r>
              <a:rPr/>
              <a:t> </a:t>
            </a:r>
            <a:r>
              <a:rPr/>
              <a:t>measurements</a:t>
            </a:r>
            <a:r>
              <a:rPr/>
              <a:t> </a:t>
            </a:r>
            <a:r>
              <a:rPr/>
              <a:t>that</a:t>
            </a:r>
            <a:r>
              <a:rPr/>
              <a:t> </a:t>
            </a:r>
            <a:r>
              <a:rPr/>
              <a:t>is</a:t>
            </a:r>
            <a:r>
              <a:rPr/>
              <a:t> </a:t>
            </a:r>
            <a:r>
              <a:rPr/>
              <a:t>independent</a:t>
            </a:r>
            <a:r>
              <a:rPr/>
              <a:t> </a:t>
            </a:r>
            <a:r>
              <a:rPr/>
              <a:t>of</a:t>
            </a:r>
            <a:r>
              <a:rPr/>
              <a:t> </a:t>
            </a:r>
            <a:r>
              <a:rPr/>
              <a:t>the</a:t>
            </a:r>
            <a:r>
              <a:rPr/>
              <a:t> </a:t>
            </a:r>
            <a:r>
              <a:rPr/>
              <a:t>intervention</a:t>
            </a:r>
            <a:r>
              <a:rPr/>
              <a:t> </a:t>
            </a:r>
            <a:r>
              <a:rPr/>
              <a:t>but</a:t>
            </a:r>
            <a:r>
              <a:rPr/>
              <a:t> </a:t>
            </a:r>
            <a:r>
              <a:rPr/>
              <a:t>which</a:t>
            </a:r>
            <a:r>
              <a:rPr/>
              <a:t> </a:t>
            </a:r>
            <a:r>
              <a:rPr/>
              <a:t>can</a:t>
            </a:r>
            <a:r>
              <a:rPr/>
              <a:t> </a:t>
            </a:r>
            <a:r>
              <a:rPr/>
              <a:t>influence</a:t>
            </a:r>
            <a:r>
              <a:rPr/>
              <a:t> </a:t>
            </a:r>
            <a:r>
              <a:rPr/>
              <a:t>the</a:t>
            </a:r>
            <a:r>
              <a:rPr/>
              <a:t> </a:t>
            </a:r>
            <a:r>
              <a:rPr/>
              <a:t>outcome.</a:t>
            </a:r>
          </a:p>
          <a:p>
            <a:pPr lvl="0" marL="0" indent="0">
              <a:buNone/>
            </a:pPr>
          </a:p>
          <a:p>
            <a:pPr lvl="0" marL="0" indent="0">
              <a:buNone/>
            </a:pPr>
            <a:r>
              <a:rPr/>
              <a:t>Worry</a:t>
            </a:r>
            <a:r>
              <a:rPr/>
              <a:t> </a:t>
            </a:r>
            <a:r>
              <a:rPr/>
              <a:t>about</a:t>
            </a:r>
            <a:r>
              <a:rPr/>
              <a:t> </a:t>
            </a:r>
            <a:r>
              <a:rPr/>
              <a:t>sensitization</a:t>
            </a:r>
            <a:r>
              <a:rPr/>
              <a:t> </a:t>
            </a:r>
            <a:r>
              <a:rPr/>
              <a:t>to</a:t>
            </a:r>
            <a:r>
              <a:rPr/>
              <a:t> </a:t>
            </a:r>
            <a:r>
              <a:rPr/>
              <a:t>the</a:t>
            </a:r>
            <a:r>
              <a:rPr/>
              <a:t> </a:t>
            </a:r>
            <a:r>
              <a:rPr/>
              <a:t>issue</a:t>
            </a:r>
            <a:r>
              <a:rPr/>
              <a:t> </a:t>
            </a:r>
            <a:r>
              <a:rPr/>
              <a:t>in</a:t>
            </a:r>
            <a:r>
              <a:rPr/>
              <a:t> </a:t>
            </a:r>
            <a:r>
              <a:rPr/>
              <a:t>the</a:t>
            </a:r>
            <a:r>
              <a:rPr/>
              <a:t> </a:t>
            </a:r>
            <a:r>
              <a:rPr/>
              <a:t>baseline</a:t>
            </a:r>
            <a:r>
              <a:rPr/>
              <a:t> </a:t>
            </a:r>
            <a:r>
              <a:rPr/>
              <a:t>measurement</a:t>
            </a:r>
            <a:r>
              <a:rPr/>
              <a:t> </a:t>
            </a:r>
            <a:r>
              <a:rPr/>
              <a:t>that</a:t>
            </a:r>
            <a:r>
              <a:rPr/>
              <a:t> </a:t>
            </a:r>
            <a:r>
              <a:rPr/>
              <a:t>causes</a:t>
            </a:r>
            <a:r>
              <a:rPr/>
              <a:t> </a:t>
            </a:r>
            <a:r>
              <a:rPr/>
              <a:t>people</a:t>
            </a:r>
            <a:r>
              <a:rPr/>
              <a:t> </a:t>
            </a:r>
            <a:r>
              <a:rPr/>
              <a:t>to</a:t>
            </a:r>
            <a:r>
              <a:rPr/>
              <a:t> </a:t>
            </a:r>
            <a:r>
              <a:rPr/>
              <a:t>go</a:t>
            </a:r>
            <a:r>
              <a:rPr/>
              <a:t> </a:t>
            </a:r>
            <a:r>
              <a:rPr/>
              <a:t>out</a:t>
            </a:r>
            <a:r>
              <a:rPr/>
              <a:t> </a:t>
            </a:r>
            <a:r>
              <a:rPr/>
              <a:t>and</a:t>
            </a:r>
            <a:r>
              <a:rPr/>
              <a:t> </a:t>
            </a:r>
            <a:r>
              <a:rPr/>
              <a:t>find</a:t>
            </a:r>
            <a:r>
              <a:rPr/>
              <a:t> </a:t>
            </a:r>
            <a:r>
              <a:rPr/>
              <a:t>more.</a:t>
            </a:r>
          </a:p>
          <a:p>
            <a:pPr lvl="0" marL="0" indent="0">
              <a:buNone/>
            </a:pPr>
          </a:p>
          <a:p>
            <a:pPr lvl="0" marL="0" indent="0">
              <a:buNone/>
            </a:pPr>
            <a:r>
              <a:rPr/>
              <a:t>Long</a:t>
            </a:r>
            <a:r>
              <a:rPr/>
              <a:t> </a:t>
            </a:r>
            <a:r>
              <a:rPr/>
              <a:t>studies</a:t>
            </a:r>
            <a:r>
              <a:rPr/>
              <a:t> </a:t>
            </a:r>
            <a:r>
              <a:rPr/>
              <a:t>have</a:t>
            </a:r>
            <a:r>
              <a:rPr/>
              <a:t> </a:t>
            </a:r>
            <a:r>
              <a:rPr/>
              <a:t>problems</a:t>
            </a:r>
            <a:r>
              <a:rPr/>
              <a:t> </a:t>
            </a:r>
            <a:r>
              <a:rPr/>
              <a:t>with</a:t>
            </a:r>
            <a:r>
              <a:rPr/>
              <a:t> </a:t>
            </a:r>
            <a:r>
              <a:rPr/>
              <a:t>instrumentation</a:t>
            </a:r>
            <a:r>
              <a:rPr/>
              <a:t> </a:t>
            </a:r>
            <a:r>
              <a:rPr/>
              <a:t>or</a:t>
            </a:r>
            <a:r>
              <a:rPr/>
              <a:t> </a:t>
            </a:r>
            <a:r>
              <a:rPr/>
              <a:t>observers</a:t>
            </a:r>
            <a:r>
              <a:rPr/>
              <a:t> </a:t>
            </a:r>
            <a:r>
              <a:rPr/>
              <a:t>(e.g.,</a:t>
            </a:r>
            <a:r>
              <a:rPr/>
              <a:t> </a:t>
            </a:r>
            <a:r>
              <a:rPr/>
              <a:t>because</a:t>
            </a:r>
            <a:r>
              <a:rPr/>
              <a:t> </a:t>
            </a:r>
            <a:r>
              <a:rPr/>
              <a:t>of</a:t>
            </a:r>
            <a:r>
              <a:rPr/>
              <a:t> </a:t>
            </a:r>
            <a:r>
              <a:rPr/>
              <a:t>turnover).</a:t>
            </a:r>
          </a:p>
          <a:p>
            <a:pPr lvl="0" marL="0" indent="0">
              <a:buNone/>
            </a:pPr>
          </a:p>
          <a:p>
            <a:pPr lvl="0" marL="0" indent="0">
              <a:buNone/>
            </a:pPr>
            <a:r>
              <a:rPr/>
              <a:t>There</a:t>
            </a:r>
            <a:r>
              <a:rPr/>
              <a:t> </a:t>
            </a:r>
            <a:r>
              <a:rPr/>
              <a:t>are</a:t>
            </a:r>
            <a:r>
              <a:rPr/>
              <a:t> </a:t>
            </a:r>
            <a:r>
              <a:rPr/>
              <a:t>also</a:t>
            </a:r>
            <a:r>
              <a:rPr/>
              <a:t> </a:t>
            </a:r>
            <a:r>
              <a:rPr/>
              <a:t>combinations</a:t>
            </a:r>
            <a:r>
              <a:rPr/>
              <a:t> </a:t>
            </a:r>
            <a:r>
              <a:rPr/>
              <a:t>of</a:t>
            </a:r>
            <a:r>
              <a:rPr/>
              <a:t> </a:t>
            </a:r>
            <a:r>
              <a:rPr/>
              <a:t>these</a:t>
            </a:r>
            <a:r>
              <a:rPr/>
              <a:t> </a:t>
            </a:r>
            <a:r>
              <a:rPr/>
              <a:t>events</a:t>
            </a:r>
            <a:r>
              <a:rPr/>
              <a:t> </a:t>
            </a:r>
            <a:r>
              <a:rPr/>
              <a:t>where</a:t>
            </a:r>
            <a:r>
              <a:rPr/>
              <a:t> </a:t>
            </a:r>
            <a:r>
              <a:rPr/>
              <a:t>one</a:t>
            </a:r>
            <a:r>
              <a:rPr/>
              <a:t> </a:t>
            </a:r>
            <a:r>
              <a:rPr/>
              <a:t>magnifies</a:t>
            </a:r>
            <a:r>
              <a:rPr/>
              <a:t> </a:t>
            </a:r>
            <a:r>
              <a:rPr/>
              <a:t>the</a:t>
            </a:r>
            <a:r>
              <a:rPr/>
              <a:t> </a:t>
            </a:r>
            <a:r>
              <a:rPr/>
              <a:t>other.</a:t>
            </a:r>
          </a:p>
          <a:p>
            <a:pPr lvl="0" marL="0" indent="0">
              <a:buNone/>
            </a:pPr>
          </a:p>
          <a:p>
            <a:pPr lvl="0" marL="0" indent="0">
              <a:buNone/>
            </a:pPr>
            <a:r>
              <a:rPr/>
              <a:t>Temporal</a:t>
            </a:r>
            <a:r>
              <a:rPr/>
              <a:t> </a:t>
            </a:r>
            <a:r>
              <a:rPr/>
              <a:t>order</a:t>
            </a:r>
            <a:r>
              <a:rPr/>
              <a:t> </a:t>
            </a:r>
            <a:r>
              <a:rPr/>
              <a:t>of</a:t>
            </a:r>
            <a:r>
              <a:rPr/>
              <a:t> </a:t>
            </a:r>
            <a:r>
              <a:rPr/>
              <a:t>the</a:t>
            </a:r>
            <a:r>
              <a:rPr/>
              <a:t> </a:t>
            </a:r>
            <a:r>
              <a:rPr/>
              <a:t>variables.</a:t>
            </a:r>
            <a:r>
              <a:rPr/>
              <a:t> </a:t>
            </a:r>
            <a:r>
              <a:rPr/>
              <a:t>If</a:t>
            </a:r>
            <a:r>
              <a:rPr/>
              <a:t> </a:t>
            </a:r>
            <a:r>
              <a:rPr/>
              <a:t>you</a:t>
            </a:r>
            <a:r>
              <a:rPr/>
              <a:t> </a:t>
            </a:r>
            <a:r>
              <a:rPr/>
              <a:t>can’t</a:t>
            </a:r>
            <a:r>
              <a:rPr/>
              <a:t> </a:t>
            </a:r>
            <a:r>
              <a:rPr/>
              <a:t>assure</a:t>
            </a:r>
            <a:r>
              <a:rPr/>
              <a:t> </a:t>
            </a:r>
            <a:r>
              <a:rPr/>
              <a:t>that</a:t>
            </a:r>
            <a:r>
              <a:rPr/>
              <a:t> </a:t>
            </a:r>
            <a:r>
              <a:rPr/>
              <a:t>the</a:t>
            </a:r>
            <a:r>
              <a:rPr/>
              <a:t> </a:t>
            </a:r>
            <a:r>
              <a:rPr/>
              <a:t>independent</a:t>
            </a:r>
            <a:r>
              <a:rPr/>
              <a:t> </a:t>
            </a:r>
            <a:r>
              <a:rPr/>
              <a:t>variable</a:t>
            </a:r>
            <a:r>
              <a:rPr/>
              <a:t> </a:t>
            </a:r>
            <a:r>
              <a:rPr/>
              <a:t>occurs</a:t>
            </a:r>
            <a:r>
              <a:rPr/>
              <a:t> </a:t>
            </a:r>
            <a:r>
              <a:rPr/>
              <a:t>before</a:t>
            </a:r>
            <a:r>
              <a:rPr/>
              <a:t> </a:t>
            </a:r>
            <a:r>
              <a:rPr/>
              <a:t>the</a:t>
            </a:r>
            <a:r>
              <a:rPr/>
              <a:t> </a:t>
            </a:r>
            <a:r>
              <a:rPr/>
              <a:t>dependent</a:t>
            </a:r>
            <a:r>
              <a:rPr/>
              <a:t> </a:t>
            </a:r>
            <a:r>
              <a:rPr/>
              <a:t>variable,</a:t>
            </a:r>
            <a:r>
              <a:rPr/>
              <a:t> </a:t>
            </a:r>
            <a:r>
              <a:rPr/>
              <a:t>you</a:t>
            </a:r>
            <a:r>
              <a:rPr/>
              <a:t> </a:t>
            </a:r>
            <a:r>
              <a:rPr/>
              <a:t>can’t</a:t>
            </a:r>
            <a:r>
              <a:rPr/>
              <a:t> </a:t>
            </a:r>
            <a:r>
              <a:rPr/>
              <a:t>establish</a:t>
            </a:r>
            <a:r>
              <a:rPr/>
              <a:t> </a:t>
            </a:r>
            <a:r>
              <a:rPr/>
              <a:t>causation.</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Control</a:t>
            </a:r>
            <a:r>
              <a:rPr/>
              <a:t> </a:t>
            </a:r>
            <a:r>
              <a:rPr/>
              <a:t>group</a:t>
            </a:r>
            <a:r>
              <a:rPr/>
              <a:t> </a:t>
            </a:r>
            <a:r>
              <a:rPr/>
              <a:t>contamination.</a:t>
            </a:r>
            <a:r>
              <a:rPr/>
              <a:t> </a:t>
            </a:r>
            <a:r>
              <a:rPr/>
              <a:t>Demoralization.</a:t>
            </a:r>
          </a:p>
          <a:p>
            <a:pPr lvl="0" marL="0" indent="0">
              <a:buNone/>
            </a:pPr>
          </a:p>
          <a:p>
            <a:pPr lvl="0" marL="0" indent="0">
              <a:buNone/>
            </a:pPr>
            <a:r>
              <a:rPr/>
              <a:t>Hawthorne</a:t>
            </a:r>
            <a:r>
              <a:rPr/>
              <a:t> </a:t>
            </a:r>
            <a:r>
              <a:rPr/>
              <a:t>effect.</a:t>
            </a:r>
          </a:p>
          <a:p>
            <a:pPr lvl="0" marL="0" indent="0">
              <a:buNone/>
            </a:pPr>
          </a:p>
          <a:p>
            <a:pPr lvl="0" marL="0" indent="0">
              <a:buNone/>
            </a:pPr>
            <a:r>
              <a:rPr/>
              <a:t>Blinding</a:t>
            </a:r>
            <a:r>
              <a:rPr/>
              <a:t> </a:t>
            </a:r>
            <a:r>
              <a:rPr/>
              <a:t>helps</a:t>
            </a:r>
            <a:r>
              <a:rPr/>
              <a:t> </a:t>
            </a:r>
            <a:r>
              <a:rPr/>
              <a:t>control</a:t>
            </a:r>
            <a:r>
              <a:rPr/>
              <a:t> </a:t>
            </a:r>
            <a:r>
              <a:rPr/>
              <a:t>for</a:t>
            </a:r>
            <a:r>
              <a:rPr/>
              <a:t> </a:t>
            </a:r>
            <a:r>
              <a:rPr/>
              <a:t>expectation</a:t>
            </a:r>
            <a:r>
              <a:rPr/>
              <a:t> </a:t>
            </a:r>
            <a:r>
              <a:rPr/>
              <a:t>effects</a:t>
            </a:r>
            <a:r>
              <a:rPr/>
              <a:t> </a:t>
            </a:r>
            <a:r>
              <a:rPr/>
              <a:t>and</a:t>
            </a:r>
            <a:r>
              <a:rPr/>
              <a:t> </a:t>
            </a:r>
            <a:r>
              <a:rPr/>
              <a:t>observer</a:t>
            </a:r>
            <a:r>
              <a:rPr/>
              <a:t> </a:t>
            </a:r>
            <a:r>
              <a:rPr/>
              <a:t>bias.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figure</a:t>
            </a:r>
            <a:r>
              <a:rPr/>
              <a:t> </a:t>
            </a:r>
            <a:r>
              <a:rPr/>
              <a:t>8.1</a:t>
            </a:r>
            <a:r>
              <a:rPr/>
              <a:t> </a:t>
            </a:r>
            <a:r>
              <a:rPr/>
              <a:t>again.</a:t>
            </a:r>
            <a:r>
              <a:rPr/>
              <a:t> </a:t>
            </a:r>
            <a:r>
              <a:rPr/>
              <a:t>The</a:t>
            </a:r>
            <a:r>
              <a:rPr/>
              <a:t> </a:t>
            </a:r>
            <a:r>
              <a:rPr/>
              <a:t>next</a:t>
            </a:r>
            <a:r>
              <a:rPr/>
              <a:t> </a:t>
            </a:r>
            <a:r>
              <a:rPr/>
              <a:t>part</a:t>
            </a:r>
            <a:r>
              <a:rPr/>
              <a:t> </a:t>
            </a:r>
            <a:r>
              <a:rPr/>
              <a:t>of</a:t>
            </a:r>
            <a:r>
              <a:rPr/>
              <a:t> </a:t>
            </a:r>
            <a:r>
              <a:rPr/>
              <a:t>this</a:t>
            </a:r>
            <a:r>
              <a:rPr/>
              <a:t> </a:t>
            </a:r>
            <a:r>
              <a:rPr/>
              <a:t>lecture</a:t>
            </a:r>
            <a:r>
              <a:rPr/>
              <a:t> </a:t>
            </a:r>
            <a:r>
              <a:rPr/>
              <a:t>talks</a:t>
            </a:r>
            <a:r>
              <a:rPr/>
              <a:t> </a:t>
            </a:r>
            <a:r>
              <a:rPr/>
              <a:t>about</a:t>
            </a:r>
            <a:r>
              <a:rPr/>
              <a:t> </a:t>
            </a:r>
            <a:r>
              <a:rPr/>
              <a:t>sampling</a:t>
            </a:r>
            <a:r>
              <a:rPr/>
              <a:t> </a:t>
            </a:r>
            <a:r>
              <a:rPr/>
              <a:t>and</a:t>
            </a:r>
            <a:r>
              <a:rPr/>
              <a:t> </a:t>
            </a:r>
            <a:r>
              <a:rPr/>
              <a:t>external</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figure</a:t>
            </a:r>
            <a:r>
              <a:rPr/>
              <a:t> </a:t>
            </a:r>
            <a:r>
              <a:rPr/>
              <a:t>8.1</a:t>
            </a:r>
            <a:r>
              <a:rPr/>
              <a:t> </a:t>
            </a:r>
            <a:r>
              <a:rPr/>
              <a:t>again.</a:t>
            </a:r>
            <a:r>
              <a:rPr/>
              <a:t> </a:t>
            </a:r>
            <a:r>
              <a:rPr/>
              <a:t>The</a:t>
            </a:r>
            <a:r>
              <a:rPr/>
              <a:t> </a:t>
            </a:r>
            <a:r>
              <a:rPr/>
              <a:t>extent</a:t>
            </a:r>
            <a:r>
              <a:rPr/>
              <a:t> </a:t>
            </a:r>
            <a:r>
              <a:rPr/>
              <a:t>to</a:t>
            </a:r>
            <a:r>
              <a:rPr/>
              <a:t> </a:t>
            </a:r>
            <a:r>
              <a:rPr/>
              <a:t>which</a:t>
            </a:r>
            <a:r>
              <a:rPr/>
              <a:t> </a:t>
            </a:r>
            <a:r>
              <a:rPr/>
              <a:t>results</a:t>
            </a:r>
            <a:r>
              <a:rPr/>
              <a:t> </a:t>
            </a:r>
            <a:r>
              <a:rPr/>
              <a:t>will</a:t>
            </a:r>
            <a:r>
              <a:rPr/>
              <a:t> </a:t>
            </a:r>
            <a:r>
              <a:rPr/>
              <a:t>generalize.</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We</a:t>
            </a:r>
            <a:r>
              <a:rPr/>
              <a:t> </a:t>
            </a:r>
            <a:r>
              <a:rPr/>
              <a:t>are</a:t>
            </a:r>
            <a:r>
              <a:rPr/>
              <a:t> </a:t>
            </a:r>
            <a:r>
              <a:rPr/>
              <a:t>talking</a:t>
            </a:r>
            <a:r>
              <a:rPr/>
              <a:t> </a:t>
            </a:r>
            <a:r>
              <a:rPr/>
              <a:t>about</a:t>
            </a:r>
            <a:r>
              <a:rPr/>
              <a:t> </a:t>
            </a:r>
            <a:r>
              <a:rPr/>
              <a:t>measurement</a:t>
            </a:r>
            <a:r>
              <a:rPr/>
              <a:t> </a:t>
            </a:r>
            <a:r>
              <a:rPr/>
              <a:t>this</a:t>
            </a:r>
            <a:r>
              <a:rPr/>
              <a:t> </a:t>
            </a:r>
            <a:r>
              <a:rPr/>
              <a:t>week.</a:t>
            </a:r>
            <a:r>
              <a:rPr/>
              <a:t> </a:t>
            </a:r>
            <a:r>
              <a:rPr/>
              <a:t>You</a:t>
            </a:r>
            <a:r>
              <a:rPr/>
              <a:t> </a:t>
            </a:r>
            <a:r>
              <a:rPr/>
              <a:t>are</a:t>
            </a:r>
            <a:r>
              <a:rPr/>
              <a:t> </a:t>
            </a:r>
            <a:r>
              <a:rPr/>
              <a:t>either</a:t>
            </a:r>
            <a:r>
              <a:rPr/>
              <a:t> </a:t>
            </a:r>
            <a:r>
              <a:rPr/>
              <a:t>taking</a:t>
            </a:r>
            <a:r>
              <a:rPr/>
              <a:t> </a:t>
            </a:r>
            <a:r>
              <a:rPr/>
              <a:t>stats</a:t>
            </a:r>
            <a:r>
              <a:rPr/>
              <a:t> </a:t>
            </a:r>
            <a:r>
              <a:rPr/>
              <a:t>or</a:t>
            </a:r>
            <a:r>
              <a:rPr/>
              <a:t> </a:t>
            </a:r>
            <a:r>
              <a:rPr/>
              <a:t>have</a:t>
            </a:r>
            <a:r>
              <a:rPr/>
              <a:t> </a:t>
            </a:r>
            <a:r>
              <a:rPr/>
              <a:t>taken</a:t>
            </a:r>
            <a:r>
              <a:rPr/>
              <a:t> </a:t>
            </a:r>
            <a:r>
              <a:rPr/>
              <a:t>it</a:t>
            </a:r>
            <a:r>
              <a:rPr/>
              <a:t> </a:t>
            </a:r>
            <a:r>
              <a:rPr/>
              <a:t>in</a:t>
            </a:r>
            <a:r>
              <a:rPr/>
              <a:t> </a:t>
            </a:r>
            <a:r>
              <a:rPr/>
              <a:t>the</a:t>
            </a:r>
            <a:r>
              <a:rPr/>
              <a:t> </a:t>
            </a:r>
            <a:r>
              <a:rPr/>
              <a:t>past.</a:t>
            </a:r>
            <a:r>
              <a:rPr/>
              <a:t> </a:t>
            </a:r>
            <a:r>
              <a:rPr/>
              <a:t>This</a:t>
            </a:r>
            <a:r>
              <a:rPr/>
              <a:t> </a:t>
            </a:r>
            <a:r>
              <a:rPr/>
              <a:t>is</a:t>
            </a:r>
            <a:r>
              <a:rPr/>
              <a:t> </a:t>
            </a:r>
            <a:r>
              <a:rPr/>
              <a:t>not</a:t>
            </a:r>
            <a:r>
              <a:rPr/>
              <a:t> </a:t>
            </a:r>
            <a:r>
              <a:rPr/>
              <a:t>a</a:t>
            </a:r>
            <a:r>
              <a:rPr/>
              <a:t> </a:t>
            </a:r>
            <a:r>
              <a:rPr/>
              <a:t>statistics</a:t>
            </a:r>
            <a:r>
              <a:rPr/>
              <a:t> </a:t>
            </a:r>
            <a:r>
              <a:rPr/>
              <a:t>class.</a:t>
            </a:r>
            <a:r>
              <a:rPr/>
              <a:t> </a:t>
            </a:r>
            <a:r>
              <a:rPr/>
              <a:t>Think</a:t>
            </a:r>
            <a:r>
              <a:rPr/>
              <a:t> </a:t>
            </a:r>
            <a:r>
              <a:rPr/>
              <a:t>about</a:t>
            </a:r>
            <a:r>
              <a:rPr/>
              <a:t> </a:t>
            </a:r>
            <a:r>
              <a:rPr/>
              <a:t>what</a:t>
            </a:r>
            <a:r>
              <a:rPr/>
              <a:t> </a:t>
            </a:r>
            <a:r>
              <a:rPr/>
              <a:t>type</a:t>
            </a:r>
            <a:r>
              <a:rPr/>
              <a:t> </a:t>
            </a:r>
            <a:r>
              <a:rPr/>
              <a:t>of</a:t>
            </a:r>
            <a:r>
              <a:rPr/>
              <a:t> </a:t>
            </a:r>
            <a:r>
              <a:rPr/>
              <a:t>variables</a:t>
            </a:r>
            <a:r>
              <a:rPr/>
              <a:t> </a:t>
            </a:r>
            <a:r>
              <a:rPr/>
              <a:t>you</a:t>
            </a:r>
            <a:r>
              <a:rPr/>
              <a:t> </a:t>
            </a:r>
            <a:r>
              <a:rPr/>
              <a:t>will</a:t>
            </a:r>
            <a:r>
              <a:rPr/>
              <a:t> </a:t>
            </a:r>
            <a:r>
              <a:rPr/>
              <a:t>collect</a:t>
            </a:r>
            <a:r>
              <a:rPr/>
              <a:t> </a:t>
            </a:r>
            <a:r>
              <a:rPr/>
              <a:t>and</a:t>
            </a:r>
            <a:r>
              <a:rPr/>
              <a:t> </a:t>
            </a:r>
            <a:r>
              <a:rPr/>
              <a:t>propose</a:t>
            </a:r>
            <a:r>
              <a:rPr/>
              <a:t> </a:t>
            </a:r>
            <a:r>
              <a:rPr/>
              <a:t>what</a:t>
            </a:r>
            <a:r>
              <a:rPr/>
              <a:t> </a:t>
            </a:r>
            <a:r>
              <a:rPr/>
              <a:t>statistical</a:t>
            </a:r>
            <a:r>
              <a:rPr/>
              <a:t> </a:t>
            </a:r>
            <a:r>
              <a:rPr/>
              <a:t>analysis.</a:t>
            </a:r>
          </a:p>
          <a:p>
            <a:pPr lvl="0" marL="0" indent="0">
              <a:buNone/>
            </a:pPr>
          </a:p>
          <a:p>
            <a:pPr lvl="0" marL="0" indent="0">
              <a:buNone/>
            </a:pPr>
            <a:r>
              <a:rPr/>
              <a:t>Your</a:t>
            </a:r>
            <a:r>
              <a:rPr/>
              <a:t> </a:t>
            </a:r>
            <a:r>
              <a:rPr/>
              <a:t>book</a:t>
            </a:r>
            <a:r>
              <a:rPr/>
              <a:t> </a:t>
            </a:r>
            <a:r>
              <a:rPr/>
              <a:t>defines</a:t>
            </a:r>
            <a:r>
              <a:rPr/>
              <a:t> </a:t>
            </a:r>
            <a:r>
              <a:rPr/>
              <a:t>it</a:t>
            </a:r>
            <a:r>
              <a:rPr/>
              <a:t> </a:t>
            </a:r>
            <a:r>
              <a:rPr/>
              <a:t>as</a:t>
            </a:r>
            <a:r>
              <a:rPr/>
              <a:t> </a:t>
            </a:r>
            <a:r>
              <a:rPr/>
              <a:t>the</a:t>
            </a:r>
            <a:r>
              <a:rPr/>
              <a:t> </a:t>
            </a:r>
            <a:r>
              <a:rPr/>
              <a:t>assignment</a:t>
            </a:r>
            <a:r>
              <a:rPr/>
              <a:t> </a:t>
            </a:r>
            <a:r>
              <a:rPr/>
              <a:t>of</a:t>
            </a:r>
            <a:r>
              <a:rPr/>
              <a:t> </a:t>
            </a:r>
            <a:r>
              <a:rPr/>
              <a:t>numbers</a:t>
            </a:r>
            <a:r>
              <a:rPr/>
              <a:t> </a:t>
            </a:r>
            <a:r>
              <a:rPr/>
              <a:t>or</a:t>
            </a:r>
            <a:r>
              <a:rPr/>
              <a:t> </a:t>
            </a:r>
            <a:r>
              <a:rPr/>
              <a:t>symbols.</a:t>
            </a:r>
            <a:r>
              <a:rPr/>
              <a:t> </a:t>
            </a:r>
            <a:r>
              <a:rPr/>
              <a:t>Notice</a:t>
            </a:r>
            <a:r>
              <a:rPr/>
              <a:t> </a:t>
            </a:r>
            <a:r>
              <a:rPr/>
              <a:t>that</a:t>
            </a:r>
            <a:r>
              <a:rPr/>
              <a:t> </a:t>
            </a:r>
            <a:r>
              <a:rPr/>
              <a:t>this</a:t>
            </a:r>
            <a:r>
              <a:rPr/>
              <a:t> </a:t>
            </a:r>
            <a:r>
              <a:rPr/>
              <a:t>takes</a:t>
            </a:r>
            <a:r>
              <a:rPr/>
              <a:t> </a:t>
            </a:r>
            <a:r>
              <a:rPr/>
              <a:t>a</a:t>
            </a:r>
            <a:r>
              <a:rPr/>
              <a:t> </a:t>
            </a:r>
            <a:r>
              <a:rPr/>
              <a:t>quantitative</a:t>
            </a:r>
            <a:r>
              <a:rPr/>
              <a:t> </a:t>
            </a:r>
            <a:r>
              <a:rPr/>
              <a:t>approach.</a:t>
            </a:r>
            <a:r>
              <a:rPr/>
              <a:t> </a:t>
            </a:r>
            <a:r>
              <a:rPr/>
              <a:t>But</a:t>
            </a:r>
            <a:r>
              <a:rPr/>
              <a:t> </a:t>
            </a:r>
            <a:r>
              <a:rPr/>
              <a:t>even</a:t>
            </a:r>
            <a:r>
              <a:rPr/>
              <a:t> </a:t>
            </a:r>
            <a:r>
              <a:rPr/>
              <a:t>in</a:t>
            </a:r>
            <a:r>
              <a:rPr/>
              <a:t> </a:t>
            </a:r>
            <a:r>
              <a:rPr/>
              <a:t>a</a:t>
            </a:r>
            <a:r>
              <a:rPr/>
              <a:t> </a:t>
            </a:r>
            <a:r>
              <a:rPr/>
              <a:t>qualitative</a:t>
            </a:r>
            <a:r>
              <a:rPr/>
              <a:t> </a:t>
            </a:r>
            <a:r>
              <a:rPr/>
              <a:t>study,</a:t>
            </a:r>
            <a:r>
              <a:rPr/>
              <a:t> </a:t>
            </a:r>
            <a:r>
              <a:rPr/>
              <a:t>you</a:t>
            </a:r>
            <a:r>
              <a:rPr/>
              <a:t> </a:t>
            </a:r>
            <a:r>
              <a:rPr/>
              <a:t>still</a:t>
            </a:r>
            <a:r>
              <a:rPr/>
              <a:t> </a:t>
            </a:r>
            <a:r>
              <a:rPr/>
              <a:t>going</a:t>
            </a:r>
            <a:r>
              <a:rPr/>
              <a:t> </a:t>
            </a:r>
            <a:r>
              <a:rPr/>
              <a:t>to</a:t>
            </a:r>
            <a:r>
              <a:rPr/>
              <a:t> </a:t>
            </a:r>
            <a:r>
              <a:rPr/>
              <a:t>want</a:t>
            </a:r>
            <a:r>
              <a:rPr/>
              <a:t> </a:t>
            </a:r>
            <a:r>
              <a:rPr/>
              <a:t>to</a:t>
            </a:r>
            <a:r>
              <a:rPr/>
              <a:t> </a:t>
            </a:r>
            <a:r>
              <a:rPr/>
              <a:t>summarize</a:t>
            </a:r>
            <a:r>
              <a:rPr/>
              <a:t> </a:t>
            </a:r>
            <a:r>
              <a:rPr/>
              <a:t>information</a:t>
            </a:r>
            <a:r>
              <a:rPr/>
              <a:t> </a:t>
            </a:r>
            <a:r>
              <a:rPr/>
              <a:t>like</a:t>
            </a:r>
            <a:r>
              <a:rPr/>
              <a:t> </a:t>
            </a:r>
            <a:r>
              <a:rPr/>
              <a:t>demographics</a:t>
            </a:r>
            <a:r>
              <a:rPr/>
              <a:t> </a:t>
            </a:r>
            <a:r>
              <a:rPr/>
              <a:t>of</a:t>
            </a:r>
            <a:r>
              <a:rPr/>
              <a:t> </a:t>
            </a:r>
            <a:r>
              <a:rPr/>
              <a:t>your</a:t>
            </a:r>
            <a:r>
              <a:rPr/>
              <a:t> </a:t>
            </a:r>
            <a:r>
              <a:rPr/>
              <a:t>sample.</a:t>
            </a:r>
            <a:r>
              <a:rPr/>
              <a:t> </a:t>
            </a:r>
            <a:r>
              <a:rPr/>
              <a:t>Describe</a:t>
            </a:r>
            <a:r>
              <a:rPr/>
              <a:t> </a:t>
            </a:r>
            <a:r>
              <a:rPr/>
              <a:t>the</a:t>
            </a:r>
            <a:r>
              <a:rPr/>
              <a:t> </a:t>
            </a:r>
            <a:r>
              <a:rPr/>
              <a:t>quality</a:t>
            </a:r>
            <a:r>
              <a:rPr/>
              <a:t> </a:t>
            </a:r>
            <a:r>
              <a:rPr/>
              <a:t>or</a:t>
            </a:r>
            <a:r>
              <a:rPr/>
              <a:t> </a:t>
            </a:r>
            <a:r>
              <a:rPr/>
              <a:t>quantity</a:t>
            </a:r>
            <a:r>
              <a:rPr/>
              <a:t> </a:t>
            </a:r>
            <a:r>
              <a:rPr/>
              <a:t>of</a:t>
            </a:r>
            <a:r>
              <a:rPr/>
              <a:t> </a:t>
            </a:r>
            <a:r>
              <a:rPr/>
              <a:t>a</a:t>
            </a:r>
            <a:r>
              <a:rPr/>
              <a:t> </a:t>
            </a:r>
            <a:r>
              <a:rPr/>
              <a:t>variable.</a:t>
            </a:r>
          </a:p>
          <a:p>
            <a:pPr lvl="0" marL="0" indent="0">
              <a:buNone/>
            </a:pPr>
          </a:p>
          <a:p>
            <a:pPr lvl="0" marL="0" indent="0">
              <a:buNone/>
            </a:pPr>
            <a:r>
              <a:rPr/>
              <a:t>There</a:t>
            </a:r>
            <a:r>
              <a:rPr/>
              <a:t> </a:t>
            </a:r>
            <a:r>
              <a:rPr/>
              <a:t>are</a:t>
            </a:r>
            <a:r>
              <a:rPr/>
              <a:t> </a:t>
            </a:r>
            <a:r>
              <a:rPr/>
              <a:t>qualitative</a:t>
            </a:r>
            <a:r>
              <a:rPr/>
              <a:t> </a:t>
            </a:r>
            <a:r>
              <a:rPr/>
              <a:t>or</a:t>
            </a:r>
            <a:r>
              <a:rPr/>
              <a:t> </a:t>
            </a:r>
            <a:r>
              <a:rPr/>
              <a:t>quantitative</a:t>
            </a:r>
            <a:r>
              <a:rPr/>
              <a:t> </a:t>
            </a:r>
            <a:r>
              <a:rPr/>
              <a:t>ways</a:t>
            </a:r>
            <a:r>
              <a:rPr/>
              <a:t> </a:t>
            </a:r>
            <a:r>
              <a:rPr/>
              <a:t>to</a:t>
            </a:r>
            <a:r>
              <a:rPr/>
              <a:t> </a:t>
            </a:r>
            <a:r>
              <a:rPr/>
              <a:t>measure</a:t>
            </a:r>
            <a:r>
              <a:rPr/>
              <a:t> </a:t>
            </a:r>
            <a:r>
              <a:rPr/>
              <a:t>things</a:t>
            </a:r>
            <a:r>
              <a:rPr/>
              <a:t> </a:t>
            </a:r>
            <a:r>
              <a:rPr/>
              <a:t>like</a:t>
            </a:r>
            <a:r>
              <a:rPr/>
              <a:t> </a:t>
            </a:r>
            <a:r>
              <a:rPr/>
              <a:t>pain.</a:t>
            </a:r>
          </a:p>
          <a:p>
            <a:pPr lvl="0" marL="0" indent="0">
              <a:buNone/>
            </a:pPr>
          </a:p>
          <a:p>
            <a:pPr lvl="0" marL="0" indent="0">
              <a:buNone/>
            </a:pPr>
            <a:r>
              <a:rPr/>
              <a:t>We</a:t>
            </a:r>
            <a:r>
              <a:rPr/>
              <a:t> </a:t>
            </a:r>
            <a:r>
              <a:rPr/>
              <a:t>can</a:t>
            </a:r>
            <a:r>
              <a:rPr/>
              <a:t> </a:t>
            </a:r>
            <a:r>
              <a:rPr/>
              <a:t>also</a:t>
            </a:r>
            <a:r>
              <a:rPr/>
              <a:t> </a:t>
            </a:r>
            <a:r>
              <a:rPr/>
              <a:t>use</a:t>
            </a:r>
            <a:r>
              <a:rPr/>
              <a:t> </a:t>
            </a:r>
            <a:r>
              <a:rPr/>
              <a:t>measurements</a:t>
            </a:r>
            <a:r>
              <a:rPr/>
              <a:t> </a:t>
            </a:r>
            <a:r>
              <a:rPr/>
              <a:t>to</a:t>
            </a:r>
            <a:r>
              <a:rPr/>
              <a:t> </a:t>
            </a:r>
            <a:r>
              <a:rPr/>
              <a:t>make</a:t>
            </a:r>
            <a:r>
              <a:rPr/>
              <a:t> </a:t>
            </a:r>
            <a:r>
              <a:rPr/>
              <a:t>absolute</a:t>
            </a:r>
            <a:r>
              <a:rPr/>
              <a:t> </a:t>
            </a:r>
            <a:r>
              <a:rPr/>
              <a:t>decisions.</a:t>
            </a:r>
            <a:r>
              <a:rPr/>
              <a:t> </a:t>
            </a:r>
            <a:r>
              <a:rPr/>
              <a:t>Establish</a:t>
            </a:r>
            <a:r>
              <a:rPr/>
              <a:t> </a:t>
            </a:r>
            <a:r>
              <a:rPr/>
              <a:t>a</a:t>
            </a:r>
            <a:r>
              <a:rPr/>
              <a:t> </a:t>
            </a:r>
            <a:r>
              <a:rPr/>
              <a:t>cut-point.</a:t>
            </a:r>
          </a:p>
          <a:p>
            <a:pPr lvl="0" marL="0" indent="0">
              <a:buNone/>
            </a:pPr>
          </a:p>
          <a:p>
            <a:pPr lvl="0" marL="0" indent="0">
              <a:buNone/>
            </a:pPr>
            <a:r>
              <a:rPr/>
              <a:t>Conditions,</a:t>
            </a:r>
            <a:r>
              <a:rPr/>
              <a:t> </a:t>
            </a:r>
            <a:r>
              <a:rPr/>
              <a:t>distinctions.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Value</a:t>
            </a:r>
            <a:r>
              <a:rPr/>
              <a:t> </a:t>
            </a:r>
            <a:r>
              <a:rPr/>
              <a:t>that</a:t>
            </a:r>
            <a:r>
              <a:rPr/>
              <a:t> </a:t>
            </a:r>
            <a:r>
              <a:rPr/>
              <a:t>is</a:t>
            </a:r>
            <a:r>
              <a:rPr/>
              <a:t> </a:t>
            </a:r>
            <a:r>
              <a:rPr/>
              <a:t>assigned</a:t>
            </a:r>
            <a:r>
              <a:rPr/>
              <a:t> </a:t>
            </a:r>
            <a:r>
              <a:rPr/>
              <a:t>can</a:t>
            </a:r>
            <a:r>
              <a:rPr/>
              <a:t> </a:t>
            </a:r>
            <a:r>
              <a:rPr/>
              <a:t>take</a:t>
            </a:r>
            <a:r>
              <a:rPr/>
              <a:t> </a:t>
            </a:r>
            <a:r>
              <a:rPr/>
              <a:t>on</a:t>
            </a:r>
            <a:r>
              <a:rPr/>
              <a:t> </a:t>
            </a:r>
            <a:r>
              <a:rPr/>
              <a:t>any</a:t>
            </a:r>
            <a:r>
              <a:rPr/>
              <a:t> </a:t>
            </a:r>
            <a:r>
              <a:rPr/>
              <a:t>value.</a:t>
            </a:r>
            <a:r>
              <a:rPr/>
              <a:t> </a:t>
            </a:r>
            <a:r>
              <a:rPr/>
              <a:t>Preciseness</a:t>
            </a:r>
            <a:r>
              <a:rPr/>
              <a:t> </a:t>
            </a:r>
            <a:r>
              <a:rPr/>
              <a:t>is</a:t>
            </a:r>
            <a:r>
              <a:rPr/>
              <a:t> </a:t>
            </a:r>
            <a:r>
              <a:rPr/>
              <a:t>dependent</a:t>
            </a:r>
            <a:r>
              <a:rPr/>
              <a:t> </a:t>
            </a:r>
            <a:r>
              <a:rPr/>
              <a:t>on</a:t>
            </a:r>
            <a:r>
              <a:rPr/>
              <a:t> </a:t>
            </a:r>
            <a:r>
              <a:rPr/>
              <a:t>the</a:t>
            </a:r>
            <a:r>
              <a:rPr/>
              <a:t> </a:t>
            </a:r>
            <a:r>
              <a:rPr/>
              <a:t>device</a:t>
            </a:r>
            <a:r>
              <a:rPr/>
              <a:t> </a:t>
            </a:r>
            <a:r>
              <a:rPr/>
              <a:t>used</a:t>
            </a:r>
            <a:r>
              <a:rPr/>
              <a:t> </a:t>
            </a:r>
            <a:r>
              <a:rPr/>
              <a:t>to</a:t>
            </a:r>
            <a:r>
              <a:rPr/>
              <a:t> </a:t>
            </a:r>
            <a:r>
              <a:rPr/>
              <a:t>collect</a:t>
            </a:r>
            <a:r>
              <a:rPr/>
              <a:t> </a:t>
            </a:r>
            <a:r>
              <a:rPr/>
              <a:t>the</a:t>
            </a:r>
            <a:r>
              <a:rPr/>
              <a:t> </a:t>
            </a:r>
            <a:r>
              <a:rPr/>
              <a:t>measurement.</a:t>
            </a:r>
            <a:r>
              <a:rPr/>
              <a:t> </a:t>
            </a:r>
            <a:r>
              <a:rPr/>
              <a:t>It</a:t>
            </a:r>
            <a:r>
              <a:rPr/>
              <a:t> </a:t>
            </a:r>
            <a:r>
              <a:rPr/>
              <a:t>could</a:t>
            </a:r>
            <a:r>
              <a:rPr/>
              <a:t> </a:t>
            </a:r>
            <a:r>
              <a:rPr/>
              <a:t>be</a:t>
            </a:r>
            <a:r>
              <a:rPr/>
              <a:t> </a:t>
            </a:r>
            <a:r>
              <a:rPr/>
              <a:t>the</a:t>
            </a:r>
            <a:r>
              <a:rPr/>
              <a:t> </a:t>
            </a:r>
            <a:r>
              <a:rPr/>
              <a:t>precision</a:t>
            </a:r>
            <a:r>
              <a:rPr/>
              <a:t> </a:t>
            </a:r>
            <a:r>
              <a:rPr/>
              <a:t>of</a:t>
            </a:r>
            <a:r>
              <a:rPr/>
              <a:t> </a:t>
            </a:r>
            <a:r>
              <a:rPr/>
              <a:t>a</a:t>
            </a:r>
            <a:r>
              <a:rPr/>
              <a:t> </a:t>
            </a:r>
            <a:r>
              <a:rPr/>
              <a:t>laser</a:t>
            </a:r>
            <a:r>
              <a:rPr/>
              <a:t> </a:t>
            </a:r>
            <a:r>
              <a:rPr/>
              <a:t>versus</a:t>
            </a:r>
            <a:r>
              <a:rPr/>
              <a:t> </a:t>
            </a:r>
            <a:r>
              <a:rPr/>
              <a:t>a</a:t>
            </a:r>
            <a:r>
              <a:rPr/>
              <a:t> </a:t>
            </a:r>
            <a:r>
              <a:rPr/>
              <a:t>cruder</a:t>
            </a:r>
            <a:r>
              <a:rPr/>
              <a:t> </a:t>
            </a:r>
            <a:r>
              <a:rPr/>
              <a:t>measure.</a:t>
            </a:r>
            <a:r>
              <a:rPr/>
              <a:t> </a:t>
            </a:r>
            <a:r>
              <a:rPr/>
              <a:t>Precision</a:t>
            </a:r>
            <a:r>
              <a:rPr/>
              <a:t> </a:t>
            </a:r>
            <a:r>
              <a:rPr/>
              <a:t>should</a:t>
            </a:r>
            <a:r>
              <a:rPr/>
              <a:t> </a:t>
            </a:r>
            <a:r>
              <a:rPr/>
              <a:t>be</a:t>
            </a:r>
            <a:r>
              <a:rPr/>
              <a:t> </a:t>
            </a:r>
            <a:r>
              <a:rPr/>
              <a:t>appropriate</a:t>
            </a:r>
            <a:r>
              <a:rPr/>
              <a:t> </a:t>
            </a:r>
            <a:r>
              <a:rPr/>
              <a:t>to</a:t>
            </a:r>
            <a:r>
              <a:rPr/>
              <a:t> </a:t>
            </a:r>
            <a:r>
              <a:rPr/>
              <a:t>what</a:t>
            </a:r>
            <a:r>
              <a:rPr/>
              <a:t> </a:t>
            </a:r>
            <a:r>
              <a:rPr/>
              <a:t>you</a:t>
            </a:r>
            <a:r>
              <a:rPr/>
              <a:t> </a:t>
            </a:r>
            <a:r>
              <a:rPr/>
              <a:t>are</a:t>
            </a:r>
            <a:r>
              <a:rPr/>
              <a:t> </a:t>
            </a:r>
            <a:r>
              <a:rPr/>
              <a:t>trying</a:t>
            </a:r>
            <a:r>
              <a:rPr/>
              <a:t> </a:t>
            </a:r>
            <a:r>
              <a:rPr/>
              <a:t>to</a:t>
            </a:r>
            <a:r>
              <a:rPr/>
              <a:t> </a:t>
            </a:r>
            <a:r>
              <a:rPr/>
              <a:t>get</a:t>
            </a:r>
            <a:r>
              <a:rPr/>
              <a:t> </a:t>
            </a:r>
            <a:r>
              <a:rPr/>
              <a:t>at.</a:t>
            </a:r>
            <a:r>
              <a:rPr/>
              <a:t> </a:t>
            </a:r>
            <a:r>
              <a:rPr/>
              <a:t>Lack</a:t>
            </a:r>
            <a:r>
              <a:rPr/>
              <a:t> </a:t>
            </a:r>
            <a:r>
              <a:rPr/>
              <a:t>precision</a:t>
            </a:r>
            <a:r>
              <a:rPr/>
              <a:t> </a:t>
            </a:r>
            <a:r>
              <a:rPr/>
              <a:t>does</a:t>
            </a:r>
            <a:r>
              <a:rPr/>
              <a:t> </a:t>
            </a:r>
            <a:r>
              <a:rPr/>
              <a:t>not</a:t>
            </a:r>
            <a:r>
              <a:rPr/>
              <a:t> </a:t>
            </a:r>
            <a:r>
              <a:rPr/>
              <a:t>mean</a:t>
            </a:r>
            <a:r>
              <a:rPr/>
              <a:t> </a:t>
            </a:r>
            <a:r>
              <a:rPr/>
              <a:t>that</a:t>
            </a:r>
            <a:r>
              <a:rPr/>
              <a:t> </a:t>
            </a:r>
            <a:r>
              <a:rPr/>
              <a:t>your</a:t>
            </a:r>
            <a:r>
              <a:rPr/>
              <a:t> </a:t>
            </a:r>
            <a:r>
              <a:rPr/>
              <a:t>results</a:t>
            </a:r>
            <a:r>
              <a:rPr/>
              <a:t> </a:t>
            </a:r>
            <a:r>
              <a:rPr/>
              <a:t>are</a:t>
            </a:r>
            <a:r>
              <a:rPr/>
              <a:t> </a:t>
            </a:r>
            <a:r>
              <a:rPr/>
              <a:t>not</a:t>
            </a:r>
            <a:r>
              <a:rPr/>
              <a:t> </a:t>
            </a:r>
            <a:r>
              <a:rPr/>
              <a:t>continuous.</a:t>
            </a:r>
            <a:r>
              <a:rPr/>
              <a:t> </a:t>
            </a:r>
            <a:r>
              <a:rPr/>
              <a:t>If</a:t>
            </a:r>
            <a:r>
              <a:rPr/>
              <a:t> </a:t>
            </a:r>
            <a:r>
              <a:rPr/>
              <a:t>you</a:t>
            </a:r>
            <a:r>
              <a:rPr/>
              <a:t> </a:t>
            </a:r>
            <a:r>
              <a:rPr/>
              <a:t>round</a:t>
            </a:r>
            <a:r>
              <a:rPr/>
              <a:t> </a:t>
            </a:r>
            <a:r>
              <a:rPr/>
              <a:t>to</a:t>
            </a:r>
            <a:r>
              <a:rPr/>
              <a:t> </a:t>
            </a:r>
            <a:r>
              <a:rPr/>
              <a:t>the</a:t>
            </a:r>
            <a:r>
              <a:rPr/>
              <a:t> </a:t>
            </a:r>
            <a:r>
              <a:rPr/>
              <a:t>nearest</a:t>
            </a:r>
            <a:r>
              <a:rPr/>
              <a:t> </a:t>
            </a:r>
            <a:r>
              <a:rPr/>
              <a:t>inch,</a:t>
            </a:r>
            <a:r>
              <a:rPr/>
              <a:t> </a:t>
            </a:r>
            <a:r>
              <a:rPr/>
              <a:t>you</a:t>
            </a:r>
            <a:r>
              <a:rPr/>
              <a:t> </a:t>
            </a:r>
            <a:r>
              <a:rPr/>
              <a:t>still</a:t>
            </a:r>
            <a:r>
              <a:rPr/>
              <a:t> </a:t>
            </a:r>
            <a:r>
              <a:rPr/>
              <a:t>are</a:t>
            </a:r>
            <a:r>
              <a:rPr/>
              <a:t> </a:t>
            </a:r>
            <a:r>
              <a:rPr/>
              <a:t>measuring</a:t>
            </a:r>
            <a:r>
              <a:rPr/>
              <a:t> </a:t>
            </a:r>
            <a:r>
              <a:rPr/>
              <a:t>an</a:t>
            </a:r>
            <a:r>
              <a:rPr/>
              <a:t> </a:t>
            </a:r>
            <a:r>
              <a:rPr/>
              <a:t>underlying</a:t>
            </a:r>
            <a:r>
              <a:rPr/>
              <a:t> </a:t>
            </a:r>
            <a:r>
              <a:rPr/>
              <a:t>construct</a:t>
            </a:r>
            <a:r>
              <a:rPr/>
              <a:t> </a:t>
            </a:r>
            <a:r>
              <a:rPr/>
              <a:t>that</a:t>
            </a:r>
            <a:r>
              <a:rPr/>
              <a:t> </a:t>
            </a:r>
            <a:r>
              <a:rPr/>
              <a:t>can</a:t>
            </a:r>
            <a:r>
              <a:rPr/>
              <a:t> </a:t>
            </a:r>
            <a:r>
              <a:rPr/>
              <a:t>take</a:t>
            </a:r>
            <a:r>
              <a:rPr/>
              <a:t> </a:t>
            </a:r>
            <a:r>
              <a:rPr/>
              <a:t>on</a:t>
            </a:r>
            <a:r>
              <a:rPr/>
              <a:t> </a:t>
            </a:r>
            <a:r>
              <a:rPr/>
              <a:t>more</a:t>
            </a:r>
            <a:r>
              <a:rPr/>
              <a:t> </a:t>
            </a:r>
            <a:r>
              <a:rPr/>
              <a:t>precision.</a:t>
            </a:r>
            <a:r>
              <a:rPr/>
              <a:t> </a:t>
            </a:r>
            <a:r>
              <a:rPr/>
              <a:t>Example</a:t>
            </a:r>
            <a:r>
              <a:rPr/>
              <a:t> </a:t>
            </a:r>
            <a:r>
              <a:rPr/>
              <a:t>is</a:t>
            </a:r>
            <a:r>
              <a:rPr/>
              <a:t> </a:t>
            </a:r>
            <a:r>
              <a:rPr/>
              <a:t>blood</a:t>
            </a:r>
            <a:r>
              <a:rPr/>
              <a:t> </a:t>
            </a:r>
            <a:r>
              <a:rPr/>
              <a:t>pressure,</a:t>
            </a:r>
            <a:r>
              <a:rPr/>
              <a:t> </a:t>
            </a:r>
            <a:r>
              <a:rPr/>
              <a:t>interbeat</a:t>
            </a:r>
            <a:r>
              <a:rPr/>
              <a:t> </a:t>
            </a:r>
            <a:r>
              <a:rPr/>
              <a:t>interval,</a:t>
            </a:r>
            <a:r>
              <a:rPr/>
              <a:t> </a:t>
            </a:r>
            <a:r>
              <a:rPr/>
              <a:t>where</a:t>
            </a:r>
            <a:r>
              <a:rPr/>
              <a:t> </a:t>
            </a:r>
            <a:r>
              <a:rPr/>
              <a:t>rounding</a:t>
            </a:r>
            <a:r>
              <a:rPr/>
              <a:t> </a:t>
            </a:r>
            <a:r>
              <a:rPr/>
              <a:t>is</a:t>
            </a:r>
            <a:r>
              <a:rPr/>
              <a:t> </a:t>
            </a:r>
            <a:r>
              <a:rPr/>
              <a:t>done</a:t>
            </a:r>
            <a:r>
              <a:rPr/>
              <a:t> </a:t>
            </a:r>
            <a:r>
              <a:rPr/>
              <a:t>but</a:t>
            </a:r>
            <a:r>
              <a:rPr/>
              <a:t> </a:t>
            </a:r>
            <a:r>
              <a:rPr/>
              <a:t>it</a:t>
            </a:r>
            <a:r>
              <a:rPr/>
              <a:t> </a:t>
            </a:r>
            <a:r>
              <a:rPr/>
              <a:t>still</a:t>
            </a:r>
            <a:r>
              <a:rPr/>
              <a:t> </a:t>
            </a:r>
            <a:r>
              <a:rPr/>
              <a:t>represents</a:t>
            </a:r>
            <a:r>
              <a:rPr/>
              <a:t> </a:t>
            </a:r>
            <a:r>
              <a:rPr/>
              <a:t>a</a:t>
            </a:r>
            <a:r>
              <a:rPr/>
              <a:t> </a:t>
            </a:r>
            <a:r>
              <a:rPr/>
              <a:t>continuous</a:t>
            </a:r>
            <a:r>
              <a:rPr/>
              <a:t> </a:t>
            </a:r>
            <a:r>
              <a:rPr/>
              <a:t>variable.</a:t>
            </a:r>
          </a:p>
          <a:p>
            <a:pPr lvl="0" marL="0" indent="0">
              <a:buNone/>
            </a:pPr>
          </a:p>
          <a:p>
            <a:pPr lvl="0" marL="0" indent="0">
              <a:buNone/>
            </a:pPr>
            <a:r>
              <a:rPr/>
              <a:t>Discrete</a:t>
            </a:r>
            <a:r>
              <a:rPr/>
              <a:t> </a:t>
            </a:r>
            <a:r>
              <a:rPr/>
              <a:t>values</a:t>
            </a:r>
            <a:r>
              <a:rPr/>
              <a:t> </a:t>
            </a:r>
            <a:r>
              <a:rPr/>
              <a:t>because</a:t>
            </a:r>
            <a:r>
              <a:rPr/>
              <a:t> </a:t>
            </a:r>
            <a:r>
              <a:rPr/>
              <a:t>of</a:t>
            </a:r>
            <a:r>
              <a:rPr/>
              <a:t> </a:t>
            </a:r>
            <a:r>
              <a:rPr/>
              <a:t>rounding,</a:t>
            </a:r>
            <a:r>
              <a:rPr/>
              <a:t> </a:t>
            </a:r>
            <a:r>
              <a:rPr/>
              <a:t>using</a:t>
            </a:r>
            <a:r>
              <a:rPr/>
              <a:t> </a:t>
            </a:r>
            <a:r>
              <a:rPr/>
              <a:t>counts,</a:t>
            </a:r>
            <a:r>
              <a:rPr/>
              <a:t> </a:t>
            </a:r>
            <a:r>
              <a:rPr/>
              <a:t>or</a:t>
            </a:r>
            <a:r>
              <a:rPr/>
              <a:t> </a:t>
            </a:r>
            <a:r>
              <a:rPr/>
              <a:t>a</a:t>
            </a:r>
            <a:r>
              <a:rPr/>
              <a:t> </a:t>
            </a:r>
            <a:r>
              <a:rPr/>
              <a:t>limited</a:t>
            </a:r>
            <a:r>
              <a:rPr/>
              <a:t> </a:t>
            </a:r>
            <a:r>
              <a:rPr/>
              <a:t>number</a:t>
            </a:r>
            <a:r>
              <a:rPr/>
              <a:t> </a:t>
            </a:r>
            <a:r>
              <a:rPr/>
              <a:t>of</a:t>
            </a:r>
            <a:r>
              <a:rPr/>
              <a:t> </a:t>
            </a:r>
            <a:r>
              <a:rPr/>
              <a:t>categories.</a:t>
            </a:r>
            <a:r>
              <a:rPr/>
              <a:t> </a:t>
            </a:r>
            <a:r>
              <a:rPr/>
              <a:t>As</a:t>
            </a:r>
            <a:r>
              <a:rPr/>
              <a:t> </a:t>
            </a:r>
            <a:r>
              <a:rPr/>
              <a:t>long</a:t>
            </a:r>
            <a:r>
              <a:rPr/>
              <a:t> </a:t>
            </a:r>
            <a:r>
              <a:rPr/>
              <a:t>as</a:t>
            </a:r>
            <a:r>
              <a:rPr/>
              <a:t> </a:t>
            </a:r>
            <a:r>
              <a:rPr/>
              <a:t>it</a:t>
            </a:r>
            <a:r>
              <a:rPr/>
              <a:t> </a:t>
            </a:r>
            <a:r>
              <a:rPr/>
              <a:t>represents</a:t>
            </a:r>
            <a:r>
              <a:rPr/>
              <a:t> </a:t>
            </a:r>
            <a:r>
              <a:rPr/>
              <a:t>an</a:t>
            </a:r>
            <a:r>
              <a:rPr/>
              <a:t> </a:t>
            </a:r>
            <a:r>
              <a:rPr/>
              <a:t>underlying</a:t>
            </a:r>
            <a:r>
              <a:rPr/>
              <a:t> </a:t>
            </a:r>
            <a:r>
              <a:rPr/>
              <a:t>construct,</a:t>
            </a:r>
            <a:r>
              <a:rPr/>
              <a:t> </a:t>
            </a:r>
            <a:r>
              <a:rPr/>
              <a:t>consider</a:t>
            </a:r>
            <a:r>
              <a:rPr/>
              <a:t> </a:t>
            </a:r>
            <a:r>
              <a:rPr/>
              <a:t>it</a:t>
            </a:r>
            <a:r>
              <a:rPr/>
              <a:t> </a:t>
            </a:r>
            <a:r>
              <a:rPr/>
              <a:t>as</a:t>
            </a:r>
            <a:r>
              <a:rPr/>
              <a:t> </a:t>
            </a:r>
            <a:r>
              <a:rPr/>
              <a:t>continuous.</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survey</a:t>
            </a:r>
            <a:r>
              <a:rPr/>
              <a:t> </a:t>
            </a:r>
            <a:r>
              <a:rPr/>
              <a:t>or</a:t>
            </a:r>
            <a:r>
              <a:rPr/>
              <a:t> </a:t>
            </a:r>
            <a:r>
              <a:rPr/>
              <a:t>scale</a:t>
            </a:r>
            <a:r>
              <a:rPr/>
              <a:t> </a:t>
            </a:r>
            <a:r>
              <a:rPr/>
              <a:t>to</a:t>
            </a:r>
            <a:r>
              <a:rPr/>
              <a:t> </a:t>
            </a:r>
            <a:r>
              <a:rPr/>
              <a:t>get</a:t>
            </a:r>
            <a:r>
              <a:rPr/>
              <a:t> </a:t>
            </a:r>
            <a:r>
              <a:rPr/>
              <a:t>at</a:t>
            </a:r>
            <a:r>
              <a:rPr/>
              <a:t> </a:t>
            </a:r>
            <a:r>
              <a:rPr/>
              <a:t>depression,</a:t>
            </a:r>
            <a:r>
              <a:rPr/>
              <a:t> </a:t>
            </a:r>
            <a:r>
              <a:rPr/>
              <a:t>pain,</a:t>
            </a:r>
            <a:r>
              <a:rPr/>
              <a:t> </a:t>
            </a:r>
            <a:r>
              <a:rPr/>
              <a:t>those</a:t>
            </a:r>
            <a:r>
              <a:rPr/>
              <a:t> </a:t>
            </a:r>
            <a:r>
              <a:rPr/>
              <a:t>kind</a:t>
            </a:r>
            <a:r>
              <a:rPr/>
              <a:t> </a:t>
            </a:r>
            <a:r>
              <a:rPr/>
              <a:t>of</a:t>
            </a:r>
            <a:r>
              <a:rPr/>
              <a:t> </a:t>
            </a:r>
            <a:r>
              <a:rPr/>
              <a:t>things.</a:t>
            </a:r>
            <a:r>
              <a:rPr/>
              <a:t> </a:t>
            </a:r>
            <a:r>
              <a:rPr/>
              <a:t>These</a:t>
            </a:r>
            <a:r>
              <a:rPr/>
              <a:t> </a:t>
            </a:r>
            <a:r>
              <a:rPr/>
              <a:t>are</a:t>
            </a:r>
            <a:r>
              <a:rPr/>
              <a:t> </a:t>
            </a:r>
            <a:r>
              <a:rPr/>
              <a:t>abstract</a:t>
            </a:r>
            <a:r>
              <a:rPr/>
              <a:t> </a:t>
            </a:r>
            <a:r>
              <a:rPr/>
              <a:t>variables.</a:t>
            </a:r>
          </a:p>
          <a:p>
            <a:pPr lvl="0" marL="0" indent="0">
              <a:buNone/>
            </a:pPr>
          </a:p>
          <a:p>
            <a:pPr lvl="0" marL="0" indent="0">
              <a:buNone/>
            </a:pPr>
            <a:r>
              <a:rPr/>
              <a:t>Bottom</a:t>
            </a:r>
            <a:r>
              <a:rPr/>
              <a:t> </a:t>
            </a:r>
            <a:r>
              <a:rPr/>
              <a:t>line</a:t>
            </a:r>
            <a:r>
              <a:rPr/>
              <a:t> </a:t>
            </a:r>
            <a:r>
              <a:rPr/>
              <a:t>is</a:t>
            </a:r>
            <a:r>
              <a:rPr/>
              <a:t> </a:t>
            </a:r>
            <a:r>
              <a:rPr/>
              <a:t>to</a:t>
            </a:r>
            <a:r>
              <a:rPr/>
              <a:t> </a:t>
            </a:r>
            <a:r>
              <a:rPr/>
              <a:t>define</a:t>
            </a:r>
            <a:r>
              <a:rPr/>
              <a:t> </a:t>
            </a:r>
            <a:r>
              <a:rPr/>
              <a:t>and</a:t>
            </a:r>
            <a:r>
              <a:rPr/>
              <a:t> </a:t>
            </a:r>
            <a:r>
              <a:rPr/>
              <a:t>operationalize</a:t>
            </a:r>
            <a:r>
              <a:rPr/>
              <a:t> </a:t>
            </a:r>
            <a:r>
              <a:rPr/>
              <a:t>how</a:t>
            </a:r>
            <a:r>
              <a:rPr/>
              <a:t> </a:t>
            </a:r>
            <a:r>
              <a:rPr/>
              <a:t>you</a:t>
            </a:r>
            <a:r>
              <a:rPr/>
              <a:t> </a:t>
            </a:r>
            <a:r>
              <a:rPr/>
              <a:t>measure</a:t>
            </a:r>
            <a:r>
              <a:rPr/>
              <a:t> </a:t>
            </a:r>
            <a:r>
              <a:rPr/>
              <a:t>something.</a:t>
            </a:r>
            <a:r>
              <a:rPr/>
              <a:t> </a:t>
            </a:r>
            <a:r>
              <a:rPr/>
              <a:t>It’s</a:t>
            </a:r>
            <a:r>
              <a:rPr/>
              <a:t> </a:t>
            </a:r>
            <a:r>
              <a:rPr/>
              <a:t>easy</a:t>
            </a:r>
            <a:r>
              <a:rPr/>
              <a:t> </a:t>
            </a:r>
            <a:r>
              <a:rPr/>
              <a:t>to</a:t>
            </a:r>
            <a:r>
              <a:rPr/>
              <a:t> </a:t>
            </a:r>
            <a:r>
              <a:rPr/>
              <a:t>say</a:t>
            </a:r>
            <a:r>
              <a:rPr/>
              <a:t> </a:t>
            </a:r>
            <a:r>
              <a:rPr/>
              <a:t>something</a:t>
            </a:r>
            <a:r>
              <a:rPr/>
              <a:t> </a:t>
            </a:r>
            <a:r>
              <a:rPr/>
              <a:t>like</a:t>
            </a:r>
            <a:r>
              <a:rPr/>
              <a:t> </a:t>
            </a:r>
            <a:r>
              <a:rPr/>
              <a:t>quality</a:t>
            </a:r>
            <a:r>
              <a:rPr/>
              <a:t> </a:t>
            </a:r>
            <a:r>
              <a:rPr/>
              <a:t>of</a:t>
            </a:r>
            <a:r>
              <a:rPr/>
              <a:t> </a:t>
            </a:r>
            <a:r>
              <a:rPr/>
              <a:t>life</a:t>
            </a:r>
            <a:r>
              <a:rPr/>
              <a:t> </a:t>
            </a:r>
            <a:r>
              <a:rPr/>
              <a:t>but</a:t>
            </a:r>
            <a:r>
              <a:rPr/>
              <a:t> </a:t>
            </a:r>
            <a:r>
              <a:rPr/>
              <a:t>you</a:t>
            </a:r>
            <a:r>
              <a:rPr/>
              <a:t> </a:t>
            </a:r>
            <a:r>
              <a:rPr/>
              <a:t>have</a:t>
            </a:r>
            <a:r>
              <a:rPr/>
              <a:t> </a:t>
            </a:r>
            <a:r>
              <a:rPr/>
              <a:t>to</a:t>
            </a:r>
            <a:r>
              <a:rPr/>
              <a:t> </a:t>
            </a:r>
            <a:r>
              <a:rPr/>
              <a:t>pin</a:t>
            </a:r>
            <a:r>
              <a:rPr/>
              <a:t> </a:t>
            </a:r>
            <a:r>
              <a:rPr/>
              <a:t>this</a:t>
            </a:r>
            <a:r>
              <a:rPr/>
              <a:t> </a:t>
            </a:r>
            <a:r>
              <a:rPr/>
              <a:t>down</a:t>
            </a:r>
            <a:r>
              <a:rPr/>
              <a:t> </a:t>
            </a:r>
            <a:r>
              <a:rPr/>
              <a:t>and</a:t>
            </a:r>
            <a:r>
              <a:rPr/>
              <a:t> </a:t>
            </a:r>
            <a:r>
              <a:rPr/>
              <a:t>establish</a:t>
            </a:r>
            <a:r>
              <a:rPr/>
              <a:t> </a:t>
            </a:r>
            <a:r>
              <a:rPr/>
              <a:t>measurement</a:t>
            </a:r>
            <a:r>
              <a:rPr/>
              <a:t> </a:t>
            </a:r>
            <a:r>
              <a:rPr/>
              <a:t>validity.</a:t>
            </a:r>
            <a:r>
              <a:rPr/>
              <a:t> </a:t>
            </a:r>
            <a:r>
              <a:rPr/>
              <a:t>Consistency</a:t>
            </a:r>
            <a:r>
              <a:rPr/>
              <a:t> </a:t>
            </a:r>
            <a:r>
              <a:rPr/>
              <a:t>is</a:t>
            </a:r>
            <a:r>
              <a:rPr/>
              <a:t> </a:t>
            </a:r>
            <a:r>
              <a:rPr/>
              <a:t>important</a:t>
            </a:r>
            <a:r>
              <a:rPr/>
              <a:t> </a:t>
            </a:r>
            <a:r>
              <a:rPr/>
              <a:t>to</a:t>
            </a:r>
            <a:r>
              <a:rPr/>
              <a:t> </a:t>
            </a:r>
            <a:r>
              <a:rPr/>
              <a:t>avoid</a:t>
            </a:r>
            <a:r>
              <a:rPr/>
              <a:t> </a:t>
            </a:r>
            <a:r>
              <a:rPr/>
              <a:t>measurement</a:t>
            </a:r>
            <a:r>
              <a:rPr/>
              <a:t> </a:t>
            </a:r>
            <a:r>
              <a:rPr/>
              <a:t>bias.</a:t>
            </a:r>
          </a:p>
          <a:p>
            <a:pPr lvl="0" marL="0" indent="0">
              <a:buNone/>
            </a:pPr>
          </a:p>
          <a:p>
            <a:pPr lvl="0" marL="0" indent="0">
              <a:buNone/>
            </a:pPr>
            <a:r>
              <a:rPr/>
              <a:t>Even</a:t>
            </a:r>
            <a:r>
              <a:rPr/>
              <a:t> </a:t>
            </a:r>
            <a:r>
              <a:rPr/>
              <a:t>for</a:t>
            </a:r>
            <a:r>
              <a:rPr/>
              <a:t> </a:t>
            </a:r>
            <a:r>
              <a:rPr/>
              <a:t>pretty</a:t>
            </a:r>
            <a:r>
              <a:rPr/>
              <a:t> </a:t>
            </a:r>
            <a:r>
              <a:rPr/>
              <a:t>obvious</a:t>
            </a:r>
            <a:r>
              <a:rPr/>
              <a:t> </a:t>
            </a:r>
            <a:r>
              <a:rPr/>
              <a:t>values</a:t>
            </a:r>
            <a:r>
              <a:rPr/>
              <a:t> </a:t>
            </a:r>
            <a:r>
              <a:rPr/>
              <a:t>like</a:t>
            </a:r>
            <a:r>
              <a:rPr/>
              <a:t> </a:t>
            </a:r>
            <a:r>
              <a:rPr/>
              <a:t>blood</a:t>
            </a:r>
            <a:r>
              <a:rPr/>
              <a:t> </a:t>
            </a:r>
            <a:r>
              <a:rPr/>
              <a:t>pressure,</a:t>
            </a:r>
            <a:r>
              <a:rPr/>
              <a:t> </a:t>
            </a:r>
            <a:r>
              <a:rPr/>
              <a:t>there</a:t>
            </a:r>
            <a:r>
              <a:rPr/>
              <a:t> </a:t>
            </a:r>
            <a:r>
              <a:rPr/>
              <a:t>are</a:t>
            </a:r>
            <a:r>
              <a:rPr/>
              <a:t> </a:t>
            </a:r>
            <a:r>
              <a:rPr/>
              <a:t>different</a:t>
            </a:r>
            <a:r>
              <a:rPr/>
              <a:t> </a:t>
            </a:r>
            <a:r>
              <a:rPr/>
              <a:t>ways</a:t>
            </a:r>
            <a:r>
              <a:rPr/>
              <a:t> </a:t>
            </a:r>
            <a:r>
              <a:rPr/>
              <a:t>to</a:t>
            </a:r>
            <a:r>
              <a:rPr/>
              <a:t> </a:t>
            </a:r>
            <a:r>
              <a:rPr/>
              <a:t>measure</a:t>
            </a:r>
            <a:r>
              <a:rPr/>
              <a:t> </a:t>
            </a:r>
            <a:r>
              <a:rPr/>
              <a:t>and</a:t>
            </a:r>
            <a:r>
              <a:rPr/>
              <a:t> </a:t>
            </a:r>
            <a:r>
              <a:rPr/>
              <a:t>you</a:t>
            </a:r>
            <a:r>
              <a:rPr/>
              <a:t> </a:t>
            </a:r>
            <a:r>
              <a:rPr/>
              <a:t>need</a:t>
            </a:r>
            <a:r>
              <a:rPr/>
              <a:t> </a:t>
            </a:r>
            <a:r>
              <a:rPr/>
              <a:t>to</a:t>
            </a:r>
            <a:r>
              <a:rPr/>
              <a:t> </a:t>
            </a:r>
            <a:r>
              <a:rPr/>
              <a:t>choose</a:t>
            </a:r>
            <a:r>
              <a:rPr/>
              <a:t> </a:t>
            </a:r>
            <a:r>
              <a:rPr/>
              <a:t>a</a:t>
            </a:r>
            <a:r>
              <a:rPr/>
              <a:t> </a:t>
            </a:r>
            <a:r>
              <a:rPr/>
              <a:t>single</a:t>
            </a:r>
            <a:r>
              <a:rPr/>
              <a:t> </a:t>
            </a:r>
            <a:r>
              <a:rPr/>
              <a:t>method</a:t>
            </a:r>
            <a:r>
              <a:rPr/>
              <a:t> </a:t>
            </a:r>
            <a:r>
              <a:rPr/>
              <a:t>for</a:t>
            </a:r>
            <a:r>
              <a:rPr/>
              <a:t> </a:t>
            </a:r>
            <a:r>
              <a:rPr/>
              <a:t>consistency</a:t>
            </a:r>
            <a:r>
              <a:rPr/>
              <a:t> </a:t>
            </a:r>
            <a:r>
              <a:rPr/>
              <a:t>and</a:t>
            </a:r>
            <a:r>
              <a:rPr/>
              <a:t> </a:t>
            </a:r>
            <a:r>
              <a:rPr/>
              <a:t>careful</a:t>
            </a:r>
            <a:r>
              <a:rPr/>
              <a:t> </a:t>
            </a:r>
            <a:r>
              <a:rPr/>
              <a:t>control,</a:t>
            </a:r>
            <a:r>
              <a:rPr/>
              <a:t> </a:t>
            </a:r>
            <a:r>
              <a:rPr/>
              <a:t>and</a:t>
            </a:r>
            <a:r>
              <a:rPr/>
              <a:t> </a:t>
            </a:r>
            <a:r>
              <a:rPr/>
              <a:t>when</a:t>
            </a:r>
            <a:r>
              <a:rPr/>
              <a:t> </a:t>
            </a:r>
            <a:r>
              <a:rPr/>
              <a:t>there</a:t>
            </a:r>
            <a:r>
              <a:rPr/>
              <a:t> </a:t>
            </a:r>
            <a:r>
              <a:rPr/>
              <a:t>are</a:t>
            </a:r>
            <a:r>
              <a:rPr/>
              <a:t> </a:t>
            </a:r>
            <a:r>
              <a:rPr/>
              <a:t>multiple</a:t>
            </a:r>
            <a:r>
              <a:rPr/>
              <a:t> </a:t>
            </a:r>
            <a:r>
              <a:rPr/>
              <a:t>methods,</a:t>
            </a:r>
            <a:r>
              <a:rPr/>
              <a:t> </a:t>
            </a:r>
            <a:r>
              <a:rPr/>
              <a:t>chose</a:t>
            </a:r>
            <a:r>
              <a:rPr/>
              <a:t> </a:t>
            </a:r>
            <a:r>
              <a:rPr/>
              <a:t>the</a:t>
            </a:r>
            <a:r>
              <a:rPr/>
              <a:t> </a:t>
            </a:r>
            <a:r>
              <a:rPr/>
              <a:t>method</a:t>
            </a:r>
            <a:r>
              <a:rPr/>
              <a:t> </a:t>
            </a:r>
            <a:r>
              <a:rPr/>
              <a:t>that</a:t>
            </a:r>
            <a:r>
              <a:rPr/>
              <a:t> </a:t>
            </a:r>
            <a:r>
              <a:rPr/>
              <a:t>is</a:t>
            </a:r>
            <a:r>
              <a:rPr/>
              <a:t> </a:t>
            </a:r>
            <a:r>
              <a:rPr/>
              <a:t>optimal</a:t>
            </a:r>
            <a:r>
              <a:rPr/>
              <a:t> </a:t>
            </a:r>
            <a:r>
              <a:rPr/>
              <a:t>for</a:t>
            </a:r>
            <a:r>
              <a:rPr/>
              <a:t> </a:t>
            </a:r>
            <a:r>
              <a:rPr/>
              <a:t>your</a:t>
            </a:r>
            <a:r>
              <a:rPr/>
              <a:t> </a:t>
            </a:r>
            <a:r>
              <a:rPr/>
              <a:t>needs.</a:t>
            </a:r>
            <a:r>
              <a:rPr/>
              <a:t> </a:t>
            </a:r>
            <a:r>
              <a:rPr/>
              <a:t>Blood</a:t>
            </a:r>
            <a:r>
              <a:rPr/>
              <a:t> </a:t>
            </a:r>
            <a:r>
              <a:rPr/>
              <a:t>pressure,</a:t>
            </a:r>
            <a:r>
              <a:rPr/>
              <a:t> </a:t>
            </a:r>
            <a:r>
              <a:rPr/>
              <a:t>for</a:t>
            </a:r>
            <a:r>
              <a:rPr/>
              <a:t> </a:t>
            </a:r>
            <a:r>
              <a:rPr/>
              <a:t>example,</a:t>
            </a:r>
            <a:r>
              <a:rPr/>
              <a:t> </a:t>
            </a:r>
            <a:r>
              <a:rPr/>
              <a:t>can</a:t>
            </a:r>
            <a:r>
              <a:rPr/>
              <a:t> </a:t>
            </a:r>
            <a:r>
              <a:rPr/>
              <a:t>be</a:t>
            </a:r>
            <a:r>
              <a:rPr/>
              <a:t> </a:t>
            </a:r>
            <a:r>
              <a:rPr/>
              <a:t>influenced</a:t>
            </a:r>
            <a:r>
              <a:rPr/>
              <a:t> </a:t>
            </a:r>
            <a:r>
              <a:rPr/>
              <a:t>by</a:t>
            </a:r>
            <a:r>
              <a:rPr/>
              <a:t> </a:t>
            </a:r>
            <a:r>
              <a:rPr/>
              <a:t>whether</a:t>
            </a:r>
            <a:r>
              <a:rPr/>
              <a:t> </a:t>
            </a:r>
            <a:r>
              <a:rPr/>
              <a:t>you</a:t>
            </a:r>
            <a:r>
              <a:rPr/>
              <a:t> </a:t>
            </a:r>
            <a:r>
              <a:rPr/>
              <a:t>are</a:t>
            </a:r>
            <a:r>
              <a:rPr/>
              <a:t> </a:t>
            </a:r>
            <a:r>
              <a:rPr/>
              <a:t>sitting</a:t>
            </a:r>
            <a:r>
              <a:rPr/>
              <a:t> </a:t>
            </a:r>
            <a:r>
              <a:rPr/>
              <a:t>or</a:t>
            </a:r>
            <a:r>
              <a:rPr/>
              <a:t> </a:t>
            </a:r>
            <a:r>
              <a:rPr/>
              <a:t>standing</a:t>
            </a:r>
            <a:r>
              <a:rPr/>
              <a:t> </a:t>
            </a:r>
            <a:r>
              <a:rPr/>
              <a:t>and</a:t>
            </a:r>
            <a:r>
              <a:rPr/>
              <a:t> </a:t>
            </a:r>
            <a:r>
              <a:rPr/>
              <a:t>whether</a:t>
            </a:r>
            <a:r>
              <a:rPr/>
              <a:t> </a:t>
            </a:r>
            <a:r>
              <a:rPr/>
              <a:t>you</a:t>
            </a:r>
            <a:r>
              <a:rPr/>
              <a:t> </a:t>
            </a:r>
            <a:r>
              <a:rPr/>
              <a:t>are</a:t>
            </a:r>
            <a:r>
              <a:rPr/>
              <a:t> </a:t>
            </a:r>
            <a:r>
              <a:rPr/>
              <a:t>talking</a:t>
            </a:r>
            <a:r>
              <a:rPr/>
              <a:t> </a:t>
            </a:r>
            <a:r>
              <a:rPr/>
              <a:t>while</a:t>
            </a:r>
            <a:r>
              <a:rPr/>
              <a:t> </a:t>
            </a:r>
            <a:r>
              <a:rPr/>
              <a:t>the</a:t>
            </a:r>
            <a:r>
              <a:rPr/>
              <a:t> </a:t>
            </a:r>
            <a:r>
              <a:rPr/>
              <a:t>measurement</a:t>
            </a:r>
            <a:r>
              <a:rPr/>
              <a:t> </a:t>
            </a:r>
            <a:r>
              <a:rPr/>
              <a:t>is</a:t>
            </a:r>
            <a:r>
              <a:rPr/>
              <a:t> </a:t>
            </a:r>
            <a:r>
              <a:rPr/>
              <a:t>being</a:t>
            </a:r>
            <a:r>
              <a:rPr/>
              <a:t> </a:t>
            </a:r>
            <a:r>
              <a:rPr/>
              <a:t>done.</a:t>
            </a:r>
          </a:p>
          <a:p>
            <a:pPr lvl="0" marL="0" indent="0">
              <a:buNone/>
            </a:pPr>
          </a:p>
          <a:p>
            <a:pPr lvl="0" marL="0" indent="0">
              <a:buNone/>
            </a:pPr>
            <a:r>
              <a:rPr/>
              <a:t>Formalizing</a:t>
            </a:r>
            <a:r>
              <a:rPr/>
              <a:t> </a:t>
            </a:r>
            <a:r>
              <a:rPr/>
              <a:t>the</a:t>
            </a:r>
            <a:r>
              <a:rPr/>
              <a:t> </a:t>
            </a:r>
            <a:r>
              <a:rPr/>
              <a:t>rules</a:t>
            </a:r>
            <a:r>
              <a:rPr/>
              <a:t> </a:t>
            </a:r>
            <a:r>
              <a:rPr/>
              <a:t>for</a:t>
            </a:r>
            <a:r>
              <a:rPr/>
              <a:t> </a:t>
            </a:r>
            <a:r>
              <a:rPr/>
              <a:t>measurement</a:t>
            </a:r>
            <a:r>
              <a:rPr/>
              <a:t> </a:t>
            </a:r>
            <a:r>
              <a:rPr/>
              <a:t>helps</a:t>
            </a:r>
            <a:r>
              <a:rPr/>
              <a:t> </a:t>
            </a:r>
            <a:r>
              <a:rPr/>
              <a:t>reduce</a:t>
            </a:r>
            <a:r>
              <a:rPr/>
              <a:t> </a:t>
            </a:r>
            <a:r>
              <a:rPr/>
              <a:t>bias.</a:t>
            </a:r>
            <a:r>
              <a:rPr/>
              <a:t> </a:t>
            </a:r>
            <a:r>
              <a:rPr/>
              <a:t>This</a:t>
            </a:r>
            <a:r>
              <a:rPr/>
              <a:t> </a:t>
            </a:r>
            <a:r>
              <a:rPr/>
              <a:t>is</a:t>
            </a:r>
            <a:r>
              <a:rPr/>
              <a:t> </a:t>
            </a:r>
            <a:r>
              <a:rPr/>
              <a:t>a</a:t>
            </a:r>
            <a:r>
              <a:rPr/>
              <a:t> </a:t>
            </a:r>
            <a:r>
              <a:rPr/>
              <a:t>real</a:t>
            </a:r>
            <a:r>
              <a:rPr/>
              <a:t> </a:t>
            </a:r>
            <a:r>
              <a:rPr/>
              <a:t>concern</a:t>
            </a:r>
            <a:r>
              <a:rPr/>
              <a:t> </a:t>
            </a:r>
            <a:r>
              <a:rPr/>
              <a:t>when</a:t>
            </a:r>
            <a:r>
              <a:rPr/>
              <a:t> </a:t>
            </a:r>
            <a:r>
              <a:rPr/>
              <a:t>you</a:t>
            </a:r>
            <a:r>
              <a:rPr/>
              <a:t> </a:t>
            </a:r>
            <a:r>
              <a:rPr/>
              <a:t>have</a:t>
            </a:r>
            <a:r>
              <a:rPr/>
              <a:t> </a:t>
            </a:r>
            <a:r>
              <a:rPr/>
              <a:t>a</a:t>
            </a:r>
            <a:r>
              <a:rPr/>
              <a:t> </a:t>
            </a:r>
            <a:r>
              <a:rPr/>
              <a:t>variety</a:t>
            </a:r>
            <a:r>
              <a:rPr/>
              <a:t> </a:t>
            </a:r>
            <a:r>
              <a:rPr/>
              <a:t>of</a:t>
            </a:r>
            <a:r>
              <a:rPr/>
              <a:t> </a:t>
            </a:r>
            <a:r>
              <a:rPr/>
              <a:t>people</a:t>
            </a:r>
            <a:r>
              <a:rPr/>
              <a:t> </a:t>
            </a:r>
            <a:r>
              <a:rPr/>
              <a:t>doing</a:t>
            </a:r>
            <a:r>
              <a:rPr/>
              <a:t> </a:t>
            </a:r>
            <a:r>
              <a:rPr/>
              <a:t>the</a:t>
            </a:r>
            <a:r>
              <a:rPr/>
              <a:t> </a:t>
            </a:r>
            <a:r>
              <a:rPr/>
              <a:t>same</a:t>
            </a:r>
            <a:r>
              <a:rPr/>
              <a:t> </a:t>
            </a:r>
            <a:r>
              <a:rPr/>
              <a:t>measurements.</a:t>
            </a:r>
            <a:r>
              <a:rPr/>
              <a:t> </a:t>
            </a:r>
            <a:r>
              <a:rPr/>
              <a:t>How</a:t>
            </a:r>
            <a:r>
              <a:rPr/>
              <a:t> </a:t>
            </a:r>
            <a:r>
              <a:rPr/>
              <a:t>are</a:t>
            </a:r>
            <a:r>
              <a:rPr/>
              <a:t> </a:t>
            </a:r>
            <a:r>
              <a:rPr/>
              <a:t>new</a:t>
            </a:r>
            <a:r>
              <a:rPr/>
              <a:t> </a:t>
            </a:r>
            <a:r>
              <a:rPr/>
              <a:t>hires</a:t>
            </a:r>
            <a:r>
              <a:rPr/>
              <a:t> </a:t>
            </a:r>
            <a:r>
              <a:rPr/>
              <a:t>trained?</a:t>
            </a:r>
            <a:r>
              <a:rPr/>
              <a:t> </a:t>
            </a:r>
            <a:r>
              <a:rPr/>
              <a:t>Can</a:t>
            </a:r>
            <a:r>
              <a:rPr/>
              <a:t> </a:t>
            </a:r>
            <a:r>
              <a:rPr/>
              <a:t>you</a:t>
            </a:r>
            <a:r>
              <a:rPr/>
              <a:t> </a:t>
            </a:r>
            <a:r>
              <a:rPr/>
              <a:t>verify</a:t>
            </a:r>
            <a:r>
              <a:rPr/>
              <a:t> </a:t>
            </a:r>
            <a:r>
              <a:rPr/>
              <a:t>that</a:t>
            </a:r>
            <a:r>
              <a:rPr/>
              <a:t> </a:t>
            </a:r>
            <a:r>
              <a:rPr/>
              <a:t>they</a:t>
            </a:r>
            <a:r>
              <a:rPr/>
              <a:t> </a:t>
            </a:r>
            <a:r>
              <a:rPr/>
              <a:t>are</a:t>
            </a:r>
            <a:r>
              <a:rPr/>
              <a:t> </a:t>
            </a:r>
            <a:r>
              <a:rPr/>
              <a:t>trained</a:t>
            </a:r>
            <a:r>
              <a:rPr/>
              <a:t> </a:t>
            </a:r>
            <a:r>
              <a:rPr/>
              <a:t>to</a:t>
            </a:r>
            <a:r>
              <a:rPr/>
              <a:t> </a:t>
            </a:r>
            <a:r>
              <a:rPr/>
              <a:t>the</a:t>
            </a:r>
            <a:r>
              <a:rPr/>
              <a:t> </a:t>
            </a:r>
            <a:r>
              <a:rPr/>
              <a:t>standard</a:t>
            </a:r>
            <a:r>
              <a:rPr/>
              <a:t> </a:t>
            </a:r>
            <a:r>
              <a:rPr/>
              <a:t>that</a:t>
            </a:r>
            <a:r>
              <a:rPr/>
              <a:t> </a:t>
            </a:r>
            <a:r>
              <a:rPr/>
              <a:t>you</a:t>
            </a:r>
            <a:r>
              <a:rPr/>
              <a:t> </a:t>
            </a:r>
            <a:r>
              <a:rPr/>
              <a:t>have</a:t>
            </a:r>
            <a:r>
              <a:rPr/>
              <a:t> </a:t>
            </a:r>
            <a:r>
              <a:rPr/>
              <a:t>promised.</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It’s</a:t>
            </a:r>
            <a:r>
              <a:rPr/>
              <a:t> </a:t>
            </a:r>
            <a:r>
              <a:rPr/>
              <a:t>really</a:t>
            </a:r>
            <a:r>
              <a:rPr/>
              <a:t> </a:t>
            </a:r>
            <a:r>
              <a:rPr/>
              <a:t>only</a:t>
            </a:r>
            <a:r>
              <a:rPr/>
              <a:t> </a:t>
            </a:r>
            <a:r>
              <a:rPr/>
              <a:t>randomized</a:t>
            </a:r>
            <a:r>
              <a:rPr/>
              <a:t> </a:t>
            </a:r>
            <a:r>
              <a:rPr/>
              <a:t>trials</a:t>
            </a:r>
            <a:r>
              <a:rPr/>
              <a:t> </a:t>
            </a:r>
            <a:r>
              <a:rPr/>
              <a:t>that</a:t>
            </a:r>
            <a:r>
              <a:rPr/>
              <a:t> </a:t>
            </a:r>
            <a:r>
              <a:rPr/>
              <a:t>can</a:t>
            </a:r>
            <a:r>
              <a:rPr/>
              <a:t> </a:t>
            </a:r>
            <a:r>
              <a:rPr/>
              <a:t>establish</a:t>
            </a:r>
            <a:r>
              <a:rPr/>
              <a:t> </a:t>
            </a:r>
            <a:r>
              <a:rPr/>
              <a:t>causality.</a:t>
            </a:r>
            <a:r>
              <a:rPr/>
              <a:t> </a:t>
            </a:r>
            <a:r>
              <a:rPr/>
              <a:t>But</a:t>
            </a:r>
            <a:r>
              <a:rPr/>
              <a:t> </a:t>
            </a:r>
            <a:r>
              <a:rPr/>
              <a:t>even</a:t>
            </a:r>
            <a:r>
              <a:rPr/>
              <a:t> </a:t>
            </a:r>
            <a:r>
              <a:rPr/>
              <a:t>in</a:t>
            </a:r>
            <a:r>
              <a:rPr/>
              <a:t> </a:t>
            </a:r>
            <a:r>
              <a:rPr/>
              <a:t>quasi-experimental</a:t>
            </a:r>
            <a:r>
              <a:rPr/>
              <a:t> </a:t>
            </a:r>
            <a:r>
              <a:rPr/>
              <a:t>and</a:t>
            </a:r>
            <a:r>
              <a:rPr/>
              <a:t> </a:t>
            </a:r>
            <a:r>
              <a:rPr/>
              <a:t>non-experimental</a:t>
            </a:r>
            <a:r>
              <a:rPr/>
              <a:t> </a:t>
            </a:r>
            <a:r>
              <a:rPr/>
              <a:t>studies,</a:t>
            </a:r>
            <a:r>
              <a:rPr/>
              <a:t> </a:t>
            </a:r>
            <a:r>
              <a:rPr/>
              <a:t>you</a:t>
            </a:r>
            <a:r>
              <a:rPr/>
              <a:t> </a:t>
            </a:r>
            <a:r>
              <a:rPr/>
              <a:t>can</a:t>
            </a:r>
            <a:r>
              <a:rPr/>
              <a:t> </a:t>
            </a:r>
            <a:r>
              <a:rPr/>
              <a:t>still</a:t>
            </a:r>
            <a:r>
              <a:rPr/>
              <a:t> </a:t>
            </a:r>
            <a:r>
              <a:rPr/>
              <a:t>talk</a:t>
            </a:r>
            <a:r>
              <a:rPr/>
              <a:t> </a:t>
            </a:r>
            <a:r>
              <a:rPr/>
              <a:t>about</a:t>
            </a:r>
            <a:r>
              <a:rPr/>
              <a:t> </a:t>
            </a:r>
            <a:r>
              <a:rPr/>
              <a:t>internal</a:t>
            </a:r>
            <a:r>
              <a:rPr/>
              <a:t> </a:t>
            </a:r>
            <a:r>
              <a:rPr/>
              <a:t>validity.</a:t>
            </a:r>
          </a:p>
          <a:p>
            <a:pPr lvl="0" marL="0" indent="0">
              <a:buNone/>
            </a:pPr>
          </a:p>
          <a:p>
            <a:pPr lvl="0" marL="0" indent="0">
              <a:buNone/>
            </a:pPr>
            <a:r>
              <a:rPr/>
              <a:t>The</a:t>
            </a:r>
            <a:r>
              <a:rPr/>
              <a:t> </a:t>
            </a:r>
            <a:r>
              <a:rPr/>
              <a:t>cause</a:t>
            </a:r>
            <a:r>
              <a:rPr/>
              <a:t> </a:t>
            </a:r>
            <a:r>
              <a:rPr/>
              <a:t>has</a:t>
            </a:r>
            <a:r>
              <a:rPr/>
              <a:t> </a:t>
            </a:r>
            <a:r>
              <a:rPr/>
              <a:t>to</a:t>
            </a:r>
            <a:r>
              <a:rPr/>
              <a:t> </a:t>
            </a:r>
            <a:r>
              <a:rPr/>
              <a:t>precede</a:t>
            </a:r>
            <a:r>
              <a:rPr/>
              <a:t> </a:t>
            </a:r>
            <a:r>
              <a:rPr/>
              <a:t>the</a:t>
            </a:r>
            <a:r>
              <a:rPr/>
              <a:t> </a:t>
            </a:r>
            <a:r>
              <a:rPr/>
              <a:t>effect,</a:t>
            </a:r>
            <a:r>
              <a:rPr/>
              <a:t> </a:t>
            </a:r>
            <a:r>
              <a:rPr/>
              <a:t>it</a:t>
            </a:r>
            <a:r>
              <a:rPr/>
              <a:t> </a:t>
            </a:r>
            <a:r>
              <a:rPr/>
              <a:t>must</a:t>
            </a:r>
            <a:r>
              <a:rPr/>
              <a:t> </a:t>
            </a:r>
            <a:r>
              <a:rPr/>
              <a:t>be</a:t>
            </a:r>
            <a:r>
              <a:rPr/>
              <a:t> </a:t>
            </a:r>
            <a:r>
              <a:rPr/>
              <a:t>connected</a:t>
            </a:r>
            <a:r>
              <a:rPr/>
              <a:t> </a:t>
            </a:r>
            <a:r>
              <a:rPr/>
              <a:t>to</a:t>
            </a:r>
            <a:r>
              <a:rPr/>
              <a:t> </a:t>
            </a:r>
            <a:r>
              <a:rPr/>
              <a:t>the</a:t>
            </a:r>
            <a:r>
              <a:rPr/>
              <a:t> </a:t>
            </a:r>
            <a:r>
              <a:rPr/>
              <a:t>effect,</a:t>
            </a:r>
            <a:r>
              <a:rPr/>
              <a:t> </a:t>
            </a:r>
            <a:r>
              <a:rPr/>
              <a:t>and</a:t>
            </a:r>
            <a:r>
              <a:rPr/>
              <a:t> </a:t>
            </a:r>
            <a:r>
              <a:rPr/>
              <a:t>there</a:t>
            </a:r>
            <a:r>
              <a:rPr/>
              <a:t> </a:t>
            </a:r>
            <a:r>
              <a:rPr/>
              <a:t>must</a:t>
            </a:r>
            <a:r>
              <a:rPr/>
              <a:t> </a:t>
            </a:r>
            <a:r>
              <a:rPr/>
              <a:t>be</a:t>
            </a:r>
            <a:r>
              <a:rPr/>
              <a:t> </a:t>
            </a:r>
            <a:r>
              <a:rPr/>
              <a:t>no</a:t>
            </a:r>
            <a:r>
              <a:rPr/>
              <a:t> </a:t>
            </a:r>
            <a:r>
              <a:rPr/>
              <a:t>other</a:t>
            </a:r>
            <a:r>
              <a:rPr/>
              <a:t> </a:t>
            </a:r>
            <a:r>
              <a:rPr/>
              <a:t>variables</a:t>
            </a:r>
            <a:r>
              <a:rPr/>
              <a:t> </a:t>
            </a:r>
            <a:r>
              <a:rPr/>
              <a:t>that</a:t>
            </a:r>
            <a:r>
              <a:rPr/>
              <a:t> </a:t>
            </a:r>
            <a:r>
              <a:rPr/>
              <a:t>could</a:t>
            </a:r>
            <a:r>
              <a:rPr/>
              <a:t> </a:t>
            </a:r>
            <a:r>
              <a:rPr/>
              <a:t>explain</a:t>
            </a:r>
            <a:r>
              <a:rPr/>
              <a:t> </a:t>
            </a:r>
            <a:r>
              <a:rPr/>
              <a:t>why</a:t>
            </a:r>
            <a:r>
              <a:rPr/>
              <a:t> </a:t>
            </a:r>
            <a:r>
              <a:rPr/>
              <a:t>the</a:t>
            </a:r>
            <a:r>
              <a:rPr/>
              <a:t> </a:t>
            </a:r>
            <a:r>
              <a:rPr/>
              <a:t>cause</a:t>
            </a:r>
            <a:r>
              <a:rPr/>
              <a:t> </a:t>
            </a:r>
            <a:r>
              <a:rPr/>
              <a:t>is</a:t>
            </a:r>
            <a:r>
              <a:rPr/>
              <a:t> </a:t>
            </a:r>
            <a:r>
              <a:rPr/>
              <a:t>related</a:t>
            </a:r>
            <a:r>
              <a:rPr/>
              <a:t> </a:t>
            </a:r>
            <a:r>
              <a:rPr/>
              <a:t>to</a:t>
            </a:r>
            <a:r>
              <a:rPr/>
              <a:t> </a:t>
            </a:r>
            <a:r>
              <a:rPr/>
              <a:t>the</a:t>
            </a:r>
            <a:r>
              <a:rPr/>
              <a:t> </a:t>
            </a:r>
            <a:r>
              <a:rPr/>
              <a:t>effect.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Nominal</a:t>
            </a:r>
            <a:r>
              <a:rPr/>
              <a:t> </a:t>
            </a:r>
            <a:r>
              <a:rPr/>
              <a:t>means</a:t>
            </a:r>
            <a:r>
              <a:rPr/>
              <a:t> </a:t>
            </a:r>
            <a:r>
              <a:rPr/>
              <a:t>names,</a:t>
            </a:r>
            <a:r>
              <a:rPr/>
              <a:t> </a:t>
            </a:r>
            <a:r>
              <a:rPr/>
              <a:t>classification,</a:t>
            </a:r>
            <a:r>
              <a:rPr/>
              <a:t> </a:t>
            </a:r>
            <a:r>
              <a:rPr/>
              <a:t>or</a:t>
            </a:r>
            <a:r>
              <a:rPr/>
              <a:t> </a:t>
            </a:r>
            <a:r>
              <a:rPr/>
              <a:t>categorical</a:t>
            </a:r>
            <a:r>
              <a:rPr/>
              <a:t> </a:t>
            </a:r>
            <a:r>
              <a:rPr/>
              <a:t>assignment.</a:t>
            </a:r>
            <a:r>
              <a:rPr/>
              <a:t> </a:t>
            </a:r>
            <a:r>
              <a:rPr/>
              <a:t>Names</a:t>
            </a:r>
            <a:r>
              <a:rPr/>
              <a:t> </a:t>
            </a:r>
            <a:r>
              <a:rPr/>
              <a:t>are</a:t>
            </a:r>
            <a:r>
              <a:rPr/>
              <a:t> </a:t>
            </a:r>
            <a:r>
              <a:rPr/>
              <a:t>mutually</a:t>
            </a:r>
            <a:r>
              <a:rPr/>
              <a:t> </a:t>
            </a:r>
            <a:r>
              <a:rPr/>
              <a:t>exclusive</a:t>
            </a:r>
            <a:r>
              <a:rPr/>
              <a:t> </a:t>
            </a:r>
            <a:r>
              <a:rPr/>
              <a:t>and</a:t>
            </a:r>
            <a:r>
              <a:rPr/>
              <a:t> </a:t>
            </a:r>
            <a:r>
              <a:rPr/>
              <a:t>exhaustive.</a:t>
            </a:r>
            <a:r>
              <a:rPr/>
              <a:t> </a:t>
            </a:r>
            <a:r>
              <a:rPr/>
              <a:t>Value</a:t>
            </a:r>
            <a:r>
              <a:rPr/>
              <a:t> </a:t>
            </a:r>
            <a:r>
              <a:rPr/>
              <a:t>that</a:t>
            </a:r>
            <a:r>
              <a:rPr/>
              <a:t> </a:t>
            </a:r>
            <a:r>
              <a:rPr/>
              <a:t>is</a:t>
            </a:r>
            <a:r>
              <a:rPr/>
              <a:t> </a:t>
            </a:r>
            <a:r>
              <a:rPr/>
              <a:t>shown</a:t>
            </a:r>
            <a:r>
              <a:rPr/>
              <a:t> </a:t>
            </a:r>
            <a:r>
              <a:rPr/>
              <a:t>is</a:t>
            </a:r>
            <a:r>
              <a:rPr/>
              <a:t> </a:t>
            </a:r>
            <a:r>
              <a:rPr/>
              <a:t>a</a:t>
            </a:r>
            <a:r>
              <a:rPr/>
              <a:t> </a:t>
            </a:r>
            <a:r>
              <a:rPr/>
              <a:t>number</a:t>
            </a:r>
            <a:r>
              <a:rPr/>
              <a:t> </a:t>
            </a:r>
            <a:r>
              <a:rPr/>
              <a:t>code</a:t>
            </a:r>
            <a:r>
              <a:rPr/>
              <a:t> </a:t>
            </a:r>
            <a:r>
              <a:rPr/>
              <a:t>or</a:t>
            </a:r>
            <a:r>
              <a:rPr/>
              <a:t> </a:t>
            </a:r>
            <a:r>
              <a:rPr/>
              <a:t>a</a:t>
            </a:r>
            <a:r>
              <a:rPr/>
              <a:t> </a:t>
            </a:r>
            <a:r>
              <a:rPr/>
              <a:t>text</a:t>
            </a:r>
            <a:r>
              <a:rPr/>
              <a:t> </a:t>
            </a:r>
            <a:r>
              <a:rPr/>
              <a:t>word.</a:t>
            </a:r>
          </a:p>
          <a:p>
            <a:pPr lvl="0" marL="0" indent="0">
              <a:buNone/>
            </a:pPr>
          </a:p>
          <a:p>
            <a:pPr lvl="0" marL="0" indent="0">
              <a:buNone/>
            </a:pPr>
            <a:r>
              <a:rPr/>
              <a:t>Ordinal</a:t>
            </a:r>
            <a:r>
              <a:rPr/>
              <a:t> </a:t>
            </a:r>
            <a:r>
              <a:rPr/>
              <a:t>is</a:t>
            </a:r>
            <a:r>
              <a:rPr/>
              <a:t> </a:t>
            </a:r>
            <a:r>
              <a:rPr/>
              <a:t>similar</a:t>
            </a:r>
            <a:r>
              <a:rPr/>
              <a:t> </a:t>
            </a:r>
            <a:r>
              <a:rPr/>
              <a:t>to</a:t>
            </a:r>
            <a:r>
              <a:rPr/>
              <a:t> </a:t>
            </a:r>
            <a:r>
              <a:rPr/>
              <a:t>nominal</a:t>
            </a:r>
            <a:r>
              <a:rPr/>
              <a:t> </a:t>
            </a:r>
            <a:r>
              <a:rPr/>
              <a:t>plus</a:t>
            </a:r>
            <a:r>
              <a:rPr/>
              <a:t> </a:t>
            </a:r>
            <a:r>
              <a:rPr/>
              <a:t>some</a:t>
            </a:r>
            <a:r>
              <a:rPr/>
              <a:t> </a:t>
            </a:r>
            <a:r>
              <a:rPr/>
              <a:t>orderliness</a:t>
            </a:r>
            <a:r>
              <a:rPr/>
              <a:t> </a:t>
            </a:r>
            <a:r>
              <a:rPr/>
              <a:t>as</a:t>
            </a:r>
            <a:r>
              <a:rPr/>
              <a:t> </a:t>
            </a:r>
            <a:r>
              <a:rPr/>
              <a:t>to</a:t>
            </a:r>
            <a:r>
              <a:rPr/>
              <a:t> </a:t>
            </a:r>
            <a:r>
              <a:rPr/>
              <a:t>what</a:t>
            </a:r>
            <a:r>
              <a:rPr/>
              <a:t> </a:t>
            </a:r>
            <a:r>
              <a:rPr/>
              <a:t>those</a:t>
            </a:r>
            <a:r>
              <a:rPr/>
              <a:t> </a:t>
            </a:r>
            <a:r>
              <a:rPr/>
              <a:t>responses</a:t>
            </a:r>
            <a:r>
              <a:rPr/>
              <a:t> </a:t>
            </a:r>
            <a:r>
              <a:rPr/>
              <a:t>mean.</a:t>
            </a:r>
            <a:r>
              <a:rPr/>
              <a:t> </a:t>
            </a:r>
            <a:r>
              <a:rPr/>
              <a:t>Example</a:t>
            </a:r>
            <a:r>
              <a:rPr/>
              <a:t> </a:t>
            </a:r>
            <a:r>
              <a:rPr/>
              <a:t>five</a:t>
            </a:r>
            <a:r>
              <a:rPr/>
              <a:t> </a:t>
            </a:r>
            <a:r>
              <a:rPr/>
              <a:t>point</a:t>
            </a:r>
            <a:r>
              <a:rPr/>
              <a:t> </a:t>
            </a:r>
            <a:r>
              <a:rPr/>
              <a:t>scale.</a:t>
            </a:r>
          </a:p>
          <a:p>
            <a:pPr lvl="0" marL="0" indent="0">
              <a:buNone/>
            </a:pPr>
          </a:p>
          <a:p>
            <a:pPr lvl="0" marL="0" indent="0">
              <a:buNone/>
            </a:pPr>
            <a:r>
              <a:rPr/>
              <a:t>There</a:t>
            </a:r>
            <a:r>
              <a:rPr/>
              <a:t> </a:t>
            </a:r>
            <a:r>
              <a:rPr/>
              <a:t>is</a:t>
            </a:r>
            <a:r>
              <a:rPr/>
              <a:t> </a:t>
            </a:r>
            <a:r>
              <a:rPr/>
              <a:t>no</a:t>
            </a:r>
            <a:r>
              <a:rPr/>
              <a:t> </a:t>
            </a:r>
            <a:r>
              <a:rPr/>
              <a:t>true</a:t>
            </a:r>
            <a:r>
              <a:rPr/>
              <a:t> </a:t>
            </a:r>
            <a:r>
              <a:rPr/>
              <a:t>zero</a:t>
            </a:r>
            <a:r>
              <a:rPr/>
              <a:t> </a:t>
            </a:r>
            <a:r>
              <a:rPr/>
              <a:t>point.</a:t>
            </a:r>
            <a:r>
              <a:rPr/>
              <a:t> </a:t>
            </a:r>
            <a:r>
              <a:rPr/>
              <a:t>Can’t</a:t>
            </a:r>
            <a:r>
              <a:rPr/>
              <a:t> </a:t>
            </a:r>
            <a:r>
              <a:rPr/>
              <a:t>perform</a:t>
            </a:r>
            <a:r>
              <a:rPr/>
              <a:t> </a:t>
            </a:r>
            <a:r>
              <a:rPr/>
              <a:t>arithmetic</a:t>
            </a:r>
            <a:r>
              <a:rPr/>
              <a:t> </a:t>
            </a:r>
            <a:r>
              <a:rPr/>
              <a:t>operatitons</a:t>
            </a:r>
            <a:r>
              <a:rPr/>
              <a:t> </a:t>
            </a:r>
            <a:r>
              <a:rPr/>
              <a:t>on</a:t>
            </a:r>
            <a:r>
              <a:rPr/>
              <a:t> </a:t>
            </a:r>
            <a:r>
              <a:rPr/>
              <a:t>ordinal</a:t>
            </a:r>
            <a:r>
              <a:rPr/>
              <a:t> </a:t>
            </a:r>
            <a:r>
              <a:rPr/>
              <a:t>variables.</a:t>
            </a:r>
          </a:p>
          <a:p>
            <a:pPr lvl="0" marL="0" indent="0">
              <a:buNone/>
            </a:pPr>
          </a:p>
          <a:p>
            <a:pPr lvl="0" marL="0" indent="0">
              <a:buNone/>
            </a:pPr>
            <a:r>
              <a:rPr/>
              <a:t>You</a:t>
            </a:r>
            <a:r>
              <a:rPr/>
              <a:t> </a:t>
            </a:r>
            <a:r>
              <a:rPr/>
              <a:t>can</a:t>
            </a:r>
            <a:r>
              <a:rPr/>
              <a:t> </a:t>
            </a:r>
            <a:r>
              <a:rPr/>
              <a:t>talk</a:t>
            </a:r>
            <a:r>
              <a:rPr/>
              <a:t> </a:t>
            </a:r>
            <a:r>
              <a:rPr/>
              <a:t>about</a:t>
            </a:r>
            <a:r>
              <a:rPr/>
              <a:t> </a:t>
            </a:r>
            <a:r>
              <a:rPr/>
              <a:t>the</a:t>
            </a:r>
            <a:r>
              <a:rPr/>
              <a:t> </a:t>
            </a:r>
            <a:r>
              <a:rPr/>
              <a:t>direction</a:t>
            </a:r>
            <a:r>
              <a:rPr/>
              <a:t> </a:t>
            </a:r>
            <a:r>
              <a:rPr/>
              <a:t>of</a:t>
            </a:r>
            <a:r>
              <a:rPr/>
              <a:t> </a:t>
            </a:r>
            <a:r>
              <a:rPr/>
              <a:t>change.</a:t>
            </a:r>
          </a:p>
          <a:p>
            <a:pPr lvl="0" marL="0" indent="0">
              <a:buNone/>
            </a:pPr>
          </a:p>
          <a:p>
            <a:pPr lvl="0" marL="0" indent="0">
              <a:buNone/>
            </a:pPr>
            <a:r>
              <a:rPr/>
              <a:t>Interval</a:t>
            </a:r>
            <a:r>
              <a:rPr/>
              <a:t> </a:t>
            </a:r>
            <a:r>
              <a:rPr/>
              <a:t>-</a:t>
            </a:r>
            <a:r>
              <a:rPr/>
              <a:t> </a:t>
            </a:r>
            <a:r>
              <a:rPr/>
              <a:t>difference</a:t>
            </a:r>
            <a:r>
              <a:rPr/>
              <a:t> </a:t>
            </a:r>
            <a:r>
              <a:rPr/>
              <a:t>between</a:t>
            </a:r>
            <a:r>
              <a:rPr/>
              <a:t> </a:t>
            </a:r>
            <a:r>
              <a:rPr/>
              <a:t>levels</a:t>
            </a:r>
            <a:r>
              <a:rPr/>
              <a:t> </a:t>
            </a:r>
            <a:r>
              <a:rPr/>
              <a:t>is</a:t>
            </a:r>
            <a:r>
              <a:rPr/>
              <a:t> </a:t>
            </a:r>
            <a:r>
              <a:rPr/>
              <a:t>consistent</a:t>
            </a:r>
            <a:r>
              <a:rPr/>
              <a:t> </a:t>
            </a:r>
            <a:r>
              <a:rPr/>
              <a:t>across</a:t>
            </a:r>
            <a:r>
              <a:rPr/>
              <a:t> </a:t>
            </a:r>
            <a:r>
              <a:rPr/>
              <a:t>the</a:t>
            </a:r>
            <a:r>
              <a:rPr/>
              <a:t> </a:t>
            </a:r>
            <a:r>
              <a:rPr/>
              <a:t>range</a:t>
            </a:r>
            <a:r>
              <a:rPr/>
              <a:t> </a:t>
            </a:r>
            <a:r>
              <a:rPr/>
              <a:t>of</a:t>
            </a:r>
            <a:r>
              <a:rPr/>
              <a:t> </a:t>
            </a:r>
            <a:r>
              <a:rPr/>
              <a:t>the</a:t>
            </a:r>
            <a:r>
              <a:rPr/>
              <a:t> </a:t>
            </a:r>
            <a:r>
              <a:rPr/>
              <a:t>scale.</a:t>
            </a:r>
          </a:p>
          <a:p>
            <a:pPr lvl="0" marL="0" indent="0">
              <a:buNone/>
            </a:pPr>
          </a:p>
          <a:p>
            <a:pPr lvl="0" marL="0" indent="0">
              <a:buNone/>
            </a:pPr>
            <a:r>
              <a:rPr/>
              <a:t>Ratio.</a:t>
            </a:r>
            <a:r>
              <a:rPr/>
              <a:t> </a:t>
            </a:r>
            <a:r>
              <a:rPr/>
              <a:t>There</a:t>
            </a:r>
            <a:r>
              <a:rPr/>
              <a:t> </a:t>
            </a:r>
            <a:r>
              <a:rPr/>
              <a:t>is</a:t>
            </a:r>
            <a:r>
              <a:rPr/>
              <a:t> </a:t>
            </a:r>
            <a:r>
              <a:rPr/>
              <a:t>a</a:t>
            </a:r>
            <a:r>
              <a:rPr/>
              <a:t> </a:t>
            </a:r>
            <a:r>
              <a:rPr/>
              <a:t>true</a:t>
            </a:r>
            <a:r>
              <a:rPr/>
              <a:t> </a:t>
            </a:r>
            <a:r>
              <a:rPr/>
              <a:t>zero</a:t>
            </a:r>
            <a:r>
              <a:rPr/>
              <a:t> </a:t>
            </a:r>
            <a:r>
              <a:rPr/>
              <a:t>point.</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Gliner</a:t>
            </a:r>
            <a:r>
              <a:rPr/>
              <a:t> </a:t>
            </a:r>
            <a:r>
              <a:rPr/>
              <a:t>et</a:t>
            </a:r>
            <a:r>
              <a:rPr/>
              <a:t> </a:t>
            </a:r>
            <a:r>
              <a:rPr/>
              <a:t>al</a:t>
            </a:r>
            <a:r>
              <a:rPr/>
              <a:t> </a:t>
            </a:r>
            <a:r>
              <a:rPr/>
              <a:t>have</a:t>
            </a:r>
            <a:r>
              <a:rPr/>
              <a:t> </a:t>
            </a:r>
            <a:r>
              <a:rPr/>
              <a:t>a</a:t>
            </a:r>
            <a:r>
              <a:rPr/>
              <a:t> </a:t>
            </a:r>
            <a:r>
              <a:rPr/>
              <a:t>slightly</a:t>
            </a:r>
            <a:r>
              <a:rPr/>
              <a:t> </a:t>
            </a:r>
            <a:r>
              <a:rPr/>
              <a:t>different</a:t>
            </a:r>
            <a:r>
              <a:rPr/>
              <a:t> </a:t>
            </a:r>
            <a:r>
              <a:rPr/>
              <a:t>take.</a:t>
            </a:r>
            <a:r>
              <a:rPr/>
              <a:t> </a:t>
            </a:r>
            <a:r>
              <a:rPr/>
              <a:t>They</a:t>
            </a:r>
            <a:r>
              <a:rPr/>
              <a:t> </a:t>
            </a:r>
            <a:r>
              <a:rPr/>
              <a:t>talk</a:t>
            </a:r>
            <a:r>
              <a:rPr/>
              <a:t> </a:t>
            </a:r>
            <a:r>
              <a:rPr/>
              <a:t>about</a:t>
            </a:r>
            <a:r>
              <a:rPr/>
              <a:t> </a:t>
            </a:r>
            <a:r>
              <a:rPr/>
              <a:t>a</a:t>
            </a:r>
            <a:r>
              <a:rPr/>
              <a:t> </a:t>
            </a:r>
            <a:r>
              <a:rPr/>
              <a:t>normally</a:t>
            </a:r>
            <a:r>
              <a:rPr/>
              <a:t> </a:t>
            </a:r>
            <a:r>
              <a:rPr/>
              <a:t>distributed</a:t>
            </a:r>
            <a:r>
              <a:rPr/>
              <a:t> </a:t>
            </a:r>
            <a:r>
              <a:rPr/>
              <a:t>scale.</a:t>
            </a:r>
            <a:r>
              <a:rPr/>
              <a:t> </a:t>
            </a:r>
            <a:r>
              <a:rPr/>
              <a:t>It</a:t>
            </a:r>
            <a:r>
              <a:rPr/>
              <a:t> </a:t>
            </a:r>
            <a:r>
              <a:rPr/>
              <a:t>is</a:t>
            </a:r>
            <a:r>
              <a:rPr/>
              <a:t> </a:t>
            </a:r>
            <a:r>
              <a:rPr/>
              <a:t>hard</a:t>
            </a:r>
            <a:r>
              <a:rPr/>
              <a:t> </a:t>
            </a:r>
            <a:r>
              <a:rPr/>
              <a:t>to</a:t>
            </a:r>
            <a:r>
              <a:rPr/>
              <a:t> </a:t>
            </a:r>
            <a:r>
              <a:rPr/>
              <a:t>talk</a:t>
            </a:r>
            <a:r>
              <a:rPr/>
              <a:t> </a:t>
            </a:r>
            <a:r>
              <a:rPr/>
              <a:t>about</a:t>
            </a:r>
            <a:r>
              <a:rPr/>
              <a:t> </a:t>
            </a:r>
            <a:r>
              <a:rPr/>
              <a:t>the</a:t>
            </a:r>
            <a:r>
              <a:rPr/>
              <a:t> </a:t>
            </a:r>
            <a:r>
              <a:rPr/>
              <a:t>difference</a:t>
            </a:r>
            <a:r>
              <a:rPr/>
              <a:t> </a:t>
            </a:r>
            <a:r>
              <a:rPr/>
              <a:t>between</a:t>
            </a:r>
            <a:r>
              <a:rPr/>
              <a:t> </a:t>
            </a:r>
            <a:r>
              <a:rPr/>
              <a:t>ordinal</a:t>
            </a:r>
            <a:r>
              <a:rPr/>
              <a:t> </a:t>
            </a:r>
            <a:r>
              <a:rPr/>
              <a:t>and</a:t>
            </a:r>
            <a:r>
              <a:rPr/>
              <a:t> </a:t>
            </a:r>
            <a:r>
              <a:rPr/>
              <a:t>interval.</a:t>
            </a:r>
          </a:p>
          <a:p>
            <a:pPr lvl="0" marL="0" indent="0">
              <a:buNone/>
            </a:pPr>
          </a:p>
          <a:p>
            <a:pPr lvl="0" marL="0" indent="0">
              <a:buNone/>
            </a:pPr>
            <a:r>
              <a:rPr/>
              <a:t>Look</a:t>
            </a:r>
            <a:r>
              <a:rPr/>
              <a:t> </a:t>
            </a:r>
            <a:r>
              <a:rPr/>
              <a:t>at</a:t>
            </a:r>
            <a:r>
              <a:rPr/>
              <a:t> </a:t>
            </a:r>
            <a:r>
              <a:rPr/>
              <a:t>the</a:t>
            </a:r>
            <a:r>
              <a:rPr/>
              <a:t> </a:t>
            </a:r>
            <a:r>
              <a:rPr/>
              <a:t>literature</a:t>
            </a:r>
            <a:r>
              <a:rPr/>
              <a:t> </a:t>
            </a:r>
            <a:r>
              <a:rPr/>
              <a:t>in</a:t>
            </a:r>
            <a:r>
              <a:rPr/>
              <a:t> </a:t>
            </a:r>
            <a:r>
              <a:rPr/>
              <a:t>the</a:t>
            </a:r>
            <a:r>
              <a:rPr/>
              <a:t> </a:t>
            </a:r>
            <a:r>
              <a:rPr/>
              <a:t>area</a:t>
            </a:r>
            <a:r>
              <a:rPr/>
              <a:t> </a:t>
            </a:r>
            <a:r>
              <a:rPr/>
              <a:t>you</a:t>
            </a:r>
            <a:r>
              <a:rPr/>
              <a:t> </a:t>
            </a:r>
            <a:r>
              <a:rPr/>
              <a:t>work</a:t>
            </a:r>
            <a:r>
              <a:rPr/>
              <a:t> </a:t>
            </a:r>
            <a:r>
              <a:rPr/>
              <a:t>with.</a:t>
            </a:r>
            <a:r>
              <a:rPr/>
              <a:t> </a:t>
            </a:r>
            <a:r>
              <a:rPr/>
              <a:t>Several</a:t>
            </a:r>
            <a:r>
              <a:rPr/>
              <a:t> </a:t>
            </a:r>
            <a:r>
              <a:rPr/>
              <a:t>Likert</a:t>
            </a:r>
            <a:r>
              <a:rPr/>
              <a:t> </a:t>
            </a:r>
            <a:r>
              <a:rPr/>
              <a:t>scales</a:t>
            </a:r>
            <a:r>
              <a:rPr/>
              <a:t> </a:t>
            </a:r>
            <a:r>
              <a:rPr/>
              <a:t>summed</a:t>
            </a:r>
            <a:r>
              <a:rPr/>
              <a:t> </a:t>
            </a:r>
            <a:r>
              <a:rPr/>
              <a:t>to</a:t>
            </a:r>
            <a:r>
              <a:rPr/>
              <a:t> </a:t>
            </a:r>
            <a:r>
              <a:rPr/>
              <a:t>get</a:t>
            </a:r>
            <a:r>
              <a:rPr/>
              <a:t> </a:t>
            </a:r>
            <a:r>
              <a:rPr/>
              <a:t>a</a:t>
            </a:r>
            <a:r>
              <a:rPr/>
              <a:t> </a:t>
            </a:r>
            <a:r>
              <a:rPr/>
              <a:t>subscale.</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t>
            </a:r>
            <a:r>
              <a:rPr/>
              <a:t> </a:t>
            </a:r>
            <a:r>
              <a:rPr/>
              <a:t>10.1.</a:t>
            </a:r>
            <a:r>
              <a:rPr/>
              <a:t> </a:t>
            </a:r>
            <a:r>
              <a:rPr/>
              <a:t>This</a:t>
            </a:r>
            <a:r>
              <a:rPr/>
              <a:t> </a:t>
            </a:r>
            <a:r>
              <a:rPr/>
              <a:t>scale</a:t>
            </a:r>
            <a:r>
              <a:rPr/>
              <a:t> </a:t>
            </a:r>
            <a:r>
              <a:rPr/>
              <a:t>splits</a:t>
            </a:r>
            <a:r>
              <a:rPr/>
              <a:t> </a:t>
            </a:r>
            <a:r>
              <a:rPr/>
              <a:t>nominal</a:t>
            </a:r>
            <a:r>
              <a:rPr/>
              <a:t> </a:t>
            </a:r>
            <a:r>
              <a:rPr/>
              <a:t>into</a:t>
            </a:r>
            <a:r>
              <a:rPr/>
              <a:t> </a:t>
            </a:r>
            <a:r>
              <a:rPr/>
              <a:t>those</a:t>
            </a:r>
            <a:r>
              <a:rPr/>
              <a:t> </a:t>
            </a:r>
            <a:r>
              <a:rPr/>
              <a:t>with</a:t>
            </a:r>
            <a:r>
              <a:rPr/>
              <a:t> </a:t>
            </a:r>
            <a:r>
              <a:rPr/>
              <a:t>two</a:t>
            </a:r>
            <a:r>
              <a:rPr/>
              <a:t> </a:t>
            </a:r>
            <a:r>
              <a:rPr/>
              <a:t>levels</a:t>
            </a:r>
            <a:r>
              <a:rPr/>
              <a:t> </a:t>
            </a:r>
            <a:r>
              <a:rPr/>
              <a:t>(dichotomous,</a:t>
            </a:r>
            <a:r>
              <a:rPr/>
              <a:t> </a:t>
            </a:r>
            <a:r>
              <a:rPr/>
              <a:t>also</a:t>
            </a:r>
            <a:r>
              <a:rPr/>
              <a:t> </a:t>
            </a:r>
            <a:r>
              <a:rPr/>
              <a:t>known</a:t>
            </a:r>
            <a:r>
              <a:rPr/>
              <a:t> </a:t>
            </a:r>
            <a:r>
              <a:rPr/>
              <a:t>as</a:t>
            </a:r>
            <a:r>
              <a:rPr/>
              <a:t> </a:t>
            </a:r>
            <a:r>
              <a:rPr/>
              <a:t>binary)</a:t>
            </a:r>
            <a:r>
              <a:rPr/>
              <a:t> </a:t>
            </a:r>
            <a:r>
              <a:rPr/>
              <a:t>and</a:t>
            </a:r>
            <a:r>
              <a:rPr/>
              <a:t> </a:t>
            </a:r>
            <a:r>
              <a:rPr/>
              <a:t>more</a:t>
            </a:r>
            <a:r>
              <a:rPr/>
              <a:t> </a:t>
            </a:r>
            <a:r>
              <a:rPr/>
              <a:t>than</a:t>
            </a:r>
            <a:r>
              <a:rPr/>
              <a:t> </a:t>
            </a:r>
            <a:r>
              <a:rPr/>
              <a:t>two</a:t>
            </a:r>
            <a:r>
              <a:rPr/>
              <a:t> </a:t>
            </a:r>
            <a:r>
              <a:rPr/>
              <a:t>levels</a:t>
            </a:r>
            <a:r>
              <a:rPr/>
              <a:t> </a:t>
            </a:r>
            <a:r>
              <a:rPr/>
              <a:t>(nominal).</a:t>
            </a:r>
          </a:p>
          <a:p>
            <a:pPr lvl="0" marL="0" indent="0">
              <a:buNone/>
            </a:pPr>
          </a:p>
          <a:p>
            <a:pPr lvl="0" marL="0" indent="0">
              <a:buNone/>
            </a:pPr>
            <a:r>
              <a:rPr/>
              <a:t>Remember</a:t>
            </a:r>
            <a:r>
              <a:rPr/>
              <a:t> </a:t>
            </a:r>
            <a:r>
              <a:rPr/>
              <a:t>how</a:t>
            </a:r>
            <a:r>
              <a:rPr/>
              <a:t> </a:t>
            </a:r>
            <a:r>
              <a:rPr/>
              <a:t>you</a:t>
            </a:r>
            <a:r>
              <a:rPr/>
              <a:t> </a:t>
            </a:r>
            <a:r>
              <a:rPr/>
              <a:t>coded</a:t>
            </a:r>
            <a:r>
              <a:rPr/>
              <a:t> </a:t>
            </a:r>
            <a:r>
              <a:rPr/>
              <a:t>nominal</a:t>
            </a:r>
            <a:r>
              <a:rPr/>
              <a:t> </a:t>
            </a:r>
            <a:r>
              <a:rPr/>
              <a:t>variables.</a:t>
            </a:r>
            <a:r>
              <a:rPr/>
              <a:t> </a:t>
            </a:r>
            <a:r>
              <a:rPr/>
              <a:t>You</a:t>
            </a:r>
            <a:r>
              <a:rPr/>
              <a:t> </a:t>
            </a:r>
            <a:r>
              <a:rPr/>
              <a:t>can</a:t>
            </a:r>
            <a:r>
              <a:rPr/>
              <a:t> </a:t>
            </a:r>
            <a:r>
              <a:rPr/>
              <a:t>(and</a:t>
            </a:r>
            <a:r>
              <a:rPr/>
              <a:t> </a:t>
            </a:r>
            <a:r>
              <a:rPr/>
              <a:t>should)</a:t>
            </a:r>
            <a:r>
              <a:rPr/>
              <a:t> </a:t>
            </a:r>
            <a:r>
              <a:rPr/>
              <a:t>use</a:t>
            </a:r>
            <a:r>
              <a:rPr/>
              <a:t> </a:t>
            </a:r>
            <a:r>
              <a:rPr/>
              <a:t>zero-one</a:t>
            </a:r>
            <a:r>
              <a:rPr/>
              <a:t> </a:t>
            </a:r>
            <a:r>
              <a:rPr/>
              <a:t>coding</a:t>
            </a:r>
            <a:r>
              <a:rPr/>
              <a:t> </a:t>
            </a:r>
            <a:r>
              <a:rPr/>
              <a:t>for</a:t>
            </a:r>
            <a:r>
              <a:rPr/>
              <a:t> </a:t>
            </a:r>
            <a:r>
              <a:rPr/>
              <a:t>dichotomous</a:t>
            </a:r>
            <a:r>
              <a:rPr/>
              <a:t> </a:t>
            </a:r>
            <a:r>
              <a:rPr/>
              <a:t>variables.</a:t>
            </a:r>
          </a:p>
          <a:p>
            <a:pPr lvl="0" marL="0" indent="0">
              <a:buNone/>
            </a:pPr>
          </a:p>
          <a:p>
            <a:pPr lvl="0" marL="0" indent="0">
              <a:buNone/>
            </a:pPr>
            <a:r>
              <a:rPr/>
              <a:t>The</a:t>
            </a:r>
            <a:r>
              <a:rPr/>
              <a:t> </a:t>
            </a:r>
            <a:r>
              <a:rPr/>
              <a:t>average</a:t>
            </a:r>
            <a:r>
              <a:rPr/>
              <a:t> </a:t>
            </a:r>
            <a:r>
              <a:rPr/>
              <a:t>of</a:t>
            </a:r>
            <a:r>
              <a:rPr/>
              <a:t> </a:t>
            </a:r>
            <a:r>
              <a:rPr/>
              <a:t>a</a:t>
            </a:r>
            <a:r>
              <a:rPr/>
              <a:t> </a:t>
            </a:r>
            <a:r>
              <a:rPr/>
              <a:t>zero-one</a:t>
            </a:r>
            <a:r>
              <a:rPr/>
              <a:t> </a:t>
            </a:r>
            <a:r>
              <a:rPr/>
              <a:t>coded</a:t>
            </a:r>
            <a:r>
              <a:rPr/>
              <a:t> </a:t>
            </a:r>
            <a:r>
              <a:rPr/>
              <a:t>variable</a:t>
            </a:r>
            <a:r>
              <a:rPr/>
              <a:t> </a:t>
            </a:r>
            <a:r>
              <a:rPr/>
              <a:t>represents</a:t>
            </a:r>
            <a:r>
              <a:rPr/>
              <a:t> </a:t>
            </a:r>
            <a:r>
              <a:rPr/>
              <a:t>a</a:t>
            </a:r>
            <a:r>
              <a:rPr/>
              <a:t> </a:t>
            </a:r>
            <a:r>
              <a:rPr/>
              <a:t>probability.</a:t>
            </a:r>
          </a:p>
          <a:p>
            <a:pPr lvl="0" marL="0" indent="0">
              <a:buNone/>
            </a:pPr>
          </a:p>
          <a:p>
            <a:pPr lvl="0" marL="0" indent="0">
              <a:buNone/>
            </a:pPr>
            <a:r>
              <a:rPr/>
              <a:t>Approximately</a:t>
            </a:r>
            <a:r>
              <a:rPr/>
              <a:t> </a:t>
            </a:r>
            <a:r>
              <a:rPr/>
              <a:t>normal</a:t>
            </a:r>
            <a:r>
              <a:rPr/>
              <a:t> </a:t>
            </a:r>
            <a:r>
              <a:rPr/>
              <a:t>scale</a:t>
            </a:r>
            <a:r>
              <a:rPr/>
              <a:t> </a:t>
            </a:r>
            <a:r>
              <a:rPr/>
              <a:t>requires</a:t>
            </a:r>
            <a:r>
              <a:rPr/>
              <a:t> </a:t>
            </a:r>
            <a:r>
              <a:rPr/>
              <a:t>at</a:t>
            </a:r>
            <a:r>
              <a:rPr/>
              <a:t> </a:t>
            </a:r>
            <a:r>
              <a:rPr/>
              <a:t>least</a:t>
            </a:r>
            <a:r>
              <a:rPr/>
              <a:t> </a:t>
            </a:r>
            <a:r>
              <a:rPr/>
              <a:t>five</a:t>
            </a:r>
            <a:r>
              <a:rPr/>
              <a:t> </a:t>
            </a:r>
            <a:r>
              <a:rPr/>
              <a:t>levels</a:t>
            </a:r>
            <a:r>
              <a:rPr/>
              <a:t> </a:t>
            </a:r>
            <a:r>
              <a:rPr/>
              <a:t>accorind</a:t>
            </a:r>
            <a:r>
              <a:rPr/>
              <a:t> </a:t>
            </a:r>
            <a:r>
              <a:rPr/>
              <a:t>to</a:t>
            </a:r>
            <a:r>
              <a:rPr/>
              <a:t> </a:t>
            </a:r>
            <a:r>
              <a:rPr/>
              <a:t>Gliner</a:t>
            </a:r>
            <a:r>
              <a:rPr/>
              <a:t> </a:t>
            </a:r>
            <a:r>
              <a:rPr/>
              <a:t>et</a:t>
            </a:r>
            <a:r>
              <a:rPr/>
              <a:t> </a:t>
            </a:r>
            <a:r>
              <a:rPr/>
              <a:t>al.</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t>
            </a:r>
            <a:r>
              <a:rPr/>
              <a:t> </a:t>
            </a:r>
            <a:r>
              <a:rPr/>
              <a:t>10.3</a:t>
            </a:r>
            <a:r>
              <a:rPr/>
              <a:t> </a:t>
            </a:r>
            <a:r>
              <a:rPr/>
              <a:t>gives</a:t>
            </a:r>
            <a:r>
              <a:rPr/>
              <a:t> </a:t>
            </a:r>
            <a:r>
              <a:rPr/>
              <a:t>examples</a:t>
            </a:r>
            <a:r>
              <a:rPr/>
              <a:t> </a:t>
            </a:r>
            <a:r>
              <a:rPr/>
              <a:t>of</a:t>
            </a:r>
            <a:r>
              <a:rPr/>
              <a:t> </a:t>
            </a:r>
            <a:r>
              <a:rPr/>
              <a:t>the</a:t>
            </a:r>
            <a:r>
              <a:rPr/>
              <a:t> </a:t>
            </a:r>
            <a:r>
              <a:rPr/>
              <a:t>Gliner</a:t>
            </a:r>
            <a:r>
              <a:rPr/>
              <a:t> </a:t>
            </a:r>
            <a:r>
              <a:rPr/>
              <a:t>et</a:t>
            </a:r>
            <a:r>
              <a:rPr/>
              <a:t> </a:t>
            </a:r>
            <a:r>
              <a:rPr/>
              <a:t>al</a:t>
            </a:r>
            <a:r>
              <a:rPr/>
              <a:t> </a:t>
            </a:r>
            <a:r>
              <a:rPr/>
              <a:t>scales.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level</a:t>
            </a:r>
            <a:r>
              <a:rPr/>
              <a:t> </a:t>
            </a:r>
            <a:r>
              <a:rPr/>
              <a:t>of</a:t>
            </a:r>
            <a:r>
              <a:rPr/>
              <a:t> </a:t>
            </a:r>
            <a:r>
              <a:rPr/>
              <a:t>measurement</a:t>
            </a:r>
            <a:r>
              <a:rPr/>
              <a:t> </a:t>
            </a:r>
            <a:r>
              <a:rPr/>
              <a:t>comes</a:t>
            </a:r>
            <a:r>
              <a:rPr/>
              <a:t> </a:t>
            </a:r>
            <a:r>
              <a:rPr/>
              <a:t>from</a:t>
            </a:r>
            <a:r>
              <a:rPr/>
              <a:t> </a:t>
            </a:r>
            <a:r>
              <a:rPr/>
              <a:t>what</a:t>
            </a:r>
            <a:r>
              <a:rPr/>
              <a:t> </a:t>
            </a:r>
            <a:r>
              <a:rPr/>
              <a:t>you</a:t>
            </a:r>
            <a:r>
              <a:rPr/>
              <a:t> </a:t>
            </a:r>
            <a:r>
              <a:rPr/>
              <a:t>are</a:t>
            </a:r>
            <a:r>
              <a:rPr/>
              <a:t> </a:t>
            </a:r>
            <a:r>
              <a:rPr/>
              <a:t>trying</a:t>
            </a:r>
            <a:r>
              <a:rPr/>
              <a:t> </a:t>
            </a:r>
            <a:r>
              <a:rPr/>
              <a:t>to</a:t>
            </a:r>
            <a:r>
              <a:rPr/>
              <a:t> </a:t>
            </a:r>
            <a:r>
              <a:rPr/>
              <a:t>get</a:t>
            </a:r>
            <a:r>
              <a:rPr/>
              <a:t> </a:t>
            </a:r>
            <a:r>
              <a:rPr/>
              <a:t>at</a:t>
            </a:r>
            <a:r>
              <a:rPr/>
              <a:t> </a:t>
            </a:r>
            <a:r>
              <a:rPr/>
              <a:t>in</a:t>
            </a:r>
            <a:r>
              <a:rPr/>
              <a:t> </a:t>
            </a:r>
            <a:r>
              <a:rPr/>
              <a:t>your</a:t>
            </a:r>
            <a:r>
              <a:rPr/>
              <a:t> </a:t>
            </a:r>
            <a:r>
              <a:rPr/>
              <a:t>research.</a:t>
            </a:r>
          </a:p>
          <a:p>
            <a:pPr lvl="0" marL="0" indent="0">
              <a:buNone/>
            </a:pPr>
          </a:p>
          <a:p>
            <a:pPr lvl="0" marL="0" indent="0">
              <a:buNone/>
            </a:pPr>
            <a:r>
              <a:rPr/>
              <a:t>Measurement</a:t>
            </a:r>
            <a:r>
              <a:rPr/>
              <a:t> </a:t>
            </a:r>
            <a:r>
              <a:rPr/>
              <a:t>scales</a:t>
            </a:r>
            <a:r>
              <a:rPr/>
              <a:t> </a:t>
            </a:r>
            <a:r>
              <a:rPr/>
              <a:t>can</a:t>
            </a:r>
            <a:r>
              <a:rPr/>
              <a:t> </a:t>
            </a:r>
            <a:r>
              <a:rPr/>
              <a:t>limit</a:t>
            </a:r>
            <a:r>
              <a:rPr/>
              <a:t> </a:t>
            </a:r>
            <a:r>
              <a:rPr/>
              <a:t>what</a:t>
            </a:r>
            <a:r>
              <a:rPr/>
              <a:t> </a:t>
            </a:r>
            <a:r>
              <a:rPr/>
              <a:t>you</a:t>
            </a:r>
            <a:r>
              <a:rPr/>
              <a:t> </a:t>
            </a:r>
            <a:r>
              <a:rPr/>
              <a:t>can</a:t>
            </a:r>
            <a:r>
              <a:rPr/>
              <a:t> </a:t>
            </a:r>
            <a:r>
              <a:rPr/>
              <a:t>say</a:t>
            </a:r>
            <a:r>
              <a:rPr/>
              <a:t> </a:t>
            </a:r>
            <a:r>
              <a:rPr/>
              <a:t>about</a:t>
            </a:r>
            <a:r>
              <a:rPr/>
              <a:t> </a:t>
            </a:r>
            <a:r>
              <a:rPr/>
              <a:t>your</a:t>
            </a:r>
            <a:r>
              <a:rPr/>
              <a:t> </a:t>
            </a:r>
            <a:r>
              <a:rPr/>
              <a:t>results.</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extent</a:t>
            </a:r>
            <a:r>
              <a:rPr/>
              <a:t> </a:t>
            </a:r>
            <a:r>
              <a:rPr/>
              <a:t>to</a:t>
            </a:r>
            <a:r>
              <a:rPr/>
              <a:t> </a:t>
            </a:r>
            <a:r>
              <a:rPr/>
              <a:t>which</a:t>
            </a:r>
            <a:r>
              <a:rPr/>
              <a:t> </a:t>
            </a:r>
            <a:r>
              <a:rPr/>
              <a:t>results</a:t>
            </a:r>
            <a:r>
              <a:rPr/>
              <a:t> </a:t>
            </a:r>
            <a:r>
              <a:rPr/>
              <a:t>can</a:t>
            </a:r>
            <a:r>
              <a:rPr/>
              <a:t> </a:t>
            </a:r>
            <a:r>
              <a:rPr/>
              <a:t>be</a:t>
            </a:r>
            <a:r>
              <a:rPr/>
              <a:t> </a:t>
            </a:r>
            <a:r>
              <a:rPr/>
              <a:t>generalized</a:t>
            </a:r>
            <a:r>
              <a:rPr/>
              <a:t> </a:t>
            </a:r>
            <a:r>
              <a:rPr/>
              <a:t>beyond</a:t>
            </a:r>
            <a:r>
              <a:rPr/>
              <a:t> </a:t>
            </a:r>
            <a:r>
              <a:rPr/>
              <a:t>this</a:t>
            </a:r>
            <a:r>
              <a:rPr/>
              <a:t> </a:t>
            </a:r>
            <a:r>
              <a:rPr/>
              <a:t>study.</a:t>
            </a:r>
            <a:r>
              <a:rPr/>
              <a:t> </a:t>
            </a:r>
            <a:r>
              <a:rPr/>
              <a:t>Extrapolate</a:t>
            </a:r>
            <a:r>
              <a:rPr/>
              <a:t> </a:t>
            </a:r>
            <a:r>
              <a:rPr/>
              <a:t>to</a:t>
            </a:r>
            <a:r>
              <a:rPr/>
              <a:t> </a:t>
            </a:r>
            <a:r>
              <a:rPr/>
              <a:t>the</a:t>
            </a:r>
            <a:r>
              <a:rPr/>
              <a:t> </a:t>
            </a:r>
            <a:r>
              <a:rPr/>
              <a:t>bigger</a:t>
            </a:r>
            <a:r>
              <a:rPr/>
              <a:t> </a:t>
            </a:r>
            <a:r>
              <a:rPr/>
              <a:t>world.</a:t>
            </a:r>
          </a:p>
          <a:p>
            <a:pPr lvl="0" marL="0" indent="0">
              <a:buNone/>
            </a:pPr>
          </a:p>
          <a:p>
            <a:pPr lvl="0" marL="0" indent="0">
              <a:buNone/>
            </a:pPr>
            <a:r>
              <a:rPr/>
              <a:t>Evaluating</a:t>
            </a:r>
            <a:r>
              <a:rPr/>
              <a:t> </a:t>
            </a:r>
            <a:r>
              <a:rPr/>
              <a:t>freamework</a:t>
            </a:r>
            <a:r>
              <a:rPr/>
              <a:t> </a:t>
            </a:r>
            <a:r>
              <a:rPr/>
              <a:t>(questions</a:t>
            </a:r>
            <a:r>
              <a:rPr/>
              <a:t> </a:t>
            </a:r>
            <a:r>
              <a:rPr/>
              <a:t>14</a:t>
            </a:r>
            <a:r>
              <a:rPr/>
              <a:t> </a:t>
            </a:r>
            <a:r>
              <a:rPr/>
              <a:t>and</a:t>
            </a:r>
            <a:r>
              <a:rPr/>
              <a:t> </a:t>
            </a:r>
            <a:r>
              <a:rPr/>
              <a:t>15).</a:t>
            </a:r>
          </a:p>
          <a:p>
            <a:pPr lvl="0" marL="0" indent="0">
              <a:buNone/>
            </a:pPr>
          </a:p>
          <a:p>
            <a:pPr lvl="0" marL="0" indent="0">
              <a:buNone/>
            </a:pPr>
            <a:r>
              <a:rPr/>
              <a:t>Population:</a:t>
            </a:r>
            <a:r>
              <a:rPr/>
              <a:t> </a:t>
            </a:r>
            <a:r>
              <a:rPr/>
              <a:t>how</a:t>
            </a:r>
            <a:r>
              <a:rPr/>
              <a:t> </a:t>
            </a:r>
            <a:r>
              <a:rPr/>
              <a:t>participants</a:t>
            </a:r>
            <a:r>
              <a:rPr/>
              <a:t> </a:t>
            </a:r>
            <a:r>
              <a:rPr/>
              <a:t>were</a:t>
            </a:r>
            <a:r>
              <a:rPr/>
              <a:t> </a:t>
            </a:r>
            <a:r>
              <a:rPr/>
              <a:t>selected.</a:t>
            </a:r>
          </a:p>
          <a:p>
            <a:pPr lvl="0" marL="0" indent="0">
              <a:buNone/>
            </a:pPr>
          </a:p>
          <a:p>
            <a:pPr lvl="0" marL="0" indent="0">
              <a:buNone/>
            </a:pPr>
            <a:r>
              <a:rPr/>
              <a:t>Ecologic</a:t>
            </a:r>
            <a:r>
              <a:rPr/>
              <a:t> </a:t>
            </a:r>
            <a:r>
              <a:rPr/>
              <a:t>validity:</a:t>
            </a:r>
            <a:r>
              <a:rPr/>
              <a:t> </a:t>
            </a:r>
            <a:r>
              <a:rPr/>
              <a:t>the</a:t>
            </a:r>
            <a:r>
              <a:rPr/>
              <a:t> </a:t>
            </a:r>
            <a:r>
              <a:rPr/>
              <a:t>more</a:t>
            </a:r>
            <a:r>
              <a:rPr/>
              <a:t> </a:t>
            </a:r>
            <a:r>
              <a:rPr/>
              <a:t>control</a:t>
            </a:r>
            <a:r>
              <a:rPr/>
              <a:t> </a:t>
            </a:r>
            <a:r>
              <a:rPr/>
              <a:t>you</a:t>
            </a:r>
            <a:r>
              <a:rPr/>
              <a:t> </a:t>
            </a:r>
            <a:r>
              <a:rPr/>
              <a:t>have,</a:t>
            </a:r>
            <a:r>
              <a:rPr/>
              <a:t> </a:t>
            </a:r>
            <a:r>
              <a:rPr/>
              <a:t>the</a:t>
            </a:r>
            <a:r>
              <a:rPr/>
              <a:t> </a:t>
            </a:r>
            <a:r>
              <a:rPr/>
              <a:t>better</a:t>
            </a:r>
            <a:r>
              <a:rPr/>
              <a:t> </a:t>
            </a:r>
            <a:r>
              <a:rPr/>
              <a:t>the</a:t>
            </a:r>
            <a:r>
              <a:rPr/>
              <a:t> </a:t>
            </a:r>
            <a:r>
              <a:rPr/>
              <a:t>internal</a:t>
            </a:r>
            <a:r>
              <a:rPr/>
              <a:t> </a:t>
            </a:r>
            <a:r>
              <a:rPr/>
              <a:t>validity</a:t>
            </a:r>
            <a:r>
              <a:rPr/>
              <a:t> </a:t>
            </a:r>
            <a:r>
              <a:rPr/>
              <a:t>but</a:t>
            </a:r>
            <a:r>
              <a:rPr/>
              <a:t> </a:t>
            </a:r>
            <a:r>
              <a:rPr/>
              <a:t>the</a:t>
            </a:r>
            <a:r>
              <a:rPr/>
              <a:t> </a:t>
            </a:r>
            <a:r>
              <a:rPr/>
              <a:t>less</a:t>
            </a:r>
            <a:r>
              <a:rPr/>
              <a:t> </a:t>
            </a:r>
            <a:r>
              <a:rPr/>
              <a:t>like</a:t>
            </a:r>
            <a:r>
              <a:rPr/>
              <a:t> </a:t>
            </a:r>
            <a:r>
              <a:rPr/>
              <a:t>it</a:t>
            </a:r>
            <a:r>
              <a:rPr/>
              <a:t> </a:t>
            </a:r>
            <a:r>
              <a:rPr/>
              <a:t>is</a:t>
            </a:r>
            <a:r>
              <a:rPr/>
              <a:t> </a:t>
            </a:r>
            <a:r>
              <a:rPr/>
              <a:t>for</a:t>
            </a:r>
            <a:r>
              <a:rPr/>
              <a:t> </a:t>
            </a:r>
            <a:r>
              <a:rPr/>
              <a:t>real</a:t>
            </a:r>
            <a:r>
              <a:rPr/>
              <a:t> </a:t>
            </a:r>
            <a:r>
              <a:rPr/>
              <a:t>world.</a:t>
            </a:r>
            <a:r>
              <a:rPr/>
              <a:t> </a:t>
            </a:r>
            <a:r>
              <a:rPr/>
              <a:t>The</a:t>
            </a:r>
            <a:r>
              <a:rPr/>
              <a:t> </a:t>
            </a:r>
            <a:r>
              <a:rPr/>
              <a:t>naturalness</a:t>
            </a:r>
            <a:r>
              <a:rPr/>
              <a:t> </a:t>
            </a:r>
            <a:r>
              <a:rPr/>
              <a:t>of</a:t>
            </a:r>
            <a:r>
              <a:rPr/>
              <a:t> </a:t>
            </a:r>
            <a:r>
              <a:rPr/>
              <a:t>the</a:t>
            </a:r>
            <a:r>
              <a:rPr/>
              <a:t> </a:t>
            </a:r>
            <a:r>
              <a:rPr/>
              <a:t>setting,</a:t>
            </a:r>
            <a:r>
              <a:rPr/>
              <a:t> </a:t>
            </a:r>
            <a:r>
              <a:rPr/>
              <a:t>rapport.</a:t>
            </a:r>
          </a:p>
          <a:p>
            <a:pPr lvl="0" marL="0" indent="0">
              <a:buNone/>
            </a:pPr>
          </a:p>
          <a:p>
            <a:pPr lvl="0" marL="0" indent="0">
              <a:buNone/>
            </a:pPr>
            <a:r>
              <a:rPr/>
              <a:t>Figure</a:t>
            </a:r>
            <a:r>
              <a:rPr/>
              <a:t> </a:t>
            </a:r>
            <a:r>
              <a:rPr/>
              <a:t>9.3.</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Figure</a:t>
            </a:r>
            <a:r>
              <a:rPr/>
              <a:t> </a:t>
            </a:r>
            <a:r>
              <a:rPr/>
              <a:t>9.4.</a:t>
            </a:r>
            <a:r>
              <a:rPr/>
              <a:t> </a:t>
            </a:r>
            <a:r>
              <a:rPr/>
              <a:t>External</a:t>
            </a:r>
            <a:r>
              <a:rPr/>
              <a:t> </a:t>
            </a:r>
            <a:r>
              <a:rPr/>
              <a:t>validity</a:t>
            </a:r>
            <a:r>
              <a:rPr/>
              <a:t> </a:t>
            </a:r>
            <a:r>
              <a:rPr/>
              <a:t>is</a:t>
            </a:r>
            <a:r>
              <a:rPr/>
              <a:t> </a:t>
            </a:r>
            <a:r>
              <a:rPr/>
              <a:t>influenced</a:t>
            </a:r>
            <a:r>
              <a:rPr/>
              <a:t> </a:t>
            </a:r>
            <a:r>
              <a:rPr/>
              <a:t>by</a:t>
            </a:r>
            <a:r>
              <a:rPr/>
              <a:t> </a:t>
            </a:r>
            <a:r>
              <a:rPr/>
              <a:t>the</a:t>
            </a:r>
            <a:r>
              <a:rPr/>
              <a:t> </a:t>
            </a:r>
            <a:r>
              <a:rPr/>
              <a:t>sampling</a:t>
            </a:r>
            <a:r>
              <a:rPr/>
              <a:t> </a:t>
            </a:r>
            <a:r>
              <a:rPr/>
              <a:t>process.</a:t>
            </a:r>
            <a:r>
              <a:rPr/>
              <a:t> </a:t>
            </a:r>
            <a:r>
              <a:rPr/>
              <a:t>Internal</a:t>
            </a:r>
            <a:r>
              <a:rPr/>
              <a:t> </a:t>
            </a:r>
            <a:r>
              <a:rPr/>
              <a:t>validity</a:t>
            </a:r>
            <a:r>
              <a:rPr/>
              <a:t> </a:t>
            </a:r>
            <a:r>
              <a:rPr/>
              <a:t>is</a:t>
            </a:r>
            <a:r>
              <a:rPr/>
              <a:t> </a:t>
            </a:r>
            <a:r>
              <a:rPr/>
              <a:t>influenced</a:t>
            </a:r>
            <a:r>
              <a:rPr/>
              <a:t> </a:t>
            </a:r>
            <a:r>
              <a:rPr/>
              <a:t>by</a:t>
            </a:r>
            <a:r>
              <a:rPr/>
              <a:t> </a:t>
            </a:r>
            <a:r>
              <a:rPr/>
              <a:t>the</a:t>
            </a:r>
            <a:r>
              <a:rPr/>
              <a:t> </a:t>
            </a:r>
            <a:r>
              <a:rPr/>
              <a:t>allocation</a:t>
            </a:r>
            <a:r>
              <a:rPr/>
              <a:t> </a:t>
            </a:r>
            <a:r>
              <a:rPr/>
              <a:t>of</a:t>
            </a:r>
            <a:r>
              <a:rPr/>
              <a:t> </a:t>
            </a:r>
            <a:r>
              <a:rPr/>
              <a:t>this</a:t>
            </a:r>
            <a:r>
              <a:rPr/>
              <a:t> </a:t>
            </a:r>
            <a:r>
              <a:rPr/>
              <a:t>sample</a:t>
            </a:r>
            <a:r>
              <a:rPr/>
              <a:t> </a:t>
            </a:r>
            <a:r>
              <a:rPr/>
              <a:t>to</a:t>
            </a:r>
            <a:r>
              <a:rPr/>
              <a:t> </a:t>
            </a:r>
            <a:r>
              <a:rPr/>
              <a:t>treatment</a:t>
            </a:r>
            <a:r>
              <a:rPr/>
              <a:t> </a:t>
            </a:r>
            <a:r>
              <a:rPr/>
              <a:t>groups.</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Factor</a:t>
            </a:r>
            <a:r>
              <a:rPr/>
              <a:t> </a:t>
            </a:r>
            <a:r>
              <a:rPr/>
              <a:t>analysis</a:t>
            </a:r>
            <a:r>
              <a:rPr/>
              <a:t> </a:t>
            </a:r>
            <a:r>
              <a:rPr/>
              <a:t>is</a:t>
            </a:r>
            <a:r>
              <a:rPr/>
              <a:t> </a:t>
            </a:r>
            <a:r>
              <a:rPr/>
              <a:t>a</a:t>
            </a:r>
            <a:r>
              <a:rPr/>
              <a:t> </a:t>
            </a:r>
            <a:r>
              <a:rPr/>
              <a:t>method</a:t>
            </a:r>
            <a:r>
              <a:rPr/>
              <a:t> </a:t>
            </a:r>
            <a:r>
              <a:rPr/>
              <a:t>of</a:t>
            </a:r>
            <a:r>
              <a:rPr/>
              <a:t> </a:t>
            </a:r>
            <a:r>
              <a:rPr/>
              <a:t>grouping</a:t>
            </a:r>
            <a:r>
              <a:rPr/>
              <a:t> </a:t>
            </a:r>
            <a:r>
              <a:rPr/>
              <a:t>items</a:t>
            </a:r>
            <a:r>
              <a:rPr/>
              <a:t> </a:t>
            </a:r>
            <a:r>
              <a:rPr/>
              <a:t>representative</a:t>
            </a:r>
            <a:r>
              <a:rPr/>
              <a:t> </a:t>
            </a:r>
            <a:r>
              <a:rPr/>
              <a:t>of</a:t>
            </a:r>
            <a:r>
              <a:rPr/>
              <a:t> </a:t>
            </a:r>
            <a:r>
              <a:rPr/>
              <a:t>individual</a:t>
            </a:r>
            <a:r>
              <a:rPr/>
              <a:t> </a:t>
            </a:r>
            <a:r>
              <a:rPr/>
              <a:t>constructs.</a:t>
            </a:r>
          </a:p>
          <a:p>
            <a:pPr lvl="0" marL="0" indent="0">
              <a:buNone/>
            </a:pPr>
          </a:p>
          <a:p>
            <a:pPr lvl="0" marL="0" indent="0">
              <a:buNone/>
            </a:pPr>
            <a:r>
              <a:rPr/>
              <a:t>In</a:t>
            </a:r>
            <a:r>
              <a:rPr/>
              <a:t> </a:t>
            </a:r>
            <a:r>
              <a:rPr/>
              <a:t>the</a:t>
            </a:r>
            <a:r>
              <a:rPr/>
              <a:t> </a:t>
            </a:r>
            <a:r>
              <a:rPr/>
              <a:t>week</a:t>
            </a:r>
            <a:r>
              <a:rPr/>
              <a:t> </a:t>
            </a:r>
            <a:r>
              <a:rPr/>
              <a:t>9</a:t>
            </a:r>
            <a:r>
              <a:rPr/>
              <a:t> </a:t>
            </a:r>
            <a:r>
              <a:rPr/>
              <a:t>folder</a:t>
            </a:r>
            <a:r>
              <a:rPr/>
              <a:t> </a:t>
            </a:r>
            <a:r>
              <a:rPr/>
              <a:t>is</a:t>
            </a:r>
            <a:r>
              <a:rPr/>
              <a:t> </a:t>
            </a:r>
            <a:r>
              <a:rPr/>
              <a:t>the</a:t>
            </a:r>
            <a:r>
              <a:rPr/>
              <a:t> </a:t>
            </a:r>
            <a:r>
              <a:rPr/>
              <a:t>MOTIV*</a:t>
            </a:r>
            <a:r>
              <a:rPr/>
              <a:t> </a:t>
            </a:r>
            <a:r>
              <a:rPr/>
              <a:t>document.</a:t>
            </a:r>
            <a:r>
              <a:rPr/>
              <a:t> </a:t>
            </a:r>
            <a:r>
              <a:rPr/>
              <a:t>The</a:t>
            </a:r>
            <a:r>
              <a:rPr/>
              <a:t> </a:t>
            </a:r>
            <a:r>
              <a:rPr/>
              <a:t>CES-D</a:t>
            </a:r>
            <a:r>
              <a:rPr/>
              <a:t> </a:t>
            </a:r>
            <a:r>
              <a:rPr/>
              <a:t>score</a:t>
            </a:r>
            <a:r>
              <a:rPr/>
              <a:t> </a:t>
            </a:r>
            <a:r>
              <a:rPr/>
              <a:t>has</a:t>
            </a:r>
            <a:r>
              <a:rPr/>
              <a:t> </a:t>
            </a:r>
            <a:r>
              <a:rPr/>
              <a:t>twenty</a:t>
            </a:r>
            <a:r>
              <a:rPr/>
              <a:t> </a:t>
            </a:r>
            <a:r>
              <a:rPr/>
              <a:t>items</a:t>
            </a:r>
            <a:r>
              <a:rPr/>
              <a:t> </a:t>
            </a:r>
            <a:r>
              <a:rPr/>
              <a:t>rated</a:t>
            </a:r>
            <a:r>
              <a:rPr/>
              <a:t> </a:t>
            </a:r>
            <a:r>
              <a:rPr/>
              <a:t>on</a:t>
            </a:r>
            <a:r>
              <a:rPr/>
              <a:t> </a:t>
            </a:r>
            <a:r>
              <a:rPr/>
              <a:t>a</a:t>
            </a:r>
            <a:r>
              <a:rPr/>
              <a:t> </a:t>
            </a:r>
            <a:r>
              <a:rPr/>
              <a:t>0</a:t>
            </a:r>
            <a:r>
              <a:rPr/>
              <a:t> </a:t>
            </a:r>
            <a:r>
              <a:rPr/>
              <a:t>to</a:t>
            </a:r>
            <a:r>
              <a:rPr/>
              <a:t> </a:t>
            </a:r>
            <a:r>
              <a:rPr/>
              <a:t>4</a:t>
            </a:r>
            <a:r>
              <a:rPr/>
              <a:t> </a:t>
            </a:r>
            <a:r>
              <a:rPr/>
              <a:t>scale,</a:t>
            </a:r>
            <a:r>
              <a:rPr/>
              <a:t> </a:t>
            </a:r>
            <a:r>
              <a:rPr/>
              <a:t>with</a:t>
            </a:r>
            <a:r>
              <a:rPr/>
              <a:t> </a:t>
            </a:r>
            <a:r>
              <a:rPr/>
              <a:t>four</a:t>
            </a:r>
            <a:r>
              <a:rPr/>
              <a:t> </a:t>
            </a:r>
            <a:r>
              <a:rPr/>
              <a:t>of</a:t>
            </a:r>
            <a:r>
              <a:rPr/>
              <a:t> </a:t>
            </a:r>
            <a:r>
              <a:rPr/>
              <a:t>the</a:t>
            </a:r>
            <a:r>
              <a:rPr/>
              <a:t> </a:t>
            </a:r>
            <a:r>
              <a:rPr/>
              <a:t>items</a:t>
            </a:r>
            <a:r>
              <a:rPr/>
              <a:t> </a:t>
            </a:r>
            <a:r>
              <a:rPr/>
              <a:t>reverse</a:t>
            </a:r>
            <a:r>
              <a:rPr/>
              <a:t> </a:t>
            </a:r>
            <a:r>
              <a:rPr/>
              <a:t>scaled.</a:t>
            </a:r>
          </a:p>
          <a:p>
            <a:pPr lvl="0" marL="0" indent="0">
              <a:buNone/>
            </a:pPr>
          </a:p>
          <a:p>
            <a:pPr lvl="0" marL="0" indent="0">
              <a:buNone/>
            </a:pPr>
            <a:r>
              <a:rPr/>
              <a:t>There</a:t>
            </a:r>
            <a:r>
              <a:rPr/>
              <a:t> </a:t>
            </a:r>
            <a:r>
              <a:rPr/>
              <a:t>is</a:t>
            </a:r>
            <a:r>
              <a:rPr/>
              <a:t> </a:t>
            </a:r>
            <a:r>
              <a:rPr/>
              <a:t>a</a:t>
            </a:r>
            <a:r>
              <a:rPr/>
              <a:t> </a:t>
            </a:r>
            <a:r>
              <a:rPr/>
              <a:t>somatic</a:t>
            </a:r>
            <a:r>
              <a:rPr/>
              <a:t> </a:t>
            </a:r>
            <a:r>
              <a:rPr/>
              <a:t>factor</a:t>
            </a:r>
            <a:r>
              <a:rPr/>
              <a:t> </a:t>
            </a:r>
            <a:r>
              <a:rPr/>
              <a:t>in</a:t>
            </a:r>
            <a:r>
              <a:rPr/>
              <a:t> </a:t>
            </a:r>
            <a:r>
              <a:rPr/>
              <a:t>this</a:t>
            </a:r>
            <a:r>
              <a:rPr/>
              <a:t> </a:t>
            </a:r>
            <a:r>
              <a:rPr/>
              <a:t>scale.</a:t>
            </a:r>
            <a:r>
              <a:rPr/>
              <a:t> </a:t>
            </a:r>
            <a:r>
              <a:rPr/>
              <a:t>This</a:t>
            </a:r>
            <a:r>
              <a:rPr/>
              <a:t> </a:t>
            </a:r>
            <a:r>
              <a:rPr/>
              <a:t>might</a:t>
            </a:r>
            <a:r>
              <a:rPr/>
              <a:t> </a:t>
            </a:r>
            <a:r>
              <a:rPr/>
              <a:t>be</a:t>
            </a:r>
            <a:r>
              <a:rPr/>
              <a:t> </a:t>
            </a:r>
            <a:r>
              <a:rPr/>
              <a:t>considered</a:t>
            </a:r>
            <a:r>
              <a:rPr/>
              <a:t> </a:t>
            </a:r>
            <a:r>
              <a:rPr/>
              <a:t>a</a:t>
            </a:r>
            <a:r>
              <a:rPr/>
              <a:t> </a:t>
            </a:r>
            <a:r>
              <a:rPr/>
              <a:t>subscale.</a:t>
            </a:r>
            <a:r>
              <a:rPr/>
              <a:t> </a:t>
            </a:r>
            <a:r>
              <a:rPr/>
              <a:t>Run</a:t>
            </a:r>
            <a:r>
              <a:rPr/>
              <a:t> </a:t>
            </a:r>
            <a:r>
              <a:rPr/>
              <a:t>a</a:t>
            </a:r>
            <a:r>
              <a:rPr/>
              <a:t> </a:t>
            </a:r>
            <a:r>
              <a:rPr/>
              <a:t>factor</a:t>
            </a:r>
            <a:r>
              <a:rPr/>
              <a:t> </a:t>
            </a:r>
            <a:r>
              <a:rPr/>
              <a:t>analysis,</a:t>
            </a:r>
            <a:r>
              <a:rPr/>
              <a:t> </a:t>
            </a:r>
            <a:r>
              <a:rPr/>
              <a:t>even</a:t>
            </a:r>
            <a:r>
              <a:rPr/>
              <a:t> </a:t>
            </a:r>
            <a:r>
              <a:rPr/>
              <a:t>though</a:t>
            </a:r>
            <a:r>
              <a:rPr/>
              <a:t> </a:t>
            </a:r>
            <a:r>
              <a:rPr/>
              <a:t>it</a:t>
            </a:r>
            <a:r>
              <a:rPr/>
              <a:t> </a:t>
            </a:r>
            <a:r>
              <a:rPr/>
              <a:t>only</a:t>
            </a:r>
            <a:r>
              <a:rPr/>
              <a:t> </a:t>
            </a:r>
            <a:r>
              <a:rPr/>
              <a:t>has</a:t>
            </a:r>
            <a:r>
              <a:rPr/>
              <a:t> </a:t>
            </a:r>
            <a:r>
              <a:rPr/>
              <a:t>four</a:t>
            </a:r>
            <a:r>
              <a:rPr/>
              <a:t> </a:t>
            </a:r>
            <a:r>
              <a:rPr/>
              <a:t>levels.</a:t>
            </a:r>
            <a:r>
              <a:rPr/>
              <a:t> </a:t>
            </a:r>
            <a:r>
              <a:rPr/>
              <a:t>Do</a:t>
            </a:r>
            <a:r>
              <a:rPr/>
              <a:t> </a:t>
            </a:r>
            <a:r>
              <a:rPr/>
              <a:t>the</a:t>
            </a:r>
            <a:r>
              <a:rPr/>
              <a:t> </a:t>
            </a:r>
            <a:r>
              <a:rPr/>
              <a:t>items</a:t>
            </a:r>
            <a:r>
              <a:rPr/>
              <a:t> </a:t>
            </a:r>
            <a:r>
              <a:rPr/>
              <a:t>all</a:t>
            </a:r>
            <a:r>
              <a:rPr/>
              <a:t> </a:t>
            </a:r>
            <a:r>
              <a:rPr/>
              <a:t>hang</a:t>
            </a:r>
            <a:r>
              <a:rPr/>
              <a:t> </a:t>
            </a:r>
            <a:r>
              <a:rPr/>
              <a:t>together.</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ones</a:t>
            </a:r>
            <a:r>
              <a:rPr/>
              <a:t> </a:t>
            </a:r>
            <a:r>
              <a:rPr/>
              <a:t>in</a:t>
            </a:r>
            <a:r>
              <a:rPr/>
              <a:t> </a:t>
            </a:r>
            <a:r>
              <a:rPr/>
              <a:t>yellow.</a:t>
            </a:r>
            <a:r>
              <a:rPr/>
              <a:t> </a:t>
            </a:r>
            <a:r>
              <a:rPr/>
              <a:t>Multiple</a:t>
            </a:r>
            <a:r>
              <a:rPr/>
              <a:t> </a:t>
            </a:r>
            <a:r>
              <a:rPr/>
              <a:t>items</a:t>
            </a:r>
            <a:r>
              <a:rPr/>
              <a:t> </a:t>
            </a:r>
            <a:r>
              <a:rPr/>
              <a:t>to</a:t>
            </a:r>
            <a:r>
              <a:rPr/>
              <a:t> </a:t>
            </a:r>
            <a:r>
              <a:rPr/>
              <a:t>represent</a:t>
            </a:r>
            <a:r>
              <a:rPr/>
              <a:t> </a:t>
            </a:r>
            <a:r>
              <a:rPr/>
              <a:t>a</a:t>
            </a:r>
            <a:r>
              <a:rPr/>
              <a:t> </a:t>
            </a:r>
            <a:r>
              <a:rPr/>
              <a:t>measure.</a:t>
            </a:r>
            <a:r>
              <a:rPr/>
              <a:t> </a:t>
            </a:r>
            <a:r>
              <a:rPr/>
              <a:t>Is</a:t>
            </a:r>
            <a:r>
              <a:rPr/>
              <a:t> </a:t>
            </a:r>
            <a:r>
              <a:rPr/>
              <a:t>there</a:t>
            </a:r>
            <a:r>
              <a:rPr/>
              <a:t> </a:t>
            </a:r>
            <a:r>
              <a:rPr/>
              <a:t>variability</a:t>
            </a:r>
            <a:r>
              <a:rPr/>
              <a:t> </a:t>
            </a:r>
            <a:r>
              <a:rPr/>
              <a:t>in</a:t>
            </a:r>
            <a:r>
              <a:rPr/>
              <a:t> </a:t>
            </a:r>
            <a:r>
              <a:rPr/>
              <a:t>any</a:t>
            </a:r>
            <a:r>
              <a:rPr/>
              <a:t> </a:t>
            </a:r>
            <a:r>
              <a:rPr/>
              <a:t>of</a:t>
            </a:r>
            <a:r>
              <a:rPr/>
              <a:t> </a:t>
            </a:r>
            <a:r>
              <a:rPr/>
              <a:t>those</a:t>
            </a:r>
            <a:r>
              <a:rPr/>
              <a:t> </a:t>
            </a:r>
            <a:r>
              <a:rPr/>
              <a:t>items.</a:t>
            </a:r>
            <a:r>
              <a:rPr/>
              <a:t> </a:t>
            </a:r>
            <a:r>
              <a:rPr/>
              <a:t>If</a:t>
            </a:r>
            <a:r>
              <a:rPr/>
              <a:t> </a:t>
            </a:r>
            <a:r>
              <a:rPr/>
              <a:t>you</a:t>
            </a:r>
            <a:r>
              <a:rPr/>
              <a:t> </a:t>
            </a:r>
            <a:r>
              <a:rPr/>
              <a:t>had</a:t>
            </a:r>
            <a:r>
              <a:rPr/>
              <a:t> </a:t>
            </a:r>
            <a:r>
              <a:rPr/>
              <a:t>selected</a:t>
            </a:r>
            <a:r>
              <a:rPr/>
              <a:t> </a:t>
            </a:r>
            <a:r>
              <a:rPr/>
              <a:t>one</a:t>
            </a:r>
            <a:r>
              <a:rPr/>
              <a:t> </a:t>
            </a:r>
            <a:r>
              <a:rPr/>
              <a:t>and</a:t>
            </a:r>
            <a:r>
              <a:rPr/>
              <a:t> </a:t>
            </a:r>
            <a:r>
              <a:rPr/>
              <a:t>only</a:t>
            </a:r>
            <a:r>
              <a:rPr/>
              <a:t> </a:t>
            </a:r>
            <a:r>
              <a:rPr/>
              <a:t>one</a:t>
            </a:r>
            <a:r>
              <a:rPr/>
              <a:t> </a:t>
            </a:r>
            <a:r>
              <a:rPr/>
              <a:t>item,</a:t>
            </a:r>
            <a:r>
              <a:rPr/>
              <a:t> </a:t>
            </a:r>
            <a:r>
              <a:rPr/>
              <a:t>it</a:t>
            </a:r>
            <a:r>
              <a:rPr/>
              <a:t> </a:t>
            </a:r>
            <a:r>
              <a:rPr/>
              <a:t>might</a:t>
            </a:r>
            <a:r>
              <a:rPr/>
              <a:t> </a:t>
            </a:r>
            <a:r>
              <a:rPr/>
              <a:t>be</a:t>
            </a:r>
            <a:r>
              <a:rPr/>
              <a:t> </a:t>
            </a:r>
            <a:r>
              <a:rPr/>
              <a:t>influenced</a:t>
            </a:r>
            <a:r>
              <a:rPr/>
              <a:t> </a:t>
            </a:r>
            <a:r>
              <a:rPr/>
              <a:t>by</a:t>
            </a:r>
            <a:r>
              <a:rPr/>
              <a:t> </a:t>
            </a:r>
            <a:r>
              <a:rPr/>
              <a:t>external</a:t>
            </a:r>
            <a:r>
              <a:rPr/>
              <a:t> </a:t>
            </a:r>
            <a:r>
              <a:rPr/>
              <a:t>factors</a:t>
            </a:r>
            <a:r>
              <a:rPr/>
              <a:t> </a:t>
            </a:r>
            <a:r>
              <a:rPr/>
              <a:t>like</a:t>
            </a:r>
            <a:r>
              <a:rPr/>
              <a:t> </a:t>
            </a:r>
            <a:r>
              <a:rPr/>
              <a:t>your</a:t>
            </a:r>
            <a:r>
              <a:rPr/>
              <a:t> </a:t>
            </a:r>
            <a:r>
              <a:rPr/>
              <a:t>mood.</a:t>
            </a:r>
            <a:r>
              <a:rPr/>
              <a:t> </a:t>
            </a:r>
            <a:r>
              <a:rPr/>
              <a:t>Multiple</a:t>
            </a:r>
            <a:r>
              <a:rPr/>
              <a:t> </a:t>
            </a:r>
            <a:r>
              <a:rPr/>
              <a:t>items</a:t>
            </a:r>
            <a:r>
              <a:rPr/>
              <a:t> </a:t>
            </a:r>
            <a:r>
              <a:rPr/>
              <a:t>avoid</a:t>
            </a:r>
            <a:r>
              <a:rPr/>
              <a:t> </a:t>
            </a:r>
            <a:r>
              <a:rPr/>
              <a:t>this</a:t>
            </a:r>
            <a:r>
              <a:rPr/>
              <a:t> </a:t>
            </a:r>
            <a:r>
              <a:rPr/>
              <a:t>problem.</a:t>
            </a:r>
          </a:p>
          <a:p>
            <a:pPr lvl="0" marL="0" indent="0">
              <a:buNone/>
            </a:pPr>
          </a:p>
          <a:p>
            <a:pPr lvl="0" marL="0" indent="0">
              <a:buNone/>
            </a:pPr>
            <a:r>
              <a:rPr/>
              <a:t>The</a:t>
            </a:r>
            <a:r>
              <a:rPr/>
              <a:t> </a:t>
            </a:r>
            <a:r>
              <a:rPr/>
              <a:t>N</a:t>
            </a:r>
            <a:r>
              <a:rPr/>
              <a:t> </a:t>
            </a:r>
            <a:r>
              <a:rPr/>
              <a:t>items</a:t>
            </a:r>
            <a:r>
              <a:rPr/>
              <a:t> </a:t>
            </a:r>
            <a:r>
              <a:rPr/>
              <a:t>had</a:t>
            </a:r>
            <a:r>
              <a:rPr/>
              <a:t> </a:t>
            </a:r>
            <a:r>
              <a:rPr/>
              <a:t>Cronbach’s</a:t>
            </a:r>
            <a:r>
              <a:rPr/>
              <a:t> </a:t>
            </a:r>
            <a:r>
              <a:rPr/>
              <a:t>alpha</a:t>
            </a:r>
            <a:r>
              <a:rPr/>
              <a:t> </a:t>
            </a:r>
            <a:r>
              <a:rPr/>
              <a:t>of</a:t>
            </a:r>
            <a:r>
              <a:rPr/>
              <a:t> </a:t>
            </a:r>
            <a:r>
              <a:rPr/>
              <a:t>??</a:t>
            </a:r>
            <a:r>
              <a:rPr/>
              <a:t> </a:t>
            </a:r>
            <a:r>
              <a:rPr/>
              <a:t>and</a:t>
            </a:r>
            <a:r>
              <a:rPr/>
              <a:t> </a:t>
            </a:r>
            <a:r>
              <a:rPr/>
              <a:t>the</a:t>
            </a:r>
            <a:r>
              <a:rPr/>
              <a:t> </a:t>
            </a:r>
            <a:r>
              <a:rPr/>
              <a:t>C</a:t>
            </a:r>
            <a:r>
              <a:rPr/>
              <a:t> </a:t>
            </a:r>
            <a:r>
              <a:rPr/>
              <a:t>items</a:t>
            </a:r>
            <a:r>
              <a:rPr/>
              <a:t> </a:t>
            </a:r>
            <a:r>
              <a:rPr/>
              <a:t>had</a:t>
            </a:r>
            <a:r>
              <a:rPr/>
              <a:t> </a:t>
            </a:r>
            <a:r>
              <a:rPr/>
              <a:t>Cronbach’s</a:t>
            </a:r>
            <a:r>
              <a:rPr/>
              <a:t> </a:t>
            </a:r>
            <a:r>
              <a:rPr/>
              <a:t>alpha</a:t>
            </a:r>
            <a:r>
              <a:rPr/>
              <a:t> </a:t>
            </a:r>
            <a:r>
              <a:rPr/>
              <a:t>of</a:t>
            </a:r>
            <a:r>
              <a:rPr/>
              <a:t> </a:t>
            </a:r>
            <a:r>
              <a:rPr/>
              <a:t>??.</a:t>
            </a:r>
          </a:p>
          <a:p>
            <a:pPr lvl="0" marL="0" indent="0">
              <a:buNone/>
            </a:pPr>
          </a:p>
          <a:p>
            <a:pPr lvl="0" marL="0" indent="0">
              <a:buNone/>
            </a:pPr>
            <a:r>
              <a:rPr/>
              <a:t>A</a:t>
            </a:r>
            <a:r>
              <a:rPr/>
              <a:t> </a:t>
            </a:r>
            <a:r>
              <a:rPr/>
              <a:t>factor</a:t>
            </a:r>
            <a:r>
              <a:rPr/>
              <a:t> </a:t>
            </a:r>
            <a:r>
              <a:rPr/>
              <a:t>analysis</a:t>
            </a:r>
            <a:r>
              <a:rPr/>
              <a:t> </a:t>
            </a:r>
            <a:r>
              <a:rPr/>
              <a:t>allows</a:t>
            </a:r>
            <a:r>
              <a:rPr/>
              <a:t> </a:t>
            </a:r>
            <a:r>
              <a:rPr/>
              <a:t>us</a:t>
            </a:r>
            <a:r>
              <a:rPr/>
              <a:t> </a:t>
            </a:r>
            <a:r>
              <a:rPr/>
              <a:t>to</a:t>
            </a:r>
            <a:r>
              <a:rPr/>
              <a:t> </a:t>
            </a:r>
            <a:r>
              <a:rPr/>
              <a:t>see</a:t>
            </a:r>
            <a:r>
              <a:rPr/>
              <a:t> </a:t>
            </a:r>
            <a:r>
              <a:rPr/>
              <a:t>if</a:t>
            </a:r>
            <a:r>
              <a:rPr/>
              <a:t> </a:t>
            </a:r>
            <a:r>
              <a:rPr/>
              <a:t>the</a:t>
            </a:r>
            <a:r>
              <a:rPr/>
              <a:t> </a:t>
            </a:r>
            <a:r>
              <a:rPr/>
              <a:t>measure</a:t>
            </a:r>
            <a:r>
              <a:rPr/>
              <a:t> </a:t>
            </a:r>
            <a:r>
              <a:rPr/>
              <a:t>is</a:t>
            </a:r>
            <a:r>
              <a:rPr/>
              <a:t> </a:t>
            </a:r>
            <a:r>
              <a:rPr/>
              <a:t>behaving</a:t>
            </a:r>
            <a:r>
              <a:rPr/>
              <a:t> </a:t>
            </a:r>
            <a:r>
              <a:rPr/>
              <a:t>the</a:t>
            </a:r>
            <a:r>
              <a:rPr/>
              <a:t> </a:t>
            </a:r>
            <a:r>
              <a:rPr/>
              <a:t>way</a:t>
            </a:r>
            <a:r>
              <a:rPr/>
              <a:t> </a:t>
            </a:r>
            <a:r>
              <a:rPr/>
              <a:t>we</a:t>
            </a:r>
            <a:r>
              <a:rPr/>
              <a:t> </a:t>
            </a:r>
            <a:r>
              <a:rPr/>
              <a:t>expect</a:t>
            </a:r>
            <a:r>
              <a:rPr/>
              <a:t> </a:t>
            </a:r>
            <a:r>
              <a:rPr/>
              <a:t>it</a:t>
            </a:r>
            <a:r>
              <a:rPr/>
              <a:t> </a:t>
            </a:r>
            <a:r>
              <a:rPr/>
              <a:t>to.</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How</a:t>
            </a:r>
            <a:r>
              <a:rPr/>
              <a:t> </a:t>
            </a:r>
            <a:r>
              <a:rPr/>
              <a:t>many</a:t>
            </a:r>
            <a:r>
              <a:rPr/>
              <a:t> </a:t>
            </a:r>
            <a:r>
              <a:rPr/>
              <a:t>people</a:t>
            </a:r>
            <a:r>
              <a:rPr/>
              <a:t> </a:t>
            </a:r>
            <a:r>
              <a:rPr/>
              <a:t>do</a:t>
            </a:r>
            <a:r>
              <a:rPr/>
              <a:t> </a:t>
            </a:r>
            <a:r>
              <a:rPr/>
              <a:t>I</a:t>
            </a:r>
            <a:r>
              <a:rPr/>
              <a:t> </a:t>
            </a:r>
            <a:r>
              <a:rPr/>
              <a:t>need.</a:t>
            </a:r>
            <a:r>
              <a:rPr/>
              <a:t> </a:t>
            </a:r>
            <a:r>
              <a:rPr/>
              <a:t>This</a:t>
            </a:r>
            <a:r>
              <a:rPr/>
              <a:t> </a:t>
            </a:r>
            <a:r>
              <a:rPr/>
              <a:t>best</a:t>
            </a:r>
            <a:r>
              <a:rPr/>
              <a:t> </a:t>
            </a:r>
            <a:r>
              <a:rPr/>
              <a:t>done</a:t>
            </a:r>
            <a:r>
              <a:rPr/>
              <a:t> </a:t>
            </a:r>
            <a:r>
              <a:rPr/>
              <a:t>using</a:t>
            </a:r>
            <a:r>
              <a:rPr/>
              <a:t> </a:t>
            </a:r>
            <a:r>
              <a:rPr/>
              <a:t>a</a:t>
            </a:r>
            <a:r>
              <a:rPr/>
              <a:t> </a:t>
            </a:r>
            <a:r>
              <a:rPr/>
              <a:t>power</a:t>
            </a:r>
            <a:r>
              <a:rPr/>
              <a:t> </a:t>
            </a:r>
            <a:r>
              <a:rPr/>
              <a:t>analysis.</a:t>
            </a:r>
            <a:r>
              <a:rPr/>
              <a:t> </a:t>
            </a:r>
            <a:r>
              <a:rPr/>
              <a:t>Take</a:t>
            </a:r>
            <a:r>
              <a:rPr/>
              <a:t> </a:t>
            </a:r>
            <a:r>
              <a:rPr/>
              <a:t>account</a:t>
            </a:r>
            <a:r>
              <a:rPr/>
              <a:t> </a:t>
            </a:r>
            <a:r>
              <a:rPr/>
              <a:t>of</a:t>
            </a:r>
            <a:r>
              <a:rPr/>
              <a:t> </a:t>
            </a:r>
            <a:r>
              <a:rPr/>
              <a:t>the</a:t>
            </a:r>
            <a:r>
              <a:rPr/>
              <a:t> </a:t>
            </a:r>
            <a:r>
              <a:rPr/>
              <a:t>measures</a:t>
            </a:r>
            <a:r>
              <a:rPr/>
              <a:t> </a:t>
            </a:r>
            <a:r>
              <a:rPr/>
              <a:t>being</a:t>
            </a:r>
            <a:r>
              <a:rPr/>
              <a:t> </a:t>
            </a:r>
            <a:r>
              <a:rPr/>
              <a:t>used</a:t>
            </a:r>
            <a:r>
              <a:rPr/>
              <a:t> </a:t>
            </a:r>
            <a:r>
              <a:rPr/>
              <a:t>and</a:t>
            </a:r>
            <a:r>
              <a:rPr/>
              <a:t> </a:t>
            </a:r>
            <a:r>
              <a:rPr/>
              <a:t>what</a:t>
            </a:r>
            <a:r>
              <a:rPr/>
              <a:t> </a:t>
            </a:r>
            <a:r>
              <a:rPr/>
              <a:t>you</a:t>
            </a:r>
            <a:r>
              <a:rPr/>
              <a:t> </a:t>
            </a:r>
            <a:r>
              <a:rPr/>
              <a:t>expect</a:t>
            </a:r>
            <a:r>
              <a:rPr/>
              <a:t> </a:t>
            </a:r>
            <a:r>
              <a:rPr/>
              <a:t>to</a:t>
            </a:r>
            <a:r>
              <a:rPr/>
              <a:t> </a:t>
            </a:r>
            <a:r>
              <a:rPr/>
              <a:t>see.</a:t>
            </a:r>
            <a:r>
              <a:rPr/>
              <a:t> </a:t>
            </a:r>
            <a:r>
              <a:rPr/>
              <a:t>Information</a:t>
            </a:r>
            <a:r>
              <a:rPr/>
              <a:t> </a:t>
            </a:r>
            <a:r>
              <a:rPr/>
              <a:t>from</a:t>
            </a:r>
            <a:r>
              <a:rPr/>
              <a:t> </a:t>
            </a:r>
            <a:r>
              <a:rPr/>
              <a:t>previous</a:t>
            </a:r>
            <a:r>
              <a:rPr/>
              <a:t> </a:t>
            </a:r>
            <a:r>
              <a:rPr/>
              <a:t>research</a:t>
            </a:r>
            <a:r>
              <a:rPr/>
              <a:t> </a:t>
            </a:r>
            <a:r>
              <a:rPr/>
              <a:t>or</a:t>
            </a:r>
            <a:r>
              <a:rPr/>
              <a:t> </a:t>
            </a:r>
            <a:r>
              <a:rPr/>
              <a:t>other</a:t>
            </a:r>
            <a:r>
              <a:rPr/>
              <a:t> </a:t>
            </a:r>
            <a:r>
              <a:rPr/>
              <a:t>kinds</a:t>
            </a:r>
            <a:r>
              <a:rPr/>
              <a:t> </a:t>
            </a:r>
            <a:r>
              <a:rPr/>
              <a:t>of</a:t>
            </a:r>
            <a:r>
              <a:rPr/>
              <a:t> </a:t>
            </a:r>
            <a:r>
              <a:rPr/>
              <a:t>things.</a:t>
            </a:r>
          </a:p>
          <a:p>
            <a:pPr lvl="0" marL="0" indent="0">
              <a:buNone/>
            </a:pPr>
          </a:p>
          <a:p>
            <a:pPr lvl="0" marL="0" indent="0">
              <a:buNone/>
            </a:pPr>
            <a:r>
              <a:rPr/>
              <a:t>Representativeness</a:t>
            </a:r>
            <a:r>
              <a:rPr/>
              <a:t> </a:t>
            </a:r>
            <a:r>
              <a:rPr/>
              <a:t>is</a:t>
            </a:r>
            <a:r>
              <a:rPr/>
              <a:t> </a:t>
            </a:r>
            <a:r>
              <a:rPr/>
              <a:t>more</a:t>
            </a:r>
            <a:r>
              <a:rPr/>
              <a:t> </a:t>
            </a:r>
            <a:r>
              <a:rPr/>
              <a:t>important</a:t>
            </a:r>
            <a:r>
              <a:rPr/>
              <a:t> </a:t>
            </a:r>
            <a:r>
              <a:rPr/>
              <a:t>than</a:t>
            </a:r>
            <a:r>
              <a:rPr/>
              <a:t> </a:t>
            </a:r>
            <a:r>
              <a:rPr/>
              <a:t>the</a:t>
            </a:r>
            <a:r>
              <a:rPr/>
              <a:t> </a:t>
            </a:r>
            <a:r>
              <a:rPr/>
              <a:t>absolute</a:t>
            </a:r>
            <a:r>
              <a:rPr/>
              <a:t> </a:t>
            </a:r>
            <a:r>
              <a:rPr/>
              <a:t>size</a:t>
            </a:r>
            <a:r>
              <a:rPr/>
              <a:t> </a:t>
            </a:r>
            <a:r>
              <a:rPr/>
              <a:t>of</a:t>
            </a:r>
            <a:r>
              <a:rPr/>
              <a:t> </a:t>
            </a:r>
            <a:r>
              <a:rPr/>
              <a:t>the</a:t>
            </a:r>
            <a:r>
              <a:rPr/>
              <a:t> </a:t>
            </a:r>
            <a:r>
              <a:rPr/>
              <a:t>sample.</a:t>
            </a:r>
          </a:p>
          <a:p>
            <a:pPr lvl="0" marL="0" indent="0">
              <a:buNone/>
            </a:pPr>
          </a:p>
          <a:p>
            <a:pPr lvl="0" marL="0" indent="0">
              <a:buNone/>
            </a:pPr>
            <a:r>
              <a:rPr/>
              <a:t>Large</a:t>
            </a:r>
            <a:r>
              <a:rPr/>
              <a:t> </a:t>
            </a:r>
            <a:r>
              <a:rPr/>
              <a:t>enough</a:t>
            </a:r>
            <a:r>
              <a:rPr/>
              <a:t> </a:t>
            </a:r>
            <a:r>
              <a:rPr/>
              <a:t>so</a:t>
            </a:r>
            <a:r>
              <a:rPr/>
              <a:t> </a:t>
            </a:r>
            <a:r>
              <a:rPr/>
              <a:t>you</a:t>
            </a:r>
            <a:r>
              <a:rPr/>
              <a:t> </a:t>
            </a:r>
            <a:r>
              <a:rPr/>
              <a:t>don’t</a:t>
            </a:r>
            <a:r>
              <a:rPr/>
              <a:t> </a:t>
            </a:r>
            <a:r>
              <a:rPr/>
              <a:t>miss</a:t>
            </a:r>
            <a:r>
              <a:rPr/>
              <a:t> </a:t>
            </a:r>
            <a:r>
              <a:rPr/>
              <a:t>important</a:t>
            </a:r>
            <a:r>
              <a:rPr/>
              <a:t> </a:t>
            </a:r>
            <a:r>
              <a:rPr/>
              <a:t>findings.</a:t>
            </a:r>
          </a:p>
          <a:p>
            <a:pPr lvl="0" marL="0" indent="0">
              <a:buNone/>
            </a:pPr>
          </a:p>
          <a:p>
            <a:pPr lvl="0" marL="0" indent="0">
              <a:buNone/>
            </a:pPr>
            <a:r>
              <a:rPr/>
              <a:t>In</a:t>
            </a:r>
            <a:r>
              <a:rPr/>
              <a:t> </a:t>
            </a:r>
            <a:r>
              <a:rPr/>
              <a:t>cases</a:t>
            </a:r>
            <a:r>
              <a:rPr/>
              <a:t> </a:t>
            </a:r>
            <a:r>
              <a:rPr/>
              <a:t>with</a:t>
            </a:r>
            <a:r>
              <a:rPr/>
              <a:t> </a:t>
            </a:r>
            <a:r>
              <a:rPr/>
              <a:t>really</a:t>
            </a:r>
            <a:r>
              <a:rPr/>
              <a:t> </a:t>
            </a:r>
            <a:r>
              <a:rPr/>
              <a:t>large</a:t>
            </a:r>
            <a:r>
              <a:rPr/>
              <a:t> </a:t>
            </a:r>
            <a:r>
              <a:rPr/>
              <a:t>sample</a:t>
            </a:r>
            <a:r>
              <a:rPr/>
              <a:t> </a:t>
            </a:r>
            <a:r>
              <a:rPr/>
              <a:t>sizes</a:t>
            </a:r>
            <a:r>
              <a:rPr/>
              <a:t> </a:t>
            </a:r>
            <a:r>
              <a:rPr/>
              <a:t>where</a:t>
            </a:r>
            <a:r>
              <a:rPr/>
              <a:t> </a:t>
            </a:r>
            <a:r>
              <a:rPr/>
              <a:t>you</a:t>
            </a:r>
            <a:r>
              <a:rPr/>
              <a:t> </a:t>
            </a:r>
            <a:r>
              <a:rPr/>
              <a:t>get</a:t>
            </a:r>
            <a:r>
              <a:rPr/>
              <a:t> </a:t>
            </a:r>
            <a:r>
              <a:rPr/>
              <a:t>statistical</a:t>
            </a:r>
            <a:r>
              <a:rPr/>
              <a:t> </a:t>
            </a:r>
            <a:r>
              <a:rPr/>
              <a:t>significance</a:t>
            </a:r>
            <a:r>
              <a:rPr/>
              <a:t> </a:t>
            </a:r>
            <a:r>
              <a:rPr/>
              <a:t>without</a:t>
            </a:r>
            <a:r>
              <a:rPr/>
              <a:t> </a:t>
            </a:r>
            <a:r>
              <a:rPr/>
              <a:t>practical</a:t>
            </a:r>
            <a:r>
              <a:rPr/>
              <a:t> </a:t>
            </a:r>
            <a:r>
              <a:rPr/>
              <a:t>significance.</a:t>
            </a:r>
            <a:r>
              <a:rPr/>
              <a:t> </a:t>
            </a:r>
            <a:r>
              <a:rPr/>
              <a:t>Effects.</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randomized</a:t>
            </a:r>
            <a:r>
              <a:rPr/>
              <a:t> </a:t>
            </a:r>
            <a:r>
              <a:rPr/>
              <a:t>designs,</a:t>
            </a:r>
            <a:r>
              <a:rPr/>
              <a:t> </a:t>
            </a:r>
            <a:r>
              <a:rPr/>
              <a:t>the</a:t>
            </a:r>
            <a:r>
              <a:rPr/>
              <a:t> </a:t>
            </a:r>
            <a:r>
              <a:rPr/>
              <a:t>cause</a:t>
            </a:r>
            <a:r>
              <a:rPr/>
              <a:t> </a:t>
            </a:r>
            <a:r>
              <a:rPr/>
              <a:t>precedes</a:t>
            </a:r>
            <a:r>
              <a:rPr/>
              <a:t> </a:t>
            </a:r>
            <a:r>
              <a:rPr/>
              <a:t>the</a:t>
            </a:r>
            <a:r>
              <a:rPr/>
              <a:t> </a:t>
            </a:r>
            <a:r>
              <a:rPr/>
              <a:t>effect,</a:t>
            </a:r>
            <a:r>
              <a:rPr/>
              <a:t> </a:t>
            </a:r>
            <a:r>
              <a:rPr/>
              <a:t>the</a:t>
            </a:r>
            <a:r>
              <a:rPr/>
              <a:t> </a:t>
            </a:r>
            <a:r>
              <a:rPr/>
              <a:t>cause</a:t>
            </a:r>
            <a:r>
              <a:rPr/>
              <a:t> </a:t>
            </a:r>
            <a:r>
              <a:rPr/>
              <a:t>is</a:t>
            </a:r>
            <a:r>
              <a:rPr/>
              <a:t> </a:t>
            </a:r>
            <a:r>
              <a:rPr/>
              <a:t>related</a:t>
            </a:r>
            <a:r>
              <a:rPr/>
              <a:t> </a:t>
            </a:r>
            <a:r>
              <a:rPr/>
              <a:t>to</a:t>
            </a:r>
            <a:r>
              <a:rPr/>
              <a:t> </a:t>
            </a:r>
            <a:r>
              <a:rPr/>
              <a:t>the</a:t>
            </a:r>
            <a:r>
              <a:rPr/>
              <a:t> </a:t>
            </a:r>
            <a:r>
              <a:rPr/>
              <a:t>outcome</a:t>
            </a:r>
            <a:r>
              <a:rPr/>
              <a:t> </a:t>
            </a:r>
            <a:r>
              <a:rPr/>
              <a:t>and</a:t>
            </a:r>
            <a:r>
              <a:rPr/>
              <a:t> </a:t>
            </a:r>
            <a:r>
              <a:rPr/>
              <a:t>there</a:t>
            </a:r>
            <a:r>
              <a:rPr/>
              <a:t> </a:t>
            </a:r>
            <a:r>
              <a:rPr/>
              <a:t>are</a:t>
            </a:r>
            <a:r>
              <a:rPr/>
              <a:t> </a:t>
            </a:r>
            <a:r>
              <a:rPr/>
              <a:t>no</a:t>
            </a:r>
            <a:r>
              <a:rPr/>
              <a:t> </a:t>
            </a:r>
            <a:r>
              <a:rPr/>
              <a:t>other</a:t>
            </a:r>
            <a:r>
              <a:rPr/>
              <a:t> </a:t>
            </a:r>
            <a:r>
              <a:rPr/>
              <a:t>variables</a:t>
            </a:r>
            <a:r>
              <a:rPr/>
              <a:t> </a:t>
            </a:r>
            <a:r>
              <a:rPr/>
              <a:t>that</a:t>
            </a:r>
            <a:r>
              <a:rPr/>
              <a:t> </a:t>
            </a:r>
            <a:r>
              <a:rPr/>
              <a:t>could</a:t>
            </a:r>
            <a:r>
              <a:rPr/>
              <a:t> </a:t>
            </a:r>
            <a:r>
              <a:rPr/>
              <a:t>explain</a:t>
            </a:r>
            <a:r>
              <a:rPr/>
              <a:t> </a:t>
            </a:r>
            <a:r>
              <a:rPr/>
              <a:t>the</a:t>
            </a:r>
            <a:r>
              <a:rPr/>
              <a:t> </a:t>
            </a:r>
            <a:r>
              <a:rPr/>
              <a:t>relationship.</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It’s</a:t>
            </a:r>
            <a:r>
              <a:rPr/>
              <a:t> </a:t>
            </a:r>
            <a:r>
              <a:rPr/>
              <a:t>really</a:t>
            </a:r>
            <a:r>
              <a:rPr/>
              <a:t> </a:t>
            </a:r>
            <a:r>
              <a:rPr/>
              <a:t>only</a:t>
            </a:r>
            <a:r>
              <a:rPr/>
              <a:t> </a:t>
            </a:r>
            <a:r>
              <a:rPr/>
              <a:t>randomized</a:t>
            </a:r>
            <a:r>
              <a:rPr/>
              <a:t> </a:t>
            </a:r>
            <a:r>
              <a:rPr/>
              <a:t>trials</a:t>
            </a:r>
            <a:r>
              <a:rPr/>
              <a:t> </a:t>
            </a:r>
            <a:r>
              <a:rPr/>
              <a:t>that</a:t>
            </a:r>
            <a:r>
              <a:rPr/>
              <a:t> </a:t>
            </a:r>
            <a:r>
              <a:rPr/>
              <a:t>can</a:t>
            </a:r>
            <a:r>
              <a:rPr/>
              <a:t> </a:t>
            </a:r>
            <a:r>
              <a:rPr/>
              <a:t>establish</a:t>
            </a:r>
            <a:r>
              <a:rPr/>
              <a:t> </a:t>
            </a:r>
            <a:r>
              <a:rPr/>
              <a:t>causality.</a:t>
            </a:r>
            <a:r>
              <a:rPr/>
              <a:t> </a:t>
            </a:r>
            <a:r>
              <a:rPr/>
              <a:t>But</a:t>
            </a:r>
            <a:r>
              <a:rPr/>
              <a:t> </a:t>
            </a:r>
            <a:r>
              <a:rPr/>
              <a:t>even</a:t>
            </a:r>
            <a:r>
              <a:rPr/>
              <a:t> </a:t>
            </a:r>
            <a:r>
              <a:rPr/>
              <a:t>in</a:t>
            </a:r>
            <a:r>
              <a:rPr/>
              <a:t> </a:t>
            </a:r>
            <a:r>
              <a:rPr/>
              <a:t>quasi-experimental</a:t>
            </a:r>
            <a:r>
              <a:rPr/>
              <a:t> </a:t>
            </a:r>
            <a:r>
              <a:rPr/>
              <a:t>and</a:t>
            </a:r>
            <a:r>
              <a:rPr/>
              <a:t> </a:t>
            </a:r>
            <a:r>
              <a:rPr/>
              <a:t>non-experimental</a:t>
            </a:r>
            <a:r>
              <a:rPr/>
              <a:t> </a:t>
            </a:r>
            <a:r>
              <a:rPr/>
              <a:t>studies,</a:t>
            </a:r>
            <a:r>
              <a:rPr/>
              <a:t> </a:t>
            </a:r>
            <a:r>
              <a:rPr/>
              <a:t>you</a:t>
            </a:r>
            <a:r>
              <a:rPr/>
              <a:t> </a:t>
            </a:r>
            <a:r>
              <a:rPr/>
              <a:t>can</a:t>
            </a:r>
            <a:r>
              <a:rPr/>
              <a:t> </a:t>
            </a:r>
            <a:r>
              <a:rPr/>
              <a:t>still</a:t>
            </a:r>
            <a:r>
              <a:rPr/>
              <a:t> </a:t>
            </a:r>
            <a:r>
              <a:rPr/>
              <a:t>talk</a:t>
            </a:r>
            <a:r>
              <a:rPr/>
              <a:t> </a:t>
            </a:r>
            <a:r>
              <a:rPr/>
              <a:t>about</a:t>
            </a:r>
            <a:r>
              <a:rPr/>
              <a:t> </a:t>
            </a:r>
            <a:r>
              <a:rPr/>
              <a:t>internal</a:t>
            </a:r>
            <a:r>
              <a:rPr/>
              <a:t> </a:t>
            </a:r>
            <a:r>
              <a:rPr/>
              <a:t>validity.</a:t>
            </a:r>
          </a:p>
          <a:p>
            <a:pPr lvl="0" marL="0" indent="0">
              <a:buNone/>
            </a:pPr>
          </a:p>
          <a:p>
            <a:pPr lvl="0" marL="0" indent="0">
              <a:buNone/>
            </a:pPr>
            <a:r>
              <a:rPr/>
              <a:t>The</a:t>
            </a:r>
            <a:r>
              <a:rPr/>
              <a:t> </a:t>
            </a:r>
            <a:r>
              <a:rPr/>
              <a:t>cause</a:t>
            </a:r>
            <a:r>
              <a:rPr/>
              <a:t> </a:t>
            </a:r>
            <a:r>
              <a:rPr/>
              <a:t>has</a:t>
            </a:r>
            <a:r>
              <a:rPr/>
              <a:t> </a:t>
            </a:r>
            <a:r>
              <a:rPr/>
              <a:t>to</a:t>
            </a:r>
            <a:r>
              <a:rPr/>
              <a:t> </a:t>
            </a:r>
            <a:r>
              <a:rPr/>
              <a:t>precede</a:t>
            </a:r>
            <a:r>
              <a:rPr/>
              <a:t> </a:t>
            </a:r>
            <a:r>
              <a:rPr/>
              <a:t>the</a:t>
            </a:r>
            <a:r>
              <a:rPr/>
              <a:t> </a:t>
            </a:r>
            <a:r>
              <a:rPr/>
              <a:t>effect,</a:t>
            </a:r>
            <a:r>
              <a:rPr/>
              <a:t> </a:t>
            </a:r>
            <a:r>
              <a:rPr/>
              <a:t>it</a:t>
            </a:r>
            <a:r>
              <a:rPr/>
              <a:t> </a:t>
            </a:r>
            <a:r>
              <a:rPr/>
              <a:t>must</a:t>
            </a:r>
            <a:r>
              <a:rPr/>
              <a:t> </a:t>
            </a:r>
            <a:r>
              <a:rPr/>
              <a:t>be</a:t>
            </a:r>
            <a:r>
              <a:rPr/>
              <a:t> </a:t>
            </a:r>
            <a:r>
              <a:rPr/>
              <a:t>connected</a:t>
            </a:r>
            <a:r>
              <a:rPr/>
              <a:t> </a:t>
            </a:r>
            <a:r>
              <a:rPr/>
              <a:t>to</a:t>
            </a:r>
            <a:r>
              <a:rPr/>
              <a:t> </a:t>
            </a:r>
            <a:r>
              <a:rPr/>
              <a:t>the</a:t>
            </a:r>
            <a:r>
              <a:rPr/>
              <a:t> </a:t>
            </a:r>
            <a:r>
              <a:rPr/>
              <a:t>effect,</a:t>
            </a:r>
            <a:r>
              <a:rPr/>
              <a:t> </a:t>
            </a:r>
            <a:r>
              <a:rPr/>
              <a:t>and</a:t>
            </a:r>
            <a:r>
              <a:rPr/>
              <a:t> </a:t>
            </a:r>
            <a:r>
              <a:rPr/>
              <a:t>there</a:t>
            </a:r>
            <a:r>
              <a:rPr/>
              <a:t> </a:t>
            </a:r>
            <a:r>
              <a:rPr/>
              <a:t>must</a:t>
            </a:r>
            <a:r>
              <a:rPr/>
              <a:t> </a:t>
            </a:r>
            <a:r>
              <a:rPr/>
              <a:t>be</a:t>
            </a:r>
            <a:r>
              <a:rPr/>
              <a:t> </a:t>
            </a:r>
            <a:r>
              <a:rPr/>
              <a:t>no</a:t>
            </a:r>
            <a:r>
              <a:rPr/>
              <a:t> </a:t>
            </a:r>
            <a:r>
              <a:rPr/>
              <a:t>other</a:t>
            </a:r>
            <a:r>
              <a:rPr/>
              <a:t> </a:t>
            </a:r>
            <a:r>
              <a:rPr/>
              <a:t>variables</a:t>
            </a:r>
            <a:r>
              <a:rPr/>
              <a:t> </a:t>
            </a:r>
            <a:r>
              <a:rPr/>
              <a:t>that</a:t>
            </a:r>
            <a:r>
              <a:rPr/>
              <a:t> </a:t>
            </a:r>
            <a:r>
              <a:rPr/>
              <a:t>could</a:t>
            </a:r>
            <a:r>
              <a:rPr/>
              <a:t> </a:t>
            </a:r>
            <a:r>
              <a:rPr/>
              <a:t>explain</a:t>
            </a:r>
            <a:r>
              <a:rPr/>
              <a:t> </a:t>
            </a:r>
            <a:r>
              <a:rPr/>
              <a:t>why</a:t>
            </a:r>
            <a:r>
              <a:rPr/>
              <a:t> </a:t>
            </a:r>
            <a:r>
              <a:rPr/>
              <a:t>the</a:t>
            </a:r>
            <a:r>
              <a:rPr/>
              <a:t> </a:t>
            </a:r>
            <a:r>
              <a:rPr/>
              <a:t>cause</a:t>
            </a:r>
            <a:r>
              <a:rPr/>
              <a:t> </a:t>
            </a:r>
            <a:r>
              <a:rPr/>
              <a:t>is</a:t>
            </a:r>
            <a:r>
              <a:rPr/>
              <a:t> </a:t>
            </a:r>
            <a:r>
              <a:rPr/>
              <a:t>related</a:t>
            </a:r>
            <a:r>
              <a:rPr/>
              <a:t> </a:t>
            </a:r>
            <a:r>
              <a:rPr/>
              <a:t>to</a:t>
            </a:r>
            <a:r>
              <a:rPr/>
              <a:t> </a:t>
            </a:r>
            <a:r>
              <a:rPr/>
              <a:t>the</a:t>
            </a:r>
            <a:r>
              <a:rPr/>
              <a:t> </a:t>
            </a:r>
            <a:r>
              <a:rPr/>
              <a:t>effect.</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randomized</a:t>
            </a:r>
            <a:r>
              <a:rPr/>
              <a:t> </a:t>
            </a:r>
            <a:r>
              <a:rPr/>
              <a:t>designs,</a:t>
            </a:r>
            <a:r>
              <a:rPr/>
              <a:t> </a:t>
            </a:r>
            <a:r>
              <a:rPr/>
              <a:t>the</a:t>
            </a:r>
            <a:r>
              <a:rPr/>
              <a:t> </a:t>
            </a:r>
            <a:r>
              <a:rPr/>
              <a:t>cause</a:t>
            </a:r>
            <a:r>
              <a:rPr/>
              <a:t> </a:t>
            </a:r>
            <a:r>
              <a:rPr/>
              <a:t>precedes</a:t>
            </a:r>
            <a:r>
              <a:rPr/>
              <a:t> </a:t>
            </a:r>
            <a:r>
              <a:rPr/>
              <a:t>the</a:t>
            </a:r>
            <a:r>
              <a:rPr/>
              <a:t> </a:t>
            </a:r>
            <a:r>
              <a:rPr/>
              <a:t>effect,</a:t>
            </a:r>
            <a:r>
              <a:rPr/>
              <a:t> </a:t>
            </a:r>
            <a:r>
              <a:rPr/>
              <a:t>the</a:t>
            </a:r>
            <a:r>
              <a:rPr/>
              <a:t> </a:t>
            </a:r>
            <a:r>
              <a:rPr/>
              <a:t>cause</a:t>
            </a:r>
            <a:r>
              <a:rPr/>
              <a:t> </a:t>
            </a:r>
            <a:r>
              <a:rPr/>
              <a:t>is</a:t>
            </a:r>
            <a:r>
              <a:rPr/>
              <a:t> </a:t>
            </a:r>
            <a:r>
              <a:rPr/>
              <a:t>related</a:t>
            </a:r>
            <a:r>
              <a:rPr/>
              <a:t> </a:t>
            </a:r>
            <a:r>
              <a:rPr/>
              <a:t>to</a:t>
            </a:r>
            <a:r>
              <a:rPr/>
              <a:t> </a:t>
            </a:r>
            <a:r>
              <a:rPr/>
              <a:t>the</a:t>
            </a:r>
            <a:r>
              <a:rPr/>
              <a:t> </a:t>
            </a:r>
            <a:r>
              <a:rPr/>
              <a:t>outcome</a:t>
            </a:r>
            <a:r>
              <a:rPr/>
              <a:t> </a:t>
            </a:r>
            <a:r>
              <a:rPr/>
              <a:t>and</a:t>
            </a:r>
            <a:r>
              <a:rPr/>
              <a:t> </a:t>
            </a:r>
            <a:r>
              <a:rPr/>
              <a:t>there</a:t>
            </a:r>
            <a:r>
              <a:rPr/>
              <a:t> </a:t>
            </a:r>
            <a:r>
              <a:rPr/>
              <a:t>are</a:t>
            </a:r>
            <a:r>
              <a:rPr/>
              <a:t> </a:t>
            </a:r>
            <a:r>
              <a:rPr/>
              <a:t>no</a:t>
            </a:r>
            <a:r>
              <a:rPr/>
              <a:t> </a:t>
            </a:r>
            <a:r>
              <a:rPr/>
              <a:t>other</a:t>
            </a:r>
            <a:r>
              <a:rPr/>
              <a:t> </a:t>
            </a:r>
            <a:r>
              <a:rPr/>
              <a:t>variables</a:t>
            </a:r>
            <a:r>
              <a:rPr/>
              <a:t> </a:t>
            </a:r>
            <a:r>
              <a:rPr/>
              <a:t>that</a:t>
            </a:r>
            <a:r>
              <a:rPr/>
              <a:t> </a:t>
            </a:r>
            <a:r>
              <a:rPr/>
              <a:t>could</a:t>
            </a:r>
            <a:r>
              <a:rPr/>
              <a:t> </a:t>
            </a:r>
            <a:r>
              <a:rPr/>
              <a:t>explain</a:t>
            </a:r>
            <a:r>
              <a:rPr/>
              <a:t> </a:t>
            </a:r>
            <a:r>
              <a:rPr/>
              <a:t>the</a:t>
            </a:r>
            <a:r>
              <a:rPr/>
              <a:t> </a:t>
            </a:r>
            <a:r>
              <a:rPr/>
              <a:t>relationship.</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strength</a:t>
            </a:r>
            <a:r>
              <a:rPr/>
              <a:t> </a:t>
            </a:r>
            <a:r>
              <a:rPr/>
              <a:t>of</a:t>
            </a:r>
            <a:r>
              <a:rPr/>
              <a:t> </a:t>
            </a:r>
            <a:r>
              <a:rPr/>
              <a:t>the</a:t>
            </a:r>
            <a:r>
              <a:rPr/>
              <a:t> </a:t>
            </a:r>
            <a:r>
              <a:rPr/>
              <a:t>research</a:t>
            </a:r>
            <a:r>
              <a:rPr/>
              <a:t> </a:t>
            </a:r>
            <a:r>
              <a:rPr/>
              <a:t>design</a:t>
            </a:r>
            <a:r>
              <a:rPr/>
              <a:t> </a:t>
            </a:r>
            <a:r>
              <a:rPr/>
              <a:t>and</a:t>
            </a:r>
            <a:r>
              <a:rPr/>
              <a:t> </a:t>
            </a:r>
            <a:r>
              <a:rPr/>
              <a:t>the</a:t>
            </a:r>
            <a:r>
              <a:rPr/>
              <a:t> </a:t>
            </a:r>
            <a:r>
              <a:rPr/>
              <a:t>internal</a:t>
            </a:r>
            <a:r>
              <a:rPr/>
              <a:t> </a:t>
            </a:r>
            <a:r>
              <a:rPr/>
              <a:t>validity</a:t>
            </a:r>
            <a:r>
              <a:rPr/>
              <a:t> </a:t>
            </a:r>
            <a:r>
              <a:rPr/>
              <a:t>determine</a:t>
            </a:r>
            <a:r>
              <a:rPr/>
              <a:t> </a:t>
            </a:r>
            <a:r>
              <a:rPr/>
              <a:t>whether</a:t>
            </a:r>
            <a:r>
              <a:rPr/>
              <a:t> </a:t>
            </a:r>
            <a:r>
              <a:rPr/>
              <a:t>you</a:t>
            </a:r>
            <a:r>
              <a:rPr/>
              <a:t> </a:t>
            </a:r>
            <a:r>
              <a:rPr/>
              <a:t>can</a:t>
            </a:r>
            <a:r>
              <a:rPr/>
              <a:t> </a:t>
            </a:r>
            <a:r>
              <a:rPr/>
              <a:t>claim</a:t>
            </a:r>
            <a:r>
              <a:rPr/>
              <a:t> </a:t>
            </a:r>
            <a:r>
              <a:rPr/>
              <a:t>causality.</a:t>
            </a:r>
            <a:r>
              <a:rPr/>
              <a:t> </a:t>
            </a:r>
            <a:r>
              <a:rPr/>
              <a:t>Try</a:t>
            </a:r>
            <a:r>
              <a:rPr/>
              <a:t> </a:t>
            </a:r>
            <a:r>
              <a:rPr/>
              <a:t>to</a:t>
            </a:r>
            <a:r>
              <a:rPr/>
              <a:t> </a:t>
            </a:r>
            <a:r>
              <a:rPr/>
              <a:t>design</a:t>
            </a:r>
            <a:r>
              <a:rPr/>
              <a:t> </a:t>
            </a:r>
            <a:r>
              <a:rPr/>
              <a:t>the</a:t>
            </a:r>
            <a:r>
              <a:rPr/>
              <a:t> </a:t>
            </a:r>
            <a:r>
              <a:rPr/>
              <a:t>study</a:t>
            </a:r>
            <a:r>
              <a:rPr/>
              <a:t> </a:t>
            </a:r>
            <a:r>
              <a:rPr/>
              <a:t>to</a:t>
            </a:r>
            <a:r>
              <a:rPr/>
              <a:t> </a:t>
            </a:r>
            <a:r>
              <a:rPr/>
              <a:t>maximize</a:t>
            </a:r>
            <a:r>
              <a:rPr/>
              <a:t> </a:t>
            </a:r>
            <a:r>
              <a:rPr/>
              <a:t>internal</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two</a:t>
            </a:r>
            <a:r>
              <a:rPr/>
              <a:t> </a:t>
            </a:r>
            <a:r>
              <a:rPr/>
              <a:t>aspects</a:t>
            </a:r>
            <a:r>
              <a:rPr/>
              <a:t> </a:t>
            </a:r>
            <a:r>
              <a:rPr/>
              <a:t>of</a:t>
            </a:r>
            <a:r>
              <a:rPr/>
              <a:t> </a:t>
            </a:r>
            <a:r>
              <a:rPr/>
              <a:t>internal</a:t>
            </a:r>
            <a:r>
              <a:rPr/>
              <a:t> </a:t>
            </a:r>
            <a:r>
              <a:rPr/>
              <a:t>validity,</a:t>
            </a:r>
            <a:r>
              <a:rPr/>
              <a:t> </a:t>
            </a:r>
            <a:r>
              <a:rPr/>
              <a:t>equivalence</a:t>
            </a:r>
            <a:r>
              <a:rPr/>
              <a:t> </a:t>
            </a:r>
            <a:r>
              <a:rPr/>
              <a:t>and</a:t>
            </a:r>
            <a:r>
              <a:rPr/>
              <a:t> </a:t>
            </a:r>
            <a:r>
              <a:rPr/>
              <a:t>control.</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Random</a:t>
            </a:r>
            <a:r>
              <a:rPr/>
              <a:t> </a:t>
            </a:r>
            <a:r>
              <a:rPr/>
              <a:t>assignment</a:t>
            </a:r>
            <a:r>
              <a:rPr/>
              <a:t> </a:t>
            </a:r>
            <a:r>
              <a:rPr/>
              <a:t>assures</a:t>
            </a:r>
            <a:r>
              <a:rPr/>
              <a:t> </a:t>
            </a:r>
            <a:r>
              <a:rPr/>
              <a:t>equivalence</a:t>
            </a:r>
            <a:r>
              <a:rPr/>
              <a:t> </a:t>
            </a:r>
            <a:r>
              <a:rPr/>
              <a:t>of</a:t>
            </a:r>
            <a:r>
              <a:rPr/>
              <a:t> </a:t>
            </a:r>
            <a:r>
              <a:rPr/>
              <a:t>the</a:t>
            </a:r>
            <a:r>
              <a:rPr/>
              <a:t> </a:t>
            </a:r>
            <a:r>
              <a:rPr/>
              <a:t>two</a:t>
            </a:r>
            <a:r>
              <a:rPr/>
              <a:t> </a:t>
            </a:r>
            <a:r>
              <a:rPr/>
              <a:t>groups</a:t>
            </a:r>
            <a:r>
              <a:rPr/>
              <a:t> </a:t>
            </a:r>
            <a:r>
              <a:rPr/>
              <a:t>on</a:t>
            </a:r>
            <a:r>
              <a:rPr/>
              <a:t> </a:t>
            </a:r>
            <a:r>
              <a:rPr/>
              <a:t>average.</a:t>
            </a:r>
            <a:r>
              <a:rPr/>
              <a:t> </a:t>
            </a:r>
            <a:r>
              <a:rPr/>
              <a:t>A</a:t>
            </a:r>
            <a:r>
              <a:rPr/>
              <a:t> </a:t>
            </a:r>
            <a:r>
              <a:rPr/>
              <a:t>rule</a:t>
            </a:r>
            <a:r>
              <a:rPr/>
              <a:t> </a:t>
            </a:r>
            <a:r>
              <a:rPr/>
              <a:t>of</a:t>
            </a:r>
            <a:r>
              <a:rPr/>
              <a:t> </a:t>
            </a:r>
            <a:r>
              <a:rPr/>
              <a:t>thumb</a:t>
            </a:r>
            <a:r>
              <a:rPr/>
              <a:t> </a:t>
            </a:r>
            <a:r>
              <a:rPr/>
              <a:t>is</a:t>
            </a:r>
            <a:r>
              <a:rPr/>
              <a:t> </a:t>
            </a:r>
            <a:r>
              <a:rPr/>
              <a:t>30</a:t>
            </a:r>
            <a:r>
              <a:rPr/>
              <a:t> </a:t>
            </a:r>
            <a:r>
              <a:rPr/>
              <a:t>people</a:t>
            </a:r>
            <a:r>
              <a:rPr/>
              <a:t> </a:t>
            </a:r>
            <a:r>
              <a:rPr/>
              <a:t>assigned</a:t>
            </a:r>
            <a:r>
              <a:rPr/>
              <a:t> </a:t>
            </a:r>
            <a:r>
              <a:rPr/>
              <a:t>to</a:t>
            </a:r>
            <a:r>
              <a:rPr/>
              <a:t> </a:t>
            </a:r>
            <a:r>
              <a:rPr/>
              <a:t>each</a:t>
            </a:r>
            <a:r>
              <a:rPr/>
              <a:t> </a:t>
            </a:r>
            <a:r>
              <a:rPr/>
              <a:t>group</a:t>
            </a:r>
            <a:r>
              <a:rPr/>
              <a:t> </a:t>
            </a:r>
            <a:r>
              <a:rPr/>
              <a:t>should</a:t>
            </a:r>
            <a:r>
              <a:rPr/>
              <a:t> </a:t>
            </a:r>
            <a:r>
              <a:rPr/>
              <a:t>give</a:t>
            </a:r>
            <a:r>
              <a:rPr/>
              <a:t> </a:t>
            </a:r>
            <a:r>
              <a:rPr/>
              <a:t>you</a:t>
            </a:r>
            <a:r>
              <a:rPr/>
              <a:t> </a:t>
            </a:r>
            <a:r>
              <a:rPr/>
              <a:t>confidence</a:t>
            </a:r>
            <a:r>
              <a:rPr/>
              <a:t> </a:t>
            </a:r>
            <a:r>
              <a:rPr/>
              <a:t>that</a:t>
            </a:r>
            <a:r>
              <a:rPr/>
              <a:t> </a:t>
            </a:r>
            <a:r>
              <a:rPr/>
              <a:t>random</a:t>
            </a:r>
            <a:r>
              <a:rPr/>
              <a:t> </a:t>
            </a:r>
            <a:r>
              <a:rPr/>
              <a:t>assignment</a:t>
            </a:r>
            <a:r>
              <a:rPr/>
              <a:t> </a:t>
            </a:r>
            <a:r>
              <a:rPr/>
              <a:t>will</a:t>
            </a:r>
            <a:r>
              <a:rPr/>
              <a:t> </a:t>
            </a:r>
            <a:r>
              <a:rPr/>
              <a:t>assure</a:t>
            </a:r>
            <a:r>
              <a:rPr/>
              <a:t> </a:t>
            </a:r>
            <a:r>
              <a:rPr/>
              <a:t>equivalence.</a:t>
            </a:r>
            <a:r>
              <a:rPr/>
              <a:t> </a:t>
            </a:r>
            <a:r>
              <a:rPr/>
              <a:t>If</a:t>
            </a:r>
            <a:r>
              <a:rPr/>
              <a:t> </a:t>
            </a:r>
            <a:r>
              <a:rPr/>
              <a:t>you</a:t>
            </a:r>
            <a:r>
              <a:rPr/>
              <a:t> </a:t>
            </a:r>
            <a:r>
              <a:rPr/>
              <a:t>are</a:t>
            </a:r>
            <a:r>
              <a:rPr/>
              <a:t> </a:t>
            </a:r>
            <a:r>
              <a:rPr/>
              <a:t>using</a:t>
            </a:r>
            <a:r>
              <a:rPr/>
              <a:t> </a:t>
            </a:r>
            <a:r>
              <a:rPr/>
              <a:t>random</a:t>
            </a:r>
            <a:r>
              <a:rPr/>
              <a:t> </a:t>
            </a:r>
            <a:r>
              <a:rPr/>
              <a:t>assignment,</a:t>
            </a:r>
            <a:r>
              <a:rPr/>
              <a:t> </a:t>
            </a:r>
            <a:r>
              <a:rPr/>
              <a:t>you</a:t>
            </a:r>
            <a:r>
              <a:rPr/>
              <a:t> </a:t>
            </a:r>
            <a:r>
              <a:rPr/>
              <a:t>should</a:t>
            </a:r>
            <a:r>
              <a:rPr/>
              <a:t> </a:t>
            </a:r>
            <a:r>
              <a:rPr/>
              <a:t>not</a:t>
            </a:r>
            <a:r>
              <a:rPr/>
              <a:t> </a:t>
            </a:r>
            <a:r>
              <a:rPr/>
              <a:t>need</a:t>
            </a:r>
            <a:r>
              <a:rPr/>
              <a:t> </a:t>
            </a:r>
            <a:r>
              <a:rPr/>
              <a:t>to</a:t>
            </a:r>
            <a:r>
              <a:rPr/>
              <a:t> </a:t>
            </a:r>
            <a:r>
              <a:rPr/>
              <a:t>test</a:t>
            </a:r>
            <a:r>
              <a:rPr/>
              <a:t> </a:t>
            </a:r>
            <a:r>
              <a:rPr/>
              <a:t>for</a:t>
            </a:r>
            <a:r>
              <a:rPr/>
              <a:t> </a:t>
            </a:r>
            <a:r>
              <a:rPr/>
              <a:t>baseline</a:t>
            </a:r>
            <a:r>
              <a:rPr/>
              <a:t> </a:t>
            </a:r>
            <a:r>
              <a:rPr/>
              <a:t>equivalence.</a:t>
            </a:r>
            <a:r>
              <a:rPr/>
              <a:t> </a:t>
            </a:r>
            <a:r>
              <a:rPr/>
              <a:t>We</a:t>
            </a:r>
            <a:r>
              <a:rPr/>
              <a:t> </a:t>
            </a:r>
            <a:r>
              <a:rPr/>
              <a:t>feel</a:t>
            </a:r>
            <a:r>
              <a:rPr/>
              <a:t> </a:t>
            </a:r>
            <a:r>
              <a:rPr/>
              <a:t>that</a:t>
            </a:r>
            <a:r>
              <a:rPr/>
              <a:t> </a:t>
            </a:r>
            <a:r>
              <a:rPr/>
              <a:t>random</a:t>
            </a:r>
            <a:r>
              <a:rPr/>
              <a:t> </a:t>
            </a:r>
            <a:r>
              <a:rPr/>
              <a:t>assignment</a:t>
            </a:r>
            <a:r>
              <a:rPr/>
              <a:t> </a:t>
            </a:r>
            <a:r>
              <a:rPr/>
              <a:t>is</a:t>
            </a:r>
            <a:r>
              <a:rPr/>
              <a:t> </a:t>
            </a:r>
            <a:r>
              <a:rPr/>
              <a:t>the</a:t>
            </a:r>
            <a:r>
              <a:rPr/>
              <a:t> </a:t>
            </a:r>
            <a:r>
              <a:rPr/>
              <a:t>best</a:t>
            </a:r>
            <a:r>
              <a:rPr/>
              <a:t> </a:t>
            </a:r>
            <a:r>
              <a:rPr/>
              <a:t>way</a:t>
            </a:r>
            <a:r>
              <a:rPr/>
              <a:t> </a:t>
            </a:r>
            <a:r>
              <a:rPr/>
              <a:t>to</a:t>
            </a:r>
            <a:r>
              <a:rPr/>
              <a:t> </a:t>
            </a:r>
            <a:r>
              <a:rPr/>
              <a:t>achieve</a:t>
            </a:r>
            <a:r>
              <a:rPr/>
              <a:t> </a:t>
            </a:r>
            <a:r>
              <a:rPr/>
              <a:t>equivalence.</a:t>
            </a:r>
          </a:p>
          <a:p>
            <a:pPr lvl="0" marL="0" indent="0">
              <a:buNone/>
            </a:pPr>
          </a:p>
          <a:p>
            <a:pPr lvl="0" marL="0" indent="0">
              <a:buNone/>
            </a:pPr>
            <a:r>
              <a:rPr/>
              <a:t>In</a:t>
            </a:r>
            <a:r>
              <a:rPr/>
              <a:t> </a:t>
            </a:r>
            <a:r>
              <a:rPr/>
              <a:t>quasi-experimental</a:t>
            </a:r>
            <a:r>
              <a:rPr/>
              <a:t> </a:t>
            </a:r>
            <a:r>
              <a:rPr/>
              <a:t>design,</a:t>
            </a:r>
            <a:r>
              <a:rPr/>
              <a:t> </a:t>
            </a:r>
            <a:r>
              <a:rPr/>
              <a:t>you</a:t>
            </a:r>
            <a:r>
              <a:rPr/>
              <a:t> </a:t>
            </a:r>
            <a:r>
              <a:rPr/>
              <a:t>don’t</a:t>
            </a:r>
            <a:r>
              <a:rPr/>
              <a:t> </a:t>
            </a:r>
            <a:r>
              <a:rPr/>
              <a:t>have</a:t>
            </a:r>
            <a:r>
              <a:rPr/>
              <a:t> </a:t>
            </a:r>
            <a:r>
              <a:rPr/>
              <a:t>random</a:t>
            </a:r>
            <a:r>
              <a:rPr/>
              <a:t> </a:t>
            </a:r>
            <a:r>
              <a:rPr/>
              <a:t>assignment,</a:t>
            </a:r>
            <a:r>
              <a:rPr/>
              <a:t> </a:t>
            </a:r>
            <a:r>
              <a:rPr/>
              <a:t>but</a:t>
            </a:r>
            <a:r>
              <a:rPr/>
              <a:t> </a:t>
            </a:r>
            <a:r>
              <a:rPr/>
              <a:t>you</a:t>
            </a:r>
            <a:r>
              <a:rPr/>
              <a:t> </a:t>
            </a:r>
            <a:r>
              <a:rPr/>
              <a:t>can</a:t>
            </a:r>
            <a:r>
              <a:rPr/>
              <a:t> </a:t>
            </a:r>
            <a:r>
              <a:rPr/>
              <a:t>randomly</a:t>
            </a:r>
            <a:r>
              <a:rPr/>
              <a:t> </a:t>
            </a:r>
            <a:r>
              <a:rPr/>
              <a:t>assign</a:t>
            </a:r>
            <a:r>
              <a:rPr/>
              <a:t> </a:t>
            </a:r>
            <a:r>
              <a:rPr/>
              <a:t>between</a:t>
            </a:r>
            <a:r>
              <a:rPr/>
              <a:t> </a:t>
            </a:r>
            <a:r>
              <a:rPr/>
              <a:t>the</a:t>
            </a:r>
            <a:r>
              <a:rPr/>
              <a:t> </a:t>
            </a:r>
            <a:r>
              <a:rPr/>
              <a:t>two</a:t>
            </a:r>
            <a:r>
              <a:rPr/>
              <a:t> </a:t>
            </a:r>
            <a:r>
              <a:rPr/>
              <a:t>groups.</a:t>
            </a:r>
            <a:r>
              <a:rPr/>
              <a:t> </a:t>
            </a:r>
            <a:r>
              <a:rPr/>
              <a:t>You</a:t>
            </a:r>
            <a:r>
              <a:rPr/>
              <a:t> </a:t>
            </a:r>
            <a:r>
              <a:rPr/>
              <a:t>can</a:t>
            </a:r>
            <a:r>
              <a:rPr/>
              <a:t> </a:t>
            </a:r>
            <a:r>
              <a:rPr/>
              <a:t>also</a:t>
            </a:r>
            <a:r>
              <a:rPr/>
              <a:t> </a:t>
            </a:r>
            <a:r>
              <a:rPr/>
              <a:t>use</a:t>
            </a:r>
            <a:r>
              <a:rPr/>
              <a:t> </a:t>
            </a:r>
            <a:r>
              <a:rPr/>
              <a:t>matching</a:t>
            </a:r>
            <a:r>
              <a:rPr/>
              <a:t> </a:t>
            </a:r>
            <a:r>
              <a:rPr/>
              <a:t>to</a:t>
            </a:r>
            <a:r>
              <a:rPr/>
              <a:t> </a:t>
            </a:r>
            <a:r>
              <a:rPr/>
              <a:t>achieve</a:t>
            </a:r>
            <a:r>
              <a:rPr/>
              <a:t> </a:t>
            </a:r>
            <a:r>
              <a:rPr/>
              <a:t>equivalence.</a:t>
            </a:r>
            <a:r>
              <a:rPr/>
              <a:t> </a:t>
            </a:r>
            <a:r>
              <a:rPr/>
              <a:t>Finally,</a:t>
            </a:r>
            <a:r>
              <a:rPr/>
              <a:t> </a:t>
            </a:r>
            <a:r>
              <a:rPr/>
              <a:t>you</a:t>
            </a:r>
            <a:r>
              <a:rPr/>
              <a:t> </a:t>
            </a:r>
            <a:r>
              <a:rPr/>
              <a:t>can</a:t>
            </a:r>
            <a:r>
              <a:rPr/>
              <a:t> </a:t>
            </a:r>
            <a:r>
              <a:rPr/>
              <a:t>check</a:t>
            </a:r>
            <a:r>
              <a:rPr/>
              <a:t> </a:t>
            </a:r>
            <a:r>
              <a:rPr/>
              <a:t>baseline</a:t>
            </a:r>
            <a:r>
              <a:rPr/>
              <a:t> </a:t>
            </a:r>
            <a:r>
              <a:rPr/>
              <a:t>scores</a:t>
            </a:r>
            <a:r>
              <a:rPr/>
              <a:t> </a:t>
            </a:r>
            <a:r>
              <a:rPr/>
              <a:t>for</a:t>
            </a:r>
            <a:r>
              <a:rPr/>
              <a:t> </a:t>
            </a:r>
            <a:r>
              <a:rPr/>
              <a:t>equivalence.</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Since</a:t>
            </a:r>
            <a:r>
              <a:rPr/>
              <a:t> </a:t>
            </a:r>
            <a:r>
              <a:rPr/>
              <a:t>non-randomized</a:t>
            </a:r>
            <a:r>
              <a:rPr/>
              <a:t> </a:t>
            </a:r>
            <a:r>
              <a:rPr/>
              <a:t>trials</a:t>
            </a:r>
            <a:r>
              <a:rPr/>
              <a:t> </a:t>
            </a:r>
            <a:r>
              <a:rPr/>
              <a:t>have</a:t>
            </a:r>
            <a:r>
              <a:rPr/>
              <a:t> </a:t>
            </a:r>
            <a:r>
              <a:rPr/>
              <a:t>an</a:t>
            </a:r>
            <a:r>
              <a:rPr/>
              <a:t> </a:t>
            </a:r>
            <a:r>
              <a:rPr/>
              <a:t>attribute</a:t>
            </a:r>
            <a:r>
              <a:rPr/>
              <a:t> </a:t>
            </a:r>
            <a:r>
              <a:rPr/>
              <a:t>variable,</a:t>
            </a:r>
            <a:r>
              <a:rPr/>
              <a:t> </a:t>
            </a:r>
            <a:r>
              <a:rPr/>
              <a:t>you</a:t>
            </a:r>
            <a:r>
              <a:rPr/>
              <a:t> </a:t>
            </a:r>
            <a:r>
              <a:rPr/>
              <a:t>need</a:t>
            </a:r>
            <a:r>
              <a:rPr/>
              <a:t> </a:t>
            </a:r>
            <a:r>
              <a:rPr/>
              <a:t>to</a:t>
            </a:r>
            <a:r>
              <a:rPr/>
              <a:t> </a:t>
            </a:r>
            <a:r>
              <a:rPr/>
              <a:t>rely</a:t>
            </a:r>
            <a:r>
              <a:rPr/>
              <a:t> </a:t>
            </a:r>
            <a:r>
              <a:rPr/>
              <a:t>on</a:t>
            </a:r>
            <a:r>
              <a:rPr/>
              <a:t> </a:t>
            </a:r>
            <a:r>
              <a:rPr/>
              <a:t>statistical</a:t>
            </a:r>
            <a:r>
              <a:rPr/>
              <a:t> </a:t>
            </a:r>
            <a:r>
              <a:rPr/>
              <a:t>adjustment</a:t>
            </a:r>
            <a:r>
              <a:rPr/>
              <a:t> </a:t>
            </a:r>
            <a:r>
              <a:rPr/>
              <a:t>or</a:t>
            </a:r>
            <a:r>
              <a:rPr/>
              <a:t> </a:t>
            </a:r>
            <a:r>
              <a:rPr/>
              <a:t>matching.</a:t>
            </a:r>
            <a:r>
              <a:rPr/>
              <a:t> </a:t>
            </a:r>
            <a:r>
              <a:rPr/>
              <a:t>You</a:t>
            </a:r>
            <a:r>
              <a:rPr/>
              <a:t> </a:t>
            </a:r>
            <a:r>
              <a:rPr/>
              <a:t>can</a:t>
            </a:r>
            <a:r>
              <a:rPr/>
              <a:t> </a:t>
            </a:r>
            <a:r>
              <a:rPr/>
              <a:t>also</a:t>
            </a:r>
            <a:r>
              <a:rPr/>
              <a:t> </a:t>
            </a:r>
            <a:r>
              <a:rPr/>
              <a:t>check</a:t>
            </a:r>
            <a:r>
              <a:rPr/>
              <a:t> </a:t>
            </a:r>
            <a:r>
              <a:rPr/>
              <a:t>after</a:t>
            </a:r>
            <a:r>
              <a:rPr/>
              <a:t> </a:t>
            </a:r>
            <a:r>
              <a:rPr/>
              <a:t>the</a:t>
            </a:r>
            <a:r>
              <a:rPr/>
              <a:t> </a:t>
            </a:r>
            <a:r>
              <a:rPr/>
              <a:t>study</a:t>
            </a:r>
            <a:r>
              <a:rPr/>
              <a:t> </a:t>
            </a:r>
            <a:r>
              <a:rPr/>
              <a:t>for</a:t>
            </a:r>
            <a:r>
              <a:rPr/>
              <a:t> </a:t>
            </a:r>
            <a:r>
              <a:rPr/>
              <a:t>comparability.</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Equivalence</a:t>
            </a:r>
            <a:r>
              <a:rPr/>
              <a:t> </a:t>
            </a:r>
            <a:r>
              <a:rPr/>
              <a:t>when</a:t>
            </a:r>
            <a:r>
              <a:rPr/>
              <a:t> </a:t>
            </a:r>
            <a:r>
              <a:rPr/>
              <a:t>you</a:t>
            </a:r>
            <a:r>
              <a:rPr/>
              <a:t> </a:t>
            </a:r>
            <a:r>
              <a:rPr/>
              <a:t>have</a:t>
            </a:r>
            <a:r>
              <a:rPr/>
              <a:t> </a:t>
            </a:r>
            <a:r>
              <a:rPr/>
              <a:t>a</a:t>
            </a:r>
            <a:r>
              <a:rPr/>
              <a:t> </a:t>
            </a:r>
            <a:r>
              <a:rPr/>
              <a:t>continuous</a:t>
            </a:r>
            <a:r>
              <a:rPr/>
              <a:t> </a:t>
            </a:r>
            <a:r>
              <a:rPr/>
              <a:t>independent</a:t>
            </a:r>
            <a:r>
              <a:rPr/>
              <a:t> </a:t>
            </a:r>
            <a:r>
              <a:rPr/>
              <a:t>variable</a:t>
            </a:r>
            <a:r>
              <a:rPr/>
              <a:t> </a:t>
            </a:r>
            <a:r>
              <a:rPr/>
              <a:t>means</a:t>
            </a:r>
            <a:r>
              <a:rPr/>
              <a:t> </a:t>
            </a:r>
            <a:r>
              <a:rPr/>
              <a:t>that</a:t>
            </a:r>
            <a:r>
              <a:rPr/>
              <a:t> </a:t>
            </a:r>
            <a:r>
              <a:rPr/>
              <a:t>those</a:t>
            </a:r>
            <a:r>
              <a:rPr/>
              <a:t> </a:t>
            </a:r>
            <a:r>
              <a:rPr/>
              <a:t>who</a:t>
            </a:r>
            <a:r>
              <a:rPr/>
              <a:t> </a:t>
            </a:r>
            <a:r>
              <a:rPr/>
              <a:t>score</a:t>
            </a:r>
            <a:r>
              <a:rPr/>
              <a:t> </a:t>
            </a:r>
            <a:r>
              <a:rPr/>
              <a:t>high</a:t>
            </a:r>
            <a:r>
              <a:rPr/>
              <a:t> </a:t>
            </a:r>
            <a:r>
              <a:rPr/>
              <a:t>on</a:t>
            </a:r>
            <a:r>
              <a:rPr/>
              <a:t> </a:t>
            </a:r>
            <a:r>
              <a:rPr/>
              <a:t>the</a:t>
            </a:r>
            <a:r>
              <a:rPr/>
              <a:t> </a:t>
            </a:r>
            <a:r>
              <a:rPr/>
              <a:t>variable</a:t>
            </a:r>
            <a:r>
              <a:rPr/>
              <a:t> </a:t>
            </a:r>
            <a:r>
              <a:rPr/>
              <a:t>are</a:t>
            </a:r>
            <a:r>
              <a:rPr/>
              <a:t> </a:t>
            </a:r>
            <a:r>
              <a:rPr/>
              <a:t>similar</a:t>
            </a:r>
            <a:r>
              <a:rPr/>
              <a:t> </a:t>
            </a:r>
            <a:r>
              <a:rPr/>
              <a:t>to</a:t>
            </a:r>
            <a:r>
              <a:rPr/>
              <a:t> </a:t>
            </a:r>
            <a:r>
              <a:rPr/>
              <a:t>those</a:t>
            </a:r>
            <a:r>
              <a:rPr/>
              <a:t> </a:t>
            </a:r>
            <a:r>
              <a:rPr/>
              <a:t>who</a:t>
            </a:r>
            <a:r>
              <a:rPr/>
              <a:t> </a:t>
            </a:r>
            <a:r>
              <a:rPr/>
              <a:t>score</a:t>
            </a:r>
            <a:r>
              <a:rPr/>
              <a:t> </a:t>
            </a:r>
            <a:r>
              <a:rPr/>
              <a:t>low.</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study</a:t>
            </a:r>
            <a:r>
              <a:rPr/>
              <a:t> </a:t>
            </a:r>
            <a:r>
              <a:rPr/>
              <a:t>could</a:t>
            </a:r>
            <a:r>
              <a:rPr/>
              <a:t> </a:t>
            </a:r>
            <a:r>
              <a:rPr/>
              <a:t>be</a:t>
            </a:r>
            <a:r>
              <a:rPr/>
              <a:t> </a:t>
            </a:r>
            <a:r>
              <a:rPr/>
              <a:t>contaminated</a:t>
            </a:r>
            <a:r>
              <a:rPr/>
              <a:t> </a:t>
            </a:r>
            <a:r>
              <a:rPr/>
              <a:t>by</a:t>
            </a:r>
            <a:r>
              <a:rPr/>
              <a:t> </a:t>
            </a:r>
            <a:r>
              <a:rPr/>
              <a:t>other</a:t>
            </a:r>
            <a:r>
              <a:rPr/>
              <a:t> </a:t>
            </a:r>
            <a:r>
              <a:rPr/>
              <a:t>variables.</a:t>
            </a:r>
            <a:r>
              <a:rPr/>
              <a:t> </a:t>
            </a:r>
            <a:r>
              <a:rPr/>
              <a:t>These</a:t>
            </a:r>
            <a:r>
              <a:rPr/>
              <a:t> </a:t>
            </a:r>
            <a:r>
              <a:rPr/>
              <a:t>variables</a:t>
            </a:r>
            <a:r>
              <a:rPr/>
              <a:t> </a:t>
            </a:r>
            <a:r>
              <a:rPr/>
              <a:t>might</a:t>
            </a:r>
            <a:r>
              <a:rPr/>
              <a:t> </a:t>
            </a:r>
            <a:r>
              <a:rPr/>
              <a:t>be</a:t>
            </a:r>
            <a:r>
              <a:rPr/>
              <a:t> </a:t>
            </a:r>
            <a:r>
              <a:rPr/>
              <a:t>out</a:t>
            </a:r>
            <a:r>
              <a:rPr/>
              <a:t> </a:t>
            </a:r>
            <a:r>
              <a:rPr/>
              <a:t>of</a:t>
            </a:r>
            <a:r>
              <a:rPr/>
              <a:t> </a:t>
            </a:r>
            <a:r>
              <a:rPr/>
              <a:t>your</a:t>
            </a:r>
            <a:r>
              <a:rPr/>
              <a:t> </a:t>
            </a:r>
            <a:r>
              <a:rPr/>
              <a:t>control</a:t>
            </a:r>
            <a:r>
              <a:rPr/>
              <a:t> </a:t>
            </a:r>
            <a:r>
              <a:rPr/>
              <a:t>but</a:t>
            </a:r>
            <a:r>
              <a:rPr/>
              <a:t> </a:t>
            </a:r>
            <a:r>
              <a:rPr/>
              <a:t>which</a:t>
            </a:r>
            <a:r>
              <a:rPr/>
              <a:t> </a:t>
            </a:r>
            <a:r>
              <a:rPr/>
              <a:t>can</a:t>
            </a:r>
            <a:r>
              <a:rPr/>
              <a:t> </a:t>
            </a:r>
            <a:r>
              <a:rPr/>
              <a:t>influence</a:t>
            </a:r>
            <a:r>
              <a:rPr/>
              <a:t> </a:t>
            </a:r>
            <a:r>
              <a:rPr/>
              <a:t>the</a:t>
            </a:r>
            <a:r>
              <a:rPr/>
              <a:t> </a:t>
            </a:r>
            <a:r>
              <a:rPr/>
              <a:t>outcome.</a:t>
            </a:r>
          </a:p>
          <a:p>
            <a:pPr lvl="0" marL="0" indent="0">
              <a:buNone/>
            </a:pPr>
          </a:p>
          <a:p>
            <a:pPr lvl="0" marL="0" indent="0">
              <a:buNone/>
            </a:pPr>
            <a:r>
              <a:rPr/>
              <a:t>Contamination:</a:t>
            </a:r>
            <a:r>
              <a:rPr/>
              <a:t> </a:t>
            </a:r>
            <a:r>
              <a:rPr/>
              <a:t>people</a:t>
            </a:r>
            <a:r>
              <a:rPr/>
              <a:t> </a:t>
            </a:r>
            <a:r>
              <a:rPr/>
              <a:t>in</a:t>
            </a:r>
            <a:r>
              <a:rPr/>
              <a:t> </a:t>
            </a:r>
            <a:r>
              <a:rPr/>
              <a:t>the</a:t>
            </a:r>
            <a:r>
              <a:rPr/>
              <a:t> </a:t>
            </a:r>
            <a:r>
              <a:rPr/>
              <a:t>intervention</a:t>
            </a:r>
            <a:r>
              <a:rPr/>
              <a:t> </a:t>
            </a:r>
            <a:r>
              <a:rPr/>
              <a:t>group</a:t>
            </a:r>
            <a:r>
              <a:rPr/>
              <a:t> </a:t>
            </a:r>
            <a:r>
              <a:rPr/>
              <a:t>are</a:t>
            </a:r>
            <a:r>
              <a:rPr/>
              <a:t> </a:t>
            </a:r>
            <a:r>
              <a:rPr/>
              <a:t>friends</a:t>
            </a:r>
            <a:r>
              <a:rPr/>
              <a:t> </a:t>
            </a:r>
            <a:r>
              <a:rPr/>
              <a:t>with</a:t>
            </a:r>
            <a:r>
              <a:rPr/>
              <a:t> </a:t>
            </a:r>
            <a:r>
              <a:rPr/>
              <a:t>the</a:t>
            </a:r>
            <a:r>
              <a:rPr/>
              <a:t> </a:t>
            </a:r>
            <a:r>
              <a:rPr/>
              <a:t>control</a:t>
            </a:r>
            <a:r>
              <a:rPr/>
              <a:t> </a:t>
            </a:r>
            <a:r>
              <a:rPr/>
              <a:t>group</a:t>
            </a:r>
            <a:r>
              <a:rPr/>
              <a:t> </a:t>
            </a:r>
            <a:r>
              <a:rPr/>
              <a:t>and</a:t>
            </a:r>
            <a:r>
              <a:rPr/>
              <a:t> </a:t>
            </a:r>
            <a:r>
              <a:rPr/>
              <a:t>share</a:t>
            </a:r>
            <a:r>
              <a:rPr/>
              <a:t> </a:t>
            </a:r>
            <a:r>
              <a:rPr/>
              <a:t>information.</a:t>
            </a:r>
          </a:p>
          <a:p>
            <a:pPr lvl="0" marL="0" indent="0">
              <a:buNone/>
            </a:pPr>
          </a:p>
          <a:p>
            <a:pPr lvl="0" marL="0" indent="0">
              <a:buNone/>
            </a:pPr>
            <a:r>
              <a:rPr/>
              <a:t>The</a:t>
            </a:r>
            <a:r>
              <a:rPr/>
              <a:t> </a:t>
            </a:r>
            <a:r>
              <a:rPr/>
              <a:t>key</a:t>
            </a:r>
            <a:r>
              <a:rPr/>
              <a:t> </a:t>
            </a:r>
            <a:r>
              <a:rPr/>
              <a:t>issue</a:t>
            </a:r>
            <a:r>
              <a:rPr/>
              <a:t> </a:t>
            </a:r>
            <a:r>
              <a:rPr/>
              <a:t>is</a:t>
            </a:r>
            <a:r>
              <a:rPr/>
              <a:t> </a:t>
            </a:r>
            <a:r>
              <a:rPr/>
              <a:t>whether</a:t>
            </a:r>
            <a:r>
              <a:rPr/>
              <a:t> </a:t>
            </a:r>
            <a:r>
              <a:rPr/>
              <a:t>one</a:t>
            </a:r>
            <a:r>
              <a:rPr/>
              <a:t> </a:t>
            </a:r>
            <a:r>
              <a:rPr/>
              <a:t>group</a:t>
            </a:r>
            <a:r>
              <a:rPr/>
              <a:t> </a:t>
            </a:r>
            <a:r>
              <a:rPr/>
              <a:t>is</a:t>
            </a:r>
            <a:r>
              <a:rPr/>
              <a:t> </a:t>
            </a:r>
            <a:r>
              <a:rPr/>
              <a:t>more</a:t>
            </a:r>
            <a:r>
              <a:rPr/>
              <a:t> </a:t>
            </a:r>
            <a:r>
              <a:rPr/>
              <a:t>affected</a:t>
            </a:r>
            <a:r>
              <a:rPr/>
              <a:t> </a:t>
            </a:r>
            <a:r>
              <a:rPr/>
              <a:t>by</a:t>
            </a:r>
            <a:r>
              <a:rPr/>
              <a:t> </a:t>
            </a:r>
            <a:r>
              <a:rPr/>
              <a:t>extraneous</a:t>
            </a:r>
            <a:r>
              <a:rPr/>
              <a:t> </a:t>
            </a:r>
            <a:r>
              <a:rPr/>
              <a:t>variables.</a:t>
            </a:r>
          </a:p>
          <a:p>
            <a:pPr lvl="0" marL="0" indent="0">
              <a:buNone/>
            </a:pPr>
          </a:p>
          <a:p>
            <a:pPr lvl="0" marL="0" indent="0">
              <a:buNone/>
            </a:pPr>
            <a:r>
              <a:rPr/>
              <a:t>In</a:t>
            </a:r>
            <a:r>
              <a:rPr/>
              <a:t> </a:t>
            </a:r>
            <a:r>
              <a:rPr/>
              <a:t>a</a:t>
            </a:r>
            <a:r>
              <a:rPr/>
              <a:t> </a:t>
            </a:r>
            <a:r>
              <a:rPr/>
              <a:t>controlled</a:t>
            </a:r>
            <a:r>
              <a:rPr/>
              <a:t> </a:t>
            </a:r>
            <a:r>
              <a:rPr/>
              <a:t>setting,</a:t>
            </a:r>
            <a:r>
              <a:rPr/>
              <a:t> </a:t>
            </a:r>
            <a:r>
              <a:rPr/>
              <a:t>there</a:t>
            </a:r>
            <a:r>
              <a:rPr/>
              <a:t> </a:t>
            </a:r>
            <a:r>
              <a:rPr/>
              <a:t>are</a:t>
            </a:r>
            <a:r>
              <a:rPr/>
              <a:t> </a:t>
            </a:r>
            <a:r>
              <a:rPr/>
              <a:t>fewer</a:t>
            </a:r>
            <a:r>
              <a:rPr/>
              <a:t> </a:t>
            </a:r>
            <a:r>
              <a:rPr/>
              <a:t>extraneous</a:t>
            </a:r>
            <a:r>
              <a:rPr/>
              <a:t> </a:t>
            </a:r>
            <a:r>
              <a:rPr/>
              <a:t>variables,</a:t>
            </a:r>
            <a:r>
              <a:rPr/>
              <a:t> </a:t>
            </a:r>
            <a:r>
              <a:rPr/>
              <a:t>but</a:t>
            </a:r>
            <a:r>
              <a:rPr/>
              <a:t> </a:t>
            </a:r>
            <a:r>
              <a:rPr/>
              <a:t>this</a:t>
            </a:r>
            <a:r>
              <a:rPr/>
              <a:t> </a:t>
            </a:r>
            <a:r>
              <a:rPr/>
              <a:t>changes</a:t>
            </a:r>
            <a:r>
              <a:rPr/>
              <a:t> </a:t>
            </a:r>
            <a:r>
              <a:rPr/>
              <a:t>in</a:t>
            </a:r>
            <a:r>
              <a:rPr/>
              <a:t> </a:t>
            </a:r>
            <a:r>
              <a:rPr/>
              <a:t>a</a:t>
            </a:r>
            <a:r>
              <a:rPr/>
              <a:t> </a:t>
            </a:r>
            <a:r>
              <a:rPr/>
              <a:t>field</a:t>
            </a:r>
            <a:r>
              <a:rPr/>
              <a:t> </a:t>
            </a:r>
            <a:r>
              <a:rPr/>
              <a:t>setting.</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Internal</a:t>
            </a:r>
            <a:r>
              <a:rPr/>
              <a:t> </a:t>
            </a:r>
            <a:r>
              <a:rPr/>
              <a:t>validity</a:t>
            </a:r>
            <a:r>
              <a:rPr/>
              <a:t> </a:t>
            </a:r>
            <a:r>
              <a:rPr/>
              <a:t>is</a:t>
            </a:r>
            <a:r>
              <a:rPr/>
              <a:t> </a:t>
            </a:r>
            <a:r>
              <a:rPr/>
              <a:t>measured</a:t>
            </a:r>
            <a:r>
              <a:rPr/>
              <a:t> </a:t>
            </a:r>
            <a:r>
              <a:rPr/>
              <a:t>by</a:t>
            </a:r>
            <a:r>
              <a:rPr/>
              <a:t> </a:t>
            </a:r>
            <a:r>
              <a:rPr/>
              <a:t>whether</a:t>
            </a:r>
            <a:r>
              <a:rPr/>
              <a:t> </a:t>
            </a:r>
            <a:r>
              <a:rPr/>
              <a:t>the</a:t>
            </a:r>
            <a:r>
              <a:rPr/>
              <a:t> </a:t>
            </a:r>
            <a:r>
              <a:rPr/>
              <a:t>two</a:t>
            </a:r>
            <a:r>
              <a:rPr/>
              <a:t> </a:t>
            </a:r>
            <a:r>
              <a:rPr/>
              <a:t>dimensions</a:t>
            </a:r>
            <a:r>
              <a:rPr/>
              <a:t> </a:t>
            </a:r>
            <a:r>
              <a:rPr/>
              <a:t>are</a:t>
            </a:r>
            <a:r>
              <a:rPr/>
              <a:t> </a:t>
            </a:r>
            <a:r>
              <a:rPr/>
              <a:t>addressed.</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Figure</a:t>
            </a:r>
            <a:r>
              <a:rPr/>
              <a:t> </a:t>
            </a:r>
            <a:r>
              <a:rPr/>
              <a:t>8.2.</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strength</a:t>
            </a:r>
            <a:r>
              <a:rPr/>
              <a:t> </a:t>
            </a:r>
            <a:r>
              <a:rPr/>
              <a:t>of</a:t>
            </a:r>
            <a:r>
              <a:rPr/>
              <a:t> </a:t>
            </a:r>
            <a:r>
              <a:rPr/>
              <a:t>the</a:t>
            </a:r>
            <a:r>
              <a:rPr/>
              <a:t> </a:t>
            </a:r>
            <a:r>
              <a:rPr/>
              <a:t>research</a:t>
            </a:r>
            <a:r>
              <a:rPr/>
              <a:t> </a:t>
            </a:r>
            <a:r>
              <a:rPr/>
              <a:t>design</a:t>
            </a:r>
            <a:r>
              <a:rPr/>
              <a:t> </a:t>
            </a:r>
            <a:r>
              <a:rPr/>
              <a:t>and</a:t>
            </a:r>
            <a:r>
              <a:rPr/>
              <a:t> </a:t>
            </a:r>
            <a:r>
              <a:rPr/>
              <a:t>the</a:t>
            </a:r>
            <a:r>
              <a:rPr/>
              <a:t> </a:t>
            </a:r>
            <a:r>
              <a:rPr/>
              <a:t>internal</a:t>
            </a:r>
            <a:r>
              <a:rPr/>
              <a:t> </a:t>
            </a:r>
            <a:r>
              <a:rPr/>
              <a:t>validity</a:t>
            </a:r>
            <a:r>
              <a:rPr/>
              <a:t> </a:t>
            </a:r>
            <a:r>
              <a:rPr/>
              <a:t>determine</a:t>
            </a:r>
            <a:r>
              <a:rPr/>
              <a:t> </a:t>
            </a:r>
            <a:r>
              <a:rPr/>
              <a:t>whether</a:t>
            </a:r>
            <a:r>
              <a:rPr/>
              <a:t> </a:t>
            </a:r>
            <a:r>
              <a:rPr/>
              <a:t>you</a:t>
            </a:r>
            <a:r>
              <a:rPr/>
              <a:t> </a:t>
            </a:r>
            <a:r>
              <a:rPr/>
              <a:t>can</a:t>
            </a:r>
            <a:r>
              <a:rPr/>
              <a:t> </a:t>
            </a:r>
            <a:r>
              <a:rPr/>
              <a:t>claim</a:t>
            </a:r>
            <a:r>
              <a:rPr/>
              <a:t> </a:t>
            </a:r>
            <a:r>
              <a:rPr/>
              <a:t>causality.</a:t>
            </a:r>
            <a:r>
              <a:rPr/>
              <a:t> </a:t>
            </a:r>
            <a:r>
              <a:rPr/>
              <a:t>Try</a:t>
            </a:r>
            <a:r>
              <a:rPr/>
              <a:t> </a:t>
            </a:r>
            <a:r>
              <a:rPr/>
              <a:t>to</a:t>
            </a:r>
            <a:r>
              <a:rPr/>
              <a:t> </a:t>
            </a:r>
            <a:r>
              <a:rPr/>
              <a:t>design</a:t>
            </a:r>
            <a:r>
              <a:rPr/>
              <a:t> </a:t>
            </a:r>
            <a:r>
              <a:rPr/>
              <a:t>the</a:t>
            </a:r>
            <a:r>
              <a:rPr/>
              <a:t> </a:t>
            </a:r>
            <a:r>
              <a:rPr/>
              <a:t>study</a:t>
            </a:r>
            <a:r>
              <a:rPr/>
              <a:t> </a:t>
            </a:r>
            <a:r>
              <a:rPr/>
              <a:t>to</a:t>
            </a:r>
            <a:r>
              <a:rPr/>
              <a:t> </a:t>
            </a:r>
            <a:r>
              <a:rPr/>
              <a:t>maximize</a:t>
            </a:r>
            <a:r>
              <a:rPr/>
              <a:t> </a:t>
            </a:r>
            <a:r>
              <a:rPr/>
              <a:t>internal</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t>
            </a:r>
            <a:r>
              <a:rPr/>
              <a:t> </a:t>
            </a:r>
            <a:r>
              <a:rPr/>
              <a:t>8.1</a:t>
            </a:r>
            <a:r>
              <a:rPr/>
              <a:t> </a:t>
            </a:r>
            <a:r>
              <a:rPr/>
              <a:t>relates</a:t>
            </a:r>
            <a:r>
              <a:rPr/>
              <a:t> </a:t>
            </a:r>
            <a:r>
              <a:rPr/>
              <a:t>statistical</a:t>
            </a:r>
            <a:r>
              <a:rPr/>
              <a:t> </a:t>
            </a:r>
            <a:r>
              <a:rPr/>
              <a:t>terminology</a:t>
            </a:r>
            <a:r>
              <a:rPr/>
              <a:t> </a:t>
            </a:r>
            <a:r>
              <a:rPr/>
              <a:t>to</a:t>
            </a:r>
            <a:r>
              <a:rPr/>
              <a:t> </a:t>
            </a:r>
            <a:r>
              <a:rPr/>
              <a:t>identify</a:t>
            </a:r>
            <a:r>
              <a:rPr/>
              <a:t> </a:t>
            </a:r>
            <a:r>
              <a:rPr/>
              <a:t>threats</a:t>
            </a:r>
            <a:r>
              <a:rPr/>
              <a:t> </a:t>
            </a:r>
            <a:r>
              <a:rPr/>
              <a:t>to</a:t>
            </a:r>
            <a:r>
              <a:rPr/>
              <a:t> </a:t>
            </a:r>
            <a:r>
              <a:rPr/>
              <a:t>internal</a:t>
            </a:r>
            <a:r>
              <a:rPr/>
              <a:t> </a:t>
            </a:r>
            <a:r>
              <a:rPr/>
              <a:t>validity.</a:t>
            </a:r>
            <a:r>
              <a:rPr/>
              <a:t> </a:t>
            </a:r>
            <a:r>
              <a:rPr/>
              <a:t>This</a:t>
            </a:r>
            <a:r>
              <a:rPr/>
              <a:t> </a:t>
            </a:r>
            <a:r>
              <a:rPr/>
              <a:t>table</a:t>
            </a:r>
            <a:r>
              <a:rPr/>
              <a:t> </a:t>
            </a:r>
            <a:r>
              <a:rPr/>
              <a:t>tries</a:t>
            </a:r>
            <a:r>
              <a:rPr/>
              <a:t> </a:t>
            </a:r>
            <a:r>
              <a:rPr/>
              <a:t>to</a:t>
            </a:r>
            <a:r>
              <a:rPr/>
              <a:t> </a:t>
            </a:r>
            <a:r>
              <a:rPr/>
              <a:t>take</a:t>
            </a:r>
            <a:r>
              <a:rPr/>
              <a:t> </a:t>
            </a:r>
            <a:r>
              <a:rPr/>
              <a:t>those</a:t>
            </a:r>
            <a:r>
              <a:rPr/>
              <a:t> </a:t>
            </a:r>
            <a:r>
              <a:rPr/>
              <a:t>technical</a:t>
            </a:r>
            <a:r>
              <a:rPr/>
              <a:t> </a:t>
            </a:r>
            <a:r>
              <a:rPr/>
              <a:t>terms</a:t>
            </a:r>
            <a:r>
              <a:rPr/>
              <a:t> </a:t>
            </a:r>
            <a:r>
              <a:rPr/>
              <a:t>and</a:t>
            </a:r>
            <a:r>
              <a:rPr/>
              <a:t> </a:t>
            </a:r>
            <a:r>
              <a:rPr/>
              <a:t>express</a:t>
            </a:r>
            <a:r>
              <a:rPr/>
              <a:t> </a:t>
            </a:r>
            <a:r>
              <a:rPr/>
              <a:t>them</a:t>
            </a:r>
          </a:p>
          <a:p>
            <a:pPr lvl="0" marL="0" indent="0">
              <a:buNone/>
            </a:pPr>
          </a:p>
          <a:p>
            <a:pPr lvl="0" marL="0" indent="0">
              <a:buNone/>
            </a:pPr>
            <a:r>
              <a:rPr/>
              <a:t>Extreme</a:t>
            </a:r>
            <a:r>
              <a:rPr/>
              <a:t> </a:t>
            </a:r>
            <a:r>
              <a:rPr/>
              <a:t>groups</a:t>
            </a:r>
            <a:r>
              <a:rPr/>
              <a:t> </a:t>
            </a:r>
            <a:r>
              <a:rPr/>
              <a:t>have</a:t>
            </a:r>
            <a:r>
              <a:rPr/>
              <a:t> </a:t>
            </a:r>
            <a:r>
              <a:rPr/>
              <a:t>issues</a:t>
            </a:r>
            <a:r>
              <a:rPr/>
              <a:t> </a:t>
            </a:r>
            <a:r>
              <a:rPr/>
              <a:t>with</a:t>
            </a:r>
            <a:r>
              <a:rPr/>
              <a:t> </a:t>
            </a:r>
            <a:r>
              <a:rPr/>
              <a:t>regression</a:t>
            </a:r>
            <a:r>
              <a:rPr/>
              <a:t> </a:t>
            </a:r>
            <a:r>
              <a:rPr/>
              <a:t>to</a:t>
            </a:r>
            <a:r>
              <a:rPr/>
              <a:t> </a:t>
            </a:r>
            <a:r>
              <a:rPr/>
              <a:t>the</a:t>
            </a:r>
            <a:r>
              <a:rPr/>
              <a:t> </a:t>
            </a:r>
            <a:r>
              <a:rPr/>
              <a:t>mean.</a:t>
            </a:r>
            <a:r>
              <a:rPr/>
              <a:t> </a:t>
            </a:r>
            <a:r>
              <a:rPr/>
              <a:t>Even</a:t>
            </a:r>
            <a:r>
              <a:rPr/>
              <a:t> </a:t>
            </a:r>
            <a:r>
              <a:rPr/>
              <a:t>without</a:t>
            </a:r>
            <a:r>
              <a:rPr/>
              <a:t> </a:t>
            </a:r>
            <a:r>
              <a:rPr/>
              <a:t>any</a:t>
            </a:r>
            <a:r>
              <a:rPr/>
              <a:t> </a:t>
            </a:r>
            <a:r>
              <a:rPr/>
              <a:t>intervention,</a:t>
            </a:r>
            <a:r>
              <a:rPr/>
              <a:t> </a:t>
            </a:r>
            <a:r>
              <a:rPr/>
              <a:t>the</a:t>
            </a:r>
            <a:r>
              <a:rPr/>
              <a:t> </a:t>
            </a:r>
            <a:r>
              <a:rPr/>
              <a:t>extremities</a:t>
            </a:r>
            <a:r>
              <a:rPr/>
              <a:t> </a:t>
            </a:r>
            <a:r>
              <a:rPr/>
              <a:t>will</a:t>
            </a:r>
            <a:r>
              <a:rPr/>
              <a:t> </a:t>
            </a:r>
            <a:r>
              <a:rPr/>
              <a:t>tend</a:t>
            </a:r>
            <a:r>
              <a:rPr/>
              <a:t> </a:t>
            </a:r>
            <a:r>
              <a:rPr/>
              <a:t>to</a:t>
            </a:r>
            <a:r>
              <a:rPr/>
              <a:t> </a:t>
            </a:r>
            <a:r>
              <a:rPr/>
              <a:t>lessen.</a:t>
            </a:r>
          </a:p>
          <a:p>
            <a:pPr lvl="0" marL="0" indent="0">
              <a:buNone/>
            </a:pPr>
          </a:p>
          <a:p>
            <a:pPr lvl="0" marL="0" indent="0">
              <a:buNone/>
            </a:pPr>
            <a:r>
              <a:rPr/>
              <a:t>Dropouts</a:t>
            </a:r>
            <a:r>
              <a:rPr/>
              <a:t> </a:t>
            </a:r>
            <a:r>
              <a:rPr/>
              <a:t>or</a:t>
            </a:r>
            <a:r>
              <a:rPr/>
              <a:t> </a:t>
            </a:r>
            <a:r>
              <a:rPr/>
              <a:t>attrition</a:t>
            </a:r>
            <a:r>
              <a:rPr/>
              <a:t> </a:t>
            </a:r>
            <a:r>
              <a:rPr/>
              <a:t>means</a:t>
            </a:r>
            <a:r>
              <a:rPr/>
              <a:t> </a:t>
            </a:r>
            <a:r>
              <a:rPr/>
              <a:t>that</a:t>
            </a:r>
            <a:r>
              <a:rPr/>
              <a:t> </a:t>
            </a:r>
            <a:r>
              <a:rPr/>
              <a:t>you’ve</a:t>
            </a:r>
            <a:r>
              <a:rPr/>
              <a:t> </a:t>
            </a:r>
            <a:r>
              <a:rPr/>
              <a:t>designed</a:t>
            </a:r>
            <a:r>
              <a:rPr/>
              <a:t> </a:t>
            </a:r>
            <a:r>
              <a:rPr/>
              <a:t>a</a:t>
            </a:r>
            <a:r>
              <a:rPr/>
              <a:t> </a:t>
            </a:r>
            <a:r>
              <a:rPr/>
              <a:t>setting</a:t>
            </a:r>
            <a:r>
              <a:rPr/>
              <a:t> </a:t>
            </a:r>
            <a:r>
              <a:rPr/>
              <a:t>that</a:t>
            </a:r>
            <a:r>
              <a:rPr/>
              <a:t> </a:t>
            </a:r>
            <a:r>
              <a:rPr/>
              <a:t>is</a:t>
            </a:r>
            <a:r>
              <a:rPr/>
              <a:t> </a:t>
            </a:r>
            <a:r>
              <a:rPr/>
              <a:t>so</a:t>
            </a:r>
            <a:r>
              <a:rPr/>
              <a:t> </a:t>
            </a:r>
            <a:r>
              <a:rPr/>
              <a:t>difficult</a:t>
            </a:r>
            <a:r>
              <a:rPr/>
              <a:t> </a:t>
            </a:r>
            <a:r>
              <a:rPr/>
              <a:t>that</a:t>
            </a:r>
            <a:r>
              <a:rPr/>
              <a:t> </a:t>
            </a:r>
            <a:r>
              <a:rPr/>
              <a:t>no</a:t>
            </a:r>
            <a:r>
              <a:rPr/>
              <a:t> </a:t>
            </a:r>
            <a:r>
              <a:rPr/>
              <a:t>one</a:t>
            </a:r>
            <a:r>
              <a:rPr/>
              <a:t> </a:t>
            </a:r>
            <a:r>
              <a:rPr/>
              <a:t>can</a:t>
            </a:r>
            <a:r>
              <a:rPr/>
              <a:t> </a:t>
            </a:r>
            <a:r>
              <a:rPr/>
              <a:t>stay</a:t>
            </a:r>
            <a:r>
              <a:rPr/>
              <a:t> </a:t>
            </a:r>
            <a:r>
              <a:rPr/>
              <a:t>in.</a:t>
            </a:r>
            <a:r>
              <a:rPr/>
              <a:t> </a:t>
            </a:r>
            <a:r>
              <a:rPr/>
              <a:t>Differential</a:t>
            </a:r>
            <a:r>
              <a:rPr/>
              <a:t> </a:t>
            </a:r>
            <a:r>
              <a:rPr/>
              <a:t>attrition</a:t>
            </a:r>
            <a:r>
              <a:rPr/>
              <a:t> </a:t>
            </a:r>
            <a:r>
              <a:rPr/>
              <a:t>is</a:t>
            </a:r>
            <a:r>
              <a:rPr/>
              <a:t> </a:t>
            </a:r>
            <a:r>
              <a:rPr/>
              <a:t>especially</a:t>
            </a:r>
            <a:r>
              <a:rPr/>
              <a:t> </a:t>
            </a:r>
            <a:r>
              <a:rPr/>
              <a:t>troublesome.</a:t>
            </a:r>
          </a:p>
          <a:p>
            <a:pPr lvl="0" marL="0" indent="0">
              <a:buNone/>
            </a:pPr>
          </a:p>
          <a:p>
            <a:pPr lvl="0" marL="0" indent="0">
              <a:buNone/>
            </a:pPr>
            <a:r>
              <a:rPr/>
              <a:t>Bias</a:t>
            </a:r>
            <a:r>
              <a:rPr/>
              <a:t> </a:t>
            </a:r>
            <a:r>
              <a:rPr/>
              <a:t>in</a:t>
            </a:r>
            <a:r>
              <a:rPr/>
              <a:t> </a:t>
            </a:r>
            <a:r>
              <a:rPr/>
              <a:t>assignment</a:t>
            </a:r>
            <a:r>
              <a:rPr/>
              <a:t> </a:t>
            </a:r>
            <a:r>
              <a:rPr/>
              <a:t>occurs</a:t>
            </a:r>
            <a:r>
              <a:rPr/>
              <a:t> </a:t>
            </a:r>
            <a:r>
              <a:rPr/>
              <a:t>when</a:t>
            </a:r>
            <a:r>
              <a:rPr/>
              <a:t> </a:t>
            </a:r>
            <a:r>
              <a:rPr/>
              <a:t>patients</a:t>
            </a:r>
            <a:r>
              <a:rPr/>
              <a:t> </a:t>
            </a:r>
            <a:r>
              <a:rPr/>
              <a:t>or</a:t>
            </a:r>
            <a:r>
              <a:rPr/>
              <a:t> </a:t>
            </a:r>
            <a:r>
              <a:rPr/>
              <a:t>their</a:t>
            </a:r>
            <a:r>
              <a:rPr/>
              <a:t> </a:t>
            </a:r>
            <a:r>
              <a:rPr/>
              <a:t>physicians</a:t>
            </a:r>
            <a:r>
              <a:rPr/>
              <a:t> </a:t>
            </a:r>
            <a:r>
              <a:rPr/>
              <a:t>directly</a:t>
            </a:r>
            <a:r>
              <a:rPr/>
              <a:t> </a:t>
            </a:r>
            <a:r>
              <a:rPr/>
              <a:t>or</a:t>
            </a:r>
            <a:r>
              <a:rPr/>
              <a:t> </a:t>
            </a:r>
            <a:r>
              <a:rPr/>
              <a:t>indirectly</a:t>
            </a:r>
            <a:r>
              <a:rPr/>
              <a:t> </a:t>
            </a:r>
            <a:r>
              <a:rPr/>
              <a:t>influence</a:t>
            </a:r>
            <a:r>
              <a:rPr/>
              <a:t> </a:t>
            </a:r>
            <a:r>
              <a:rPr/>
              <a:t>the</a:t>
            </a:r>
            <a:r>
              <a:rPr/>
              <a:t> </a:t>
            </a:r>
            <a:r>
              <a:rPr/>
              <a:t>assignment.</a:t>
            </a:r>
            <a:r>
              <a:rPr/>
              <a:t> </a:t>
            </a:r>
            <a:r>
              <a:rPr/>
              <a:t>Random</a:t>
            </a:r>
            <a:r>
              <a:rPr/>
              <a:t> </a:t>
            </a:r>
            <a:r>
              <a:rPr/>
              <a:t>assignment</a:t>
            </a:r>
            <a:r>
              <a:rPr/>
              <a:t> </a:t>
            </a:r>
            <a:r>
              <a:rPr/>
              <a:t>eliminates</a:t>
            </a:r>
            <a:r>
              <a:rPr/>
              <a:t> </a:t>
            </a:r>
            <a:r>
              <a:rPr/>
              <a:t>this</a:t>
            </a:r>
            <a:r>
              <a:rPr/>
              <a:t> </a:t>
            </a:r>
            <a:r>
              <a:rPr/>
              <a:t>bias.</a:t>
            </a:r>
          </a:p>
          <a:p>
            <a:pPr lvl="0" marL="0" indent="0">
              <a:buNone/>
            </a:pPr>
          </a:p>
          <a:p>
            <a:pPr lvl="0" marL="0" indent="0">
              <a:buNone/>
            </a:pPr>
            <a:r>
              <a:rPr/>
              <a:t>Cook</a:t>
            </a:r>
            <a:r>
              <a:rPr/>
              <a:t> </a:t>
            </a:r>
            <a:r>
              <a:rPr/>
              <a:t>and</a:t>
            </a:r>
            <a:r>
              <a:rPr/>
              <a:t> </a:t>
            </a:r>
            <a:r>
              <a:rPr/>
              <a:t>Campbell.</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some</a:t>
            </a:r>
            <a:r>
              <a:rPr/>
              <a:t> </a:t>
            </a:r>
            <a:r>
              <a:rPr/>
              <a:t>of</a:t>
            </a:r>
            <a:r>
              <a:rPr/>
              <a:t> </a:t>
            </a:r>
            <a:r>
              <a:rPr/>
              <a:t>the</a:t>
            </a:r>
            <a:r>
              <a:rPr/>
              <a:t> </a:t>
            </a:r>
            <a:r>
              <a:rPr/>
              <a:t>sources</a:t>
            </a:r>
            <a:r>
              <a:rPr/>
              <a:t> </a:t>
            </a:r>
            <a:r>
              <a:rPr/>
              <a:t>of</a:t>
            </a:r>
            <a:r>
              <a:rPr/>
              <a:t> </a:t>
            </a:r>
            <a:r>
              <a:rPr/>
              <a:t>extraneous</a:t>
            </a:r>
            <a:r>
              <a:rPr/>
              <a:t> </a:t>
            </a:r>
            <a:r>
              <a:rPr/>
              <a:t>variables.</a:t>
            </a:r>
          </a:p>
          <a:p>
            <a:pPr lvl="0" marL="0" indent="0">
              <a:buNone/>
            </a:pPr>
          </a:p>
          <a:p>
            <a:pPr lvl="0" marL="0" indent="0">
              <a:buNone/>
            </a:pPr>
            <a:r>
              <a:rPr/>
              <a:t>Maturation.</a:t>
            </a:r>
          </a:p>
          <a:p>
            <a:pPr lvl="0" marL="0" indent="0">
              <a:buNone/>
            </a:pPr>
          </a:p>
          <a:p>
            <a:pPr lvl="0" marL="0" indent="0">
              <a:buNone/>
            </a:pPr>
            <a:r>
              <a:rPr/>
              <a:t>History.</a:t>
            </a:r>
            <a:r>
              <a:rPr/>
              <a:t> </a:t>
            </a:r>
            <a:r>
              <a:rPr/>
              <a:t>Something</a:t>
            </a:r>
            <a:r>
              <a:rPr/>
              <a:t> </a:t>
            </a:r>
            <a:r>
              <a:rPr/>
              <a:t>that</a:t>
            </a:r>
            <a:r>
              <a:rPr/>
              <a:t> </a:t>
            </a:r>
            <a:r>
              <a:rPr/>
              <a:t>occurs</a:t>
            </a:r>
            <a:r>
              <a:rPr/>
              <a:t> </a:t>
            </a:r>
            <a:r>
              <a:rPr/>
              <a:t>between</a:t>
            </a:r>
            <a:r>
              <a:rPr/>
              <a:t> </a:t>
            </a:r>
            <a:r>
              <a:rPr/>
              <a:t>the</a:t>
            </a:r>
            <a:r>
              <a:rPr/>
              <a:t> </a:t>
            </a:r>
            <a:r>
              <a:rPr/>
              <a:t>pre</a:t>
            </a:r>
            <a:r>
              <a:rPr/>
              <a:t> </a:t>
            </a:r>
            <a:r>
              <a:rPr/>
              <a:t>and</a:t>
            </a:r>
            <a:r>
              <a:rPr/>
              <a:t> </a:t>
            </a:r>
            <a:r>
              <a:rPr/>
              <a:t>post</a:t>
            </a:r>
            <a:r>
              <a:rPr/>
              <a:t> </a:t>
            </a:r>
            <a:r>
              <a:rPr/>
              <a:t>measurements</a:t>
            </a:r>
            <a:r>
              <a:rPr/>
              <a:t> </a:t>
            </a:r>
            <a:r>
              <a:rPr/>
              <a:t>that</a:t>
            </a:r>
            <a:r>
              <a:rPr/>
              <a:t> </a:t>
            </a:r>
            <a:r>
              <a:rPr/>
              <a:t>is</a:t>
            </a:r>
            <a:r>
              <a:rPr/>
              <a:t> </a:t>
            </a:r>
            <a:r>
              <a:rPr/>
              <a:t>independent</a:t>
            </a:r>
            <a:r>
              <a:rPr/>
              <a:t> </a:t>
            </a:r>
            <a:r>
              <a:rPr/>
              <a:t>of</a:t>
            </a:r>
            <a:r>
              <a:rPr/>
              <a:t> </a:t>
            </a:r>
            <a:r>
              <a:rPr/>
              <a:t>the</a:t>
            </a:r>
            <a:r>
              <a:rPr/>
              <a:t> </a:t>
            </a:r>
            <a:r>
              <a:rPr/>
              <a:t>intervention</a:t>
            </a:r>
            <a:r>
              <a:rPr/>
              <a:t> </a:t>
            </a:r>
            <a:r>
              <a:rPr/>
              <a:t>but</a:t>
            </a:r>
            <a:r>
              <a:rPr/>
              <a:t> </a:t>
            </a:r>
            <a:r>
              <a:rPr/>
              <a:t>which</a:t>
            </a:r>
            <a:r>
              <a:rPr/>
              <a:t> </a:t>
            </a:r>
            <a:r>
              <a:rPr/>
              <a:t>can</a:t>
            </a:r>
            <a:r>
              <a:rPr/>
              <a:t> </a:t>
            </a:r>
            <a:r>
              <a:rPr/>
              <a:t>influence</a:t>
            </a:r>
            <a:r>
              <a:rPr/>
              <a:t> </a:t>
            </a:r>
            <a:r>
              <a:rPr/>
              <a:t>the</a:t>
            </a:r>
            <a:r>
              <a:rPr/>
              <a:t> </a:t>
            </a:r>
            <a:r>
              <a:rPr/>
              <a:t>outcome.</a:t>
            </a:r>
          </a:p>
          <a:p>
            <a:pPr lvl="0" marL="0" indent="0">
              <a:buNone/>
            </a:pPr>
          </a:p>
          <a:p>
            <a:pPr lvl="0" marL="0" indent="0">
              <a:buNone/>
            </a:pPr>
            <a:r>
              <a:rPr/>
              <a:t>Worry</a:t>
            </a:r>
            <a:r>
              <a:rPr/>
              <a:t> </a:t>
            </a:r>
            <a:r>
              <a:rPr/>
              <a:t>about</a:t>
            </a:r>
            <a:r>
              <a:rPr/>
              <a:t> </a:t>
            </a:r>
            <a:r>
              <a:rPr/>
              <a:t>sensitization</a:t>
            </a:r>
            <a:r>
              <a:rPr/>
              <a:t> </a:t>
            </a:r>
            <a:r>
              <a:rPr/>
              <a:t>to</a:t>
            </a:r>
            <a:r>
              <a:rPr/>
              <a:t> </a:t>
            </a:r>
            <a:r>
              <a:rPr/>
              <a:t>the</a:t>
            </a:r>
            <a:r>
              <a:rPr/>
              <a:t> </a:t>
            </a:r>
            <a:r>
              <a:rPr/>
              <a:t>issue</a:t>
            </a:r>
            <a:r>
              <a:rPr/>
              <a:t> </a:t>
            </a:r>
            <a:r>
              <a:rPr/>
              <a:t>in</a:t>
            </a:r>
            <a:r>
              <a:rPr/>
              <a:t> </a:t>
            </a:r>
            <a:r>
              <a:rPr/>
              <a:t>the</a:t>
            </a:r>
            <a:r>
              <a:rPr/>
              <a:t> </a:t>
            </a:r>
            <a:r>
              <a:rPr/>
              <a:t>baseline</a:t>
            </a:r>
            <a:r>
              <a:rPr/>
              <a:t> </a:t>
            </a:r>
            <a:r>
              <a:rPr/>
              <a:t>measurement</a:t>
            </a:r>
            <a:r>
              <a:rPr/>
              <a:t> </a:t>
            </a:r>
            <a:r>
              <a:rPr/>
              <a:t>that</a:t>
            </a:r>
            <a:r>
              <a:rPr/>
              <a:t> </a:t>
            </a:r>
            <a:r>
              <a:rPr/>
              <a:t>causes</a:t>
            </a:r>
            <a:r>
              <a:rPr/>
              <a:t> </a:t>
            </a:r>
            <a:r>
              <a:rPr/>
              <a:t>people</a:t>
            </a:r>
            <a:r>
              <a:rPr/>
              <a:t> </a:t>
            </a:r>
            <a:r>
              <a:rPr/>
              <a:t>to</a:t>
            </a:r>
            <a:r>
              <a:rPr/>
              <a:t> </a:t>
            </a:r>
            <a:r>
              <a:rPr/>
              <a:t>go</a:t>
            </a:r>
            <a:r>
              <a:rPr/>
              <a:t> </a:t>
            </a:r>
            <a:r>
              <a:rPr/>
              <a:t>out</a:t>
            </a:r>
            <a:r>
              <a:rPr/>
              <a:t> </a:t>
            </a:r>
            <a:r>
              <a:rPr/>
              <a:t>and</a:t>
            </a:r>
            <a:r>
              <a:rPr/>
              <a:t> </a:t>
            </a:r>
            <a:r>
              <a:rPr/>
              <a:t>find</a:t>
            </a:r>
            <a:r>
              <a:rPr/>
              <a:t> </a:t>
            </a:r>
            <a:r>
              <a:rPr/>
              <a:t>more.</a:t>
            </a:r>
          </a:p>
          <a:p>
            <a:pPr lvl="0" marL="0" indent="0">
              <a:buNone/>
            </a:pPr>
          </a:p>
          <a:p>
            <a:pPr lvl="0" marL="0" indent="0">
              <a:buNone/>
            </a:pPr>
            <a:r>
              <a:rPr/>
              <a:t>Long</a:t>
            </a:r>
            <a:r>
              <a:rPr/>
              <a:t> </a:t>
            </a:r>
            <a:r>
              <a:rPr/>
              <a:t>studies</a:t>
            </a:r>
            <a:r>
              <a:rPr/>
              <a:t> </a:t>
            </a:r>
            <a:r>
              <a:rPr/>
              <a:t>have</a:t>
            </a:r>
            <a:r>
              <a:rPr/>
              <a:t> </a:t>
            </a:r>
            <a:r>
              <a:rPr/>
              <a:t>problems</a:t>
            </a:r>
            <a:r>
              <a:rPr/>
              <a:t> </a:t>
            </a:r>
            <a:r>
              <a:rPr/>
              <a:t>with</a:t>
            </a:r>
            <a:r>
              <a:rPr/>
              <a:t> </a:t>
            </a:r>
            <a:r>
              <a:rPr/>
              <a:t>instrumentation</a:t>
            </a:r>
            <a:r>
              <a:rPr/>
              <a:t> </a:t>
            </a:r>
            <a:r>
              <a:rPr/>
              <a:t>or</a:t>
            </a:r>
            <a:r>
              <a:rPr/>
              <a:t> </a:t>
            </a:r>
            <a:r>
              <a:rPr/>
              <a:t>observers</a:t>
            </a:r>
            <a:r>
              <a:rPr/>
              <a:t> </a:t>
            </a:r>
            <a:r>
              <a:rPr/>
              <a:t>(e.g.,</a:t>
            </a:r>
            <a:r>
              <a:rPr/>
              <a:t> </a:t>
            </a:r>
            <a:r>
              <a:rPr/>
              <a:t>because</a:t>
            </a:r>
            <a:r>
              <a:rPr/>
              <a:t> </a:t>
            </a:r>
            <a:r>
              <a:rPr/>
              <a:t>of</a:t>
            </a:r>
            <a:r>
              <a:rPr/>
              <a:t> </a:t>
            </a:r>
            <a:r>
              <a:rPr/>
              <a:t>turnover).</a:t>
            </a:r>
          </a:p>
          <a:p>
            <a:pPr lvl="0" marL="0" indent="0">
              <a:buNone/>
            </a:pPr>
          </a:p>
          <a:p>
            <a:pPr lvl="0" marL="0" indent="0">
              <a:buNone/>
            </a:pPr>
            <a:r>
              <a:rPr/>
              <a:t>There</a:t>
            </a:r>
            <a:r>
              <a:rPr/>
              <a:t> </a:t>
            </a:r>
            <a:r>
              <a:rPr/>
              <a:t>are</a:t>
            </a:r>
            <a:r>
              <a:rPr/>
              <a:t> </a:t>
            </a:r>
            <a:r>
              <a:rPr/>
              <a:t>also</a:t>
            </a:r>
            <a:r>
              <a:rPr/>
              <a:t> </a:t>
            </a:r>
            <a:r>
              <a:rPr/>
              <a:t>combinations</a:t>
            </a:r>
            <a:r>
              <a:rPr/>
              <a:t> </a:t>
            </a:r>
            <a:r>
              <a:rPr/>
              <a:t>of</a:t>
            </a:r>
            <a:r>
              <a:rPr/>
              <a:t> </a:t>
            </a:r>
            <a:r>
              <a:rPr/>
              <a:t>these</a:t>
            </a:r>
            <a:r>
              <a:rPr/>
              <a:t> </a:t>
            </a:r>
            <a:r>
              <a:rPr/>
              <a:t>events</a:t>
            </a:r>
            <a:r>
              <a:rPr/>
              <a:t> </a:t>
            </a:r>
            <a:r>
              <a:rPr/>
              <a:t>where</a:t>
            </a:r>
            <a:r>
              <a:rPr/>
              <a:t> </a:t>
            </a:r>
            <a:r>
              <a:rPr/>
              <a:t>one</a:t>
            </a:r>
            <a:r>
              <a:rPr/>
              <a:t> </a:t>
            </a:r>
            <a:r>
              <a:rPr/>
              <a:t>magnifies</a:t>
            </a:r>
            <a:r>
              <a:rPr/>
              <a:t> </a:t>
            </a:r>
            <a:r>
              <a:rPr/>
              <a:t>the</a:t>
            </a:r>
            <a:r>
              <a:rPr/>
              <a:t> </a:t>
            </a:r>
            <a:r>
              <a:rPr/>
              <a:t>other.</a:t>
            </a:r>
          </a:p>
          <a:p>
            <a:pPr lvl="0" marL="0" indent="0">
              <a:buNone/>
            </a:pPr>
          </a:p>
          <a:p>
            <a:pPr lvl="0" marL="0" indent="0">
              <a:buNone/>
            </a:pPr>
            <a:r>
              <a:rPr/>
              <a:t>Temporal</a:t>
            </a:r>
            <a:r>
              <a:rPr/>
              <a:t> </a:t>
            </a:r>
            <a:r>
              <a:rPr/>
              <a:t>order</a:t>
            </a:r>
            <a:r>
              <a:rPr/>
              <a:t> </a:t>
            </a:r>
            <a:r>
              <a:rPr/>
              <a:t>of</a:t>
            </a:r>
            <a:r>
              <a:rPr/>
              <a:t> </a:t>
            </a:r>
            <a:r>
              <a:rPr/>
              <a:t>the</a:t>
            </a:r>
            <a:r>
              <a:rPr/>
              <a:t> </a:t>
            </a:r>
            <a:r>
              <a:rPr/>
              <a:t>variables.</a:t>
            </a:r>
            <a:r>
              <a:rPr/>
              <a:t> </a:t>
            </a:r>
            <a:r>
              <a:rPr/>
              <a:t>If</a:t>
            </a:r>
            <a:r>
              <a:rPr/>
              <a:t> </a:t>
            </a:r>
            <a:r>
              <a:rPr/>
              <a:t>you</a:t>
            </a:r>
            <a:r>
              <a:rPr/>
              <a:t> </a:t>
            </a:r>
            <a:r>
              <a:rPr/>
              <a:t>can’t</a:t>
            </a:r>
            <a:r>
              <a:rPr/>
              <a:t> </a:t>
            </a:r>
            <a:r>
              <a:rPr/>
              <a:t>assure</a:t>
            </a:r>
            <a:r>
              <a:rPr/>
              <a:t> </a:t>
            </a:r>
            <a:r>
              <a:rPr/>
              <a:t>that</a:t>
            </a:r>
            <a:r>
              <a:rPr/>
              <a:t> </a:t>
            </a:r>
            <a:r>
              <a:rPr/>
              <a:t>the</a:t>
            </a:r>
            <a:r>
              <a:rPr/>
              <a:t> </a:t>
            </a:r>
            <a:r>
              <a:rPr/>
              <a:t>independent</a:t>
            </a:r>
            <a:r>
              <a:rPr/>
              <a:t> </a:t>
            </a:r>
            <a:r>
              <a:rPr/>
              <a:t>variable</a:t>
            </a:r>
            <a:r>
              <a:rPr/>
              <a:t> </a:t>
            </a:r>
            <a:r>
              <a:rPr/>
              <a:t>occurs</a:t>
            </a:r>
            <a:r>
              <a:rPr/>
              <a:t> </a:t>
            </a:r>
            <a:r>
              <a:rPr/>
              <a:t>before</a:t>
            </a:r>
            <a:r>
              <a:rPr/>
              <a:t> </a:t>
            </a:r>
            <a:r>
              <a:rPr/>
              <a:t>the</a:t>
            </a:r>
            <a:r>
              <a:rPr/>
              <a:t> </a:t>
            </a:r>
            <a:r>
              <a:rPr/>
              <a:t>dependent</a:t>
            </a:r>
            <a:r>
              <a:rPr/>
              <a:t> </a:t>
            </a:r>
            <a:r>
              <a:rPr/>
              <a:t>variable,</a:t>
            </a:r>
            <a:r>
              <a:rPr/>
              <a:t> </a:t>
            </a:r>
            <a:r>
              <a:rPr/>
              <a:t>you</a:t>
            </a:r>
            <a:r>
              <a:rPr/>
              <a:t> </a:t>
            </a:r>
            <a:r>
              <a:rPr/>
              <a:t>can’t</a:t>
            </a:r>
            <a:r>
              <a:rPr/>
              <a:t> </a:t>
            </a:r>
            <a:r>
              <a:rPr/>
              <a:t>establish</a:t>
            </a:r>
            <a:r>
              <a:rPr/>
              <a:t> </a:t>
            </a:r>
            <a:r>
              <a:rPr/>
              <a:t>causation.</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Control</a:t>
            </a:r>
            <a:r>
              <a:rPr/>
              <a:t> </a:t>
            </a:r>
            <a:r>
              <a:rPr/>
              <a:t>group</a:t>
            </a:r>
            <a:r>
              <a:rPr/>
              <a:t> </a:t>
            </a:r>
            <a:r>
              <a:rPr/>
              <a:t>contamination.</a:t>
            </a:r>
            <a:r>
              <a:rPr/>
              <a:t> </a:t>
            </a:r>
            <a:r>
              <a:rPr/>
              <a:t>Demoralization.</a:t>
            </a:r>
          </a:p>
          <a:p>
            <a:pPr lvl="0" marL="0" indent="0">
              <a:buNone/>
            </a:pPr>
          </a:p>
          <a:p>
            <a:pPr lvl="0" marL="0" indent="0">
              <a:buNone/>
            </a:pPr>
            <a:r>
              <a:rPr/>
              <a:t>Hawthorne</a:t>
            </a:r>
            <a:r>
              <a:rPr/>
              <a:t> </a:t>
            </a:r>
            <a:r>
              <a:rPr/>
              <a:t>effect.</a:t>
            </a:r>
          </a:p>
          <a:p>
            <a:pPr lvl="0" marL="0" indent="0">
              <a:buNone/>
            </a:pPr>
          </a:p>
          <a:p>
            <a:pPr lvl="0" marL="0" indent="0">
              <a:buNone/>
            </a:pPr>
            <a:r>
              <a:rPr/>
              <a:t>Blinding</a:t>
            </a:r>
            <a:r>
              <a:rPr/>
              <a:t> </a:t>
            </a:r>
            <a:r>
              <a:rPr/>
              <a:t>helps</a:t>
            </a:r>
            <a:r>
              <a:rPr/>
              <a:t> </a:t>
            </a:r>
            <a:r>
              <a:rPr/>
              <a:t>control</a:t>
            </a:r>
            <a:r>
              <a:rPr/>
              <a:t> </a:t>
            </a:r>
            <a:r>
              <a:rPr/>
              <a:t>for</a:t>
            </a:r>
            <a:r>
              <a:rPr/>
              <a:t> </a:t>
            </a:r>
            <a:r>
              <a:rPr/>
              <a:t>expectation</a:t>
            </a:r>
            <a:r>
              <a:rPr/>
              <a:t> </a:t>
            </a:r>
            <a:r>
              <a:rPr/>
              <a:t>effects</a:t>
            </a:r>
            <a:r>
              <a:rPr/>
              <a:t> </a:t>
            </a:r>
            <a:r>
              <a:rPr/>
              <a:t>and</a:t>
            </a:r>
            <a:r>
              <a:rPr/>
              <a:t> </a:t>
            </a:r>
            <a:r>
              <a:rPr/>
              <a:t>observer</a:t>
            </a:r>
            <a:r>
              <a:rPr/>
              <a:t> </a:t>
            </a:r>
            <a:r>
              <a:rPr/>
              <a:t>bias.</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figure</a:t>
            </a:r>
            <a:r>
              <a:rPr/>
              <a:t> </a:t>
            </a:r>
            <a:r>
              <a:rPr/>
              <a:t>8.1</a:t>
            </a:r>
            <a:r>
              <a:rPr/>
              <a:t> </a:t>
            </a:r>
            <a:r>
              <a:rPr/>
              <a:t>again.</a:t>
            </a:r>
            <a:r>
              <a:rPr/>
              <a:t> </a:t>
            </a:r>
            <a:r>
              <a:rPr/>
              <a:t>The</a:t>
            </a:r>
            <a:r>
              <a:rPr/>
              <a:t> </a:t>
            </a:r>
            <a:r>
              <a:rPr/>
              <a:t>next</a:t>
            </a:r>
            <a:r>
              <a:rPr/>
              <a:t> </a:t>
            </a:r>
            <a:r>
              <a:rPr/>
              <a:t>part</a:t>
            </a:r>
            <a:r>
              <a:rPr/>
              <a:t> </a:t>
            </a:r>
            <a:r>
              <a:rPr/>
              <a:t>of</a:t>
            </a:r>
            <a:r>
              <a:rPr/>
              <a:t> </a:t>
            </a:r>
            <a:r>
              <a:rPr/>
              <a:t>this</a:t>
            </a:r>
            <a:r>
              <a:rPr/>
              <a:t> </a:t>
            </a:r>
            <a:r>
              <a:rPr/>
              <a:t>lecture</a:t>
            </a:r>
            <a:r>
              <a:rPr/>
              <a:t> </a:t>
            </a:r>
            <a:r>
              <a:rPr/>
              <a:t>talks</a:t>
            </a:r>
            <a:r>
              <a:rPr/>
              <a:t> </a:t>
            </a:r>
            <a:r>
              <a:rPr/>
              <a:t>about</a:t>
            </a:r>
            <a:r>
              <a:rPr/>
              <a:t> </a:t>
            </a:r>
            <a:r>
              <a:rPr/>
              <a:t>sampling</a:t>
            </a:r>
            <a:r>
              <a:rPr/>
              <a:t> </a:t>
            </a:r>
            <a:r>
              <a:rPr/>
              <a:t>and</a:t>
            </a:r>
            <a:r>
              <a:rPr/>
              <a:t> </a:t>
            </a:r>
            <a:r>
              <a:rPr/>
              <a:t>external</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figure</a:t>
            </a:r>
            <a:r>
              <a:rPr/>
              <a:t> </a:t>
            </a:r>
            <a:r>
              <a:rPr/>
              <a:t>8.1</a:t>
            </a:r>
            <a:r>
              <a:rPr/>
              <a:t> </a:t>
            </a:r>
            <a:r>
              <a:rPr/>
              <a:t>again.</a:t>
            </a:r>
            <a:r>
              <a:rPr/>
              <a:t> </a:t>
            </a:r>
            <a:r>
              <a:rPr/>
              <a:t>The</a:t>
            </a:r>
            <a:r>
              <a:rPr/>
              <a:t> </a:t>
            </a:r>
            <a:r>
              <a:rPr/>
              <a:t>extent</a:t>
            </a:r>
            <a:r>
              <a:rPr/>
              <a:t> </a:t>
            </a:r>
            <a:r>
              <a:rPr/>
              <a:t>to</a:t>
            </a:r>
            <a:r>
              <a:rPr/>
              <a:t> </a:t>
            </a:r>
            <a:r>
              <a:rPr/>
              <a:t>which</a:t>
            </a:r>
            <a:r>
              <a:rPr/>
              <a:t> </a:t>
            </a:r>
            <a:r>
              <a:rPr/>
              <a:t>results</a:t>
            </a:r>
            <a:r>
              <a:rPr/>
              <a:t> </a:t>
            </a:r>
            <a:r>
              <a:rPr/>
              <a:t>will</a:t>
            </a:r>
            <a:r>
              <a:rPr/>
              <a:t> </a:t>
            </a:r>
            <a:r>
              <a:rPr/>
              <a:t>generalize.</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We</a:t>
            </a:r>
            <a:r>
              <a:rPr/>
              <a:t> </a:t>
            </a:r>
            <a:r>
              <a:rPr/>
              <a:t>are</a:t>
            </a:r>
            <a:r>
              <a:rPr/>
              <a:t> </a:t>
            </a:r>
            <a:r>
              <a:rPr/>
              <a:t>talking</a:t>
            </a:r>
            <a:r>
              <a:rPr/>
              <a:t> </a:t>
            </a:r>
            <a:r>
              <a:rPr/>
              <a:t>about</a:t>
            </a:r>
            <a:r>
              <a:rPr/>
              <a:t> </a:t>
            </a:r>
            <a:r>
              <a:rPr/>
              <a:t>measurement</a:t>
            </a:r>
            <a:r>
              <a:rPr/>
              <a:t> </a:t>
            </a:r>
            <a:r>
              <a:rPr/>
              <a:t>this</a:t>
            </a:r>
            <a:r>
              <a:rPr/>
              <a:t> </a:t>
            </a:r>
            <a:r>
              <a:rPr/>
              <a:t>week.</a:t>
            </a:r>
            <a:r>
              <a:rPr/>
              <a:t> </a:t>
            </a:r>
            <a:r>
              <a:rPr/>
              <a:t>You</a:t>
            </a:r>
            <a:r>
              <a:rPr/>
              <a:t> </a:t>
            </a:r>
            <a:r>
              <a:rPr/>
              <a:t>are</a:t>
            </a:r>
            <a:r>
              <a:rPr/>
              <a:t> </a:t>
            </a:r>
            <a:r>
              <a:rPr/>
              <a:t>either</a:t>
            </a:r>
            <a:r>
              <a:rPr/>
              <a:t> </a:t>
            </a:r>
            <a:r>
              <a:rPr/>
              <a:t>taking</a:t>
            </a:r>
            <a:r>
              <a:rPr/>
              <a:t> </a:t>
            </a:r>
            <a:r>
              <a:rPr/>
              <a:t>stats</a:t>
            </a:r>
            <a:r>
              <a:rPr/>
              <a:t> </a:t>
            </a:r>
            <a:r>
              <a:rPr/>
              <a:t>or</a:t>
            </a:r>
            <a:r>
              <a:rPr/>
              <a:t> </a:t>
            </a:r>
            <a:r>
              <a:rPr/>
              <a:t>have</a:t>
            </a:r>
            <a:r>
              <a:rPr/>
              <a:t> </a:t>
            </a:r>
            <a:r>
              <a:rPr/>
              <a:t>taken</a:t>
            </a:r>
            <a:r>
              <a:rPr/>
              <a:t> </a:t>
            </a:r>
            <a:r>
              <a:rPr/>
              <a:t>it</a:t>
            </a:r>
            <a:r>
              <a:rPr/>
              <a:t> </a:t>
            </a:r>
            <a:r>
              <a:rPr/>
              <a:t>in</a:t>
            </a:r>
            <a:r>
              <a:rPr/>
              <a:t> </a:t>
            </a:r>
            <a:r>
              <a:rPr/>
              <a:t>the</a:t>
            </a:r>
            <a:r>
              <a:rPr/>
              <a:t> </a:t>
            </a:r>
            <a:r>
              <a:rPr/>
              <a:t>past.</a:t>
            </a:r>
            <a:r>
              <a:rPr/>
              <a:t> </a:t>
            </a:r>
            <a:r>
              <a:rPr/>
              <a:t>This</a:t>
            </a:r>
            <a:r>
              <a:rPr/>
              <a:t> </a:t>
            </a:r>
            <a:r>
              <a:rPr/>
              <a:t>is</a:t>
            </a:r>
            <a:r>
              <a:rPr/>
              <a:t> </a:t>
            </a:r>
            <a:r>
              <a:rPr/>
              <a:t>not</a:t>
            </a:r>
            <a:r>
              <a:rPr/>
              <a:t> </a:t>
            </a:r>
            <a:r>
              <a:rPr/>
              <a:t>a</a:t>
            </a:r>
            <a:r>
              <a:rPr/>
              <a:t> </a:t>
            </a:r>
            <a:r>
              <a:rPr/>
              <a:t>statistics</a:t>
            </a:r>
            <a:r>
              <a:rPr/>
              <a:t> </a:t>
            </a:r>
            <a:r>
              <a:rPr/>
              <a:t>class.</a:t>
            </a:r>
            <a:r>
              <a:rPr/>
              <a:t> </a:t>
            </a:r>
            <a:r>
              <a:rPr/>
              <a:t>Think</a:t>
            </a:r>
            <a:r>
              <a:rPr/>
              <a:t> </a:t>
            </a:r>
            <a:r>
              <a:rPr/>
              <a:t>about</a:t>
            </a:r>
            <a:r>
              <a:rPr/>
              <a:t> </a:t>
            </a:r>
            <a:r>
              <a:rPr/>
              <a:t>what</a:t>
            </a:r>
            <a:r>
              <a:rPr/>
              <a:t> </a:t>
            </a:r>
            <a:r>
              <a:rPr/>
              <a:t>type</a:t>
            </a:r>
            <a:r>
              <a:rPr/>
              <a:t> </a:t>
            </a:r>
            <a:r>
              <a:rPr/>
              <a:t>of</a:t>
            </a:r>
            <a:r>
              <a:rPr/>
              <a:t> </a:t>
            </a:r>
            <a:r>
              <a:rPr/>
              <a:t>variables</a:t>
            </a:r>
            <a:r>
              <a:rPr/>
              <a:t> </a:t>
            </a:r>
            <a:r>
              <a:rPr/>
              <a:t>you</a:t>
            </a:r>
            <a:r>
              <a:rPr/>
              <a:t> </a:t>
            </a:r>
            <a:r>
              <a:rPr/>
              <a:t>will</a:t>
            </a:r>
            <a:r>
              <a:rPr/>
              <a:t> </a:t>
            </a:r>
            <a:r>
              <a:rPr/>
              <a:t>collect</a:t>
            </a:r>
            <a:r>
              <a:rPr/>
              <a:t> </a:t>
            </a:r>
            <a:r>
              <a:rPr/>
              <a:t>and</a:t>
            </a:r>
            <a:r>
              <a:rPr/>
              <a:t> </a:t>
            </a:r>
            <a:r>
              <a:rPr/>
              <a:t>propose</a:t>
            </a:r>
            <a:r>
              <a:rPr/>
              <a:t> </a:t>
            </a:r>
            <a:r>
              <a:rPr/>
              <a:t>what</a:t>
            </a:r>
            <a:r>
              <a:rPr/>
              <a:t> </a:t>
            </a:r>
            <a:r>
              <a:rPr/>
              <a:t>statistical</a:t>
            </a:r>
            <a:r>
              <a:rPr/>
              <a:t> </a:t>
            </a:r>
            <a:r>
              <a:rPr/>
              <a:t>analysis.</a:t>
            </a:r>
          </a:p>
          <a:p>
            <a:pPr lvl="0" marL="0" indent="0">
              <a:buNone/>
            </a:pPr>
          </a:p>
          <a:p>
            <a:pPr lvl="0" marL="0" indent="0">
              <a:buNone/>
            </a:pPr>
            <a:r>
              <a:rPr/>
              <a:t>Your</a:t>
            </a:r>
            <a:r>
              <a:rPr/>
              <a:t> </a:t>
            </a:r>
            <a:r>
              <a:rPr/>
              <a:t>book</a:t>
            </a:r>
            <a:r>
              <a:rPr/>
              <a:t> </a:t>
            </a:r>
            <a:r>
              <a:rPr/>
              <a:t>defines</a:t>
            </a:r>
            <a:r>
              <a:rPr/>
              <a:t> </a:t>
            </a:r>
            <a:r>
              <a:rPr/>
              <a:t>it</a:t>
            </a:r>
            <a:r>
              <a:rPr/>
              <a:t> </a:t>
            </a:r>
            <a:r>
              <a:rPr/>
              <a:t>as</a:t>
            </a:r>
            <a:r>
              <a:rPr/>
              <a:t> </a:t>
            </a:r>
            <a:r>
              <a:rPr/>
              <a:t>the</a:t>
            </a:r>
            <a:r>
              <a:rPr/>
              <a:t> </a:t>
            </a:r>
            <a:r>
              <a:rPr/>
              <a:t>assignment</a:t>
            </a:r>
            <a:r>
              <a:rPr/>
              <a:t> </a:t>
            </a:r>
            <a:r>
              <a:rPr/>
              <a:t>of</a:t>
            </a:r>
            <a:r>
              <a:rPr/>
              <a:t> </a:t>
            </a:r>
            <a:r>
              <a:rPr/>
              <a:t>numbers</a:t>
            </a:r>
            <a:r>
              <a:rPr/>
              <a:t> </a:t>
            </a:r>
            <a:r>
              <a:rPr/>
              <a:t>or</a:t>
            </a:r>
            <a:r>
              <a:rPr/>
              <a:t> </a:t>
            </a:r>
            <a:r>
              <a:rPr/>
              <a:t>symbols.</a:t>
            </a:r>
            <a:r>
              <a:rPr/>
              <a:t> </a:t>
            </a:r>
            <a:r>
              <a:rPr/>
              <a:t>Notice</a:t>
            </a:r>
            <a:r>
              <a:rPr/>
              <a:t> </a:t>
            </a:r>
            <a:r>
              <a:rPr/>
              <a:t>that</a:t>
            </a:r>
            <a:r>
              <a:rPr/>
              <a:t> </a:t>
            </a:r>
            <a:r>
              <a:rPr/>
              <a:t>this</a:t>
            </a:r>
            <a:r>
              <a:rPr/>
              <a:t> </a:t>
            </a:r>
            <a:r>
              <a:rPr/>
              <a:t>takes</a:t>
            </a:r>
            <a:r>
              <a:rPr/>
              <a:t> </a:t>
            </a:r>
            <a:r>
              <a:rPr/>
              <a:t>a</a:t>
            </a:r>
            <a:r>
              <a:rPr/>
              <a:t> </a:t>
            </a:r>
            <a:r>
              <a:rPr/>
              <a:t>quantitative</a:t>
            </a:r>
            <a:r>
              <a:rPr/>
              <a:t> </a:t>
            </a:r>
            <a:r>
              <a:rPr/>
              <a:t>approach.</a:t>
            </a:r>
            <a:r>
              <a:rPr/>
              <a:t> </a:t>
            </a:r>
            <a:r>
              <a:rPr/>
              <a:t>But</a:t>
            </a:r>
            <a:r>
              <a:rPr/>
              <a:t> </a:t>
            </a:r>
            <a:r>
              <a:rPr/>
              <a:t>even</a:t>
            </a:r>
            <a:r>
              <a:rPr/>
              <a:t> </a:t>
            </a:r>
            <a:r>
              <a:rPr/>
              <a:t>in</a:t>
            </a:r>
            <a:r>
              <a:rPr/>
              <a:t> </a:t>
            </a:r>
            <a:r>
              <a:rPr/>
              <a:t>a</a:t>
            </a:r>
            <a:r>
              <a:rPr/>
              <a:t> </a:t>
            </a:r>
            <a:r>
              <a:rPr/>
              <a:t>qualitative</a:t>
            </a:r>
            <a:r>
              <a:rPr/>
              <a:t> </a:t>
            </a:r>
            <a:r>
              <a:rPr/>
              <a:t>study,</a:t>
            </a:r>
            <a:r>
              <a:rPr/>
              <a:t> </a:t>
            </a:r>
            <a:r>
              <a:rPr/>
              <a:t>you</a:t>
            </a:r>
            <a:r>
              <a:rPr/>
              <a:t> </a:t>
            </a:r>
            <a:r>
              <a:rPr/>
              <a:t>still</a:t>
            </a:r>
            <a:r>
              <a:rPr/>
              <a:t> </a:t>
            </a:r>
            <a:r>
              <a:rPr/>
              <a:t>going</a:t>
            </a:r>
            <a:r>
              <a:rPr/>
              <a:t> </a:t>
            </a:r>
            <a:r>
              <a:rPr/>
              <a:t>to</a:t>
            </a:r>
            <a:r>
              <a:rPr/>
              <a:t> </a:t>
            </a:r>
            <a:r>
              <a:rPr/>
              <a:t>want</a:t>
            </a:r>
            <a:r>
              <a:rPr/>
              <a:t> </a:t>
            </a:r>
            <a:r>
              <a:rPr/>
              <a:t>to</a:t>
            </a:r>
            <a:r>
              <a:rPr/>
              <a:t> </a:t>
            </a:r>
            <a:r>
              <a:rPr/>
              <a:t>summarize</a:t>
            </a:r>
            <a:r>
              <a:rPr/>
              <a:t> </a:t>
            </a:r>
            <a:r>
              <a:rPr/>
              <a:t>information</a:t>
            </a:r>
            <a:r>
              <a:rPr/>
              <a:t> </a:t>
            </a:r>
            <a:r>
              <a:rPr/>
              <a:t>like</a:t>
            </a:r>
            <a:r>
              <a:rPr/>
              <a:t> </a:t>
            </a:r>
            <a:r>
              <a:rPr/>
              <a:t>demographics</a:t>
            </a:r>
            <a:r>
              <a:rPr/>
              <a:t> </a:t>
            </a:r>
            <a:r>
              <a:rPr/>
              <a:t>of</a:t>
            </a:r>
            <a:r>
              <a:rPr/>
              <a:t> </a:t>
            </a:r>
            <a:r>
              <a:rPr/>
              <a:t>your</a:t>
            </a:r>
            <a:r>
              <a:rPr/>
              <a:t> </a:t>
            </a:r>
            <a:r>
              <a:rPr/>
              <a:t>sample.</a:t>
            </a:r>
            <a:r>
              <a:rPr/>
              <a:t> </a:t>
            </a:r>
            <a:r>
              <a:rPr/>
              <a:t>Describe</a:t>
            </a:r>
            <a:r>
              <a:rPr/>
              <a:t> </a:t>
            </a:r>
            <a:r>
              <a:rPr/>
              <a:t>the</a:t>
            </a:r>
            <a:r>
              <a:rPr/>
              <a:t> </a:t>
            </a:r>
            <a:r>
              <a:rPr/>
              <a:t>quality</a:t>
            </a:r>
            <a:r>
              <a:rPr/>
              <a:t> </a:t>
            </a:r>
            <a:r>
              <a:rPr/>
              <a:t>or</a:t>
            </a:r>
            <a:r>
              <a:rPr/>
              <a:t> </a:t>
            </a:r>
            <a:r>
              <a:rPr/>
              <a:t>quantity</a:t>
            </a:r>
            <a:r>
              <a:rPr/>
              <a:t> </a:t>
            </a:r>
            <a:r>
              <a:rPr/>
              <a:t>of</a:t>
            </a:r>
            <a:r>
              <a:rPr/>
              <a:t> </a:t>
            </a:r>
            <a:r>
              <a:rPr/>
              <a:t>a</a:t>
            </a:r>
            <a:r>
              <a:rPr/>
              <a:t> </a:t>
            </a:r>
            <a:r>
              <a:rPr/>
              <a:t>variable.</a:t>
            </a:r>
          </a:p>
          <a:p>
            <a:pPr lvl="0" marL="0" indent="0">
              <a:buNone/>
            </a:pPr>
          </a:p>
          <a:p>
            <a:pPr lvl="0" marL="0" indent="0">
              <a:buNone/>
            </a:pPr>
            <a:r>
              <a:rPr/>
              <a:t>There</a:t>
            </a:r>
            <a:r>
              <a:rPr/>
              <a:t> </a:t>
            </a:r>
            <a:r>
              <a:rPr/>
              <a:t>are</a:t>
            </a:r>
            <a:r>
              <a:rPr/>
              <a:t> </a:t>
            </a:r>
            <a:r>
              <a:rPr/>
              <a:t>qualitative</a:t>
            </a:r>
            <a:r>
              <a:rPr/>
              <a:t> </a:t>
            </a:r>
            <a:r>
              <a:rPr/>
              <a:t>or</a:t>
            </a:r>
            <a:r>
              <a:rPr/>
              <a:t> </a:t>
            </a:r>
            <a:r>
              <a:rPr/>
              <a:t>quantitative</a:t>
            </a:r>
            <a:r>
              <a:rPr/>
              <a:t> </a:t>
            </a:r>
            <a:r>
              <a:rPr/>
              <a:t>ways</a:t>
            </a:r>
            <a:r>
              <a:rPr/>
              <a:t> </a:t>
            </a:r>
            <a:r>
              <a:rPr/>
              <a:t>to</a:t>
            </a:r>
            <a:r>
              <a:rPr/>
              <a:t> </a:t>
            </a:r>
            <a:r>
              <a:rPr/>
              <a:t>measure</a:t>
            </a:r>
            <a:r>
              <a:rPr/>
              <a:t> </a:t>
            </a:r>
            <a:r>
              <a:rPr/>
              <a:t>things</a:t>
            </a:r>
            <a:r>
              <a:rPr/>
              <a:t> </a:t>
            </a:r>
            <a:r>
              <a:rPr/>
              <a:t>like</a:t>
            </a:r>
            <a:r>
              <a:rPr/>
              <a:t> </a:t>
            </a:r>
            <a:r>
              <a:rPr/>
              <a:t>pain.</a:t>
            </a:r>
          </a:p>
          <a:p>
            <a:pPr lvl="0" marL="0" indent="0">
              <a:buNone/>
            </a:pPr>
          </a:p>
          <a:p>
            <a:pPr lvl="0" marL="0" indent="0">
              <a:buNone/>
            </a:pPr>
            <a:r>
              <a:rPr/>
              <a:t>We</a:t>
            </a:r>
            <a:r>
              <a:rPr/>
              <a:t> </a:t>
            </a:r>
            <a:r>
              <a:rPr/>
              <a:t>can</a:t>
            </a:r>
            <a:r>
              <a:rPr/>
              <a:t> </a:t>
            </a:r>
            <a:r>
              <a:rPr/>
              <a:t>also</a:t>
            </a:r>
            <a:r>
              <a:rPr/>
              <a:t> </a:t>
            </a:r>
            <a:r>
              <a:rPr/>
              <a:t>use</a:t>
            </a:r>
            <a:r>
              <a:rPr/>
              <a:t> </a:t>
            </a:r>
            <a:r>
              <a:rPr/>
              <a:t>measurements</a:t>
            </a:r>
            <a:r>
              <a:rPr/>
              <a:t> </a:t>
            </a:r>
            <a:r>
              <a:rPr/>
              <a:t>to</a:t>
            </a:r>
            <a:r>
              <a:rPr/>
              <a:t> </a:t>
            </a:r>
            <a:r>
              <a:rPr/>
              <a:t>make</a:t>
            </a:r>
            <a:r>
              <a:rPr/>
              <a:t> </a:t>
            </a:r>
            <a:r>
              <a:rPr/>
              <a:t>absolute</a:t>
            </a:r>
            <a:r>
              <a:rPr/>
              <a:t> </a:t>
            </a:r>
            <a:r>
              <a:rPr/>
              <a:t>decisions.</a:t>
            </a:r>
            <a:r>
              <a:rPr/>
              <a:t> </a:t>
            </a:r>
            <a:r>
              <a:rPr/>
              <a:t>Establish</a:t>
            </a:r>
            <a:r>
              <a:rPr/>
              <a:t> </a:t>
            </a:r>
            <a:r>
              <a:rPr/>
              <a:t>a</a:t>
            </a:r>
            <a:r>
              <a:rPr/>
              <a:t> </a:t>
            </a:r>
            <a:r>
              <a:rPr/>
              <a:t>cut-point.</a:t>
            </a:r>
          </a:p>
          <a:p>
            <a:pPr lvl="0" marL="0" indent="0">
              <a:buNone/>
            </a:pPr>
          </a:p>
          <a:p>
            <a:pPr lvl="0" marL="0" indent="0">
              <a:buNone/>
            </a:pPr>
            <a:r>
              <a:rPr/>
              <a:t>Conditions,</a:t>
            </a:r>
            <a:r>
              <a:rPr/>
              <a:t> </a:t>
            </a:r>
            <a:r>
              <a:rPr/>
              <a:t>distinctions.</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Value</a:t>
            </a:r>
            <a:r>
              <a:rPr/>
              <a:t> </a:t>
            </a:r>
            <a:r>
              <a:rPr/>
              <a:t>that</a:t>
            </a:r>
            <a:r>
              <a:rPr/>
              <a:t> </a:t>
            </a:r>
            <a:r>
              <a:rPr/>
              <a:t>is</a:t>
            </a:r>
            <a:r>
              <a:rPr/>
              <a:t> </a:t>
            </a:r>
            <a:r>
              <a:rPr/>
              <a:t>assigned</a:t>
            </a:r>
            <a:r>
              <a:rPr/>
              <a:t> </a:t>
            </a:r>
            <a:r>
              <a:rPr/>
              <a:t>can</a:t>
            </a:r>
            <a:r>
              <a:rPr/>
              <a:t> </a:t>
            </a:r>
            <a:r>
              <a:rPr/>
              <a:t>take</a:t>
            </a:r>
            <a:r>
              <a:rPr/>
              <a:t> </a:t>
            </a:r>
            <a:r>
              <a:rPr/>
              <a:t>on</a:t>
            </a:r>
            <a:r>
              <a:rPr/>
              <a:t> </a:t>
            </a:r>
            <a:r>
              <a:rPr/>
              <a:t>any</a:t>
            </a:r>
            <a:r>
              <a:rPr/>
              <a:t> </a:t>
            </a:r>
            <a:r>
              <a:rPr/>
              <a:t>value.</a:t>
            </a:r>
            <a:r>
              <a:rPr/>
              <a:t> </a:t>
            </a:r>
            <a:r>
              <a:rPr/>
              <a:t>Preciseness</a:t>
            </a:r>
            <a:r>
              <a:rPr/>
              <a:t> </a:t>
            </a:r>
            <a:r>
              <a:rPr/>
              <a:t>is</a:t>
            </a:r>
            <a:r>
              <a:rPr/>
              <a:t> </a:t>
            </a:r>
            <a:r>
              <a:rPr/>
              <a:t>dependent</a:t>
            </a:r>
            <a:r>
              <a:rPr/>
              <a:t> </a:t>
            </a:r>
            <a:r>
              <a:rPr/>
              <a:t>on</a:t>
            </a:r>
            <a:r>
              <a:rPr/>
              <a:t> </a:t>
            </a:r>
            <a:r>
              <a:rPr/>
              <a:t>the</a:t>
            </a:r>
            <a:r>
              <a:rPr/>
              <a:t> </a:t>
            </a:r>
            <a:r>
              <a:rPr/>
              <a:t>device</a:t>
            </a:r>
            <a:r>
              <a:rPr/>
              <a:t> </a:t>
            </a:r>
            <a:r>
              <a:rPr/>
              <a:t>used</a:t>
            </a:r>
            <a:r>
              <a:rPr/>
              <a:t> </a:t>
            </a:r>
            <a:r>
              <a:rPr/>
              <a:t>to</a:t>
            </a:r>
            <a:r>
              <a:rPr/>
              <a:t> </a:t>
            </a:r>
            <a:r>
              <a:rPr/>
              <a:t>collect</a:t>
            </a:r>
            <a:r>
              <a:rPr/>
              <a:t> </a:t>
            </a:r>
            <a:r>
              <a:rPr/>
              <a:t>the</a:t>
            </a:r>
            <a:r>
              <a:rPr/>
              <a:t> </a:t>
            </a:r>
            <a:r>
              <a:rPr/>
              <a:t>measurement.</a:t>
            </a:r>
            <a:r>
              <a:rPr/>
              <a:t> </a:t>
            </a:r>
            <a:r>
              <a:rPr/>
              <a:t>It</a:t>
            </a:r>
            <a:r>
              <a:rPr/>
              <a:t> </a:t>
            </a:r>
            <a:r>
              <a:rPr/>
              <a:t>could</a:t>
            </a:r>
            <a:r>
              <a:rPr/>
              <a:t> </a:t>
            </a:r>
            <a:r>
              <a:rPr/>
              <a:t>be</a:t>
            </a:r>
            <a:r>
              <a:rPr/>
              <a:t> </a:t>
            </a:r>
            <a:r>
              <a:rPr/>
              <a:t>the</a:t>
            </a:r>
            <a:r>
              <a:rPr/>
              <a:t> </a:t>
            </a:r>
            <a:r>
              <a:rPr/>
              <a:t>precision</a:t>
            </a:r>
            <a:r>
              <a:rPr/>
              <a:t> </a:t>
            </a:r>
            <a:r>
              <a:rPr/>
              <a:t>of</a:t>
            </a:r>
            <a:r>
              <a:rPr/>
              <a:t> </a:t>
            </a:r>
            <a:r>
              <a:rPr/>
              <a:t>a</a:t>
            </a:r>
            <a:r>
              <a:rPr/>
              <a:t> </a:t>
            </a:r>
            <a:r>
              <a:rPr/>
              <a:t>laser</a:t>
            </a:r>
            <a:r>
              <a:rPr/>
              <a:t> </a:t>
            </a:r>
            <a:r>
              <a:rPr/>
              <a:t>versus</a:t>
            </a:r>
            <a:r>
              <a:rPr/>
              <a:t> </a:t>
            </a:r>
            <a:r>
              <a:rPr/>
              <a:t>a</a:t>
            </a:r>
            <a:r>
              <a:rPr/>
              <a:t> </a:t>
            </a:r>
            <a:r>
              <a:rPr/>
              <a:t>cruder</a:t>
            </a:r>
            <a:r>
              <a:rPr/>
              <a:t> </a:t>
            </a:r>
            <a:r>
              <a:rPr/>
              <a:t>measure.</a:t>
            </a:r>
            <a:r>
              <a:rPr/>
              <a:t> </a:t>
            </a:r>
            <a:r>
              <a:rPr/>
              <a:t>Precision</a:t>
            </a:r>
            <a:r>
              <a:rPr/>
              <a:t> </a:t>
            </a:r>
            <a:r>
              <a:rPr/>
              <a:t>should</a:t>
            </a:r>
            <a:r>
              <a:rPr/>
              <a:t> </a:t>
            </a:r>
            <a:r>
              <a:rPr/>
              <a:t>be</a:t>
            </a:r>
            <a:r>
              <a:rPr/>
              <a:t> </a:t>
            </a:r>
            <a:r>
              <a:rPr/>
              <a:t>appropriate</a:t>
            </a:r>
            <a:r>
              <a:rPr/>
              <a:t> </a:t>
            </a:r>
            <a:r>
              <a:rPr/>
              <a:t>to</a:t>
            </a:r>
            <a:r>
              <a:rPr/>
              <a:t> </a:t>
            </a:r>
            <a:r>
              <a:rPr/>
              <a:t>what</a:t>
            </a:r>
            <a:r>
              <a:rPr/>
              <a:t> </a:t>
            </a:r>
            <a:r>
              <a:rPr/>
              <a:t>you</a:t>
            </a:r>
            <a:r>
              <a:rPr/>
              <a:t> </a:t>
            </a:r>
            <a:r>
              <a:rPr/>
              <a:t>are</a:t>
            </a:r>
            <a:r>
              <a:rPr/>
              <a:t> </a:t>
            </a:r>
            <a:r>
              <a:rPr/>
              <a:t>trying</a:t>
            </a:r>
            <a:r>
              <a:rPr/>
              <a:t> </a:t>
            </a:r>
            <a:r>
              <a:rPr/>
              <a:t>to</a:t>
            </a:r>
            <a:r>
              <a:rPr/>
              <a:t> </a:t>
            </a:r>
            <a:r>
              <a:rPr/>
              <a:t>get</a:t>
            </a:r>
            <a:r>
              <a:rPr/>
              <a:t> </a:t>
            </a:r>
            <a:r>
              <a:rPr/>
              <a:t>at.</a:t>
            </a:r>
            <a:r>
              <a:rPr/>
              <a:t> </a:t>
            </a:r>
            <a:r>
              <a:rPr/>
              <a:t>Lack</a:t>
            </a:r>
            <a:r>
              <a:rPr/>
              <a:t> </a:t>
            </a:r>
            <a:r>
              <a:rPr/>
              <a:t>precision</a:t>
            </a:r>
            <a:r>
              <a:rPr/>
              <a:t> </a:t>
            </a:r>
            <a:r>
              <a:rPr/>
              <a:t>does</a:t>
            </a:r>
            <a:r>
              <a:rPr/>
              <a:t> </a:t>
            </a:r>
            <a:r>
              <a:rPr/>
              <a:t>not</a:t>
            </a:r>
            <a:r>
              <a:rPr/>
              <a:t> </a:t>
            </a:r>
            <a:r>
              <a:rPr/>
              <a:t>mean</a:t>
            </a:r>
            <a:r>
              <a:rPr/>
              <a:t> </a:t>
            </a:r>
            <a:r>
              <a:rPr/>
              <a:t>that</a:t>
            </a:r>
            <a:r>
              <a:rPr/>
              <a:t> </a:t>
            </a:r>
            <a:r>
              <a:rPr/>
              <a:t>your</a:t>
            </a:r>
            <a:r>
              <a:rPr/>
              <a:t> </a:t>
            </a:r>
            <a:r>
              <a:rPr/>
              <a:t>results</a:t>
            </a:r>
            <a:r>
              <a:rPr/>
              <a:t> </a:t>
            </a:r>
            <a:r>
              <a:rPr/>
              <a:t>are</a:t>
            </a:r>
            <a:r>
              <a:rPr/>
              <a:t> </a:t>
            </a:r>
            <a:r>
              <a:rPr/>
              <a:t>not</a:t>
            </a:r>
            <a:r>
              <a:rPr/>
              <a:t> </a:t>
            </a:r>
            <a:r>
              <a:rPr/>
              <a:t>continuous.</a:t>
            </a:r>
            <a:r>
              <a:rPr/>
              <a:t> </a:t>
            </a:r>
            <a:r>
              <a:rPr/>
              <a:t>If</a:t>
            </a:r>
            <a:r>
              <a:rPr/>
              <a:t> </a:t>
            </a:r>
            <a:r>
              <a:rPr/>
              <a:t>you</a:t>
            </a:r>
            <a:r>
              <a:rPr/>
              <a:t> </a:t>
            </a:r>
            <a:r>
              <a:rPr/>
              <a:t>round</a:t>
            </a:r>
            <a:r>
              <a:rPr/>
              <a:t> </a:t>
            </a:r>
            <a:r>
              <a:rPr/>
              <a:t>to</a:t>
            </a:r>
            <a:r>
              <a:rPr/>
              <a:t> </a:t>
            </a:r>
            <a:r>
              <a:rPr/>
              <a:t>the</a:t>
            </a:r>
            <a:r>
              <a:rPr/>
              <a:t> </a:t>
            </a:r>
            <a:r>
              <a:rPr/>
              <a:t>nearest</a:t>
            </a:r>
            <a:r>
              <a:rPr/>
              <a:t> </a:t>
            </a:r>
            <a:r>
              <a:rPr/>
              <a:t>inch,</a:t>
            </a:r>
            <a:r>
              <a:rPr/>
              <a:t> </a:t>
            </a:r>
            <a:r>
              <a:rPr/>
              <a:t>you</a:t>
            </a:r>
            <a:r>
              <a:rPr/>
              <a:t> </a:t>
            </a:r>
            <a:r>
              <a:rPr/>
              <a:t>still</a:t>
            </a:r>
            <a:r>
              <a:rPr/>
              <a:t> </a:t>
            </a:r>
            <a:r>
              <a:rPr/>
              <a:t>are</a:t>
            </a:r>
            <a:r>
              <a:rPr/>
              <a:t> </a:t>
            </a:r>
            <a:r>
              <a:rPr/>
              <a:t>measuring</a:t>
            </a:r>
            <a:r>
              <a:rPr/>
              <a:t> </a:t>
            </a:r>
            <a:r>
              <a:rPr/>
              <a:t>an</a:t>
            </a:r>
            <a:r>
              <a:rPr/>
              <a:t> </a:t>
            </a:r>
            <a:r>
              <a:rPr/>
              <a:t>underlying</a:t>
            </a:r>
            <a:r>
              <a:rPr/>
              <a:t> </a:t>
            </a:r>
            <a:r>
              <a:rPr/>
              <a:t>construct</a:t>
            </a:r>
            <a:r>
              <a:rPr/>
              <a:t> </a:t>
            </a:r>
            <a:r>
              <a:rPr/>
              <a:t>that</a:t>
            </a:r>
            <a:r>
              <a:rPr/>
              <a:t> </a:t>
            </a:r>
            <a:r>
              <a:rPr/>
              <a:t>can</a:t>
            </a:r>
            <a:r>
              <a:rPr/>
              <a:t> </a:t>
            </a:r>
            <a:r>
              <a:rPr/>
              <a:t>take</a:t>
            </a:r>
            <a:r>
              <a:rPr/>
              <a:t> </a:t>
            </a:r>
            <a:r>
              <a:rPr/>
              <a:t>on</a:t>
            </a:r>
            <a:r>
              <a:rPr/>
              <a:t> </a:t>
            </a:r>
            <a:r>
              <a:rPr/>
              <a:t>more</a:t>
            </a:r>
            <a:r>
              <a:rPr/>
              <a:t> </a:t>
            </a:r>
            <a:r>
              <a:rPr/>
              <a:t>precision.</a:t>
            </a:r>
            <a:r>
              <a:rPr/>
              <a:t> </a:t>
            </a:r>
            <a:r>
              <a:rPr/>
              <a:t>Example</a:t>
            </a:r>
            <a:r>
              <a:rPr/>
              <a:t> </a:t>
            </a:r>
            <a:r>
              <a:rPr/>
              <a:t>is</a:t>
            </a:r>
            <a:r>
              <a:rPr/>
              <a:t> </a:t>
            </a:r>
            <a:r>
              <a:rPr/>
              <a:t>blood</a:t>
            </a:r>
            <a:r>
              <a:rPr/>
              <a:t> </a:t>
            </a:r>
            <a:r>
              <a:rPr/>
              <a:t>pressure,</a:t>
            </a:r>
            <a:r>
              <a:rPr/>
              <a:t> </a:t>
            </a:r>
            <a:r>
              <a:rPr/>
              <a:t>interbeat</a:t>
            </a:r>
            <a:r>
              <a:rPr/>
              <a:t> </a:t>
            </a:r>
            <a:r>
              <a:rPr/>
              <a:t>interval,</a:t>
            </a:r>
            <a:r>
              <a:rPr/>
              <a:t> </a:t>
            </a:r>
            <a:r>
              <a:rPr/>
              <a:t>where</a:t>
            </a:r>
            <a:r>
              <a:rPr/>
              <a:t> </a:t>
            </a:r>
            <a:r>
              <a:rPr/>
              <a:t>rounding</a:t>
            </a:r>
            <a:r>
              <a:rPr/>
              <a:t> </a:t>
            </a:r>
            <a:r>
              <a:rPr/>
              <a:t>is</a:t>
            </a:r>
            <a:r>
              <a:rPr/>
              <a:t> </a:t>
            </a:r>
            <a:r>
              <a:rPr/>
              <a:t>done</a:t>
            </a:r>
            <a:r>
              <a:rPr/>
              <a:t> </a:t>
            </a:r>
            <a:r>
              <a:rPr/>
              <a:t>but</a:t>
            </a:r>
            <a:r>
              <a:rPr/>
              <a:t> </a:t>
            </a:r>
            <a:r>
              <a:rPr/>
              <a:t>it</a:t>
            </a:r>
            <a:r>
              <a:rPr/>
              <a:t> </a:t>
            </a:r>
            <a:r>
              <a:rPr/>
              <a:t>still</a:t>
            </a:r>
            <a:r>
              <a:rPr/>
              <a:t> </a:t>
            </a:r>
            <a:r>
              <a:rPr/>
              <a:t>represents</a:t>
            </a:r>
            <a:r>
              <a:rPr/>
              <a:t> </a:t>
            </a:r>
            <a:r>
              <a:rPr/>
              <a:t>a</a:t>
            </a:r>
            <a:r>
              <a:rPr/>
              <a:t> </a:t>
            </a:r>
            <a:r>
              <a:rPr/>
              <a:t>continuous</a:t>
            </a:r>
            <a:r>
              <a:rPr/>
              <a:t> </a:t>
            </a:r>
            <a:r>
              <a:rPr/>
              <a:t>variable.</a:t>
            </a:r>
          </a:p>
          <a:p>
            <a:pPr lvl="0" marL="0" indent="0">
              <a:buNone/>
            </a:pPr>
          </a:p>
          <a:p>
            <a:pPr lvl="0" marL="0" indent="0">
              <a:buNone/>
            </a:pPr>
            <a:r>
              <a:rPr/>
              <a:t>Discrete</a:t>
            </a:r>
            <a:r>
              <a:rPr/>
              <a:t> </a:t>
            </a:r>
            <a:r>
              <a:rPr/>
              <a:t>values</a:t>
            </a:r>
            <a:r>
              <a:rPr/>
              <a:t> </a:t>
            </a:r>
            <a:r>
              <a:rPr/>
              <a:t>because</a:t>
            </a:r>
            <a:r>
              <a:rPr/>
              <a:t> </a:t>
            </a:r>
            <a:r>
              <a:rPr/>
              <a:t>of</a:t>
            </a:r>
            <a:r>
              <a:rPr/>
              <a:t> </a:t>
            </a:r>
            <a:r>
              <a:rPr/>
              <a:t>rounding,</a:t>
            </a:r>
            <a:r>
              <a:rPr/>
              <a:t> </a:t>
            </a:r>
            <a:r>
              <a:rPr/>
              <a:t>using</a:t>
            </a:r>
            <a:r>
              <a:rPr/>
              <a:t> </a:t>
            </a:r>
            <a:r>
              <a:rPr/>
              <a:t>counts,</a:t>
            </a:r>
            <a:r>
              <a:rPr/>
              <a:t> </a:t>
            </a:r>
            <a:r>
              <a:rPr/>
              <a:t>or</a:t>
            </a:r>
            <a:r>
              <a:rPr/>
              <a:t> </a:t>
            </a:r>
            <a:r>
              <a:rPr/>
              <a:t>a</a:t>
            </a:r>
            <a:r>
              <a:rPr/>
              <a:t> </a:t>
            </a:r>
            <a:r>
              <a:rPr/>
              <a:t>limited</a:t>
            </a:r>
            <a:r>
              <a:rPr/>
              <a:t> </a:t>
            </a:r>
            <a:r>
              <a:rPr/>
              <a:t>number</a:t>
            </a:r>
            <a:r>
              <a:rPr/>
              <a:t> </a:t>
            </a:r>
            <a:r>
              <a:rPr/>
              <a:t>of</a:t>
            </a:r>
            <a:r>
              <a:rPr/>
              <a:t> </a:t>
            </a:r>
            <a:r>
              <a:rPr/>
              <a:t>categories.</a:t>
            </a:r>
            <a:r>
              <a:rPr/>
              <a:t> </a:t>
            </a:r>
            <a:r>
              <a:rPr/>
              <a:t>As</a:t>
            </a:r>
            <a:r>
              <a:rPr/>
              <a:t> </a:t>
            </a:r>
            <a:r>
              <a:rPr/>
              <a:t>long</a:t>
            </a:r>
            <a:r>
              <a:rPr/>
              <a:t> </a:t>
            </a:r>
            <a:r>
              <a:rPr/>
              <a:t>as</a:t>
            </a:r>
            <a:r>
              <a:rPr/>
              <a:t> </a:t>
            </a:r>
            <a:r>
              <a:rPr/>
              <a:t>it</a:t>
            </a:r>
            <a:r>
              <a:rPr/>
              <a:t> </a:t>
            </a:r>
            <a:r>
              <a:rPr/>
              <a:t>represents</a:t>
            </a:r>
            <a:r>
              <a:rPr/>
              <a:t> </a:t>
            </a:r>
            <a:r>
              <a:rPr/>
              <a:t>an</a:t>
            </a:r>
            <a:r>
              <a:rPr/>
              <a:t> </a:t>
            </a:r>
            <a:r>
              <a:rPr/>
              <a:t>underlying</a:t>
            </a:r>
            <a:r>
              <a:rPr/>
              <a:t> </a:t>
            </a:r>
            <a:r>
              <a:rPr/>
              <a:t>construct,</a:t>
            </a:r>
            <a:r>
              <a:rPr/>
              <a:t> </a:t>
            </a:r>
            <a:r>
              <a:rPr/>
              <a:t>consider</a:t>
            </a:r>
            <a:r>
              <a:rPr/>
              <a:t> </a:t>
            </a:r>
            <a:r>
              <a:rPr/>
              <a:t>it</a:t>
            </a:r>
            <a:r>
              <a:rPr/>
              <a:t> </a:t>
            </a:r>
            <a:r>
              <a:rPr/>
              <a:t>as</a:t>
            </a:r>
            <a:r>
              <a:rPr/>
              <a:t> </a:t>
            </a:r>
            <a:r>
              <a:rPr/>
              <a:t>continuous.</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survey</a:t>
            </a:r>
            <a:r>
              <a:rPr/>
              <a:t> </a:t>
            </a:r>
            <a:r>
              <a:rPr/>
              <a:t>or</a:t>
            </a:r>
            <a:r>
              <a:rPr/>
              <a:t> </a:t>
            </a:r>
            <a:r>
              <a:rPr/>
              <a:t>scale</a:t>
            </a:r>
            <a:r>
              <a:rPr/>
              <a:t> </a:t>
            </a:r>
            <a:r>
              <a:rPr/>
              <a:t>to</a:t>
            </a:r>
            <a:r>
              <a:rPr/>
              <a:t> </a:t>
            </a:r>
            <a:r>
              <a:rPr/>
              <a:t>get</a:t>
            </a:r>
            <a:r>
              <a:rPr/>
              <a:t> </a:t>
            </a:r>
            <a:r>
              <a:rPr/>
              <a:t>at</a:t>
            </a:r>
            <a:r>
              <a:rPr/>
              <a:t> </a:t>
            </a:r>
            <a:r>
              <a:rPr/>
              <a:t>depression,</a:t>
            </a:r>
            <a:r>
              <a:rPr/>
              <a:t> </a:t>
            </a:r>
            <a:r>
              <a:rPr/>
              <a:t>pain,</a:t>
            </a:r>
            <a:r>
              <a:rPr/>
              <a:t> </a:t>
            </a:r>
            <a:r>
              <a:rPr/>
              <a:t>those</a:t>
            </a:r>
            <a:r>
              <a:rPr/>
              <a:t> </a:t>
            </a:r>
            <a:r>
              <a:rPr/>
              <a:t>kind</a:t>
            </a:r>
            <a:r>
              <a:rPr/>
              <a:t> </a:t>
            </a:r>
            <a:r>
              <a:rPr/>
              <a:t>of</a:t>
            </a:r>
            <a:r>
              <a:rPr/>
              <a:t> </a:t>
            </a:r>
            <a:r>
              <a:rPr/>
              <a:t>things.</a:t>
            </a:r>
            <a:r>
              <a:rPr/>
              <a:t> </a:t>
            </a:r>
            <a:r>
              <a:rPr/>
              <a:t>These</a:t>
            </a:r>
            <a:r>
              <a:rPr/>
              <a:t> </a:t>
            </a:r>
            <a:r>
              <a:rPr/>
              <a:t>are</a:t>
            </a:r>
            <a:r>
              <a:rPr/>
              <a:t> </a:t>
            </a:r>
            <a:r>
              <a:rPr/>
              <a:t>abstract</a:t>
            </a:r>
            <a:r>
              <a:rPr/>
              <a:t> </a:t>
            </a:r>
            <a:r>
              <a:rPr/>
              <a:t>variables.</a:t>
            </a:r>
          </a:p>
          <a:p>
            <a:pPr lvl="0" marL="0" indent="0">
              <a:buNone/>
            </a:pPr>
          </a:p>
          <a:p>
            <a:pPr lvl="0" marL="0" indent="0">
              <a:buNone/>
            </a:pPr>
            <a:r>
              <a:rPr/>
              <a:t>Bottom</a:t>
            </a:r>
            <a:r>
              <a:rPr/>
              <a:t> </a:t>
            </a:r>
            <a:r>
              <a:rPr/>
              <a:t>line</a:t>
            </a:r>
            <a:r>
              <a:rPr/>
              <a:t> </a:t>
            </a:r>
            <a:r>
              <a:rPr/>
              <a:t>is</a:t>
            </a:r>
            <a:r>
              <a:rPr/>
              <a:t> </a:t>
            </a:r>
            <a:r>
              <a:rPr/>
              <a:t>to</a:t>
            </a:r>
            <a:r>
              <a:rPr/>
              <a:t> </a:t>
            </a:r>
            <a:r>
              <a:rPr/>
              <a:t>define</a:t>
            </a:r>
            <a:r>
              <a:rPr/>
              <a:t> </a:t>
            </a:r>
            <a:r>
              <a:rPr/>
              <a:t>and</a:t>
            </a:r>
            <a:r>
              <a:rPr/>
              <a:t> </a:t>
            </a:r>
            <a:r>
              <a:rPr/>
              <a:t>operationalize</a:t>
            </a:r>
            <a:r>
              <a:rPr/>
              <a:t> </a:t>
            </a:r>
            <a:r>
              <a:rPr/>
              <a:t>how</a:t>
            </a:r>
            <a:r>
              <a:rPr/>
              <a:t> </a:t>
            </a:r>
            <a:r>
              <a:rPr/>
              <a:t>you</a:t>
            </a:r>
            <a:r>
              <a:rPr/>
              <a:t> </a:t>
            </a:r>
            <a:r>
              <a:rPr/>
              <a:t>measure</a:t>
            </a:r>
            <a:r>
              <a:rPr/>
              <a:t> </a:t>
            </a:r>
            <a:r>
              <a:rPr/>
              <a:t>something.</a:t>
            </a:r>
            <a:r>
              <a:rPr/>
              <a:t> </a:t>
            </a:r>
            <a:r>
              <a:rPr/>
              <a:t>It’s</a:t>
            </a:r>
            <a:r>
              <a:rPr/>
              <a:t> </a:t>
            </a:r>
            <a:r>
              <a:rPr/>
              <a:t>easy</a:t>
            </a:r>
            <a:r>
              <a:rPr/>
              <a:t> </a:t>
            </a:r>
            <a:r>
              <a:rPr/>
              <a:t>to</a:t>
            </a:r>
            <a:r>
              <a:rPr/>
              <a:t> </a:t>
            </a:r>
            <a:r>
              <a:rPr/>
              <a:t>say</a:t>
            </a:r>
            <a:r>
              <a:rPr/>
              <a:t> </a:t>
            </a:r>
            <a:r>
              <a:rPr/>
              <a:t>something</a:t>
            </a:r>
            <a:r>
              <a:rPr/>
              <a:t> </a:t>
            </a:r>
            <a:r>
              <a:rPr/>
              <a:t>like</a:t>
            </a:r>
            <a:r>
              <a:rPr/>
              <a:t> </a:t>
            </a:r>
            <a:r>
              <a:rPr/>
              <a:t>quality</a:t>
            </a:r>
            <a:r>
              <a:rPr/>
              <a:t> </a:t>
            </a:r>
            <a:r>
              <a:rPr/>
              <a:t>of</a:t>
            </a:r>
            <a:r>
              <a:rPr/>
              <a:t> </a:t>
            </a:r>
            <a:r>
              <a:rPr/>
              <a:t>life</a:t>
            </a:r>
            <a:r>
              <a:rPr/>
              <a:t> </a:t>
            </a:r>
            <a:r>
              <a:rPr/>
              <a:t>but</a:t>
            </a:r>
            <a:r>
              <a:rPr/>
              <a:t> </a:t>
            </a:r>
            <a:r>
              <a:rPr/>
              <a:t>you</a:t>
            </a:r>
            <a:r>
              <a:rPr/>
              <a:t> </a:t>
            </a:r>
            <a:r>
              <a:rPr/>
              <a:t>have</a:t>
            </a:r>
            <a:r>
              <a:rPr/>
              <a:t> </a:t>
            </a:r>
            <a:r>
              <a:rPr/>
              <a:t>to</a:t>
            </a:r>
            <a:r>
              <a:rPr/>
              <a:t> </a:t>
            </a:r>
            <a:r>
              <a:rPr/>
              <a:t>pin</a:t>
            </a:r>
            <a:r>
              <a:rPr/>
              <a:t> </a:t>
            </a:r>
            <a:r>
              <a:rPr/>
              <a:t>this</a:t>
            </a:r>
            <a:r>
              <a:rPr/>
              <a:t> </a:t>
            </a:r>
            <a:r>
              <a:rPr/>
              <a:t>down</a:t>
            </a:r>
            <a:r>
              <a:rPr/>
              <a:t> </a:t>
            </a:r>
            <a:r>
              <a:rPr/>
              <a:t>and</a:t>
            </a:r>
            <a:r>
              <a:rPr/>
              <a:t> </a:t>
            </a:r>
            <a:r>
              <a:rPr/>
              <a:t>establish</a:t>
            </a:r>
            <a:r>
              <a:rPr/>
              <a:t> </a:t>
            </a:r>
            <a:r>
              <a:rPr/>
              <a:t>measurement</a:t>
            </a:r>
            <a:r>
              <a:rPr/>
              <a:t> </a:t>
            </a:r>
            <a:r>
              <a:rPr/>
              <a:t>validity.</a:t>
            </a:r>
            <a:r>
              <a:rPr/>
              <a:t> </a:t>
            </a:r>
            <a:r>
              <a:rPr/>
              <a:t>Consistency</a:t>
            </a:r>
            <a:r>
              <a:rPr/>
              <a:t> </a:t>
            </a:r>
            <a:r>
              <a:rPr/>
              <a:t>is</a:t>
            </a:r>
            <a:r>
              <a:rPr/>
              <a:t> </a:t>
            </a:r>
            <a:r>
              <a:rPr/>
              <a:t>important</a:t>
            </a:r>
            <a:r>
              <a:rPr/>
              <a:t> </a:t>
            </a:r>
            <a:r>
              <a:rPr/>
              <a:t>to</a:t>
            </a:r>
            <a:r>
              <a:rPr/>
              <a:t> </a:t>
            </a:r>
            <a:r>
              <a:rPr/>
              <a:t>avoid</a:t>
            </a:r>
            <a:r>
              <a:rPr/>
              <a:t> </a:t>
            </a:r>
            <a:r>
              <a:rPr/>
              <a:t>measurement</a:t>
            </a:r>
            <a:r>
              <a:rPr/>
              <a:t> </a:t>
            </a:r>
            <a:r>
              <a:rPr/>
              <a:t>bias.</a:t>
            </a:r>
          </a:p>
          <a:p>
            <a:pPr lvl="0" marL="0" indent="0">
              <a:buNone/>
            </a:pPr>
          </a:p>
          <a:p>
            <a:pPr lvl="0" marL="0" indent="0">
              <a:buNone/>
            </a:pPr>
            <a:r>
              <a:rPr/>
              <a:t>Even</a:t>
            </a:r>
            <a:r>
              <a:rPr/>
              <a:t> </a:t>
            </a:r>
            <a:r>
              <a:rPr/>
              <a:t>for</a:t>
            </a:r>
            <a:r>
              <a:rPr/>
              <a:t> </a:t>
            </a:r>
            <a:r>
              <a:rPr/>
              <a:t>pretty</a:t>
            </a:r>
            <a:r>
              <a:rPr/>
              <a:t> </a:t>
            </a:r>
            <a:r>
              <a:rPr/>
              <a:t>obvious</a:t>
            </a:r>
            <a:r>
              <a:rPr/>
              <a:t> </a:t>
            </a:r>
            <a:r>
              <a:rPr/>
              <a:t>values</a:t>
            </a:r>
            <a:r>
              <a:rPr/>
              <a:t> </a:t>
            </a:r>
            <a:r>
              <a:rPr/>
              <a:t>like</a:t>
            </a:r>
            <a:r>
              <a:rPr/>
              <a:t> </a:t>
            </a:r>
            <a:r>
              <a:rPr/>
              <a:t>blood</a:t>
            </a:r>
            <a:r>
              <a:rPr/>
              <a:t> </a:t>
            </a:r>
            <a:r>
              <a:rPr/>
              <a:t>pressure,</a:t>
            </a:r>
            <a:r>
              <a:rPr/>
              <a:t> </a:t>
            </a:r>
            <a:r>
              <a:rPr/>
              <a:t>there</a:t>
            </a:r>
            <a:r>
              <a:rPr/>
              <a:t> </a:t>
            </a:r>
            <a:r>
              <a:rPr/>
              <a:t>are</a:t>
            </a:r>
            <a:r>
              <a:rPr/>
              <a:t> </a:t>
            </a:r>
            <a:r>
              <a:rPr/>
              <a:t>different</a:t>
            </a:r>
            <a:r>
              <a:rPr/>
              <a:t> </a:t>
            </a:r>
            <a:r>
              <a:rPr/>
              <a:t>ways</a:t>
            </a:r>
            <a:r>
              <a:rPr/>
              <a:t> </a:t>
            </a:r>
            <a:r>
              <a:rPr/>
              <a:t>to</a:t>
            </a:r>
            <a:r>
              <a:rPr/>
              <a:t> </a:t>
            </a:r>
            <a:r>
              <a:rPr/>
              <a:t>measure</a:t>
            </a:r>
            <a:r>
              <a:rPr/>
              <a:t> </a:t>
            </a:r>
            <a:r>
              <a:rPr/>
              <a:t>and</a:t>
            </a:r>
            <a:r>
              <a:rPr/>
              <a:t> </a:t>
            </a:r>
            <a:r>
              <a:rPr/>
              <a:t>you</a:t>
            </a:r>
            <a:r>
              <a:rPr/>
              <a:t> </a:t>
            </a:r>
            <a:r>
              <a:rPr/>
              <a:t>need</a:t>
            </a:r>
            <a:r>
              <a:rPr/>
              <a:t> </a:t>
            </a:r>
            <a:r>
              <a:rPr/>
              <a:t>to</a:t>
            </a:r>
            <a:r>
              <a:rPr/>
              <a:t> </a:t>
            </a:r>
            <a:r>
              <a:rPr/>
              <a:t>choose</a:t>
            </a:r>
            <a:r>
              <a:rPr/>
              <a:t> </a:t>
            </a:r>
            <a:r>
              <a:rPr/>
              <a:t>a</a:t>
            </a:r>
            <a:r>
              <a:rPr/>
              <a:t> </a:t>
            </a:r>
            <a:r>
              <a:rPr/>
              <a:t>single</a:t>
            </a:r>
            <a:r>
              <a:rPr/>
              <a:t> </a:t>
            </a:r>
            <a:r>
              <a:rPr/>
              <a:t>method</a:t>
            </a:r>
            <a:r>
              <a:rPr/>
              <a:t> </a:t>
            </a:r>
            <a:r>
              <a:rPr/>
              <a:t>for</a:t>
            </a:r>
            <a:r>
              <a:rPr/>
              <a:t> </a:t>
            </a:r>
            <a:r>
              <a:rPr/>
              <a:t>consistency</a:t>
            </a:r>
            <a:r>
              <a:rPr/>
              <a:t> </a:t>
            </a:r>
            <a:r>
              <a:rPr/>
              <a:t>and</a:t>
            </a:r>
            <a:r>
              <a:rPr/>
              <a:t> </a:t>
            </a:r>
            <a:r>
              <a:rPr/>
              <a:t>careful</a:t>
            </a:r>
            <a:r>
              <a:rPr/>
              <a:t> </a:t>
            </a:r>
            <a:r>
              <a:rPr/>
              <a:t>control,</a:t>
            </a:r>
            <a:r>
              <a:rPr/>
              <a:t> </a:t>
            </a:r>
            <a:r>
              <a:rPr/>
              <a:t>and</a:t>
            </a:r>
            <a:r>
              <a:rPr/>
              <a:t> </a:t>
            </a:r>
            <a:r>
              <a:rPr/>
              <a:t>when</a:t>
            </a:r>
            <a:r>
              <a:rPr/>
              <a:t> </a:t>
            </a:r>
            <a:r>
              <a:rPr/>
              <a:t>there</a:t>
            </a:r>
            <a:r>
              <a:rPr/>
              <a:t> </a:t>
            </a:r>
            <a:r>
              <a:rPr/>
              <a:t>are</a:t>
            </a:r>
            <a:r>
              <a:rPr/>
              <a:t> </a:t>
            </a:r>
            <a:r>
              <a:rPr/>
              <a:t>multiple</a:t>
            </a:r>
            <a:r>
              <a:rPr/>
              <a:t> </a:t>
            </a:r>
            <a:r>
              <a:rPr/>
              <a:t>methods,</a:t>
            </a:r>
            <a:r>
              <a:rPr/>
              <a:t> </a:t>
            </a:r>
            <a:r>
              <a:rPr/>
              <a:t>chose</a:t>
            </a:r>
            <a:r>
              <a:rPr/>
              <a:t> </a:t>
            </a:r>
            <a:r>
              <a:rPr/>
              <a:t>the</a:t>
            </a:r>
            <a:r>
              <a:rPr/>
              <a:t> </a:t>
            </a:r>
            <a:r>
              <a:rPr/>
              <a:t>method</a:t>
            </a:r>
            <a:r>
              <a:rPr/>
              <a:t> </a:t>
            </a:r>
            <a:r>
              <a:rPr/>
              <a:t>that</a:t>
            </a:r>
            <a:r>
              <a:rPr/>
              <a:t> </a:t>
            </a:r>
            <a:r>
              <a:rPr/>
              <a:t>is</a:t>
            </a:r>
            <a:r>
              <a:rPr/>
              <a:t> </a:t>
            </a:r>
            <a:r>
              <a:rPr/>
              <a:t>optimal</a:t>
            </a:r>
            <a:r>
              <a:rPr/>
              <a:t> </a:t>
            </a:r>
            <a:r>
              <a:rPr/>
              <a:t>for</a:t>
            </a:r>
            <a:r>
              <a:rPr/>
              <a:t> </a:t>
            </a:r>
            <a:r>
              <a:rPr/>
              <a:t>your</a:t>
            </a:r>
            <a:r>
              <a:rPr/>
              <a:t> </a:t>
            </a:r>
            <a:r>
              <a:rPr/>
              <a:t>needs.</a:t>
            </a:r>
            <a:r>
              <a:rPr/>
              <a:t> </a:t>
            </a:r>
            <a:r>
              <a:rPr/>
              <a:t>Blood</a:t>
            </a:r>
            <a:r>
              <a:rPr/>
              <a:t> </a:t>
            </a:r>
            <a:r>
              <a:rPr/>
              <a:t>pressure,</a:t>
            </a:r>
            <a:r>
              <a:rPr/>
              <a:t> </a:t>
            </a:r>
            <a:r>
              <a:rPr/>
              <a:t>for</a:t>
            </a:r>
            <a:r>
              <a:rPr/>
              <a:t> </a:t>
            </a:r>
            <a:r>
              <a:rPr/>
              <a:t>example,</a:t>
            </a:r>
            <a:r>
              <a:rPr/>
              <a:t> </a:t>
            </a:r>
            <a:r>
              <a:rPr/>
              <a:t>can</a:t>
            </a:r>
            <a:r>
              <a:rPr/>
              <a:t> </a:t>
            </a:r>
            <a:r>
              <a:rPr/>
              <a:t>be</a:t>
            </a:r>
            <a:r>
              <a:rPr/>
              <a:t> </a:t>
            </a:r>
            <a:r>
              <a:rPr/>
              <a:t>influenced</a:t>
            </a:r>
            <a:r>
              <a:rPr/>
              <a:t> </a:t>
            </a:r>
            <a:r>
              <a:rPr/>
              <a:t>by</a:t>
            </a:r>
            <a:r>
              <a:rPr/>
              <a:t> </a:t>
            </a:r>
            <a:r>
              <a:rPr/>
              <a:t>whether</a:t>
            </a:r>
            <a:r>
              <a:rPr/>
              <a:t> </a:t>
            </a:r>
            <a:r>
              <a:rPr/>
              <a:t>you</a:t>
            </a:r>
            <a:r>
              <a:rPr/>
              <a:t> </a:t>
            </a:r>
            <a:r>
              <a:rPr/>
              <a:t>are</a:t>
            </a:r>
            <a:r>
              <a:rPr/>
              <a:t> </a:t>
            </a:r>
            <a:r>
              <a:rPr/>
              <a:t>sitting</a:t>
            </a:r>
            <a:r>
              <a:rPr/>
              <a:t> </a:t>
            </a:r>
            <a:r>
              <a:rPr/>
              <a:t>or</a:t>
            </a:r>
            <a:r>
              <a:rPr/>
              <a:t> </a:t>
            </a:r>
            <a:r>
              <a:rPr/>
              <a:t>standing</a:t>
            </a:r>
            <a:r>
              <a:rPr/>
              <a:t> </a:t>
            </a:r>
            <a:r>
              <a:rPr/>
              <a:t>and</a:t>
            </a:r>
            <a:r>
              <a:rPr/>
              <a:t> </a:t>
            </a:r>
            <a:r>
              <a:rPr/>
              <a:t>whether</a:t>
            </a:r>
            <a:r>
              <a:rPr/>
              <a:t> </a:t>
            </a:r>
            <a:r>
              <a:rPr/>
              <a:t>you</a:t>
            </a:r>
            <a:r>
              <a:rPr/>
              <a:t> </a:t>
            </a:r>
            <a:r>
              <a:rPr/>
              <a:t>are</a:t>
            </a:r>
            <a:r>
              <a:rPr/>
              <a:t> </a:t>
            </a:r>
            <a:r>
              <a:rPr/>
              <a:t>talking</a:t>
            </a:r>
            <a:r>
              <a:rPr/>
              <a:t> </a:t>
            </a:r>
            <a:r>
              <a:rPr/>
              <a:t>while</a:t>
            </a:r>
            <a:r>
              <a:rPr/>
              <a:t> </a:t>
            </a:r>
            <a:r>
              <a:rPr/>
              <a:t>the</a:t>
            </a:r>
            <a:r>
              <a:rPr/>
              <a:t> </a:t>
            </a:r>
            <a:r>
              <a:rPr/>
              <a:t>measurement</a:t>
            </a:r>
            <a:r>
              <a:rPr/>
              <a:t> </a:t>
            </a:r>
            <a:r>
              <a:rPr/>
              <a:t>is</a:t>
            </a:r>
            <a:r>
              <a:rPr/>
              <a:t> </a:t>
            </a:r>
            <a:r>
              <a:rPr/>
              <a:t>being</a:t>
            </a:r>
            <a:r>
              <a:rPr/>
              <a:t> </a:t>
            </a:r>
            <a:r>
              <a:rPr/>
              <a:t>done.</a:t>
            </a:r>
          </a:p>
          <a:p>
            <a:pPr lvl="0" marL="0" indent="0">
              <a:buNone/>
            </a:pPr>
          </a:p>
          <a:p>
            <a:pPr lvl="0" marL="0" indent="0">
              <a:buNone/>
            </a:pPr>
            <a:r>
              <a:rPr/>
              <a:t>Formalizing</a:t>
            </a:r>
            <a:r>
              <a:rPr/>
              <a:t> </a:t>
            </a:r>
            <a:r>
              <a:rPr/>
              <a:t>the</a:t>
            </a:r>
            <a:r>
              <a:rPr/>
              <a:t> </a:t>
            </a:r>
            <a:r>
              <a:rPr/>
              <a:t>rules</a:t>
            </a:r>
            <a:r>
              <a:rPr/>
              <a:t> </a:t>
            </a:r>
            <a:r>
              <a:rPr/>
              <a:t>for</a:t>
            </a:r>
            <a:r>
              <a:rPr/>
              <a:t> </a:t>
            </a:r>
            <a:r>
              <a:rPr/>
              <a:t>measurement</a:t>
            </a:r>
            <a:r>
              <a:rPr/>
              <a:t> </a:t>
            </a:r>
            <a:r>
              <a:rPr/>
              <a:t>helps</a:t>
            </a:r>
            <a:r>
              <a:rPr/>
              <a:t> </a:t>
            </a:r>
            <a:r>
              <a:rPr/>
              <a:t>reduce</a:t>
            </a:r>
            <a:r>
              <a:rPr/>
              <a:t> </a:t>
            </a:r>
            <a:r>
              <a:rPr/>
              <a:t>bias.</a:t>
            </a:r>
            <a:r>
              <a:rPr/>
              <a:t> </a:t>
            </a:r>
            <a:r>
              <a:rPr/>
              <a:t>This</a:t>
            </a:r>
            <a:r>
              <a:rPr/>
              <a:t> </a:t>
            </a:r>
            <a:r>
              <a:rPr/>
              <a:t>is</a:t>
            </a:r>
            <a:r>
              <a:rPr/>
              <a:t> </a:t>
            </a:r>
            <a:r>
              <a:rPr/>
              <a:t>a</a:t>
            </a:r>
            <a:r>
              <a:rPr/>
              <a:t> </a:t>
            </a:r>
            <a:r>
              <a:rPr/>
              <a:t>real</a:t>
            </a:r>
            <a:r>
              <a:rPr/>
              <a:t> </a:t>
            </a:r>
            <a:r>
              <a:rPr/>
              <a:t>concern</a:t>
            </a:r>
            <a:r>
              <a:rPr/>
              <a:t> </a:t>
            </a:r>
            <a:r>
              <a:rPr/>
              <a:t>when</a:t>
            </a:r>
            <a:r>
              <a:rPr/>
              <a:t> </a:t>
            </a:r>
            <a:r>
              <a:rPr/>
              <a:t>you</a:t>
            </a:r>
            <a:r>
              <a:rPr/>
              <a:t> </a:t>
            </a:r>
            <a:r>
              <a:rPr/>
              <a:t>have</a:t>
            </a:r>
            <a:r>
              <a:rPr/>
              <a:t> </a:t>
            </a:r>
            <a:r>
              <a:rPr/>
              <a:t>a</a:t>
            </a:r>
            <a:r>
              <a:rPr/>
              <a:t> </a:t>
            </a:r>
            <a:r>
              <a:rPr/>
              <a:t>variety</a:t>
            </a:r>
            <a:r>
              <a:rPr/>
              <a:t> </a:t>
            </a:r>
            <a:r>
              <a:rPr/>
              <a:t>of</a:t>
            </a:r>
            <a:r>
              <a:rPr/>
              <a:t> </a:t>
            </a:r>
            <a:r>
              <a:rPr/>
              <a:t>people</a:t>
            </a:r>
            <a:r>
              <a:rPr/>
              <a:t> </a:t>
            </a:r>
            <a:r>
              <a:rPr/>
              <a:t>doing</a:t>
            </a:r>
            <a:r>
              <a:rPr/>
              <a:t> </a:t>
            </a:r>
            <a:r>
              <a:rPr/>
              <a:t>the</a:t>
            </a:r>
            <a:r>
              <a:rPr/>
              <a:t> </a:t>
            </a:r>
            <a:r>
              <a:rPr/>
              <a:t>same</a:t>
            </a:r>
            <a:r>
              <a:rPr/>
              <a:t> </a:t>
            </a:r>
            <a:r>
              <a:rPr/>
              <a:t>measurements.</a:t>
            </a:r>
            <a:r>
              <a:rPr/>
              <a:t> </a:t>
            </a:r>
            <a:r>
              <a:rPr/>
              <a:t>How</a:t>
            </a:r>
            <a:r>
              <a:rPr/>
              <a:t> </a:t>
            </a:r>
            <a:r>
              <a:rPr/>
              <a:t>are</a:t>
            </a:r>
            <a:r>
              <a:rPr/>
              <a:t> </a:t>
            </a:r>
            <a:r>
              <a:rPr/>
              <a:t>new</a:t>
            </a:r>
            <a:r>
              <a:rPr/>
              <a:t> </a:t>
            </a:r>
            <a:r>
              <a:rPr/>
              <a:t>hires</a:t>
            </a:r>
            <a:r>
              <a:rPr/>
              <a:t> </a:t>
            </a:r>
            <a:r>
              <a:rPr/>
              <a:t>trained?</a:t>
            </a:r>
            <a:r>
              <a:rPr/>
              <a:t> </a:t>
            </a:r>
            <a:r>
              <a:rPr/>
              <a:t>Can</a:t>
            </a:r>
            <a:r>
              <a:rPr/>
              <a:t> </a:t>
            </a:r>
            <a:r>
              <a:rPr/>
              <a:t>you</a:t>
            </a:r>
            <a:r>
              <a:rPr/>
              <a:t> </a:t>
            </a:r>
            <a:r>
              <a:rPr/>
              <a:t>verify</a:t>
            </a:r>
            <a:r>
              <a:rPr/>
              <a:t> </a:t>
            </a:r>
            <a:r>
              <a:rPr/>
              <a:t>that</a:t>
            </a:r>
            <a:r>
              <a:rPr/>
              <a:t> </a:t>
            </a:r>
            <a:r>
              <a:rPr/>
              <a:t>they</a:t>
            </a:r>
            <a:r>
              <a:rPr/>
              <a:t> </a:t>
            </a:r>
            <a:r>
              <a:rPr/>
              <a:t>are</a:t>
            </a:r>
            <a:r>
              <a:rPr/>
              <a:t> </a:t>
            </a:r>
            <a:r>
              <a:rPr/>
              <a:t>trained</a:t>
            </a:r>
            <a:r>
              <a:rPr/>
              <a:t> </a:t>
            </a:r>
            <a:r>
              <a:rPr/>
              <a:t>to</a:t>
            </a:r>
            <a:r>
              <a:rPr/>
              <a:t> </a:t>
            </a:r>
            <a:r>
              <a:rPr/>
              <a:t>the</a:t>
            </a:r>
            <a:r>
              <a:rPr/>
              <a:t> </a:t>
            </a:r>
            <a:r>
              <a:rPr/>
              <a:t>standard</a:t>
            </a:r>
            <a:r>
              <a:rPr/>
              <a:t> </a:t>
            </a:r>
            <a:r>
              <a:rPr/>
              <a:t>that</a:t>
            </a:r>
            <a:r>
              <a:rPr/>
              <a:t> </a:t>
            </a:r>
            <a:r>
              <a:rPr/>
              <a:t>you</a:t>
            </a:r>
            <a:r>
              <a:rPr/>
              <a:t> </a:t>
            </a:r>
            <a:r>
              <a:rPr/>
              <a:t>have</a:t>
            </a:r>
            <a:r>
              <a:rPr/>
              <a:t> </a:t>
            </a:r>
            <a:r>
              <a:rPr/>
              <a:t>promised.</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Nominal</a:t>
            </a:r>
            <a:r>
              <a:rPr/>
              <a:t> </a:t>
            </a:r>
            <a:r>
              <a:rPr/>
              <a:t>means</a:t>
            </a:r>
            <a:r>
              <a:rPr/>
              <a:t> </a:t>
            </a:r>
            <a:r>
              <a:rPr/>
              <a:t>names,</a:t>
            </a:r>
            <a:r>
              <a:rPr/>
              <a:t> </a:t>
            </a:r>
            <a:r>
              <a:rPr/>
              <a:t>classification,</a:t>
            </a:r>
            <a:r>
              <a:rPr/>
              <a:t> </a:t>
            </a:r>
            <a:r>
              <a:rPr/>
              <a:t>or</a:t>
            </a:r>
            <a:r>
              <a:rPr/>
              <a:t> </a:t>
            </a:r>
            <a:r>
              <a:rPr/>
              <a:t>categorical</a:t>
            </a:r>
            <a:r>
              <a:rPr/>
              <a:t> </a:t>
            </a:r>
            <a:r>
              <a:rPr/>
              <a:t>assignment.</a:t>
            </a:r>
            <a:r>
              <a:rPr/>
              <a:t> </a:t>
            </a:r>
            <a:r>
              <a:rPr/>
              <a:t>Names</a:t>
            </a:r>
            <a:r>
              <a:rPr/>
              <a:t> </a:t>
            </a:r>
            <a:r>
              <a:rPr/>
              <a:t>are</a:t>
            </a:r>
            <a:r>
              <a:rPr/>
              <a:t> </a:t>
            </a:r>
            <a:r>
              <a:rPr/>
              <a:t>mutually</a:t>
            </a:r>
            <a:r>
              <a:rPr/>
              <a:t> </a:t>
            </a:r>
            <a:r>
              <a:rPr/>
              <a:t>exclusive</a:t>
            </a:r>
            <a:r>
              <a:rPr/>
              <a:t> </a:t>
            </a:r>
            <a:r>
              <a:rPr/>
              <a:t>and</a:t>
            </a:r>
            <a:r>
              <a:rPr/>
              <a:t> </a:t>
            </a:r>
            <a:r>
              <a:rPr/>
              <a:t>exhaustive.</a:t>
            </a:r>
            <a:r>
              <a:rPr/>
              <a:t> </a:t>
            </a:r>
            <a:r>
              <a:rPr/>
              <a:t>Value</a:t>
            </a:r>
            <a:r>
              <a:rPr/>
              <a:t> </a:t>
            </a:r>
            <a:r>
              <a:rPr/>
              <a:t>that</a:t>
            </a:r>
            <a:r>
              <a:rPr/>
              <a:t> </a:t>
            </a:r>
            <a:r>
              <a:rPr/>
              <a:t>is</a:t>
            </a:r>
            <a:r>
              <a:rPr/>
              <a:t> </a:t>
            </a:r>
            <a:r>
              <a:rPr/>
              <a:t>shown</a:t>
            </a:r>
            <a:r>
              <a:rPr/>
              <a:t> </a:t>
            </a:r>
            <a:r>
              <a:rPr/>
              <a:t>is</a:t>
            </a:r>
            <a:r>
              <a:rPr/>
              <a:t> </a:t>
            </a:r>
            <a:r>
              <a:rPr/>
              <a:t>a</a:t>
            </a:r>
            <a:r>
              <a:rPr/>
              <a:t> </a:t>
            </a:r>
            <a:r>
              <a:rPr/>
              <a:t>number</a:t>
            </a:r>
            <a:r>
              <a:rPr/>
              <a:t> </a:t>
            </a:r>
            <a:r>
              <a:rPr/>
              <a:t>code</a:t>
            </a:r>
            <a:r>
              <a:rPr/>
              <a:t> </a:t>
            </a:r>
            <a:r>
              <a:rPr/>
              <a:t>or</a:t>
            </a:r>
            <a:r>
              <a:rPr/>
              <a:t> </a:t>
            </a:r>
            <a:r>
              <a:rPr/>
              <a:t>a</a:t>
            </a:r>
            <a:r>
              <a:rPr/>
              <a:t> </a:t>
            </a:r>
            <a:r>
              <a:rPr/>
              <a:t>text</a:t>
            </a:r>
            <a:r>
              <a:rPr/>
              <a:t> </a:t>
            </a:r>
            <a:r>
              <a:rPr/>
              <a:t>word.</a:t>
            </a:r>
          </a:p>
          <a:p>
            <a:pPr lvl="0" marL="0" indent="0">
              <a:buNone/>
            </a:pPr>
          </a:p>
          <a:p>
            <a:pPr lvl="0" marL="0" indent="0">
              <a:buNone/>
            </a:pPr>
            <a:r>
              <a:rPr/>
              <a:t>Ordinal</a:t>
            </a:r>
            <a:r>
              <a:rPr/>
              <a:t> </a:t>
            </a:r>
            <a:r>
              <a:rPr/>
              <a:t>is</a:t>
            </a:r>
            <a:r>
              <a:rPr/>
              <a:t> </a:t>
            </a:r>
            <a:r>
              <a:rPr/>
              <a:t>similar</a:t>
            </a:r>
            <a:r>
              <a:rPr/>
              <a:t> </a:t>
            </a:r>
            <a:r>
              <a:rPr/>
              <a:t>to</a:t>
            </a:r>
            <a:r>
              <a:rPr/>
              <a:t> </a:t>
            </a:r>
            <a:r>
              <a:rPr/>
              <a:t>nominal</a:t>
            </a:r>
            <a:r>
              <a:rPr/>
              <a:t> </a:t>
            </a:r>
            <a:r>
              <a:rPr/>
              <a:t>plus</a:t>
            </a:r>
            <a:r>
              <a:rPr/>
              <a:t> </a:t>
            </a:r>
            <a:r>
              <a:rPr/>
              <a:t>some</a:t>
            </a:r>
            <a:r>
              <a:rPr/>
              <a:t> </a:t>
            </a:r>
            <a:r>
              <a:rPr/>
              <a:t>orderliness</a:t>
            </a:r>
            <a:r>
              <a:rPr/>
              <a:t> </a:t>
            </a:r>
            <a:r>
              <a:rPr/>
              <a:t>as</a:t>
            </a:r>
            <a:r>
              <a:rPr/>
              <a:t> </a:t>
            </a:r>
            <a:r>
              <a:rPr/>
              <a:t>to</a:t>
            </a:r>
            <a:r>
              <a:rPr/>
              <a:t> </a:t>
            </a:r>
            <a:r>
              <a:rPr/>
              <a:t>what</a:t>
            </a:r>
            <a:r>
              <a:rPr/>
              <a:t> </a:t>
            </a:r>
            <a:r>
              <a:rPr/>
              <a:t>those</a:t>
            </a:r>
            <a:r>
              <a:rPr/>
              <a:t> </a:t>
            </a:r>
            <a:r>
              <a:rPr/>
              <a:t>responses</a:t>
            </a:r>
            <a:r>
              <a:rPr/>
              <a:t> </a:t>
            </a:r>
            <a:r>
              <a:rPr/>
              <a:t>mean.</a:t>
            </a:r>
            <a:r>
              <a:rPr/>
              <a:t> </a:t>
            </a:r>
            <a:r>
              <a:rPr/>
              <a:t>Example</a:t>
            </a:r>
            <a:r>
              <a:rPr/>
              <a:t> </a:t>
            </a:r>
            <a:r>
              <a:rPr/>
              <a:t>five</a:t>
            </a:r>
            <a:r>
              <a:rPr/>
              <a:t> </a:t>
            </a:r>
            <a:r>
              <a:rPr/>
              <a:t>point</a:t>
            </a:r>
            <a:r>
              <a:rPr/>
              <a:t> </a:t>
            </a:r>
            <a:r>
              <a:rPr/>
              <a:t>scale.</a:t>
            </a:r>
          </a:p>
          <a:p>
            <a:pPr lvl="0" marL="0" indent="0">
              <a:buNone/>
            </a:pPr>
          </a:p>
          <a:p>
            <a:pPr lvl="0" marL="0" indent="0">
              <a:buNone/>
            </a:pPr>
            <a:r>
              <a:rPr/>
              <a:t>There</a:t>
            </a:r>
            <a:r>
              <a:rPr/>
              <a:t> </a:t>
            </a:r>
            <a:r>
              <a:rPr/>
              <a:t>is</a:t>
            </a:r>
            <a:r>
              <a:rPr/>
              <a:t> </a:t>
            </a:r>
            <a:r>
              <a:rPr/>
              <a:t>no</a:t>
            </a:r>
            <a:r>
              <a:rPr/>
              <a:t> </a:t>
            </a:r>
            <a:r>
              <a:rPr/>
              <a:t>true</a:t>
            </a:r>
            <a:r>
              <a:rPr/>
              <a:t> </a:t>
            </a:r>
            <a:r>
              <a:rPr/>
              <a:t>zero</a:t>
            </a:r>
            <a:r>
              <a:rPr/>
              <a:t> </a:t>
            </a:r>
            <a:r>
              <a:rPr/>
              <a:t>point.</a:t>
            </a:r>
            <a:r>
              <a:rPr/>
              <a:t> </a:t>
            </a:r>
            <a:r>
              <a:rPr/>
              <a:t>Can’t</a:t>
            </a:r>
            <a:r>
              <a:rPr/>
              <a:t> </a:t>
            </a:r>
            <a:r>
              <a:rPr/>
              <a:t>perform</a:t>
            </a:r>
            <a:r>
              <a:rPr/>
              <a:t> </a:t>
            </a:r>
            <a:r>
              <a:rPr/>
              <a:t>arithmetic</a:t>
            </a:r>
            <a:r>
              <a:rPr/>
              <a:t> </a:t>
            </a:r>
            <a:r>
              <a:rPr/>
              <a:t>operatitons</a:t>
            </a:r>
            <a:r>
              <a:rPr/>
              <a:t> </a:t>
            </a:r>
            <a:r>
              <a:rPr/>
              <a:t>on</a:t>
            </a:r>
            <a:r>
              <a:rPr/>
              <a:t> </a:t>
            </a:r>
            <a:r>
              <a:rPr/>
              <a:t>ordinal</a:t>
            </a:r>
            <a:r>
              <a:rPr/>
              <a:t> </a:t>
            </a:r>
            <a:r>
              <a:rPr/>
              <a:t>variables.</a:t>
            </a:r>
          </a:p>
          <a:p>
            <a:pPr lvl="0" marL="0" indent="0">
              <a:buNone/>
            </a:pPr>
          </a:p>
          <a:p>
            <a:pPr lvl="0" marL="0" indent="0">
              <a:buNone/>
            </a:pPr>
            <a:r>
              <a:rPr/>
              <a:t>You</a:t>
            </a:r>
            <a:r>
              <a:rPr/>
              <a:t> </a:t>
            </a:r>
            <a:r>
              <a:rPr/>
              <a:t>can</a:t>
            </a:r>
            <a:r>
              <a:rPr/>
              <a:t> </a:t>
            </a:r>
            <a:r>
              <a:rPr/>
              <a:t>talk</a:t>
            </a:r>
            <a:r>
              <a:rPr/>
              <a:t> </a:t>
            </a:r>
            <a:r>
              <a:rPr/>
              <a:t>about</a:t>
            </a:r>
            <a:r>
              <a:rPr/>
              <a:t> </a:t>
            </a:r>
            <a:r>
              <a:rPr/>
              <a:t>the</a:t>
            </a:r>
            <a:r>
              <a:rPr/>
              <a:t> </a:t>
            </a:r>
            <a:r>
              <a:rPr/>
              <a:t>direction</a:t>
            </a:r>
            <a:r>
              <a:rPr/>
              <a:t> </a:t>
            </a:r>
            <a:r>
              <a:rPr/>
              <a:t>of</a:t>
            </a:r>
            <a:r>
              <a:rPr/>
              <a:t> </a:t>
            </a:r>
            <a:r>
              <a:rPr/>
              <a:t>change.</a:t>
            </a:r>
          </a:p>
          <a:p>
            <a:pPr lvl="0" marL="0" indent="0">
              <a:buNone/>
            </a:pPr>
          </a:p>
          <a:p>
            <a:pPr lvl="0" marL="0" indent="0">
              <a:buNone/>
            </a:pPr>
            <a:r>
              <a:rPr/>
              <a:t>Interval</a:t>
            </a:r>
            <a:r>
              <a:rPr/>
              <a:t> </a:t>
            </a:r>
            <a:r>
              <a:rPr/>
              <a:t>-</a:t>
            </a:r>
            <a:r>
              <a:rPr/>
              <a:t> </a:t>
            </a:r>
            <a:r>
              <a:rPr/>
              <a:t>difference</a:t>
            </a:r>
            <a:r>
              <a:rPr/>
              <a:t> </a:t>
            </a:r>
            <a:r>
              <a:rPr/>
              <a:t>between</a:t>
            </a:r>
            <a:r>
              <a:rPr/>
              <a:t> </a:t>
            </a:r>
            <a:r>
              <a:rPr/>
              <a:t>levels</a:t>
            </a:r>
            <a:r>
              <a:rPr/>
              <a:t> </a:t>
            </a:r>
            <a:r>
              <a:rPr/>
              <a:t>is</a:t>
            </a:r>
            <a:r>
              <a:rPr/>
              <a:t> </a:t>
            </a:r>
            <a:r>
              <a:rPr/>
              <a:t>consistent</a:t>
            </a:r>
            <a:r>
              <a:rPr/>
              <a:t> </a:t>
            </a:r>
            <a:r>
              <a:rPr/>
              <a:t>across</a:t>
            </a:r>
            <a:r>
              <a:rPr/>
              <a:t> </a:t>
            </a:r>
            <a:r>
              <a:rPr/>
              <a:t>the</a:t>
            </a:r>
            <a:r>
              <a:rPr/>
              <a:t> </a:t>
            </a:r>
            <a:r>
              <a:rPr/>
              <a:t>range</a:t>
            </a:r>
            <a:r>
              <a:rPr/>
              <a:t> </a:t>
            </a:r>
            <a:r>
              <a:rPr/>
              <a:t>of</a:t>
            </a:r>
            <a:r>
              <a:rPr/>
              <a:t> </a:t>
            </a:r>
            <a:r>
              <a:rPr/>
              <a:t>the</a:t>
            </a:r>
            <a:r>
              <a:rPr/>
              <a:t> </a:t>
            </a:r>
            <a:r>
              <a:rPr/>
              <a:t>scale.</a:t>
            </a:r>
          </a:p>
          <a:p>
            <a:pPr lvl="0" marL="0" indent="0">
              <a:buNone/>
            </a:pPr>
          </a:p>
          <a:p>
            <a:pPr lvl="0" marL="0" indent="0">
              <a:buNone/>
            </a:pPr>
            <a:r>
              <a:rPr/>
              <a:t>Ratio.</a:t>
            </a:r>
            <a:r>
              <a:rPr/>
              <a:t> </a:t>
            </a:r>
            <a:r>
              <a:rPr/>
              <a:t>There</a:t>
            </a:r>
            <a:r>
              <a:rPr/>
              <a:t> </a:t>
            </a:r>
            <a:r>
              <a:rPr/>
              <a:t>is</a:t>
            </a:r>
            <a:r>
              <a:rPr/>
              <a:t> </a:t>
            </a:r>
            <a:r>
              <a:rPr/>
              <a:t>a</a:t>
            </a:r>
            <a:r>
              <a:rPr/>
              <a:t> </a:t>
            </a:r>
            <a:r>
              <a:rPr/>
              <a:t>true</a:t>
            </a:r>
            <a:r>
              <a:rPr/>
              <a:t> </a:t>
            </a:r>
            <a:r>
              <a:rPr/>
              <a:t>zero</a:t>
            </a:r>
            <a:r>
              <a:rPr/>
              <a:t> </a:t>
            </a:r>
            <a:r>
              <a:rPr/>
              <a:t>point.</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Gliner</a:t>
            </a:r>
            <a:r>
              <a:rPr/>
              <a:t> </a:t>
            </a:r>
            <a:r>
              <a:rPr/>
              <a:t>et</a:t>
            </a:r>
            <a:r>
              <a:rPr/>
              <a:t> </a:t>
            </a:r>
            <a:r>
              <a:rPr/>
              <a:t>al</a:t>
            </a:r>
            <a:r>
              <a:rPr/>
              <a:t> </a:t>
            </a:r>
            <a:r>
              <a:rPr/>
              <a:t>have</a:t>
            </a:r>
            <a:r>
              <a:rPr/>
              <a:t> </a:t>
            </a:r>
            <a:r>
              <a:rPr/>
              <a:t>a</a:t>
            </a:r>
            <a:r>
              <a:rPr/>
              <a:t> </a:t>
            </a:r>
            <a:r>
              <a:rPr/>
              <a:t>slightly</a:t>
            </a:r>
            <a:r>
              <a:rPr/>
              <a:t> </a:t>
            </a:r>
            <a:r>
              <a:rPr/>
              <a:t>different</a:t>
            </a:r>
            <a:r>
              <a:rPr/>
              <a:t> </a:t>
            </a:r>
            <a:r>
              <a:rPr/>
              <a:t>take.</a:t>
            </a:r>
            <a:r>
              <a:rPr/>
              <a:t> </a:t>
            </a:r>
            <a:r>
              <a:rPr/>
              <a:t>They</a:t>
            </a:r>
            <a:r>
              <a:rPr/>
              <a:t> </a:t>
            </a:r>
            <a:r>
              <a:rPr/>
              <a:t>talk</a:t>
            </a:r>
            <a:r>
              <a:rPr/>
              <a:t> </a:t>
            </a:r>
            <a:r>
              <a:rPr/>
              <a:t>about</a:t>
            </a:r>
            <a:r>
              <a:rPr/>
              <a:t> </a:t>
            </a:r>
            <a:r>
              <a:rPr/>
              <a:t>a</a:t>
            </a:r>
            <a:r>
              <a:rPr/>
              <a:t> </a:t>
            </a:r>
            <a:r>
              <a:rPr/>
              <a:t>normally</a:t>
            </a:r>
            <a:r>
              <a:rPr/>
              <a:t> </a:t>
            </a:r>
            <a:r>
              <a:rPr/>
              <a:t>distributed</a:t>
            </a:r>
            <a:r>
              <a:rPr/>
              <a:t> </a:t>
            </a:r>
            <a:r>
              <a:rPr/>
              <a:t>scale.</a:t>
            </a:r>
            <a:r>
              <a:rPr/>
              <a:t> </a:t>
            </a:r>
            <a:r>
              <a:rPr/>
              <a:t>It</a:t>
            </a:r>
            <a:r>
              <a:rPr/>
              <a:t> </a:t>
            </a:r>
            <a:r>
              <a:rPr/>
              <a:t>is</a:t>
            </a:r>
            <a:r>
              <a:rPr/>
              <a:t> </a:t>
            </a:r>
            <a:r>
              <a:rPr/>
              <a:t>hard</a:t>
            </a:r>
            <a:r>
              <a:rPr/>
              <a:t> </a:t>
            </a:r>
            <a:r>
              <a:rPr/>
              <a:t>to</a:t>
            </a:r>
            <a:r>
              <a:rPr/>
              <a:t> </a:t>
            </a:r>
            <a:r>
              <a:rPr/>
              <a:t>talk</a:t>
            </a:r>
            <a:r>
              <a:rPr/>
              <a:t> </a:t>
            </a:r>
            <a:r>
              <a:rPr/>
              <a:t>about</a:t>
            </a:r>
            <a:r>
              <a:rPr/>
              <a:t> </a:t>
            </a:r>
            <a:r>
              <a:rPr/>
              <a:t>the</a:t>
            </a:r>
            <a:r>
              <a:rPr/>
              <a:t> </a:t>
            </a:r>
            <a:r>
              <a:rPr/>
              <a:t>difference</a:t>
            </a:r>
            <a:r>
              <a:rPr/>
              <a:t> </a:t>
            </a:r>
            <a:r>
              <a:rPr/>
              <a:t>between</a:t>
            </a:r>
            <a:r>
              <a:rPr/>
              <a:t> </a:t>
            </a:r>
            <a:r>
              <a:rPr/>
              <a:t>ordinal</a:t>
            </a:r>
            <a:r>
              <a:rPr/>
              <a:t> </a:t>
            </a:r>
            <a:r>
              <a:rPr/>
              <a:t>and</a:t>
            </a:r>
            <a:r>
              <a:rPr/>
              <a:t> </a:t>
            </a:r>
            <a:r>
              <a:rPr/>
              <a:t>interval.</a:t>
            </a:r>
          </a:p>
          <a:p>
            <a:pPr lvl="0" marL="0" indent="0">
              <a:buNone/>
            </a:pPr>
          </a:p>
          <a:p>
            <a:pPr lvl="0" marL="0" indent="0">
              <a:buNone/>
            </a:pPr>
            <a:r>
              <a:rPr/>
              <a:t>Look</a:t>
            </a:r>
            <a:r>
              <a:rPr/>
              <a:t> </a:t>
            </a:r>
            <a:r>
              <a:rPr/>
              <a:t>at</a:t>
            </a:r>
            <a:r>
              <a:rPr/>
              <a:t> </a:t>
            </a:r>
            <a:r>
              <a:rPr/>
              <a:t>the</a:t>
            </a:r>
            <a:r>
              <a:rPr/>
              <a:t> </a:t>
            </a:r>
            <a:r>
              <a:rPr/>
              <a:t>literature</a:t>
            </a:r>
            <a:r>
              <a:rPr/>
              <a:t> </a:t>
            </a:r>
            <a:r>
              <a:rPr/>
              <a:t>in</a:t>
            </a:r>
            <a:r>
              <a:rPr/>
              <a:t> </a:t>
            </a:r>
            <a:r>
              <a:rPr/>
              <a:t>the</a:t>
            </a:r>
            <a:r>
              <a:rPr/>
              <a:t> </a:t>
            </a:r>
            <a:r>
              <a:rPr/>
              <a:t>area</a:t>
            </a:r>
            <a:r>
              <a:rPr/>
              <a:t> </a:t>
            </a:r>
            <a:r>
              <a:rPr/>
              <a:t>you</a:t>
            </a:r>
            <a:r>
              <a:rPr/>
              <a:t> </a:t>
            </a:r>
            <a:r>
              <a:rPr/>
              <a:t>work</a:t>
            </a:r>
            <a:r>
              <a:rPr/>
              <a:t> </a:t>
            </a:r>
            <a:r>
              <a:rPr/>
              <a:t>with.</a:t>
            </a:r>
            <a:r>
              <a:rPr/>
              <a:t> </a:t>
            </a:r>
            <a:r>
              <a:rPr/>
              <a:t>Several</a:t>
            </a:r>
            <a:r>
              <a:rPr/>
              <a:t> </a:t>
            </a:r>
            <a:r>
              <a:rPr/>
              <a:t>Likert</a:t>
            </a:r>
            <a:r>
              <a:rPr/>
              <a:t> </a:t>
            </a:r>
            <a:r>
              <a:rPr/>
              <a:t>scales</a:t>
            </a:r>
            <a:r>
              <a:rPr/>
              <a:t> </a:t>
            </a:r>
            <a:r>
              <a:rPr/>
              <a:t>summed</a:t>
            </a:r>
            <a:r>
              <a:rPr/>
              <a:t> </a:t>
            </a:r>
            <a:r>
              <a:rPr/>
              <a:t>to</a:t>
            </a:r>
            <a:r>
              <a:rPr/>
              <a:t> </a:t>
            </a:r>
            <a:r>
              <a:rPr/>
              <a:t>get</a:t>
            </a:r>
            <a:r>
              <a:rPr/>
              <a:t> </a:t>
            </a:r>
            <a:r>
              <a:rPr/>
              <a:t>a</a:t>
            </a:r>
            <a:r>
              <a:rPr/>
              <a:t> </a:t>
            </a:r>
            <a:r>
              <a:rPr/>
              <a:t>subscale.</a:t>
            </a:r>
          </a:p>
        </p:txBody>
      </p:sp>
      <p:sp>
        <p:nvSpPr>
          <p:cNvPr id="4" name="Slide Number Placeholder 3"/>
          <p:cNvSpPr>
            <a:spLocks noGrp="1"/>
          </p:cNvSpPr>
          <p:nvPr>
            <p:ph type="sldNum" sz="quarter" idx="10"/>
          </p:nvPr>
        </p:nvSpPr>
        <p:spPr/>
        <p:txBody>
          <a:bodyPr/>
          <a:lstStyle/>
          <a:p>
            <a:fld id="{18BDFEC3-8487-43E8-A154-7C12CBC1FFF2}" type="slidenum">
              <a:rPr lang="en-US"/>
              <a:t>61</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two</a:t>
            </a:r>
            <a:r>
              <a:rPr/>
              <a:t> </a:t>
            </a:r>
            <a:r>
              <a:rPr/>
              <a:t>aspects</a:t>
            </a:r>
            <a:r>
              <a:rPr/>
              <a:t> </a:t>
            </a:r>
            <a:r>
              <a:rPr/>
              <a:t>of</a:t>
            </a:r>
            <a:r>
              <a:rPr/>
              <a:t> </a:t>
            </a:r>
            <a:r>
              <a:rPr/>
              <a:t>internal</a:t>
            </a:r>
            <a:r>
              <a:rPr/>
              <a:t> </a:t>
            </a:r>
            <a:r>
              <a:rPr/>
              <a:t>validity,</a:t>
            </a:r>
            <a:r>
              <a:rPr/>
              <a:t> </a:t>
            </a:r>
            <a:r>
              <a:rPr/>
              <a:t>equivalence</a:t>
            </a:r>
            <a:r>
              <a:rPr/>
              <a:t> </a:t>
            </a:r>
            <a:r>
              <a:rPr/>
              <a:t>and</a:t>
            </a:r>
            <a:r>
              <a:rPr/>
              <a:t> </a:t>
            </a:r>
            <a:r>
              <a:rPr/>
              <a:t>control.</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t>
            </a:r>
            <a:r>
              <a:rPr/>
              <a:t> </a:t>
            </a:r>
            <a:r>
              <a:rPr/>
              <a:t>10.1.</a:t>
            </a:r>
            <a:r>
              <a:rPr/>
              <a:t> </a:t>
            </a:r>
            <a:r>
              <a:rPr/>
              <a:t>This</a:t>
            </a:r>
            <a:r>
              <a:rPr/>
              <a:t> </a:t>
            </a:r>
            <a:r>
              <a:rPr/>
              <a:t>scale</a:t>
            </a:r>
            <a:r>
              <a:rPr/>
              <a:t> </a:t>
            </a:r>
            <a:r>
              <a:rPr/>
              <a:t>splits</a:t>
            </a:r>
            <a:r>
              <a:rPr/>
              <a:t> </a:t>
            </a:r>
            <a:r>
              <a:rPr/>
              <a:t>nominal</a:t>
            </a:r>
            <a:r>
              <a:rPr/>
              <a:t> </a:t>
            </a:r>
            <a:r>
              <a:rPr/>
              <a:t>into</a:t>
            </a:r>
            <a:r>
              <a:rPr/>
              <a:t> </a:t>
            </a:r>
            <a:r>
              <a:rPr/>
              <a:t>those</a:t>
            </a:r>
            <a:r>
              <a:rPr/>
              <a:t> </a:t>
            </a:r>
            <a:r>
              <a:rPr/>
              <a:t>with</a:t>
            </a:r>
            <a:r>
              <a:rPr/>
              <a:t> </a:t>
            </a:r>
            <a:r>
              <a:rPr/>
              <a:t>two</a:t>
            </a:r>
            <a:r>
              <a:rPr/>
              <a:t> </a:t>
            </a:r>
            <a:r>
              <a:rPr/>
              <a:t>levels</a:t>
            </a:r>
            <a:r>
              <a:rPr/>
              <a:t> </a:t>
            </a:r>
            <a:r>
              <a:rPr/>
              <a:t>(dichotomous,</a:t>
            </a:r>
            <a:r>
              <a:rPr/>
              <a:t> </a:t>
            </a:r>
            <a:r>
              <a:rPr/>
              <a:t>also</a:t>
            </a:r>
            <a:r>
              <a:rPr/>
              <a:t> </a:t>
            </a:r>
            <a:r>
              <a:rPr/>
              <a:t>known</a:t>
            </a:r>
            <a:r>
              <a:rPr/>
              <a:t> </a:t>
            </a:r>
            <a:r>
              <a:rPr/>
              <a:t>as</a:t>
            </a:r>
            <a:r>
              <a:rPr/>
              <a:t> </a:t>
            </a:r>
            <a:r>
              <a:rPr/>
              <a:t>binary)</a:t>
            </a:r>
            <a:r>
              <a:rPr/>
              <a:t> </a:t>
            </a:r>
            <a:r>
              <a:rPr/>
              <a:t>and</a:t>
            </a:r>
            <a:r>
              <a:rPr/>
              <a:t> </a:t>
            </a:r>
            <a:r>
              <a:rPr/>
              <a:t>more</a:t>
            </a:r>
            <a:r>
              <a:rPr/>
              <a:t> </a:t>
            </a:r>
            <a:r>
              <a:rPr/>
              <a:t>than</a:t>
            </a:r>
            <a:r>
              <a:rPr/>
              <a:t> </a:t>
            </a:r>
            <a:r>
              <a:rPr/>
              <a:t>two</a:t>
            </a:r>
            <a:r>
              <a:rPr/>
              <a:t> </a:t>
            </a:r>
            <a:r>
              <a:rPr/>
              <a:t>levels</a:t>
            </a:r>
            <a:r>
              <a:rPr/>
              <a:t> </a:t>
            </a:r>
            <a:r>
              <a:rPr/>
              <a:t>(nominal).</a:t>
            </a:r>
          </a:p>
          <a:p>
            <a:pPr lvl="0" marL="0" indent="0">
              <a:buNone/>
            </a:pPr>
          </a:p>
          <a:p>
            <a:pPr lvl="0" marL="0" indent="0">
              <a:buNone/>
            </a:pPr>
            <a:r>
              <a:rPr/>
              <a:t>Remember</a:t>
            </a:r>
            <a:r>
              <a:rPr/>
              <a:t> </a:t>
            </a:r>
            <a:r>
              <a:rPr/>
              <a:t>how</a:t>
            </a:r>
            <a:r>
              <a:rPr/>
              <a:t> </a:t>
            </a:r>
            <a:r>
              <a:rPr/>
              <a:t>you</a:t>
            </a:r>
            <a:r>
              <a:rPr/>
              <a:t> </a:t>
            </a:r>
            <a:r>
              <a:rPr/>
              <a:t>coded</a:t>
            </a:r>
            <a:r>
              <a:rPr/>
              <a:t> </a:t>
            </a:r>
            <a:r>
              <a:rPr/>
              <a:t>nominal</a:t>
            </a:r>
            <a:r>
              <a:rPr/>
              <a:t> </a:t>
            </a:r>
            <a:r>
              <a:rPr/>
              <a:t>variables.</a:t>
            </a:r>
            <a:r>
              <a:rPr/>
              <a:t> </a:t>
            </a:r>
            <a:r>
              <a:rPr/>
              <a:t>You</a:t>
            </a:r>
            <a:r>
              <a:rPr/>
              <a:t> </a:t>
            </a:r>
            <a:r>
              <a:rPr/>
              <a:t>can</a:t>
            </a:r>
            <a:r>
              <a:rPr/>
              <a:t> </a:t>
            </a:r>
            <a:r>
              <a:rPr/>
              <a:t>(and</a:t>
            </a:r>
            <a:r>
              <a:rPr/>
              <a:t> </a:t>
            </a:r>
            <a:r>
              <a:rPr/>
              <a:t>should)</a:t>
            </a:r>
            <a:r>
              <a:rPr/>
              <a:t> </a:t>
            </a:r>
            <a:r>
              <a:rPr/>
              <a:t>use</a:t>
            </a:r>
            <a:r>
              <a:rPr/>
              <a:t> </a:t>
            </a:r>
            <a:r>
              <a:rPr/>
              <a:t>zero-one</a:t>
            </a:r>
            <a:r>
              <a:rPr/>
              <a:t> </a:t>
            </a:r>
            <a:r>
              <a:rPr/>
              <a:t>coding</a:t>
            </a:r>
            <a:r>
              <a:rPr/>
              <a:t> </a:t>
            </a:r>
            <a:r>
              <a:rPr/>
              <a:t>for</a:t>
            </a:r>
            <a:r>
              <a:rPr/>
              <a:t> </a:t>
            </a:r>
            <a:r>
              <a:rPr/>
              <a:t>dichotomous</a:t>
            </a:r>
            <a:r>
              <a:rPr/>
              <a:t> </a:t>
            </a:r>
            <a:r>
              <a:rPr/>
              <a:t>variables.</a:t>
            </a:r>
          </a:p>
          <a:p>
            <a:pPr lvl="0" marL="0" indent="0">
              <a:buNone/>
            </a:pPr>
          </a:p>
          <a:p>
            <a:pPr lvl="0" marL="0" indent="0">
              <a:buNone/>
            </a:pPr>
            <a:r>
              <a:rPr/>
              <a:t>The</a:t>
            </a:r>
            <a:r>
              <a:rPr/>
              <a:t> </a:t>
            </a:r>
            <a:r>
              <a:rPr/>
              <a:t>average</a:t>
            </a:r>
            <a:r>
              <a:rPr/>
              <a:t> </a:t>
            </a:r>
            <a:r>
              <a:rPr/>
              <a:t>of</a:t>
            </a:r>
            <a:r>
              <a:rPr/>
              <a:t> </a:t>
            </a:r>
            <a:r>
              <a:rPr/>
              <a:t>a</a:t>
            </a:r>
            <a:r>
              <a:rPr/>
              <a:t> </a:t>
            </a:r>
            <a:r>
              <a:rPr/>
              <a:t>zero-one</a:t>
            </a:r>
            <a:r>
              <a:rPr/>
              <a:t> </a:t>
            </a:r>
            <a:r>
              <a:rPr/>
              <a:t>coded</a:t>
            </a:r>
            <a:r>
              <a:rPr/>
              <a:t> </a:t>
            </a:r>
            <a:r>
              <a:rPr/>
              <a:t>variable</a:t>
            </a:r>
            <a:r>
              <a:rPr/>
              <a:t> </a:t>
            </a:r>
            <a:r>
              <a:rPr/>
              <a:t>represents</a:t>
            </a:r>
            <a:r>
              <a:rPr/>
              <a:t> </a:t>
            </a:r>
            <a:r>
              <a:rPr/>
              <a:t>a</a:t>
            </a:r>
            <a:r>
              <a:rPr/>
              <a:t> </a:t>
            </a:r>
            <a:r>
              <a:rPr/>
              <a:t>probability.</a:t>
            </a:r>
          </a:p>
          <a:p>
            <a:pPr lvl="0" marL="0" indent="0">
              <a:buNone/>
            </a:pPr>
          </a:p>
          <a:p>
            <a:pPr lvl="0" marL="0" indent="0">
              <a:buNone/>
            </a:pPr>
            <a:r>
              <a:rPr/>
              <a:t>Approximately</a:t>
            </a:r>
            <a:r>
              <a:rPr/>
              <a:t> </a:t>
            </a:r>
            <a:r>
              <a:rPr/>
              <a:t>normal</a:t>
            </a:r>
            <a:r>
              <a:rPr/>
              <a:t> </a:t>
            </a:r>
            <a:r>
              <a:rPr/>
              <a:t>scale</a:t>
            </a:r>
            <a:r>
              <a:rPr/>
              <a:t> </a:t>
            </a:r>
            <a:r>
              <a:rPr/>
              <a:t>requires</a:t>
            </a:r>
            <a:r>
              <a:rPr/>
              <a:t> </a:t>
            </a:r>
            <a:r>
              <a:rPr/>
              <a:t>at</a:t>
            </a:r>
            <a:r>
              <a:rPr/>
              <a:t> </a:t>
            </a:r>
            <a:r>
              <a:rPr/>
              <a:t>least</a:t>
            </a:r>
            <a:r>
              <a:rPr/>
              <a:t> </a:t>
            </a:r>
            <a:r>
              <a:rPr/>
              <a:t>five</a:t>
            </a:r>
            <a:r>
              <a:rPr/>
              <a:t> </a:t>
            </a:r>
            <a:r>
              <a:rPr/>
              <a:t>levels</a:t>
            </a:r>
            <a:r>
              <a:rPr/>
              <a:t> </a:t>
            </a:r>
            <a:r>
              <a:rPr/>
              <a:t>accorind</a:t>
            </a:r>
            <a:r>
              <a:rPr/>
              <a:t> </a:t>
            </a:r>
            <a:r>
              <a:rPr/>
              <a:t>to</a:t>
            </a:r>
            <a:r>
              <a:rPr/>
              <a:t> </a:t>
            </a:r>
            <a:r>
              <a:rPr/>
              <a:t>Gliner</a:t>
            </a:r>
            <a:r>
              <a:rPr/>
              <a:t> </a:t>
            </a:r>
            <a:r>
              <a:rPr/>
              <a:t>et</a:t>
            </a:r>
            <a:r>
              <a:rPr/>
              <a:t> </a:t>
            </a:r>
            <a:r>
              <a:rPr/>
              <a:t>al.</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t>
            </a:r>
            <a:r>
              <a:rPr/>
              <a:t> </a:t>
            </a:r>
            <a:r>
              <a:rPr/>
              <a:t>10.3</a:t>
            </a:r>
            <a:r>
              <a:rPr/>
              <a:t> </a:t>
            </a:r>
            <a:r>
              <a:rPr/>
              <a:t>gives</a:t>
            </a:r>
            <a:r>
              <a:rPr/>
              <a:t> </a:t>
            </a:r>
            <a:r>
              <a:rPr/>
              <a:t>examples</a:t>
            </a:r>
            <a:r>
              <a:rPr/>
              <a:t> </a:t>
            </a:r>
            <a:r>
              <a:rPr/>
              <a:t>of</a:t>
            </a:r>
            <a:r>
              <a:rPr/>
              <a:t> </a:t>
            </a:r>
            <a:r>
              <a:rPr/>
              <a:t>the</a:t>
            </a:r>
            <a:r>
              <a:rPr/>
              <a:t> </a:t>
            </a:r>
            <a:r>
              <a:rPr/>
              <a:t>Gliner</a:t>
            </a:r>
            <a:r>
              <a:rPr/>
              <a:t> </a:t>
            </a:r>
            <a:r>
              <a:rPr/>
              <a:t>et</a:t>
            </a:r>
            <a:r>
              <a:rPr/>
              <a:t> </a:t>
            </a:r>
            <a:r>
              <a:rPr/>
              <a:t>al</a:t>
            </a:r>
            <a:r>
              <a:rPr/>
              <a:t> </a:t>
            </a:r>
            <a:r>
              <a:rPr/>
              <a:t>scales.</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level</a:t>
            </a:r>
            <a:r>
              <a:rPr/>
              <a:t> </a:t>
            </a:r>
            <a:r>
              <a:rPr/>
              <a:t>of</a:t>
            </a:r>
            <a:r>
              <a:rPr/>
              <a:t> </a:t>
            </a:r>
            <a:r>
              <a:rPr/>
              <a:t>measurement</a:t>
            </a:r>
            <a:r>
              <a:rPr/>
              <a:t> </a:t>
            </a:r>
            <a:r>
              <a:rPr/>
              <a:t>comes</a:t>
            </a:r>
            <a:r>
              <a:rPr/>
              <a:t> </a:t>
            </a:r>
            <a:r>
              <a:rPr/>
              <a:t>from</a:t>
            </a:r>
            <a:r>
              <a:rPr/>
              <a:t> </a:t>
            </a:r>
            <a:r>
              <a:rPr/>
              <a:t>what</a:t>
            </a:r>
            <a:r>
              <a:rPr/>
              <a:t> </a:t>
            </a:r>
            <a:r>
              <a:rPr/>
              <a:t>you</a:t>
            </a:r>
            <a:r>
              <a:rPr/>
              <a:t> </a:t>
            </a:r>
            <a:r>
              <a:rPr/>
              <a:t>are</a:t>
            </a:r>
            <a:r>
              <a:rPr/>
              <a:t> </a:t>
            </a:r>
            <a:r>
              <a:rPr/>
              <a:t>trying</a:t>
            </a:r>
            <a:r>
              <a:rPr/>
              <a:t> </a:t>
            </a:r>
            <a:r>
              <a:rPr/>
              <a:t>to</a:t>
            </a:r>
            <a:r>
              <a:rPr/>
              <a:t> </a:t>
            </a:r>
            <a:r>
              <a:rPr/>
              <a:t>get</a:t>
            </a:r>
            <a:r>
              <a:rPr/>
              <a:t> </a:t>
            </a:r>
            <a:r>
              <a:rPr/>
              <a:t>at</a:t>
            </a:r>
            <a:r>
              <a:rPr/>
              <a:t> </a:t>
            </a:r>
            <a:r>
              <a:rPr/>
              <a:t>in</a:t>
            </a:r>
            <a:r>
              <a:rPr/>
              <a:t> </a:t>
            </a:r>
            <a:r>
              <a:rPr/>
              <a:t>your</a:t>
            </a:r>
            <a:r>
              <a:rPr/>
              <a:t> </a:t>
            </a:r>
            <a:r>
              <a:rPr/>
              <a:t>research.</a:t>
            </a:r>
          </a:p>
          <a:p>
            <a:pPr lvl="0" marL="0" indent="0">
              <a:buNone/>
            </a:pPr>
          </a:p>
          <a:p>
            <a:pPr lvl="0" marL="0" indent="0">
              <a:buNone/>
            </a:pPr>
            <a:r>
              <a:rPr/>
              <a:t>Measurement</a:t>
            </a:r>
            <a:r>
              <a:rPr/>
              <a:t> </a:t>
            </a:r>
            <a:r>
              <a:rPr/>
              <a:t>scales</a:t>
            </a:r>
            <a:r>
              <a:rPr/>
              <a:t> </a:t>
            </a:r>
            <a:r>
              <a:rPr/>
              <a:t>can</a:t>
            </a:r>
            <a:r>
              <a:rPr/>
              <a:t> </a:t>
            </a:r>
            <a:r>
              <a:rPr/>
              <a:t>limit</a:t>
            </a:r>
            <a:r>
              <a:rPr/>
              <a:t> </a:t>
            </a:r>
            <a:r>
              <a:rPr/>
              <a:t>what</a:t>
            </a:r>
            <a:r>
              <a:rPr/>
              <a:t> </a:t>
            </a:r>
            <a:r>
              <a:rPr/>
              <a:t>you</a:t>
            </a:r>
            <a:r>
              <a:rPr/>
              <a:t> </a:t>
            </a:r>
            <a:r>
              <a:rPr/>
              <a:t>can</a:t>
            </a:r>
            <a:r>
              <a:rPr/>
              <a:t> </a:t>
            </a:r>
            <a:r>
              <a:rPr/>
              <a:t>say</a:t>
            </a:r>
            <a:r>
              <a:rPr/>
              <a:t> </a:t>
            </a:r>
            <a:r>
              <a:rPr/>
              <a:t>about</a:t>
            </a:r>
            <a:r>
              <a:rPr/>
              <a:t> </a:t>
            </a:r>
            <a:r>
              <a:rPr/>
              <a:t>your</a:t>
            </a:r>
            <a:r>
              <a:rPr/>
              <a:t> </a:t>
            </a:r>
            <a:r>
              <a:rPr/>
              <a:t>results.</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Go</a:t>
            </a:r>
            <a:r>
              <a:rPr/>
              <a:t> </a:t>
            </a:r>
            <a:r>
              <a:rPr/>
              <a:t>back</a:t>
            </a:r>
            <a:r>
              <a:rPr/>
              <a:t> </a:t>
            </a:r>
            <a:r>
              <a:rPr/>
              <a:t>are</a:t>
            </a:r>
            <a:r>
              <a:rPr/>
              <a:t> </a:t>
            </a:r>
            <a:r>
              <a:rPr/>
              <a:t>refer</a:t>
            </a:r>
            <a:r>
              <a:rPr/>
              <a:t> </a:t>
            </a:r>
            <a:r>
              <a:rPr/>
              <a:t>to</a:t>
            </a:r>
            <a:r>
              <a:rPr/>
              <a:t> </a:t>
            </a:r>
            <a:r>
              <a:rPr/>
              <a:t>Figure</a:t>
            </a:r>
            <a:r>
              <a:rPr/>
              <a:t> </a:t>
            </a:r>
            <a:r>
              <a:rPr/>
              <a:t>4.1.</a:t>
            </a:r>
            <a:r>
              <a:rPr/>
              <a:t> </a:t>
            </a:r>
            <a:r>
              <a:rPr/>
              <a:t>Week</a:t>
            </a:r>
            <a:r>
              <a:rPr/>
              <a:t> </a:t>
            </a:r>
            <a:r>
              <a:rPr/>
              <a:t>8</a:t>
            </a:r>
            <a:r>
              <a:rPr/>
              <a:t> </a:t>
            </a:r>
            <a:r>
              <a:rPr/>
              <a:t>activities</a:t>
            </a:r>
            <a:r>
              <a:rPr/>
              <a:t> </a:t>
            </a:r>
            <a:r>
              <a:rPr/>
              <a:t>relate</a:t>
            </a:r>
            <a:r>
              <a:rPr/>
              <a:t> </a:t>
            </a:r>
            <a:r>
              <a:rPr/>
              <a:t>to</a:t>
            </a:r>
            <a:r>
              <a:rPr/>
              <a:t> </a:t>
            </a:r>
            <a:r>
              <a:rPr/>
              <a:t>the</a:t>
            </a:r>
            <a:r>
              <a:rPr/>
              <a:t> </a:t>
            </a:r>
            <a:r>
              <a:rPr/>
              <a:t>exemplar</a:t>
            </a:r>
            <a:r>
              <a:rPr/>
              <a:t> </a:t>
            </a:r>
            <a:r>
              <a:rPr/>
              <a:t>articles.</a:t>
            </a:r>
            <a:r>
              <a:rPr/>
              <a:t> </a:t>
            </a:r>
            <a:r>
              <a:rPr/>
              <a:t>These</a:t>
            </a:r>
            <a:r>
              <a:rPr/>
              <a:t> </a:t>
            </a:r>
            <a:r>
              <a:rPr/>
              <a:t>are</a:t>
            </a:r>
            <a:r>
              <a:rPr/>
              <a:t> </a:t>
            </a:r>
            <a:r>
              <a:rPr/>
              <a:t>on</a:t>
            </a:r>
            <a:r>
              <a:rPr/>
              <a:t> </a:t>
            </a:r>
            <a:r>
              <a:rPr/>
              <a:t>the</a:t>
            </a:r>
            <a:r>
              <a:rPr/>
              <a:t> </a:t>
            </a:r>
            <a:r>
              <a:rPr/>
              <a:t>Canvas</a:t>
            </a:r>
            <a:r>
              <a:rPr/>
              <a:t> </a:t>
            </a:r>
            <a:r>
              <a:rPr/>
              <a:t>site.</a:t>
            </a:r>
            <a:r>
              <a:rPr/>
              <a:t> </a:t>
            </a:r>
            <a:r>
              <a:rPr/>
              <a:t>There</a:t>
            </a:r>
            <a:r>
              <a:rPr/>
              <a:t> </a:t>
            </a:r>
            <a:r>
              <a:rPr/>
              <a:t>are</a:t>
            </a:r>
            <a:r>
              <a:rPr/>
              <a:t> </a:t>
            </a:r>
            <a:r>
              <a:rPr/>
              <a:t>six</a:t>
            </a:r>
            <a:r>
              <a:rPr/>
              <a:t> </a:t>
            </a:r>
            <a:r>
              <a:rPr/>
              <a:t>included.</a:t>
            </a:r>
            <a:r>
              <a:rPr/>
              <a:t> </a:t>
            </a:r>
            <a:r>
              <a:rPr/>
              <a:t>Pick</a:t>
            </a:r>
            <a:r>
              <a:rPr/>
              <a:t> </a:t>
            </a:r>
            <a:r>
              <a:rPr/>
              <a:t>one</a:t>
            </a:r>
            <a:r>
              <a:rPr/>
              <a:t> </a:t>
            </a:r>
            <a:r>
              <a:rPr/>
              <a:t>and</a:t>
            </a:r>
            <a:r>
              <a:rPr/>
              <a:t> </a:t>
            </a:r>
            <a:r>
              <a:rPr/>
              <a:t>get</a:t>
            </a:r>
            <a:r>
              <a:rPr/>
              <a:t> </a:t>
            </a:r>
            <a:r>
              <a:rPr/>
              <a:t>familiar</a:t>
            </a:r>
            <a:r>
              <a:rPr/>
              <a:t> </a:t>
            </a:r>
            <a:r>
              <a:rPr/>
              <a:t>with</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extent</a:t>
            </a:r>
            <a:r>
              <a:rPr/>
              <a:t> </a:t>
            </a:r>
            <a:r>
              <a:rPr/>
              <a:t>to</a:t>
            </a:r>
            <a:r>
              <a:rPr/>
              <a:t> </a:t>
            </a:r>
            <a:r>
              <a:rPr/>
              <a:t>which</a:t>
            </a:r>
            <a:r>
              <a:rPr/>
              <a:t> </a:t>
            </a:r>
            <a:r>
              <a:rPr/>
              <a:t>results</a:t>
            </a:r>
            <a:r>
              <a:rPr/>
              <a:t> </a:t>
            </a:r>
            <a:r>
              <a:rPr/>
              <a:t>can</a:t>
            </a:r>
            <a:r>
              <a:rPr/>
              <a:t> </a:t>
            </a:r>
            <a:r>
              <a:rPr/>
              <a:t>be</a:t>
            </a:r>
            <a:r>
              <a:rPr/>
              <a:t> </a:t>
            </a:r>
            <a:r>
              <a:rPr/>
              <a:t>generalized</a:t>
            </a:r>
            <a:r>
              <a:rPr/>
              <a:t> </a:t>
            </a:r>
            <a:r>
              <a:rPr/>
              <a:t>beyond</a:t>
            </a:r>
            <a:r>
              <a:rPr/>
              <a:t> </a:t>
            </a:r>
            <a:r>
              <a:rPr/>
              <a:t>this</a:t>
            </a:r>
            <a:r>
              <a:rPr/>
              <a:t> </a:t>
            </a:r>
            <a:r>
              <a:rPr/>
              <a:t>study.</a:t>
            </a:r>
            <a:r>
              <a:rPr/>
              <a:t> </a:t>
            </a:r>
            <a:r>
              <a:rPr/>
              <a:t>Extrapolate</a:t>
            </a:r>
            <a:r>
              <a:rPr/>
              <a:t> </a:t>
            </a:r>
            <a:r>
              <a:rPr/>
              <a:t>to</a:t>
            </a:r>
            <a:r>
              <a:rPr/>
              <a:t> </a:t>
            </a:r>
            <a:r>
              <a:rPr/>
              <a:t>the</a:t>
            </a:r>
            <a:r>
              <a:rPr/>
              <a:t> </a:t>
            </a:r>
            <a:r>
              <a:rPr/>
              <a:t>bigger</a:t>
            </a:r>
            <a:r>
              <a:rPr/>
              <a:t> </a:t>
            </a:r>
            <a:r>
              <a:rPr/>
              <a:t>world.</a:t>
            </a:r>
          </a:p>
          <a:p>
            <a:pPr lvl="0" marL="0" indent="0">
              <a:buNone/>
            </a:pPr>
          </a:p>
          <a:p>
            <a:pPr lvl="0" marL="0" indent="0">
              <a:buNone/>
            </a:pPr>
            <a:r>
              <a:rPr/>
              <a:t>Evaluating</a:t>
            </a:r>
            <a:r>
              <a:rPr/>
              <a:t> </a:t>
            </a:r>
            <a:r>
              <a:rPr/>
              <a:t>freamework</a:t>
            </a:r>
            <a:r>
              <a:rPr/>
              <a:t> </a:t>
            </a:r>
            <a:r>
              <a:rPr/>
              <a:t>(questions</a:t>
            </a:r>
            <a:r>
              <a:rPr/>
              <a:t> </a:t>
            </a:r>
            <a:r>
              <a:rPr/>
              <a:t>14</a:t>
            </a:r>
            <a:r>
              <a:rPr/>
              <a:t> </a:t>
            </a:r>
            <a:r>
              <a:rPr/>
              <a:t>and</a:t>
            </a:r>
            <a:r>
              <a:rPr/>
              <a:t> </a:t>
            </a:r>
            <a:r>
              <a:rPr/>
              <a:t>15).</a:t>
            </a:r>
          </a:p>
          <a:p>
            <a:pPr lvl="0" marL="0" indent="0">
              <a:buNone/>
            </a:pPr>
          </a:p>
          <a:p>
            <a:pPr lvl="0" marL="0" indent="0">
              <a:buNone/>
            </a:pPr>
            <a:r>
              <a:rPr/>
              <a:t>Population:</a:t>
            </a:r>
            <a:r>
              <a:rPr/>
              <a:t> </a:t>
            </a:r>
            <a:r>
              <a:rPr/>
              <a:t>how</a:t>
            </a:r>
            <a:r>
              <a:rPr/>
              <a:t> </a:t>
            </a:r>
            <a:r>
              <a:rPr/>
              <a:t>participants</a:t>
            </a:r>
            <a:r>
              <a:rPr/>
              <a:t> </a:t>
            </a:r>
            <a:r>
              <a:rPr/>
              <a:t>were</a:t>
            </a:r>
            <a:r>
              <a:rPr/>
              <a:t> </a:t>
            </a:r>
            <a:r>
              <a:rPr/>
              <a:t>selected.</a:t>
            </a:r>
          </a:p>
          <a:p>
            <a:pPr lvl="0" marL="0" indent="0">
              <a:buNone/>
            </a:pPr>
          </a:p>
          <a:p>
            <a:pPr lvl="0" marL="0" indent="0">
              <a:buNone/>
            </a:pPr>
            <a:r>
              <a:rPr/>
              <a:t>Ecologic</a:t>
            </a:r>
            <a:r>
              <a:rPr/>
              <a:t> </a:t>
            </a:r>
            <a:r>
              <a:rPr/>
              <a:t>validity:</a:t>
            </a:r>
            <a:r>
              <a:rPr/>
              <a:t> </a:t>
            </a:r>
            <a:r>
              <a:rPr/>
              <a:t>the</a:t>
            </a:r>
            <a:r>
              <a:rPr/>
              <a:t> </a:t>
            </a:r>
            <a:r>
              <a:rPr/>
              <a:t>more</a:t>
            </a:r>
            <a:r>
              <a:rPr/>
              <a:t> </a:t>
            </a:r>
            <a:r>
              <a:rPr/>
              <a:t>control</a:t>
            </a:r>
            <a:r>
              <a:rPr/>
              <a:t> </a:t>
            </a:r>
            <a:r>
              <a:rPr/>
              <a:t>you</a:t>
            </a:r>
            <a:r>
              <a:rPr/>
              <a:t> </a:t>
            </a:r>
            <a:r>
              <a:rPr/>
              <a:t>have,</a:t>
            </a:r>
            <a:r>
              <a:rPr/>
              <a:t> </a:t>
            </a:r>
            <a:r>
              <a:rPr/>
              <a:t>the</a:t>
            </a:r>
            <a:r>
              <a:rPr/>
              <a:t> </a:t>
            </a:r>
            <a:r>
              <a:rPr/>
              <a:t>better</a:t>
            </a:r>
            <a:r>
              <a:rPr/>
              <a:t> </a:t>
            </a:r>
            <a:r>
              <a:rPr/>
              <a:t>the</a:t>
            </a:r>
            <a:r>
              <a:rPr/>
              <a:t> </a:t>
            </a:r>
            <a:r>
              <a:rPr/>
              <a:t>internal</a:t>
            </a:r>
            <a:r>
              <a:rPr/>
              <a:t> </a:t>
            </a:r>
            <a:r>
              <a:rPr/>
              <a:t>validity</a:t>
            </a:r>
            <a:r>
              <a:rPr/>
              <a:t> </a:t>
            </a:r>
            <a:r>
              <a:rPr/>
              <a:t>but</a:t>
            </a:r>
            <a:r>
              <a:rPr/>
              <a:t> </a:t>
            </a:r>
            <a:r>
              <a:rPr/>
              <a:t>the</a:t>
            </a:r>
            <a:r>
              <a:rPr/>
              <a:t> </a:t>
            </a:r>
            <a:r>
              <a:rPr/>
              <a:t>less</a:t>
            </a:r>
            <a:r>
              <a:rPr/>
              <a:t> </a:t>
            </a:r>
            <a:r>
              <a:rPr/>
              <a:t>like</a:t>
            </a:r>
            <a:r>
              <a:rPr/>
              <a:t> </a:t>
            </a:r>
            <a:r>
              <a:rPr/>
              <a:t>it</a:t>
            </a:r>
            <a:r>
              <a:rPr/>
              <a:t> </a:t>
            </a:r>
            <a:r>
              <a:rPr/>
              <a:t>is</a:t>
            </a:r>
            <a:r>
              <a:rPr/>
              <a:t> </a:t>
            </a:r>
            <a:r>
              <a:rPr/>
              <a:t>for</a:t>
            </a:r>
            <a:r>
              <a:rPr/>
              <a:t> </a:t>
            </a:r>
            <a:r>
              <a:rPr/>
              <a:t>real</a:t>
            </a:r>
            <a:r>
              <a:rPr/>
              <a:t> </a:t>
            </a:r>
            <a:r>
              <a:rPr/>
              <a:t>world.</a:t>
            </a:r>
            <a:r>
              <a:rPr/>
              <a:t> </a:t>
            </a:r>
            <a:r>
              <a:rPr/>
              <a:t>The</a:t>
            </a:r>
            <a:r>
              <a:rPr/>
              <a:t> </a:t>
            </a:r>
            <a:r>
              <a:rPr/>
              <a:t>naturalness</a:t>
            </a:r>
            <a:r>
              <a:rPr/>
              <a:t> </a:t>
            </a:r>
            <a:r>
              <a:rPr/>
              <a:t>of</a:t>
            </a:r>
            <a:r>
              <a:rPr/>
              <a:t> </a:t>
            </a:r>
            <a:r>
              <a:rPr/>
              <a:t>the</a:t>
            </a:r>
            <a:r>
              <a:rPr/>
              <a:t> </a:t>
            </a:r>
            <a:r>
              <a:rPr/>
              <a:t>setting,</a:t>
            </a:r>
            <a:r>
              <a:rPr/>
              <a:t> </a:t>
            </a:r>
            <a:r>
              <a:rPr/>
              <a:t>rapport.</a:t>
            </a:r>
          </a:p>
          <a:p>
            <a:pPr lvl="0" marL="0" indent="0">
              <a:buNone/>
            </a:pPr>
          </a:p>
          <a:p>
            <a:pPr lvl="0" marL="0" indent="0">
              <a:buNone/>
            </a:pPr>
            <a:r>
              <a:rPr/>
              <a:t>Figure</a:t>
            </a:r>
            <a:r>
              <a:rPr/>
              <a:t> </a:t>
            </a:r>
            <a:r>
              <a:rPr/>
              <a:t>9.3.</a:t>
            </a:r>
          </a:p>
        </p:txBody>
      </p:sp>
      <p:sp>
        <p:nvSpPr>
          <p:cNvPr id="4" name="Slide Number Placeholder 3"/>
          <p:cNvSpPr>
            <a:spLocks noGrp="1"/>
          </p:cNvSpPr>
          <p:nvPr>
            <p:ph type="sldNum" sz="quarter" idx="10"/>
          </p:nvPr>
        </p:nvSpPr>
        <p:spPr/>
        <p:txBody>
          <a:bodyPr/>
          <a:lstStyle/>
          <a:p>
            <a:fld id="{18BDFEC3-8487-43E8-A154-7C12CBC1FFF2}" type="slidenum">
              <a:rPr lang="en-US"/>
              <a:t>66</a:t>
            </a:fld>
            <a:endParaRPr lang="en-US"/>
          </a:p>
        </p:txBody>
      </p:sp>
    </p:spTree>
  </p:cSld>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Figure</a:t>
            </a:r>
            <a:r>
              <a:rPr/>
              <a:t> </a:t>
            </a:r>
            <a:r>
              <a:rPr/>
              <a:t>9.4.</a:t>
            </a:r>
            <a:r>
              <a:rPr/>
              <a:t> </a:t>
            </a:r>
            <a:r>
              <a:rPr/>
              <a:t>External</a:t>
            </a:r>
            <a:r>
              <a:rPr/>
              <a:t> </a:t>
            </a:r>
            <a:r>
              <a:rPr/>
              <a:t>validity</a:t>
            </a:r>
            <a:r>
              <a:rPr/>
              <a:t> </a:t>
            </a:r>
            <a:r>
              <a:rPr/>
              <a:t>is</a:t>
            </a:r>
            <a:r>
              <a:rPr/>
              <a:t> </a:t>
            </a:r>
            <a:r>
              <a:rPr/>
              <a:t>influenced</a:t>
            </a:r>
            <a:r>
              <a:rPr/>
              <a:t> </a:t>
            </a:r>
            <a:r>
              <a:rPr/>
              <a:t>by</a:t>
            </a:r>
            <a:r>
              <a:rPr/>
              <a:t> </a:t>
            </a:r>
            <a:r>
              <a:rPr/>
              <a:t>the</a:t>
            </a:r>
            <a:r>
              <a:rPr/>
              <a:t> </a:t>
            </a:r>
            <a:r>
              <a:rPr/>
              <a:t>sampling</a:t>
            </a:r>
            <a:r>
              <a:rPr/>
              <a:t> </a:t>
            </a:r>
            <a:r>
              <a:rPr/>
              <a:t>process.</a:t>
            </a:r>
            <a:r>
              <a:rPr/>
              <a:t> </a:t>
            </a:r>
            <a:r>
              <a:rPr/>
              <a:t>Internal</a:t>
            </a:r>
            <a:r>
              <a:rPr/>
              <a:t> </a:t>
            </a:r>
            <a:r>
              <a:rPr/>
              <a:t>validity</a:t>
            </a:r>
            <a:r>
              <a:rPr/>
              <a:t> </a:t>
            </a:r>
            <a:r>
              <a:rPr/>
              <a:t>is</a:t>
            </a:r>
            <a:r>
              <a:rPr/>
              <a:t> </a:t>
            </a:r>
            <a:r>
              <a:rPr/>
              <a:t>influenced</a:t>
            </a:r>
            <a:r>
              <a:rPr/>
              <a:t> </a:t>
            </a:r>
            <a:r>
              <a:rPr/>
              <a:t>by</a:t>
            </a:r>
            <a:r>
              <a:rPr/>
              <a:t> </a:t>
            </a:r>
            <a:r>
              <a:rPr/>
              <a:t>the</a:t>
            </a:r>
            <a:r>
              <a:rPr/>
              <a:t> </a:t>
            </a:r>
            <a:r>
              <a:rPr/>
              <a:t>allocation</a:t>
            </a:r>
            <a:r>
              <a:rPr/>
              <a:t> </a:t>
            </a:r>
            <a:r>
              <a:rPr/>
              <a:t>of</a:t>
            </a:r>
            <a:r>
              <a:rPr/>
              <a:t> </a:t>
            </a:r>
            <a:r>
              <a:rPr/>
              <a:t>this</a:t>
            </a:r>
            <a:r>
              <a:rPr/>
              <a:t> </a:t>
            </a:r>
            <a:r>
              <a:rPr/>
              <a:t>sample</a:t>
            </a:r>
            <a:r>
              <a:rPr/>
              <a:t> </a:t>
            </a:r>
            <a:r>
              <a:rPr/>
              <a:t>to</a:t>
            </a:r>
            <a:r>
              <a:rPr/>
              <a:t> </a:t>
            </a:r>
            <a:r>
              <a:rPr/>
              <a:t>treatment</a:t>
            </a:r>
            <a:r>
              <a:rPr/>
              <a:t> </a:t>
            </a:r>
            <a:r>
              <a:rPr/>
              <a:t>groups.</a:t>
            </a:r>
          </a:p>
        </p:txBody>
      </p:sp>
      <p:sp>
        <p:nvSpPr>
          <p:cNvPr id="4" name="Slide Number Placeholder 3"/>
          <p:cNvSpPr>
            <a:spLocks noGrp="1"/>
          </p:cNvSpPr>
          <p:nvPr>
            <p:ph type="sldNum" sz="quarter" idx="10"/>
          </p:nvPr>
        </p:nvSpPr>
        <p:spPr/>
        <p:txBody>
          <a:bodyPr/>
          <a:lstStyle/>
          <a:p>
            <a:fld id="{18BDFEC3-8487-43E8-A154-7C12CBC1FFF2}" type="slidenum">
              <a:rPr lang="en-US"/>
              <a:t>70</a:t>
            </a:fld>
            <a:endParaRPr lang="en-US"/>
          </a:p>
        </p:txBody>
      </p:sp>
    </p:spTree>
  </p:cSld>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Factor</a:t>
            </a:r>
            <a:r>
              <a:rPr/>
              <a:t> </a:t>
            </a:r>
            <a:r>
              <a:rPr/>
              <a:t>analysis</a:t>
            </a:r>
            <a:r>
              <a:rPr/>
              <a:t> </a:t>
            </a:r>
            <a:r>
              <a:rPr/>
              <a:t>is</a:t>
            </a:r>
            <a:r>
              <a:rPr/>
              <a:t> </a:t>
            </a:r>
            <a:r>
              <a:rPr/>
              <a:t>a</a:t>
            </a:r>
            <a:r>
              <a:rPr/>
              <a:t> </a:t>
            </a:r>
            <a:r>
              <a:rPr/>
              <a:t>method</a:t>
            </a:r>
            <a:r>
              <a:rPr/>
              <a:t> </a:t>
            </a:r>
            <a:r>
              <a:rPr/>
              <a:t>of</a:t>
            </a:r>
            <a:r>
              <a:rPr/>
              <a:t> </a:t>
            </a:r>
            <a:r>
              <a:rPr/>
              <a:t>grouping</a:t>
            </a:r>
            <a:r>
              <a:rPr/>
              <a:t> </a:t>
            </a:r>
            <a:r>
              <a:rPr/>
              <a:t>items</a:t>
            </a:r>
            <a:r>
              <a:rPr/>
              <a:t> </a:t>
            </a:r>
            <a:r>
              <a:rPr/>
              <a:t>representative</a:t>
            </a:r>
            <a:r>
              <a:rPr/>
              <a:t> </a:t>
            </a:r>
            <a:r>
              <a:rPr/>
              <a:t>of</a:t>
            </a:r>
            <a:r>
              <a:rPr/>
              <a:t> </a:t>
            </a:r>
            <a:r>
              <a:rPr/>
              <a:t>individual</a:t>
            </a:r>
            <a:r>
              <a:rPr/>
              <a:t> </a:t>
            </a:r>
            <a:r>
              <a:rPr/>
              <a:t>constructs.</a:t>
            </a:r>
          </a:p>
          <a:p>
            <a:pPr lvl="0" marL="0" indent="0">
              <a:buNone/>
            </a:pPr>
          </a:p>
          <a:p>
            <a:pPr lvl="0" marL="0" indent="0">
              <a:buNone/>
            </a:pPr>
            <a:r>
              <a:rPr/>
              <a:t>In</a:t>
            </a:r>
            <a:r>
              <a:rPr/>
              <a:t> </a:t>
            </a:r>
            <a:r>
              <a:rPr/>
              <a:t>the</a:t>
            </a:r>
            <a:r>
              <a:rPr/>
              <a:t> </a:t>
            </a:r>
            <a:r>
              <a:rPr/>
              <a:t>week</a:t>
            </a:r>
            <a:r>
              <a:rPr/>
              <a:t> </a:t>
            </a:r>
            <a:r>
              <a:rPr/>
              <a:t>9</a:t>
            </a:r>
            <a:r>
              <a:rPr/>
              <a:t> </a:t>
            </a:r>
            <a:r>
              <a:rPr/>
              <a:t>folder</a:t>
            </a:r>
            <a:r>
              <a:rPr/>
              <a:t> </a:t>
            </a:r>
            <a:r>
              <a:rPr/>
              <a:t>is</a:t>
            </a:r>
            <a:r>
              <a:rPr/>
              <a:t> </a:t>
            </a:r>
            <a:r>
              <a:rPr/>
              <a:t>the</a:t>
            </a:r>
            <a:r>
              <a:rPr/>
              <a:t> </a:t>
            </a:r>
            <a:r>
              <a:rPr/>
              <a:t>MOTIV*</a:t>
            </a:r>
            <a:r>
              <a:rPr/>
              <a:t> </a:t>
            </a:r>
            <a:r>
              <a:rPr/>
              <a:t>document.</a:t>
            </a:r>
            <a:r>
              <a:rPr/>
              <a:t> </a:t>
            </a:r>
            <a:r>
              <a:rPr/>
              <a:t>The</a:t>
            </a:r>
            <a:r>
              <a:rPr/>
              <a:t> </a:t>
            </a:r>
            <a:r>
              <a:rPr/>
              <a:t>CES-D</a:t>
            </a:r>
            <a:r>
              <a:rPr/>
              <a:t> </a:t>
            </a:r>
            <a:r>
              <a:rPr/>
              <a:t>score</a:t>
            </a:r>
            <a:r>
              <a:rPr/>
              <a:t> </a:t>
            </a:r>
            <a:r>
              <a:rPr/>
              <a:t>has</a:t>
            </a:r>
            <a:r>
              <a:rPr/>
              <a:t> </a:t>
            </a:r>
            <a:r>
              <a:rPr/>
              <a:t>twenty</a:t>
            </a:r>
            <a:r>
              <a:rPr/>
              <a:t> </a:t>
            </a:r>
            <a:r>
              <a:rPr/>
              <a:t>items</a:t>
            </a:r>
            <a:r>
              <a:rPr/>
              <a:t> </a:t>
            </a:r>
            <a:r>
              <a:rPr/>
              <a:t>rated</a:t>
            </a:r>
            <a:r>
              <a:rPr/>
              <a:t> </a:t>
            </a:r>
            <a:r>
              <a:rPr/>
              <a:t>on</a:t>
            </a:r>
            <a:r>
              <a:rPr/>
              <a:t> </a:t>
            </a:r>
            <a:r>
              <a:rPr/>
              <a:t>a</a:t>
            </a:r>
            <a:r>
              <a:rPr/>
              <a:t> </a:t>
            </a:r>
            <a:r>
              <a:rPr/>
              <a:t>0</a:t>
            </a:r>
            <a:r>
              <a:rPr/>
              <a:t> </a:t>
            </a:r>
            <a:r>
              <a:rPr/>
              <a:t>to</a:t>
            </a:r>
            <a:r>
              <a:rPr/>
              <a:t> </a:t>
            </a:r>
            <a:r>
              <a:rPr/>
              <a:t>4</a:t>
            </a:r>
            <a:r>
              <a:rPr/>
              <a:t> </a:t>
            </a:r>
            <a:r>
              <a:rPr/>
              <a:t>scale,</a:t>
            </a:r>
            <a:r>
              <a:rPr/>
              <a:t> </a:t>
            </a:r>
            <a:r>
              <a:rPr/>
              <a:t>with</a:t>
            </a:r>
            <a:r>
              <a:rPr/>
              <a:t> </a:t>
            </a:r>
            <a:r>
              <a:rPr/>
              <a:t>four</a:t>
            </a:r>
            <a:r>
              <a:rPr/>
              <a:t> </a:t>
            </a:r>
            <a:r>
              <a:rPr/>
              <a:t>of</a:t>
            </a:r>
            <a:r>
              <a:rPr/>
              <a:t> </a:t>
            </a:r>
            <a:r>
              <a:rPr/>
              <a:t>the</a:t>
            </a:r>
            <a:r>
              <a:rPr/>
              <a:t> </a:t>
            </a:r>
            <a:r>
              <a:rPr/>
              <a:t>items</a:t>
            </a:r>
            <a:r>
              <a:rPr/>
              <a:t> </a:t>
            </a:r>
            <a:r>
              <a:rPr/>
              <a:t>reverse</a:t>
            </a:r>
            <a:r>
              <a:rPr/>
              <a:t> </a:t>
            </a:r>
            <a:r>
              <a:rPr/>
              <a:t>scaled.</a:t>
            </a:r>
          </a:p>
          <a:p>
            <a:pPr lvl="0" marL="0" indent="0">
              <a:buNone/>
            </a:pPr>
          </a:p>
          <a:p>
            <a:pPr lvl="0" marL="0" indent="0">
              <a:buNone/>
            </a:pPr>
            <a:r>
              <a:rPr/>
              <a:t>There</a:t>
            </a:r>
            <a:r>
              <a:rPr/>
              <a:t> </a:t>
            </a:r>
            <a:r>
              <a:rPr/>
              <a:t>is</a:t>
            </a:r>
            <a:r>
              <a:rPr/>
              <a:t> </a:t>
            </a:r>
            <a:r>
              <a:rPr/>
              <a:t>a</a:t>
            </a:r>
            <a:r>
              <a:rPr/>
              <a:t> </a:t>
            </a:r>
            <a:r>
              <a:rPr/>
              <a:t>somatic</a:t>
            </a:r>
            <a:r>
              <a:rPr/>
              <a:t> </a:t>
            </a:r>
            <a:r>
              <a:rPr/>
              <a:t>factor</a:t>
            </a:r>
            <a:r>
              <a:rPr/>
              <a:t> </a:t>
            </a:r>
            <a:r>
              <a:rPr/>
              <a:t>in</a:t>
            </a:r>
            <a:r>
              <a:rPr/>
              <a:t> </a:t>
            </a:r>
            <a:r>
              <a:rPr/>
              <a:t>this</a:t>
            </a:r>
            <a:r>
              <a:rPr/>
              <a:t> </a:t>
            </a:r>
            <a:r>
              <a:rPr/>
              <a:t>scale.</a:t>
            </a:r>
            <a:r>
              <a:rPr/>
              <a:t> </a:t>
            </a:r>
            <a:r>
              <a:rPr/>
              <a:t>This</a:t>
            </a:r>
            <a:r>
              <a:rPr/>
              <a:t> </a:t>
            </a:r>
            <a:r>
              <a:rPr/>
              <a:t>might</a:t>
            </a:r>
            <a:r>
              <a:rPr/>
              <a:t> </a:t>
            </a:r>
            <a:r>
              <a:rPr/>
              <a:t>be</a:t>
            </a:r>
            <a:r>
              <a:rPr/>
              <a:t> </a:t>
            </a:r>
            <a:r>
              <a:rPr/>
              <a:t>considered</a:t>
            </a:r>
            <a:r>
              <a:rPr/>
              <a:t> </a:t>
            </a:r>
            <a:r>
              <a:rPr/>
              <a:t>a</a:t>
            </a:r>
            <a:r>
              <a:rPr/>
              <a:t> </a:t>
            </a:r>
            <a:r>
              <a:rPr/>
              <a:t>subscale.</a:t>
            </a:r>
            <a:r>
              <a:rPr/>
              <a:t> </a:t>
            </a:r>
            <a:r>
              <a:rPr/>
              <a:t>Run</a:t>
            </a:r>
            <a:r>
              <a:rPr/>
              <a:t> </a:t>
            </a:r>
            <a:r>
              <a:rPr/>
              <a:t>a</a:t>
            </a:r>
            <a:r>
              <a:rPr/>
              <a:t> </a:t>
            </a:r>
            <a:r>
              <a:rPr/>
              <a:t>factor</a:t>
            </a:r>
            <a:r>
              <a:rPr/>
              <a:t> </a:t>
            </a:r>
            <a:r>
              <a:rPr/>
              <a:t>analysis,</a:t>
            </a:r>
            <a:r>
              <a:rPr/>
              <a:t> </a:t>
            </a:r>
            <a:r>
              <a:rPr/>
              <a:t>even</a:t>
            </a:r>
            <a:r>
              <a:rPr/>
              <a:t> </a:t>
            </a:r>
            <a:r>
              <a:rPr/>
              <a:t>though</a:t>
            </a:r>
            <a:r>
              <a:rPr/>
              <a:t> </a:t>
            </a:r>
            <a:r>
              <a:rPr/>
              <a:t>it</a:t>
            </a:r>
            <a:r>
              <a:rPr/>
              <a:t> </a:t>
            </a:r>
            <a:r>
              <a:rPr/>
              <a:t>only</a:t>
            </a:r>
            <a:r>
              <a:rPr/>
              <a:t> </a:t>
            </a:r>
            <a:r>
              <a:rPr/>
              <a:t>has</a:t>
            </a:r>
            <a:r>
              <a:rPr/>
              <a:t> </a:t>
            </a:r>
            <a:r>
              <a:rPr/>
              <a:t>four</a:t>
            </a:r>
            <a:r>
              <a:rPr/>
              <a:t> </a:t>
            </a:r>
            <a:r>
              <a:rPr/>
              <a:t>levels.</a:t>
            </a:r>
            <a:r>
              <a:rPr/>
              <a:t> </a:t>
            </a:r>
            <a:r>
              <a:rPr/>
              <a:t>Do</a:t>
            </a:r>
            <a:r>
              <a:rPr/>
              <a:t> </a:t>
            </a:r>
            <a:r>
              <a:rPr/>
              <a:t>the</a:t>
            </a:r>
            <a:r>
              <a:rPr/>
              <a:t> </a:t>
            </a:r>
            <a:r>
              <a:rPr/>
              <a:t>items</a:t>
            </a:r>
            <a:r>
              <a:rPr/>
              <a:t> </a:t>
            </a:r>
            <a:r>
              <a:rPr/>
              <a:t>all</a:t>
            </a:r>
            <a:r>
              <a:rPr/>
              <a:t> </a:t>
            </a:r>
            <a:r>
              <a:rPr/>
              <a:t>hang</a:t>
            </a:r>
            <a:r>
              <a:rPr/>
              <a:t> </a:t>
            </a:r>
            <a:r>
              <a:rPr/>
              <a:t>together.</a:t>
            </a:r>
          </a:p>
        </p:txBody>
      </p:sp>
      <p:sp>
        <p:nvSpPr>
          <p:cNvPr id="4" name="Slide Number Placeholder 3"/>
          <p:cNvSpPr>
            <a:spLocks noGrp="1"/>
          </p:cNvSpPr>
          <p:nvPr>
            <p:ph type="sldNum" sz="quarter" idx="10"/>
          </p:nvPr>
        </p:nvSpPr>
        <p:spPr/>
        <p:txBody>
          <a:bodyPr/>
          <a:lstStyle/>
          <a:p>
            <a:fld id="{18BDFEC3-8487-43E8-A154-7C12CBC1FFF2}" type="slidenum">
              <a:rPr lang="en-US"/>
              <a:t>71</a:t>
            </a:fld>
            <a:endParaRPr lang="en-US"/>
          </a:p>
        </p:txBody>
      </p:sp>
    </p:spTree>
  </p:cSld>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ones</a:t>
            </a:r>
            <a:r>
              <a:rPr/>
              <a:t> </a:t>
            </a:r>
            <a:r>
              <a:rPr/>
              <a:t>in</a:t>
            </a:r>
            <a:r>
              <a:rPr/>
              <a:t> </a:t>
            </a:r>
            <a:r>
              <a:rPr/>
              <a:t>yellow.</a:t>
            </a:r>
            <a:r>
              <a:rPr/>
              <a:t> </a:t>
            </a:r>
            <a:r>
              <a:rPr/>
              <a:t>Multiple</a:t>
            </a:r>
            <a:r>
              <a:rPr/>
              <a:t> </a:t>
            </a:r>
            <a:r>
              <a:rPr/>
              <a:t>items</a:t>
            </a:r>
            <a:r>
              <a:rPr/>
              <a:t> </a:t>
            </a:r>
            <a:r>
              <a:rPr/>
              <a:t>to</a:t>
            </a:r>
            <a:r>
              <a:rPr/>
              <a:t> </a:t>
            </a:r>
            <a:r>
              <a:rPr/>
              <a:t>represent</a:t>
            </a:r>
            <a:r>
              <a:rPr/>
              <a:t> </a:t>
            </a:r>
            <a:r>
              <a:rPr/>
              <a:t>a</a:t>
            </a:r>
            <a:r>
              <a:rPr/>
              <a:t> </a:t>
            </a:r>
            <a:r>
              <a:rPr/>
              <a:t>measure.</a:t>
            </a:r>
            <a:r>
              <a:rPr/>
              <a:t> </a:t>
            </a:r>
            <a:r>
              <a:rPr/>
              <a:t>Is</a:t>
            </a:r>
            <a:r>
              <a:rPr/>
              <a:t> </a:t>
            </a:r>
            <a:r>
              <a:rPr/>
              <a:t>there</a:t>
            </a:r>
            <a:r>
              <a:rPr/>
              <a:t> </a:t>
            </a:r>
            <a:r>
              <a:rPr/>
              <a:t>variability</a:t>
            </a:r>
            <a:r>
              <a:rPr/>
              <a:t> </a:t>
            </a:r>
            <a:r>
              <a:rPr/>
              <a:t>in</a:t>
            </a:r>
            <a:r>
              <a:rPr/>
              <a:t> </a:t>
            </a:r>
            <a:r>
              <a:rPr/>
              <a:t>any</a:t>
            </a:r>
            <a:r>
              <a:rPr/>
              <a:t> </a:t>
            </a:r>
            <a:r>
              <a:rPr/>
              <a:t>of</a:t>
            </a:r>
            <a:r>
              <a:rPr/>
              <a:t> </a:t>
            </a:r>
            <a:r>
              <a:rPr/>
              <a:t>those</a:t>
            </a:r>
            <a:r>
              <a:rPr/>
              <a:t> </a:t>
            </a:r>
            <a:r>
              <a:rPr/>
              <a:t>items.</a:t>
            </a:r>
            <a:r>
              <a:rPr/>
              <a:t> </a:t>
            </a:r>
            <a:r>
              <a:rPr/>
              <a:t>If</a:t>
            </a:r>
            <a:r>
              <a:rPr/>
              <a:t> </a:t>
            </a:r>
            <a:r>
              <a:rPr/>
              <a:t>you</a:t>
            </a:r>
            <a:r>
              <a:rPr/>
              <a:t> </a:t>
            </a:r>
            <a:r>
              <a:rPr/>
              <a:t>had</a:t>
            </a:r>
            <a:r>
              <a:rPr/>
              <a:t> </a:t>
            </a:r>
            <a:r>
              <a:rPr/>
              <a:t>selected</a:t>
            </a:r>
            <a:r>
              <a:rPr/>
              <a:t> </a:t>
            </a:r>
            <a:r>
              <a:rPr/>
              <a:t>one</a:t>
            </a:r>
            <a:r>
              <a:rPr/>
              <a:t> </a:t>
            </a:r>
            <a:r>
              <a:rPr/>
              <a:t>and</a:t>
            </a:r>
            <a:r>
              <a:rPr/>
              <a:t> </a:t>
            </a:r>
            <a:r>
              <a:rPr/>
              <a:t>only</a:t>
            </a:r>
            <a:r>
              <a:rPr/>
              <a:t> </a:t>
            </a:r>
            <a:r>
              <a:rPr/>
              <a:t>one</a:t>
            </a:r>
            <a:r>
              <a:rPr/>
              <a:t> </a:t>
            </a:r>
            <a:r>
              <a:rPr/>
              <a:t>item,</a:t>
            </a:r>
            <a:r>
              <a:rPr/>
              <a:t> </a:t>
            </a:r>
            <a:r>
              <a:rPr/>
              <a:t>it</a:t>
            </a:r>
            <a:r>
              <a:rPr/>
              <a:t> </a:t>
            </a:r>
            <a:r>
              <a:rPr/>
              <a:t>might</a:t>
            </a:r>
            <a:r>
              <a:rPr/>
              <a:t> </a:t>
            </a:r>
            <a:r>
              <a:rPr/>
              <a:t>be</a:t>
            </a:r>
            <a:r>
              <a:rPr/>
              <a:t> </a:t>
            </a:r>
            <a:r>
              <a:rPr/>
              <a:t>influenced</a:t>
            </a:r>
            <a:r>
              <a:rPr/>
              <a:t> </a:t>
            </a:r>
            <a:r>
              <a:rPr/>
              <a:t>by</a:t>
            </a:r>
            <a:r>
              <a:rPr/>
              <a:t> </a:t>
            </a:r>
            <a:r>
              <a:rPr/>
              <a:t>external</a:t>
            </a:r>
            <a:r>
              <a:rPr/>
              <a:t> </a:t>
            </a:r>
            <a:r>
              <a:rPr/>
              <a:t>factors</a:t>
            </a:r>
            <a:r>
              <a:rPr/>
              <a:t> </a:t>
            </a:r>
            <a:r>
              <a:rPr/>
              <a:t>like</a:t>
            </a:r>
            <a:r>
              <a:rPr/>
              <a:t> </a:t>
            </a:r>
            <a:r>
              <a:rPr/>
              <a:t>your</a:t>
            </a:r>
            <a:r>
              <a:rPr/>
              <a:t> </a:t>
            </a:r>
            <a:r>
              <a:rPr/>
              <a:t>mood.</a:t>
            </a:r>
            <a:r>
              <a:rPr/>
              <a:t> </a:t>
            </a:r>
            <a:r>
              <a:rPr/>
              <a:t>Multiple</a:t>
            </a:r>
            <a:r>
              <a:rPr/>
              <a:t> </a:t>
            </a:r>
            <a:r>
              <a:rPr/>
              <a:t>items</a:t>
            </a:r>
            <a:r>
              <a:rPr/>
              <a:t> </a:t>
            </a:r>
            <a:r>
              <a:rPr/>
              <a:t>avoid</a:t>
            </a:r>
            <a:r>
              <a:rPr/>
              <a:t> </a:t>
            </a:r>
            <a:r>
              <a:rPr/>
              <a:t>this</a:t>
            </a:r>
            <a:r>
              <a:rPr/>
              <a:t> </a:t>
            </a:r>
            <a:r>
              <a:rPr/>
              <a:t>problem.</a:t>
            </a:r>
          </a:p>
          <a:p>
            <a:pPr lvl="0" marL="0" indent="0">
              <a:buNone/>
            </a:pPr>
          </a:p>
          <a:p>
            <a:pPr lvl="0" marL="0" indent="0">
              <a:buNone/>
            </a:pPr>
            <a:r>
              <a:rPr/>
              <a:t>The</a:t>
            </a:r>
            <a:r>
              <a:rPr/>
              <a:t> </a:t>
            </a:r>
            <a:r>
              <a:rPr/>
              <a:t>N</a:t>
            </a:r>
            <a:r>
              <a:rPr/>
              <a:t> </a:t>
            </a:r>
            <a:r>
              <a:rPr/>
              <a:t>items</a:t>
            </a:r>
            <a:r>
              <a:rPr/>
              <a:t> </a:t>
            </a:r>
            <a:r>
              <a:rPr/>
              <a:t>had</a:t>
            </a:r>
            <a:r>
              <a:rPr/>
              <a:t> </a:t>
            </a:r>
            <a:r>
              <a:rPr/>
              <a:t>Cronbach’s</a:t>
            </a:r>
            <a:r>
              <a:rPr/>
              <a:t> </a:t>
            </a:r>
            <a:r>
              <a:rPr/>
              <a:t>alpha</a:t>
            </a:r>
            <a:r>
              <a:rPr/>
              <a:t> </a:t>
            </a:r>
            <a:r>
              <a:rPr/>
              <a:t>of</a:t>
            </a:r>
            <a:r>
              <a:rPr/>
              <a:t> </a:t>
            </a:r>
            <a:r>
              <a:rPr/>
              <a:t>??</a:t>
            </a:r>
            <a:r>
              <a:rPr/>
              <a:t> </a:t>
            </a:r>
            <a:r>
              <a:rPr/>
              <a:t>and</a:t>
            </a:r>
            <a:r>
              <a:rPr/>
              <a:t> </a:t>
            </a:r>
            <a:r>
              <a:rPr/>
              <a:t>the</a:t>
            </a:r>
            <a:r>
              <a:rPr/>
              <a:t> </a:t>
            </a:r>
            <a:r>
              <a:rPr/>
              <a:t>C</a:t>
            </a:r>
            <a:r>
              <a:rPr/>
              <a:t> </a:t>
            </a:r>
            <a:r>
              <a:rPr/>
              <a:t>items</a:t>
            </a:r>
            <a:r>
              <a:rPr/>
              <a:t> </a:t>
            </a:r>
            <a:r>
              <a:rPr/>
              <a:t>had</a:t>
            </a:r>
            <a:r>
              <a:rPr/>
              <a:t> </a:t>
            </a:r>
            <a:r>
              <a:rPr/>
              <a:t>Cronbach’s</a:t>
            </a:r>
            <a:r>
              <a:rPr/>
              <a:t> </a:t>
            </a:r>
            <a:r>
              <a:rPr/>
              <a:t>alpha</a:t>
            </a:r>
            <a:r>
              <a:rPr/>
              <a:t> </a:t>
            </a:r>
            <a:r>
              <a:rPr/>
              <a:t>of</a:t>
            </a:r>
            <a:r>
              <a:rPr/>
              <a:t> </a:t>
            </a:r>
            <a:r>
              <a:rPr/>
              <a:t>??.</a:t>
            </a:r>
          </a:p>
          <a:p>
            <a:pPr lvl="0" marL="0" indent="0">
              <a:buNone/>
            </a:pPr>
          </a:p>
          <a:p>
            <a:pPr lvl="0" marL="0" indent="0">
              <a:buNone/>
            </a:pPr>
            <a:r>
              <a:rPr/>
              <a:t>A</a:t>
            </a:r>
            <a:r>
              <a:rPr/>
              <a:t> </a:t>
            </a:r>
            <a:r>
              <a:rPr/>
              <a:t>factor</a:t>
            </a:r>
            <a:r>
              <a:rPr/>
              <a:t> </a:t>
            </a:r>
            <a:r>
              <a:rPr/>
              <a:t>analysis</a:t>
            </a:r>
            <a:r>
              <a:rPr/>
              <a:t> </a:t>
            </a:r>
            <a:r>
              <a:rPr/>
              <a:t>allows</a:t>
            </a:r>
            <a:r>
              <a:rPr/>
              <a:t> </a:t>
            </a:r>
            <a:r>
              <a:rPr/>
              <a:t>us</a:t>
            </a:r>
            <a:r>
              <a:rPr/>
              <a:t> </a:t>
            </a:r>
            <a:r>
              <a:rPr/>
              <a:t>to</a:t>
            </a:r>
            <a:r>
              <a:rPr/>
              <a:t> </a:t>
            </a:r>
            <a:r>
              <a:rPr/>
              <a:t>see</a:t>
            </a:r>
            <a:r>
              <a:rPr/>
              <a:t> </a:t>
            </a:r>
            <a:r>
              <a:rPr/>
              <a:t>if</a:t>
            </a:r>
            <a:r>
              <a:rPr/>
              <a:t> </a:t>
            </a:r>
            <a:r>
              <a:rPr/>
              <a:t>the</a:t>
            </a:r>
            <a:r>
              <a:rPr/>
              <a:t> </a:t>
            </a:r>
            <a:r>
              <a:rPr/>
              <a:t>measure</a:t>
            </a:r>
            <a:r>
              <a:rPr/>
              <a:t> </a:t>
            </a:r>
            <a:r>
              <a:rPr/>
              <a:t>is</a:t>
            </a:r>
            <a:r>
              <a:rPr/>
              <a:t> </a:t>
            </a:r>
            <a:r>
              <a:rPr/>
              <a:t>behaving</a:t>
            </a:r>
            <a:r>
              <a:rPr/>
              <a:t> </a:t>
            </a:r>
            <a:r>
              <a:rPr/>
              <a:t>the</a:t>
            </a:r>
            <a:r>
              <a:rPr/>
              <a:t> </a:t>
            </a:r>
            <a:r>
              <a:rPr/>
              <a:t>way</a:t>
            </a:r>
            <a:r>
              <a:rPr/>
              <a:t> </a:t>
            </a:r>
            <a:r>
              <a:rPr/>
              <a:t>we</a:t>
            </a:r>
            <a:r>
              <a:rPr/>
              <a:t> </a:t>
            </a:r>
            <a:r>
              <a:rPr/>
              <a:t>expect</a:t>
            </a:r>
            <a:r>
              <a:rPr/>
              <a:t> </a:t>
            </a:r>
            <a:r>
              <a:rPr/>
              <a:t>it</a:t>
            </a:r>
            <a:r>
              <a:rPr/>
              <a:t> </a:t>
            </a:r>
            <a:r>
              <a:rPr/>
              <a:t>to.</a:t>
            </a:r>
          </a:p>
        </p:txBody>
      </p:sp>
      <p:sp>
        <p:nvSpPr>
          <p:cNvPr id="4" name="Slide Number Placeholder 3"/>
          <p:cNvSpPr>
            <a:spLocks noGrp="1"/>
          </p:cNvSpPr>
          <p:nvPr>
            <p:ph type="sldNum" sz="quarter" idx="10"/>
          </p:nvPr>
        </p:nvSpPr>
        <p:spPr/>
        <p:txBody>
          <a:bodyPr/>
          <a:lstStyle/>
          <a:p>
            <a:fld id="{18BDFEC3-8487-43E8-A154-7C12CBC1FFF2}" type="slidenum">
              <a:rPr lang="en-US"/>
              <a:t>72</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Random</a:t>
            </a:r>
            <a:r>
              <a:rPr/>
              <a:t> </a:t>
            </a:r>
            <a:r>
              <a:rPr/>
              <a:t>assignment</a:t>
            </a:r>
            <a:r>
              <a:rPr/>
              <a:t> </a:t>
            </a:r>
            <a:r>
              <a:rPr/>
              <a:t>assures</a:t>
            </a:r>
            <a:r>
              <a:rPr/>
              <a:t> </a:t>
            </a:r>
            <a:r>
              <a:rPr/>
              <a:t>equivalence</a:t>
            </a:r>
            <a:r>
              <a:rPr/>
              <a:t> </a:t>
            </a:r>
            <a:r>
              <a:rPr/>
              <a:t>of</a:t>
            </a:r>
            <a:r>
              <a:rPr/>
              <a:t> </a:t>
            </a:r>
            <a:r>
              <a:rPr/>
              <a:t>the</a:t>
            </a:r>
            <a:r>
              <a:rPr/>
              <a:t> </a:t>
            </a:r>
            <a:r>
              <a:rPr/>
              <a:t>two</a:t>
            </a:r>
            <a:r>
              <a:rPr/>
              <a:t> </a:t>
            </a:r>
            <a:r>
              <a:rPr/>
              <a:t>groups</a:t>
            </a:r>
            <a:r>
              <a:rPr/>
              <a:t> </a:t>
            </a:r>
            <a:r>
              <a:rPr/>
              <a:t>on</a:t>
            </a:r>
            <a:r>
              <a:rPr/>
              <a:t> </a:t>
            </a:r>
            <a:r>
              <a:rPr/>
              <a:t>average.</a:t>
            </a:r>
            <a:r>
              <a:rPr/>
              <a:t> </a:t>
            </a:r>
            <a:r>
              <a:rPr/>
              <a:t>A</a:t>
            </a:r>
            <a:r>
              <a:rPr/>
              <a:t> </a:t>
            </a:r>
            <a:r>
              <a:rPr/>
              <a:t>rule</a:t>
            </a:r>
            <a:r>
              <a:rPr/>
              <a:t> </a:t>
            </a:r>
            <a:r>
              <a:rPr/>
              <a:t>of</a:t>
            </a:r>
            <a:r>
              <a:rPr/>
              <a:t> </a:t>
            </a:r>
            <a:r>
              <a:rPr/>
              <a:t>thumb</a:t>
            </a:r>
            <a:r>
              <a:rPr/>
              <a:t> </a:t>
            </a:r>
            <a:r>
              <a:rPr/>
              <a:t>is</a:t>
            </a:r>
            <a:r>
              <a:rPr/>
              <a:t> </a:t>
            </a:r>
            <a:r>
              <a:rPr/>
              <a:t>30</a:t>
            </a:r>
            <a:r>
              <a:rPr/>
              <a:t> </a:t>
            </a:r>
            <a:r>
              <a:rPr/>
              <a:t>people</a:t>
            </a:r>
            <a:r>
              <a:rPr/>
              <a:t> </a:t>
            </a:r>
            <a:r>
              <a:rPr/>
              <a:t>assigned</a:t>
            </a:r>
            <a:r>
              <a:rPr/>
              <a:t> </a:t>
            </a:r>
            <a:r>
              <a:rPr/>
              <a:t>to</a:t>
            </a:r>
            <a:r>
              <a:rPr/>
              <a:t> </a:t>
            </a:r>
            <a:r>
              <a:rPr/>
              <a:t>each</a:t>
            </a:r>
            <a:r>
              <a:rPr/>
              <a:t> </a:t>
            </a:r>
            <a:r>
              <a:rPr/>
              <a:t>group</a:t>
            </a:r>
            <a:r>
              <a:rPr/>
              <a:t> </a:t>
            </a:r>
            <a:r>
              <a:rPr/>
              <a:t>should</a:t>
            </a:r>
            <a:r>
              <a:rPr/>
              <a:t> </a:t>
            </a:r>
            <a:r>
              <a:rPr/>
              <a:t>give</a:t>
            </a:r>
            <a:r>
              <a:rPr/>
              <a:t> </a:t>
            </a:r>
            <a:r>
              <a:rPr/>
              <a:t>you</a:t>
            </a:r>
            <a:r>
              <a:rPr/>
              <a:t> </a:t>
            </a:r>
            <a:r>
              <a:rPr/>
              <a:t>confidence</a:t>
            </a:r>
            <a:r>
              <a:rPr/>
              <a:t> </a:t>
            </a:r>
            <a:r>
              <a:rPr/>
              <a:t>that</a:t>
            </a:r>
            <a:r>
              <a:rPr/>
              <a:t> </a:t>
            </a:r>
            <a:r>
              <a:rPr/>
              <a:t>random</a:t>
            </a:r>
            <a:r>
              <a:rPr/>
              <a:t> </a:t>
            </a:r>
            <a:r>
              <a:rPr/>
              <a:t>assignment</a:t>
            </a:r>
            <a:r>
              <a:rPr/>
              <a:t> </a:t>
            </a:r>
            <a:r>
              <a:rPr/>
              <a:t>will</a:t>
            </a:r>
            <a:r>
              <a:rPr/>
              <a:t> </a:t>
            </a:r>
            <a:r>
              <a:rPr/>
              <a:t>assure</a:t>
            </a:r>
            <a:r>
              <a:rPr/>
              <a:t> </a:t>
            </a:r>
            <a:r>
              <a:rPr/>
              <a:t>equivalence.</a:t>
            </a:r>
            <a:r>
              <a:rPr/>
              <a:t> </a:t>
            </a:r>
            <a:r>
              <a:rPr/>
              <a:t>If</a:t>
            </a:r>
            <a:r>
              <a:rPr/>
              <a:t> </a:t>
            </a:r>
            <a:r>
              <a:rPr/>
              <a:t>you</a:t>
            </a:r>
            <a:r>
              <a:rPr/>
              <a:t> </a:t>
            </a:r>
            <a:r>
              <a:rPr/>
              <a:t>are</a:t>
            </a:r>
            <a:r>
              <a:rPr/>
              <a:t> </a:t>
            </a:r>
            <a:r>
              <a:rPr/>
              <a:t>using</a:t>
            </a:r>
            <a:r>
              <a:rPr/>
              <a:t> </a:t>
            </a:r>
            <a:r>
              <a:rPr/>
              <a:t>random</a:t>
            </a:r>
            <a:r>
              <a:rPr/>
              <a:t> </a:t>
            </a:r>
            <a:r>
              <a:rPr/>
              <a:t>assignment,</a:t>
            </a:r>
            <a:r>
              <a:rPr/>
              <a:t> </a:t>
            </a:r>
            <a:r>
              <a:rPr/>
              <a:t>you</a:t>
            </a:r>
            <a:r>
              <a:rPr/>
              <a:t> </a:t>
            </a:r>
            <a:r>
              <a:rPr/>
              <a:t>should</a:t>
            </a:r>
            <a:r>
              <a:rPr/>
              <a:t> </a:t>
            </a:r>
            <a:r>
              <a:rPr/>
              <a:t>not</a:t>
            </a:r>
            <a:r>
              <a:rPr/>
              <a:t> </a:t>
            </a:r>
            <a:r>
              <a:rPr/>
              <a:t>need</a:t>
            </a:r>
            <a:r>
              <a:rPr/>
              <a:t> </a:t>
            </a:r>
            <a:r>
              <a:rPr/>
              <a:t>to</a:t>
            </a:r>
            <a:r>
              <a:rPr/>
              <a:t> </a:t>
            </a:r>
            <a:r>
              <a:rPr/>
              <a:t>test</a:t>
            </a:r>
            <a:r>
              <a:rPr/>
              <a:t> </a:t>
            </a:r>
            <a:r>
              <a:rPr/>
              <a:t>for</a:t>
            </a:r>
            <a:r>
              <a:rPr/>
              <a:t> </a:t>
            </a:r>
            <a:r>
              <a:rPr/>
              <a:t>baseline</a:t>
            </a:r>
            <a:r>
              <a:rPr/>
              <a:t> </a:t>
            </a:r>
            <a:r>
              <a:rPr/>
              <a:t>equivalence.</a:t>
            </a:r>
            <a:r>
              <a:rPr/>
              <a:t> </a:t>
            </a:r>
            <a:r>
              <a:rPr/>
              <a:t>We</a:t>
            </a:r>
            <a:r>
              <a:rPr/>
              <a:t> </a:t>
            </a:r>
            <a:r>
              <a:rPr/>
              <a:t>feel</a:t>
            </a:r>
            <a:r>
              <a:rPr/>
              <a:t> </a:t>
            </a:r>
            <a:r>
              <a:rPr/>
              <a:t>that</a:t>
            </a:r>
            <a:r>
              <a:rPr/>
              <a:t> </a:t>
            </a:r>
            <a:r>
              <a:rPr/>
              <a:t>random</a:t>
            </a:r>
            <a:r>
              <a:rPr/>
              <a:t> </a:t>
            </a:r>
            <a:r>
              <a:rPr/>
              <a:t>assignment</a:t>
            </a:r>
            <a:r>
              <a:rPr/>
              <a:t> </a:t>
            </a:r>
            <a:r>
              <a:rPr/>
              <a:t>is</a:t>
            </a:r>
            <a:r>
              <a:rPr/>
              <a:t> </a:t>
            </a:r>
            <a:r>
              <a:rPr/>
              <a:t>the</a:t>
            </a:r>
            <a:r>
              <a:rPr/>
              <a:t> </a:t>
            </a:r>
            <a:r>
              <a:rPr/>
              <a:t>best</a:t>
            </a:r>
            <a:r>
              <a:rPr/>
              <a:t> </a:t>
            </a:r>
            <a:r>
              <a:rPr/>
              <a:t>way</a:t>
            </a:r>
            <a:r>
              <a:rPr/>
              <a:t> </a:t>
            </a:r>
            <a:r>
              <a:rPr/>
              <a:t>to</a:t>
            </a:r>
            <a:r>
              <a:rPr/>
              <a:t> </a:t>
            </a:r>
            <a:r>
              <a:rPr/>
              <a:t>achieve</a:t>
            </a:r>
            <a:r>
              <a:rPr/>
              <a:t> </a:t>
            </a:r>
            <a:r>
              <a:rPr/>
              <a:t>equivalence.</a:t>
            </a:r>
          </a:p>
          <a:p>
            <a:pPr lvl="0" marL="0" indent="0">
              <a:buNone/>
            </a:pPr>
          </a:p>
          <a:p>
            <a:pPr lvl="0" marL="0" indent="0">
              <a:buNone/>
            </a:pPr>
            <a:r>
              <a:rPr/>
              <a:t>In</a:t>
            </a:r>
            <a:r>
              <a:rPr/>
              <a:t> </a:t>
            </a:r>
            <a:r>
              <a:rPr/>
              <a:t>quasi-experimental</a:t>
            </a:r>
            <a:r>
              <a:rPr/>
              <a:t> </a:t>
            </a:r>
            <a:r>
              <a:rPr/>
              <a:t>design,</a:t>
            </a:r>
            <a:r>
              <a:rPr/>
              <a:t> </a:t>
            </a:r>
            <a:r>
              <a:rPr/>
              <a:t>you</a:t>
            </a:r>
            <a:r>
              <a:rPr/>
              <a:t> </a:t>
            </a:r>
            <a:r>
              <a:rPr/>
              <a:t>don’t</a:t>
            </a:r>
            <a:r>
              <a:rPr/>
              <a:t> </a:t>
            </a:r>
            <a:r>
              <a:rPr/>
              <a:t>have</a:t>
            </a:r>
            <a:r>
              <a:rPr/>
              <a:t> </a:t>
            </a:r>
            <a:r>
              <a:rPr/>
              <a:t>random</a:t>
            </a:r>
            <a:r>
              <a:rPr/>
              <a:t> </a:t>
            </a:r>
            <a:r>
              <a:rPr/>
              <a:t>assignment,</a:t>
            </a:r>
            <a:r>
              <a:rPr/>
              <a:t> </a:t>
            </a:r>
            <a:r>
              <a:rPr/>
              <a:t>but</a:t>
            </a:r>
            <a:r>
              <a:rPr/>
              <a:t> </a:t>
            </a:r>
            <a:r>
              <a:rPr/>
              <a:t>you</a:t>
            </a:r>
            <a:r>
              <a:rPr/>
              <a:t> </a:t>
            </a:r>
            <a:r>
              <a:rPr/>
              <a:t>can</a:t>
            </a:r>
            <a:r>
              <a:rPr/>
              <a:t> </a:t>
            </a:r>
            <a:r>
              <a:rPr/>
              <a:t>randomly</a:t>
            </a:r>
            <a:r>
              <a:rPr/>
              <a:t> </a:t>
            </a:r>
            <a:r>
              <a:rPr/>
              <a:t>assign</a:t>
            </a:r>
            <a:r>
              <a:rPr/>
              <a:t> </a:t>
            </a:r>
            <a:r>
              <a:rPr/>
              <a:t>between</a:t>
            </a:r>
            <a:r>
              <a:rPr/>
              <a:t> </a:t>
            </a:r>
            <a:r>
              <a:rPr/>
              <a:t>the</a:t>
            </a:r>
            <a:r>
              <a:rPr/>
              <a:t> </a:t>
            </a:r>
            <a:r>
              <a:rPr/>
              <a:t>two</a:t>
            </a:r>
            <a:r>
              <a:rPr/>
              <a:t> </a:t>
            </a:r>
            <a:r>
              <a:rPr/>
              <a:t>groups.</a:t>
            </a:r>
            <a:r>
              <a:rPr/>
              <a:t> </a:t>
            </a:r>
            <a:r>
              <a:rPr/>
              <a:t>You</a:t>
            </a:r>
            <a:r>
              <a:rPr/>
              <a:t> </a:t>
            </a:r>
            <a:r>
              <a:rPr/>
              <a:t>can</a:t>
            </a:r>
            <a:r>
              <a:rPr/>
              <a:t> </a:t>
            </a:r>
            <a:r>
              <a:rPr/>
              <a:t>also</a:t>
            </a:r>
            <a:r>
              <a:rPr/>
              <a:t> </a:t>
            </a:r>
            <a:r>
              <a:rPr/>
              <a:t>use</a:t>
            </a:r>
            <a:r>
              <a:rPr/>
              <a:t> </a:t>
            </a:r>
            <a:r>
              <a:rPr/>
              <a:t>matching</a:t>
            </a:r>
            <a:r>
              <a:rPr/>
              <a:t> </a:t>
            </a:r>
            <a:r>
              <a:rPr/>
              <a:t>to</a:t>
            </a:r>
            <a:r>
              <a:rPr/>
              <a:t> </a:t>
            </a:r>
            <a:r>
              <a:rPr/>
              <a:t>achieve</a:t>
            </a:r>
            <a:r>
              <a:rPr/>
              <a:t> </a:t>
            </a:r>
            <a:r>
              <a:rPr/>
              <a:t>equivalence.</a:t>
            </a:r>
            <a:r>
              <a:rPr/>
              <a:t> </a:t>
            </a:r>
            <a:r>
              <a:rPr/>
              <a:t>Finally,</a:t>
            </a:r>
            <a:r>
              <a:rPr/>
              <a:t> </a:t>
            </a:r>
            <a:r>
              <a:rPr/>
              <a:t>you</a:t>
            </a:r>
            <a:r>
              <a:rPr/>
              <a:t> </a:t>
            </a:r>
            <a:r>
              <a:rPr/>
              <a:t>can</a:t>
            </a:r>
            <a:r>
              <a:rPr/>
              <a:t> </a:t>
            </a:r>
            <a:r>
              <a:rPr/>
              <a:t>check</a:t>
            </a:r>
            <a:r>
              <a:rPr/>
              <a:t> </a:t>
            </a:r>
            <a:r>
              <a:rPr/>
              <a:t>baseline</a:t>
            </a:r>
            <a:r>
              <a:rPr/>
              <a:t> </a:t>
            </a:r>
            <a:r>
              <a:rPr/>
              <a:t>scores</a:t>
            </a:r>
            <a:r>
              <a:rPr/>
              <a:t> </a:t>
            </a:r>
            <a:r>
              <a:rPr/>
              <a:t>for</a:t>
            </a:r>
            <a:r>
              <a:rPr/>
              <a:t> </a:t>
            </a:r>
            <a:r>
              <a:rPr/>
              <a:t>equivalence.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Since</a:t>
            </a:r>
            <a:r>
              <a:rPr/>
              <a:t> </a:t>
            </a:r>
            <a:r>
              <a:rPr/>
              <a:t>non-randomized</a:t>
            </a:r>
            <a:r>
              <a:rPr/>
              <a:t> </a:t>
            </a:r>
            <a:r>
              <a:rPr/>
              <a:t>trials</a:t>
            </a:r>
            <a:r>
              <a:rPr/>
              <a:t> </a:t>
            </a:r>
            <a:r>
              <a:rPr/>
              <a:t>have</a:t>
            </a:r>
            <a:r>
              <a:rPr/>
              <a:t> </a:t>
            </a:r>
            <a:r>
              <a:rPr/>
              <a:t>an</a:t>
            </a:r>
            <a:r>
              <a:rPr/>
              <a:t> </a:t>
            </a:r>
            <a:r>
              <a:rPr/>
              <a:t>attribute</a:t>
            </a:r>
            <a:r>
              <a:rPr/>
              <a:t> </a:t>
            </a:r>
            <a:r>
              <a:rPr/>
              <a:t>variable,</a:t>
            </a:r>
            <a:r>
              <a:rPr/>
              <a:t> </a:t>
            </a:r>
            <a:r>
              <a:rPr/>
              <a:t>you</a:t>
            </a:r>
            <a:r>
              <a:rPr/>
              <a:t> </a:t>
            </a:r>
            <a:r>
              <a:rPr/>
              <a:t>need</a:t>
            </a:r>
            <a:r>
              <a:rPr/>
              <a:t> </a:t>
            </a:r>
            <a:r>
              <a:rPr/>
              <a:t>to</a:t>
            </a:r>
            <a:r>
              <a:rPr/>
              <a:t> </a:t>
            </a:r>
            <a:r>
              <a:rPr/>
              <a:t>rely</a:t>
            </a:r>
            <a:r>
              <a:rPr/>
              <a:t> </a:t>
            </a:r>
            <a:r>
              <a:rPr/>
              <a:t>on</a:t>
            </a:r>
            <a:r>
              <a:rPr/>
              <a:t> </a:t>
            </a:r>
            <a:r>
              <a:rPr/>
              <a:t>statistical</a:t>
            </a:r>
            <a:r>
              <a:rPr/>
              <a:t> </a:t>
            </a:r>
            <a:r>
              <a:rPr/>
              <a:t>adjustment</a:t>
            </a:r>
            <a:r>
              <a:rPr/>
              <a:t> </a:t>
            </a:r>
            <a:r>
              <a:rPr/>
              <a:t>or</a:t>
            </a:r>
            <a:r>
              <a:rPr/>
              <a:t> </a:t>
            </a:r>
            <a:r>
              <a:rPr/>
              <a:t>matching.</a:t>
            </a:r>
            <a:r>
              <a:rPr/>
              <a:t> </a:t>
            </a:r>
            <a:r>
              <a:rPr/>
              <a:t>You</a:t>
            </a:r>
            <a:r>
              <a:rPr/>
              <a:t> </a:t>
            </a:r>
            <a:r>
              <a:rPr/>
              <a:t>can</a:t>
            </a:r>
            <a:r>
              <a:rPr/>
              <a:t> </a:t>
            </a:r>
            <a:r>
              <a:rPr/>
              <a:t>also</a:t>
            </a:r>
            <a:r>
              <a:rPr/>
              <a:t> </a:t>
            </a:r>
            <a:r>
              <a:rPr/>
              <a:t>check</a:t>
            </a:r>
            <a:r>
              <a:rPr/>
              <a:t> </a:t>
            </a:r>
            <a:r>
              <a:rPr/>
              <a:t>after</a:t>
            </a:r>
            <a:r>
              <a:rPr/>
              <a:t> </a:t>
            </a:r>
            <a:r>
              <a:rPr/>
              <a:t>the</a:t>
            </a:r>
            <a:r>
              <a:rPr/>
              <a:t> </a:t>
            </a:r>
            <a:r>
              <a:rPr/>
              <a:t>study</a:t>
            </a:r>
            <a:r>
              <a:rPr/>
              <a:t> </a:t>
            </a:r>
            <a:r>
              <a:rPr/>
              <a:t>for</a:t>
            </a:r>
            <a:r>
              <a:rPr/>
              <a:t> </a:t>
            </a:r>
            <a:r>
              <a:rPr/>
              <a:t>comparability.</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Equivalence</a:t>
            </a:r>
            <a:r>
              <a:rPr/>
              <a:t> </a:t>
            </a:r>
            <a:r>
              <a:rPr/>
              <a:t>when</a:t>
            </a:r>
            <a:r>
              <a:rPr/>
              <a:t> </a:t>
            </a:r>
            <a:r>
              <a:rPr/>
              <a:t>you</a:t>
            </a:r>
            <a:r>
              <a:rPr/>
              <a:t> </a:t>
            </a:r>
            <a:r>
              <a:rPr/>
              <a:t>have</a:t>
            </a:r>
            <a:r>
              <a:rPr/>
              <a:t> </a:t>
            </a:r>
            <a:r>
              <a:rPr/>
              <a:t>a</a:t>
            </a:r>
            <a:r>
              <a:rPr/>
              <a:t> </a:t>
            </a:r>
            <a:r>
              <a:rPr/>
              <a:t>continuous</a:t>
            </a:r>
            <a:r>
              <a:rPr/>
              <a:t> </a:t>
            </a:r>
            <a:r>
              <a:rPr/>
              <a:t>independent</a:t>
            </a:r>
            <a:r>
              <a:rPr/>
              <a:t> </a:t>
            </a:r>
            <a:r>
              <a:rPr/>
              <a:t>variable</a:t>
            </a:r>
            <a:r>
              <a:rPr/>
              <a:t> </a:t>
            </a:r>
            <a:r>
              <a:rPr/>
              <a:t>means</a:t>
            </a:r>
            <a:r>
              <a:rPr/>
              <a:t> </a:t>
            </a:r>
            <a:r>
              <a:rPr/>
              <a:t>that</a:t>
            </a:r>
            <a:r>
              <a:rPr/>
              <a:t> </a:t>
            </a:r>
            <a:r>
              <a:rPr/>
              <a:t>those</a:t>
            </a:r>
            <a:r>
              <a:rPr/>
              <a:t> </a:t>
            </a:r>
            <a:r>
              <a:rPr/>
              <a:t>who</a:t>
            </a:r>
            <a:r>
              <a:rPr/>
              <a:t> </a:t>
            </a:r>
            <a:r>
              <a:rPr/>
              <a:t>score</a:t>
            </a:r>
            <a:r>
              <a:rPr/>
              <a:t> </a:t>
            </a:r>
            <a:r>
              <a:rPr/>
              <a:t>high</a:t>
            </a:r>
            <a:r>
              <a:rPr/>
              <a:t> </a:t>
            </a:r>
            <a:r>
              <a:rPr/>
              <a:t>on</a:t>
            </a:r>
            <a:r>
              <a:rPr/>
              <a:t> </a:t>
            </a:r>
            <a:r>
              <a:rPr/>
              <a:t>the</a:t>
            </a:r>
            <a:r>
              <a:rPr/>
              <a:t> </a:t>
            </a:r>
            <a:r>
              <a:rPr/>
              <a:t>variable</a:t>
            </a:r>
            <a:r>
              <a:rPr/>
              <a:t> </a:t>
            </a:r>
            <a:r>
              <a:rPr/>
              <a:t>are</a:t>
            </a:r>
            <a:r>
              <a:rPr/>
              <a:t> </a:t>
            </a:r>
            <a:r>
              <a:rPr/>
              <a:t>similar</a:t>
            </a:r>
            <a:r>
              <a:rPr/>
              <a:t> </a:t>
            </a:r>
            <a:r>
              <a:rPr/>
              <a:t>to</a:t>
            </a:r>
            <a:r>
              <a:rPr/>
              <a:t> </a:t>
            </a:r>
            <a:r>
              <a:rPr/>
              <a:t>those</a:t>
            </a:r>
            <a:r>
              <a:rPr/>
              <a:t> </a:t>
            </a:r>
            <a:r>
              <a:rPr/>
              <a:t>who</a:t>
            </a:r>
            <a:r>
              <a:rPr/>
              <a:t> </a:t>
            </a:r>
            <a:r>
              <a:rPr/>
              <a:t>score</a:t>
            </a:r>
            <a:r>
              <a:rPr/>
              <a:t> </a:t>
            </a:r>
            <a:r>
              <a:rPr/>
              <a:t>low.</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study</a:t>
            </a:r>
            <a:r>
              <a:rPr/>
              <a:t> </a:t>
            </a:r>
            <a:r>
              <a:rPr/>
              <a:t>could</a:t>
            </a:r>
            <a:r>
              <a:rPr/>
              <a:t> </a:t>
            </a:r>
            <a:r>
              <a:rPr/>
              <a:t>be</a:t>
            </a:r>
            <a:r>
              <a:rPr/>
              <a:t> </a:t>
            </a:r>
            <a:r>
              <a:rPr/>
              <a:t>contaminated</a:t>
            </a:r>
            <a:r>
              <a:rPr/>
              <a:t> </a:t>
            </a:r>
            <a:r>
              <a:rPr/>
              <a:t>by</a:t>
            </a:r>
            <a:r>
              <a:rPr/>
              <a:t> </a:t>
            </a:r>
            <a:r>
              <a:rPr/>
              <a:t>other</a:t>
            </a:r>
            <a:r>
              <a:rPr/>
              <a:t> </a:t>
            </a:r>
            <a:r>
              <a:rPr/>
              <a:t>variables.</a:t>
            </a:r>
            <a:r>
              <a:rPr/>
              <a:t> </a:t>
            </a:r>
            <a:r>
              <a:rPr/>
              <a:t>These</a:t>
            </a:r>
            <a:r>
              <a:rPr/>
              <a:t> </a:t>
            </a:r>
            <a:r>
              <a:rPr/>
              <a:t>variables</a:t>
            </a:r>
            <a:r>
              <a:rPr/>
              <a:t> </a:t>
            </a:r>
            <a:r>
              <a:rPr/>
              <a:t>might</a:t>
            </a:r>
            <a:r>
              <a:rPr/>
              <a:t> </a:t>
            </a:r>
            <a:r>
              <a:rPr/>
              <a:t>be</a:t>
            </a:r>
            <a:r>
              <a:rPr/>
              <a:t> </a:t>
            </a:r>
            <a:r>
              <a:rPr/>
              <a:t>out</a:t>
            </a:r>
            <a:r>
              <a:rPr/>
              <a:t> </a:t>
            </a:r>
            <a:r>
              <a:rPr/>
              <a:t>of</a:t>
            </a:r>
            <a:r>
              <a:rPr/>
              <a:t> </a:t>
            </a:r>
            <a:r>
              <a:rPr/>
              <a:t>your</a:t>
            </a:r>
            <a:r>
              <a:rPr/>
              <a:t> </a:t>
            </a:r>
            <a:r>
              <a:rPr/>
              <a:t>control</a:t>
            </a:r>
            <a:r>
              <a:rPr/>
              <a:t> </a:t>
            </a:r>
            <a:r>
              <a:rPr/>
              <a:t>but</a:t>
            </a:r>
            <a:r>
              <a:rPr/>
              <a:t> </a:t>
            </a:r>
            <a:r>
              <a:rPr/>
              <a:t>which</a:t>
            </a:r>
            <a:r>
              <a:rPr/>
              <a:t> </a:t>
            </a:r>
            <a:r>
              <a:rPr/>
              <a:t>can</a:t>
            </a:r>
            <a:r>
              <a:rPr/>
              <a:t> </a:t>
            </a:r>
            <a:r>
              <a:rPr/>
              <a:t>influence</a:t>
            </a:r>
            <a:r>
              <a:rPr/>
              <a:t> </a:t>
            </a:r>
            <a:r>
              <a:rPr/>
              <a:t>the</a:t>
            </a:r>
            <a:r>
              <a:rPr/>
              <a:t> </a:t>
            </a:r>
            <a:r>
              <a:rPr/>
              <a:t>outcome.</a:t>
            </a:r>
          </a:p>
          <a:p>
            <a:pPr lvl="0" marL="0" indent="0">
              <a:buNone/>
            </a:pPr>
          </a:p>
          <a:p>
            <a:pPr lvl="0" marL="0" indent="0">
              <a:buNone/>
            </a:pPr>
            <a:r>
              <a:rPr/>
              <a:t>Contamination:</a:t>
            </a:r>
            <a:r>
              <a:rPr/>
              <a:t> </a:t>
            </a:r>
            <a:r>
              <a:rPr/>
              <a:t>people</a:t>
            </a:r>
            <a:r>
              <a:rPr/>
              <a:t> </a:t>
            </a:r>
            <a:r>
              <a:rPr/>
              <a:t>in</a:t>
            </a:r>
            <a:r>
              <a:rPr/>
              <a:t> </a:t>
            </a:r>
            <a:r>
              <a:rPr/>
              <a:t>the</a:t>
            </a:r>
            <a:r>
              <a:rPr/>
              <a:t> </a:t>
            </a:r>
            <a:r>
              <a:rPr/>
              <a:t>intervention</a:t>
            </a:r>
            <a:r>
              <a:rPr/>
              <a:t> </a:t>
            </a:r>
            <a:r>
              <a:rPr/>
              <a:t>group</a:t>
            </a:r>
            <a:r>
              <a:rPr/>
              <a:t> </a:t>
            </a:r>
            <a:r>
              <a:rPr/>
              <a:t>are</a:t>
            </a:r>
            <a:r>
              <a:rPr/>
              <a:t> </a:t>
            </a:r>
            <a:r>
              <a:rPr/>
              <a:t>friends</a:t>
            </a:r>
            <a:r>
              <a:rPr/>
              <a:t> </a:t>
            </a:r>
            <a:r>
              <a:rPr/>
              <a:t>with</a:t>
            </a:r>
            <a:r>
              <a:rPr/>
              <a:t> </a:t>
            </a:r>
            <a:r>
              <a:rPr/>
              <a:t>the</a:t>
            </a:r>
            <a:r>
              <a:rPr/>
              <a:t> </a:t>
            </a:r>
            <a:r>
              <a:rPr/>
              <a:t>control</a:t>
            </a:r>
            <a:r>
              <a:rPr/>
              <a:t> </a:t>
            </a:r>
            <a:r>
              <a:rPr/>
              <a:t>group</a:t>
            </a:r>
            <a:r>
              <a:rPr/>
              <a:t> </a:t>
            </a:r>
            <a:r>
              <a:rPr/>
              <a:t>and</a:t>
            </a:r>
            <a:r>
              <a:rPr/>
              <a:t> </a:t>
            </a:r>
            <a:r>
              <a:rPr/>
              <a:t>share</a:t>
            </a:r>
            <a:r>
              <a:rPr/>
              <a:t> </a:t>
            </a:r>
            <a:r>
              <a:rPr/>
              <a:t>information.</a:t>
            </a:r>
          </a:p>
          <a:p>
            <a:pPr lvl="0" marL="0" indent="0">
              <a:buNone/>
            </a:pPr>
          </a:p>
          <a:p>
            <a:pPr lvl="0" marL="0" indent="0">
              <a:buNone/>
            </a:pPr>
            <a:r>
              <a:rPr/>
              <a:t>The</a:t>
            </a:r>
            <a:r>
              <a:rPr/>
              <a:t> </a:t>
            </a:r>
            <a:r>
              <a:rPr/>
              <a:t>key</a:t>
            </a:r>
            <a:r>
              <a:rPr/>
              <a:t> </a:t>
            </a:r>
            <a:r>
              <a:rPr/>
              <a:t>issue</a:t>
            </a:r>
            <a:r>
              <a:rPr/>
              <a:t> </a:t>
            </a:r>
            <a:r>
              <a:rPr/>
              <a:t>is</a:t>
            </a:r>
            <a:r>
              <a:rPr/>
              <a:t> </a:t>
            </a:r>
            <a:r>
              <a:rPr/>
              <a:t>whether</a:t>
            </a:r>
            <a:r>
              <a:rPr/>
              <a:t> </a:t>
            </a:r>
            <a:r>
              <a:rPr/>
              <a:t>one</a:t>
            </a:r>
            <a:r>
              <a:rPr/>
              <a:t> </a:t>
            </a:r>
            <a:r>
              <a:rPr/>
              <a:t>group</a:t>
            </a:r>
            <a:r>
              <a:rPr/>
              <a:t> </a:t>
            </a:r>
            <a:r>
              <a:rPr/>
              <a:t>is</a:t>
            </a:r>
            <a:r>
              <a:rPr/>
              <a:t> </a:t>
            </a:r>
            <a:r>
              <a:rPr/>
              <a:t>more</a:t>
            </a:r>
            <a:r>
              <a:rPr/>
              <a:t> </a:t>
            </a:r>
            <a:r>
              <a:rPr/>
              <a:t>affected</a:t>
            </a:r>
            <a:r>
              <a:rPr/>
              <a:t> </a:t>
            </a:r>
            <a:r>
              <a:rPr/>
              <a:t>by</a:t>
            </a:r>
            <a:r>
              <a:rPr/>
              <a:t> </a:t>
            </a:r>
            <a:r>
              <a:rPr/>
              <a:t>extraneous</a:t>
            </a:r>
            <a:r>
              <a:rPr/>
              <a:t> </a:t>
            </a:r>
            <a:r>
              <a:rPr/>
              <a:t>variables.</a:t>
            </a:r>
          </a:p>
          <a:p>
            <a:pPr lvl="0" marL="0" indent="0">
              <a:buNone/>
            </a:pPr>
          </a:p>
          <a:p>
            <a:pPr lvl="0" marL="0" indent="0">
              <a:buNone/>
            </a:pPr>
            <a:r>
              <a:rPr/>
              <a:t>In</a:t>
            </a:r>
            <a:r>
              <a:rPr/>
              <a:t> </a:t>
            </a:r>
            <a:r>
              <a:rPr/>
              <a:t>a</a:t>
            </a:r>
            <a:r>
              <a:rPr/>
              <a:t> </a:t>
            </a:r>
            <a:r>
              <a:rPr/>
              <a:t>controlled</a:t>
            </a:r>
            <a:r>
              <a:rPr/>
              <a:t> </a:t>
            </a:r>
            <a:r>
              <a:rPr/>
              <a:t>setting,</a:t>
            </a:r>
            <a:r>
              <a:rPr/>
              <a:t> </a:t>
            </a:r>
            <a:r>
              <a:rPr/>
              <a:t>there</a:t>
            </a:r>
            <a:r>
              <a:rPr/>
              <a:t> </a:t>
            </a:r>
            <a:r>
              <a:rPr/>
              <a:t>are</a:t>
            </a:r>
            <a:r>
              <a:rPr/>
              <a:t> </a:t>
            </a:r>
            <a:r>
              <a:rPr/>
              <a:t>fewer</a:t>
            </a:r>
            <a:r>
              <a:rPr/>
              <a:t> </a:t>
            </a:r>
            <a:r>
              <a:rPr/>
              <a:t>extraneous</a:t>
            </a:r>
            <a:r>
              <a:rPr/>
              <a:t> </a:t>
            </a:r>
            <a:r>
              <a:rPr/>
              <a:t>variables,</a:t>
            </a:r>
            <a:r>
              <a:rPr/>
              <a:t> </a:t>
            </a:r>
            <a:r>
              <a:rPr/>
              <a:t>but</a:t>
            </a:r>
            <a:r>
              <a:rPr/>
              <a:t> </a:t>
            </a:r>
            <a:r>
              <a:rPr/>
              <a:t>this</a:t>
            </a:r>
            <a:r>
              <a:rPr/>
              <a:t> </a:t>
            </a:r>
            <a:r>
              <a:rPr/>
              <a:t>changes</a:t>
            </a:r>
            <a:r>
              <a:rPr/>
              <a:t> </a:t>
            </a:r>
            <a:r>
              <a:rPr/>
              <a:t>in</a:t>
            </a:r>
            <a:r>
              <a:rPr/>
              <a:t> </a:t>
            </a:r>
            <a:r>
              <a:rPr/>
              <a:t>a</a:t>
            </a:r>
            <a:r>
              <a:rPr/>
              <a:t> </a:t>
            </a:r>
            <a:r>
              <a:rPr/>
              <a:t>field</a:t>
            </a:r>
            <a:r>
              <a:rPr/>
              <a:t> </a:t>
            </a:r>
            <a:r>
              <a:rPr/>
              <a:t>setting.</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1.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2.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3.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4.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 Id="rId3" Type="http://schemas.openxmlformats.org/officeDocument/2006/relationships/image" Target="../media/image5.png"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 Id="rId3" Type="http://schemas.openxmlformats.org/officeDocument/2006/relationships/image" Target="../media/image6.png"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 Id="rId3" Type="http://schemas.openxmlformats.org/officeDocument/2006/relationships/image" Target="../media/image8.png"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 Id="rId3" Type="http://schemas.openxmlformats.org/officeDocument/2006/relationships/image" Target="../media/image1.png"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 Id="rId3" Type="http://schemas.openxmlformats.org/officeDocument/2006/relationships/image" Target="../media/image2.png"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 Id="rId3" Type="http://schemas.openxmlformats.org/officeDocument/2006/relationships/image" Target="../media/image3.png"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 Id="rId3" Type="http://schemas.openxmlformats.org/officeDocument/2006/relationships/image" Target="../media/image4.png"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0.xml" /><Relationship Id="rId3" Type="http://schemas.openxmlformats.org/officeDocument/2006/relationships/image" Target="../media/image5.png"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1.xml" /><Relationship Id="rId3" Type="http://schemas.openxmlformats.org/officeDocument/2006/relationships/image" Target="../media/image6.png"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2.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4.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5.xml" /><Relationship Id="rId3" Type="http://schemas.openxmlformats.org/officeDocument/2006/relationships/image" Target="../media/image8.png"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6.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Video09c</a:t>
            </a:r>
            <a:r>
              <a:rPr/>
              <a:t> </a:t>
            </a:r>
            <a:r>
              <a:rPr/>
              <a:t>-</a:t>
            </a:r>
            <a:r>
              <a:rPr/>
              <a:t> </a:t>
            </a:r>
            <a:r>
              <a:rPr/>
              <a:t>Internal</a:t>
            </a:r>
            <a:r>
              <a:rPr/>
              <a:t> </a:t>
            </a:r>
            <a:r>
              <a:rPr/>
              <a:t>and</a:t>
            </a:r>
            <a:r>
              <a:rPr/>
              <a:t> </a:t>
            </a:r>
            <a:r>
              <a:rPr/>
              <a:t>External</a:t>
            </a:r>
            <a:r>
              <a:rPr/>
              <a:t> </a:t>
            </a:r>
            <a:r>
              <a:rPr/>
              <a:t>validity</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Equivalence of the groups on participant characteristics –</a:t>
            </a:r>
          </a:p>
          <a:p>
            <a:pPr lvl="2"/>
            <a:r>
              <a:rPr/>
              <a:t>Are groups equivalent prior to introduction of IV?</a:t>
            </a:r>
          </a:p>
          <a:p>
            <a:pPr lvl="3"/>
            <a:r>
              <a:rPr/>
              <a:t>Randomized experimental design –</a:t>
            </a:r>
          </a:p>
          <a:p>
            <a:pPr lvl="4"/>
            <a:r>
              <a:rPr/>
              <a:t>Random assignment</a:t>
            </a:r>
          </a:p>
          <a:p>
            <a:pPr lvl="3"/>
            <a:r>
              <a:rPr/>
              <a:t>Quasi-experimental design –</a:t>
            </a:r>
          </a:p>
          <a:p>
            <a:pPr lvl="4"/>
            <a:r>
              <a:rPr/>
              <a:t>Random assignment of treatments</a:t>
            </a:r>
          </a:p>
          <a:p>
            <a:pPr lvl="4"/>
            <a:r>
              <a:rPr/>
              <a:t>Matching</a:t>
            </a:r>
          </a:p>
          <a:p>
            <a:pPr lvl="4"/>
            <a:r>
              <a:rPr/>
              <a:t>Checking pretest scores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Equivalence of the groups on participant characteristics –</a:t>
            </a:r>
          </a:p>
          <a:p>
            <a:pPr lvl="2"/>
            <a:r>
              <a:rPr/>
              <a:t>Are groups equivalent prior to introduction of IV?</a:t>
            </a:r>
          </a:p>
          <a:p>
            <a:pPr lvl="3"/>
            <a:r>
              <a:rPr/>
              <a:t>Comparative design –</a:t>
            </a:r>
          </a:p>
          <a:p>
            <a:pPr lvl="4"/>
            <a:r>
              <a:rPr/>
              <a:t>Statistical adjustment (ANCOVA) to adjust DV scores to make groups more nearly equivalent</a:t>
            </a:r>
          </a:p>
          <a:p>
            <a:pPr lvl="4"/>
            <a:r>
              <a:rPr/>
              <a:t>Matching participants on variables other than the primary IV</a:t>
            </a:r>
          </a:p>
          <a:p>
            <a:pPr lvl="5"/>
            <a:r>
              <a:rPr/>
              <a:t>E.g. Case-control study</a:t>
            </a:r>
          </a:p>
          <a:p>
            <a:pPr lvl="4"/>
            <a:r>
              <a:rPr/>
              <a:t>Check after the study for comparability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Equivalence of the groups on participant characteristics –</a:t>
            </a:r>
          </a:p>
          <a:p>
            <a:pPr lvl="2"/>
            <a:r>
              <a:rPr/>
              <a:t>Are groups equivalent prior to introduction of IV?</a:t>
            </a:r>
          </a:p>
          <a:p>
            <a:pPr lvl="3"/>
            <a:r>
              <a:rPr/>
              <a:t>Associational design –</a:t>
            </a:r>
          </a:p>
          <a:p>
            <a:pPr lvl="4"/>
            <a:r>
              <a:rPr/>
              <a:t>Only 1 group</a:t>
            </a:r>
          </a:p>
          <a:p>
            <a:pPr lvl="4"/>
            <a:r>
              <a:rPr/>
              <a:t>Not able to provide evidence of causation</a:t>
            </a:r>
          </a:p>
          <a:p>
            <a:pPr lvl="4"/>
            <a:r>
              <a:rPr/>
              <a:t>“Equivalence” – “… whether those who score high on the IV … are similar to those … who score low in terms of other attributes that may be related to the DV.”</a:t>
            </a:r>
          </a:p>
          <a:p>
            <a:pPr lvl="4"/>
            <a:r>
              <a:rPr/>
              <a:t>May be able to provide some statistical control</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Control of extraneous experiences and environmental variables –</a:t>
            </a:r>
          </a:p>
          <a:p>
            <a:pPr lvl="2"/>
            <a:r>
              <a:rPr/>
              <a:t>Extraneous variables – variables other than the IV and DV</a:t>
            </a:r>
          </a:p>
          <a:p>
            <a:pPr lvl="2"/>
            <a:r>
              <a:rPr/>
              <a:t>Environmental variables – conditions/variables that occur during the study</a:t>
            </a:r>
          </a:p>
          <a:p>
            <a:pPr lvl="2"/>
            <a:r>
              <a:rPr/>
              <a:t>Contamination</a:t>
            </a:r>
          </a:p>
          <a:p>
            <a:pPr lvl="2"/>
            <a:r>
              <a:rPr/>
              <a:t>Issue – Is one group affected more than the other(s)?</a:t>
            </a:r>
          </a:p>
          <a:p>
            <a:pPr lvl="2"/>
            <a:r>
              <a:rPr/>
              <a:t>Less of an issue with a more controlled research setting</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Rating the dimensions of internal validity</a:t>
            </a:r>
          </a:p>
          <a:p>
            <a:pPr lvl="2"/>
            <a:r>
              <a:rPr/>
              <a:t>Figure 8.2</a:t>
            </a:r>
          </a:p>
          <a:p>
            <a:pPr lvl="2"/>
            <a:r>
              <a:rPr/>
              <a:t>Evaluating Research Validity framework</a:t>
            </a:r>
          </a:p>
          <a:p>
            <a:pPr lvl="2"/>
            <a:r>
              <a:rPr/>
              <a:t>“Good” study – moderate to high internal validity on both dimensions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pic>
        <p:nvPicPr>
          <p:cNvPr descr="../images/image-07-02.png" id="0" name="Picture 1"/>
          <p:cNvPicPr>
            <a:picLocks noGrp="1" noChangeAspect="1"/>
          </p:cNvPicPr>
          <p:nvPr/>
        </p:nvPicPr>
        <p:blipFill>
          <a:blip r:embed="rId3"/>
          <a:stretch>
            <a:fillRect/>
          </a:stretch>
        </p:blipFill>
        <p:spPr bwMode="auto">
          <a:xfrm>
            <a:off x="2400300" y="1600200"/>
            <a:ext cx="4330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Rating</a:t>
            </a:r>
            <a:r>
              <a:rPr/>
              <a:t> </a:t>
            </a:r>
            <a:r>
              <a:rPr/>
              <a:t>the</a:t>
            </a:r>
            <a:r>
              <a:rPr/>
              <a:t> </a:t>
            </a:r>
            <a:r>
              <a:rPr/>
              <a:t>dimensions</a:t>
            </a:r>
            <a:r>
              <a:rPr/>
              <a:t> </a:t>
            </a:r>
            <a:r>
              <a:rPr/>
              <a:t>of</a:t>
            </a:r>
            <a:r>
              <a:rPr/>
              <a:t> </a:t>
            </a:r>
            <a:r>
              <a:rPr/>
              <a:t>internal</a:t>
            </a:r>
            <a:r>
              <a:rPr/>
              <a:t> </a:t>
            </a:r>
            <a:r>
              <a:rPr/>
              <a:t>validity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Threats</a:t>
            </a:r>
            <a:r>
              <a:rPr/>
              <a:t> </a:t>
            </a:r>
            <a:r>
              <a:rPr/>
              <a:t>to</a:t>
            </a:r>
            <a:r>
              <a:rPr/>
              <a:t> </a:t>
            </a:r>
            <a:r>
              <a:rPr/>
              <a:t>Internal</a:t>
            </a:r>
            <a:r>
              <a:rPr/>
              <a:t> </a:t>
            </a:r>
            <a:r>
              <a:rPr/>
              <a:t>Validity</a:t>
            </a:r>
          </a:p>
        </p:txBody>
      </p:sp>
      <p:pic>
        <p:nvPicPr>
          <p:cNvPr descr="../images/image-07-03.png" id="0" name="Picture 1"/>
          <p:cNvPicPr>
            <a:picLocks noGrp="1" noChangeAspect="1"/>
          </p:cNvPicPr>
          <p:nvPr/>
        </p:nvPicPr>
        <p:blipFill>
          <a:blip r:embed="rId3"/>
          <a:stretch>
            <a:fillRect/>
          </a:stretch>
        </p:blipFill>
        <p:spPr bwMode="auto">
          <a:xfrm>
            <a:off x="723900" y="1600200"/>
            <a:ext cx="7696200" cy="45212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Threats</a:t>
            </a:r>
            <a:r>
              <a:rPr/>
              <a:t> </a:t>
            </a:r>
            <a:r>
              <a:rPr/>
              <a:t>to</a:t>
            </a:r>
            <a:r>
              <a:rPr/>
              <a:t> </a:t>
            </a:r>
            <a:r>
              <a:rPr/>
              <a:t>Internal</a:t>
            </a:r>
            <a:r>
              <a:rPr/>
              <a:t> </a:t>
            </a:r>
            <a:r>
              <a:rPr/>
              <a:t>Validity</a:t>
            </a:r>
          </a:p>
        </p:txBody>
      </p:sp>
      <p:sp>
        <p:nvSpPr>
          <p:cNvPr id="3" name="Content Placeholder 2"/>
          <p:cNvSpPr>
            <a:spLocks noGrp="1"/>
          </p:cNvSpPr>
          <p:nvPr>
            <p:ph idx="1"/>
          </p:nvPr>
        </p:nvSpPr>
        <p:spPr/>
        <p:txBody>
          <a:bodyPr/>
          <a:lstStyle/>
          <a:p>
            <a:pPr lvl="1"/>
            <a:r>
              <a:rPr/>
              <a:t>Equivalence of Groups</a:t>
            </a:r>
          </a:p>
          <a:p>
            <a:pPr lvl="2"/>
            <a:r>
              <a:rPr/>
              <a:t>Use of extreme groups</a:t>
            </a:r>
          </a:p>
          <a:p>
            <a:pPr lvl="2"/>
            <a:r>
              <a:rPr/>
              <a:t>Participant dropouts or attrition during the study</a:t>
            </a:r>
          </a:p>
          <a:p>
            <a:pPr lvl="2"/>
            <a:r>
              <a:rPr/>
              <a:t>Bias in assignment to groups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Threats</a:t>
            </a:r>
            <a:r>
              <a:rPr/>
              <a:t> </a:t>
            </a:r>
            <a:r>
              <a:rPr/>
              <a:t>to</a:t>
            </a:r>
            <a:r>
              <a:rPr/>
              <a:t> </a:t>
            </a:r>
            <a:r>
              <a:rPr/>
              <a:t>Internal</a:t>
            </a:r>
            <a:r>
              <a:rPr/>
              <a:t> </a:t>
            </a:r>
            <a:r>
              <a:rPr/>
              <a:t>Validity</a:t>
            </a:r>
          </a:p>
        </p:txBody>
      </p:sp>
      <p:sp>
        <p:nvSpPr>
          <p:cNvPr id="3" name="Content Placeholder 2"/>
          <p:cNvSpPr>
            <a:spLocks noGrp="1"/>
          </p:cNvSpPr>
          <p:nvPr>
            <p:ph idx="1"/>
          </p:nvPr>
        </p:nvSpPr>
        <p:spPr/>
        <p:txBody>
          <a:bodyPr/>
          <a:lstStyle/>
          <a:p>
            <a:pPr lvl="1"/>
            <a:r>
              <a:rPr/>
              <a:t>Control of extraneous/environmental variables</a:t>
            </a:r>
          </a:p>
          <a:p>
            <a:pPr lvl="2"/>
            <a:r>
              <a:rPr/>
              <a:t>Changes due to time or growth and development</a:t>
            </a:r>
          </a:p>
          <a:p>
            <a:pPr lvl="2"/>
            <a:r>
              <a:rPr/>
              <a:t>Extraneous environmental events</a:t>
            </a:r>
          </a:p>
          <a:p>
            <a:pPr lvl="2"/>
            <a:r>
              <a:rPr/>
              <a:t>Repeated testing, carryover effects</a:t>
            </a:r>
          </a:p>
          <a:p>
            <a:pPr lvl="2"/>
            <a:r>
              <a:rPr/>
              <a:t>Instrument or observer inconsistency</a:t>
            </a:r>
          </a:p>
          <a:p>
            <a:pPr lvl="2"/>
            <a:r>
              <a:rPr/>
              <a:t>Combinations of two or more threats</a:t>
            </a:r>
          </a:p>
          <a:p>
            <a:pPr lvl="2"/>
            <a:r>
              <a:rPr/>
              <a:t>Did the IV actually occur before the DV?</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Threats</a:t>
            </a:r>
            <a:r>
              <a:rPr/>
              <a:t> </a:t>
            </a:r>
            <a:r>
              <a:rPr/>
              <a:t>to</a:t>
            </a:r>
            <a:r>
              <a:rPr/>
              <a:t> </a:t>
            </a:r>
            <a:r>
              <a:rPr/>
              <a:t>Internal</a:t>
            </a:r>
            <a:r>
              <a:rPr/>
              <a:t> </a:t>
            </a:r>
            <a:r>
              <a:rPr/>
              <a:t>Validity</a:t>
            </a:r>
          </a:p>
        </p:txBody>
      </p:sp>
      <p:sp>
        <p:nvSpPr>
          <p:cNvPr id="3" name="Content Placeholder 2"/>
          <p:cNvSpPr>
            <a:spLocks noGrp="1"/>
          </p:cNvSpPr>
          <p:nvPr>
            <p:ph idx="1"/>
          </p:nvPr>
        </p:nvSpPr>
        <p:spPr/>
        <p:txBody>
          <a:bodyPr/>
          <a:lstStyle/>
          <a:p>
            <a:pPr lvl="1"/>
            <a:r>
              <a:rPr/>
              <a:t>Other threats</a:t>
            </a:r>
          </a:p>
          <a:p>
            <a:pPr lvl="2"/>
            <a:r>
              <a:rPr/>
              <a:t>Effects of being in the control group</a:t>
            </a:r>
          </a:p>
          <a:p>
            <a:pPr lvl="2"/>
            <a:r>
              <a:rPr/>
              <a:t>Expectation effect</a:t>
            </a:r>
          </a:p>
          <a:p>
            <a:pPr lvl="3"/>
            <a:r>
              <a:rPr/>
              <a:t>Control for expectation</a:t>
            </a:r>
          </a:p>
          <a:p>
            <a:pPr lvl="2"/>
            <a:r>
              <a:rPr/>
              <a:t>Observer / experimenter bias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Sampling</a:t>
            </a:r>
          </a:p>
        </p:txBody>
      </p:sp>
      <p:sp>
        <p:nvSpPr>
          <p:cNvPr id="3" name="Content Placeholder 2"/>
          <p:cNvSpPr>
            <a:spLocks noGrp="1"/>
          </p:cNvSpPr>
          <p:nvPr>
            <p:ph idx="1"/>
          </p:nvPr>
        </p:nvSpPr>
        <p:spPr/>
        <p:txBody>
          <a:bodyPr/>
          <a:lstStyle/>
          <a:p>
            <a:pPr lvl="1"/>
            <a:r>
              <a:rPr/>
              <a:t>Sample size</a:t>
            </a:r>
          </a:p>
          <a:p>
            <a:pPr lvl="2"/>
            <a:r>
              <a:rPr/>
              <a:t>General rules</a:t>
            </a:r>
          </a:p>
          <a:p>
            <a:pPr lvl="3"/>
            <a:r>
              <a:rPr/>
              <a:t>Representativeness vs number</a:t>
            </a:r>
          </a:p>
          <a:p>
            <a:pPr lvl="3"/>
            <a:r>
              <a:rPr/>
              <a:t>Impact of having very large sample sizes</a:t>
            </a:r>
          </a:p>
          <a:p>
            <a:pPr lvl="2"/>
            <a:r>
              <a:rPr/>
              <a:t>Generally –</a:t>
            </a:r>
          </a:p>
          <a:p>
            <a:pPr lvl="3"/>
            <a:r>
              <a:rPr/>
              <a:t>Need sample to be large enough so you don’t miss important findings</a:t>
            </a:r>
          </a:p>
          <a:p>
            <a:pPr lvl="3"/>
            <a:r>
              <a:rPr/>
              <a:t>If very large sample, need to distinguish statistical significance vs clinically important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Validity</a:t>
            </a:r>
          </a:p>
        </p:txBody>
      </p:sp>
      <p:pic>
        <p:nvPicPr>
          <p:cNvPr descr="../images/image-07-04.png" id="0" name="Picture 1"/>
          <p:cNvPicPr>
            <a:picLocks noGrp="1" noChangeAspect="1"/>
          </p:cNvPicPr>
          <p:nvPr/>
        </p:nvPicPr>
        <p:blipFill>
          <a:blip r:embed="rId3"/>
          <a:stretch>
            <a:fillRect/>
          </a:stretch>
        </p:blipFill>
        <p:spPr bwMode="auto">
          <a:xfrm>
            <a:off x="457200" y="1905000"/>
            <a:ext cx="8229600" cy="3911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Validity</a:t>
            </a:r>
          </a:p>
        </p:txBody>
      </p:sp>
      <p:pic>
        <p:nvPicPr>
          <p:cNvPr descr="../images/image-07-05.png" id="0" name="Picture 1"/>
          <p:cNvPicPr>
            <a:picLocks noGrp="1" noChangeAspect="1"/>
          </p:cNvPicPr>
          <p:nvPr/>
        </p:nvPicPr>
        <p:blipFill>
          <a:blip r:embed="rId3"/>
          <a:stretch>
            <a:fillRect/>
          </a:stretch>
        </p:blipFill>
        <p:spPr bwMode="auto">
          <a:xfrm>
            <a:off x="457200" y="1905000"/>
            <a:ext cx="8229600" cy="39116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What do we mean “ measurement ” ?</a:t>
            </a:r>
          </a:p>
          <a:p>
            <a:pPr lvl="2"/>
            <a:r>
              <a:rPr/>
              <a:t>assignment of numbers or symbols to the different levels or values of variables according to rules. ”</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Assigning a number to represent …</a:t>
            </a:r>
          </a:p>
          <a:p>
            <a:pPr lvl="2"/>
            <a:r>
              <a:rPr/>
              <a:t>Continuous value</a:t>
            </a:r>
          </a:p>
          <a:p>
            <a:pPr lvl="2"/>
            <a:r>
              <a:rPr/>
              <a:t>Discrete value</a:t>
            </a:r>
          </a:p>
          <a:p>
            <a:pPr lvl="1"/>
            <a:r>
              <a:rPr/>
              <a:t>Precision of measurement</a:t>
            </a:r>
          </a:p>
          <a:p>
            <a:pPr lvl="2"/>
            <a:r>
              <a:rPr/>
              <a:t>Continuous variable …</a:t>
            </a:r>
          </a:p>
          <a:p>
            <a:pPr lvl="2"/>
            <a:r>
              <a:rPr/>
              <a:t>Discrete variable …</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What is the measurement representing?</a:t>
            </a:r>
          </a:p>
          <a:p>
            <a:pPr lvl="2"/>
            <a:r>
              <a:rPr/>
              <a:t>Actual measurement …</a:t>
            </a:r>
          </a:p>
          <a:p>
            <a:pPr lvl="3"/>
            <a:r>
              <a:rPr/>
              <a:t>Length, time, …</a:t>
            </a:r>
          </a:p>
          <a:p>
            <a:pPr lvl="2"/>
            <a:r>
              <a:rPr/>
              <a:t>Indirect measurement</a:t>
            </a:r>
          </a:p>
          <a:p>
            <a:pPr lvl="3"/>
            <a:r>
              <a:rPr/>
              <a:t>Constructs</a:t>
            </a:r>
          </a:p>
          <a:p>
            <a:pPr lvl="1"/>
            <a:r>
              <a:rPr/>
              <a:t>Whatever you are trying to measure ..</a:t>
            </a:r>
          </a:p>
          <a:p>
            <a:pPr lvl="2"/>
            <a:r>
              <a:rPr/>
              <a:t>Must be able to define it!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Traditional levels (scales) of measurement</a:t>
            </a:r>
          </a:p>
          <a:p>
            <a:pPr lvl="2"/>
            <a:r>
              <a:rPr/>
              <a:t>Nominal</a:t>
            </a:r>
          </a:p>
          <a:p>
            <a:pPr lvl="2"/>
            <a:r>
              <a:rPr/>
              <a:t>Ordinal</a:t>
            </a:r>
          </a:p>
          <a:p>
            <a:pPr lvl="2"/>
            <a:r>
              <a:rPr/>
              <a:t>Interval</a:t>
            </a:r>
          </a:p>
          <a:p>
            <a:pPr lvl="2"/>
            <a:r>
              <a:rPr/>
              <a:t>Ratio</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Authors categorization of levels of measurement</a:t>
            </a:r>
          </a:p>
          <a:p>
            <a:pPr lvl="2"/>
            <a:r>
              <a:rPr/>
              <a:t>Nominal</a:t>
            </a:r>
          </a:p>
          <a:p>
            <a:pPr lvl="2"/>
            <a:r>
              <a:rPr/>
              <a:t>Dichotomous</a:t>
            </a:r>
          </a:p>
          <a:p>
            <a:pPr lvl="2"/>
            <a:r>
              <a:rPr/>
              <a:t>Ordinal</a:t>
            </a:r>
          </a:p>
          <a:p>
            <a:pPr lvl="2"/>
            <a:r>
              <a:rPr/>
              <a:t>Normally distributed</a:t>
            </a:r>
          </a:p>
          <a:p>
            <a:pPr lvl="1"/>
            <a:r>
              <a:rPr/>
              <a:t>Table 10.1</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pic>
        <p:nvPicPr>
          <p:cNvPr descr="../images/image-08-01.png" id="0" name="Picture 1"/>
          <p:cNvPicPr>
            <a:picLocks noGrp="1" noChangeAspect="1"/>
          </p:cNvPicPr>
          <p:nvPr/>
        </p:nvPicPr>
        <p:blipFill>
          <a:blip r:embed="rId3"/>
          <a:stretch>
            <a:fillRect/>
          </a:stretch>
        </p:blipFill>
        <p:spPr bwMode="auto">
          <a:xfrm>
            <a:off x="457200" y="1943100"/>
            <a:ext cx="8229600" cy="38481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pic>
        <p:nvPicPr>
          <p:cNvPr descr="../images/image-08-02.png" id="0" name="Picture 1"/>
          <p:cNvPicPr>
            <a:picLocks noGrp="1" noChangeAspect="1"/>
          </p:cNvPicPr>
          <p:nvPr/>
        </p:nvPicPr>
        <p:blipFill>
          <a:blip r:embed="rId3"/>
          <a:stretch>
            <a:fillRect/>
          </a:stretch>
        </p:blipFill>
        <p:spPr bwMode="auto">
          <a:xfrm>
            <a:off x="457200" y="2133600"/>
            <a:ext cx="8229600" cy="3454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Why does the scale of measurement matter?</a:t>
            </a:r>
          </a:p>
          <a:p>
            <a:pPr lvl="2"/>
            <a:r>
              <a:rPr/>
              <a:t>How it reflects your design and your research question</a:t>
            </a:r>
          </a:p>
          <a:p>
            <a:pPr lvl="2"/>
            <a:r>
              <a:rPr/>
              <a:t>How it determines the types of statistical analyses you will do</a:t>
            </a:r>
          </a:p>
          <a:p>
            <a:pPr lvl="2"/>
            <a:r>
              <a:rPr/>
              <a:t>How it defines what you can say about your results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“The extent to which we can infer that the independent variable </a:t>
            </a:r>
            <a:r>
              <a:rPr i="1"/>
              <a:t>caused</a:t>
            </a:r>
            <a:r>
              <a:rPr/>
              <a:t> the dependent variable.”</a:t>
            </a:r>
          </a:p>
          <a:p>
            <a:pPr lvl="2"/>
            <a:r>
              <a:rPr/>
              <a:t>For non-experimental studies –</a:t>
            </a:r>
          </a:p>
          <a:p>
            <a:pPr lvl="3"/>
            <a:r>
              <a:rPr/>
              <a:t>How “well designed and conducted” was the study?</a:t>
            </a:r>
          </a:p>
          <a:p>
            <a:pPr lvl="1"/>
            <a:r>
              <a:rPr/>
              <a:t>Three criteria for causality</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External</a:t>
            </a:r>
            <a:r>
              <a:rPr/>
              <a:t> </a:t>
            </a:r>
            <a:r>
              <a:rPr/>
              <a:t>Validity</a:t>
            </a:r>
          </a:p>
        </p:txBody>
      </p:sp>
      <p:sp>
        <p:nvSpPr>
          <p:cNvPr id="3" name="Content Placeholder 2"/>
          <p:cNvSpPr>
            <a:spLocks noGrp="1"/>
          </p:cNvSpPr>
          <p:nvPr>
            <p:ph idx="1"/>
          </p:nvPr>
        </p:nvSpPr>
        <p:spPr/>
        <p:txBody>
          <a:bodyPr/>
          <a:lstStyle/>
          <a:p>
            <a:pPr lvl="1"/>
            <a:r>
              <a:rPr/>
              <a:t>Generalizability</a:t>
            </a:r>
          </a:p>
          <a:p>
            <a:pPr lvl="2"/>
            <a:r>
              <a:rPr/>
              <a:t>Fig. 9.3</a:t>
            </a:r>
          </a:p>
          <a:p>
            <a:pPr lvl="2"/>
            <a:r>
              <a:rPr/>
              <a:t>Evaluating Research Validity Framework</a:t>
            </a:r>
          </a:p>
          <a:p>
            <a:pPr lvl="2"/>
            <a:r>
              <a:rPr/>
              <a:t>Two main aspects</a:t>
            </a:r>
          </a:p>
          <a:p>
            <a:pPr lvl="3"/>
            <a:r>
              <a:rPr/>
              <a:t>Population external validity</a:t>
            </a:r>
          </a:p>
          <a:p>
            <a:pPr lvl="3"/>
            <a:r>
              <a:rPr/>
              <a:t>Ecological external validity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External</a:t>
            </a:r>
            <a:r>
              <a:rPr/>
              <a:t> </a:t>
            </a:r>
            <a:r>
              <a:rPr/>
              <a:t>Validity</a:t>
            </a:r>
          </a:p>
        </p:txBody>
      </p:sp>
      <p:sp>
        <p:nvSpPr>
          <p:cNvPr id="3" name="Content Placeholder 2"/>
          <p:cNvSpPr>
            <a:spLocks noGrp="1"/>
          </p:cNvSpPr>
          <p:nvPr>
            <p:ph idx="1"/>
          </p:nvPr>
        </p:nvSpPr>
        <p:spPr/>
        <p:txBody>
          <a:bodyPr/>
          <a:lstStyle/>
          <a:p>
            <a:pPr lvl="1"/>
            <a:r>
              <a:rPr/>
              <a:t>Population external validity</a:t>
            </a:r>
          </a:p>
          <a:p>
            <a:pPr lvl="2"/>
            <a:r>
              <a:rPr/>
              <a:t>How participants were selected for the study?</a:t>
            </a:r>
          </a:p>
          <a:p>
            <a:pPr lvl="2"/>
            <a:r>
              <a:rPr/>
              <a:t>Is sample representative of the target population?</a:t>
            </a:r>
          </a:p>
          <a:p>
            <a:pPr lvl="2"/>
            <a:r>
              <a:rPr/>
              <a:t>Validity framework</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External</a:t>
            </a:r>
            <a:r>
              <a:rPr/>
              <a:t> </a:t>
            </a:r>
            <a:r>
              <a:rPr/>
              <a:t>Validity</a:t>
            </a:r>
          </a:p>
        </p:txBody>
      </p:sp>
      <p:sp>
        <p:nvSpPr>
          <p:cNvPr id="3" name="Content Placeholder 2"/>
          <p:cNvSpPr>
            <a:spLocks noGrp="1"/>
          </p:cNvSpPr>
          <p:nvPr>
            <p:ph idx="1"/>
          </p:nvPr>
        </p:nvSpPr>
        <p:spPr/>
        <p:txBody>
          <a:bodyPr/>
          <a:lstStyle/>
          <a:p>
            <a:pPr lvl="1"/>
            <a:r>
              <a:rPr/>
              <a:t>Ecological external validity</a:t>
            </a:r>
          </a:p>
          <a:p>
            <a:pPr lvl="2"/>
            <a:r>
              <a:rPr/>
              <a:t>Whether the results can be generalized to real-life outcomes</a:t>
            </a:r>
          </a:p>
          <a:p>
            <a:pPr lvl="2"/>
            <a:r>
              <a:rPr/>
              <a:t>Trade-off with control of study</a:t>
            </a:r>
          </a:p>
          <a:p>
            <a:pPr lvl="2"/>
            <a:r>
              <a:rPr/>
              <a:t>Validity framework</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External</a:t>
            </a:r>
            <a:r>
              <a:rPr/>
              <a:t> </a:t>
            </a:r>
            <a:r>
              <a:rPr/>
              <a:t>Validity</a:t>
            </a:r>
          </a:p>
        </p:txBody>
      </p:sp>
      <p:pic>
        <p:nvPicPr>
          <p:cNvPr descr="../images/image-07-07.png" id="0" name="Picture 1"/>
          <p:cNvPicPr>
            <a:picLocks noGrp="1" noChangeAspect="1"/>
          </p:cNvPicPr>
          <p:nvPr/>
        </p:nvPicPr>
        <p:blipFill>
          <a:blip r:embed="rId2"/>
          <a:stretch>
            <a:fillRect/>
          </a:stretch>
        </p:blipFill>
        <p:spPr bwMode="auto">
          <a:xfrm>
            <a:off x="1854200" y="1600200"/>
            <a:ext cx="5435600" cy="45212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Sampling</a:t>
            </a:r>
            <a:r>
              <a:rPr/>
              <a:t> </a:t>
            </a:r>
            <a:r>
              <a:rPr/>
              <a:t>and</a:t>
            </a:r>
            <a:r>
              <a:rPr/>
              <a:t> </a:t>
            </a:r>
            <a:r>
              <a:rPr/>
              <a:t>Validity</a:t>
            </a:r>
          </a:p>
        </p:txBody>
      </p:sp>
      <p:pic>
        <p:nvPicPr>
          <p:cNvPr descr="../images/image-07-08.png" id="0" name="Picture 1"/>
          <p:cNvPicPr>
            <a:picLocks noGrp="1" noChangeAspect="1"/>
          </p:cNvPicPr>
          <p:nvPr/>
        </p:nvPicPr>
        <p:blipFill>
          <a:blip r:embed="rId3"/>
          <a:stretch>
            <a:fillRect/>
          </a:stretch>
        </p:blipFill>
        <p:spPr bwMode="auto">
          <a:xfrm>
            <a:off x="1879600" y="1600200"/>
            <a:ext cx="5384800" cy="45212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r>
              <a:rPr/>
              <a:t> </a:t>
            </a:r>
            <a:r>
              <a:rPr/>
              <a:t>Validity</a:t>
            </a:r>
          </a:p>
        </p:txBody>
      </p:sp>
      <p:sp>
        <p:nvSpPr>
          <p:cNvPr id="3" name="Content Placeholder 2"/>
          <p:cNvSpPr>
            <a:spLocks noGrp="1"/>
          </p:cNvSpPr>
          <p:nvPr>
            <p:ph idx="1"/>
          </p:nvPr>
        </p:nvSpPr>
        <p:spPr/>
        <p:txBody>
          <a:bodyPr/>
          <a:lstStyle/>
          <a:p>
            <a:pPr lvl="1"/>
            <a:r>
              <a:rPr/>
              <a:t>Internal structure evidence –</a:t>
            </a:r>
          </a:p>
          <a:p>
            <a:pPr lvl="2"/>
            <a:r>
              <a:rPr/>
              <a:t>“Evidence from several types of analysis, including factor analysis and differential item functioning …”</a:t>
            </a:r>
          </a:p>
          <a:p>
            <a:pPr lvl="2"/>
            <a:r>
              <a:rPr/>
              <a:t>Does an analysis of the internal structure of a measure match the conceptual framework?</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r>
              <a:rPr/>
              <a:t> </a:t>
            </a:r>
            <a:r>
              <a:rPr/>
              <a:t>Validity</a:t>
            </a:r>
          </a:p>
        </p:txBody>
      </p:sp>
      <p:sp>
        <p:nvSpPr>
          <p:cNvPr id="3" name="Content Placeholder 2"/>
          <p:cNvSpPr>
            <a:spLocks noGrp="1"/>
          </p:cNvSpPr>
          <p:nvPr>
            <p:ph idx="1"/>
          </p:nvPr>
        </p:nvSpPr>
        <p:spPr/>
        <p:txBody>
          <a:bodyPr/>
          <a:lstStyle/>
          <a:p>
            <a:pPr lvl="1"/>
            <a:r>
              <a:rPr/>
              <a:t>Factor analysis – Beliefs about ART measure</a:t>
            </a:r>
          </a:p>
          <a:p>
            <a:pPr lvl="1"/>
            <a:r>
              <a:rPr/>
              <a:t>The following questions involve your personal views about the HIV medications that have been prescribed for you. Please indicate the extent to which you agree or disagree with the following statements.</a:t>
            </a:r>
          </a:p>
          <a:p>
            <a:pPr lvl="1"/>
            <a:r>
              <a:rPr/>
              <a:t>Response scale: 1 (strongly disagree), 2 (disagree), 3 (uncertain), 4 (agree), 5 (strongly agree)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Sampling</a:t>
            </a:r>
          </a:p>
        </p:txBody>
      </p:sp>
      <p:sp>
        <p:nvSpPr>
          <p:cNvPr id="3" name="Content Placeholder 2"/>
          <p:cNvSpPr>
            <a:spLocks noGrp="1"/>
          </p:cNvSpPr>
          <p:nvPr>
            <p:ph idx="1"/>
          </p:nvPr>
        </p:nvSpPr>
        <p:spPr/>
        <p:txBody>
          <a:bodyPr/>
          <a:lstStyle/>
          <a:p>
            <a:pPr lvl="1"/>
            <a:r>
              <a:rPr/>
              <a:t>Sample size</a:t>
            </a:r>
          </a:p>
          <a:p>
            <a:pPr lvl="2"/>
            <a:r>
              <a:rPr/>
              <a:t>General rules</a:t>
            </a:r>
          </a:p>
          <a:p>
            <a:pPr lvl="3"/>
            <a:r>
              <a:rPr/>
              <a:t>Representativeness vs number</a:t>
            </a:r>
          </a:p>
          <a:p>
            <a:pPr lvl="3"/>
            <a:r>
              <a:rPr/>
              <a:t>Impact of having very large sample sizes</a:t>
            </a:r>
          </a:p>
          <a:p>
            <a:pPr lvl="2"/>
            <a:r>
              <a:rPr/>
              <a:t>Generally –</a:t>
            </a:r>
          </a:p>
          <a:p>
            <a:pPr lvl="3"/>
            <a:r>
              <a:rPr/>
              <a:t>Need sample to be large enough so you don’t miss important findings</a:t>
            </a:r>
          </a:p>
          <a:p>
            <a:pPr lvl="3"/>
            <a:r>
              <a:rPr/>
              <a:t>If very large sample, need to distinguish statistical significance vs clinically important</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“The extent to which we can infer that the independent variable </a:t>
            </a:r>
            <a:r>
              <a:rPr i="1"/>
              <a:t>caused</a:t>
            </a:r>
            <a:r>
              <a:rPr/>
              <a:t> the dependent variable.”</a:t>
            </a:r>
          </a:p>
          <a:p>
            <a:pPr lvl="2"/>
            <a:r>
              <a:rPr/>
              <a:t>For non-experimental studies –</a:t>
            </a:r>
          </a:p>
          <a:p>
            <a:pPr lvl="3"/>
            <a:r>
              <a:rPr/>
              <a:t>How “well designed and conducted” was the study?</a:t>
            </a:r>
          </a:p>
          <a:p>
            <a:pPr lvl="1"/>
            <a:r>
              <a:rPr/>
              <a:t>Three criteria for causality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“The extent to which we can infer that the independent variable </a:t>
            </a:r>
            <a:r>
              <a:rPr i="1"/>
              <a:t>caused</a:t>
            </a:r>
            <a:r>
              <a:rPr/>
              <a:t> the dependent variable.”</a:t>
            </a:r>
          </a:p>
          <a:p>
            <a:pPr lvl="1"/>
            <a:r>
              <a:rPr/>
              <a:t>Three criteria for causality</a:t>
            </a:r>
          </a:p>
          <a:p>
            <a:pPr lvl="2"/>
            <a:r>
              <a:rPr/>
              <a:t>IV </a:t>
            </a:r>
            <a:r>
              <a:rPr i="1"/>
              <a:t>must precede</a:t>
            </a:r>
            <a:r>
              <a:rPr/>
              <a:t> the outcome variable</a:t>
            </a:r>
          </a:p>
          <a:p>
            <a:pPr lvl="2"/>
            <a:r>
              <a:rPr/>
              <a:t>IV </a:t>
            </a:r>
            <a:r>
              <a:rPr i="1"/>
              <a:t>must be related</a:t>
            </a:r>
            <a:r>
              <a:rPr/>
              <a:t> to the outcome</a:t>
            </a:r>
          </a:p>
          <a:p>
            <a:pPr lvl="2"/>
            <a:r>
              <a:rPr/>
              <a:t>There must be no other variables that could explain why the IV is related to the outcome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“The extent to which we can infer that the independent variable </a:t>
            </a:r>
            <a:r>
              <a:rPr i="1"/>
              <a:t>caused</a:t>
            </a:r>
            <a:r>
              <a:rPr/>
              <a:t> the dependent variable.”</a:t>
            </a:r>
          </a:p>
          <a:p>
            <a:pPr lvl="1"/>
            <a:r>
              <a:rPr/>
              <a:t>Three criteria for causality</a:t>
            </a:r>
          </a:p>
          <a:p>
            <a:pPr lvl="2"/>
            <a:r>
              <a:rPr/>
              <a:t>IV </a:t>
            </a:r>
            <a:r>
              <a:rPr i="1"/>
              <a:t>must precede</a:t>
            </a:r>
            <a:r>
              <a:rPr/>
              <a:t> the outcome variable</a:t>
            </a:r>
          </a:p>
          <a:p>
            <a:pPr lvl="2"/>
            <a:r>
              <a:rPr/>
              <a:t>IV </a:t>
            </a:r>
            <a:r>
              <a:rPr i="1"/>
              <a:t>must be related</a:t>
            </a:r>
            <a:r>
              <a:rPr/>
              <a:t> to the outcome</a:t>
            </a:r>
          </a:p>
          <a:p>
            <a:pPr lvl="2"/>
            <a:r>
              <a:rPr/>
              <a:t>There must be no other variables that could explain why the IV is related to the outcome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Three criteria for causality –</a:t>
            </a:r>
          </a:p>
          <a:p>
            <a:pPr lvl="2"/>
            <a:r>
              <a:rPr/>
              <a:t>IV </a:t>
            </a:r>
            <a:r>
              <a:rPr i="1"/>
              <a:t>must precede</a:t>
            </a:r>
            <a:r>
              <a:rPr/>
              <a:t> the outcome variable</a:t>
            </a:r>
          </a:p>
          <a:p>
            <a:pPr lvl="2"/>
            <a:r>
              <a:rPr/>
              <a:t>IV </a:t>
            </a:r>
            <a:r>
              <a:rPr i="1"/>
              <a:t>must be related</a:t>
            </a:r>
            <a:r>
              <a:rPr/>
              <a:t> to the outcome</a:t>
            </a:r>
          </a:p>
          <a:p>
            <a:pPr lvl="2"/>
            <a:r>
              <a:rPr/>
              <a:t>There must be no other variables that could explain why the IV is related to the outcome</a:t>
            </a:r>
          </a:p>
          <a:p>
            <a:pPr lvl="1"/>
            <a:r>
              <a:rPr/>
              <a:t>By Research Approach –</a:t>
            </a:r>
          </a:p>
          <a:p>
            <a:pPr lvl="2"/>
            <a:r>
              <a:rPr/>
              <a:t>Randomized Exp</a:t>
            </a:r>
          </a:p>
          <a:p>
            <a:pPr lvl="2"/>
            <a:r>
              <a:rPr/>
              <a:t>Quasi- Exp</a:t>
            </a:r>
          </a:p>
          <a:p>
            <a:pPr lvl="2"/>
            <a:r>
              <a:rPr/>
              <a:t>Comparative</a:t>
            </a:r>
          </a:p>
          <a:p>
            <a:pPr lvl="2"/>
            <a:r>
              <a:rPr/>
              <a:t>Associational</a:t>
            </a:r>
          </a:p>
          <a:p>
            <a:pPr lvl="2"/>
            <a:r>
              <a:rPr/>
              <a:t>Descriptive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Meeting the 3 causality criteria based on –</a:t>
            </a:r>
          </a:p>
          <a:p>
            <a:pPr lvl="2"/>
            <a:r>
              <a:rPr/>
              <a:t>Strength of the research design</a:t>
            </a:r>
          </a:p>
          <a:p>
            <a:pPr lvl="2"/>
            <a:r>
              <a:rPr/>
              <a:t>Internal validity</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Internal validity -</a:t>
            </a:r>
          </a:p>
          <a:p>
            <a:pPr lvl="2"/>
            <a:r>
              <a:rPr/>
              <a:t>Most often discussed with reference to randomized experimental and quasi-experimental designs</a:t>
            </a:r>
          </a:p>
          <a:p>
            <a:pPr lvl="2"/>
            <a:r>
              <a:rPr/>
              <a:t>Can also be applied to non-experimental studies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Evaluating the internal validity of a study –</a:t>
            </a:r>
          </a:p>
          <a:p>
            <a:pPr lvl="2"/>
            <a:r>
              <a:rPr/>
              <a:t>Equivalence of the groups on participant characteristics</a:t>
            </a:r>
          </a:p>
          <a:p>
            <a:pPr lvl="2"/>
            <a:r>
              <a:rPr/>
              <a:t>Control of extraneous experiences and environmental variables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Equivalence of the groups on participant characteristics –</a:t>
            </a:r>
          </a:p>
          <a:p>
            <a:pPr lvl="2"/>
            <a:r>
              <a:rPr/>
              <a:t>Are groups equivalent prior to introduction of IV?</a:t>
            </a:r>
          </a:p>
          <a:p>
            <a:pPr lvl="3"/>
            <a:r>
              <a:rPr/>
              <a:t>Randomized experimental design –</a:t>
            </a:r>
          </a:p>
          <a:p>
            <a:pPr lvl="4"/>
            <a:r>
              <a:rPr/>
              <a:t>Random assignment</a:t>
            </a:r>
          </a:p>
          <a:p>
            <a:pPr lvl="3"/>
            <a:r>
              <a:rPr/>
              <a:t>Quasi-experimental design –</a:t>
            </a:r>
          </a:p>
          <a:p>
            <a:pPr lvl="4"/>
            <a:r>
              <a:rPr/>
              <a:t>Random assignment of treatments</a:t>
            </a:r>
          </a:p>
          <a:p>
            <a:pPr lvl="4"/>
            <a:r>
              <a:rPr/>
              <a:t>Matching</a:t>
            </a:r>
          </a:p>
          <a:p>
            <a:pPr lvl="4"/>
            <a:r>
              <a:rPr/>
              <a:t>Checking pretest scores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Equivalence of the groups on participant characteristics –</a:t>
            </a:r>
          </a:p>
          <a:p>
            <a:pPr lvl="2"/>
            <a:r>
              <a:rPr/>
              <a:t>Are groups equivalent prior to introduction of IV?</a:t>
            </a:r>
          </a:p>
          <a:p>
            <a:pPr lvl="3"/>
            <a:r>
              <a:rPr/>
              <a:t>Comparative design –</a:t>
            </a:r>
          </a:p>
          <a:p>
            <a:pPr lvl="4"/>
            <a:r>
              <a:rPr/>
              <a:t>Statistical adjustment (ANCOVA) to adjust DV scores to make groups more nearly equivalent</a:t>
            </a:r>
          </a:p>
          <a:p>
            <a:pPr lvl="4"/>
            <a:r>
              <a:rPr/>
              <a:t>Matching participants on variables other than the primary IV</a:t>
            </a:r>
          </a:p>
          <a:p>
            <a:pPr lvl="5"/>
            <a:r>
              <a:rPr/>
              <a:t>E.g. Case-control study</a:t>
            </a:r>
          </a:p>
          <a:p>
            <a:pPr lvl="4"/>
            <a:r>
              <a:rPr/>
              <a:t>Check after the study for comparability</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Equivalence of the groups on participant characteristics –</a:t>
            </a:r>
          </a:p>
          <a:p>
            <a:pPr lvl="2"/>
            <a:r>
              <a:rPr/>
              <a:t>Are groups equivalent prior to introduction of IV?</a:t>
            </a:r>
          </a:p>
          <a:p>
            <a:pPr lvl="3"/>
            <a:r>
              <a:rPr/>
              <a:t>Associational design –</a:t>
            </a:r>
          </a:p>
          <a:p>
            <a:pPr lvl="4"/>
            <a:r>
              <a:rPr/>
              <a:t>Only 1 group</a:t>
            </a:r>
          </a:p>
          <a:p>
            <a:pPr lvl="4"/>
            <a:r>
              <a:rPr/>
              <a:t>Not able to provide evidence of causation</a:t>
            </a:r>
          </a:p>
          <a:p>
            <a:pPr lvl="4"/>
            <a:r>
              <a:rPr/>
              <a:t>“Equivalence” – “… whether those who score high on the IV … are similar to those … who score low in terms of other attributes that may be related to the DV.”</a:t>
            </a:r>
          </a:p>
          <a:p>
            <a:pPr lvl="4"/>
            <a:r>
              <a:rPr/>
              <a:t>May be able to provide some statistical control</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Control of extraneous experiences and environmental variables –</a:t>
            </a:r>
          </a:p>
          <a:p>
            <a:pPr lvl="2"/>
            <a:r>
              <a:rPr/>
              <a:t>Extraneous variables – variables other than the IV and DV</a:t>
            </a:r>
          </a:p>
          <a:p>
            <a:pPr lvl="2"/>
            <a:r>
              <a:rPr/>
              <a:t>Environmental variables – conditions/variables that occur during the study</a:t>
            </a:r>
          </a:p>
          <a:p>
            <a:pPr lvl="2"/>
            <a:r>
              <a:rPr/>
              <a:t>Contamination</a:t>
            </a:r>
          </a:p>
          <a:p>
            <a:pPr lvl="2"/>
            <a:r>
              <a:rPr/>
              <a:t>Issue – Is one group affected more than the other(s)?</a:t>
            </a:r>
          </a:p>
          <a:p>
            <a:pPr lvl="2"/>
            <a:r>
              <a:rPr/>
              <a:t>Less of an issue with a more controlled research setting</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Rating the dimensions of internal validity</a:t>
            </a:r>
          </a:p>
          <a:p>
            <a:pPr lvl="2"/>
            <a:r>
              <a:rPr/>
              <a:t>Figure 8.2</a:t>
            </a:r>
          </a:p>
          <a:p>
            <a:pPr lvl="2"/>
            <a:r>
              <a:rPr/>
              <a:t>Evaluating Research Validity framework</a:t>
            </a:r>
          </a:p>
          <a:p>
            <a:pPr lvl="2"/>
            <a:r>
              <a:rPr/>
              <a:t>“Good” study – moderate to high internal validity on both dimensions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Three criteria for causality –</a:t>
            </a:r>
          </a:p>
          <a:p>
            <a:pPr lvl="2"/>
            <a:r>
              <a:rPr/>
              <a:t>IV </a:t>
            </a:r>
            <a:r>
              <a:rPr i="1"/>
              <a:t>must precede</a:t>
            </a:r>
            <a:r>
              <a:rPr/>
              <a:t> the outcome variable</a:t>
            </a:r>
          </a:p>
          <a:p>
            <a:pPr lvl="2"/>
            <a:r>
              <a:rPr/>
              <a:t>IV </a:t>
            </a:r>
            <a:r>
              <a:rPr i="1"/>
              <a:t>must be related</a:t>
            </a:r>
            <a:r>
              <a:rPr/>
              <a:t> to the outcome</a:t>
            </a:r>
          </a:p>
          <a:p>
            <a:pPr lvl="2"/>
            <a:r>
              <a:rPr/>
              <a:t>There must be no other variables that could explain why the IV is related to the outcome</a:t>
            </a:r>
          </a:p>
          <a:p>
            <a:pPr lvl="1"/>
            <a:r>
              <a:rPr/>
              <a:t>By Research Approach –</a:t>
            </a:r>
          </a:p>
          <a:p>
            <a:pPr lvl="2"/>
            <a:r>
              <a:rPr/>
              <a:t>Randomized Exp</a:t>
            </a:r>
          </a:p>
          <a:p>
            <a:pPr lvl="2"/>
            <a:r>
              <a:rPr/>
              <a:t>Quasi- Exp</a:t>
            </a:r>
          </a:p>
          <a:p>
            <a:pPr lvl="2"/>
            <a:r>
              <a:rPr/>
              <a:t>Comparative</a:t>
            </a:r>
          </a:p>
          <a:p>
            <a:pPr lvl="2"/>
            <a:r>
              <a:rPr/>
              <a:t>Associational</a:t>
            </a:r>
          </a:p>
          <a:p>
            <a:pPr lvl="2"/>
            <a:r>
              <a:rPr/>
              <a:t>Descriptive</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pic>
        <p:nvPicPr>
          <p:cNvPr descr="../images/image-07-02.png" id="0" name="Picture 1"/>
          <p:cNvPicPr>
            <a:picLocks noGrp="1" noChangeAspect="1"/>
          </p:cNvPicPr>
          <p:nvPr/>
        </p:nvPicPr>
        <p:blipFill>
          <a:blip r:embed="rId3"/>
          <a:stretch>
            <a:fillRect/>
          </a:stretch>
        </p:blipFill>
        <p:spPr bwMode="auto">
          <a:xfrm>
            <a:off x="2400300" y="1600200"/>
            <a:ext cx="4330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Rating</a:t>
            </a:r>
            <a:r>
              <a:rPr/>
              <a:t> </a:t>
            </a:r>
            <a:r>
              <a:rPr/>
              <a:t>the</a:t>
            </a:r>
            <a:r>
              <a:rPr/>
              <a:t> </a:t>
            </a:r>
            <a:r>
              <a:rPr/>
              <a:t>dimensions</a:t>
            </a:r>
            <a:r>
              <a:rPr/>
              <a:t> </a:t>
            </a:r>
            <a:r>
              <a:rPr/>
              <a:t>of</a:t>
            </a:r>
            <a:r>
              <a:rPr/>
              <a:t> </a:t>
            </a:r>
            <a:r>
              <a:rPr/>
              <a:t>internal</a:t>
            </a:r>
            <a:r>
              <a:rPr/>
              <a:t> </a:t>
            </a:r>
            <a:r>
              <a:rPr/>
              <a:t>validity</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Threats</a:t>
            </a:r>
            <a:r>
              <a:rPr/>
              <a:t> </a:t>
            </a:r>
            <a:r>
              <a:rPr/>
              <a:t>to</a:t>
            </a:r>
            <a:r>
              <a:rPr/>
              <a:t> </a:t>
            </a:r>
            <a:r>
              <a:rPr/>
              <a:t>Internal</a:t>
            </a:r>
            <a:r>
              <a:rPr/>
              <a:t> </a:t>
            </a:r>
            <a:r>
              <a:rPr/>
              <a:t>Validity</a:t>
            </a:r>
          </a:p>
        </p:txBody>
      </p:sp>
      <p:pic>
        <p:nvPicPr>
          <p:cNvPr descr="../images/image-07-03.png" id="0" name="Picture 1"/>
          <p:cNvPicPr>
            <a:picLocks noGrp="1" noChangeAspect="1"/>
          </p:cNvPicPr>
          <p:nvPr/>
        </p:nvPicPr>
        <p:blipFill>
          <a:blip r:embed="rId3"/>
          <a:stretch>
            <a:fillRect/>
          </a:stretch>
        </p:blipFill>
        <p:spPr bwMode="auto">
          <a:xfrm>
            <a:off x="723900" y="1600200"/>
            <a:ext cx="7696200" cy="4521200"/>
          </a:xfrm>
          <a:prstGeom prst="rect">
            <a:avLst/>
          </a:prstGeom>
          <a:noFill/>
          <a:ln w="9525">
            <a:noFill/>
            <a:headEnd/>
            <a:tailEnd/>
          </a:ln>
        </p:spPr>
      </p:pic>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Threats</a:t>
            </a:r>
            <a:r>
              <a:rPr/>
              <a:t> </a:t>
            </a:r>
            <a:r>
              <a:rPr/>
              <a:t>to</a:t>
            </a:r>
            <a:r>
              <a:rPr/>
              <a:t> </a:t>
            </a:r>
            <a:r>
              <a:rPr/>
              <a:t>Internal</a:t>
            </a:r>
            <a:r>
              <a:rPr/>
              <a:t> </a:t>
            </a:r>
            <a:r>
              <a:rPr/>
              <a:t>Validity</a:t>
            </a:r>
          </a:p>
        </p:txBody>
      </p:sp>
      <p:sp>
        <p:nvSpPr>
          <p:cNvPr id="3" name="Content Placeholder 2"/>
          <p:cNvSpPr>
            <a:spLocks noGrp="1"/>
          </p:cNvSpPr>
          <p:nvPr>
            <p:ph idx="1"/>
          </p:nvPr>
        </p:nvSpPr>
        <p:spPr/>
        <p:txBody>
          <a:bodyPr/>
          <a:lstStyle/>
          <a:p>
            <a:pPr lvl="1"/>
            <a:r>
              <a:rPr/>
              <a:t>Equivalence of Groups</a:t>
            </a:r>
          </a:p>
          <a:p>
            <a:pPr lvl="2"/>
            <a:r>
              <a:rPr/>
              <a:t>Use of extreme groups</a:t>
            </a:r>
          </a:p>
          <a:p>
            <a:pPr lvl="2"/>
            <a:r>
              <a:rPr/>
              <a:t>Participant dropouts or attrition during the study</a:t>
            </a:r>
          </a:p>
          <a:p>
            <a:pPr lvl="2"/>
            <a:r>
              <a:rPr/>
              <a:t>Bias in assignment to groups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Threats</a:t>
            </a:r>
            <a:r>
              <a:rPr/>
              <a:t> </a:t>
            </a:r>
            <a:r>
              <a:rPr/>
              <a:t>to</a:t>
            </a:r>
            <a:r>
              <a:rPr/>
              <a:t> </a:t>
            </a:r>
            <a:r>
              <a:rPr/>
              <a:t>Internal</a:t>
            </a:r>
            <a:r>
              <a:rPr/>
              <a:t> </a:t>
            </a:r>
            <a:r>
              <a:rPr/>
              <a:t>Validity</a:t>
            </a:r>
          </a:p>
        </p:txBody>
      </p:sp>
      <p:sp>
        <p:nvSpPr>
          <p:cNvPr id="3" name="Content Placeholder 2"/>
          <p:cNvSpPr>
            <a:spLocks noGrp="1"/>
          </p:cNvSpPr>
          <p:nvPr>
            <p:ph idx="1"/>
          </p:nvPr>
        </p:nvSpPr>
        <p:spPr/>
        <p:txBody>
          <a:bodyPr/>
          <a:lstStyle/>
          <a:p>
            <a:pPr lvl="1"/>
            <a:r>
              <a:rPr/>
              <a:t>Control of extraneous/environmental variables</a:t>
            </a:r>
          </a:p>
          <a:p>
            <a:pPr lvl="2"/>
            <a:r>
              <a:rPr/>
              <a:t>Changes due to time or growth and development</a:t>
            </a:r>
          </a:p>
          <a:p>
            <a:pPr lvl="2"/>
            <a:r>
              <a:rPr/>
              <a:t>Extraneous environmental events</a:t>
            </a:r>
          </a:p>
          <a:p>
            <a:pPr lvl="2"/>
            <a:r>
              <a:rPr/>
              <a:t>Repeated testing, carryover effects</a:t>
            </a:r>
          </a:p>
          <a:p>
            <a:pPr lvl="2"/>
            <a:r>
              <a:rPr/>
              <a:t>Instrument or observer inconsistency</a:t>
            </a:r>
          </a:p>
          <a:p>
            <a:pPr lvl="2"/>
            <a:r>
              <a:rPr/>
              <a:t>Combinations of two or more threats</a:t>
            </a:r>
          </a:p>
          <a:p>
            <a:pPr lvl="2"/>
            <a:r>
              <a:rPr/>
              <a:t>Did the IV actually occur before the DV?</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Threats</a:t>
            </a:r>
            <a:r>
              <a:rPr/>
              <a:t> </a:t>
            </a:r>
            <a:r>
              <a:rPr/>
              <a:t>to</a:t>
            </a:r>
            <a:r>
              <a:rPr/>
              <a:t> </a:t>
            </a:r>
            <a:r>
              <a:rPr/>
              <a:t>Internal</a:t>
            </a:r>
            <a:r>
              <a:rPr/>
              <a:t> </a:t>
            </a:r>
            <a:r>
              <a:rPr/>
              <a:t>Validity</a:t>
            </a:r>
          </a:p>
        </p:txBody>
      </p:sp>
      <p:sp>
        <p:nvSpPr>
          <p:cNvPr id="3" name="Content Placeholder 2"/>
          <p:cNvSpPr>
            <a:spLocks noGrp="1"/>
          </p:cNvSpPr>
          <p:nvPr>
            <p:ph idx="1"/>
          </p:nvPr>
        </p:nvSpPr>
        <p:spPr/>
        <p:txBody>
          <a:bodyPr/>
          <a:lstStyle/>
          <a:p>
            <a:pPr lvl="1"/>
            <a:r>
              <a:rPr/>
              <a:t>Other threats</a:t>
            </a:r>
          </a:p>
          <a:p>
            <a:pPr lvl="2"/>
            <a:r>
              <a:rPr/>
              <a:t>Effects of being in the control group</a:t>
            </a:r>
          </a:p>
          <a:p>
            <a:pPr lvl="2"/>
            <a:r>
              <a:rPr/>
              <a:t>Expectation effect</a:t>
            </a:r>
          </a:p>
          <a:p>
            <a:pPr lvl="3"/>
            <a:r>
              <a:rPr/>
              <a:t>Control for expectation</a:t>
            </a:r>
          </a:p>
          <a:p>
            <a:pPr lvl="2"/>
            <a:r>
              <a:rPr/>
              <a:t>Observer / experimenter bias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Validity</a:t>
            </a:r>
          </a:p>
        </p:txBody>
      </p:sp>
      <p:pic>
        <p:nvPicPr>
          <p:cNvPr descr="../images/image-07-04.png" id="0" name="Picture 1"/>
          <p:cNvPicPr>
            <a:picLocks noGrp="1" noChangeAspect="1"/>
          </p:cNvPicPr>
          <p:nvPr/>
        </p:nvPicPr>
        <p:blipFill>
          <a:blip r:embed="rId3"/>
          <a:stretch>
            <a:fillRect/>
          </a:stretch>
        </p:blipFill>
        <p:spPr bwMode="auto">
          <a:xfrm>
            <a:off x="457200" y="1905000"/>
            <a:ext cx="8229600" cy="3911600"/>
          </a:xfrm>
          <a:prstGeom prst="rect">
            <a:avLst/>
          </a:prstGeom>
          <a:noFill/>
          <a:ln w="9525">
            <a:noFill/>
            <a:headEnd/>
            <a:tailEnd/>
          </a:ln>
        </p:spPr>
      </p:pic>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Validity</a:t>
            </a:r>
          </a:p>
        </p:txBody>
      </p:sp>
      <p:pic>
        <p:nvPicPr>
          <p:cNvPr descr="../images/image-07-05.png" id="0" name="Picture 1"/>
          <p:cNvPicPr>
            <a:picLocks noGrp="1" noChangeAspect="1"/>
          </p:cNvPicPr>
          <p:nvPr/>
        </p:nvPicPr>
        <p:blipFill>
          <a:blip r:embed="rId3"/>
          <a:stretch>
            <a:fillRect/>
          </a:stretch>
        </p:blipFill>
        <p:spPr bwMode="auto">
          <a:xfrm>
            <a:off x="457200" y="1905000"/>
            <a:ext cx="8229600" cy="3911600"/>
          </a:xfrm>
          <a:prstGeom prst="rect">
            <a:avLst/>
          </a:prstGeom>
          <a:noFill/>
          <a:ln w="9525">
            <a:noFill/>
            <a:headEnd/>
            <a:tailEnd/>
          </a:ln>
        </p:spPr>
      </p:pic>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What do we mean “ measurement ” ?</a:t>
            </a:r>
          </a:p>
          <a:p>
            <a:pPr lvl="2"/>
            <a:r>
              <a:rPr/>
              <a:t>assignment of numbers or symbols to the different levels or values of variables according to rules. ”</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Assigning a number to represent …</a:t>
            </a:r>
          </a:p>
          <a:p>
            <a:pPr lvl="2"/>
            <a:r>
              <a:rPr/>
              <a:t>Continuous value</a:t>
            </a:r>
          </a:p>
          <a:p>
            <a:pPr lvl="2"/>
            <a:r>
              <a:rPr/>
              <a:t>Discrete value</a:t>
            </a:r>
          </a:p>
          <a:p>
            <a:pPr lvl="1"/>
            <a:r>
              <a:rPr/>
              <a:t>Precision of measurement</a:t>
            </a:r>
          </a:p>
          <a:p>
            <a:pPr lvl="2"/>
            <a:r>
              <a:rPr/>
              <a:t>Continuous variable …</a:t>
            </a:r>
          </a:p>
          <a:p>
            <a:pPr lvl="2"/>
            <a:r>
              <a:rPr/>
              <a:t>Discrete variable …</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What is the measurement representing?</a:t>
            </a:r>
          </a:p>
          <a:p>
            <a:pPr lvl="2"/>
            <a:r>
              <a:rPr/>
              <a:t>Actual measurement …</a:t>
            </a:r>
          </a:p>
          <a:p>
            <a:pPr lvl="3"/>
            <a:r>
              <a:rPr/>
              <a:t>Length, time, …</a:t>
            </a:r>
          </a:p>
          <a:p>
            <a:pPr lvl="2"/>
            <a:r>
              <a:rPr/>
              <a:t>Indirect measurement</a:t>
            </a:r>
          </a:p>
          <a:p>
            <a:pPr lvl="3"/>
            <a:r>
              <a:rPr/>
              <a:t>Constructs</a:t>
            </a:r>
          </a:p>
          <a:p>
            <a:pPr lvl="1"/>
            <a:r>
              <a:rPr/>
              <a:t>Whatever you are trying to measure ..</a:t>
            </a:r>
          </a:p>
          <a:p>
            <a:pPr lvl="2"/>
            <a:r>
              <a:rPr/>
              <a:t>Must be able to define it!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Traditional levels (scales) of measurement</a:t>
            </a:r>
          </a:p>
          <a:p>
            <a:pPr lvl="2"/>
            <a:r>
              <a:rPr/>
              <a:t>Nominal</a:t>
            </a:r>
          </a:p>
          <a:p>
            <a:pPr lvl="2"/>
            <a:r>
              <a:rPr/>
              <a:t>Ordinal</a:t>
            </a:r>
          </a:p>
          <a:p>
            <a:pPr lvl="2"/>
            <a:r>
              <a:rPr/>
              <a:t>Interval</a:t>
            </a:r>
          </a:p>
          <a:p>
            <a:pPr lvl="2"/>
            <a:r>
              <a:rPr/>
              <a:t>Ratio</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Authors categorization of levels of measurement</a:t>
            </a:r>
          </a:p>
          <a:p>
            <a:pPr lvl="2"/>
            <a:r>
              <a:rPr/>
              <a:t>Nominal</a:t>
            </a:r>
          </a:p>
          <a:p>
            <a:pPr lvl="2"/>
            <a:r>
              <a:rPr/>
              <a:t>Dichotomous</a:t>
            </a:r>
          </a:p>
          <a:p>
            <a:pPr lvl="2"/>
            <a:r>
              <a:rPr/>
              <a:t>Ordinal</a:t>
            </a:r>
          </a:p>
          <a:p>
            <a:pPr lvl="2"/>
            <a:r>
              <a:rPr/>
              <a:t>Normally distributed</a:t>
            </a:r>
          </a:p>
          <a:p>
            <a:pPr lvl="1"/>
            <a:r>
              <a:rPr/>
              <a:t>Table 10.1</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pic>
        <p:nvPicPr>
          <p:cNvPr descr="../images/image-08-01.png" id="0" name="Picture 1"/>
          <p:cNvPicPr>
            <a:picLocks noGrp="1" noChangeAspect="1"/>
          </p:cNvPicPr>
          <p:nvPr/>
        </p:nvPicPr>
        <p:blipFill>
          <a:blip r:embed="rId3"/>
          <a:stretch>
            <a:fillRect/>
          </a:stretch>
        </p:blipFill>
        <p:spPr bwMode="auto">
          <a:xfrm>
            <a:off x="457200" y="1943100"/>
            <a:ext cx="8229600" cy="3848100"/>
          </a:xfrm>
          <a:prstGeom prst="rect">
            <a:avLst/>
          </a:prstGeom>
          <a:noFill/>
          <a:ln w="9525">
            <a:noFill/>
            <a:headEnd/>
            <a:tailEnd/>
          </a:ln>
        </p:spPr>
      </p:pic>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pic>
        <p:nvPicPr>
          <p:cNvPr descr="../images/image-08-02.png" id="0" name="Picture 1"/>
          <p:cNvPicPr>
            <a:picLocks noGrp="1" noChangeAspect="1"/>
          </p:cNvPicPr>
          <p:nvPr/>
        </p:nvPicPr>
        <p:blipFill>
          <a:blip r:embed="rId3"/>
          <a:stretch>
            <a:fillRect/>
          </a:stretch>
        </p:blipFill>
        <p:spPr bwMode="auto">
          <a:xfrm>
            <a:off x="457200" y="2133600"/>
            <a:ext cx="8229600" cy="3454400"/>
          </a:xfrm>
          <a:prstGeom prst="rect">
            <a:avLst/>
          </a:prstGeom>
          <a:noFill/>
          <a:ln w="9525">
            <a:noFill/>
            <a:headEnd/>
            <a:tailEnd/>
          </a:ln>
        </p:spPr>
      </p:pic>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Why does the scale of measurement matter?</a:t>
            </a:r>
          </a:p>
          <a:p>
            <a:pPr lvl="2"/>
            <a:r>
              <a:rPr/>
              <a:t>How it reflects your design and your research question</a:t>
            </a:r>
          </a:p>
          <a:p>
            <a:pPr lvl="2"/>
            <a:r>
              <a:rPr/>
              <a:t>How it determines the types of statistical analyses you will do</a:t>
            </a:r>
          </a:p>
          <a:p>
            <a:pPr lvl="2"/>
            <a:r>
              <a:rPr/>
              <a:t>How it defines what you can say about your results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Assignment</a:t>
            </a:r>
            <a:r>
              <a:rPr/>
              <a:t> </a:t>
            </a:r>
            <a:r>
              <a:rPr/>
              <a:t>#6</a:t>
            </a:r>
          </a:p>
        </p:txBody>
      </p:sp>
      <p:sp>
        <p:nvSpPr>
          <p:cNvPr id="3" name="Content Placeholder 2"/>
          <p:cNvSpPr>
            <a:spLocks noGrp="1"/>
          </p:cNvSpPr>
          <p:nvPr>
            <p:ph idx="1"/>
          </p:nvPr>
        </p:nvSpPr>
        <p:spPr/>
        <p:txBody>
          <a:bodyPr/>
          <a:lstStyle/>
          <a:p>
            <a:pPr lvl="1"/>
            <a:r>
              <a:rPr/>
              <a:t>Prepare a brief paragraph that describes the research design you are using for your research proposal. This is the information that will probably appear in the Methods section of your proposal.</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External</a:t>
            </a:r>
            <a:r>
              <a:rPr/>
              <a:t> </a:t>
            </a:r>
            <a:r>
              <a:rPr/>
              <a:t>Validity</a:t>
            </a:r>
          </a:p>
        </p:txBody>
      </p:sp>
      <p:sp>
        <p:nvSpPr>
          <p:cNvPr id="3" name="Content Placeholder 2"/>
          <p:cNvSpPr>
            <a:spLocks noGrp="1"/>
          </p:cNvSpPr>
          <p:nvPr>
            <p:ph idx="1"/>
          </p:nvPr>
        </p:nvSpPr>
        <p:spPr/>
        <p:txBody>
          <a:bodyPr/>
          <a:lstStyle/>
          <a:p>
            <a:pPr lvl="1"/>
            <a:r>
              <a:rPr/>
              <a:t>Generalizability</a:t>
            </a:r>
          </a:p>
          <a:p>
            <a:pPr lvl="2"/>
            <a:r>
              <a:rPr/>
              <a:t>Fig. 9.3</a:t>
            </a:r>
          </a:p>
          <a:p>
            <a:pPr lvl="2"/>
            <a:r>
              <a:rPr/>
              <a:t>Evaluating Research Validity Framework</a:t>
            </a:r>
          </a:p>
          <a:p>
            <a:pPr lvl="2"/>
            <a:r>
              <a:rPr/>
              <a:t>Two main aspects</a:t>
            </a:r>
          </a:p>
          <a:p>
            <a:pPr lvl="3"/>
            <a:r>
              <a:rPr/>
              <a:t>Population external validity</a:t>
            </a:r>
          </a:p>
          <a:p>
            <a:pPr lvl="3"/>
            <a:r>
              <a:rPr/>
              <a:t>Ecological external validity</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External</a:t>
            </a:r>
            <a:r>
              <a:rPr/>
              <a:t> </a:t>
            </a:r>
            <a:r>
              <a:rPr/>
              <a:t>Validity</a:t>
            </a:r>
          </a:p>
        </p:txBody>
      </p:sp>
      <p:sp>
        <p:nvSpPr>
          <p:cNvPr id="3" name="Content Placeholder 2"/>
          <p:cNvSpPr>
            <a:spLocks noGrp="1"/>
          </p:cNvSpPr>
          <p:nvPr>
            <p:ph idx="1"/>
          </p:nvPr>
        </p:nvSpPr>
        <p:spPr/>
        <p:txBody>
          <a:bodyPr/>
          <a:lstStyle/>
          <a:p>
            <a:pPr lvl="1"/>
            <a:r>
              <a:rPr/>
              <a:t>Population external validity</a:t>
            </a:r>
          </a:p>
          <a:p>
            <a:pPr lvl="2"/>
            <a:r>
              <a:rPr/>
              <a:t>How participants were selected for the study?</a:t>
            </a:r>
          </a:p>
          <a:p>
            <a:pPr lvl="2"/>
            <a:r>
              <a:rPr/>
              <a:t>Is sample representative of the target population?</a:t>
            </a:r>
          </a:p>
          <a:p>
            <a:pPr lvl="2"/>
            <a:r>
              <a:rPr/>
              <a:t>Validity framework</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External</a:t>
            </a:r>
            <a:r>
              <a:rPr/>
              <a:t> </a:t>
            </a:r>
            <a:r>
              <a:rPr/>
              <a:t>Validity</a:t>
            </a:r>
          </a:p>
        </p:txBody>
      </p:sp>
      <p:sp>
        <p:nvSpPr>
          <p:cNvPr id="3" name="Content Placeholder 2"/>
          <p:cNvSpPr>
            <a:spLocks noGrp="1"/>
          </p:cNvSpPr>
          <p:nvPr>
            <p:ph idx="1"/>
          </p:nvPr>
        </p:nvSpPr>
        <p:spPr/>
        <p:txBody>
          <a:bodyPr/>
          <a:lstStyle/>
          <a:p>
            <a:pPr lvl="1"/>
            <a:r>
              <a:rPr/>
              <a:t>Ecological external validity</a:t>
            </a:r>
          </a:p>
          <a:p>
            <a:pPr lvl="2"/>
            <a:r>
              <a:rPr/>
              <a:t>Whether the results can be generalized to real-life outcomes</a:t>
            </a:r>
          </a:p>
          <a:p>
            <a:pPr lvl="2"/>
            <a:r>
              <a:rPr/>
              <a:t>Trade-off with control of study</a:t>
            </a:r>
          </a:p>
          <a:p>
            <a:pPr lvl="2"/>
            <a:r>
              <a:rPr/>
              <a:t>Validity framework</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External</a:t>
            </a:r>
            <a:r>
              <a:rPr/>
              <a:t> </a:t>
            </a:r>
            <a:r>
              <a:rPr/>
              <a:t>Validity</a:t>
            </a:r>
          </a:p>
        </p:txBody>
      </p:sp>
      <p:pic>
        <p:nvPicPr>
          <p:cNvPr descr="../images/image-07-07.png" id="0" name="Picture 1"/>
          <p:cNvPicPr>
            <a:picLocks noGrp="1" noChangeAspect="1"/>
          </p:cNvPicPr>
          <p:nvPr/>
        </p:nvPicPr>
        <p:blipFill>
          <a:blip r:embed="rId2"/>
          <a:stretch>
            <a:fillRect/>
          </a:stretch>
        </p:blipFill>
        <p:spPr bwMode="auto">
          <a:xfrm>
            <a:off x="1854200" y="1600200"/>
            <a:ext cx="5435600" cy="452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Meeting the 3 causality criteria based on –</a:t>
            </a:r>
          </a:p>
          <a:p>
            <a:pPr lvl="2"/>
            <a:r>
              <a:rPr/>
              <a:t>Strength of the research design</a:t>
            </a:r>
          </a:p>
          <a:p>
            <a:pPr lvl="2"/>
            <a:r>
              <a:rPr/>
              <a:t>Internal validity</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Sampling</a:t>
            </a:r>
            <a:r>
              <a:rPr/>
              <a:t> </a:t>
            </a:r>
            <a:r>
              <a:rPr/>
              <a:t>and</a:t>
            </a:r>
            <a:r>
              <a:rPr/>
              <a:t> </a:t>
            </a:r>
            <a:r>
              <a:rPr/>
              <a:t>Validity</a:t>
            </a:r>
          </a:p>
        </p:txBody>
      </p:sp>
      <p:pic>
        <p:nvPicPr>
          <p:cNvPr descr="../images/image-07-08.png" id="0" name="Picture 1"/>
          <p:cNvPicPr>
            <a:picLocks noGrp="1" noChangeAspect="1"/>
          </p:cNvPicPr>
          <p:nvPr/>
        </p:nvPicPr>
        <p:blipFill>
          <a:blip r:embed="rId3"/>
          <a:stretch>
            <a:fillRect/>
          </a:stretch>
        </p:blipFill>
        <p:spPr bwMode="auto">
          <a:xfrm>
            <a:off x="1879600" y="1600200"/>
            <a:ext cx="5384800" cy="4521200"/>
          </a:xfrm>
          <a:prstGeom prst="rect">
            <a:avLst/>
          </a:prstGeom>
          <a:noFill/>
          <a:ln w="9525">
            <a:noFill/>
            <a:headEnd/>
            <a:tailEnd/>
          </a:ln>
        </p:spPr>
      </p:pic>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r>
              <a:rPr/>
              <a:t> </a:t>
            </a:r>
            <a:r>
              <a:rPr/>
              <a:t>Validity</a:t>
            </a:r>
          </a:p>
        </p:txBody>
      </p:sp>
      <p:sp>
        <p:nvSpPr>
          <p:cNvPr id="3" name="Content Placeholder 2"/>
          <p:cNvSpPr>
            <a:spLocks noGrp="1"/>
          </p:cNvSpPr>
          <p:nvPr>
            <p:ph idx="1"/>
          </p:nvPr>
        </p:nvSpPr>
        <p:spPr/>
        <p:txBody>
          <a:bodyPr/>
          <a:lstStyle/>
          <a:p>
            <a:pPr lvl="1"/>
            <a:r>
              <a:rPr/>
              <a:t>Internal structure evidence –</a:t>
            </a:r>
          </a:p>
          <a:p>
            <a:pPr lvl="2"/>
            <a:r>
              <a:rPr/>
              <a:t>“Evidence from several types of analysis, including factor analysis and differential item functioning …”</a:t>
            </a:r>
          </a:p>
          <a:p>
            <a:pPr lvl="2"/>
            <a:r>
              <a:rPr/>
              <a:t>Does an analysis of the internal structure of a measure match the conceptual framework?</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r>
              <a:rPr/>
              <a:t> </a:t>
            </a:r>
            <a:r>
              <a:rPr/>
              <a:t>Validity</a:t>
            </a:r>
          </a:p>
        </p:txBody>
      </p:sp>
      <p:sp>
        <p:nvSpPr>
          <p:cNvPr id="3" name="Content Placeholder 2"/>
          <p:cNvSpPr>
            <a:spLocks noGrp="1"/>
          </p:cNvSpPr>
          <p:nvPr>
            <p:ph idx="1"/>
          </p:nvPr>
        </p:nvSpPr>
        <p:spPr/>
        <p:txBody>
          <a:bodyPr/>
          <a:lstStyle/>
          <a:p>
            <a:pPr lvl="1"/>
            <a:r>
              <a:rPr/>
              <a:t>Factor analysis – Beliefs about ART measure</a:t>
            </a:r>
          </a:p>
          <a:p>
            <a:pPr lvl="1"/>
            <a:r>
              <a:rPr/>
              <a:t>The following questions involve your personal views about the HIV medications that have been prescribed for you. Please indicate the extent to which you agree or disagree with the following statements.</a:t>
            </a:r>
          </a:p>
          <a:p>
            <a:pPr lvl="1"/>
            <a:r>
              <a:rPr/>
              <a:t>Response scale: 1 (strongly disagree), 2 (disagree), 3 (uncertain), 4 (agree), 5 (strongly agree)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Internal validity -</a:t>
            </a:r>
          </a:p>
          <a:p>
            <a:pPr lvl="2"/>
            <a:r>
              <a:rPr/>
              <a:t>Most often discussed with reference to randomized experimental and quasi-experimental designs</a:t>
            </a:r>
          </a:p>
          <a:p>
            <a:pPr lvl="2"/>
            <a:r>
              <a:rPr/>
              <a:t>Can also be applied to non-experimental studies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Evaluating the internal validity of a study –</a:t>
            </a:r>
          </a:p>
          <a:p>
            <a:pPr lvl="2"/>
            <a:r>
              <a:rPr/>
              <a:t>Equivalence of the groups on participant characteristics</a:t>
            </a:r>
          </a:p>
          <a:p>
            <a:pPr lvl="2"/>
            <a:r>
              <a:rPr/>
              <a:t>Control of extraneous experiences and environmental variables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Video09c - Internal and External validity</dc:title>
  <dc:creator>Steve Simon</dc:creator>
  <cp:keywords/>
  <dcterms:created xsi:type="dcterms:W3CDTF">2021-03-23T19:16:28Z</dcterms:created>
  <dcterms:modified xsi:type="dcterms:W3CDTF">2021-03-23T19:16:28Z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nit">
    <vt:lpwstr>(function(inputFile, encoding) { rmarkdown::render(inputFile, encoding = encoding, output_dir = “../results”, output_format = “all”) })</vt:lpwstr>
  </property>
  <property fmtid="{D5CDD505-2E9C-101B-9397-08002B2CF9AE}" pid="3" name="output">
    <vt:lpwstr/>
  </property>
</Properties>
</file>