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51"/>
          <a:sy d="100" n="51"/>
        </p:scale>
        <p:origin x="1066" y="38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notesMaster" Target="notesMasters/notesMaster1.xml" /><Relationship Id="rId44" Type="http://schemas.openxmlformats.org/officeDocument/2006/relationships/tableStyles" Target="tableStyles.xml" /><Relationship Id="rId4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2" Type="http://schemas.openxmlformats.org/officeDocument/2006/relationships/viewProps" Target="viewProps.xml" /><Relationship Id="rId4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presentations,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Rmarkdown.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Again,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factors.</a:t>
            </a:r>
            <a:r>
              <a:rPr/>
              <a:t> </a:t>
            </a:r>
            <a:r>
              <a:rPr/>
              <a:t>Remember,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(e.g.,</a:t>
            </a:r>
            <a:r>
              <a:rPr/>
              <a:t> </a:t>
            </a:r>
            <a:r>
              <a:rPr/>
              <a:t>recoding)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advice,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90%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percents.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margin=1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smoke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8%.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break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(scatterplots)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(crosstabulations).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Coming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odd.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non-smokers.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non-smokers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related.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non-smokers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scatterplots.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crosstabulations.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happening.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kids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smokers,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kids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mature</a:t>
            </a:r>
            <a:r>
              <a:rPr/>
              <a:t> </a:t>
            </a:r>
            <a:r>
              <a:rPr/>
              <a:t>lungs.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classic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confounding.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break.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Coming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Calculate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subgroups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complex.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publication-ready.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counter-intuitive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non-smokers.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FEV.</a:t>
            </a:r>
            <a:r>
              <a:rPr/>
              <a:t> </a:t>
            </a:r>
            <a:r>
              <a:rPr/>
              <a:t>grouped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grouped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grouped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nonsmokers.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lungs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confounding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FEV.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complexity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homework…unless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ambitious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ordinary.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pulmonary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children.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Forced</a:t>
            </a:r>
            <a:r>
              <a:rPr/>
              <a:t> </a:t>
            </a:r>
            <a:r>
              <a:rPr/>
              <a:t>Expiratory</a:t>
            </a:r>
            <a:r>
              <a:rPr/>
              <a:t> </a:t>
            </a:r>
            <a:r>
              <a:rPr/>
              <a:t>Volume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air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blow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lungs.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break.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visually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Coming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Albuquerque</a:t>
            </a:r>
            <a:r>
              <a:rPr/>
              <a:t> </a:t>
            </a:r>
            <a:r>
              <a:rPr/>
              <a:t>dataset.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117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resales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Albuquerque,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Mexico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price.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Northeast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located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Northeast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city,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believed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upscale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CustomBuild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(custom)</a:t>
            </a:r>
            <a:r>
              <a:rPr/>
              <a:t> </a:t>
            </a:r>
            <a:r>
              <a:rPr/>
              <a:t>plans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plans.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CornerLot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sat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streets).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houses,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expensive.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describes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datasets.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justified,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justified.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justification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654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variables: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years),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liters),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inches),</a:t>
            </a:r>
            <a:r>
              <a:rPr/>
              <a:t> </a:t>
            </a:r>
            <a:r>
              <a:rPr/>
              <a:t>sex,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tabs.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carefully,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pediatric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median,</a:t>
            </a:r>
            <a:r>
              <a:rPr/>
              <a:t> </a:t>
            </a:r>
            <a:r>
              <a:rPr/>
              <a:t>quartiles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minimum/maximum,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unfortunately,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FEV,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reasonable.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5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hyperlink" Target="http://www.pmean.com/introduction-to-r/data/albuquerque-data-dictionary.txt" TargetMode="External" /><Relationship Id="rId4" Type="http://schemas.openxmlformats.org/officeDocument/2006/relationships/hyperlink" Target="http://www.pmean.com/introduction-to-r/data/albuquerque-housing.txt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6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7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hyperlink" Target="http://jse.amstat.org/v9n2/4C.txt" TargetMode="External" /><Relationship Id="rId4" Type="http://schemas.openxmlformats.org/officeDocument/2006/relationships/hyperlink" Target="http://jse.amstat.org/v9n2/4Cdata.txt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Relationship Id="rId3" Type="http://schemas.openxmlformats.org/officeDocument/2006/relationships/image" Target="../media/image8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9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://www.amstat.org/publications/jse/datasets/fev.dat.txt" TargetMode="External" /><Relationship Id="rId4" Type="http://schemas.openxmlformats.org/officeDocument/2006/relationships/hyperlink" Target="http://ww2.amstat.org/publications/jse/datasets/fev.txt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module05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2020-04-02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variables:</a:t>
            </a:r>
            <a:r>
              <a:rPr/>
              <a:t> </a:t>
            </a:r>
            <a:r>
              <a:rPr/>
              <a:t>fev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fev)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2.63678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fev)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0.8670591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fev)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0.791 5.793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variables:</a:t>
            </a:r>
            <a:r>
              <a:rPr/>
              <a:t> </a:t>
            </a:r>
            <a:r>
              <a:rPr/>
              <a:t>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ht)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61.14358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ht)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5.703513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ht)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46 74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plot1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(fev,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age,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fev))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"../images/age-by-fev.png"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plot1)</a:t>
            </a:r>
          </a:p>
          <a:p>
            <a:pPr lvl="0" indent="0">
              <a:buNone/>
            </a:pPr>
            <a:r>
              <a:rPr>
                <a:latin typeface="Courier"/>
              </a:rPr>
              <a:t>## Saving 5 x 4 in image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Scatterplot</a:t>
            </a:r>
          </a:p>
        </p:txBody>
      </p:sp>
      <p:pic>
        <p:nvPicPr>
          <p:cNvPr descr="../images/age-by-fev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smoke_factor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smoke,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levels=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labels=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"nonsmoker"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"smoker"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sex_factor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sex,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levels=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labels=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"female"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"male"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FEV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smoke_factor, </a:t>
            </a:r>
            <a:r>
              <a:rPr>
                <a:solidFill>
                  <a:srgbClr val="7D9029"/>
                </a:solidFill>
                <a:latin typeface="Courier"/>
              </a:rPr>
              <a:t>useNA=</a:t>
            </a:r>
            <a:r>
              <a:rPr>
                <a:solidFill>
                  <a:srgbClr val="4070A0"/>
                </a:solidFill>
                <a:latin typeface="Courier"/>
              </a:rPr>
              <a:t>"always"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nonsmoker    smoker      &lt;NA&gt; 
##       589        65         0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sex_factor, </a:t>
            </a:r>
            <a:r>
              <a:rPr>
                <a:solidFill>
                  <a:srgbClr val="7D9029"/>
                </a:solidFill>
                <a:latin typeface="Courier"/>
              </a:rPr>
              <a:t>useNA=</a:t>
            </a:r>
            <a:r>
              <a:rPr>
                <a:solidFill>
                  <a:srgbClr val="4070A0"/>
                </a:solidFill>
                <a:latin typeface="Courier"/>
              </a:rPr>
              <a:t>"always"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female   male   &lt;NA&gt; 
##    318    336      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Crosstabs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crosstab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sex_factor,fev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smoke_factor)</a:t>
            </a:r>
            <a:br/>
            <a:r>
              <a:rPr>
                <a:latin typeface="Courier"/>
              </a:rPr>
              <a:t>prop_table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prop.table</a:t>
            </a:r>
            <a:r>
              <a:rPr>
                <a:latin typeface="Courier"/>
              </a:rPr>
              <a:t>(crosstab, </a:t>
            </a:r>
            <a:r>
              <a:rPr>
                <a:solidFill>
                  <a:srgbClr val="7D9029"/>
                </a:solidFill>
                <a:latin typeface="Courier"/>
              </a:rPr>
              <a:t>margin=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pct_table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prop_table)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Review analysis of continuous variables</a:t>
            </a:r>
          </a:p>
          <a:p>
            <a:pPr lvl="2"/>
            <a:r>
              <a:rPr/>
              <a:t>Review analysis of categorical variables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Analysis of a mix: continuous and categorical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plot2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(fev,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smoke_factor,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latin typeface="Courier"/>
              </a:rPr>
              <a:t>fev))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geom_boxplot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"../images/smoke-by-fev.png"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Saving 5 x 4 in image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Boxplots</a:t>
            </a:r>
          </a:p>
        </p:txBody>
      </p:sp>
      <p:pic>
        <p:nvPicPr>
          <p:cNvPr descr="../images/smoke-by-fev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81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Boxplots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non-smokers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suppressMessages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suppressWarnings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(tidyverse)))</a:t>
            </a:r>
            <a:br/>
            <a:r>
              <a:rPr>
                <a:latin typeface="Courier"/>
              </a:rPr>
              <a:t>R.version.string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"R version 4.1.1 (2021-08-10)"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Sys.Date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"2022-05-02"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plot3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(fev,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(smoke_factor, age))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geom_boxplot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"../images/smoke-by-age.png"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plot3)</a:t>
            </a:r>
          </a:p>
          <a:p>
            <a:pPr lvl="0" indent="0">
              <a:buNone/>
            </a:pPr>
            <a:r>
              <a:rPr>
                <a:latin typeface="Courier"/>
              </a:rPr>
              <a:t>## Saving 5 x 4 in image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Boxplots</a:t>
            </a:r>
          </a:p>
        </p:txBody>
      </p:sp>
      <p:pic>
        <p:nvPicPr>
          <p:cNvPr descr="../images/smoke-by-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81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Boxplots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non-smokers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Boxplots</a:t>
            </a:r>
          </a:p>
          <a:p>
            <a:pPr lvl="1"/>
            <a:r>
              <a:rPr/>
              <a:t>What’s coming up next?</a:t>
            </a:r>
          </a:p>
          <a:p>
            <a:pPr lvl="2"/>
            <a:r>
              <a:rPr/>
              <a:t>Group means and standard deviations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fev_means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by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fev, </a:t>
            </a:r>
            <a:br/>
            <a:r>
              <a:rPr>
                <a:latin typeface="Courier"/>
              </a:rPr>
              <a:t>    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smoke_factor, </a:t>
            </a:r>
            <a:br/>
            <a:r>
              <a:rPr>
                <a:latin typeface="Courier"/>
              </a:rPr>
              <a:t>    mean,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na.rm=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Group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fev_means</a:t>
            </a:r>
          </a:p>
          <a:p>
            <a:pPr lvl="0" indent="0">
              <a:buNone/>
            </a:pPr>
            <a:r>
              <a:rPr>
                <a:latin typeface="Courier"/>
              </a:rPr>
              <a:t>## fev$smoke_factor: nonsmoker
## [1] 2.566143
## ------------------------------ 
## fev$smoke_factor: smoker
## [1] 3.276862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(fev_means,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fev$smoke_factor: nonsmoker
## [1] 2.6
## ------------------------------ 
## fev$smoke_factor: smoker
## [1] 3.3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fev_stdev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by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fev, </a:t>
            </a:r>
            <a:br/>
            <a:r>
              <a:rPr>
                <a:latin typeface="Courier"/>
              </a:rPr>
              <a:t>    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smoke_factor, </a:t>
            </a:r>
            <a:br/>
            <a:r>
              <a:rPr>
                <a:latin typeface="Courier"/>
              </a:rPr>
              <a:t>    sd,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na.rm=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age_means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by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fev, </a:t>
            </a:r>
            <a:br/>
            <a:r>
              <a:rPr>
                <a:latin typeface="Courier"/>
              </a:rPr>
              <a:t>    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smoke_factor, </a:t>
            </a:r>
            <a:br/>
            <a:r>
              <a:rPr>
                <a:latin typeface="Courier"/>
              </a:rPr>
              <a:t>    mean,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na.rm=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age_stdev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by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fev, </a:t>
            </a:r>
            <a:br/>
            <a:r>
              <a:rPr>
                <a:latin typeface="Courier"/>
              </a:rPr>
              <a:t>    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smoke_factor, </a:t>
            </a:r>
            <a:br/>
            <a:r>
              <a:rPr>
                <a:latin typeface="Courier"/>
              </a:rPr>
              <a:t>    sd,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na.rm=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colon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": "</a:t>
            </a:r>
            <a:br/>
            <a:r>
              <a:rPr>
                <a:latin typeface="Courier"/>
              </a:rPr>
              <a:t>plus_minus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"+/-"</a:t>
            </a:r>
            <a:br/>
            <a:r>
              <a:rPr>
                <a:latin typeface="Courier"/>
              </a:rPr>
              <a:t>fev_stats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(fev_means),</a:t>
            </a:r>
            <a:br/>
            <a:r>
              <a:rPr>
                <a:latin typeface="Courier"/>
              </a:rPr>
              <a:t>  colon,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(fev_means,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plus_minus,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(fev_stdev,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characterize</a:t>
            </a:r>
            <a:r>
              <a:rPr/>
              <a:t> </a:t>
            </a:r>
            <a:r>
              <a:rPr/>
              <a:t>relationships?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Between two continuous variables</a:t>
            </a:r>
          </a:p>
          <a:p>
            <a:pPr lvl="2"/>
            <a:r>
              <a:rPr/>
              <a:t>Correlations and scatterplots</a:t>
            </a:r>
          </a:p>
          <a:p>
            <a:pPr lvl="1"/>
            <a:r>
              <a:rPr/>
              <a:t>Between two categorical variables</a:t>
            </a:r>
          </a:p>
          <a:p>
            <a:pPr lvl="2"/>
            <a:r>
              <a:rPr/>
              <a:t>Crosstabulations</a:t>
            </a:r>
          </a:p>
          <a:p>
            <a:pPr lvl="1"/>
            <a:r>
              <a:rPr/>
              <a:t>Between a continuous variable and a categorical variable</a:t>
            </a:r>
          </a:p>
          <a:p>
            <a:pPr lvl="2"/>
            <a:r>
              <a:rPr/>
              <a:t>Boxplots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age_stats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(age_means),</a:t>
            </a:r>
            <a:br/>
            <a:r>
              <a:rPr>
                <a:latin typeface="Courier"/>
              </a:rPr>
              <a:t>  colon,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(age_means,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plus_minus,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(age_stdev,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sep=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fev_stats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"nonsmoker: 2.6+/-0.9"
## [2] "smoker: 3.3+/-0.7"</a:t>
            </a:r>
          </a:p>
          <a:p>
            <a:pPr lvl="0" indent="0">
              <a:buNone/>
            </a:pPr>
            <a:r>
              <a:rPr>
                <a:latin typeface="Courier"/>
              </a:rPr>
              <a:t>age_stats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"nonsmoker: 2.6+/-0.9"
## [2] "smoker: 3.3+/-0.7"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Review earlier material</a:t>
            </a:r>
          </a:p>
          <a:p>
            <a:pPr lvl="2"/>
            <a:r>
              <a:rPr/>
              <a:t>Boxplots</a:t>
            </a:r>
          </a:p>
          <a:p>
            <a:pPr lvl="2"/>
            <a:r>
              <a:rPr/>
              <a:t>Group means and standard deviations</a:t>
            </a:r>
          </a:p>
          <a:p>
            <a:pPr lvl="1"/>
            <a:r>
              <a:rPr/>
              <a:t>What’s coming up next?</a:t>
            </a:r>
          </a:p>
          <a:p>
            <a:pPr lvl="2"/>
            <a:r>
              <a:rPr/>
              <a:t>Datasets needed for your homework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Albuquerque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Housing data dictionary</a:t>
            </a:r>
          </a:p>
          <a:p>
            <a:pPr lvl="2"/>
            <a:r>
              <a:rPr>
                <a:hlinkClick r:id="rId3"/>
              </a:rPr>
              <a:t>http://www.pmean.com/introduction-to-r/data/albuquerque-data-dictionary.txt</a:t>
            </a:r>
          </a:p>
          <a:p>
            <a:pPr lvl="1"/>
            <a:r>
              <a:rPr/>
              <a:t>Housing dataset</a:t>
            </a:r>
          </a:p>
          <a:p>
            <a:pPr lvl="2"/>
            <a:r>
              <a:rPr>
                <a:hlinkClick r:id="rId4"/>
              </a:rPr>
              <a:t>http://www.pmean.com/introduction-to-r/data/albuquerque-housing.txt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Albuquerque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albuquerque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49500" y="1600200"/>
            <a:ext cx="7505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Albuquerque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Albuquerque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albuquerque-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49500" y="1600200"/>
            <a:ext cx="7505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Albuquerque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Diamond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Diamond data dictionary</a:t>
            </a:r>
          </a:p>
          <a:p>
            <a:pPr lvl="2"/>
            <a:r>
              <a:rPr>
                <a:hlinkClick r:id="rId3"/>
              </a:rPr>
              <a:t>http://jse.amstat.org/v9n2/4C.txt</a:t>
            </a:r>
          </a:p>
          <a:p>
            <a:pPr lvl="1"/>
            <a:r>
              <a:rPr/>
              <a:t>Diamond dataset</a:t>
            </a:r>
          </a:p>
          <a:p>
            <a:pPr lvl="2"/>
            <a:r>
              <a:rPr>
                <a:hlinkClick r:id="rId4"/>
              </a:rPr>
              <a:t>http://jse.amstat.org/v9n2/4Cdata.txt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Diamond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diamond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24200" y="1600200"/>
            <a:ext cx="5956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Diamond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Diamond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diamond-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11500" y="1600200"/>
            <a:ext cx="5956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Diamond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FEV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FEV dataset</a:t>
            </a:r>
          </a:p>
          <a:p>
            <a:pPr lvl="2"/>
            <a:r>
              <a:rPr>
                <a:hlinkClick r:id="rId3"/>
              </a:rPr>
              <a:t>http://www.amstat.org/publications/jse/datasets/fev.dat.txt</a:t>
            </a:r>
          </a:p>
          <a:p>
            <a:pPr lvl="1"/>
            <a:r>
              <a:rPr/>
              <a:t>FEV data dictionary</a:t>
            </a:r>
          </a:p>
          <a:p>
            <a:pPr lvl="2"/>
            <a:r>
              <a:rPr>
                <a:hlinkClick r:id="rId4"/>
              </a:rPr>
              <a:t>http://ww2.amstat.org/publications/jse/datasets/fev.txt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FEV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pic>
        <p:nvPicPr>
          <p:cNvPr descr="../images/fev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95600" y="1600200"/>
            <a:ext cx="6400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dataset</a:t>
            </a:r>
          </a:p>
        </p:txBody>
      </p:sp>
      <p:pic>
        <p:nvPicPr>
          <p:cNvPr descr="../images/fev-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82900" y="1600200"/>
            <a:ext cx="642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"../data/fev.txt"</a:t>
            </a:r>
            <a:br/>
            <a:r>
              <a:rPr>
                <a:latin typeface="Courier"/>
              </a:rPr>
              <a:t>fev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read_fwf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file=</a:t>
            </a:r>
            <a:r>
              <a:rPr>
                <a:latin typeface="Courier"/>
              </a:rPr>
              <a:t>fn,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"nnnnn"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col_positions=</a:t>
            </a:r>
            <a:r>
              <a:rPr>
                <a:solidFill>
                  <a:srgbClr val="06287E"/>
                </a:solidFill>
                <a:latin typeface="Courier"/>
              </a:rPr>
              <a:t>fwf_cols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age=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fev=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ht=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sex=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smoke=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glimpse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(fev)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654
## Columns: 5
## $ age   &lt;dbl&gt; 9, 8, 7, 9, 9, 8, 6, 6, ~
## $ fev   &lt;dbl&gt; 1.708, 1.724, 1.720, 1.5~
## $ ht    &lt;dbl&gt; 57.0, 67.5, 54.5, 53.0, ~
## $ sex   &lt;dbl&gt; 0, 0, 0, 1, 1, 0, 0, 0, ~
## $ smoke &lt;dbl&gt; 0, 0, 0, 0, 0, 0, 0, 0, ~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variables:</a:t>
            </a:r>
            <a:r>
              <a:rPr/>
              <a:t> </a:t>
            </a:r>
            <a:r>
              <a:rPr/>
              <a:t>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9.931193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2.953935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(fev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 3 19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04-slides-and-speaker-notes.pptx  -  Read-Only" id="{A55E3E89-A4B4-4BDD-92E9-1742DE988131}" vid="{6280614E-D397-4246-825D-9E3615763B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Courier</vt:lpstr>
      <vt:lpstr>Office Theme</vt:lpstr>
      <vt:lpstr>Introduction to R, module04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R, module05</dc:title>
  <dc:creator>Steve Simon</dc:creator>
  <cp:keywords/>
  <dcterms:created xsi:type="dcterms:W3CDTF">2022-05-02T19:56:26Z</dcterms:created>
  <dcterms:modified xsi:type="dcterms:W3CDTF">2022-05-02T19:56:26Z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2020-04-02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/>
  </property>
</Properties>
</file>