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notesMaster" Target="notesMasters/notesMaster1.xml" /><Relationship Id="rId18" Type="http://schemas.openxmlformats.org/officeDocument/2006/relationships/viewProps" Target="viewProps.xml" /><Relationship Id="rId1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0" Type="http://schemas.openxmlformats.org/officeDocument/2006/relationships/tableStyles" Target="tableStyles.xml" /><Relationship Id="rId19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?>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?>
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?>
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_rels/notesSlide13.xml.rels><?xml version="1.0" encoding="UTF-8"?>
<Relationships xmlns="http://schemas.openxmlformats.org/package/2006/relationships"><Relationship Id="rId2" Type="http://schemas.openxmlformats.org/officeDocument/2006/relationships/slide" Target="../slides/slide14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5.xml.rels><?xml version="1.0" encoding="UTF-8"?>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6.xml.rels><?xml version="1.0" encoding="UTF-8"?>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7.xml.rels><?xml version="1.0" encoding="UTF-8"?>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8.xml.rels><?xml version="1.0" encoding="UTF-8"?>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_rels/notesSlide9.xml.rels><?xml version="1.0" encoding="UTF-8"?>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How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started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research?</a:t>
            </a:r>
            <a:r>
              <a:rPr/>
              <a:t> </a:t>
            </a:r>
            <a:r>
              <a:rPr/>
              <a:t>First,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choose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problem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study.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easy,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easy.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module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think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identify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topic.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outline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fundamental</a:t>
            </a:r>
            <a:r>
              <a:rPr/>
              <a:t> </a:t>
            </a:r>
            <a:r>
              <a:rPr/>
              <a:t>choices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problem.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theoretical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applied</a:t>
            </a:r>
            <a:r>
              <a:rPr/>
              <a:t> </a:t>
            </a:r>
            <a:r>
              <a:rPr/>
              <a:t>research?</a:t>
            </a:r>
            <a:r>
              <a:rPr/>
              <a:t> </a:t>
            </a:r>
            <a:r>
              <a:rPr/>
              <a:t>Laboratory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field</a:t>
            </a:r>
            <a:r>
              <a:rPr/>
              <a:t> </a:t>
            </a:r>
            <a:r>
              <a:rPr/>
              <a:t>research?</a:t>
            </a:r>
            <a:r>
              <a:rPr/>
              <a:t> </a:t>
            </a:r>
            <a:r>
              <a:rPr/>
              <a:t>Qualitative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quantitative</a:t>
            </a:r>
            <a:r>
              <a:rPr/>
              <a:t> </a:t>
            </a:r>
            <a:r>
              <a:rPr/>
              <a:t>research?</a:t>
            </a:r>
            <a:r>
              <a:rPr/>
              <a:t> </a:t>
            </a:r>
            <a:r>
              <a:rPr/>
              <a:t>Inductive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deductive</a:t>
            </a:r>
            <a:r>
              <a:rPr/>
              <a:t> </a:t>
            </a:r>
            <a:r>
              <a:rPr/>
              <a:t>research?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become</a:t>
            </a:r>
            <a:r>
              <a:rPr/>
              <a:t> </a:t>
            </a:r>
            <a:r>
              <a:rPr/>
              <a:t>familiar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aspects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thoughtfully</a:t>
            </a:r>
            <a:r>
              <a:rPr/>
              <a:t> </a:t>
            </a:r>
            <a:r>
              <a:rPr/>
              <a:t>select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approach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makes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sense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topic.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Throughout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class,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asked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produce</a:t>
            </a:r>
            <a:r>
              <a:rPr/>
              <a:t> </a:t>
            </a:r>
            <a:r>
              <a:rPr/>
              <a:t>writing</a:t>
            </a:r>
            <a:r>
              <a:rPr/>
              <a:t> </a:t>
            </a:r>
            <a:r>
              <a:rPr/>
              <a:t>related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topic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own</a:t>
            </a:r>
            <a:r>
              <a:rPr/>
              <a:t> </a:t>
            </a:r>
            <a:r>
              <a:rPr/>
              <a:t>choosing.</a:t>
            </a:r>
            <a:r>
              <a:rPr/>
              <a:t> </a:t>
            </a:r>
            <a:r>
              <a:rPr/>
              <a:t>Ideally,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select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topic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go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address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thesis</a:t>
            </a:r>
            <a:r>
              <a:rPr/>
              <a:t> </a:t>
            </a:r>
            <a:r>
              <a:rPr/>
              <a:t>(or</a:t>
            </a:r>
            <a:r>
              <a:rPr/>
              <a:t> </a:t>
            </a:r>
            <a:r>
              <a:rPr/>
              <a:t>capstone</a:t>
            </a:r>
            <a:r>
              <a:rPr/>
              <a:t> </a:t>
            </a:r>
            <a:r>
              <a:rPr/>
              <a:t>project).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track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require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thesis,</a:t>
            </a:r>
            <a:r>
              <a:rPr/>
              <a:t> </a:t>
            </a:r>
            <a:r>
              <a:rPr/>
              <a:t>that’s</a:t>
            </a:r>
            <a:r>
              <a:rPr/>
              <a:t> </a:t>
            </a:r>
            <a:r>
              <a:rPr/>
              <a:t>okay.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select</a:t>
            </a:r>
            <a:r>
              <a:rPr/>
              <a:t> </a:t>
            </a:r>
            <a:r>
              <a:rPr/>
              <a:t>something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relates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long-term</a:t>
            </a:r>
            <a:r>
              <a:rPr/>
              <a:t> </a:t>
            </a:r>
            <a:r>
              <a:rPr/>
              <a:t>career</a:t>
            </a:r>
            <a:r>
              <a:rPr/>
              <a:t> </a:t>
            </a:r>
            <a:r>
              <a:rPr/>
              <a:t>goals.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know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yet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thesis,</a:t>
            </a:r>
            <a:r>
              <a:rPr/>
              <a:t> </a:t>
            </a:r>
            <a:r>
              <a:rPr/>
              <a:t>that’s</a:t>
            </a:r>
            <a:r>
              <a:rPr/>
              <a:t> </a:t>
            </a:r>
            <a:r>
              <a:rPr/>
              <a:t>okay</a:t>
            </a:r>
            <a:r>
              <a:rPr/>
              <a:t> </a:t>
            </a:r>
            <a:r>
              <a:rPr/>
              <a:t>also.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pick</a:t>
            </a:r>
            <a:r>
              <a:rPr/>
              <a:t> </a:t>
            </a:r>
            <a:r>
              <a:rPr/>
              <a:t>something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think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relate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eventual</a:t>
            </a:r>
            <a:r>
              <a:rPr/>
              <a:t> </a:t>
            </a:r>
            <a:r>
              <a:rPr/>
              <a:t>thesis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class</a:t>
            </a:r>
            <a:r>
              <a:rPr/>
              <a:t> </a:t>
            </a:r>
            <a:r>
              <a:rPr/>
              <a:t>progresses,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decide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modify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topic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abandon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completely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topic.</a:t>
            </a:r>
            <a:r>
              <a:rPr/>
              <a:t> </a:t>
            </a:r>
            <a:r>
              <a:rPr/>
              <a:t>That’s</a:t>
            </a:r>
            <a:r>
              <a:rPr/>
              <a:t> </a:t>
            </a:r>
            <a:r>
              <a:rPr/>
              <a:t>okay</a:t>
            </a:r>
            <a:r>
              <a:rPr/>
              <a:t> </a:t>
            </a:r>
            <a:r>
              <a:rPr/>
              <a:t>also.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students,</a:t>
            </a:r>
            <a:r>
              <a:rPr/>
              <a:t> </a:t>
            </a:r>
            <a:r>
              <a:rPr/>
              <a:t>especially</a:t>
            </a:r>
            <a:r>
              <a:rPr/>
              <a:t> </a:t>
            </a:r>
            <a:r>
              <a:rPr/>
              <a:t>students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mathematical</a:t>
            </a:r>
            <a:r>
              <a:rPr/>
              <a:t> </a:t>
            </a:r>
            <a:r>
              <a:rPr/>
              <a:t>background,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difficult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select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topic.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glad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meet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anyone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brainstorm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ideas.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</a:t>
            </a:fld>
            <a:endParaRPr lang="en-US"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added.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11</a:t>
            </a:fld>
            <a:endParaRPr lang="en-US"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added.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12</a:t>
            </a:fld>
            <a:endParaRPr lang="en-US"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added.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13</a:t>
            </a:fld>
            <a:endParaRPr lang="en-US"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added.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14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added.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added.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added.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</a:t>
            </a:fld>
            <a:endParaRPr lang="en-US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added.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</a:t>
            </a:fld>
            <a:endParaRPr lang="en-US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added.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</a:t>
            </a:fld>
            <a:endParaRPr lang="en-US"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added.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8</a:t>
            </a:fld>
            <a:endParaRPr lang="en-US"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added.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9</a:t>
            </a:fld>
            <a:endParaRPr lang="en-US"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added.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10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9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0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1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2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3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8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MEDB</a:t>
            </a:r>
            <a:r>
              <a:rPr/>
              <a:t> </a:t>
            </a:r>
            <a:r>
              <a:rPr/>
              <a:t>5510,</a:t>
            </a:r>
            <a:r>
              <a:rPr/>
              <a:t> </a:t>
            </a:r>
            <a:r>
              <a:rPr/>
              <a:t>Clinical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Methods,</a:t>
            </a:r>
            <a:r>
              <a:rPr/>
              <a:t> </a:t>
            </a:r>
            <a:r>
              <a:rPr/>
              <a:t>Objectives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every</a:t>
            </a:r>
            <a:r>
              <a:rPr/>
              <a:t> </a:t>
            </a:r>
            <a:r>
              <a:rPr/>
              <a:t>module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Module09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Validity and reliability</a:t>
            </a:r>
          </a:p>
          <a:p>
            <a:pPr lvl="0" marL="0" indent="0">
              <a:buNone/>
            </a:pPr>
            <a:r>
              <a:rPr/>
              <a:t>In this module, you will learn how to</a:t>
            </a:r>
          </a:p>
          <a:p>
            <a:pPr lvl="1"/>
            <a:r>
              <a:rPr/>
              <a:t>understand when test-retest reliability and interrater reliability can be used.</a:t>
            </a:r>
          </a:p>
          <a:p>
            <a:pPr lvl="1"/>
            <a:r>
              <a:rPr/>
              <a:t>describe the process by which you can establish face and content validity.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Module10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Data collection</a:t>
            </a:r>
          </a:p>
          <a:p>
            <a:pPr lvl="0" marL="0" indent="0">
              <a:buNone/>
            </a:pPr>
            <a:r>
              <a:rPr/>
              <a:t>In this module, you will learn how to</a:t>
            </a:r>
          </a:p>
          <a:p>
            <a:pPr lvl="1"/>
            <a:r>
              <a:rPr/>
              <a:t>describe the resources needed to conduct focus groups or a series of interviews.</a:t>
            </a:r>
          </a:p>
          <a:p>
            <a:pPr lvl="1"/>
            <a:r>
              <a:rPr/>
              <a:t>develop strategies for putting together a questionnaire.</a:t>
            </a:r>
          </a:p>
          <a:p>
            <a:pPr lvl="1"/>
            <a:r>
              <a:rPr/>
              <a:t>recognize the special issues associated with secondary data sources.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Module11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Data management</a:t>
            </a:r>
          </a:p>
          <a:p>
            <a:pPr lvl="0" marL="0" indent="0">
              <a:buNone/>
            </a:pPr>
            <a:r>
              <a:rPr/>
              <a:t>In this module, you will learn how to</a:t>
            </a:r>
          </a:p>
          <a:p>
            <a:pPr lvl="1"/>
            <a:r>
              <a:rPr/>
              <a:t>understand the value of a data dictionary.</a:t>
            </a:r>
          </a:p>
          <a:p>
            <a:pPr lvl="1"/>
            <a:r>
              <a:rPr/>
              <a:t>identify how best to store dates and missing value codes.</a:t>
            </a:r>
          </a:p>
          <a:p>
            <a:pPr lvl="1"/>
            <a:r>
              <a:rPr/>
              <a:t>describe the strengths and weaknesses of storing data in a spreadsheet.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Module12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Hypothesis testing</a:t>
            </a:r>
          </a:p>
          <a:p>
            <a:pPr lvl="0" marL="0" indent="0">
              <a:buNone/>
            </a:pPr>
            <a:r>
              <a:rPr/>
              <a:t>In this module, you will learn how to</a:t>
            </a:r>
          </a:p>
          <a:p>
            <a:pPr lvl="1"/>
            <a:r>
              <a:rPr/>
              <a:t>discuss the goal of data analysis and interpretation in research projects</a:t>
            </a:r>
          </a:p>
          <a:p>
            <a:pPr lvl="1"/>
            <a:r>
              <a:rPr/>
              <a:t>discuss statistical power and how to determine it</a:t>
            </a:r>
          </a:p>
          <a:p>
            <a:pPr lvl="1"/>
            <a:r>
              <a:rPr/>
              <a:t>describe what is needed in order to determine sample size for a research project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Module13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Module13, Statistical models and writing a methods section</a:t>
            </a:r>
          </a:p>
          <a:p>
            <a:pPr lvl="0" marL="0" indent="0">
              <a:buNone/>
            </a:pPr>
            <a:r>
              <a:rPr/>
              <a:t>In this module, you will learn how to</a:t>
            </a:r>
          </a:p>
          <a:p>
            <a:pPr lvl="1"/>
            <a:r>
              <a:rPr/>
              <a:t>demonstrate knowledge of data analysis basic concepts</a:t>
            </a:r>
          </a:p>
          <a:p>
            <a:pPr lvl="1"/>
            <a:r>
              <a:rPr/>
              <a:t>describe analysis methods appropriate for exploratory, descriptive, explanatory, and quasi-experimental designs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Module01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Introduction to research</a:t>
            </a:r>
          </a:p>
          <a:p>
            <a:pPr lvl="0" marL="0" indent="0">
              <a:buNone/>
            </a:pPr>
            <a:r>
              <a:rPr/>
              <a:t>In this module, you will learn how to</a:t>
            </a:r>
          </a:p>
          <a:p>
            <a:pPr lvl="1"/>
            <a:r>
              <a:rPr/>
              <a:t>Define “clinical research methodology”</a:t>
            </a:r>
          </a:p>
          <a:p>
            <a:pPr lvl="1"/>
            <a:r>
              <a:rPr/>
              <a:t>Select an appropriate research topic</a:t>
            </a:r>
          </a:p>
          <a:p>
            <a:pPr lvl="1"/>
            <a:r>
              <a:rPr/>
              <a:t>Distinguish between various research approaches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Module02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Planning and ethical conduct of research</a:t>
            </a:r>
          </a:p>
          <a:p>
            <a:pPr lvl="0" marL="0" indent="0">
              <a:buNone/>
            </a:pPr>
            <a:r>
              <a:rPr/>
              <a:t>In this module, you will learn how to</a:t>
            </a:r>
          </a:p>
          <a:p>
            <a:pPr lvl="1"/>
            <a:r>
              <a:rPr/>
              <a:t>describe the difficulties faces by whistleblowers</a:t>
            </a:r>
          </a:p>
          <a:p>
            <a:pPr lvl="1"/>
            <a:r>
              <a:rPr/>
              <a:t>list the historical events that influenced the development of research ethics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Module03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Writing a literature review</a:t>
            </a:r>
          </a:p>
          <a:p>
            <a:pPr lvl="0" marL="0" indent="0">
              <a:buNone/>
            </a:pPr>
            <a:r>
              <a:rPr/>
              <a:t>In this module, you will learn how to</a:t>
            </a:r>
          </a:p>
          <a:p>
            <a:pPr lvl="1"/>
            <a:r>
              <a:rPr/>
              <a:t>define what a literature review is</a:t>
            </a:r>
          </a:p>
          <a:p>
            <a:pPr lvl="1"/>
            <a:r>
              <a:rPr/>
              <a:t>contrast it with an annotated bibliography and a systematic overview.</a:t>
            </a:r>
          </a:p>
          <a:p>
            <a:pPr lvl="1"/>
            <a:r>
              <a:rPr/>
              <a:t>recognize the different approaches to organizing a literature review.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Module04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Randomized trials</a:t>
            </a:r>
          </a:p>
          <a:p>
            <a:pPr lvl="0" marL="0" indent="0">
              <a:buNone/>
            </a:pPr>
            <a:r>
              <a:rPr/>
              <a:t>In this module, you will learn how to</a:t>
            </a:r>
          </a:p>
          <a:p>
            <a:pPr lvl="1"/>
            <a:r>
              <a:rPr/>
              <a:t>define what a randomized study is and explain its advantages and disadvantages.</a:t>
            </a:r>
          </a:p>
          <a:p>
            <a:pPr lvl="1"/>
            <a:r>
              <a:rPr/>
              <a:t>describe how blinding, concealed allocation, and intention to treat analysis can improve the persuasiveness of a randomized trial.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Module05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Quasi-experimental designs</a:t>
            </a:r>
          </a:p>
          <a:p>
            <a:pPr lvl="0" marL="0" indent="0">
              <a:buNone/>
            </a:pPr>
            <a:r>
              <a:rPr/>
              <a:t>In this module, you will learn how to</a:t>
            </a:r>
          </a:p>
          <a:p>
            <a:pPr lvl="1"/>
            <a:r>
              <a:rPr/>
              <a:t>contrast the features of a quality improvement study with a research study</a:t>
            </a:r>
          </a:p>
          <a:p>
            <a:pPr lvl="1"/>
            <a:r>
              <a:rPr/>
              <a:t>describe the various quasi-experimental approaches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Module06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Observational studies</a:t>
            </a:r>
          </a:p>
          <a:p>
            <a:pPr lvl="0" marL="0" indent="0">
              <a:buNone/>
            </a:pPr>
            <a:r>
              <a:rPr/>
              <a:t>In this module, you will learn how to</a:t>
            </a:r>
          </a:p>
          <a:p>
            <a:pPr lvl="1"/>
            <a:r>
              <a:rPr/>
              <a:t>distinguish different types of quantitative non-experimental approaches</a:t>
            </a:r>
          </a:p>
          <a:p>
            <a:pPr lvl="1"/>
            <a:r>
              <a:rPr/>
              <a:t>discuss strengths and weaknesses of qualitative research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Module07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Review, Learning objectives</a:t>
            </a:r>
          </a:p>
          <a:p>
            <a:pPr lvl="0" marL="0" indent="0">
              <a:buNone/>
            </a:pPr>
            <a:r>
              <a:rPr/>
              <a:t>In this module, you will learn how to</a:t>
            </a:r>
          </a:p>
          <a:p>
            <a:pPr lvl="1"/>
            <a:r>
              <a:rPr/>
              <a:t>understand the format of a thesis</a:t>
            </a:r>
          </a:p>
          <a:p>
            <a:pPr lvl="1"/>
            <a:r>
              <a:rPr/>
              <a:t>prepare a bibliography using a consistent standard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Module08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Sampling designs</a:t>
            </a:r>
          </a:p>
          <a:p>
            <a:pPr lvl="0" marL="0" indent="0">
              <a:buNone/>
            </a:pPr>
            <a:r>
              <a:rPr/>
              <a:t>In this module, you will learn how to</a:t>
            </a:r>
          </a:p>
          <a:p>
            <a:pPr lvl="1"/>
            <a:r>
              <a:rPr/>
              <a:t>describe different approaches to probability sampling</a:t>
            </a:r>
          </a:p>
          <a:p>
            <a:pPr lvl="1"/>
            <a:r>
              <a:rPr/>
              <a:t>discuss advantages and disadvantages of non-probability samples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MEDB 5510, Clinical Research Methods, Objectives for every module</dc:title>
  <dc:creator/>
  <cp:keywords/>
  <dcterms:created xsi:type="dcterms:W3CDTF">2022-01-16T19:38:11Z</dcterms:created>
  <dcterms:modified xsi:type="dcterms:W3CDTF">2022-01-16T19:38:11Z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/>
  </property>
</Properties>
</file>