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g" ContentType="image/jpeg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4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113" d="100"/>
          <a:sy n="113" d="100"/>
        </p:scale>
        <p:origin x="1554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8" Type="http://schemas.openxmlformats.org/officeDocument/2006/relationships/slide" Target="slides/slide27.xml" /><Relationship Id="rId29" Type="http://schemas.openxmlformats.org/officeDocument/2006/relationships/slide" Target="slides/slide28.xml" /><Relationship Id="rId30" Type="http://schemas.openxmlformats.org/officeDocument/2006/relationships/slide" Target="slides/slide29.xml" /><Relationship Id="rId31" Type="http://schemas.openxmlformats.org/officeDocument/2006/relationships/slide" Target="slides/slide30.xml" /><Relationship Id="rId32" Type="http://schemas.openxmlformats.org/officeDocument/2006/relationships/slide" Target="slides/slide31.xml" /><Relationship Id="rId33" Type="http://schemas.openxmlformats.org/officeDocument/2006/relationships/slide" Target="slides/slide32.xml" /><Relationship Id="rId34" Type="http://schemas.openxmlformats.org/officeDocument/2006/relationships/slide" Target="slides/slide33.xml" /><Relationship Id="rId35" Type="http://schemas.openxmlformats.org/officeDocument/2006/relationships/slide" Target="slides/slide34.xml" /><Relationship Id="rId36" Type="http://schemas.openxmlformats.org/officeDocument/2006/relationships/slide" Target="slides/slide35.xml" /><Relationship Id="rId37" Type="http://schemas.openxmlformats.org/officeDocument/2006/relationships/slide" Target="slides/slide36.xml" /><Relationship Id="rId38" Type="http://schemas.openxmlformats.org/officeDocument/2006/relationships/slide" Target="slides/slide37.xml" /><Relationship Id="rId39" Type="http://schemas.openxmlformats.org/officeDocument/2006/relationships/slide" Target="slides/slide38.xml" /><Relationship Id="rId40" Type="http://schemas.openxmlformats.org/officeDocument/2006/relationships/slide" Target="slides/slide39.xml" /><Relationship Id="rId41" Type="http://schemas.openxmlformats.org/officeDocument/2006/relationships/slide" Target="slides/slide40.xml" /><Relationship Id="rId42" Type="http://schemas.openxmlformats.org/officeDocument/2006/relationships/slide" Target="slides/slide41.xml" /><Relationship Id="rId43" Type="http://schemas.openxmlformats.org/officeDocument/2006/relationships/slide" Target="slides/slide42.xml" /><Relationship Id="rId44" Type="http://schemas.openxmlformats.org/officeDocument/2006/relationships/notesMaster" Target="notesMasters/notesMaster1.xml" /><Relationship Id="rId46" Type="http://schemas.openxmlformats.org/officeDocument/2006/relationships/viewProps" Target="viewProps.xml" /><Relationship Id="rId4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48" Type="http://schemas.openxmlformats.org/officeDocument/2006/relationships/tableStyles" Target="tableStyles.xml" /><Relationship Id="rId47" Type="http://schemas.openxmlformats.org/officeDocument/2006/relationships/theme" Target="theme/theme1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C1CCF-B725-44A7-AA57-5E433BD85C9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DFEC3-8487-43E8-A154-7C12CBC1FFF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27097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?>
<Relationships xmlns="http://schemas.openxmlformats.org/package/2006/relationships"><Relationship Id="rId2" Type="http://schemas.openxmlformats.org/officeDocument/2006/relationships/slide" Target="../slides/slide2.xml" /><Relationship Id="rId1" Type="http://schemas.openxmlformats.org/officeDocument/2006/relationships/notesMaster" Target="../notesMasters/notesMaster1.xml" /></Relationships>
</file>

<file path=ppt/notesSlides/_rels/notesSlide10.xml.rels><?xml version="1.0" encoding="UTF-8"?>
<Relationships xmlns="http://schemas.openxmlformats.org/package/2006/relationships"><Relationship Id="rId2" Type="http://schemas.openxmlformats.org/officeDocument/2006/relationships/slide" Target="../slides/slide13.xml" /><Relationship Id="rId1" Type="http://schemas.openxmlformats.org/officeDocument/2006/relationships/notesMaster" Target="../notesMasters/notesMaster1.xml" /></Relationships>
</file>

<file path=ppt/notesSlides/_rels/notesSlide11.xml.rels><?xml version="1.0" encoding="UTF-8"?>
<Relationships xmlns="http://schemas.openxmlformats.org/package/2006/relationships"><Relationship Id="rId2" Type="http://schemas.openxmlformats.org/officeDocument/2006/relationships/slide" Target="../slides/slide14.xml" /><Relationship Id="rId1" Type="http://schemas.openxmlformats.org/officeDocument/2006/relationships/notesMaster" Target="../notesMasters/notesMaster1.xml" /></Relationships>
</file>

<file path=ppt/notesSlides/_rels/notesSlide12.xml.rels><?xml version="1.0" encoding="UTF-8"?>
<Relationships xmlns="http://schemas.openxmlformats.org/package/2006/relationships"><Relationship Id="rId2" Type="http://schemas.openxmlformats.org/officeDocument/2006/relationships/slide" Target="../slides/slide15.xml" /><Relationship Id="rId1" Type="http://schemas.openxmlformats.org/officeDocument/2006/relationships/notesMaster" Target="../notesMasters/notesMaster1.xml" /></Relationships>
</file>

<file path=ppt/notesSlides/_rels/notesSlide13.xml.rels><?xml version="1.0" encoding="UTF-8"?>
<Relationships xmlns="http://schemas.openxmlformats.org/package/2006/relationships"><Relationship Id="rId2" Type="http://schemas.openxmlformats.org/officeDocument/2006/relationships/slide" Target="../slides/slide16.xml" /><Relationship Id="rId1" Type="http://schemas.openxmlformats.org/officeDocument/2006/relationships/notesMaster" Target="../notesMasters/notesMaster1.xml" /></Relationships>
</file>

<file path=ppt/notesSlides/_rels/notesSlide14.xml.rels><?xml version="1.0" encoding="UTF-8"?>
<Relationships xmlns="http://schemas.openxmlformats.org/package/2006/relationships"><Relationship Id="rId2" Type="http://schemas.openxmlformats.org/officeDocument/2006/relationships/slide" Target="../slides/slide17.xml" /><Relationship Id="rId1" Type="http://schemas.openxmlformats.org/officeDocument/2006/relationships/notesMaster" Target="../notesMasters/notesMaster1.xml" /></Relationships>
</file>

<file path=ppt/notesSlides/_rels/notesSlide15.xml.rels><?xml version="1.0" encoding="UTF-8"?>
<Relationships xmlns="http://schemas.openxmlformats.org/package/2006/relationships"><Relationship Id="rId2" Type="http://schemas.openxmlformats.org/officeDocument/2006/relationships/slide" Target="../slides/slide18.xml" /><Relationship Id="rId1" Type="http://schemas.openxmlformats.org/officeDocument/2006/relationships/notesMaster" Target="../notesMasters/notesMaster1.xml" /></Relationships>
</file>

<file path=ppt/notesSlides/_rels/notesSlide16.xml.rels><?xml version="1.0" encoding="UTF-8"?>
<Relationships xmlns="http://schemas.openxmlformats.org/package/2006/relationships"><Relationship Id="rId2" Type="http://schemas.openxmlformats.org/officeDocument/2006/relationships/slide" Target="../slides/slide20.xml" /><Relationship Id="rId1" Type="http://schemas.openxmlformats.org/officeDocument/2006/relationships/notesMaster" Target="../notesMasters/notesMaster1.xml" /></Relationships>
</file>

<file path=ppt/notesSlides/_rels/notesSlide17.xml.rels><?xml version="1.0" encoding="UTF-8"?>
<Relationships xmlns="http://schemas.openxmlformats.org/package/2006/relationships"><Relationship Id="rId2" Type="http://schemas.openxmlformats.org/officeDocument/2006/relationships/slide" Target="../slides/slide21.xml" /><Relationship Id="rId1" Type="http://schemas.openxmlformats.org/officeDocument/2006/relationships/notesMaster" Target="../notesMasters/notesMaster1.xml" /></Relationships>
</file>

<file path=ppt/notesSlides/_rels/notesSlide18.xml.rels><?xml version="1.0" encoding="UTF-8"?>
<Relationships xmlns="http://schemas.openxmlformats.org/package/2006/relationships"><Relationship Id="rId2" Type="http://schemas.openxmlformats.org/officeDocument/2006/relationships/slide" Target="../slides/slide22.xml" /><Relationship Id="rId1" Type="http://schemas.openxmlformats.org/officeDocument/2006/relationships/notesMaster" Target="../notesMasters/notesMaster1.xml" /></Relationships>
</file>

<file path=ppt/notesSlides/_rels/notesSlide19.xml.rels><?xml version="1.0" encoding="UTF-8"?>
<Relationships xmlns="http://schemas.openxmlformats.org/package/2006/relationships"><Relationship Id="rId2" Type="http://schemas.openxmlformats.org/officeDocument/2006/relationships/slide" Target="../slides/slide23.xml" /><Relationship Id="rId1" Type="http://schemas.openxmlformats.org/officeDocument/2006/relationships/notesMaster" Target="../notesMasters/notesMaster1.xml" /></Relationships>
</file>

<file path=ppt/notesSlides/_rels/notesSlide2.xml.rels><?xml version="1.0" encoding="UTF-8"?>
<Relationships xmlns="http://schemas.openxmlformats.org/package/2006/relationships"><Relationship Id="rId2" Type="http://schemas.openxmlformats.org/officeDocument/2006/relationships/slide" Target="../slides/slide3.xml" /><Relationship Id="rId1" Type="http://schemas.openxmlformats.org/officeDocument/2006/relationships/notesMaster" Target="../notesMasters/notesMaster1.xml" /></Relationships>
</file>

<file path=ppt/notesSlides/_rels/notesSlide20.xml.rels><?xml version="1.0" encoding="UTF-8"?>
<Relationships xmlns="http://schemas.openxmlformats.org/package/2006/relationships"><Relationship Id="rId2" Type="http://schemas.openxmlformats.org/officeDocument/2006/relationships/slide" Target="../slides/slide25.xml" /><Relationship Id="rId1" Type="http://schemas.openxmlformats.org/officeDocument/2006/relationships/notesMaster" Target="../notesMasters/notesMaster1.xml" /></Relationships>
</file>

<file path=ppt/notesSlides/_rels/notesSlide21.xml.rels><?xml version="1.0" encoding="UTF-8"?>
<Relationships xmlns="http://schemas.openxmlformats.org/package/2006/relationships"><Relationship Id="rId2" Type="http://schemas.openxmlformats.org/officeDocument/2006/relationships/slide" Target="../slides/slide26.xml" /><Relationship Id="rId1" Type="http://schemas.openxmlformats.org/officeDocument/2006/relationships/notesMaster" Target="../notesMasters/notesMaster1.xml" /></Relationships>
</file>

<file path=ppt/notesSlides/_rels/notesSlide22.xml.rels><?xml version="1.0" encoding="UTF-8"?>
<Relationships xmlns="http://schemas.openxmlformats.org/package/2006/relationships"><Relationship Id="rId2" Type="http://schemas.openxmlformats.org/officeDocument/2006/relationships/slide" Target="../slides/slide27.xml" /><Relationship Id="rId1" Type="http://schemas.openxmlformats.org/officeDocument/2006/relationships/notesMaster" Target="../notesMasters/notesMaster1.xml" /></Relationships>
</file>

<file path=ppt/notesSlides/_rels/notesSlide23.xml.rels><?xml version="1.0" encoding="UTF-8"?>
<Relationships xmlns="http://schemas.openxmlformats.org/package/2006/relationships"><Relationship Id="rId2" Type="http://schemas.openxmlformats.org/officeDocument/2006/relationships/slide" Target="../slides/slide28.xml" /><Relationship Id="rId1" Type="http://schemas.openxmlformats.org/officeDocument/2006/relationships/notesMaster" Target="../notesMasters/notesMaster1.xml" /></Relationships>
</file>

<file path=ppt/notesSlides/_rels/notesSlide24.xml.rels><?xml version="1.0" encoding="UTF-8"?>
<Relationships xmlns="http://schemas.openxmlformats.org/package/2006/relationships"><Relationship Id="rId2" Type="http://schemas.openxmlformats.org/officeDocument/2006/relationships/slide" Target="../slides/slide29.xml" /><Relationship Id="rId1" Type="http://schemas.openxmlformats.org/officeDocument/2006/relationships/notesMaster" Target="../notesMasters/notesMaster1.xml" /></Relationships>
</file>

<file path=ppt/notesSlides/_rels/notesSlide25.xml.rels><?xml version="1.0" encoding="UTF-8"?>
<Relationships xmlns="http://schemas.openxmlformats.org/package/2006/relationships"><Relationship Id="rId2" Type="http://schemas.openxmlformats.org/officeDocument/2006/relationships/slide" Target="../slides/slide30.xml" /><Relationship Id="rId1" Type="http://schemas.openxmlformats.org/officeDocument/2006/relationships/notesMaster" Target="../notesMasters/notesMaster1.xml" /></Relationships>
</file>

<file path=ppt/notesSlides/_rels/notesSlide26.xml.rels><?xml version="1.0" encoding="UTF-8"?>
<Relationships xmlns="http://schemas.openxmlformats.org/package/2006/relationships"><Relationship Id="rId2" Type="http://schemas.openxmlformats.org/officeDocument/2006/relationships/slide" Target="../slides/slide33.xml" /><Relationship Id="rId1" Type="http://schemas.openxmlformats.org/officeDocument/2006/relationships/notesMaster" Target="../notesMasters/notesMaster1.xml" /></Relationships>
</file>

<file path=ppt/notesSlides/_rels/notesSlide27.xml.rels><?xml version="1.0" encoding="UTF-8"?>
<Relationships xmlns="http://schemas.openxmlformats.org/package/2006/relationships"><Relationship Id="rId2" Type="http://schemas.openxmlformats.org/officeDocument/2006/relationships/slide" Target="../slides/slide37.xml" /><Relationship Id="rId1" Type="http://schemas.openxmlformats.org/officeDocument/2006/relationships/notesMaster" Target="../notesMasters/notesMaster1.xml" /></Relationships>
</file>

<file path=ppt/notesSlides/_rels/notesSlide28.xml.rels><?xml version="1.0" encoding="UTF-8"?>
<Relationships xmlns="http://schemas.openxmlformats.org/package/2006/relationships"><Relationship Id="rId2" Type="http://schemas.openxmlformats.org/officeDocument/2006/relationships/slide" Target="../slides/slide40.xml" /><Relationship Id="rId1" Type="http://schemas.openxmlformats.org/officeDocument/2006/relationships/notesMaster" Target="../notesMasters/notesMaster1.xml" /></Relationships>
</file>

<file path=ppt/notesSlides/_rels/notesSlide3.xml.rels><?xml version="1.0" encoding="UTF-8"?>
<Relationships xmlns="http://schemas.openxmlformats.org/package/2006/relationships"><Relationship Id="rId2" Type="http://schemas.openxmlformats.org/officeDocument/2006/relationships/slide" Target="../slides/slide4.xml" /><Relationship Id="rId1" Type="http://schemas.openxmlformats.org/officeDocument/2006/relationships/notesMaster" Target="../notesMasters/notesMaster1.xml" /></Relationships>
</file>

<file path=ppt/notesSlides/_rels/notesSlide4.xml.rels><?xml version="1.0" encoding="UTF-8"?>
<Relationships xmlns="http://schemas.openxmlformats.org/package/2006/relationships"><Relationship Id="rId2" Type="http://schemas.openxmlformats.org/officeDocument/2006/relationships/slide" Target="../slides/slide5.xml" /><Relationship Id="rId1" Type="http://schemas.openxmlformats.org/officeDocument/2006/relationships/notesMaster" Target="../notesMasters/notesMaster1.xml" /></Relationships>
</file>

<file path=ppt/notesSlides/_rels/notesSlide5.xml.rels><?xml version="1.0" encoding="UTF-8"?>
<Relationships xmlns="http://schemas.openxmlformats.org/package/2006/relationships"><Relationship Id="rId2" Type="http://schemas.openxmlformats.org/officeDocument/2006/relationships/slide" Target="../slides/slide6.xml" /><Relationship Id="rId1" Type="http://schemas.openxmlformats.org/officeDocument/2006/relationships/notesMaster" Target="../notesMasters/notesMaster1.xml" /></Relationships>
</file>

<file path=ppt/notesSlides/_rels/notesSlide6.xml.rels><?xml version="1.0" encoding="UTF-8"?>
<Relationships xmlns="http://schemas.openxmlformats.org/package/2006/relationships"><Relationship Id="rId2" Type="http://schemas.openxmlformats.org/officeDocument/2006/relationships/slide" Target="../slides/slide8.xml" /><Relationship Id="rId1" Type="http://schemas.openxmlformats.org/officeDocument/2006/relationships/notesMaster" Target="../notesMasters/notesMaster1.xml" /></Relationships>
</file>

<file path=ppt/notesSlides/_rels/notesSlide7.xml.rels><?xml version="1.0" encoding="UTF-8"?>
<Relationships xmlns="http://schemas.openxmlformats.org/package/2006/relationships"><Relationship Id="rId2" Type="http://schemas.openxmlformats.org/officeDocument/2006/relationships/slide" Target="../slides/slide9.xml" /><Relationship Id="rId1" Type="http://schemas.openxmlformats.org/officeDocument/2006/relationships/notesMaster" Target="../notesMasters/notesMaster1.xml" /></Relationships>
</file>

<file path=ppt/notesSlides/_rels/notesSlide8.xml.rels><?xml version="1.0" encoding="UTF-8"?>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_rels/notesSlide9.xml.rels><?xml version="1.0" encoding="UTF-8"?>
<Relationships xmlns="http://schemas.openxmlformats.org/package/2006/relationships"><Relationship Id="rId2" Type="http://schemas.openxmlformats.org/officeDocument/2006/relationships/slide" Target="../slides/slide12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objectives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week.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introduce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material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quality</a:t>
            </a:r>
            <a:r>
              <a:rPr/>
              <a:t> </a:t>
            </a:r>
            <a:r>
              <a:rPr/>
              <a:t>improvement</a:t>
            </a:r>
            <a:r>
              <a:rPr/>
              <a:t> </a:t>
            </a:r>
            <a:r>
              <a:rPr/>
              <a:t>(QI)</a:t>
            </a:r>
            <a:r>
              <a:rPr/>
              <a:t> </a:t>
            </a:r>
            <a:r>
              <a:rPr/>
              <a:t>studies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best</a:t>
            </a:r>
            <a:r>
              <a:rPr/>
              <a:t> </a:t>
            </a:r>
            <a:r>
              <a:rPr/>
              <a:t>place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put</a:t>
            </a:r>
            <a:r>
              <a:rPr/>
              <a:t> </a:t>
            </a:r>
            <a:r>
              <a:rPr/>
              <a:t>it.</a:t>
            </a:r>
            <a:r>
              <a:rPr/>
              <a:t> </a:t>
            </a:r>
            <a:r>
              <a:rPr/>
              <a:t>Althought</a:t>
            </a:r>
            <a:r>
              <a:rPr/>
              <a:t> </a:t>
            </a:r>
            <a:r>
              <a:rPr/>
              <a:t>QI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medical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share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features,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appreciate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differences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approaches.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QI</a:t>
            </a:r>
            <a:r>
              <a:rPr/>
              <a:t> </a:t>
            </a:r>
            <a:r>
              <a:rPr/>
              <a:t>studies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quasi-experimental</a:t>
            </a:r>
            <a:r>
              <a:rPr/>
              <a:t> </a:t>
            </a:r>
            <a:r>
              <a:rPr/>
              <a:t>approaches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we’ll</a:t>
            </a:r>
            <a:r>
              <a:rPr/>
              <a:t> </a:t>
            </a:r>
            <a:r>
              <a:rPr/>
              <a:t>discuss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common</a:t>
            </a:r>
            <a:r>
              <a:rPr/>
              <a:t> </a:t>
            </a:r>
            <a:r>
              <a:rPr/>
              <a:t>ones.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</a:t>
            </a:fld>
            <a:endParaRPr lang="en-U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Off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backbone,</a:t>
            </a:r>
            <a:r>
              <a:rPr/>
              <a:t> </a:t>
            </a:r>
            <a:r>
              <a:rPr/>
              <a:t>draw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label</a:t>
            </a:r>
            <a:r>
              <a:rPr/>
              <a:t> </a:t>
            </a:r>
            <a:r>
              <a:rPr/>
              <a:t>major</a:t>
            </a:r>
            <a:r>
              <a:rPr/>
              <a:t> </a:t>
            </a:r>
            <a:r>
              <a:rPr/>
              <a:t>bones:</a:t>
            </a:r>
            <a:r>
              <a:rPr/>
              <a:t> </a:t>
            </a:r>
            <a:r>
              <a:rPr/>
              <a:t>4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7</a:t>
            </a:r>
            <a:r>
              <a:rPr/>
              <a:t> </a:t>
            </a:r>
            <a:r>
              <a:rPr/>
              <a:t>major</a:t>
            </a:r>
            <a:r>
              <a:rPr/>
              <a:t> </a:t>
            </a:r>
            <a:r>
              <a:rPr/>
              <a:t>categories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causes.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commonly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list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major</a:t>
            </a:r>
            <a:r>
              <a:rPr/>
              <a:t> </a:t>
            </a:r>
            <a:r>
              <a:rPr/>
              <a:t>causes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Management,</a:t>
            </a:r>
            <a:r>
              <a:rPr/>
              <a:t> </a:t>
            </a:r>
            <a:r>
              <a:rPr/>
              <a:t>Manpower,</a:t>
            </a:r>
            <a:r>
              <a:rPr/>
              <a:t> </a:t>
            </a:r>
            <a:r>
              <a:rPr/>
              <a:t>Machines,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Materials.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Another</a:t>
            </a:r>
            <a:r>
              <a:rPr/>
              <a:t> </a:t>
            </a:r>
            <a:r>
              <a:rPr/>
              <a:t>possible</a:t>
            </a:r>
            <a:r>
              <a:rPr/>
              <a:t> </a:t>
            </a:r>
            <a:r>
              <a:rPr/>
              <a:t>list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Policies,</a:t>
            </a:r>
            <a:r>
              <a:rPr/>
              <a:t> </a:t>
            </a:r>
            <a:r>
              <a:rPr/>
              <a:t>Procedures,</a:t>
            </a:r>
            <a:r>
              <a:rPr/>
              <a:t> </a:t>
            </a:r>
            <a:r>
              <a:rPr/>
              <a:t>Plant,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People.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13</a:t>
            </a:fld>
            <a:endParaRPr lang="en-US"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Then</a:t>
            </a:r>
            <a:r>
              <a:rPr/>
              <a:t> </a:t>
            </a:r>
            <a:r>
              <a:rPr/>
              <a:t>attach</a:t>
            </a:r>
            <a:r>
              <a:rPr/>
              <a:t> </a:t>
            </a:r>
            <a:r>
              <a:rPr/>
              <a:t>specific</a:t>
            </a:r>
            <a:r>
              <a:rPr/>
              <a:t> </a:t>
            </a:r>
            <a:r>
              <a:rPr/>
              <a:t>causes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appropriate</a:t>
            </a:r>
            <a:r>
              <a:rPr/>
              <a:t> </a:t>
            </a:r>
            <a:r>
              <a:rPr/>
              <a:t>category.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Some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allow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individual</a:t>
            </a:r>
            <a:r>
              <a:rPr/>
              <a:t> </a:t>
            </a:r>
            <a:r>
              <a:rPr/>
              <a:t>causes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subcauses,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attached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minor</a:t>
            </a:r>
            <a:r>
              <a:rPr/>
              <a:t> </a:t>
            </a:r>
            <a:r>
              <a:rPr/>
              <a:t>bones.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intended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fundamental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root</a:t>
            </a:r>
            <a:r>
              <a:rPr/>
              <a:t> </a:t>
            </a:r>
            <a:r>
              <a:rPr/>
              <a:t>causes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problem.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include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level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detail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fishbone</a:t>
            </a:r>
            <a:r>
              <a:rPr/>
              <a:t> </a:t>
            </a:r>
            <a:r>
              <a:rPr/>
              <a:t>diagrams.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process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developing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fishbone</a:t>
            </a:r>
            <a:r>
              <a:rPr/>
              <a:t> </a:t>
            </a:r>
            <a:r>
              <a:rPr/>
              <a:t>diagram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done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individual,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commonly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done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team.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brainstorming</a:t>
            </a:r>
            <a:r>
              <a:rPr/>
              <a:t> </a:t>
            </a:r>
            <a:r>
              <a:rPr/>
              <a:t>approaches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fishbone</a:t>
            </a:r>
            <a:r>
              <a:rPr/>
              <a:t> </a:t>
            </a:r>
            <a:r>
              <a:rPr/>
              <a:t>diagram.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go</a:t>
            </a:r>
            <a:r>
              <a:rPr/>
              <a:t> </a:t>
            </a:r>
            <a:r>
              <a:rPr/>
              <a:t>around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table</a:t>
            </a:r>
            <a:r>
              <a:rPr/>
              <a:t> </a:t>
            </a:r>
            <a:r>
              <a:rPr/>
              <a:t>repeatedly</a:t>
            </a:r>
            <a:r>
              <a:rPr/>
              <a:t> </a:t>
            </a:r>
            <a:r>
              <a:rPr/>
              <a:t>asking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person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list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cause.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after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possible</a:t>
            </a:r>
            <a:r>
              <a:rPr/>
              <a:t> </a:t>
            </a:r>
            <a:r>
              <a:rPr/>
              <a:t>causes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listed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review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possibly</a:t>
            </a:r>
            <a:r>
              <a:rPr/>
              <a:t> </a:t>
            </a:r>
            <a:r>
              <a:rPr/>
              <a:t>winnow</a:t>
            </a:r>
            <a:r>
              <a:rPr/>
              <a:t> </a:t>
            </a:r>
            <a:r>
              <a:rPr/>
              <a:t>down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list.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arrange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remaining</a:t>
            </a:r>
            <a:r>
              <a:rPr/>
              <a:t> </a:t>
            </a:r>
            <a:r>
              <a:rPr/>
              <a:t>causes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fishbone.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team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develop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fishbone</a:t>
            </a:r>
            <a:r>
              <a:rPr/>
              <a:t> </a:t>
            </a:r>
            <a:r>
              <a:rPr/>
              <a:t>diagram,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sure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relevant</a:t>
            </a:r>
            <a:r>
              <a:rPr/>
              <a:t> </a:t>
            </a:r>
            <a:r>
              <a:rPr/>
              <a:t>parties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included.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fair</a:t>
            </a:r>
            <a:r>
              <a:rPr/>
              <a:t> </a:t>
            </a:r>
            <a:r>
              <a:rPr/>
              <a:t>getting</a:t>
            </a:r>
            <a:r>
              <a:rPr/>
              <a:t> </a:t>
            </a:r>
            <a:r>
              <a:rPr/>
              <a:t>input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doctors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ignoring</a:t>
            </a:r>
            <a:r>
              <a:rPr/>
              <a:t> </a:t>
            </a:r>
            <a:r>
              <a:rPr/>
              <a:t>nurses,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example,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health</a:t>
            </a:r>
            <a:r>
              <a:rPr/>
              <a:t> </a:t>
            </a:r>
            <a:r>
              <a:rPr/>
              <a:t>care</a:t>
            </a:r>
            <a:r>
              <a:rPr/>
              <a:t> </a:t>
            </a:r>
            <a:r>
              <a:rPr/>
              <a:t>setting.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rule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least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person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associated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process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included.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done,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entire</a:t>
            </a:r>
            <a:r>
              <a:rPr/>
              <a:t> </a:t>
            </a:r>
            <a:r>
              <a:rPr/>
              <a:t>diagram.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reasonable</a:t>
            </a:r>
            <a:r>
              <a:rPr/>
              <a:t> </a:t>
            </a:r>
            <a:r>
              <a:rPr/>
              <a:t>balance</a:t>
            </a:r>
            <a:r>
              <a:rPr/>
              <a:t> </a:t>
            </a:r>
            <a:r>
              <a:rPr/>
              <a:t>across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major</a:t>
            </a:r>
            <a:r>
              <a:rPr/>
              <a:t> </a:t>
            </a:r>
            <a:r>
              <a:rPr/>
              <a:t>bones?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common</a:t>
            </a:r>
            <a:r>
              <a:rPr/>
              <a:t> </a:t>
            </a:r>
            <a:r>
              <a:rPr/>
              <a:t>themes</a:t>
            </a:r>
            <a:r>
              <a:rPr/>
              <a:t> </a:t>
            </a:r>
            <a:r>
              <a:rPr/>
              <a:t>emerging?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identify</a:t>
            </a:r>
            <a:r>
              <a:rPr/>
              <a:t> </a:t>
            </a:r>
            <a:r>
              <a:rPr/>
              <a:t>causes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measurable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fixable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believe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likely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large</a:t>
            </a:r>
            <a:r>
              <a:rPr/>
              <a:t> </a:t>
            </a:r>
            <a:r>
              <a:rPr/>
              <a:t>impact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problem?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In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situations,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flow</a:t>
            </a:r>
            <a:r>
              <a:rPr/>
              <a:t> </a:t>
            </a:r>
            <a:r>
              <a:rPr/>
              <a:t>diagram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process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valuable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informative.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14</a:t>
            </a:fld>
            <a:endParaRPr lang="en-US"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see,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format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structure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Fishbone</a:t>
            </a:r>
            <a:r>
              <a:rPr/>
              <a:t> </a:t>
            </a:r>
            <a:r>
              <a:rPr/>
              <a:t>diagram.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Fishbone</a:t>
            </a:r>
            <a:r>
              <a:rPr/>
              <a:t> </a:t>
            </a:r>
            <a:r>
              <a:rPr/>
              <a:t>diagram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published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study.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problem,</a:t>
            </a:r>
            <a:r>
              <a:rPr/>
              <a:t> </a:t>
            </a:r>
            <a:r>
              <a:rPr/>
              <a:t>shown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legend,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side</a:t>
            </a:r>
            <a:r>
              <a:rPr/>
              <a:t> </a:t>
            </a:r>
            <a:r>
              <a:rPr/>
              <a:t>discrepancies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radiologic</a:t>
            </a:r>
            <a:r>
              <a:rPr/>
              <a:t> </a:t>
            </a:r>
            <a:r>
              <a:rPr/>
              <a:t>reports.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major</a:t>
            </a:r>
            <a:r>
              <a:rPr/>
              <a:t> </a:t>
            </a:r>
            <a:r>
              <a:rPr/>
              <a:t>bones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Environment,</a:t>
            </a:r>
            <a:r>
              <a:rPr/>
              <a:t> </a:t>
            </a:r>
            <a:r>
              <a:rPr/>
              <a:t>Radiologist,</a:t>
            </a:r>
            <a:r>
              <a:rPr/>
              <a:t> </a:t>
            </a:r>
            <a:r>
              <a:rPr/>
              <a:t>Imaging</a:t>
            </a:r>
            <a:r>
              <a:rPr/>
              <a:t> </a:t>
            </a:r>
            <a:r>
              <a:rPr/>
              <a:t>Exams,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Voice</a:t>
            </a:r>
            <a:r>
              <a:rPr/>
              <a:t> </a:t>
            </a:r>
            <a:r>
              <a:rPr/>
              <a:t>Recognition.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specific</a:t>
            </a:r>
            <a:r>
              <a:rPr/>
              <a:t> </a:t>
            </a:r>
            <a:r>
              <a:rPr/>
              <a:t>causes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environment</a:t>
            </a:r>
            <a:r>
              <a:rPr/>
              <a:t> </a:t>
            </a:r>
            <a:r>
              <a:rPr/>
              <a:t>bone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background</a:t>
            </a:r>
            <a:r>
              <a:rPr/>
              <a:t> </a:t>
            </a:r>
            <a:r>
              <a:rPr/>
              <a:t>noise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crowd.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15</a:t>
            </a:fld>
            <a:endParaRPr lang="en-US"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example.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problem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non-retention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HIV-positive</a:t>
            </a:r>
            <a:r>
              <a:rPr/>
              <a:t> </a:t>
            </a:r>
            <a:r>
              <a:rPr/>
              <a:t>adolescents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care.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major</a:t>
            </a:r>
            <a:r>
              <a:rPr/>
              <a:t> </a:t>
            </a:r>
            <a:r>
              <a:rPr/>
              <a:t>bones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Health</a:t>
            </a:r>
            <a:r>
              <a:rPr/>
              <a:t> </a:t>
            </a:r>
            <a:r>
              <a:rPr/>
              <a:t>Services</a:t>
            </a:r>
            <a:r>
              <a:rPr/>
              <a:t> </a:t>
            </a:r>
            <a:r>
              <a:rPr/>
              <a:t>factors,</a:t>
            </a:r>
            <a:r>
              <a:rPr/>
              <a:t> </a:t>
            </a:r>
            <a:r>
              <a:rPr/>
              <a:t>Adolescent</a:t>
            </a:r>
            <a:r>
              <a:rPr/>
              <a:t> </a:t>
            </a:r>
            <a:r>
              <a:rPr/>
              <a:t>factors,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Accessibility</a:t>
            </a:r>
            <a:r>
              <a:rPr/>
              <a:t> </a:t>
            </a:r>
            <a:r>
              <a:rPr/>
              <a:t>factors.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specific</a:t>
            </a:r>
            <a:r>
              <a:rPr/>
              <a:t> </a:t>
            </a:r>
            <a:r>
              <a:rPr/>
              <a:t>causes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adolescent</a:t>
            </a:r>
            <a:r>
              <a:rPr/>
              <a:t> </a:t>
            </a:r>
            <a:r>
              <a:rPr/>
              <a:t>factor</a:t>
            </a:r>
            <a:r>
              <a:rPr/>
              <a:t> </a:t>
            </a:r>
            <a:r>
              <a:rPr/>
              <a:t>bone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stigma,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lack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empowerment.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16</a:t>
            </a:fld>
            <a:endParaRPr lang="en-US"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third</a:t>
            </a:r>
            <a:r>
              <a:rPr/>
              <a:t> </a:t>
            </a:r>
            <a:r>
              <a:rPr/>
              <a:t>example.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problem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number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cases</a:t>
            </a:r>
            <a:r>
              <a:rPr/>
              <a:t> </a:t>
            </a:r>
            <a:r>
              <a:rPr/>
              <a:t>referred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PSU.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major</a:t>
            </a:r>
            <a:r>
              <a:rPr/>
              <a:t> </a:t>
            </a:r>
            <a:r>
              <a:rPr/>
              <a:t>bones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equipment,</a:t>
            </a:r>
            <a:r>
              <a:rPr/>
              <a:t> </a:t>
            </a:r>
            <a:r>
              <a:rPr/>
              <a:t>patients,</a:t>
            </a:r>
            <a:r>
              <a:rPr/>
              <a:t> </a:t>
            </a:r>
            <a:r>
              <a:rPr/>
              <a:t>procedures,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environments.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specific</a:t>
            </a:r>
            <a:r>
              <a:rPr/>
              <a:t> </a:t>
            </a:r>
            <a:r>
              <a:rPr/>
              <a:t>causes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bone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lack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awareness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stigma.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17</a:t>
            </a:fld>
            <a:endParaRPr lang="en-US"/>
          </a:p>
        </p:txBody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last</a:t>
            </a:r>
            <a:r>
              <a:rPr/>
              <a:t> </a:t>
            </a:r>
            <a:r>
              <a:rPr/>
              <a:t>example.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problem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non-adherence.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major</a:t>
            </a:r>
            <a:r>
              <a:rPr/>
              <a:t> </a:t>
            </a:r>
            <a:r>
              <a:rPr/>
              <a:t>bones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patient</a:t>
            </a:r>
            <a:r>
              <a:rPr/>
              <a:t> </a:t>
            </a:r>
            <a:r>
              <a:rPr/>
              <a:t>factors,</a:t>
            </a:r>
            <a:r>
              <a:rPr/>
              <a:t> </a:t>
            </a:r>
            <a:r>
              <a:rPr/>
              <a:t>tech</a:t>
            </a:r>
            <a:r>
              <a:rPr/>
              <a:t> </a:t>
            </a:r>
            <a:r>
              <a:rPr/>
              <a:t>factors,</a:t>
            </a:r>
            <a:r>
              <a:rPr/>
              <a:t> </a:t>
            </a:r>
            <a:r>
              <a:rPr/>
              <a:t>physician</a:t>
            </a:r>
            <a:r>
              <a:rPr/>
              <a:t> </a:t>
            </a:r>
            <a:r>
              <a:rPr/>
              <a:t>factors,</a:t>
            </a:r>
            <a:r>
              <a:rPr/>
              <a:t> </a:t>
            </a:r>
            <a:r>
              <a:rPr/>
              <a:t>communication,</a:t>
            </a:r>
            <a:r>
              <a:rPr/>
              <a:t> </a:t>
            </a:r>
            <a:r>
              <a:rPr/>
              <a:t>environment/organization,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materials/resources.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specific</a:t>
            </a:r>
            <a:r>
              <a:rPr/>
              <a:t> </a:t>
            </a:r>
            <a:r>
              <a:rPr/>
              <a:t>causes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physician</a:t>
            </a:r>
            <a:r>
              <a:rPr/>
              <a:t> </a:t>
            </a:r>
            <a:r>
              <a:rPr/>
              <a:t>factor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fear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litigation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knowledge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guidelines</a:t>
            </a:r>
            <a:r>
              <a:rPr/>
              <a:t> </a:t>
            </a:r>
            <a:r>
              <a:rPr/>
              <a:t>(I</a:t>
            </a:r>
            <a:r>
              <a:rPr/>
              <a:t> </a:t>
            </a:r>
            <a:r>
              <a:rPr/>
              <a:t>presume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mean</a:t>
            </a:r>
            <a:r>
              <a:rPr/>
              <a:t> </a:t>
            </a:r>
            <a:r>
              <a:rPr/>
              <a:t>lack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knowledge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guidelines).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18</a:t>
            </a:fld>
            <a:endParaRPr lang="en-US"/>
          </a:p>
        </p:txBody>
      </p:sp>
    </p:spTree>
  </p:cSld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Pareto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attempt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focus</a:t>
            </a:r>
            <a:r>
              <a:rPr/>
              <a:t> </a:t>
            </a:r>
            <a:r>
              <a:rPr/>
              <a:t>attention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common</a:t>
            </a:r>
            <a:r>
              <a:rPr/>
              <a:t> </a:t>
            </a:r>
            <a:r>
              <a:rPr/>
              <a:t>causes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problem.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based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Pareto</a:t>
            </a:r>
            <a:r>
              <a:rPr/>
              <a:t> </a:t>
            </a:r>
            <a:r>
              <a:rPr/>
              <a:t>Principle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talks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“</a:t>
            </a:r>
            <a:r>
              <a:rPr/>
              <a:t>frequent</a:t>
            </a:r>
            <a:r>
              <a:rPr/>
              <a:t> </a:t>
            </a:r>
            <a:r>
              <a:rPr/>
              <a:t>few</a:t>
            </a:r>
            <a:r>
              <a:rPr/>
              <a:t>”</a:t>
            </a:r>
            <a:r>
              <a:rPr/>
              <a:t>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Pareto</a:t>
            </a:r>
            <a:r>
              <a:rPr/>
              <a:t> </a:t>
            </a:r>
            <a:r>
              <a:rPr/>
              <a:t>Principle</a:t>
            </a:r>
            <a:r>
              <a:rPr/>
              <a:t> </a:t>
            </a:r>
            <a:r>
              <a:rPr/>
              <a:t>states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troubles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(around</a:t>
            </a:r>
            <a:r>
              <a:rPr/>
              <a:t> </a:t>
            </a:r>
            <a:r>
              <a:rPr/>
              <a:t>80%,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ballpark</a:t>
            </a:r>
            <a:r>
              <a:rPr/>
              <a:t> </a:t>
            </a:r>
            <a:r>
              <a:rPr/>
              <a:t>estimate)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limited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causes</a:t>
            </a:r>
            <a:r>
              <a:rPr/>
              <a:t> </a:t>
            </a:r>
            <a:r>
              <a:rPr/>
              <a:t>(20%,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again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ballpark).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typically</a:t>
            </a:r>
            <a:r>
              <a:rPr/>
              <a:t> </a:t>
            </a:r>
            <a:r>
              <a:rPr/>
              <a:t>displayed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bar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causes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percentage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cases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cause</a:t>
            </a:r>
            <a:r>
              <a:rPr/>
              <a:t> </a:t>
            </a:r>
            <a:r>
              <a:rPr/>
              <a:t>displayed.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put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bars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order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largest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smallest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include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showing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cumulative</a:t>
            </a:r>
            <a:r>
              <a:rPr/>
              <a:t> </a:t>
            </a:r>
            <a:r>
              <a:rPr/>
              <a:t>frequency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causes.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focus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QI</a:t>
            </a:r>
            <a:r>
              <a:rPr/>
              <a:t> </a:t>
            </a:r>
            <a:r>
              <a:rPr/>
              <a:t>efforts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left</a:t>
            </a:r>
            <a:r>
              <a:rPr/>
              <a:t> </a:t>
            </a:r>
            <a:r>
              <a:rPr/>
              <a:t>side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Pareto</a:t>
            </a:r>
            <a:r>
              <a:rPr/>
              <a:t> </a:t>
            </a:r>
            <a:r>
              <a:rPr/>
              <a:t>chart.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20</a:t>
            </a:fld>
            <a:endParaRPr lang="en-US"/>
          </a:p>
        </p:txBody>
      </p:sp>
    </p:spTree>
  </p:cSld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Pareto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published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peer-reviewed</a:t>
            </a:r>
            <a:r>
              <a:rPr/>
              <a:t> </a:t>
            </a:r>
            <a:r>
              <a:rPr/>
              <a:t>literature.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problem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side</a:t>
            </a:r>
            <a:r>
              <a:rPr/>
              <a:t> </a:t>
            </a:r>
            <a:r>
              <a:rPr/>
              <a:t>errors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radiology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causes</a:t>
            </a:r>
            <a:r>
              <a:rPr/>
              <a:t> </a:t>
            </a:r>
            <a:r>
              <a:rPr/>
              <a:t>(radiologist,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complex,</a:t>
            </a:r>
            <a:r>
              <a:rPr/>
              <a:t> </a:t>
            </a:r>
            <a:r>
              <a:rPr/>
              <a:t>advanced</a:t>
            </a:r>
            <a:r>
              <a:rPr/>
              <a:t> </a:t>
            </a:r>
            <a:r>
              <a:rPr/>
              <a:t>disease)</a:t>
            </a:r>
            <a:r>
              <a:rPr/>
              <a:t> </a:t>
            </a:r>
            <a:r>
              <a:rPr/>
              <a:t>account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93%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problems.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21</a:t>
            </a:fld>
            <a:endParaRPr lang="en-US"/>
          </a:p>
        </p:txBody>
      </p:sp>
    </p:spTree>
  </p:cSld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example.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problem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unplanned</a:t>
            </a:r>
            <a:r>
              <a:rPr/>
              <a:t> </a:t>
            </a:r>
            <a:r>
              <a:rPr/>
              <a:t>return</a:t>
            </a:r>
            <a:r>
              <a:rPr/>
              <a:t> </a:t>
            </a:r>
            <a:r>
              <a:rPr/>
              <a:t>visits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causes</a:t>
            </a:r>
            <a:r>
              <a:rPr/>
              <a:t> </a:t>
            </a:r>
            <a:r>
              <a:rPr/>
              <a:t>(cast</a:t>
            </a:r>
            <a:r>
              <a:rPr/>
              <a:t> </a:t>
            </a:r>
            <a:r>
              <a:rPr/>
              <a:t>issues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symptoms)</a:t>
            </a:r>
            <a:r>
              <a:rPr/>
              <a:t> </a:t>
            </a:r>
            <a:r>
              <a:rPr/>
              <a:t>account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80%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problems.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22</a:t>
            </a:fld>
            <a:endParaRPr lang="en-US"/>
          </a:p>
        </p:txBody>
      </p:sp>
    </p:spTree>
  </p:cSld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third</a:t>
            </a:r>
            <a:r>
              <a:rPr/>
              <a:t> </a:t>
            </a:r>
            <a:r>
              <a:rPr/>
              <a:t>example.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problem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invalid</a:t>
            </a:r>
            <a:r>
              <a:rPr/>
              <a:t> </a:t>
            </a:r>
            <a:r>
              <a:rPr/>
              <a:t>surgical</a:t>
            </a:r>
            <a:r>
              <a:rPr/>
              <a:t> </a:t>
            </a:r>
            <a:r>
              <a:rPr/>
              <a:t>consents,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quite</a:t>
            </a:r>
            <a:r>
              <a:rPr/>
              <a:t> </a:t>
            </a:r>
            <a:r>
              <a:rPr/>
              <a:t>follow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Pareto</a:t>
            </a:r>
            <a:r>
              <a:rPr/>
              <a:t> </a:t>
            </a:r>
            <a:r>
              <a:rPr/>
              <a:t>principle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causes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quite</a:t>
            </a:r>
            <a:r>
              <a:rPr/>
              <a:t> </a:t>
            </a:r>
            <a:r>
              <a:rPr/>
              <a:t>varied.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top</a:t>
            </a:r>
            <a:r>
              <a:rPr/>
              <a:t> </a:t>
            </a:r>
            <a:r>
              <a:rPr/>
              <a:t>five</a:t>
            </a:r>
            <a:r>
              <a:rPr/>
              <a:t> </a:t>
            </a:r>
            <a:r>
              <a:rPr/>
              <a:t>causes</a:t>
            </a:r>
            <a:r>
              <a:rPr/>
              <a:t> </a:t>
            </a:r>
            <a:r>
              <a:rPr/>
              <a:t>(No</a:t>
            </a:r>
            <a:r>
              <a:rPr/>
              <a:t> </a:t>
            </a:r>
            <a:r>
              <a:rPr/>
              <a:t>initials</a:t>
            </a:r>
            <a:r>
              <a:rPr/>
              <a:t> </a:t>
            </a:r>
            <a:r>
              <a:rPr/>
              <a:t>after</a:t>
            </a:r>
            <a:r>
              <a:rPr/>
              <a:t> </a:t>
            </a:r>
            <a:r>
              <a:rPr/>
              <a:t>amendments,</a:t>
            </a:r>
            <a:r>
              <a:rPr/>
              <a:t> </a:t>
            </a:r>
            <a:r>
              <a:rPr/>
              <a:t>Witness</a:t>
            </a:r>
            <a:r>
              <a:rPr/>
              <a:t> </a:t>
            </a:r>
            <a:r>
              <a:rPr/>
              <a:t>initials</a:t>
            </a:r>
            <a:r>
              <a:rPr/>
              <a:t> </a:t>
            </a:r>
            <a:r>
              <a:rPr/>
              <a:t>incomplete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absent,</a:t>
            </a:r>
            <a:r>
              <a:rPr/>
              <a:t> </a:t>
            </a:r>
            <a:r>
              <a:rPr/>
              <a:t>Consent</a:t>
            </a:r>
            <a:r>
              <a:rPr/>
              <a:t> </a:t>
            </a:r>
            <a:r>
              <a:rPr/>
              <a:t>forms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expired,</a:t>
            </a:r>
            <a:r>
              <a:rPr/>
              <a:t> </a:t>
            </a:r>
            <a:r>
              <a:rPr/>
              <a:t>Dates</a:t>
            </a:r>
            <a:r>
              <a:rPr/>
              <a:t> </a:t>
            </a:r>
            <a:r>
              <a:rPr/>
              <a:t>incomplete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absent,</a:t>
            </a:r>
            <a:r>
              <a:rPr/>
              <a:t> </a:t>
            </a:r>
            <a:r>
              <a:rPr/>
              <a:t>Illegible</a:t>
            </a:r>
            <a:r>
              <a:rPr/>
              <a:t> </a:t>
            </a:r>
            <a:r>
              <a:rPr/>
              <a:t>handwriting,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abbreviations)</a:t>
            </a:r>
            <a:r>
              <a:rPr/>
              <a:t> </a:t>
            </a:r>
            <a:r>
              <a:rPr/>
              <a:t>account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80%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invalid</a:t>
            </a:r>
            <a:r>
              <a:rPr/>
              <a:t> </a:t>
            </a:r>
            <a:r>
              <a:rPr/>
              <a:t>consents.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23</a:t>
            </a:fld>
            <a:endParaRPr lang="en-US"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material</a:t>
            </a:r>
            <a:r>
              <a:rPr/>
              <a:t> </a:t>
            </a:r>
            <a:r>
              <a:rPr/>
              <a:t>discussed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page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taken</a:t>
            </a:r>
            <a:r>
              <a:rPr/>
              <a:t> </a:t>
            </a:r>
            <a:r>
              <a:rPr/>
              <a:t>from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https://www.hrsa.gov/sites/default/files/quality/toolbox/508pdfs/qualityimprovement.pdf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Quality</a:t>
            </a:r>
            <a:r>
              <a:rPr/>
              <a:t> </a:t>
            </a:r>
            <a:r>
              <a:rPr/>
              <a:t>Improvement</a:t>
            </a:r>
            <a:r>
              <a:rPr/>
              <a:t> </a:t>
            </a:r>
            <a:r>
              <a:rPr/>
              <a:t>(QI)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broad</a:t>
            </a:r>
            <a:r>
              <a:rPr/>
              <a:t> </a:t>
            </a:r>
            <a:r>
              <a:rPr/>
              <a:t>area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appeared</a:t>
            </a:r>
            <a:r>
              <a:rPr/>
              <a:t> </a:t>
            </a:r>
            <a:r>
              <a:rPr/>
              <a:t>under</a:t>
            </a:r>
            <a:r>
              <a:rPr/>
              <a:t> </a:t>
            </a:r>
            <a:r>
              <a:rPr/>
              <a:t>various</a:t>
            </a:r>
            <a:r>
              <a:rPr/>
              <a:t> </a:t>
            </a:r>
            <a:r>
              <a:rPr/>
              <a:t>labels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six</a:t>
            </a:r>
            <a:r>
              <a:rPr/>
              <a:t> </a:t>
            </a:r>
            <a:r>
              <a:rPr/>
              <a:t>sigma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total</a:t>
            </a:r>
            <a:r>
              <a:rPr/>
              <a:t> </a:t>
            </a:r>
            <a:r>
              <a:rPr/>
              <a:t>quality</a:t>
            </a:r>
            <a:r>
              <a:rPr/>
              <a:t> </a:t>
            </a:r>
            <a:r>
              <a:rPr/>
              <a:t>management.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subtle</a:t>
            </a:r>
            <a:r>
              <a:rPr/>
              <a:t> </a:t>
            </a:r>
            <a:r>
              <a:rPr/>
              <a:t>differences</a:t>
            </a:r>
            <a:r>
              <a:rPr/>
              <a:t> </a:t>
            </a:r>
            <a:r>
              <a:rPr/>
              <a:t>among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approaches.</a:t>
            </a:r>
            <a:r>
              <a:rPr/>
              <a:t> </a:t>
            </a:r>
            <a:r>
              <a:rPr/>
              <a:t>Lean</a:t>
            </a:r>
            <a:r>
              <a:rPr/>
              <a:t> </a:t>
            </a:r>
            <a:r>
              <a:rPr/>
              <a:t>places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strong</a:t>
            </a:r>
            <a:r>
              <a:rPr/>
              <a:t> </a:t>
            </a:r>
            <a:r>
              <a:rPr/>
              <a:t>emphasis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waste</a:t>
            </a:r>
            <a:r>
              <a:rPr/>
              <a:t> </a:t>
            </a:r>
            <a:r>
              <a:rPr/>
              <a:t>reduction,</a:t>
            </a:r>
            <a:r>
              <a:rPr/>
              <a:t> </a:t>
            </a:r>
            <a:r>
              <a:rPr/>
              <a:t>while</a:t>
            </a:r>
            <a:r>
              <a:rPr/>
              <a:t> </a:t>
            </a:r>
            <a:r>
              <a:rPr/>
              <a:t>TQM</a:t>
            </a:r>
            <a:r>
              <a:rPr/>
              <a:t> </a:t>
            </a:r>
            <a:r>
              <a:rPr/>
              <a:t>paces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emphasis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management.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general,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terminology,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argue</a:t>
            </a:r>
            <a:r>
              <a:rPr/>
              <a:t> </a:t>
            </a:r>
            <a:r>
              <a:rPr/>
              <a:t>strenuosly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acronym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superior</a:t>
            </a:r>
            <a:r>
              <a:rPr/>
              <a:t> </a:t>
            </a:r>
            <a:r>
              <a:rPr/>
              <a:t>acronym,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acronyms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inferior,</a:t>
            </a:r>
            <a:r>
              <a:rPr/>
              <a:t> </a:t>
            </a:r>
            <a:r>
              <a:rPr/>
              <a:t>usually</a:t>
            </a:r>
            <a:r>
              <a:rPr/>
              <a:t> </a:t>
            </a:r>
            <a:r>
              <a:rPr/>
              <a:t>because,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perspective.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quite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Quality</a:t>
            </a:r>
            <a:r>
              <a:rPr/>
              <a:t> </a:t>
            </a:r>
            <a:r>
              <a:rPr/>
              <a:t>Assurance,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audit</a:t>
            </a:r>
            <a:r>
              <a:rPr/>
              <a:t> </a:t>
            </a:r>
            <a:r>
              <a:rPr/>
              <a:t>function.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QI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systematic</a:t>
            </a:r>
            <a:r>
              <a:rPr/>
              <a:t> </a:t>
            </a:r>
            <a:r>
              <a:rPr/>
              <a:t>approach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changing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health</a:t>
            </a:r>
            <a:r>
              <a:rPr/>
              <a:t> </a:t>
            </a:r>
            <a:r>
              <a:rPr/>
              <a:t>care</a:t>
            </a:r>
            <a:r>
              <a:rPr/>
              <a:t> </a:t>
            </a:r>
            <a:r>
              <a:rPr/>
              <a:t>organization</a:t>
            </a:r>
            <a:r>
              <a:rPr/>
              <a:t> </a:t>
            </a:r>
            <a:r>
              <a:rPr/>
              <a:t>works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goal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providing</a:t>
            </a:r>
            <a:r>
              <a:rPr/>
              <a:t> </a:t>
            </a:r>
            <a:r>
              <a:rPr/>
              <a:t>better</a:t>
            </a:r>
            <a:r>
              <a:rPr/>
              <a:t> </a:t>
            </a:r>
            <a:r>
              <a:rPr/>
              <a:t>health</a:t>
            </a:r>
            <a:r>
              <a:rPr/>
              <a:t> </a:t>
            </a:r>
            <a:r>
              <a:rPr/>
              <a:t>care</a:t>
            </a:r>
            <a:r>
              <a:rPr/>
              <a:t> </a:t>
            </a:r>
            <a:r>
              <a:rPr/>
              <a:t>delivery.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approach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been</a:t>
            </a:r>
            <a:r>
              <a:rPr/>
              <a:t> </a:t>
            </a:r>
            <a:r>
              <a:rPr/>
              <a:t>tested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fields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business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engineering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100</a:t>
            </a:r>
            <a:r>
              <a:rPr/>
              <a:t> </a:t>
            </a:r>
            <a:r>
              <a:rPr/>
              <a:t>years</a:t>
            </a:r>
            <a:r>
              <a:rPr/>
              <a:t> </a:t>
            </a:r>
            <a:r>
              <a:rPr/>
              <a:t>ago,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health</a:t>
            </a:r>
            <a:r>
              <a:rPr/>
              <a:t> </a:t>
            </a:r>
            <a:r>
              <a:rPr/>
              <a:t>care</a:t>
            </a:r>
            <a:r>
              <a:rPr/>
              <a:t> </a:t>
            </a:r>
            <a:r>
              <a:rPr/>
              <a:t>systems</a:t>
            </a:r>
            <a:r>
              <a:rPr/>
              <a:t> </a:t>
            </a:r>
            <a:r>
              <a:rPr/>
              <a:t>started</a:t>
            </a:r>
            <a:r>
              <a:rPr/>
              <a:t> </a:t>
            </a:r>
            <a:r>
              <a:rPr/>
              <a:t>adopting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approaches</a:t>
            </a:r>
            <a:r>
              <a:rPr/>
              <a:t> </a:t>
            </a:r>
            <a:r>
              <a:rPr/>
              <a:t>starting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25</a:t>
            </a:r>
            <a:r>
              <a:rPr/>
              <a:t> </a:t>
            </a:r>
            <a:r>
              <a:rPr/>
              <a:t>years</a:t>
            </a:r>
            <a:r>
              <a:rPr/>
              <a:t> </a:t>
            </a:r>
            <a:r>
              <a:rPr/>
              <a:t>ago.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</a:t>
            </a:fld>
            <a:endParaRPr lang="en-US"/>
          </a:p>
        </p:txBody>
      </p:sp>
    </p:spTree>
  </p:cSld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quasi-experimental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uses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active</a:t>
            </a:r>
            <a:r>
              <a:rPr/>
              <a:t> </a:t>
            </a:r>
            <a:r>
              <a:rPr/>
              <a:t>independent</a:t>
            </a:r>
            <a:r>
              <a:rPr/>
              <a:t> </a:t>
            </a:r>
            <a:r>
              <a:rPr/>
              <a:t>variable,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formal</a:t>
            </a:r>
            <a:r>
              <a:rPr/>
              <a:t> </a:t>
            </a:r>
            <a:r>
              <a:rPr/>
              <a:t>process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randomization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variable.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choice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forgo</a:t>
            </a:r>
            <a:r>
              <a:rPr/>
              <a:t> </a:t>
            </a:r>
            <a:r>
              <a:rPr/>
              <a:t>randomization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usually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deliberate</a:t>
            </a:r>
            <a:r>
              <a:rPr/>
              <a:t> </a:t>
            </a:r>
            <a:r>
              <a:rPr/>
              <a:t>choice.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people,</a:t>
            </a:r>
            <a:r>
              <a:rPr/>
              <a:t> </a:t>
            </a:r>
            <a:r>
              <a:rPr/>
              <a:t>including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authors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book,</a:t>
            </a:r>
            <a:r>
              <a:rPr/>
              <a:t> </a:t>
            </a:r>
            <a:r>
              <a:rPr/>
              <a:t>dismiss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quasi-experimental</a:t>
            </a:r>
            <a:r>
              <a:rPr/>
              <a:t> </a:t>
            </a:r>
            <a:r>
              <a:rPr/>
              <a:t>design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inferior</a:t>
            </a:r>
            <a:r>
              <a:rPr/>
              <a:t> </a:t>
            </a:r>
            <a:r>
              <a:rPr/>
              <a:t>alternative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randomized</a:t>
            </a:r>
            <a:r>
              <a:rPr/>
              <a:t> </a:t>
            </a:r>
            <a:r>
              <a:rPr/>
              <a:t>design,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wrong.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settings,</a:t>
            </a:r>
            <a:r>
              <a:rPr/>
              <a:t> </a:t>
            </a:r>
            <a:r>
              <a:rPr/>
              <a:t>randomization</a:t>
            </a:r>
            <a:r>
              <a:rPr/>
              <a:t> </a:t>
            </a:r>
            <a:r>
              <a:rPr/>
              <a:t>puts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disadvantage.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decide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quasi-experimental</a:t>
            </a:r>
            <a:r>
              <a:rPr/>
              <a:t> </a:t>
            </a:r>
            <a:r>
              <a:rPr/>
              <a:t>design,</a:t>
            </a:r>
            <a:r>
              <a:rPr/>
              <a:t> </a:t>
            </a:r>
            <a:r>
              <a:rPr/>
              <a:t>recognize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choosing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design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superior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randomized</a:t>
            </a:r>
            <a:r>
              <a:rPr/>
              <a:t> </a:t>
            </a:r>
            <a:r>
              <a:rPr/>
              <a:t>trial.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dated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piano</a:t>
            </a:r>
            <a:r>
              <a:rPr/>
              <a:t> </a:t>
            </a:r>
            <a:r>
              <a:rPr/>
              <a:t>major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college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tried,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limited</a:t>
            </a:r>
            <a:r>
              <a:rPr/>
              <a:t> </a:t>
            </a:r>
            <a:r>
              <a:rPr/>
              <a:t>success,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learn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play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piano</a:t>
            </a:r>
            <a:r>
              <a:rPr/>
              <a:t> </a:t>
            </a:r>
            <a:r>
              <a:rPr/>
              <a:t>myself.</a:t>
            </a:r>
            <a:r>
              <a:rPr/>
              <a:t> </a:t>
            </a:r>
            <a:r>
              <a:rPr/>
              <a:t>She</a:t>
            </a:r>
            <a:r>
              <a:rPr/>
              <a:t> </a:t>
            </a:r>
            <a:r>
              <a:rPr/>
              <a:t>told</a:t>
            </a:r>
            <a:r>
              <a:rPr/>
              <a:t> </a:t>
            </a:r>
            <a:r>
              <a:rPr/>
              <a:t>me,</a:t>
            </a:r>
            <a:r>
              <a:rPr/>
              <a:t> </a:t>
            </a:r>
            <a:r>
              <a:rPr/>
              <a:t>“</a:t>
            </a:r>
            <a:r>
              <a:rPr/>
              <a:t>If</a:t>
            </a:r>
            <a:r>
              <a:rPr/>
              <a:t> </a:t>
            </a:r>
            <a:r>
              <a:rPr/>
              <a:t>you’re</a:t>
            </a:r>
            <a:r>
              <a:rPr/>
              <a:t> </a:t>
            </a:r>
            <a:r>
              <a:rPr/>
              <a:t>going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mistake,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loud</a:t>
            </a:r>
            <a:r>
              <a:rPr/>
              <a:t> </a:t>
            </a:r>
            <a:r>
              <a:rPr/>
              <a:t>mistake.</a:t>
            </a:r>
            <a:r>
              <a:rPr/>
              <a:t>”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play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piano</a:t>
            </a:r>
            <a:r>
              <a:rPr/>
              <a:t> </a:t>
            </a:r>
            <a:r>
              <a:rPr/>
              <a:t>nervously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hesitantly.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true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research.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deviate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well-established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norm,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boldly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explicitly.</a:t>
            </a:r>
            <a:r>
              <a:rPr/>
              <a:t> </a:t>
            </a:r>
            <a:r>
              <a:rPr/>
              <a:t>Say</a:t>
            </a:r>
            <a:r>
              <a:rPr/>
              <a:t> </a:t>
            </a:r>
            <a:r>
              <a:rPr/>
              <a:t>something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“</a:t>
            </a:r>
            <a:r>
              <a:rPr/>
              <a:t>Although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quasi-experimental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limitations,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avoids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well-documented</a:t>
            </a:r>
            <a:r>
              <a:rPr/>
              <a:t> </a:t>
            </a:r>
            <a:r>
              <a:rPr/>
              <a:t>problems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randomized</a:t>
            </a:r>
            <a:r>
              <a:rPr/>
              <a:t> </a:t>
            </a:r>
            <a:r>
              <a:rPr/>
              <a:t>trial</a:t>
            </a:r>
            <a:r>
              <a:rPr/>
              <a:t>”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elaborate.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apologize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design.</a:t>
            </a:r>
            <a:r>
              <a:rPr/>
              <a:t> </a:t>
            </a:r>
            <a:r>
              <a:rPr/>
              <a:t>Brag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best</a:t>
            </a:r>
            <a:r>
              <a:rPr/>
              <a:t> </a:t>
            </a:r>
            <a:r>
              <a:rPr/>
              <a:t>approach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particular</a:t>
            </a:r>
            <a:r>
              <a:rPr/>
              <a:t> </a:t>
            </a:r>
            <a:r>
              <a:rPr/>
              <a:t>problem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explain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advantages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offers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randomized</a:t>
            </a:r>
            <a:r>
              <a:rPr/>
              <a:t> </a:t>
            </a:r>
            <a:r>
              <a:rPr/>
              <a:t>trial.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problems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randomization?</a:t>
            </a:r>
            <a:r>
              <a:rPr/>
              <a:t> </a:t>
            </a:r>
            <a:r>
              <a:rPr/>
              <a:t>First,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expensive.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takes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money</a:t>
            </a:r>
            <a:r>
              <a:rPr/>
              <a:t> </a:t>
            </a:r>
            <a:r>
              <a:rPr/>
              <a:t>(and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time=remember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money).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machinery</a:t>
            </a:r>
            <a:r>
              <a:rPr/>
              <a:t> </a:t>
            </a:r>
            <a:r>
              <a:rPr/>
              <a:t>associated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randomization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come</a:t>
            </a:r>
            <a:r>
              <a:rPr/>
              <a:t> </a:t>
            </a:r>
            <a:r>
              <a:rPr/>
              <a:t>cheap.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Contamination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tendency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particular</a:t>
            </a:r>
            <a:r>
              <a:rPr/>
              <a:t> </a:t>
            </a:r>
            <a:r>
              <a:rPr/>
              <a:t>intervention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“</a:t>
            </a:r>
            <a:r>
              <a:rPr/>
              <a:t>bleed</a:t>
            </a:r>
            <a:r>
              <a:rPr/>
              <a:t> </a:t>
            </a:r>
            <a:r>
              <a:rPr/>
              <a:t>over</a:t>
            </a:r>
            <a:r>
              <a:rPr/>
              <a:t>”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group.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ask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health</a:t>
            </a:r>
            <a:r>
              <a:rPr/>
              <a:t> </a:t>
            </a:r>
            <a:r>
              <a:rPr/>
              <a:t>care</a:t>
            </a:r>
            <a:r>
              <a:rPr/>
              <a:t> </a:t>
            </a:r>
            <a:r>
              <a:rPr/>
              <a:t>provider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approach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patients,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soemtimes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easy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let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approach</a:t>
            </a:r>
            <a:r>
              <a:rPr/>
              <a:t> </a:t>
            </a:r>
            <a:r>
              <a:rPr/>
              <a:t>slip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person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treating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randomly</a:t>
            </a:r>
            <a:r>
              <a:rPr/>
              <a:t> </a:t>
            </a:r>
            <a:r>
              <a:rPr/>
              <a:t>selected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patient.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Certain</a:t>
            </a:r>
            <a:r>
              <a:rPr/>
              <a:t> </a:t>
            </a:r>
            <a:r>
              <a:rPr/>
              <a:t>interventions,</a:t>
            </a:r>
            <a:r>
              <a:rPr/>
              <a:t> </a:t>
            </a:r>
            <a:r>
              <a:rPr/>
              <a:t>such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changes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physical</a:t>
            </a:r>
            <a:r>
              <a:rPr/>
              <a:t> </a:t>
            </a:r>
            <a:r>
              <a:rPr/>
              <a:t>layout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area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directional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cannot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undone.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true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certain</a:t>
            </a:r>
            <a:r>
              <a:rPr/>
              <a:t> </a:t>
            </a:r>
            <a:r>
              <a:rPr/>
              <a:t>training</a:t>
            </a:r>
            <a:r>
              <a:rPr/>
              <a:t> </a:t>
            </a:r>
            <a:r>
              <a:rPr/>
              <a:t>interventions</a:t>
            </a:r>
            <a:r>
              <a:rPr/>
              <a:t> </a:t>
            </a:r>
            <a:r>
              <a:rPr/>
              <a:t>(Uh-oh!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patient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next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my</a:t>
            </a:r>
            <a:r>
              <a:rPr/>
              <a:t> </a:t>
            </a:r>
            <a:r>
              <a:rPr/>
              <a:t>randomization</a:t>
            </a:r>
            <a:r>
              <a:rPr/>
              <a:t> </a:t>
            </a:r>
            <a:r>
              <a:rPr/>
              <a:t>list.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forget</a:t>
            </a:r>
            <a:r>
              <a:rPr/>
              <a:t> </a:t>
            </a:r>
            <a:r>
              <a:rPr/>
              <a:t>everything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I’ve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learned.)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size</a:t>
            </a:r>
            <a:r>
              <a:rPr/>
              <a:t> </a:t>
            </a:r>
            <a:r>
              <a:rPr/>
              <a:t>available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randomize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too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assure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randomization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work.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especially</a:t>
            </a:r>
            <a:r>
              <a:rPr/>
              <a:t> </a:t>
            </a:r>
            <a:r>
              <a:rPr/>
              <a:t>true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looking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intervention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implemented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broad</a:t>
            </a:r>
            <a:r>
              <a:rPr/>
              <a:t> </a:t>
            </a:r>
            <a:r>
              <a:rPr/>
              <a:t>scale,</a:t>
            </a:r>
            <a:r>
              <a:rPr/>
              <a:t> </a:t>
            </a:r>
            <a:r>
              <a:rPr/>
              <a:t>such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entire</a:t>
            </a:r>
            <a:r>
              <a:rPr/>
              <a:t> </a:t>
            </a:r>
            <a:r>
              <a:rPr/>
              <a:t>floor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wing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hospital.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Even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enough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randomize,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people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implement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randomization</a:t>
            </a:r>
            <a:r>
              <a:rPr/>
              <a:t> </a:t>
            </a:r>
            <a:r>
              <a:rPr/>
              <a:t>process</a:t>
            </a:r>
            <a:r>
              <a:rPr/>
              <a:t> </a:t>
            </a:r>
            <a:r>
              <a:rPr/>
              <a:t>may</a:t>
            </a:r>
            <a:r>
              <a:rPr/>
              <a:t> </a:t>
            </a:r>
            <a:r>
              <a:rPr/>
              <a:t>rebel.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especially</a:t>
            </a:r>
            <a:r>
              <a:rPr/>
              <a:t> </a:t>
            </a:r>
            <a:r>
              <a:rPr/>
              <a:t>true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difficult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hectic</a:t>
            </a:r>
            <a:r>
              <a:rPr/>
              <a:t> </a:t>
            </a:r>
            <a:r>
              <a:rPr/>
              <a:t>environment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emergency</a:t>
            </a:r>
            <a:r>
              <a:rPr/>
              <a:t> </a:t>
            </a:r>
            <a:r>
              <a:rPr/>
              <a:t>room.</a:t>
            </a:r>
            <a:r>
              <a:rPr/>
              <a:t> </a:t>
            </a:r>
            <a:r>
              <a:rPr/>
              <a:t>Randomization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distraction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need.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likely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support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implement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intervention</a:t>
            </a:r>
            <a:r>
              <a:rPr/>
              <a:t> </a:t>
            </a:r>
            <a:r>
              <a:rPr/>
              <a:t>without</a:t>
            </a:r>
            <a:r>
              <a:rPr/>
              <a:t> </a:t>
            </a:r>
            <a:r>
              <a:rPr/>
              <a:t>randomization.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25</a:t>
            </a:fld>
            <a:endParaRPr lang="en-US"/>
          </a:p>
        </p:txBody>
      </p:sp>
    </p:spTree>
  </p:cSld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fairly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notation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letter</a:t>
            </a:r>
            <a:r>
              <a:rPr/>
              <a:t> </a:t>
            </a:r>
            <a:r>
              <a:rPr/>
              <a:t>O</a:t>
            </a:r>
            <a:r>
              <a:rPr/>
              <a:t> </a:t>
            </a:r>
            <a:r>
              <a:rPr/>
              <a:t>representing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measurement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letter</a:t>
            </a:r>
            <a:r>
              <a:rPr/>
              <a:t> </a:t>
            </a:r>
            <a:r>
              <a:rPr/>
              <a:t>X</a:t>
            </a:r>
            <a:r>
              <a:rPr/>
              <a:t> </a:t>
            </a:r>
            <a:r>
              <a:rPr/>
              <a:t>representing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intervention.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symbols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mean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subjects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assigned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exposure</a:t>
            </a:r>
            <a:r>
              <a:rPr/>
              <a:t> </a:t>
            </a:r>
            <a:r>
              <a:rPr/>
              <a:t>group,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measurements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made,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intervention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given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measurements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made.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26</a:t>
            </a:fld>
            <a:endParaRPr lang="en-US"/>
          </a:p>
        </p:txBody>
      </p:sp>
    </p:spTree>
  </p:cSld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waiting</a:t>
            </a:r>
            <a:r>
              <a:rPr/>
              <a:t> </a:t>
            </a:r>
            <a:r>
              <a:rPr/>
              <a:t>list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group.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randomly</a:t>
            </a:r>
            <a:r>
              <a:rPr/>
              <a:t> </a:t>
            </a:r>
            <a:r>
              <a:rPr/>
              <a:t>assigned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C.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both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baseline,</a:t>
            </a:r>
            <a:r>
              <a:rPr/>
              <a:t> </a:t>
            </a:r>
            <a:r>
              <a:rPr/>
              <a:t>O1.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gets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intervention</a:t>
            </a:r>
            <a:r>
              <a:rPr/>
              <a:t> </a:t>
            </a:r>
            <a:r>
              <a:rPr/>
              <a:t>X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happen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yet.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measurement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done,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after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measurement,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intervention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offered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group.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both</a:t>
            </a:r>
            <a:r>
              <a:rPr/>
              <a:t> </a:t>
            </a:r>
            <a:r>
              <a:rPr/>
              <a:t>groups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measured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third</a:t>
            </a:r>
            <a:r>
              <a:rPr/>
              <a:t> </a:t>
            </a:r>
            <a:r>
              <a:rPr/>
              <a:t>time.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comparison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O2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experimental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groups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key</a:t>
            </a:r>
            <a:r>
              <a:rPr/>
              <a:t> </a:t>
            </a:r>
            <a:r>
              <a:rPr/>
              <a:t>measure,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adjust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baselines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score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analysis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covariance.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interesting</a:t>
            </a:r>
            <a:r>
              <a:rPr/>
              <a:t> </a:t>
            </a:r>
            <a:r>
              <a:rPr/>
              <a:t>comparisons.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experimental</a:t>
            </a:r>
            <a:r>
              <a:rPr/>
              <a:t> </a:t>
            </a:r>
            <a:r>
              <a:rPr/>
              <a:t>group,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comparison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O2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O3</a:t>
            </a:r>
            <a:r>
              <a:rPr/>
              <a:t> </a:t>
            </a:r>
            <a:r>
              <a:rPr/>
              <a:t>represents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assessment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whether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effect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X</a:t>
            </a:r>
            <a:r>
              <a:rPr/>
              <a:t> </a:t>
            </a:r>
            <a:r>
              <a:rPr/>
              <a:t>persists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longer</a:t>
            </a:r>
            <a:r>
              <a:rPr/>
              <a:t> </a:t>
            </a:r>
            <a:r>
              <a:rPr/>
              <a:t>period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time.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27</a:t>
            </a:fld>
            <a:endParaRPr lang="en-US"/>
          </a:p>
        </p:txBody>
      </p:sp>
    </p:spTree>
  </p:cSld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simplest</a:t>
            </a:r>
            <a:r>
              <a:rPr/>
              <a:t> </a:t>
            </a:r>
            <a:r>
              <a:rPr/>
              <a:t>possible</a:t>
            </a:r>
            <a:r>
              <a:rPr/>
              <a:t> </a:t>
            </a:r>
            <a:r>
              <a:rPr/>
              <a:t>design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post-test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design.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randomization.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treatment</a:t>
            </a:r>
            <a:r>
              <a:rPr/>
              <a:t> </a:t>
            </a:r>
            <a:r>
              <a:rPr/>
              <a:t>given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everyone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measurement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after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treatment.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It</a:t>
            </a:r>
            <a:r>
              <a:rPr/>
              <a:t> </a:t>
            </a:r>
            <a:r>
              <a:rPr/>
              <a:t>reminds</a:t>
            </a:r>
            <a:r>
              <a:rPr/>
              <a:t> </a:t>
            </a:r>
            <a:r>
              <a:rPr/>
              <a:t>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story,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been</a:t>
            </a:r>
            <a:r>
              <a:rPr/>
              <a:t> </a:t>
            </a:r>
            <a:r>
              <a:rPr/>
              <a:t>able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verify.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find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link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story,</a:t>
            </a:r>
            <a:r>
              <a:rPr/>
              <a:t> </a:t>
            </a:r>
            <a:r>
              <a:rPr/>
              <a:t>let</a:t>
            </a:r>
            <a:r>
              <a:rPr/>
              <a:t> </a:t>
            </a:r>
            <a:r>
              <a:rPr/>
              <a:t>me</a:t>
            </a:r>
            <a:r>
              <a:rPr/>
              <a:t> </a:t>
            </a:r>
            <a:r>
              <a:rPr/>
              <a:t>know.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famous</a:t>
            </a:r>
            <a:r>
              <a:rPr/>
              <a:t> </a:t>
            </a:r>
            <a:r>
              <a:rPr/>
              <a:t>philosopher</a:t>
            </a:r>
            <a:r>
              <a:rPr/>
              <a:t> </a:t>
            </a:r>
            <a:r>
              <a:rPr/>
              <a:t>Karl</a:t>
            </a:r>
            <a:r>
              <a:rPr/>
              <a:t> </a:t>
            </a:r>
            <a:r>
              <a:rPr/>
              <a:t>Popper</a:t>
            </a:r>
            <a:r>
              <a:rPr/>
              <a:t> </a:t>
            </a:r>
            <a:r>
              <a:rPr/>
              <a:t>asked</a:t>
            </a:r>
            <a:r>
              <a:rPr/>
              <a:t> </a:t>
            </a:r>
            <a:r>
              <a:rPr/>
              <a:t>his</a:t>
            </a:r>
            <a:r>
              <a:rPr/>
              <a:t> </a:t>
            </a:r>
            <a:r>
              <a:rPr/>
              <a:t>wife</a:t>
            </a:r>
            <a:r>
              <a:rPr/>
              <a:t> </a:t>
            </a:r>
            <a:r>
              <a:rPr/>
              <a:t>“</a:t>
            </a:r>
            <a:r>
              <a:rPr/>
              <a:t>How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love</a:t>
            </a:r>
            <a:r>
              <a:rPr/>
              <a:t> </a:t>
            </a:r>
            <a:r>
              <a:rPr/>
              <a:t>me?</a:t>
            </a:r>
            <a:r>
              <a:rPr/>
              <a:t>”</a:t>
            </a:r>
            <a:r>
              <a:rPr/>
              <a:t> </a:t>
            </a:r>
            <a:r>
              <a:rPr/>
              <a:t>She</a:t>
            </a:r>
            <a:r>
              <a:rPr/>
              <a:t> </a:t>
            </a:r>
            <a:r>
              <a:rPr/>
              <a:t>responded</a:t>
            </a:r>
            <a:r>
              <a:rPr/>
              <a:t> </a:t>
            </a:r>
            <a:r>
              <a:rPr/>
              <a:t>“</a:t>
            </a:r>
            <a:r>
              <a:rPr/>
              <a:t>I</a:t>
            </a:r>
            <a:r>
              <a:rPr/>
              <a:t> </a:t>
            </a:r>
            <a:r>
              <a:rPr/>
              <a:t>love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eleven</a:t>
            </a:r>
            <a:r>
              <a:rPr/>
              <a:t>”</a:t>
            </a:r>
            <a:r>
              <a:rPr/>
              <a:t>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Eleven</a:t>
            </a:r>
            <a:r>
              <a:rPr/>
              <a:t> </a:t>
            </a:r>
            <a:r>
              <a:rPr/>
              <a:t>compared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what?</a:t>
            </a:r>
            <a:r>
              <a:rPr/>
              <a:t> </a:t>
            </a:r>
            <a:r>
              <a:rPr/>
              <a:t>Maybe</a:t>
            </a:r>
            <a:r>
              <a:rPr/>
              <a:t> </a:t>
            </a:r>
            <a:r>
              <a:rPr/>
              <a:t>she</a:t>
            </a:r>
            <a:r>
              <a:rPr/>
              <a:t> </a:t>
            </a:r>
            <a:r>
              <a:rPr/>
              <a:t>loves</a:t>
            </a:r>
            <a:r>
              <a:rPr/>
              <a:t> </a:t>
            </a:r>
            <a:r>
              <a:rPr/>
              <a:t>bagels</a:t>
            </a:r>
            <a:r>
              <a:rPr/>
              <a:t> </a:t>
            </a:r>
            <a:r>
              <a:rPr/>
              <a:t>fifteen?</a:t>
            </a:r>
            <a:r>
              <a:rPr/>
              <a:t> </a:t>
            </a:r>
            <a:r>
              <a:rPr/>
              <a:t>Maybe</a:t>
            </a:r>
            <a:r>
              <a:rPr/>
              <a:t> </a:t>
            </a:r>
            <a:r>
              <a:rPr/>
              <a:t>he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loves</a:t>
            </a:r>
            <a:r>
              <a:rPr/>
              <a:t> </a:t>
            </a:r>
            <a:r>
              <a:rPr/>
              <a:t>her</a:t>
            </a:r>
            <a:r>
              <a:rPr/>
              <a:t> </a:t>
            </a:r>
            <a:r>
              <a:rPr/>
              <a:t>eight?</a:t>
            </a:r>
            <a:r>
              <a:rPr/>
              <a:t> </a:t>
            </a:r>
            <a:r>
              <a:rPr/>
              <a:t>There’s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comparison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made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all.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Although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comparisons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done.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useful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pilot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feasibility</a:t>
            </a:r>
            <a:r>
              <a:rPr/>
              <a:t> </a:t>
            </a:r>
            <a:r>
              <a:rPr/>
              <a:t>studies.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28</a:t>
            </a:fld>
            <a:endParaRPr lang="en-US"/>
          </a:p>
        </p:txBody>
      </p:sp>
    </p:spTree>
  </p:cSld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One</a:t>
            </a:r>
            <a:r>
              <a:rPr/>
              <a:t> </a:t>
            </a:r>
            <a:r>
              <a:rPr/>
              <a:t>group,</a:t>
            </a:r>
            <a:r>
              <a:rPr/>
              <a:t> </a:t>
            </a:r>
            <a:r>
              <a:rPr/>
              <a:t>pre-test</a:t>
            </a:r>
            <a:r>
              <a:rPr/>
              <a:t> </a:t>
            </a:r>
            <a:r>
              <a:rPr/>
              <a:t>versus</a:t>
            </a:r>
            <a:r>
              <a:rPr/>
              <a:t> </a:t>
            </a:r>
            <a:r>
              <a:rPr/>
              <a:t>post-test.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look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before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after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intervention.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still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occured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without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intervention.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effects</a:t>
            </a:r>
            <a:r>
              <a:rPr/>
              <a:t> </a:t>
            </a:r>
            <a:r>
              <a:rPr/>
              <a:t>such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maturation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carry-over</a:t>
            </a:r>
            <a:r>
              <a:rPr/>
              <a:t> </a:t>
            </a:r>
            <a:r>
              <a:rPr/>
              <a:t>effects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easily</a:t>
            </a:r>
            <a:r>
              <a:rPr/>
              <a:t> </a:t>
            </a:r>
            <a:r>
              <a:rPr/>
              <a:t>account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difference</a:t>
            </a:r>
            <a:r>
              <a:rPr/>
              <a:t> </a:t>
            </a:r>
            <a:r>
              <a:rPr/>
              <a:t>seen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design.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improve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design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including</a:t>
            </a:r>
            <a:r>
              <a:rPr/>
              <a:t> </a:t>
            </a:r>
            <a:r>
              <a:rPr/>
              <a:t>extra</a:t>
            </a:r>
            <a:r>
              <a:rPr/>
              <a:t> </a:t>
            </a:r>
            <a:r>
              <a:rPr/>
              <a:t>outcome</a:t>
            </a:r>
            <a:r>
              <a:rPr/>
              <a:t> </a:t>
            </a:r>
            <a:r>
              <a:rPr/>
              <a:t>variables.</a:t>
            </a:r>
            <a:r>
              <a:rPr/>
              <a:t> </a:t>
            </a:r>
            <a:r>
              <a:rPr/>
              <a:t>Half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outcome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expected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changed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intervention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half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expected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unchanged,</a:t>
            </a:r>
            <a:r>
              <a:rPr/>
              <a:t> </a:t>
            </a:r>
            <a:r>
              <a:rPr/>
              <a:t>even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intervention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successful.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half</a:t>
            </a:r>
            <a:r>
              <a:rPr/>
              <a:t> </a:t>
            </a:r>
            <a:r>
              <a:rPr/>
              <a:t>changes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baseline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half</a:t>
            </a:r>
            <a:r>
              <a:rPr/>
              <a:t> </a:t>
            </a:r>
            <a:r>
              <a:rPr/>
              <a:t>does</a:t>
            </a:r>
            <a:r>
              <a:rPr/>
              <a:t> </a:t>
            </a:r>
            <a:r>
              <a:rPr/>
              <a:t>not,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assurance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temporal</a:t>
            </a:r>
            <a:r>
              <a:rPr/>
              <a:t> </a:t>
            </a:r>
            <a:r>
              <a:rPr/>
              <a:t>trend,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least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trend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influence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outcome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considering.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teaching</a:t>
            </a:r>
            <a:r>
              <a:rPr/>
              <a:t> </a:t>
            </a:r>
            <a:r>
              <a:rPr/>
              <a:t>intervention,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example,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teach</a:t>
            </a:r>
            <a:r>
              <a:rPr/>
              <a:t> </a:t>
            </a:r>
            <a:r>
              <a:rPr/>
              <a:t>lessons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X1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X2,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X3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X4.</a:t>
            </a:r>
            <a:r>
              <a:rPr/>
              <a:t> </a:t>
            </a:r>
            <a:r>
              <a:rPr/>
              <a:t>Test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areas</a:t>
            </a:r>
            <a:r>
              <a:rPr/>
              <a:t> </a:t>
            </a:r>
            <a:r>
              <a:rPr/>
              <a:t>prior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intervention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afterwards.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X1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X2</a:t>
            </a:r>
            <a:r>
              <a:rPr/>
              <a:t> </a:t>
            </a:r>
            <a:r>
              <a:rPr/>
              <a:t>great!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four,</a:t>
            </a:r>
            <a:r>
              <a:rPr/>
              <a:t> </a:t>
            </a:r>
            <a:r>
              <a:rPr/>
              <a:t>though,</a:t>
            </a:r>
            <a:r>
              <a:rPr/>
              <a:t> </a:t>
            </a:r>
            <a:r>
              <a:rPr/>
              <a:t>you’re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trouble.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29</a:t>
            </a:fld>
            <a:endParaRPr lang="en-US"/>
          </a:p>
        </p:txBody>
      </p:sp>
    </p:spTree>
  </p:cSld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groups,</a:t>
            </a:r>
            <a:r>
              <a:rPr/>
              <a:t> </a:t>
            </a:r>
            <a:r>
              <a:rPr/>
              <a:t>assigned</a:t>
            </a:r>
            <a:r>
              <a:rPr/>
              <a:t> </a:t>
            </a:r>
            <a:r>
              <a:rPr/>
              <a:t>without</a:t>
            </a:r>
            <a:r>
              <a:rPr/>
              <a:t> </a:t>
            </a:r>
            <a:r>
              <a:rPr/>
              <a:t>randomization,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comparison,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without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baseline</a:t>
            </a:r>
            <a:r>
              <a:rPr/>
              <a:t> </a:t>
            </a:r>
            <a:r>
              <a:rPr/>
              <a:t>measurement,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can’t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sure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difference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difference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existed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groups</a:t>
            </a:r>
            <a:r>
              <a:rPr/>
              <a:t> </a:t>
            </a:r>
            <a:r>
              <a:rPr/>
              <a:t>prior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intervention.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Here’s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randomization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helped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lot.</a:t>
            </a:r>
            <a:r>
              <a:rPr/>
              <a:t> </a:t>
            </a:r>
            <a:r>
              <a:rPr/>
              <a:t>Randomization</a:t>
            </a:r>
            <a:r>
              <a:rPr/>
              <a:t> </a:t>
            </a:r>
            <a:r>
              <a:rPr/>
              <a:t>controls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unmeasured</a:t>
            </a:r>
            <a:r>
              <a:rPr/>
              <a:t> </a:t>
            </a:r>
            <a:r>
              <a:rPr/>
              <a:t>covariates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baseline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unmeasured</a:t>
            </a:r>
            <a:r>
              <a:rPr/>
              <a:t> </a:t>
            </a:r>
            <a:r>
              <a:rPr/>
              <a:t>covariate.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quasi-experimental</a:t>
            </a:r>
            <a:r>
              <a:rPr/>
              <a:t> </a:t>
            </a:r>
            <a:r>
              <a:rPr/>
              <a:t>studies</a:t>
            </a:r>
            <a:r>
              <a:rPr/>
              <a:t> </a:t>
            </a:r>
            <a:r>
              <a:rPr/>
              <a:t>described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far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called</a:t>
            </a:r>
            <a:r>
              <a:rPr/>
              <a:t> </a:t>
            </a:r>
            <a:r>
              <a:rPr/>
              <a:t>pre-experimental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cannot</a:t>
            </a:r>
            <a:r>
              <a:rPr/>
              <a:t> </a:t>
            </a:r>
            <a:r>
              <a:rPr/>
              <a:t>draw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conclusions</a:t>
            </a:r>
            <a:r>
              <a:rPr/>
              <a:t> </a:t>
            </a:r>
            <a:r>
              <a:rPr/>
              <a:t>without</a:t>
            </a:r>
            <a:r>
              <a:rPr/>
              <a:t> </a:t>
            </a:r>
            <a:r>
              <a:rPr/>
              <a:t>making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untestable</a:t>
            </a:r>
            <a:r>
              <a:rPr/>
              <a:t> </a:t>
            </a:r>
            <a:r>
              <a:rPr/>
              <a:t>assumptions.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sounds</a:t>
            </a:r>
            <a:r>
              <a:rPr/>
              <a:t> </a:t>
            </a:r>
            <a:r>
              <a:rPr/>
              <a:t>terrible,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untestable</a:t>
            </a:r>
            <a:r>
              <a:rPr/>
              <a:t> </a:t>
            </a:r>
            <a:r>
              <a:rPr/>
              <a:t>assumptions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science.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example,</a:t>
            </a:r>
            <a:r>
              <a:rPr/>
              <a:t> </a:t>
            </a:r>
            <a:r>
              <a:rPr/>
              <a:t>Carbon-14</a:t>
            </a:r>
            <a:r>
              <a:rPr/>
              <a:t> </a:t>
            </a:r>
            <a:r>
              <a:rPr/>
              <a:t>dating</a:t>
            </a:r>
            <a:r>
              <a:rPr/>
              <a:t> </a:t>
            </a:r>
            <a:r>
              <a:rPr/>
              <a:t>relies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assumption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rate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decay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carbon-14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now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thousand</a:t>
            </a:r>
            <a:r>
              <a:rPr/>
              <a:t> </a:t>
            </a:r>
            <a:r>
              <a:rPr/>
              <a:t>years</a:t>
            </a:r>
            <a:r>
              <a:rPr/>
              <a:t> </a:t>
            </a:r>
            <a:r>
              <a:rPr/>
              <a:t>ago.</a:t>
            </a:r>
            <a:r>
              <a:rPr/>
              <a:t> </a:t>
            </a:r>
            <a:r>
              <a:rPr/>
              <a:t>There’s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test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assumption,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we</a:t>
            </a:r>
            <a:r>
              <a:rPr/>
              <a:t> </a:t>
            </a:r>
            <a:r>
              <a:rPr/>
              <a:t>accept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reasonable.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It’s</a:t>
            </a:r>
            <a:r>
              <a:rPr/>
              <a:t> </a:t>
            </a:r>
            <a:r>
              <a:rPr/>
              <a:t>okay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untestable</a:t>
            </a:r>
            <a:r>
              <a:rPr/>
              <a:t> </a:t>
            </a:r>
            <a:r>
              <a:rPr/>
              <a:t>assumptions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collect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extra</a:t>
            </a:r>
            <a:r>
              <a:rPr/>
              <a:t> </a:t>
            </a:r>
            <a:r>
              <a:rPr/>
              <a:t>data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need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turn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testable</a:t>
            </a:r>
            <a:r>
              <a:rPr/>
              <a:t> </a:t>
            </a:r>
            <a:r>
              <a:rPr/>
              <a:t>assumption.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explicit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assumptions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making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readers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themselves</a:t>
            </a:r>
            <a:r>
              <a:rPr/>
              <a:t> </a:t>
            </a:r>
            <a:r>
              <a:rPr/>
              <a:t>whether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agree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assumption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reasonable.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One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indirectly</a:t>
            </a:r>
            <a:r>
              <a:rPr/>
              <a:t> </a:t>
            </a:r>
            <a:r>
              <a:rPr/>
              <a:t>test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assumption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groups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comparable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baseline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compare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groups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demographic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age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gender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associated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baseline.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demographic</a:t>
            </a:r>
            <a:r>
              <a:rPr/>
              <a:t> </a:t>
            </a:r>
            <a:r>
              <a:rPr/>
              <a:t>variables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comparable,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assurance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baselines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been</a:t>
            </a:r>
            <a:r>
              <a:rPr/>
              <a:t> </a:t>
            </a:r>
            <a:r>
              <a:rPr/>
              <a:t>comparable,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had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opportunity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measure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test</a:t>
            </a:r>
            <a:r>
              <a:rPr/>
              <a:t> </a:t>
            </a:r>
            <a:r>
              <a:rPr/>
              <a:t>them.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30</a:t>
            </a:fld>
            <a:endParaRPr lang="en-US"/>
          </a:p>
        </p:txBody>
      </p:sp>
    </p:spTree>
  </p:cSld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option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taking</a:t>
            </a:r>
            <a:r>
              <a:rPr/>
              <a:t> </a:t>
            </a:r>
            <a:r>
              <a:rPr/>
              <a:t>multiple</a:t>
            </a:r>
            <a:r>
              <a:rPr/>
              <a:t> </a:t>
            </a:r>
            <a:r>
              <a:rPr/>
              <a:t>measurements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time,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avoid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problems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group.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measurements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flat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O1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O3,</a:t>
            </a:r>
            <a:r>
              <a:rPr/>
              <a:t> </a:t>
            </a:r>
            <a:r>
              <a:rPr/>
              <a:t>show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jump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O3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O4,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becomes</a:t>
            </a:r>
            <a:r>
              <a:rPr/>
              <a:t> </a:t>
            </a:r>
            <a:r>
              <a:rPr/>
              <a:t>flat</a:t>
            </a:r>
            <a:r>
              <a:rPr/>
              <a:t> </a:t>
            </a:r>
            <a:r>
              <a:rPr/>
              <a:t>again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O4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O6,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pretty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evidence</a:t>
            </a:r>
            <a:r>
              <a:rPr/>
              <a:t> </a:t>
            </a:r>
            <a:r>
              <a:rPr/>
              <a:t>against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temporal</a:t>
            </a:r>
            <a:r>
              <a:rPr/>
              <a:t> </a:t>
            </a:r>
            <a:r>
              <a:rPr/>
              <a:t>trends,</a:t>
            </a:r>
            <a:r>
              <a:rPr/>
              <a:t> </a:t>
            </a:r>
            <a:r>
              <a:rPr/>
              <a:t>except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temporal</a:t>
            </a:r>
            <a:r>
              <a:rPr/>
              <a:t> </a:t>
            </a:r>
            <a:r>
              <a:rPr/>
              <a:t>trend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bad</a:t>
            </a:r>
            <a:r>
              <a:rPr/>
              <a:t> </a:t>
            </a:r>
            <a:r>
              <a:rPr/>
              <a:t>luck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occuring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intervention.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jump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O3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O4,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also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jumps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points,</a:t>
            </a:r>
            <a:r>
              <a:rPr/>
              <a:t> </a:t>
            </a:r>
            <a:r>
              <a:rPr/>
              <a:t>that’s</a:t>
            </a:r>
            <a:r>
              <a:rPr/>
              <a:t> </a:t>
            </a:r>
            <a:r>
              <a:rPr/>
              <a:t>bad</a:t>
            </a:r>
            <a:r>
              <a:rPr/>
              <a:t> </a:t>
            </a:r>
            <a:r>
              <a:rPr/>
              <a:t>news.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33</a:t>
            </a:fld>
            <a:endParaRPr lang="en-US"/>
          </a:p>
        </p:txBody>
      </p:sp>
    </p:spTree>
  </p:cSld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timing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intervention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apply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intervention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times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patients,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extra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evidence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rule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temporal</a:t>
            </a:r>
            <a:r>
              <a:rPr/>
              <a:t> </a:t>
            </a:r>
            <a:r>
              <a:rPr/>
              <a:t>trends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competing</a:t>
            </a:r>
            <a:r>
              <a:rPr/>
              <a:t> </a:t>
            </a:r>
            <a:r>
              <a:rPr/>
              <a:t>explanation.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patient</a:t>
            </a:r>
            <a:r>
              <a:rPr/>
              <a:t> </a:t>
            </a:r>
            <a:r>
              <a:rPr/>
              <a:t>sees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shift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specific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he/she</a:t>
            </a:r>
            <a:r>
              <a:rPr/>
              <a:t> </a:t>
            </a:r>
            <a:r>
              <a:rPr/>
              <a:t>experiences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intervention,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flat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remaining</a:t>
            </a:r>
            <a:r>
              <a:rPr/>
              <a:t> </a:t>
            </a:r>
            <a:r>
              <a:rPr/>
              <a:t>times,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assurances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temporal</a:t>
            </a:r>
            <a:r>
              <a:rPr/>
              <a:t> </a:t>
            </a:r>
            <a:r>
              <a:rPr/>
              <a:t>trend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cause.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flatness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2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3</a:t>
            </a:r>
            <a:r>
              <a:rPr/>
              <a:t> </a:t>
            </a:r>
            <a:r>
              <a:rPr/>
              <a:t>early</a:t>
            </a:r>
            <a:r>
              <a:rPr/>
              <a:t> </a:t>
            </a:r>
            <a:r>
              <a:rPr/>
              <a:t>rule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possibility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temporal</a:t>
            </a:r>
            <a:r>
              <a:rPr/>
              <a:t> </a:t>
            </a:r>
            <a:r>
              <a:rPr/>
              <a:t>trend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explanation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jump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patient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flatness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1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2</a:t>
            </a:r>
            <a:r>
              <a:rPr/>
              <a:t> </a:t>
            </a:r>
            <a:r>
              <a:rPr/>
              <a:t>late</a:t>
            </a:r>
            <a:r>
              <a:rPr/>
              <a:t> </a:t>
            </a:r>
            <a:r>
              <a:rPr/>
              <a:t>rule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possibility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temporal</a:t>
            </a:r>
            <a:r>
              <a:rPr/>
              <a:t> </a:t>
            </a:r>
            <a:r>
              <a:rPr/>
              <a:t>trend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explanation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jump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patient</a:t>
            </a:r>
            <a:r>
              <a:rPr/>
              <a:t> </a:t>
            </a:r>
            <a:r>
              <a:rPr/>
              <a:t>3.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This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great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design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sample</a:t>
            </a:r>
            <a:r>
              <a:rPr/>
              <a:t> </a:t>
            </a:r>
            <a:r>
              <a:rPr/>
              <a:t>size.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works</a:t>
            </a:r>
            <a:r>
              <a:rPr/>
              <a:t> </a:t>
            </a:r>
            <a:r>
              <a:rPr/>
              <a:t>well,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example,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implementing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floors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hospital,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exam,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actually</a:t>
            </a:r>
            <a:r>
              <a:rPr/>
              <a:t> </a:t>
            </a:r>
            <a:r>
              <a:rPr/>
              <a:t>easier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settings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stagger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interventions</a:t>
            </a:r>
            <a:r>
              <a:rPr/>
              <a:t> </a:t>
            </a:r>
            <a:r>
              <a:rPr/>
              <a:t>rather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them</a:t>
            </a:r>
            <a:r>
              <a:rPr/>
              <a:t> </a:t>
            </a:r>
            <a:r>
              <a:rPr/>
              <a:t>all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</a:t>
            </a:r>
            <a:r>
              <a:rPr/>
              <a:t> </a:t>
            </a:r>
            <a:r>
              <a:rPr/>
              <a:t>time.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37</a:t>
            </a:fld>
            <a:endParaRPr lang="en-US"/>
          </a:p>
        </p:txBody>
      </p:sp>
    </p:spTree>
  </p:cSld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Another</a:t>
            </a:r>
            <a:r>
              <a:rPr/>
              <a:t> </a:t>
            </a:r>
            <a:r>
              <a:rPr/>
              <a:t>useful</a:t>
            </a:r>
            <a:r>
              <a:rPr/>
              <a:t> </a:t>
            </a:r>
            <a:r>
              <a:rPr/>
              <a:t>design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interventions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withdrawal</a:t>
            </a:r>
            <a:r>
              <a:rPr/>
              <a:t> </a:t>
            </a:r>
            <a:r>
              <a:rPr/>
              <a:t>design.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works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intervention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undo.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You</a:t>
            </a:r>
            <a:r>
              <a:rPr/>
              <a:t> </a:t>
            </a:r>
            <a:r>
              <a:rPr/>
              <a:t>measure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baseline,</a:t>
            </a:r>
            <a:r>
              <a:rPr/>
              <a:t> </a:t>
            </a:r>
            <a:r>
              <a:rPr/>
              <a:t>add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intervention,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measure</a:t>
            </a:r>
            <a:r>
              <a:rPr/>
              <a:t> </a:t>
            </a:r>
            <a:r>
              <a:rPr/>
              <a:t>again.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point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design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post</a:t>
            </a:r>
            <a:r>
              <a:rPr/>
              <a:t> </a:t>
            </a:r>
            <a:r>
              <a:rPr/>
              <a:t>measurement.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start</a:t>
            </a:r>
            <a:r>
              <a:rPr/>
              <a:t> </a:t>
            </a:r>
            <a:r>
              <a:rPr/>
              <a:t>another</a:t>
            </a:r>
            <a:r>
              <a:rPr/>
              <a:t> </a:t>
            </a:r>
            <a:r>
              <a:rPr/>
              <a:t>phase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withdraw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intervention.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third</a:t>
            </a:r>
            <a:r>
              <a:rPr/>
              <a:t> </a:t>
            </a:r>
            <a:r>
              <a:rPr/>
              <a:t>measurement,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hope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whatever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saw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O2</a:t>
            </a:r>
            <a:r>
              <a:rPr/>
              <a:t> </a:t>
            </a:r>
            <a:r>
              <a:rPr/>
              <a:t>disappears.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graphs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slide</a:t>
            </a:r>
            <a:r>
              <a:rPr/>
              <a:t> </a:t>
            </a:r>
            <a:r>
              <a:rPr/>
              <a:t>show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good</a:t>
            </a:r>
            <a:r>
              <a:rPr/>
              <a:t> </a:t>
            </a:r>
            <a:r>
              <a:rPr/>
              <a:t>pattern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withdrwal</a:t>
            </a:r>
            <a:r>
              <a:rPr/>
              <a:t> </a:t>
            </a:r>
            <a:r>
              <a:rPr/>
              <a:t>design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bad</a:t>
            </a:r>
            <a:r>
              <a:rPr/>
              <a:t> </a:t>
            </a:r>
            <a:r>
              <a:rPr/>
              <a:t>pattern.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</a:t>
            </a:r>
            <a:r>
              <a:rPr/>
              <a:t> </a:t>
            </a:r>
            <a:r>
              <a:rPr/>
              <a:t>read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great</a:t>
            </a:r>
            <a:r>
              <a:rPr/>
              <a:t> </a:t>
            </a:r>
            <a:r>
              <a:rPr/>
              <a:t>Psychology</a:t>
            </a:r>
            <a:r>
              <a:rPr/>
              <a:t> </a:t>
            </a:r>
            <a:r>
              <a:rPr/>
              <a:t>experiment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design.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whether</a:t>
            </a:r>
            <a:r>
              <a:rPr/>
              <a:t> </a:t>
            </a:r>
            <a:r>
              <a:rPr/>
              <a:t>anonymity</a:t>
            </a:r>
            <a:r>
              <a:rPr/>
              <a:t> </a:t>
            </a:r>
            <a:r>
              <a:rPr/>
              <a:t>encourages</a:t>
            </a:r>
            <a:r>
              <a:rPr/>
              <a:t> </a:t>
            </a:r>
            <a:r>
              <a:rPr/>
              <a:t>bad</a:t>
            </a:r>
            <a:r>
              <a:rPr/>
              <a:t> </a:t>
            </a:r>
            <a:r>
              <a:rPr/>
              <a:t>behavior.</a:t>
            </a:r>
            <a:r>
              <a:rPr/>
              <a:t> </a:t>
            </a:r>
            <a:r>
              <a:rPr/>
              <a:t>Young</a:t>
            </a:r>
            <a:r>
              <a:rPr/>
              <a:t> </a:t>
            </a:r>
            <a:r>
              <a:rPr/>
              <a:t>adults</a:t>
            </a:r>
            <a:r>
              <a:rPr/>
              <a:t> </a:t>
            </a:r>
            <a:r>
              <a:rPr/>
              <a:t>went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Halloween</a:t>
            </a:r>
            <a:r>
              <a:rPr/>
              <a:t> </a:t>
            </a:r>
            <a:r>
              <a:rPr/>
              <a:t>party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part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experiment.</a:t>
            </a:r>
            <a:r>
              <a:rPr/>
              <a:t> </a:t>
            </a:r>
            <a:r>
              <a:rPr/>
              <a:t>I’m</a:t>
            </a:r>
            <a:r>
              <a:rPr/>
              <a:t> </a:t>
            </a:r>
            <a:r>
              <a:rPr/>
              <a:t>sure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consent</a:t>
            </a:r>
            <a:r>
              <a:rPr/>
              <a:t> </a:t>
            </a:r>
            <a:r>
              <a:rPr/>
              <a:t>form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listed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beneifts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chance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play</a:t>
            </a:r>
            <a:r>
              <a:rPr/>
              <a:t> </a:t>
            </a:r>
            <a:r>
              <a:rPr/>
              <a:t>bobbing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apples.</a:t>
            </a:r>
            <a:r>
              <a:rPr/>
              <a:t> </a:t>
            </a:r>
            <a:r>
              <a:rPr/>
              <a:t>Anyway,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researchers</a:t>
            </a:r>
            <a:r>
              <a:rPr/>
              <a:t> </a:t>
            </a:r>
            <a:r>
              <a:rPr/>
              <a:t>observed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young</a:t>
            </a:r>
            <a:r>
              <a:rPr/>
              <a:t> </a:t>
            </a:r>
            <a:r>
              <a:rPr/>
              <a:t>adults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start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party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evidence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loud,</a:t>
            </a:r>
            <a:r>
              <a:rPr/>
              <a:t> </a:t>
            </a:r>
            <a:r>
              <a:rPr/>
              <a:t>rude,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disruptive</a:t>
            </a:r>
            <a:r>
              <a:rPr/>
              <a:t> </a:t>
            </a:r>
            <a:r>
              <a:rPr/>
              <a:t>behavior.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were</a:t>
            </a:r>
            <a:r>
              <a:rPr/>
              <a:t> </a:t>
            </a:r>
            <a:r>
              <a:rPr/>
              <a:t>teenagers,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I’m</a:t>
            </a:r>
            <a:r>
              <a:rPr/>
              <a:t> </a:t>
            </a:r>
            <a:r>
              <a:rPr/>
              <a:t>sure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plently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observe.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everyone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party</a:t>
            </a:r>
            <a:r>
              <a:rPr/>
              <a:t> </a:t>
            </a:r>
            <a:r>
              <a:rPr/>
              <a:t>put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various</a:t>
            </a:r>
            <a:r>
              <a:rPr/>
              <a:t> </a:t>
            </a:r>
            <a:r>
              <a:rPr/>
              <a:t>masks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cloaked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identities.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bad</a:t>
            </a:r>
            <a:r>
              <a:rPr/>
              <a:t> </a:t>
            </a:r>
            <a:r>
              <a:rPr/>
              <a:t>behavior</a:t>
            </a:r>
            <a:r>
              <a:rPr/>
              <a:t> </a:t>
            </a:r>
            <a:r>
              <a:rPr/>
              <a:t>measures</a:t>
            </a:r>
            <a:r>
              <a:rPr/>
              <a:t> </a:t>
            </a:r>
            <a:r>
              <a:rPr/>
              <a:t>went</a:t>
            </a:r>
            <a:r>
              <a:rPr/>
              <a:t> </a:t>
            </a:r>
            <a:r>
              <a:rPr/>
              <a:t>up.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did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researchers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caused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anonymity</a:t>
            </a:r>
            <a:r>
              <a:rPr/>
              <a:t> </a:t>
            </a:r>
            <a:r>
              <a:rPr/>
              <a:t>associated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Halloween</a:t>
            </a:r>
            <a:r>
              <a:rPr/>
              <a:t> </a:t>
            </a:r>
            <a:r>
              <a:rPr/>
              <a:t>masks?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didn’t.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entered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third</a:t>
            </a:r>
            <a:r>
              <a:rPr/>
              <a:t> </a:t>
            </a:r>
            <a:r>
              <a:rPr/>
              <a:t>phase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everyone</a:t>
            </a:r>
            <a:r>
              <a:rPr/>
              <a:t> </a:t>
            </a:r>
            <a:r>
              <a:rPr/>
              <a:t>took</a:t>
            </a:r>
            <a:r>
              <a:rPr/>
              <a:t> </a:t>
            </a:r>
            <a:r>
              <a:rPr/>
              <a:t>off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masks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party</a:t>
            </a:r>
            <a:r>
              <a:rPr/>
              <a:t> </a:t>
            </a:r>
            <a:r>
              <a:rPr/>
              <a:t>continued.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bad</a:t>
            </a:r>
            <a:r>
              <a:rPr/>
              <a:t> </a:t>
            </a:r>
            <a:r>
              <a:rPr/>
              <a:t>behavior</a:t>
            </a:r>
            <a:r>
              <a:rPr/>
              <a:t> </a:t>
            </a:r>
            <a:r>
              <a:rPr/>
              <a:t>measure</a:t>
            </a:r>
            <a:r>
              <a:rPr/>
              <a:t> </a:t>
            </a:r>
            <a:r>
              <a:rPr/>
              <a:t>dropped</a:t>
            </a:r>
            <a:r>
              <a:rPr/>
              <a:t> </a:t>
            </a:r>
            <a:r>
              <a:rPr/>
              <a:t>down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level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consistent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phase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party.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It’s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perfect</a:t>
            </a:r>
            <a:r>
              <a:rPr/>
              <a:t> </a:t>
            </a:r>
            <a:r>
              <a:rPr/>
              <a:t>design,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most</a:t>
            </a:r>
            <a:r>
              <a:rPr/>
              <a:t> </a:t>
            </a:r>
            <a:r>
              <a:rPr/>
              <a:t>temporal</a:t>
            </a:r>
            <a:r>
              <a:rPr/>
              <a:t> </a:t>
            </a:r>
            <a:r>
              <a:rPr/>
              <a:t>trends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consistent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time,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go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go</a:t>
            </a:r>
            <a:r>
              <a:rPr/>
              <a:t> </a:t>
            </a:r>
            <a:r>
              <a:rPr/>
              <a:t>down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down.</a:t>
            </a:r>
            <a:r>
              <a:rPr/>
              <a:t> </a:t>
            </a:r>
            <a:r>
              <a:rPr/>
              <a:t>Now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area</a:t>
            </a:r>
            <a:r>
              <a:rPr/>
              <a:t> </a:t>
            </a:r>
            <a:r>
              <a:rPr/>
              <a:t>few</a:t>
            </a:r>
            <a:r>
              <a:rPr/>
              <a:t> </a:t>
            </a:r>
            <a:r>
              <a:rPr/>
              <a:t>temporal</a:t>
            </a:r>
            <a:r>
              <a:rPr/>
              <a:t> </a:t>
            </a:r>
            <a:r>
              <a:rPr/>
              <a:t>trends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cycle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down,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these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less</a:t>
            </a:r>
            <a:r>
              <a:rPr/>
              <a:t> </a:t>
            </a:r>
            <a:r>
              <a:rPr/>
              <a:t>common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easier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rule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common</a:t>
            </a:r>
            <a:r>
              <a:rPr/>
              <a:t> </a:t>
            </a:r>
            <a:r>
              <a:rPr/>
              <a:t>sense.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withdrawal</a:t>
            </a:r>
            <a:r>
              <a:rPr/>
              <a:t> </a:t>
            </a:r>
            <a:r>
              <a:rPr/>
              <a:t>design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continue</a:t>
            </a:r>
            <a:r>
              <a:rPr/>
              <a:t> </a:t>
            </a:r>
            <a:r>
              <a:rPr/>
              <a:t>through</a:t>
            </a:r>
            <a:r>
              <a:rPr/>
              <a:t> </a:t>
            </a:r>
            <a:r>
              <a:rPr/>
              <a:t>several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phases.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part,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could</a:t>
            </a:r>
            <a:r>
              <a:rPr/>
              <a:t> </a:t>
            </a:r>
            <a:r>
              <a:rPr/>
              <a:t>ask</a:t>
            </a:r>
            <a:r>
              <a:rPr/>
              <a:t> </a:t>
            </a:r>
            <a:r>
              <a:rPr/>
              <a:t>everyone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put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masks</a:t>
            </a:r>
            <a:r>
              <a:rPr/>
              <a:t> </a:t>
            </a:r>
            <a:r>
              <a:rPr/>
              <a:t>again,</a:t>
            </a:r>
            <a:r>
              <a:rPr/>
              <a:t> </a:t>
            </a:r>
            <a:r>
              <a:rPr/>
              <a:t>measure,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off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masks</a:t>
            </a:r>
            <a:r>
              <a:rPr/>
              <a:t> </a:t>
            </a:r>
            <a:r>
              <a:rPr/>
              <a:t>again,</a:t>
            </a:r>
            <a:r>
              <a:rPr/>
              <a:t> </a:t>
            </a:r>
            <a:r>
              <a:rPr/>
              <a:t>measure,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forth.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seesaw</a:t>
            </a:r>
            <a:r>
              <a:rPr/>
              <a:t> </a:t>
            </a:r>
            <a:r>
              <a:rPr/>
              <a:t>pattern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masks</a:t>
            </a:r>
            <a:r>
              <a:rPr/>
              <a:t> </a:t>
            </a:r>
            <a:r>
              <a:rPr/>
              <a:t>go</a:t>
            </a:r>
            <a:r>
              <a:rPr/>
              <a:t> </a:t>
            </a:r>
            <a:r>
              <a:rPr/>
              <a:t>on,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down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masks</a:t>
            </a:r>
            <a:r>
              <a:rPr/>
              <a:t> </a:t>
            </a:r>
            <a:r>
              <a:rPr/>
              <a:t>go</a:t>
            </a:r>
            <a:r>
              <a:rPr/>
              <a:t> </a:t>
            </a:r>
            <a:r>
              <a:rPr/>
              <a:t>off,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happy.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Note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trying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randomized</a:t>
            </a:r>
            <a:r>
              <a:rPr/>
              <a:t> </a:t>
            </a:r>
            <a:r>
              <a:rPr/>
              <a:t>study</a:t>
            </a:r>
            <a:r>
              <a:rPr/>
              <a:t> </a:t>
            </a:r>
            <a:r>
              <a:rPr/>
              <a:t>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ludicrous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more</a:t>
            </a:r>
            <a:r>
              <a:rPr/>
              <a:t> </a:t>
            </a:r>
            <a:r>
              <a:rPr/>
              <a:t>reasons</a:t>
            </a:r>
            <a:r>
              <a:rPr/>
              <a:t> </a:t>
            </a:r>
            <a:r>
              <a:rPr/>
              <a:t>than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mention.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40</a:t>
            </a:fld>
            <a:endParaRPr lang="en-US"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historical</a:t>
            </a:r>
            <a:r>
              <a:rPr/>
              <a:t> </a:t>
            </a:r>
            <a:r>
              <a:rPr/>
              <a:t>roots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QI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found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contributions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statisticians,</a:t>
            </a:r>
            <a:r>
              <a:rPr/>
              <a:t> </a:t>
            </a:r>
            <a:r>
              <a:rPr/>
              <a:t>Walter</a:t>
            </a:r>
            <a:r>
              <a:rPr/>
              <a:t> </a:t>
            </a:r>
            <a:r>
              <a:rPr/>
              <a:t>Shewhart,</a:t>
            </a:r>
            <a:r>
              <a:rPr/>
              <a:t> </a:t>
            </a:r>
            <a:r>
              <a:rPr/>
              <a:t>W.</a:t>
            </a:r>
            <a:r>
              <a:rPr/>
              <a:t> </a:t>
            </a:r>
            <a:r>
              <a:rPr/>
              <a:t>Edwards</a:t>
            </a:r>
            <a:r>
              <a:rPr/>
              <a:t> </a:t>
            </a:r>
            <a:r>
              <a:rPr/>
              <a:t>Deming,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Brent</a:t>
            </a:r>
            <a:r>
              <a:rPr/>
              <a:t> </a:t>
            </a:r>
            <a:r>
              <a:rPr/>
              <a:t>James.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brag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bit</a:t>
            </a:r>
            <a:r>
              <a:rPr/>
              <a:t> </a:t>
            </a:r>
            <a:r>
              <a:rPr/>
              <a:t>here,</a:t>
            </a:r>
            <a:r>
              <a:rPr/>
              <a:t> </a:t>
            </a:r>
            <a:r>
              <a:rPr/>
              <a:t>because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Statistics</a:t>
            </a:r>
            <a:r>
              <a:rPr/>
              <a:t> </a:t>
            </a:r>
            <a:r>
              <a:rPr/>
              <a:t>profession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largely</a:t>
            </a:r>
            <a:r>
              <a:rPr/>
              <a:t> </a:t>
            </a:r>
            <a:r>
              <a:rPr/>
              <a:t>anonymous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outside</a:t>
            </a:r>
            <a:r>
              <a:rPr/>
              <a:t> </a:t>
            </a:r>
            <a:r>
              <a:rPr/>
              <a:t>world,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Shewhart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Deming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exceptions.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Walter</a:t>
            </a:r>
            <a:r>
              <a:rPr/>
              <a:t> </a:t>
            </a:r>
            <a:r>
              <a:rPr/>
              <a:t>Shewhart</a:t>
            </a:r>
            <a:r>
              <a:rPr/>
              <a:t> </a:t>
            </a:r>
            <a:r>
              <a:rPr/>
              <a:t>worked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General</a:t>
            </a:r>
            <a:r>
              <a:rPr/>
              <a:t> </a:t>
            </a:r>
            <a:r>
              <a:rPr/>
              <a:t>Electric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1920s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developed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statistical</a:t>
            </a:r>
            <a:r>
              <a:rPr/>
              <a:t> </a:t>
            </a:r>
            <a:r>
              <a:rPr/>
              <a:t>control</a:t>
            </a:r>
            <a:r>
              <a:rPr/>
              <a:t> </a:t>
            </a:r>
            <a:r>
              <a:rPr/>
              <a:t>chart,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described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concept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common</a:t>
            </a:r>
            <a:r>
              <a:rPr/>
              <a:t> </a:t>
            </a:r>
            <a:r>
              <a:rPr/>
              <a:t>cause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special</a:t>
            </a:r>
            <a:r>
              <a:rPr/>
              <a:t> </a:t>
            </a:r>
            <a:r>
              <a:rPr/>
              <a:t>cause</a:t>
            </a:r>
            <a:r>
              <a:rPr/>
              <a:t> </a:t>
            </a:r>
            <a:r>
              <a:rPr/>
              <a:t>variation.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W.</a:t>
            </a:r>
            <a:r>
              <a:rPr/>
              <a:t> </a:t>
            </a:r>
            <a:r>
              <a:rPr/>
              <a:t>Edwards</a:t>
            </a:r>
            <a:r>
              <a:rPr/>
              <a:t> </a:t>
            </a:r>
            <a:r>
              <a:rPr/>
              <a:t>Deming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statistician</a:t>
            </a:r>
            <a:r>
              <a:rPr/>
              <a:t> </a:t>
            </a:r>
            <a:r>
              <a:rPr/>
              <a:t>assigned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post-war</a:t>
            </a:r>
            <a:r>
              <a:rPr/>
              <a:t> </a:t>
            </a:r>
            <a:r>
              <a:rPr/>
              <a:t>Japan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1950s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their</a:t>
            </a:r>
            <a:r>
              <a:rPr/>
              <a:t> </a:t>
            </a:r>
            <a:r>
              <a:rPr/>
              <a:t>census,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ended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helping</a:t>
            </a:r>
            <a:r>
              <a:rPr/>
              <a:t> </a:t>
            </a:r>
            <a:r>
              <a:rPr/>
              <a:t>out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rebuilding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industries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country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well.</a:t>
            </a:r>
            <a:r>
              <a:rPr/>
              <a:t> </a:t>
            </a:r>
            <a:r>
              <a:rPr/>
              <a:t>He</a:t>
            </a:r>
            <a:r>
              <a:rPr/>
              <a:t> </a:t>
            </a:r>
            <a:r>
              <a:rPr/>
              <a:t>described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management</a:t>
            </a:r>
            <a:r>
              <a:rPr/>
              <a:t> </a:t>
            </a:r>
            <a:r>
              <a:rPr/>
              <a:t>philosophy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emphasized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involvement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everyone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organization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quality</a:t>
            </a:r>
            <a:r>
              <a:rPr/>
              <a:t> </a:t>
            </a:r>
            <a:r>
              <a:rPr/>
              <a:t>improvement</a:t>
            </a:r>
            <a:r>
              <a:rPr/>
              <a:t> </a:t>
            </a:r>
            <a:r>
              <a:rPr/>
              <a:t>process.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Brent</a:t>
            </a:r>
            <a:r>
              <a:rPr/>
              <a:t> </a:t>
            </a:r>
            <a:r>
              <a:rPr/>
              <a:t>James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chief</a:t>
            </a:r>
            <a:r>
              <a:rPr/>
              <a:t> </a:t>
            </a:r>
            <a:r>
              <a:rPr/>
              <a:t>quality</a:t>
            </a:r>
            <a:r>
              <a:rPr/>
              <a:t> </a:t>
            </a:r>
            <a:r>
              <a:rPr/>
              <a:t>officer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Intermountain</a:t>
            </a:r>
            <a:r>
              <a:rPr/>
              <a:t> </a:t>
            </a:r>
            <a:r>
              <a:rPr/>
              <a:t>Helathcare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spoken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culture</a:t>
            </a:r>
            <a:r>
              <a:rPr/>
              <a:t> </a:t>
            </a:r>
            <a:r>
              <a:rPr/>
              <a:t>change</a:t>
            </a:r>
            <a:r>
              <a:rPr/>
              <a:t> </a:t>
            </a:r>
            <a:r>
              <a:rPr/>
              <a:t>needed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medicine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improve</a:t>
            </a:r>
            <a:r>
              <a:rPr/>
              <a:t> </a:t>
            </a:r>
            <a:r>
              <a:rPr/>
              <a:t>quality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trained</a:t>
            </a:r>
            <a:r>
              <a:rPr/>
              <a:t> </a:t>
            </a:r>
            <a:r>
              <a:rPr/>
              <a:t>thousands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health</a:t>
            </a:r>
            <a:r>
              <a:rPr/>
              <a:t> </a:t>
            </a:r>
            <a:r>
              <a:rPr/>
              <a:t>care</a:t>
            </a:r>
            <a:r>
              <a:rPr/>
              <a:t> </a:t>
            </a:r>
            <a:r>
              <a:rPr/>
              <a:t>professionals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conduct</a:t>
            </a:r>
            <a:r>
              <a:rPr/>
              <a:t> </a:t>
            </a:r>
            <a:r>
              <a:rPr/>
              <a:t>clinical</a:t>
            </a:r>
            <a:r>
              <a:rPr/>
              <a:t> </a:t>
            </a:r>
            <a:r>
              <a:rPr/>
              <a:t>practice</a:t>
            </a:r>
            <a:r>
              <a:rPr/>
              <a:t> </a:t>
            </a:r>
            <a:r>
              <a:rPr/>
              <a:t>improvement</a:t>
            </a:r>
            <a:r>
              <a:rPr/>
              <a:t> </a:t>
            </a:r>
            <a:r>
              <a:rPr/>
              <a:t>projects.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4</a:t>
            </a:fld>
            <a:endParaRPr lang="en-US"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QI</a:t>
            </a:r>
            <a:r>
              <a:rPr/>
              <a:t> </a:t>
            </a:r>
            <a:r>
              <a:rPr/>
              <a:t>process</a:t>
            </a:r>
            <a:r>
              <a:rPr/>
              <a:t> </a:t>
            </a:r>
            <a:r>
              <a:rPr/>
              <a:t>makes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strong</a:t>
            </a:r>
            <a:r>
              <a:rPr/>
              <a:t> </a:t>
            </a:r>
            <a:r>
              <a:rPr/>
              <a:t>commitment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teams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emphasizes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importance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broad</a:t>
            </a:r>
            <a:r>
              <a:rPr/>
              <a:t> </a:t>
            </a:r>
            <a:r>
              <a:rPr/>
              <a:t>representation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team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careful</a:t>
            </a:r>
            <a:r>
              <a:rPr/>
              <a:t> </a:t>
            </a:r>
            <a:r>
              <a:rPr/>
              <a:t>elicitation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viewpoints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every</a:t>
            </a:r>
            <a:r>
              <a:rPr/>
              <a:t> </a:t>
            </a:r>
            <a:r>
              <a:rPr/>
              <a:t>persepctive.</a:t>
            </a:r>
            <a:r>
              <a:rPr/>
              <a:t> </a:t>
            </a:r>
            <a:r>
              <a:rPr/>
              <a:t>While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possible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run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QI</a:t>
            </a:r>
            <a:r>
              <a:rPr/>
              <a:t> </a:t>
            </a:r>
            <a:r>
              <a:rPr/>
              <a:t>team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small</a:t>
            </a:r>
            <a:r>
              <a:rPr/>
              <a:t> </a:t>
            </a:r>
            <a:r>
              <a:rPr/>
              <a:t>corner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organization,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QI</a:t>
            </a:r>
            <a:r>
              <a:rPr/>
              <a:t> </a:t>
            </a:r>
            <a:r>
              <a:rPr/>
              <a:t>process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function</a:t>
            </a:r>
            <a:r>
              <a:rPr/>
              <a:t> </a:t>
            </a:r>
            <a:r>
              <a:rPr/>
              <a:t>well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organization-wide</a:t>
            </a:r>
            <a:r>
              <a:rPr/>
              <a:t> </a:t>
            </a:r>
            <a:r>
              <a:rPr/>
              <a:t>support,</a:t>
            </a:r>
            <a:r>
              <a:rPr/>
              <a:t> </a:t>
            </a:r>
            <a:r>
              <a:rPr/>
              <a:t>especially</a:t>
            </a:r>
            <a:r>
              <a:rPr/>
              <a:t> </a:t>
            </a:r>
            <a:r>
              <a:rPr/>
              <a:t>support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upper</a:t>
            </a:r>
            <a:r>
              <a:rPr/>
              <a:t> </a:t>
            </a:r>
            <a:r>
              <a:rPr/>
              <a:t>management.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QI</a:t>
            </a:r>
            <a:r>
              <a:rPr/>
              <a:t> </a:t>
            </a:r>
            <a:r>
              <a:rPr/>
              <a:t>process</a:t>
            </a:r>
            <a:r>
              <a:rPr/>
              <a:t> </a:t>
            </a:r>
            <a:r>
              <a:rPr/>
              <a:t>has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strong</a:t>
            </a:r>
            <a:r>
              <a:rPr/>
              <a:t> </a:t>
            </a:r>
            <a:r>
              <a:rPr/>
              <a:t>commitment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measurement,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measurement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way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evaluate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success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failure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changes</a:t>
            </a:r>
            <a:r>
              <a:rPr/>
              <a:t> </a:t>
            </a:r>
            <a:r>
              <a:rPr/>
              <a:t>made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QI</a:t>
            </a:r>
            <a:r>
              <a:rPr/>
              <a:t> </a:t>
            </a:r>
            <a:r>
              <a:rPr/>
              <a:t>process.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5</a:t>
            </a:fld>
            <a:endParaRPr lang="en-US"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substantial</a:t>
            </a:r>
            <a:r>
              <a:rPr/>
              <a:t> </a:t>
            </a:r>
            <a:r>
              <a:rPr/>
              <a:t>overlap</a:t>
            </a:r>
            <a:r>
              <a:rPr/>
              <a:t> </a:t>
            </a:r>
            <a:r>
              <a:rPr/>
              <a:t>between</a:t>
            </a:r>
            <a:r>
              <a:rPr/>
              <a:t> </a:t>
            </a:r>
            <a:r>
              <a:rPr/>
              <a:t>QI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health</a:t>
            </a:r>
            <a:r>
              <a:rPr/>
              <a:t> </a:t>
            </a:r>
            <a:r>
              <a:rPr/>
              <a:t>care</a:t>
            </a:r>
            <a:r>
              <a:rPr/>
              <a:t> </a:t>
            </a:r>
            <a:r>
              <a:rPr/>
              <a:t>research,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aware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several</a:t>
            </a:r>
            <a:r>
              <a:rPr/>
              <a:t> </a:t>
            </a:r>
            <a:r>
              <a:rPr/>
              <a:t>important</a:t>
            </a:r>
            <a:r>
              <a:rPr/>
              <a:t> </a:t>
            </a:r>
            <a:r>
              <a:rPr/>
              <a:t>differences.</a:t>
            </a:r>
            <a:r>
              <a:rPr/>
              <a:t> </a:t>
            </a:r>
            <a:r>
              <a:rPr/>
              <a:t>QI</a:t>
            </a:r>
            <a:r>
              <a:rPr/>
              <a:t> </a:t>
            </a:r>
            <a:r>
              <a:rPr/>
              <a:t>takes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systems</a:t>
            </a:r>
            <a:r>
              <a:rPr/>
              <a:t> </a:t>
            </a:r>
            <a:r>
              <a:rPr/>
              <a:t>approach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solving</a:t>
            </a:r>
            <a:r>
              <a:rPr/>
              <a:t> </a:t>
            </a:r>
            <a:r>
              <a:rPr/>
              <a:t>problems.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takes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systems</a:t>
            </a:r>
            <a:r>
              <a:rPr/>
              <a:t> </a:t>
            </a:r>
            <a:r>
              <a:rPr/>
              <a:t>approach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well,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it’s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really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requirement.</a:t>
            </a:r>
            <a:r>
              <a:rPr/>
              <a:t> </a:t>
            </a:r>
            <a:r>
              <a:rPr/>
              <a:t>QI</a:t>
            </a:r>
            <a:r>
              <a:rPr/>
              <a:t> </a:t>
            </a:r>
            <a:r>
              <a:rPr/>
              <a:t>pays</a:t>
            </a:r>
            <a:r>
              <a:rPr/>
              <a:t> </a:t>
            </a:r>
            <a:r>
              <a:rPr/>
              <a:t>little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no</a:t>
            </a:r>
            <a:r>
              <a:rPr/>
              <a:t> </a:t>
            </a:r>
            <a:r>
              <a:rPr/>
              <a:t>attention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generalizability.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focus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QI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particular</a:t>
            </a:r>
            <a:r>
              <a:rPr/>
              <a:t> </a:t>
            </a:r>
            <a:r>
              <a:rPr/>
              <a:t>organization,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ateempts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generalize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other</a:t>
            </a:r>
            <a:r>
              <a:rPr/>
              <a:t> </a:t>
            </a:r>
            <a:r>
              <a:rPr/>
              <a:t>organizations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priority.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QI</a:t>
            </a:r>
            <a:r>
              <a:rPr/>
              <a:t> </a:t>
            </a:r>
            <a:r>
              <a:rPr/>
              <a:t>process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single</a:t>
            </a:r>
            <a:r>
              <a:rPr/>
              <a:t> </a:t>
            </a:r>
            <a:r>
              <a:rPr/>
              <a:t>step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continuous</a:t>
            </a:r>
            <a:r>
              <a:rPr/>
              <a:t> </a:t>
            </a:r>
            <a:r>
              <a:rPr/>
              <a:t>effort.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effort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usually</a:t>
            </a:r>
            <a:r>
              <a:rPr/>
              <a:t> </a:t>
            </a:r>
            <a:r>
              <a:rPr/>
              <a:t>represented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PDCA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PDSA</a:t>
            </a:r>
            <a:r>
              <a:rPr/>
              <a:t> </a:t>
            </a:r>
            <a:r>
              <a:rPr/>
              <a:t>processs</a:t>
            </a:r>
            <a:r>
              <a:rPr/>
              <a:t> </a:t>
            </a:r>
            <a:r>
              <a:rPr/>
              <a:t>(Plan,</a:t>
            </a:r>
            <a:r>
              <a:rPr/>
              <a:t> </a:t>
            </a:r>
            <a:r>
              <a:rPr/>
              <a:t>Do,</a:t>
            </a:r>
            <a:r>
              <a:rPr/>
              <a:t> </a:t>
            </a:r>
            <a:r>
              <a:rPr/>
              <a:t>Check/Study,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Act)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each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reach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end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PDCA</a:t>
            </a:r>
            <a:r>
              <a:rPr/>
              <a:t> </a:t>
            </a:r>
            <a:r>
              <a:rPr/>
              <a:t>cycle,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start</a:t>
            </a:r>
            <a:r>
              <a:rPr/>
              <a:t> </a:t>
            </a:r>
            <a:r>
              <a:rPr/>
              <a:t>over</a:t>
            </a:r>
            <a:r>
              <a:rPr/>
              <a:t> </a:t>
            </a:r>
            <a:r>
              <a:rPr/>
              <a:t>again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plan.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final</a:t>
            </a:r>
            <a:r>
              <a:rPr/>
              <a:t> </a:t>
            </a:r>
            <a:r>
              <a:rPr/>
              <a:t>distinction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reason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am</a:t>
            </a:r>
            <a:r>
              <a:rPr/>
              <a:t> </a:t>
            </a:r>
            <a:r>
              <a:rPr/>
              <a:t>talking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QI</a:t>
            </a:r>
            <a:r>
              <a:rPr/>
              <a:t> </a:t>
            </a:r>
            <a:r>
              <a:rPr/>
              <a:t>process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class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QI</a:t>
            </a:r>
            <a:r>
              <a:rPr/>
              <a:t> </a:t>
            </a:r>
            <a:r>
              <a:rPr/>
              <a:t>relies</a:t>
            </a:r>
            <a:r>
              <a:rPr/>
              <a:t> </a:t>
            </a:r>
            <a:r>
              <a:rPr/>
              <a:t>heavily</a:t>
            </a:r>
            <a:r>
              <a:rPr/>
              <a:t> </a:t>
            </a:r>
            <a:r>
              <a:rPr/>
              <a:t>(but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exclusively)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quasi-experimental</a:t>
            </a:r>
            <a:r>
              <a:rPr/>
              <a:t> </a:t>
            </a:r>
            <a:r>
              <a:rPr/>
              <a:t>studies.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6</a:t>
            </a:fld>
            <a:endParaRPr lang="en-US"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recent</a:t>
            </a:r>
            <a:r>
              <a:rPr/>
              <a:t> </a:t>
            </a:r>
            <a:r>
              <a:rPr/>
              <a:t>graduate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seminar,</a:t>
            </a:r>
            <a:r>
              <a:rPr/>
              <a:t> </a:t>
            </a:r>
            <a:r>
              <a:rPr/>
              <a:t>Felicity</a:t>
            </a:r>
            <a:r>
              <a:rPr/>
              <a:t> </a:t>
            </a:r>
            <a:r>
              <a:rPr/>
              <a:t>Pino</a:t>
            </a:r>
            <a:r>
              <a:rPr/>
              <a:t> </a:t>
            </a:r>
            <a:r>
              <a:rPr/>
              <a:t>talked</a:t>
            </a:r>
            <a:r>
              <a:rPr/>
              <a:t> </a:t>
            </a:r>
            <a:r>
              <a:rPr/>
              <a:t>about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quality</a:t>
            </a:r>
            <a:r>
              <a:rPr/>
              <a:t> </a:t>
            </a:r>
            <a:r>
              <a:rPr/>
              <a:t>improvement</a:t>
            </a:r>
            <a:r>
              <a:rPr/>
              <a:t> </a:t>
            </a:r>
            <a:r>
              <a:rPr/>
              <a:t>studies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introduced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acronym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new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me,</a:t>
            </a:r>
            <a:r>
              <a:rPr/>
              <a:t> </a:t>
            </a:r>
            <a:r>
              <a:rPr/>
              <a:t>SMART.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Any</a:t>
            </a:r>
            <a:r>
              <a:rPr/>
              <a:t> </a:t>
            </a:r>
            <a:r>
              <a:rPr/>
              <a:t>problem</a:t>
            </a:r>
            <a:r>
              <a:rPr/>
              <a:t> </a:t>
            </a:r>
            <a:r>
              <a:rPr/>
              <a:t>identified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QI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written</a:t>
            </a:r>
            <a:r>
              <a:rPr/>
              <a:t> </a:t>
            </a:r>
            <a:r>
              <a:rPr/>
              <a:t>using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five</a:t>
            </a:r>
            <a:r>
              <a:rPr/>
              <a:t> </a:t>
            </a:r>
            <a:r>
              <a:rPr/>
              <a:t>criteria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acronym</a:t>
            </a:r>
            <a:r>
              <a:rPr/>
              <a:t> </a:t>
            </a:r>
            <a:r>
              <a:rPr/>
              <a:t>SMART</a:t>
            </a:r>
            <a:r>
              <a:rPr/>
              <a:t> </a:t>
            </a:r>
            <a:r>
              <a:rPr/>
              <a:t>(Specific,</a:t>
            </a:r>
            <a:r>
              <a:rPr/>
              <a:t> </a:t>
            </a:r>
            <a:r>
              <a:rPr/>
              <a:t>Measurable,</a:t>
            </a:r>
            <a:r>
              <a:rPr/>
              <a:t> </a:t>
            </a:r>
            <a:r>
              <a:rPr/>
              <a:t>Actionable,</a:t>
            </a:r>
            <a:r>
              <a:rPr/>
              <a:t> </a:t>
            </a:r>
            <a:r>
              <a:rPr/>
              <a:t>Relevant,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Bounded).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Specific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avoid</a:t>
            </a:r>
            <a:r>
              <a:rPr/>
              <a:t> </a:t>
            </a:r>
            <a:r>
              <a:rPr/>
              <a:t>multiple</a:t>
            </a:r>
            <a:r>
              <a:rPr/>
              <a:t> </a:t>
            </a:r>
            <a:r>
              <a:rPr/>
              <a:t>objectives</a:t>
            </a:r>
            <a:r>
              <a:rPr/>
              <a:t> </a:t>
            </a:r>
            <a:r>
              <a:rPr/>
              <a:t>(one</a:t>
            </a:r>
            <a:r>
              <a:rPr/>
              <a:t> </a:t>
            </a:r>
            <a:r>
              <a:rPr/>
              <a:t>verb,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two,</a:t>
            </a:r>
            <a:r>
              <a:rPr/>
              <a:t> </a:t>
            </a:r>
            <a:r>
              <a:rPr/>
              <a:t>according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CDC)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keep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focus</a:t>
            </a:r>
            <a:r>
              <a:rPr/>
              <a:t> </a:t>
            </a:r>
            <a:r>
              <a:rPr/>
              <a:t>narrow.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Measurable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specify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quantitative</a:t>
            </a:r>
            <a:r>
              <a:rPr/>
              <a:t> </a:t>
            </a:r>
            <a:r>
              <a:rPr/>
              <a:t>variable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measure,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quantitative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representing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currently</a:t>
            </a:r>
            <a:r>
              <a:rPr/>
              <a:t> </a:t>
            </a:r>
            <a:r>
              <a:rPr/>
              <a:t>are,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quantitative</a:t>
            </a:r>
            <a:r>
              <a:rPr/>
              <a:t> </a:t>
            </a:r>
            <a:r>
              <a:rPr/>
              <a:t>value</a:t>
            </a:r>
            <a:r>
              <a:rPr/>
              <a:t> </a:t>
            </a:r>
            <a:r>
              <a:rPr/>
              <a:t>representing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get</a:t>
            </a:r>
            <a:r>
              <a:rPr/>
              <a:t> </a:t>
            </a:r>
            <a:r>
              <a:rPr/>
              <a:t>to.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Achievable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considered</a:t>
            </a:r>
            <a:r>
              <a:rPr/>
              <a:t> </a:t>
            </a:r>
            <a:r>
              <a:rPr/>
              <a:t>both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resources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barriers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face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setting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objective.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Relevant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objective</a:t>
            </a:r>
            <a:r>
              <a:rPr/>
              <a:t> </a:t>
            </a:r>
            <a:r>
              <a:rPr/>
              <a:t>addresses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problem</a:t>
            </a:r>
            <a:r>
              <a:rPr/>
              <a:t> </a:t>
            </a:r>
            <a:r>
              <a:rPr/>
              <a:t>directly.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Time</a:t>
            </a:r>
            <a:r>
              <a:rPr/>
              <a:t> </a:t>
            </a:r>
            <a:r>
              <a:rPr/>
              <a:t>bounded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set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calendar</a:t>
            </a:r>
            <a:r>
              <a:rPr/>
              <a:t> </a:t>
            </a:r>
            <a:r>
              <a:rPr/>
              <a:t>date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hope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achieve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objective.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Minnesota</a:t>
            </a:r>
            <a:r>
              <a:rPr/>
              <a:t> </a:t>
            </a:r>
            <a:r>
              <a:rPr/>
              <a:t>Department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Health</a:t>
            </a:r>
            <a:r>
              <a:rPr/>
              <a:t> </a:t>
            </a:r>
            <a:r>
              <a:rPr/>
              <a:t>puts</a:t>
            </a:r>
            <a:r>
              <a:rPr/>
              <a:t> </a:t>
            </a:r>
            <a:r>
              <a:rPr/>
              <a:t>it,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obective</a:t>
            </a:r>
            <a:r>
              <a:rPr/>
              <a:t> </a:t>
            </a:r>
            <a:r>
              <a:rPr/>
              <a:t>should</a:t>
            </a:r>
            <a:r>
              <a:rPr/>
              <a:t> </a:t>
            </a:r>
            <a:r>
              <a:rPr/>
              <a:t>state</a:t>
            </a:r>
            <a:r>
              <a:rPr/>
              <a:t> </a:t>
            </a:r>
            <a:r>
              <a:rPr/>
              <a:t>“</a:t>
            </a:r>
            <a:r>
              <a:rPr/>
              <a:t>[Who]</a:t>
            </a:r>
            <a:r>
              <a:rPr/>
              <a:t> </a:t>
            </a:r>
            <a:r>
              <a:rPr/>
              <a:t>will</a:t>
            </a:r>
            <a:r>
              <a:rPr/>
              <a:t> </a:t>
            </a:r>
            <a:r>
              <a:rPr/>
              <a:t>[what]</a:t>
            </a:r>
            <a:r>
              <a:rPr/>
              <a:t> </a:t>
            </a:r>
            <a:r>
              <a:rPr/>
              <a:t>resulting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[measure]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[when]</a:t>
            </a:r>
            <a:r>
              <a:rPr/>
              <a:t>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8</a:t>
            </a:fld>
            <a:endParaRPr lang="en-US"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PDSA</a:t>
            </a:r>
            <a:r>
              <a:rPr/>
              <a:t> </a:t>
            </a:r>
            <a:r>
              <a:rPr/>
              <a:t>cycle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commonly</a:t>
            </a:r>
            <a:r>
              <a:rPr/>
              <a:t> </a:t>
            </a:r>
            <a:r>
              <a:rPr/>
              <a:t>used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describing</a:t>
            </a:r>
            <a:r>
              <a:rPr/>
              <a:t> </a:t>
            </a:r>
            <a:r>
              <a:rPr/>
              <a:t>QI</a:t>
            </a:r>
            <a:r>
              <a:rPr/>
              <a:t> </a:t>
            </a:r>
            <a:r>
              <a:rPr/>
              <a:t>teams.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acronym</a:t>
            </a:r>
            <a:r>
              <a:rPr/>
              <a:t> </a:t>
            </a:r>
            <a:r>
              <a:rPr/>
              <a:t>PDCA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Check</a:t>
            </a:r>
            <a:r>
              <a:rPr/>
              <a:t> </a:t>
            </a:r>
            <a:r>
              <a:rPr/>
              <a:t>substituting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Study,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intention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same.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cycle,</a:t>
            </a:r>
            <a:r>
              <a:rPr/>
              <a:t> </a:t>
            </a:r>
            <a:r>
              <a:rPr/>
              <a:t>which</a:t>
            </a:r>
            <a:r>
              <a:rPr/>
              <a:t> </a:t>
            </a:r>
            <a:r>
              <a:rPr/>
              <a:t>means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soon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act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what</a:t>
            </a:r>
            <a:r>
              <a:rPr/>
              <a:t> </a:t>
            </a:r>
            <a:r>
              <a:rPr/>
              <a:t>you’ve</a:t>
            </a:r>
            <a:r>
              <a:rPr/>
              <a:t> </a:t>
            </a:r>
            <a:r>
              <a:rPr/>
              <a:t>learned,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starting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second</a:t>
            </a:r>
            <a:r>
              <a:rPr/>
              <a:t> </a:t>
            </a:r>
            <a:r>
              <a:rPr/>
              <a:t>cycle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planning.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plan,</a:t>
            </a:r>
            <a:r>
              <a:rPr/>
              <a:t> </a:t>
            </a:r>
            <a:r>
              <a:rPr/>
              <a:t>do,</a:t>
            </a:r>
            <a:r>
              <a:rPr/>
              <a:t> </a:t>
            </a:r>
            <a:r>
              <a:rPr/>
              <a:t>study,</a:t>
            </a:r>
            <a:r>
              <a:rPr/>
              <a:t> </a:t>
            </a:r>
            <a:r>
              <a:rPr/>
              <a:t>act</a:t>
            </a:r>
            <a:r>
              <a:rPr/>
              <a:t> </a:t>
            </a:r>
            <a:r>
              <a:rPr/>
              <a:t>cycle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fairly</a:t>
            </a:r>
            <a:r>
              <a:rPr/>
              <a:t> </a:t>
            </a:r>
            <a:r>
              <a:rPr/>
              <a:t>straightforward,</a:t>
            </a:r>
            <a:r>
              <a:rPr/>
              <a:t> </a:t>
            </a:r>
            <a:r>
              <a:rPr/>
              <a:t>but</a:t>
            </a:r>
            <a:r>
              <a:rPr/>
              <a:t> </a:t>
            </a:r>
            <a:r>
              <a:rPr/>
              <a:t>I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trap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some</a:t>
            </a:r>
            <a:r>
              <a:rPr/>
              <a:t> </a:t>
            </a:r>
            <a:r>
              <a:rPr/>
              <a:t>QI</a:t>
            </a:r>
            <a:r>
              <a:rPr/>
              <a:t> </a:t>
            </a:r>
            <a:r>
              <a:rPr/>
              <a:t>teams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fall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ignore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four</a:t>
            </a:r>
            <a:r>
              <a:rPr/>
              <a:t> </a:t>
            </a:r>
            <a:r>
              <a:rPr/>
              <a:t>parts.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team,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example,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trapped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Plan,</a:t>
            </a:r>
            <a:r>
              <a:rPr/>
              <a:t> </a:t>
            </a:r>
            <a:r>
              <a:rPr/>
              <a:t>Do,</a:t>
            </a:r>
            <a:r>
              <a:rPr/>
              <a:t> </a:t>
            </a:r>
            <a:r>
              <a:rPr/>
              <a:t>Plan,</a:t>
            </a:r>
            <a:r>
              <a:rPr/>
              <a:t> </a:t>
            </a:r>
            <a:r>
              <a:rPr/>
              <a:t>Do</a:t>
            </a:r>
            <a:r>
              <a:rPr/>
              <a:t> </a:t>
            </a:r>
            <a:r>
              <a:rPr/>
              <a:t>cycle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never</a:t>
            </a:r>
            <a:r>
              <a:rPr/>
              <a:t> </a:t>
            </a:r>
            <a:r>
              <a:rPr/>
              <a:t>takes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learn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work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implement</a:t>
            </a:r>
            <a:r>
              <a:rPr/>
              <a:t> </a:t>
            </a:r>
            <a:r>
              <a:rPr/>
              <a:t>changes</a:t>
            </a:r>
            <a:r>
              <a:rPr/>
              <a:t> </a:t>
            </a:r>
            <a:r>
              <a:rPr/>
              <a:t>based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work.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team</a:t>
            </a:r>
            <a:r>
              <a:rPr/>
              <a:t> </a:t>
            </a:r>
            <a:r>
              <a:rPr/>
              <a:t>might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trapped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Plan,</a:t>
            </a:r>
            <a:r>
              <a:rPr/>
              <a:t> </a:t>
            </a:r>
            <a:r>
              <a:rPr/>
              <a:t>Act,</a:t>
            </a:r>
            <a:r>
              <a:rPr/>
              <a:t> </a:t>
            </a:r>
            <a:r>
              <a:rPr/>
              <a:t>Plan,</a:t>
            </a:r>
            <a:r>
              <a:rPr/>
              <a:t> </a:t>
            </a:r>
            <a:r>
              <a:rPr/>
              <a:t>Act</a:t>
            </a:r>
            <a:r>
              <a:rPr/>
              <a:t> </a:t>
            </a:r>
            <a:r>
              <a:rPr/>
              <a:t>cycle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never</a:t>
            </a:r>
            <a:r>
              <a:rPr/>
              <a:t> </a:t>
            </a:r>
            <a:r>
              <a:rPr/>
              <a:t>take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see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plans</a:t>
            </a:r>
            <a:r>
              <a:rPr/>
              <a:t> </a:t>
            </a:r>
            <a:r>
              <a:rPr/>
              <a:t>actually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measurable</a:t>
            </a:r>
            <a:r>
              <a:rPr/>
              <a:t> </a:t>
            </a:r>
            <a:r>
              <a:rPr/>
              <a:t>impact.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9</a:t>
            </a:fld>
            <a:endParaRPr lang="en-US"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Some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material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slide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taken</a:t>
            </a:r>
            <a:r>
              <a:rPr/>
              <a:t> </a:t>
            </a:r>
            <a:r>
              <a:rPr/>
              <a:t>from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http://www.ihi.org/resources/Pages/HowtoImprove/ScienceofImprovementEstablishingMeasures.aspx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QI</a:t>
            </a:r>
            <a:r>
              <a:rPr/>
              <a:t> </a:t>
            </a:r>
            <a:r>
              <a:rPr/>
              <a:t>studies</a:t>
            </a:r>
            <a:r>
              <a:rPr/>
              <a:t> </a:t>
            </a:r>
            <a:r>
              <a:rPr/>
              <a:t>measure</a:t>
            </a:r>
            <a:r>
              <a:rPr/>
              <a:t> </a:t>
            </a:r>
            <a:r>
              <a:rPr/>
              <a:t>broadly</a:t>
            </a:r>
            <a:r>
              <a:rPr/>
              <a:t> </a:t>
            </a:r>
            <a:r>
              <a:rPr/>
              <a:t>across</a:t>
            </a:r>
            <a:r>
              <a:rPr/>
              <a:t> </a:t>
            </a:r>
            <a:r>
              <a:rPr/>
              <a:t>three</a:t>
            </a:r>
            <a:r>
              <a:rPr/>
              <a:t> </a:t>
            </a:r>
            <a:r>
              <a:rPr/>
              <a:t>areas:</a:t>
            </a:r>
            <a:r>
              <a:rPr/>
              <a:t> </a:t>
            </a:r>
            <a:r>
              <a:rPr/>
              <a:t>outcome</a:t>
            </a:r>
            <a:r>
              <a:rPr/>
              <a:t> </a:t>
            </a:r>
            <a:r>
              <a:rPr/>
              <a:t>measures,</a:t>
            </a:r>
            <a:r>
              <a:rPr/>
              <a:t> </a:t>
            </a:r>
            <a:r>
              <a:rPr/>
              <a:t>process</a:t>
            </a:r>
            <a:r>
              <a:rPr/>
              <a:t> </a:t>
            </a:r>
            <a:r>
              <a:rPr/>
              <a:t>measures,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balancing</a:t>
            </a:r>
            <a:r>
              <a:rPr/>
              <a:t> </a:t>
            </a:r>
            <a:r>
              <a:rPr/>
              <a:t>measures.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An</a:t>
            </a:r>
            <a:r>
              <a:rPr/>
              <a:t> </a:t>
            </a:r>
            <a:r>
              <a:rPr/>
              <a:t>outcome</a:t>
            </a:r>
            <a:r>
              <a:rPr/>
              <a:t> </a:t>
            </a:r>
            <a:r>
              <a:rPr/>
              <a:t>measure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measurement</a:t>
            </a:r>
            <a:r>
              <a:rPr/>
              <a:t> </a:t>
            </a:r>
            <a:r>
              <a:rPr/>
              <a:t>taken</a:t>
            </a:r>
            <a:r>
              <a:rPr/>
              <a:t> </a:t>
            </a:r>
            <a:r>
              <a:rPr/>
              <a:t>directly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patients</a:t>
            </a:r>
            <a:r>
              <a:rPr/>
              <a:t> </a:t>
            </a:r>
            <a:r>
              <a:rPr/>
              <a:t>themselves.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visualize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system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flow</a:t>
            </a:r>
            <a:r>
              <a:rPr/>
              <a:t> </a:t>
            </a:r>
            <a:r>
              <a:rPr/>
              <a:t>chart,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outcome</a:t>
            </a:r>
            <a:r>
              <a:rPr/>
              <a:t> </a:t>
            </a:r>
            <a:r>
              <a:rPr/>
              <a:t>measures</a:t>
            </a:r>
            <a:r>
              <a:rPr/>
              <a:t> </a:t>
            </a:r>
            <a:r>
              <a:rPr/>
              <a:t>occur</a:t>
            </a:r>
            <a:r>
              <a:rPr/>
              <a:t> </a:t>
            </a:r>
            <a:r>
              <a:rPr/>
              <a:t>downstream</a:t>
            </a:r>
            <a:r>
              <a:rPr/>
              <a:t> </a:t>
            </a:r>
            <a:r>
              <a:rPr/>
              <a:t>(near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bottom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flow</a:t>
            </a:r>
            <a:r>
              <a:rPr/>
              <a:t> </a:t>
            </a:r>
            <a:r>
              <a:rPr/>
              <a:t>chart).</a:t>
            </a:r>
            <a:r>
              <a:rPr/>
              <a:t> </a:t>
            </a:r>
            <a:r>
              <a:rPr/>
              <a:t>Oucome</a:t>
            </a:r>
            <a:r>
              <a:rPr/>
              <a:t> </a:t>
            </a:r>
            <a:r>
              <a:rPr/>
              <a:t>measures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reason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QI</a:t>
            </a:r>
            <a:r>
              <a:rPr/>
              <a:t> </a:t>
            </a:r>
            <a:r>
              <a:rPr/>
              <a:t>teams</a:t>
            </a:r>
            <a:r>
              <a:rPr/>
              <a:t> </a:t>
            </a:r>
            <a:r>
              <a:rPr/>
              <a:t>exist.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make</a:t>
            </a:r>
            <a:r>
              <a:rPr/>
              <a:t> </a:t>
            </a:r>
            <a:r>
              <a:rPr/>
              <a:t>changes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any</a:t>
            </a:r>
            <a:r>
              <a:rPr/>
              <a:t> </a:t>
            </a:r>
            <a:r>
              <a:rPr/>
              <a:t>impact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patients,</a:t>
            </a:r>
            <a:r>
              <a:rPr/>
              <a:t> </a:t>
            </a:r>
            <a:r>
              <a:rPr/>
              <a:t>why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bothering?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But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can’t</a:t>
            </a:r>
            <a:r>
              <a:rPr/>
              <a:t> </a:t>
            </a:r>
            <a:r>
              <a:rPr/>
              <a:t>focus</a:t>
            </a:r>
            <a:r>
              <a:rPr/>
              <a:t> </a:t>
            </a:r>
            <a:r>
              <a:rPr/>
              <a:t>just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outcome</a:t>
            </a:r>
            <a:r>
              <a:rPr/>
              <a:t> </a:t>
            </a:r>
            <a:r>
              <a:rPr/>
              <a:t>measures.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thing,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noisy.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influenced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factors</a:t>
            </a:r>
            <a:r>
              <a:rPr/>
              <a:t> </a:t>
            </a:r>
            <a:r>
              <a:rPr/>
              <a:t>beyond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control.</a:t>
            </a:r>
            <a:r>
              <a:rPr/>
              <a:t> </a:t>
            </a:r>
            <a:r>
              <a:rPr/>
              <a:t>Second,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don’t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so</a:t>
            </a:r>
            <a:r>
              <a:rPr/>
              <a:t> </a:t>
            </a:r>
            <a:r>
              <a:rPr/>
              <a:t>much</a:t>
            </a:r>
            <a:r>
              <a:rPr/>
              <a:t> </a:t>
            </a:r>
            <a:r>
              <a:rPr/>
              <a:t>when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turn</a:t>
            </a:r>
            <a:r>
              <a:rPr/>
              <a:t> </a:t>
            </a:r>
            <a:r>
              <a:rPr/>
              <a:t>up</a:t>
            </a:r>
            <a:r>
              <a:rPr/>
              <a:t> </a:t>
            </a:r>
            <a:r>
              <a:rPr/>
              <a:t>negative.</a:t>
            </a:r>
            <a:r>
              <a:rPr/>
              <a:t> </a:t>
            </a: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many</a:t>
            </a:r>
            <a:r>
              <a:rPr/>
              <a:t> </a:t>
            </a:r>
            <a:r>
              <a:rPr/>
              <a:t>places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flow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things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go</a:t>
            </a:r>
            <a:r>
              <a:rPr/>
              <a:t> </a:t>
            </a:r>
            <a:r>
              <a:rPr/>
              <a:t>wrong,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measurements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bottom,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won’t</a:t>
            </a:r>
            <a:r>
              <a:rPr/>
              <a:t> </a:t>
            </a:r>
            <a:r>
              <a:rPr/>
              <a:t>know</a:t>
            </a:r>
            <a:r>
              <a:rPr/>
              <a:t> </a:t>
            </a:r>
            <a:r>
              <a:rPr/>
              <a:t>where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flow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intervention</a:t>
            </a:r>
            <a:r>
              <a:rPr/>
              <a:t> </a:t>
            </a:r>
            <a:r>
              <a:rPr/>
              <a:t>failed.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A</a:t>
            </a:r>
            <a:r>
              <a:rPr/>
              <a:t> </a:t>
            </a:r>
            <a:r>
              <a:rPr/>
              <a:t>process</a:t>
            </a:r>
            <a:r>
              <a:rPr/>
              <a:t> </a:t>
            </a:r>
            <a:r>
              <a:rPr/>
              <a:t>measure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measurement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how</a:t>
            </a:r>
            <a:r>
              <a:rPr/>
              <a:t> </a:t>
            </a:r>
            <a:r>
              <a:rPr/>
              <a:t>care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delivered</a:t>
            </a:r>
            <a:r>
              <a:rPr/>
              <a:t> </a:t>
            </a:r>
            <a:r>
              <a:rPr/>
              <a:t>at</a:t>
            </a:r>
            <a:r>
              <a:rPr/>
              <a:t> </a:t>
            </a:r>
            <a:r>
              <a:rPr/>
              <a:t>various</a:t>
            </a:r>
            <a:r>
              <a:rPr/>
              <a:t> </a:t>
            </a:r>
            <a:r>
              <a:rPr/>
              <a:t>stages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health</a:t>
            </a:r>
            <a:r>
              <a:rPr/>
              <a:t> </a:t>
            </a:r>
            <a:r>
              <a:rPr/>
              <a:t>care</a:t>
            </a:r>
            <a:r>
              <a:rPr/>
              <a:t> </a:t>
            </a:r>
            <a:r>
              <a:rPr/>
              <a:t>process.</a:t>
            </a:r>
            <a:r>
              <a:rPr/>
              <a:t> </a:t>
            </a:r>
            <a:r>
              <a:rPr/>
              <a:t>Process</a:t>
            </a:r>
            <a:r>
              <a:rPr/>
              <a:t> </a:t>
            </a:r>
            <a:r>
              <a:rPr/>
              <a:t>measures</a:t>
            </a:r>
            <a:r>
              <a:rPr/>
              <a:t> </a:t>
            </a:r>
            <a:r>
              <a:rPr/>
              <a:t>involve</a:t>
            </a:r>
            <a:r>
              <a:rPr/>
              <a:t> </a:t>
            </a:r>
            <a:r>
              <a:rPr/>
              <a:t>resources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money</a:t>
            </a:r>
            <a:r>
              <a:rPr/>
              <a:t> </a:t>
            </a:r>
            <a:r>
              <a:rPr/>
              <a:t>spent.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percentage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particular</a:t>
            </a:r>
            <a:r>
              <a:rPr/>
              <a:t> </a:t>
            </a:r>
            <a:r>
              <a:rPr/>
              <a:t>step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followed</a:t>
            </a:r>
            <a:r>
              <a:rPr/>
              <a:t> </a:t>
            </a:r>
            <a:r>
              <a:rPr/>
              <a:t>correctly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resource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available.</a:t>
            </a:r>
            <a:r>
              <a:rPr/>
              <a:t> </a:t>
            </a:r>
            <a:r>
              <a:rPr/>
              <a:t>They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measure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degree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consistency,</a:t>
            </a:r>
            <a:r>
              <a:rPr/>
              <a:t> </a:t>
            </a:r>
            <a:r>
              <a:rPr/>
              <a:t>such</a:t>
            </a:r>
            <a:r>
              <a:rPr/>
              <a:t> </a:t>
            </a:r>
            <a:r>
              <a:rPr/>
              <a:t>as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range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standard</a:t>
            </a:r>
            <a:r>
              <a:rPr/>
              <a:t> </a:t>
            </a:r>
            <a:r>
              <a:rPr/>
              <a:t>deviation.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Process</a:t>
            </a:r>
            <a:r>
              <a:rPr/>
              <a:t> </a:t>
            </a:r>
            <a:r>
              <a:rPr/>
              <a:t>measures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typically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top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middle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flow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(or</a:t>
            </a:r>
            <a:r>
              <a:rPr/>
              <a:t> </a:t>
            </a:r>
            <a:r>
              <a:rPr/>
              <a:t>upstream).</a:t>
            </a:r>
            <a:r>
              <a:rPr/>
              <a:t> </a:t>
            </a: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intervention</a:t>
            </a:r>
            <a:r>
              <a:rPr/>
              <a:t> </a:t>
            </a:r>
            <a:r>
              <a:rPr/>
              <a:t>failed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influece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outdome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your</a:t>
            </a:r>
            <a:r>
              <a:rPr/>
              <a:t> </a:t>
            </a:r>
            <a:r>
              <a:rPr/>
              <a:t>patients,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process</a:t>
            </a:r>
            <a:r>
              <a:rPr/>
              <a:t> </a:t>
            </a:r>
            <a:r>
              <a:rPr/>
              <a:t>measures</a:t>
            </a:r>
            <a:r>
              <a:rPr/>
              <a:t> </a:t>
            </a:r>
            <a:r>
              <a:rPr/>
              <a:t>can</a:t>
            </a:r>
            <a:r>
              <a:rPr/>
              <a:t> </a:t>
            </a:r>
            <a:r>
              <a:rPr/>
              <a:t>help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understand</a:t>
            </a:r>
            <a:r>
              <a:rPr/>
              <a:t> </a:t>
            </a:r>
            <a:r>
              <a:rPr/>
              <a:t>why.</a:t>
            </a:r>
            <a:r>
              <a:rPr/>
              <a:t> </a:t>
            </a:r>
            <a:r>
              <a:rPr/>
              <a:t>Did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intervention</a:t>
            </a:r>
            <a:r>
              <a:rPr/>
              <a:t> </a:t>
            </a:r>
            <a:r>
              <a:rPr/>
              <a:t>fail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delivered</a:t>
            </a:r>
            <a:r>
              <a:rPr/>
              <a:t> </a:t>
            </a:r>
            <a:r>
              <a:rPr/>
              <a:t>properly?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Balancing</a:t>
            </a:r>
            <a:r>
              <a:rPr/>
              <a:t> </a:t>
            </a:r>
            <a:r>
              <a:rPr/>
              <a:t>measures</a:t>
            </a:r>
            <a:r>
              <a:rPr/>
              <a:t> </a:t>
            </a:r>
            <a:r>
              <a:rPr/>
              <a:t>account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unintended</a:t>
            </a:r>
            <a:r>
              <a:rPr/>
              <a:t> </a:t>
            </a:r>
            <a:r>
              <a:rPr/>
              <a:t>consequences.</a:t>
            </a:r>
            <a:r>
              <a:rPr/>
              <a:t> </a:t>
            </a:r>
            <a:r>
              <a:rPr/>
              <a:t>Did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improvement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one</a:t>
            </a:r>
            <a:r>
              <a:rPr/>
              <a:t> </a:t>
            </a:r>
            <a:r>
              <a:rPr/>
              <a:t>area</a:t>
            </a:r>
            <a:r>
              <a:rPr/>
              <a:t> </a:t>
            </a:r>
            <a:r>
              <a:rPr/>
              <a:t>lead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an</a:t>
            </a:r>
            <a:r>
              <a:rPr/>
              <a:t> </a:t>
            </a:r>
            <a:r>
              <a:rPr/>
              <a:t>offsetting</a:t>
            </a:r>
            <a:r>
              <a:rPr/>
              <a:t> </a:t>
            </a:r>
            <a:r>
              <a:rPr/>
              <a:t>decline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another</a:t>
            </a:r>
            <a:r>
              <a:rPr/>
              <a:t> </a:t>
            </a:r>
            <a:r>
              <a:rPr/>
              <a:t>area?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would</a:t>
            </a:r>
            <a:r>
              <a:rPr/>
              <a:t> </a:t>
            </a:r>
            <a:r>
              <a:rPr/>
              <a:t>be</a:t>
            </a:r>
            <a:r>
              <a:rPr/>
              <a:t> </a:t>
            </a:r>
            <a:r>
              <a:rPr/>
              <a:t>like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famous</a:t>
            </a:r>
            <a:r>
              <a:rPr/>
              <a:t> </a:t>
            </a:r>
            <a:r>
              <a:rPr/>
              <a:t>saying,</a:t>
            </a:r>
            <a:r>
              <a:rPr/>
              <a:t> </a:t>
            </a:r>
            <a:r>
              <a:rPr/>
              <a:t>“</a:t>
            </a:r>
            <a:r>
              <a:rPr/>
              <a:t>jumping</a:t>
            </a:r>
            <a:r>
              <a:rPr/>
              <a:t> </a:t>
            </a:r>
            <a:r>
              <a:rPr/>
              <a:t>from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frying</a:t>
            </a:r>
            <a:r>
              <a:rPr/>
              <a:t> </a:t>
            </a:r>
            <a:r>
              <a:rPr/>
              <a:t>pan</a:t>
            </a:r>
            <a:r>
              <a:rPr/>
              <a:t> </a:t>
            </a:r>
            <a:r>
              <a:rPr/>
              <a:t>into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fire.</a:t>
            </a:r>
            <a:r>
              <a:rPr/>
              <a:t>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10</a:t>
            </a:fld>
            <a:endParaRPr lang="en-US"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There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two</a:t>
            </a:r>
            <a:r>
              <a:rPr/>
              <a:t> </a:t>
            </a:r>
            <a:r>
              <a:rPr/>
              <a:t>tools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QI</a:t>
            </a:r>
            <a:r>
              <a:rPr/>
              <a:t> </a:t>
            </a:r>
            <a:r>
              <a:rPr/>
              <a:t>that</a:t>
            </a:r>
            <a:r>
              <a:rPr/>
              <a:t> </a:t>
            </a:r>
            <a:r>
              <a:rPr/>
              <a:t>are</a:t>
            </a:r>
            <a:r>
              <a:rPr/>
              <a:t> </a:t>
            </a:r>
            <a:r>
              <a:rPr/>
              <a:t>very</a:t>
            </a:r>
            <a:r>
              <a:rPr/>
              <a:t> </a:t>
            </a:r>
            <a:r>
              <a:rPr/>
              <a:t>helpful</a:t>
            </a:r>
            <a:r>
              <a:rPr/>
              <a:t> </a:t>
            </a:r>
            <a:r>
              <a:rPr/>
              <a:t>during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planning</a:t>
            </a:r>
            <a:r>
              <a:rPr/>
              <a:t> </a:t>
            </a:r>
            <a:r>
              <a:rPr/>
              <a:t>process,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fishbone</a:t>
            </a:r>
            <a:r>
              <a:rPr/>
              <a:t> </a:t>
            </a:r>
            <a:r>
              <a:rPr/>
              <a:t>diagram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Pareto</a:t>
            </a:r>
            <a:r>
              <a:rPr/>
              <a:t> </a:t>
            </a:r>
            <a:r>
              <a:rPr/>
              <a:t>chart.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fishbone</a:t>
            </a:r>
            <a:r>
              <a:rPr/>
              <a:t> </a:t>
            </a:r>
            <a:r>
              <a:rPr/>
              <a:t>diagram</a:t>
            </a:r>
            <a:r>
              <a:rPr/>
              <a:t> </a:t>
            </a:r>
            <a:r>
              <a:rPr/>
              <a:t>(also</a:t>
            </a:r>
            <a:r>
              <a:rPr/>
              <a:t> </a:t>
            </a:r>
            <a:r>
              <a:rPr/>
              <a:t>called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Ishikawa</a:t>
            </a:r>
            <a:r>
              <a:rPr/>
              <a:t> </a:t>
            </a:r>
            <a:r>
              <a:rPr/>
              <a:t>diagram,</a:t>
            </a:r>
            <a:r>
              <a:rPr/>
              <a:t> </a:t>
            </a:r>
            <a:r>
              <a:rPr/>
              <a:t>or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case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effect</a:t>
            </a:r>
            <a:r>
              <a:rPr/>
              <a:t> </a:t>
            </a:r>
            <a:r>
              <a:rPr/>
              <a:t>diagram)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tool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identifying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root</a:t>
            </a:r>
            <a:r>
              <a:rPr/>
              <a:t> </a:t>
            </a:r>
            <a:r>
              <a:rPr/>
              <a:t>causes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quality</a:t>
            </a:r>
            <a:r>
              <a:rPr/>
              <a:t> </a:t>
            </a:r>
            <a:r>
              <a:rPr/>
              <a:t>problems.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was</a:t>
            </a:r>
            <a:r>
              <a:rPr/>
              <a:t> </a:t>
            </a:r>
            <a:r>
              <a:rPr/>
              <a:t>named</a:t>
            </a:r>
            <a:r>
              <a:rPr/>
              <a:t> </a:t>
            </a:r>
            <a:r>
              <a:rPr/>
              <a:t>after</a:t>
            </a:r>
            <a:r>
              <a:rPr/>
              <a:t> </a:t>
            </a:r>
            <a:r>
              <a:rPr/>
              <a:t>Kaoru</a:t>
            </a:r>
            <a:r>
              <a:rPr/>
              <a:t> </a:t>
            </a:r>
            <a:r>
              <a:rPr/>
              <a:t>Ishikawa,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man</a:t>
            </a:r>
            <a:r>
              <a:rPr/>
              <a:t> </a:t>
            </a:r>
            <a:r>
              <a:rPr/>
              <a:t>who</a:t>
            </a:r>
            <a:r>
              <a:rPr/>
              <a:t> </a:t>
            </a:r>
            <a:r>
              <a:rPr/>
              <a:t>pioneered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chart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quality</a:t>
            </a:r>
            <a:r>
              <a:rPr/>
              <a:t> </a:t>
            </a:r>
            <a:r>
              <a:rPr/>
              <a:t>improvement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1960’s.</a:t>
            </a:r>
            <a:r>
              <a:rPr/>
              <a:t> </a:t>
            </a:r>
            <a:r>
              <a:rPr/>
              <a:t>It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graphical</a:t>
            </a:r>
            <a:r>
              <a:rPr/>
              <a:t> </a:t>
            </a:r>
            <a:r>
              <a:rPr/>
              <a:t>method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displaying</a:t>
            </a:r>
            <a:r>
              <a:rPr/>
              <a:t> </a:t>
            </a:r>
            <a:r>
              <a:rPr/>
              <a:t>possible</a:t>
            </a:r>
            <a:r>
              <a:rPr/>
              <a:t> </a:t>
            </a:r>
            <a:r>
              <a:rPr/>
              <a:t>causes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quality</a:t>
            </a:r>
            <a:r>
              <a:rPr/>
              <a:t> </a:t>
            </a:r>
            <a:r>
              <a:rPr/>
              <a:t>problem.</a:t>
            </a:r>
          </a:p>
          <a:p>
            <a:pPr lvl="0" marL="0" indent="0">
              <a:buNone/>
            </a:pPr>
          </a:p>
          <a:p>
            <a:pPr lvl="0" marL="0" indent="0">
              <a:buNone/>
            </a:pPr>
            <a:r>
              <a:rPr/>
              <a:t>If</a:t>
            </a:r>
            <a:r>
              <a:rPr/>
              <a:t> </a:t>
            </a:r>
            <a:r>
              <a:rPr/>
              <a:t>you</a:t>
            </a:r>
            <a:r>
              <a:rPr/>
              <a:t> </a:t>
            </a:r>
            <a:r>
              <a:rPr/>
              <a:t>want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use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Fishbone</a:t>
            </a:r>
            <a:r>
              <a:rPr/>
              <a:t> </a:t>
            </a:r>
            <a:r>
              <a:rPr/>
              <a:t>Diagram,</a:t>
            </a:r>
            <a:r>
              <a:rPr/>
              <a:t> </a:t>
            </a:r>
            <a:r>
              <a:rPr/>
              <a:t>first</a:t>
            </a:r>
            <a:r>
              <a:rPr/>
              <a:t> </a:t>
            </a:r>
            <a:r>
              <a:rPr/>
              <a:t>list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main</a:t>
            </a:r>
            <a:r>
              <a:rPr/>
              <a:t> </a:t>
            </a:r>
            <a:r>
              <a:rPr/>
              <a:t>problem</a:t>
            </a:r>
            <a:r>
              <a:rPr/>
              <a:t> </a:t>
            </a:r>
            <a:r>
              <a:rPr/>
              <a:t>on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right</a:t>
            </a:r>
            <a:r>
              <a:rPr/>
              <a:t> </a:t>
            </a:r>
            <a:r>
              <a:rPr/>
              <a:t>hand</a:t>
            </a:r>
            <a:r>
              <a:rPr/>
              <a:t> </a:t>
            </a:r>
            <a:r>
              <a:rPr/>
              <a:t>side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paper.</a:t>
            </a:r>
            <a:r>
              <a:rPr/>
              <a:t> </a:t>
            </a:r>
            <a:r>
              <a:rPr/>
              <a:t>Then</a:t>
            </a:r>
            <a:r>
              <a:rPr/>
              <a:t> </a:t>
            </a:r>
            <a:r>
              <a:rPr/>
              <a:t>draw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horizontal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represent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“</a:t>
            </a:r>
            <a:r>
              <a:rPr/>
              <a:t>backbone</a:t>
            </a:r>
            <a:r>
              <a:rPr/>
              <a:t>”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diagram.</a:t>
            </a:r>
            <a:r>
              <a:rPr/>
              <a:t> </a:t>
            </a:r>
            <a:r>
              <a:rPr/>
              <a:t>This</a:t>
            </a:r>
            <a:r>
              <a:rPr/>
              <a:t> </a:t>
            </a:r>
            <a:r>
              <a:rPr/>
              <a:t>line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not</a:t>
            </a:r>
            <a:r>
              <a:rPr/>
              <a:t> </a:t>
            </a:r>
            <a:r>
              <a:rPr/>
              <a:t>labeled.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8BDFEC3-8487-43E8-A154-7C12CBC1FFF2}" type="slidenum">
              <a:rPr lang="en-US"/>
              <a:t>12</a:t>
            </a:fld>
            <a:endParaRPr lang="en-US"/>
          </a:p>
        </p:txBody>
      </p:sp>
    </p:spTree>
  </p:cSld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12/30/2018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8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9.xml" /><Relationship Id="rId3" Type="http://schemas.openxmlformats.org/officeDocument/2006/relationships/image" Target="../media/image1.png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0.xml" /><Relationship Id="rId3" Type="http://schemas.openxmlformats.org/officeDocument/2006/relationships/image" Target="../media/image2.png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1.xml" /><Relationship Id="rId3" Type="http://schemas.openxmlformats.org/officeDocument/2006/relationships/image" Target="../media/image3.png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2.xml" /><Relationship Id="rId3" Type="http://schemas.openxmlformats.org/officeDocument/2006/relationships/image" Target="../media/image4.png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3.xml" /><Relationship Id="rId3" Type="http://schemas.openxmlformats.org/officeDocument/2006/relationships/image" Target="../media/image5.png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4.xml" /><Relationship Id="rId3" Type="http://schemas.openxmlformats.org/officeDocument/2006/relationships/image" Target="../media/image6.jpg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5.xml" /><Relationship Id="rId3" Type="http://schemas.openxmlformats.org/officeDocument/2006/relationships/image" Target="../media/image7.png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6.xm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7.xml" /><Relationship Id="rId3" Type="http://schemas.openxmlformats.org/officeDocument/2006/relationships/image" Target="../media/image8.png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8.xml" /><Relationship Id="rId3" Type="http://schemas.openxmlformats.org/officeDocument/2006/relationships/image" Target="../media/image9.png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19.xml" /><Relationship Id="rId3" Type="http://schemas.openxmlformats.org/officeDocument/2006/relationships/image" Target="../media/image10.png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0.xml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1.xml" /></Relationships>
</file>

<file path=ppt/slides/_rels/slide2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2.xml" /></Relationships>
</file>

<file path=ppt/slides/_rels/slide2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3.xml" /></Relationships>
</file>

<file path=ppt/slides/_rels/slide2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4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.xml" /></Relationships>
</file>

<file path=ppt/slides/_rels/slide3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5.xml" /></Relationships>
</file>

<file path=ppt/slides/_rels/slide3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6.xml" /></Relationships>
</file>

<file path=ppt/slides/_rels/slide3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1.png" /></Relationships>
</file>

<file path=ppt/slides/_rels/slide3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2.png" /></Relationships>
</file>

<file path=ppt/slides/_rels/slide3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7.xml" /></Relationships>
</file>

<file path=ppt/slides/_rels/slide3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3.png" /></Relationships>
</file>

<file path=ppt/slides/_rels/slide3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3.xml" /></Relationships>
</file>

<file path=ppt/slides/_rels/slide4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28.xml" /></Relationships>
</file>

<file path=ppt/slides/_rels/slide4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4.png" /></Relationships>
</file>

<file path=ppt/slides/_rels/slide4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4.xml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5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6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notesSlide" Target="../notesSlides/notesSlide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Video</a:t>
            </a:r>
            <a:r>
              <a:rPr/>
              <a:t> </a:t>
            </a:r>
            <a:r>
              <a:rPr/>
              <a:t>5</a:t>
            </a:r>
            <a:r>
              <a:rPr/>
              <a:t> </a:t>
            </a:r>
            <a:r>
              <a:rPr/>
              <a:t>-</a:t>
            </a:r>
            <a:r>
              <a:rPr/>
              <a:t> </a:t>
            </a:r>
            <a:r>
              <a:rPr/>
              <a:t>Quasi-experimental</a:t>
            </a:r>
            <a:r>
              <a:rPr/>
              <a:t> </a:t>
            </a:r>
            <a:r>
              <a:rPr/>
              <a:t>studies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  <a:r>
              <a:rPr/>
              <a:t>Steve</a:t>
            </a:r>
            <a:r>
              <a:rPr/>
              <a:t> </a:t>
            </a:r>
            <a:r>
              <a:rPr/>
              <a:t>Simon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Process,</a:t>
            </a:r>
            <a:r>
              <a:rPr/>
              <a:t> </a:t>
            </a:r>
            <a:r>
              <a:rPr/>
              <a:t>outcome,</a:t>
            </a:r>
            <a:r>
              <a:rPr/>
              <a:t> </a:t>
            </a:r>
            <a:r>
              <a:rPr/>
              <a:t>and</a:t>
            </a:r>
            <a:r>
              <a:rPr/>
              <a:t> </a:t>
            </a:r>
            <a:r>
              <a:rPr/>
              <a:t>balancing</a:t>
            </a:r>
            <a:r>
              <a:rPr/>
              <a:t> </a:t>
            </a:r>
            <a:r>
              <a:rPr/>
              <a:t>measures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Outcome measures</a:t>
            </a:r>
          </a:p>
          <a:p>
            <a:pPr lvl="2"/>
            <a:r>
              <a:rPr/>
              <a:t>Direct measure</a:t>
            </a:r>
          </a:p>
          <a:p>
            <a:pPr lvl="2"/>
            <a:r>
              <a:rPr/>
              <a:t>Low signal to noise ratio</a:t>
            </a:r>
          </a:p>
          <a:p>
            <a:pPr lvl="1"/>
            <a:r>
              <a:rPr/>
              <a:t>Process measures</a:t>
            </a:r>
          </a:p>
          <a:p>
            <a:pPr lvl="2"/>
            <a:r>
              <a:rPr/>
              <a:t>Delivering what you promised</a:t>
            </a:r>
          </a:p>
          <a:p>
            <a:pPr lvl="2"/>
            <a:r>
              <a:rPr/>
              <a:t>Understanding the WHY</a:t>
            </a:r>
          </a:p>
          <a:p>
            <a:pPr lvl="1"/>
            <a:r>
              <a:rPr/>
              <a:t>Balancing measures</a:t>
            </a:r>
          </a:p>
          <a:p>
            <a:pPr lvl="2"/>
            <a:r>
              <a:rPr/>
              <a:t>Unintended consequences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Break</a:t>
            </a:r>
            <a:r>
              <a:rPr/>
              <a:t> </a:t>
            </a:r>
            <a:r>
              <a:rPr/>
              <a:t>#2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have you learned</a:t>
            </a:r>
          </a:p>
          <a:p>
            <a:pPr lvl="2"/>
            <a:r>
              <a:rPr/>
              <a:t>Framework for quality improvement studies</a:t>
            </a:r>
          </a:p>
          <a:p>
            <a:pPr lvl="1"/>
            <a:r>
              <a:rPr/>
              <a:t>What’s next</a:t>
            </a:r>
          </a:p>
          <a:p>
            <a:pPr lvl="2"/>
            <a:r>
              <a:rPr/>
              <a:t>Fishbone diagrams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Drawing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fishbone</a:t>
            </a:r>
            <a:r>
              <a:rPr/>
              <a:t> </a:t>
            </a:r>
            <a:r>
              <a:rPr/>
              <a:t>diagram</a:t>
            </a:r>
            <a:r>
              <a:rPr/>
              <a:t> </a:t>
            </a:r>
            <a:r>
              <a:rPr/>
              <a:t>(1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3)</a:t>
            </a:r>
          </a:p>
        </p:txBody>
      </p:sp>
      <p:pic>
        <p:nvPicPr>
          <p:cNvPr descr="../images/05/draw-fishbone0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197100" y="1600200"/>
            <a:ext cx="47625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First</a:t>
            </a:r>
            <a:r>
              <a:rPr/>
              <a:t> </a:t>
            </a:r>
            <a:r>
              <a:rPr/>
              <a:t>step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drawing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fisbone</a:t>
            </a:r>
            <a:r>
              <a:rPr/>
              <a:t> </a:t>
            </a:r>
            <a:r>
              <a:rPr/>
              <a:t>diagram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Drawing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fishbone</a:t>
            </a:r>
            <a:r>
              <a:rPr/>
              <a:t> </a:t>
            </a:r>
            <a:r>
              <a:rPr/>
              <a:t>diagram</a:t>
            </a:r>
            <a:r>
              <a:rPr/>
              <a:t> </a:t>
            </a:r>
            <a:r>
              <a:rPr/>
              <a:t>(2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3)</a:t>
            </a:r>
          </a:p>
        </p:txBody>
      </p:sp>
      <p:pic>
        <p:nvPicPr>
          <p:cNvPr descr="../images/05/draw-fishbone0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133600" y="1600200"/>
            <a:ext cx="48768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Second</a:t>
            </a:r>
            <a:r>
              <a:rPr/>
              <a:t> </a:t>
            </a:r>
            <a:r>
              <a:rPr/>
              <a:t>step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drawing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fisbone</a:t>
            </a:r>
            <a:r>
              <a:rPr/>
              <a:t> </a:t>
            </a:r>
            <a:r>
              <a:rPr/>
              <a:t>diagram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Drawing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fishbone</a:t>
            </a:r>
            <a:r>
              <a:rPr/>
              <a:t> </a:t>
            </a:r>
            <a:r>
              <a:rPr/>
              <a:t>diagram</a:t>
            </a:r>
            <a:r>
              <a:rPr/>
              <a:t> </a:t>
            </a:r>
            <a:r>
              <a:rPr/>
              <a:t>(3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3)</a:t>
            </a:r>
          </a:p>
        </p:txBody>
      </p:sp>
      <p:pic>
        <p:nvPicPr>
          <p:cNvPr descr="../images/05/draw-fishbone03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993900" y="1600200"/>
            <a:ext cx="5156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Third</a:t>
            </a:r>
            <a:r>
              <a:rPr/>
              <a:t> </a:t>
            </a:r>
            <a:r>
              <a:rPr/>
              <a:t>step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drawing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fisbone</a:t>
            </a:r>
            <a:r>
              <a:rPr/>
              <a:t> </a:t>
            </a:r>
            <a:r>
              <a:rPr/>
              <a:t>diagram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Fishbone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(1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4)</a:t>
            </a:r>
          </a:p>
        </p:txBody>
      </p:sp>
      <p:pic>
        <p:nvPicPr>
          <p:cNvPr descr="../images/05/fishbone0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247900" y="1600200"/>
            <a:ext cx="4648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Fishbone</a:t>
            </a:r>
            <a:r>
              <a:rPr/>
              <a:t> </a:t>
            </a:r>
            <a:r>
              <a:rPr/>
              <a:t>diagram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Fishbone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(2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4)</a:t>
            </a:r>
          </a:p>
        </p:txBody>
      </p:sp>
      <p:pic>
        <p:nvPicPr>
          <p:cNvPr descr="../images/05/fishbone0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968500" y="1600200"/>
            <a:ext cx="52070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Fishbone</a:t>
            </a:r>
            <a:r>
              <a:rPr/>
              <a:t> </a:t>
            </a:r>
            <a:r>
              <a:rPr/>
              <a:t>diagram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Fishbone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(3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4)</a:t>
            </a:r>
          </a:p>
        </p:txBody>
      </p:sp>
      <p:pic>
        <p:nvPicPr>
          <p:cNvPr descr="../images/05/fishbone03.jp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247900" y="1600200"/>
            <a:ext cx="46482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Fishbone</a:t>
            </a:r>
            <a:r>
              <a:rPr/>
              <a:t> </a:t>
            </a:r>
            <a:r>
              <a:rPr/>
              <a:t>diagram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Fishbone</a:t>
            </a:r>
            <a:r>
              <a:rPr/>
              <a:t> </a:t>
            </a:r>
            <a:r>
              <a:rPr/>
              <a:t>example</a:t>
            </a:r>
            <a:r>
              <a:rPr/>
              <a:t> </a:t>
            </a:r>
            <a:r>
              <a:rPr/>
              <a:t>(4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4)</a:t>
            </a:r>
          </a:p>
        </p:txBody>
      </p:sp>
      <p:pic>
        <p:nvPicPr>
          <p:cNvPr descr="../images/05/fishbone04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070100" y="1600200"/>
            <a:ext cx="50038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Fishbone</a:t>
            </a:r>
            <a:r>
              <a:rPr/>
              <a:t> </a:t>
            </a:r>
            <a:r>
              <a:rPr/>
              <a:t>diagram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Break</a:t>
            </a:r>
            <a:r>
              <a:rPr/>
              <a:t> </a:t>
            </a:r>
            <a:r>
              <a:rPr/>
              <a:t>#3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have you learned</a:t>
            </a:r>
          </a:p>
          <a:p>
            <a:pPr lvl="2"/>
            <a:r>
              <a:rPr/>
              <a:t>Fishbone diagrams</a:t>
            </a:r>
          </a:p>
          <a:p>
            <a:pPr lvl="1"/>
            <a:r>
              <a:rPr/>
              <a:t>What’s next</a:t>
            </a:r>
          </a:p>
          <a:p>
            <a:pPr lvl="2"/>
            <a:r>
              <a:rPr/>
              <a:t>Pareto charts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>
              <a:buAutoNum type="arabicPeriod"/>
            </a:pPr>
            <a:r>
              <a:rPr/>
              <a:t>To contrast the features of a quality improvement study with a research study</a:t>
            </a:r>
          </a:p>
          <a:p>
            <a:pPr lvl="1">
              <a:buAutoNum type="arabicPeriod"/>
            </a:pPr>
            <a:r>
              <a:rPr/>
              <a:t>To describe the various quasi-experimental approaches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Pareto</a:t>
            </a:r>
            <a:r>
              <a:rPr/>
              <a:t> </a:t>
            </a:r>
            <a:r>
              <a:rPr/>
              <a:t>chart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Based on the Pareto 80-20 principle.</a:t>
            </a:r>
          </a:p>
          <a:p>
            <a:pPr lvl="2"/>
            <a:r>
              <a:rPr/>
              <a:t>The “frequent few”</a:t>
            </a:r>
          </a:p>
          <a:p>
            <a:pPr lvl="1"/>
            <a:r>
              <a:rPr/>
              <a:t>Proportion of cases associated with a specific cause.</a:t>
            </a:r>
          </a:p>
          <a:p>
            <a:pPr lvl="2"/>
            <a:r>
              <a:rPr/>
              <a:t>Combined with cumulative frequency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Pareto</a:t>
            </a:r>
            <a:r>
              <a:rPr/>
              <a:t> </a:t>
            </a:r>
            <a:r>
              <a:rPr/>
              <a:t>(1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3)</a:t>
            </a:r>
          </a:p>
        </p:txBody>
      </p:sp>
      <p:pic>
        <p:nvPicPr>
          <p:cNvPr descr="../images/05/pareto01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095500" y="1600200"/>
            <a:ext cx="49530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Pareto</a:t>
            </a:r>
            <a:r>
              <a:rPr/>
              <a:t> </a:t>
            </a:r>
            <a:r>
              <a:rPr/>
              <a:t>chart</a:t>
            </a:r>
          </a:p>
        </p:txBody>
      </p:sp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Pareto</a:t>
            </a:r>
            <a:r>
              <a:rPr/>
              <a:t> </a:t>
            </a:r>
            <a:r>
              <a:rPr/>
              <a:t>(2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3)</a:t>
            </a:r>
          </a:p>
        </p:txBody>
      </p:sp>
      <p:pic>
        <p:nvPicPr>
          <p:cNvPr descr="../images/05/pareto02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2044700" y="1600200"/>
            <a:ext cx="50673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Pareto</a:t>
            </a:r>
            <a:r>
              <a:rPr/>
              <a:t> </a:t>
            </a:r>
            <a:r>
              <a:rPr/>
              <a:t>chart</a:t>
            </a:r>
          </a:p>
        </p:txBody>
      </p:sp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Pareto</a:t>
            </a:r>
            <a:r>
              <a:rPr/>
              <a:t> </a:t>
            </a:r>
            <a:r>
              <a:rPr/>
              <a:t>(3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3)</a:t>
            </a:r>
          </a:p>
        </p:txBody>
      </p:sp>
      <p:pic>
        <p:nvPicPr>
          <p:cNvPr descr="../images/05/pareto03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1473200" y="1600200"/>
            <a:ext cx="62103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Pareto</a:t>
            </a:r>
            <a:r>
              <a:rPr/>
              <a:t> </a:t>
            </a:r>
            <a:r>
              <a:rPr/>
              <a:t>chart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Break</a:t>
            </a:r>
            <a:r>
              <a:rPr/>
              <a:t> </a:t>
            </a:r>
            <a:r>
              <a:rPr/>
              <a:t>#4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have you learned</a:t>
            </a:r>
          </a:p>
          <a:p>
            <a:pPr lvl="2"/>
            <a:r>
              <a:rPr/>
              <a:t>Pareto charts</a:t>
            </a:r>
          </a:p>
          <a:p>
            <a:pPr lvl="1"/>
            <a:r>
              <a:rPr/>
              <a:t>What’s next</a:t>
            </a:r>
          </a:p>
          <a:p>
            <a:pPr lvl="2"/>
            <a:r>
              <a:rPr/>
              <a:t>Simple quasi-experimental studies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quasi-experimental</a:t>
            </a:r>
            <a:r>
              <a:rPr/>
              <a:t> </a:t>
            </a:r>
            <a:r>
              <a:rPr/>
              <a:t>study?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Could but does not use randomization</a:t>
            </a:r>
          </a:p>
          <a:p>
            <a:pPr lvl="1"/>
            <a:r>
              <a:rPr/>
              <a:t>Never sneer at quasi-experimental studies</a:t>
            </a:r>
          </a:p>
          <a:p>
            <a:pPr lvl="2"/>
            <a:r>
              <a:rPr/>
              <a:t>Make a loud mistake</a:t>
            </a:r>
          </a:p>
          <a:p>
            <a:pPr lvl="1"/>
            <a:r>
              <a:rPr/>
              <a:t>Problems with randomization</a:t>
            </a:r>
          </a:p>
          <a:p>
            <a:pPr lvl="2"/>
            <a:r>
              <a:rPr/>
              <a:t>Cost</a:t>
            </a:r>
          </a:p>
          <a:p>
            <a:pPr lvl="2"/>
            <a:r>
              <a:rPr/>
              <a:t>Logistical constraints</a:t>
            </a:r>
          </a:p>
          <a:p>
            <a:pPr lvl="2"/>
            <a:r>
              <a:rPr/>
              <a:t>Contamination</a:t>
            </a:r>
          </a:p>
          <a:p>
            <a:pPr lvl="2"/>
            <a:r>
              <a:rPr/>
              <a:t>Small n</a:t>
            </a:r>
          </a:p>
          <a:p>
            <a:pPr lvl="2"/>
            <a:r>
              <a:rPr/>
              <a:t>Difficult to get buy-in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Notation</a:t>
            </a:r>
            <a:r>
              <a:rPr/>
              <a:t> </a:t>
            </a:r>
            <a:r>
              <a:rPr/>
              <a:t>for</a:t>
            </a:r>
            <a:r>
              <a:rPr/>
              <a:t> </a:t>
            </a:r>
            <a:r>
              <a:rPr/>
              <a:t>research</a:t>
            </a:r>
            <a:r>
              <a:rPr/>
              <a:t> </a:t>
            </a:r>
            <a:r>
              <a:rPr/>
              <a:t>designs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O means a measurement is made</a:t>
            </a:r>
          </a:p>
          <a:p>
            <a:pPr lvl="1"/>
            <a:r>
              <a:rPr/>
              <a:t>X means an intervention is given.</a:t>
            </a:r>
          </a:p>
          <a:p>
            <a:pPr lvl="1"/>
            <a:r>
              <a:rPr/>
              <a:t>~X means no intervention or a control intervention</a:t>
            </a:r>
          </a:p>
          <a:p>
            <a:pPr lvl="1"/>
            <a:r>
              <a:rPr/>
              <a:t>R means randomized assignment</a:t>
            </a:r>
          </a:p>
          <a:p>
            <a:pPr lvl="1"/>
            <a:r>
              <a:rPr/>
              <a:t>NR means non-randomized assignment</a:t>
            </a:r>
          </a:p>
          <a:p>
            <a:pPr lvl="1"/>
            <a:r>
              <a:rPr/>
              <a:t>E means the experimental group</a:t>
            </a:r>
          </a:p>
          <a:p>
            <a:pPr lvl="1"/>
            <a:r>
              <a:rPr/>
              <a:t>C means the control group</a:t>
            </a:r>
          </a:p>
        </p:txBody>
      </p:sp>
    </p:spTree>
  </p:cSld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Example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R E: O1 X O2   O3
R C: O1   O2 X O3</a:t>
            </a:r>
          </a:p>
        </p:txBody>
      </p:sp>
    </p:spTree>
  </p:cSld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Single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post-test</a:t>
            </a:r>
            <a:r>
              <a:rPr/>
              <a:t> </a:t>
            </a:r>
            <a:r>
              <a:rPr/>
              <a:t>only</a:t>
            </a:r>
            <a:r>
              <a:rPr/>
              <a:t> </a:t>
            </a:r>
            <a:r>
              <a:rPr/>
              <a:t>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NR E: X O</a:t>
            </a:r>
          </a:p>
          <a:p>
            <a:pPr lvl="1"/>
            <a:r>
              <a:rPr/>
              <a:t>Simplest design</a:t>
            </a:r>
          </a:p>
          <a:p>
            <a:pPr lvl="1"/>
            <a:r>
              <a:rPr/>
              <a:t>Useful for pilot work</a:t>
            </a:r>
          </a:p>
        </p:txBody>
      </p:sp>
    </p:spTree>
  </p:cSld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Single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comparison</a:t>
            </a:r>
            <a:r>
              <a:rPr/>
              <a:t> </a:t>
            </a:r>
            <a:r>
              <a:rPr/>
              <a:t>post-treatment</a:t>
            </a:r>
            <a:r>
              <a:rPr/>
              <a:t> </a:t>
            </a:r>
            <a:r>
              <a:rPr/>
              <a:t>to</a:t>
            </a:r>
            <a:r>
              <a:rPr/>
              <a:t> </a:t>
            </a:r>
            <a:r>
              <a:rPr/>
              <a:t>baseline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NR E: O1 X O2</a:t>
            </a:r>
          </a:p>
          <a:p>
            <a:pPr lvl="1"/>
            <a:r>
              <a:rPr/>
              <a:t>Allows a comparison.</a:t>
            </a:r>
          </a:p>
          <a:p>
            <a:pPr lvl="1"/>
            <a:r>
              <a:rPr/>
              <a:t>Confounded with temporal trends.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quality</a:t>
            </a:r>
            <a:r>
              <a:rPr/>
              <a:t> </a:t>
            </a:r>
            <a:r>
              <a:rPr/>
              <a:t>improvement?</a:t>
            </a:r>
            <a:r>
              <a:rPr/>
              <a:t> </a:t>
            </a:r>
            <a:r>
              <a:rPr/>
              <a:t>(1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Variety of names</a:t>
            </a:r>
          </a:p>
          <a:p>
            <a:pPr lvl="2"/>
            <a:r>
              <a:rPr/>
              <a:t>Agile</a:t>
            </a:r>
          </a:p>
          <a:p>
            <a:pPr lvl="2"/>
            <a:r>
              <a:rPr/>
              <a:t>Continuous Quality Improvement (CQI)</a:t>
            </a:r>
          </a:p>
          <a:p>
            <a:pPr lvl="2"/>
            <a:r>
              <a:rPr/>
              <a:t>Kaizen</a:t>
            </a:r>
          </a:p>
          <a:p>
            <a:pPr lvl="2"/>
            <a:r>
              <a:rPr/>
              <a:t>Lean</a:t>
            </a:r>
          </a:p>
          <a:p>
            <a:pPr lvl="2"/>
            <a:r>
              <a:rPr/>
              <a:t>Quality Control (QC)</a:t>
            </a:r>
          </a:p>
          <a:p>
            <a:pPr lvl="2"/>
            <a:r>
              <a:rPr/>
              <a:t>Six Sigma</a:t>
            </a:r>
          </a:p>
          <a:p>
            <a:pPr lvl="2"/>
            <a:r>
              <a:rPr/>
              <a:t>Statistical Process Control (SPC)</a:t>
            </a:r>
          </a:p>
          <a:p>
            <a:pPr lvl="2"/>
            <a:r>
              <a:rPr/>
              <a:t>Total Quality Management (TQM)</a:t>
            </a:r>
          </a:p>
          <a:p>
            <a:pPr lvl="1"/>
            <a:r>
              <a:rPr/>
              <a:t>Different from Quality Assurance</a:t>
            </a:r>
          </a:p>
        </p:txBody>
      </p:sp>
    </p:spTree>
  </p:cSld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Two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comparison,</a:t>
            </a:r>
            <a:r>
              <a:rPr/>
              <a:t> </a:t>
            </a:r>
            <a:r>
              <a:rPr/>
              <a:t>without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baseline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NR E: X O
NR C:   O</a:t>
            </a:r>
          </a:p>
          <a:p>
            <a:pPr lvl="1"/>
            <a:r>
              <a:rPr/>
              <a:t>Nonrandomized comparison</a:t>
            </a:r>
          </a:p>
          <a:p>
            <a:pPr lvl="1"/>
            <a:r>
              <a:rPr/>
              <a:t>Confounded with baseline imbalance</a:t>
            </a:r>
          </a:p>
        </p:txBody>
      </p:sp>
    </p:spTree>
  </p:cSld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Two</a:t>
            </a:r>
            <a:r>
              <a:rPr/>
              <a:t> </a:t>
            </a:r>
            <a:r>
              <a:rPr/>
              <a:t>group</a:t>
            </a:r>
            <a:r>
              <a:rPr/>
              <a:t> </a:t>
            </a:r>
            <a:r>
              <a:rPr/>
              <a:t>comparison</a:t>
            </a:r>
            <a:r>
              <a:rPr/>
              <a:t> </a:t>
            </a:r>
            <a:r>
              <a:rPr/>
              <a:t>with</a:t>
            </a:r>
            <a:r>
              <a:rPr/>
              <a:t> </a:t>
            </a:r>
            <a:r>
              <a:rPr/>
              <a:t>a</a:t>
            </a:r>
            <a:r>
              <a:rPr/>
              <a:t> </a:t>
            </a:r>
            <a:r>
              <a:rPr/>
              <a:t>baseline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NR E: O1 X O2
NR C: O1   O2</a:t>
            </a:r>
          </a:p>
          <a:p>
            <a:pPr lvl="1"/>
            <a:r>
              <a:rPr/>
              <a:t>Best design so far.</a:t>
            </a:r>
          </a:p>
          <a:p>
            <a:pPr lvl="1"/>
            <a:r>
              <a:rPr/>
              <a:t>Can check for</a:t>
            </a:r>
          </a:p>
          <a:p>
            <a:pPr lvl="2"/>
            <a:r>
              <a:rPr/>
              <a:t>temporal trends in the control group.</a:t>
            </a:r>
          </a:p>
          <a:p>
            <a:pPr lvl="2"/>
            <a:r>
              <a:rPr/>
              <a:t>baseline imbalances</a:t>
            </a:r>
          </a:p>
          <a:p>
            <a:pPr lvl="1"/>
            <a:r>
              <a:rPr/>
              <a:t>Cannot check for unmeasured covariates</a:t>
            </a:r>
          </a:p>
          <a:p>
            <a:pPr lvl="1"/>
            <a:r>
              <a:rPr/>
              <a:t>Cannot check for treatment interaction</a:t>
            </a:r>
          </a:p>
        </p:txBody>
      </p:sp>
    </p:spTree>
  </p:cSld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Break</a:t>
            </a:r>
            <a:r>
              <a:rPr/>
              <a:t> </a:t>
            </a:r>
            <a:r>
              <a:rPr/>
              <a:t>#5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have you learned</a:t>
            </a:r>
          </a:p>
          <a:p>
            <a:pPr lvl="2"/>
            <a:r>
              <a:rPr/>
              <a:t>Quasi-experimental studies</a:t>
            </a:r>
          </a:p>
          <a:p>
            <a:pPr lvl="1"/>
            <a:r>
              <a:rPr/>
              <a:t>What’s next</a:t>
            </a:r>
          </a:p>
          <a:p>
            <a:pPr lvl="2"/>
            <a:r>
              <a:rPr/>
              <a:t>Interrupted time series designs</a:t>
            </a:r>
          </a:p>
        </p:txBody>
      </p:sp>
    </p:spTree>
  </p:cSld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Interrupted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series</a:t>
            </a:r>
            <a:r>
              <a:rPr/>
              <a:t> </a:t>
            </a:r>
            <a:r>
              <a:rPr/>
              <a:t>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NR E: O1 O2 O3 X O4 O5 O6</a:t>
            </a:r>
          </a:p>
          <a:p>
            <a:pPr lvl="1"/>
            <a:r>
              <a:rPr/>
              <a:t>Best with three or more measures at baseline</a:t>
            </a:r>
          </a:p>
          <a:p>
            <a:pPr lvl="1"/>
            <a:r>
              <a:rPr/>
              <a:t>Check for most temporal trends</a:t>
            </a:r>
          </a:p>
        </p:txBody>
      </p:sp>
    </p:spTree>
  </p:cSld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Hypothetical</a:t>
            </a:r>
            <a:r>
              <a:rPr/>
              <a:t> </a:t>
            </a:r>
            <a:r>
              <a:rPr/>
              <a:t>patterns</a:t>
            </a:r>
            <a:r>
              <a:rPr/>
              <a:t> </a:t>
            </a:r>
            <a:r>
              <a:rPr/>
              <a:t>in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interrupted</a:t>
            </a:r>
            <a:r>
              <a:rPr/>
              <a:t> </a:t>
            </a:r>
            <a:r>
              <a:rPr/>
              <a:t>time</a:t>
            </a:r>
            <a:r>
              <a:rPr/>
              <a:t> </a:t>
            </a:r>
            <a:r>
              <a:rPr/>
              <a:t>series</a:t>
            </a:r>
            <a:r>
              <a:rPr/>
              <a:t> </a:t>
            </a:r>
            <a:r>
              <a:rPr/>
              <a:t>design</a:t>
            </a:r>
          </a:p>
        </p:txBody>
      </p:sp>
      <p:pic>
        <p:nvPicPr>
          <p:cNvPr descr="C:/Users/steve/Documents/git/classes/clinical-research-methodology/results/video05-quasi-experiments_files/figure-pptx/time-series-2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Phased</a:t>
            </a:r>
            <a:r>
              <a:rPr/>
              <a:t> </a:t>
            </a:r>
            <a:r>
              <a:rPr/>
              <a:t>design</a:t>
            </a:r>
            <a:r>
              <a:rPr/>
              <a:t> </a:t>
            </a:r>
            <a:r>
              <a:rPr/>
              <a:t>(1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NR E: O1 O2 X1 O3 O4 O5 X2 O6 O7 O8 X3 O9 O10</a:t>
            </a:r>
          </a:p>
          <a:p>
            <a:pPr lvl="1"/>
            <a:r>
              <a:rPr/>
              <a:t>Split intervention into three or more pieces</a:t>
            </a:r>
          </a:p>
          <a:p>
            <a:pPr lvl="1"/>
            <a:r>
              <a:rPr/>
              <a:t>Phase in the intervention piece by piece</a:t>
            </a:r>
          </a:p>
        </p:txBody>
      </p:sp>
    </p:spTree>
  </p:cSld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Phased</a:t>
            </a:r>
            <a:r>
              <a:rPr/>
              <a:t> </a:t>
            </a:r>
            <a:r>
              <a:rPr/>
              <a:t>design</a:t>
            </a:r>
            <a:r>
              <a:rPr/>
              <a:t> </a:t>
            </a:r>
            <a:r>
              <a:rPr/>
              <a:t>(2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4)</a:t>
            </a:r>
          </a:p>
        </p:txBody>
      </p:sp>
      <p:pic>
        <p:nvPicPr>
          <p:cNvPr descr="C:/Users/steve/Documents/git/classes/clinical-research-methodology/results/video05-quasi-experiments_files/figure-pptx/time-series-4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Phased</a:t>
            </a:r>
            <a:r>
              <a:rPr/>
              <a:t> </a:t>
            </a:r>
            <a:r>
              <a:rPr/>
              <a:t>design</a:t>
            </a:r>
            <a:r>
              <a:rPr/>
              <a:t> </a:t>
            </a:r>
            <a:r>
              <a:rPr/>
              <a:t>(3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NR E1: O1 O2 X O3 O4 O5   O6 O7 O8   O9 O10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NR E2: O1 O2   O3 O4 O5 X O6 O7 O8   O9 O10</a:t>
            </a:r>
          </a:p>
          <a:p>
            <a:pPr lvl="0" marL="1270000" indent="0">
              <a:buNone/>
            </a:pPr>
            <a:r>
              <a:rPr sz="1800">
                <a:latin typeface="Courier"/>
              </a:rPr>
              <a:t>NR E3: O1 O2   O3 O4 O5   O6 O7 O8 X O9 O10</a:t>
            </a:r>
          </a:p>
          <a:p>
            <a:pPr lvl="1"/>
            <a:r>
              <a:rPr/>
              <a:t>Wait for your turn.</a:t>
            </a:r>
          </a:p>
          <a:p>
            <a:pPr lvl="1"/>
            <a:r>
              <a:rPr/>
              <a:t>Useful for very small sample sizes.</a:t>
            </a:r>
          </a:p>
        </p:txBody>
      </p:sp>
    </p:spTree>
  </p:cSld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Phased</a:t>
            </a:r>
            <a:r>
              <a:rPr/>
              <a:t> </a:t>
            </a:r>
            <a:r>
              <a:rPr/>
              <a:t>design</a:t>
            </a:r>
            <a:r>
              <a:rPr/>
              <a:t> </a:t>
            </a:r>
            <a:r>
              <a:rPr/>
              <a:t>(4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4)</a:t>
            </a:r>
          </a:p>
        </p:txBody>
      </p:sp>
      <p:pic>
        <p:nvPicPr>
          <p:cNvPr descr="C:/Users/steve/Documents/git/classes/clinical-research-methodology/results/video05-quasi-experiments_files/figure-pptx/time-series-6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Break</a:t>
            </a:r>
            <a:r>
              <a:rPr/>
              <a:t> </a:t>
            </a:r>
            <a:r>
              <a:rPr/>
              <a:t>#6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have you learned</a:t>
            </a:r>
          </a:p>
          <a:p>
            <a:pPr lvl="2"/>
            <a:r>
              <a:rPr/>
              <a:t>Interrupted time series designs</a:t>
            </a:r>
          </a:p>
          <a:p>
            <a:pPr lvl="1"/>
            <a:r>
              <a:rPr/>
              <a:t>What’s next</a:t>
            </a:r>
          </a:p>
          <a:p>
            <a:pPr lvl="2"/>
            <a:r>
              <a:rPr/>
              <a:t>Withdrawal designs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quality</a:t>
            </a:r>
            <a:r>
              <a:rPr/>
              <a:t> </a:t>
            </a:r>
            <a:r>
              <a:rPr/>
              <a:t>improvement?</a:t>
            </a:r>
            <a:r>
              <a:rPr/>
              <a:t> </a:t>
            </a:r>
            <a:r>
              <a:rPr/>
              <a:t>(2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Historical roots</a:t>
            </a:r>
          </a:p>
          <a:p>
            <a:pPr lvl="2"/>
            <a:r>
              <a:rPr/>
              <a:t>Walter Shewhart (1920s, General Electric)</a:t>
            </a:r>
          </a:p>
          <a:p>
            <a:pPr lvl="2"/>
            <a:r>
              <a:rPr/>
              <a:t>W. Edwards Deming (1950s, Japan)</a:t>
            </a:r>
          </a:p>
          <a:p>
            <a:pPr lvl="2"/>
            <a:r>
              <a:rPr/>
              <a:t>Brent James (1990s, Intermountain Health Care)</a:t>
            </a:r>
          </a:p>
        </p:txBody>
      </p:sp>
    </p:spTree>
  </p:cSld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Withdrawal</a:t>
            </a:r>
            <a:r>
              <a:rPr/>
              <a:t> </a:t>
            </a:r>
            <a:r>
              <a:rPr/>
              <a:t>design</a:t>
            </a:r>
            <a:r>
              <a:rPr/>
              <a:t> </a:t>
            </a:r>
            <a:r>
              <a:rPr/>
              <a:t>(1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1800">
                <a:latin typeface="Courier"/>
              </a:rPr>
              <a:t>NR E: O1 X O2 -X O3</a:t>
            </a:r>
          </a:p>
          <a:p>
            <a:pPr lvl="1"/>
            <a:r>
              <a:rPr/>
              <a:t>Measure</a:t>
            </a:r>
          </a:p>
          <a:p>
            <a:pPr lvl="1"/>
            <a:r>
              <a:rPr/>
              <a:t>Add the intervention</a:t>
            </a:r>
          </a:p>
          <a:p>
            <a:pPr lvl="1"/>
            <a:r>
              <a:rPr/>
              <a:t>Measure again</a:t>
            </a:r>
          </a:p>
          <a:p>
            <a:pPr lvl="1"/>
            <a:r>
              <a:rPr/>
              <a:t>Withdraw the intervention</a:t>
            </a:r>
          </a:p>
          <a:p>
            <a:pPr lvl="1"/>
            <a:r>
              <a:rPr/>
              <a:t>Measure one more time</a:t>
            </a:r>
          </a:p>
        </p:txBody>
      </p:sp>
    </p:spTree>
  </p:cSld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Withdrawal</a:t>
            </a:r>
            <a:r>
              <a:rPr/>
              <a:t> </a:t>
            </a:r>
            <a:r>
              <a:rPr/>
              <a:t>design</a:t>
            </a:r>
            <a:r>
              <a:rPr/>
              <a:t> </a:t>
            </a:r>
            <a:r>
              <a:rPr/>
              <a:t>(2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2)</a:t>
            </a:r>
          </a:p>
        </p:txBody>
      </p:sp>
      <p:pic>
        <p:nvPicPr>
          <p:cNvPr descr="C:/Users/steve/Documents/git/classes/clinical-research-methodology/results/video05-quasi-experiments_files/figure-pptx/time-series-8-1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752600" y="1600200"/>
            <a:ext cx="56515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have you learned</a:t>
            </a:r>
          </a:p>
          <a:p>
            <a:pPr lvl="2"/>
            <a:r>
              <a:rPr/>
              <a:t>Definition of quality improvement studies</a:t>
            </a:r>
          </a:p>
          <a:p>
            <a:pPr lvl="2"/>
            <a:r>
              <a:rPr/>
              <a:t>Framework for quality improvement studies</a:t>
            </a:r>
          </a:p>
          <a:p>
            <a:pPr lvl="2"/>
            <a:r>
              <a:rPr/>
              <a:t>Fishbone diagrams</a:t>
            </a:r>
          </a:p>
          <a:p>
            <a:pPr lvl="2"/>
            <a:r>
              <a:rPr/>
              <a:t>Pareto diagrams</a:t>
            </a:r>
          </a:p>
          <a:p>
            <a:pPr lvl="2"/>
            <a:r>
              <a:rPr/>
              <a:t>Quasi-experimental studies</a:t>
            </a:r>
          </a:p>
          <a:p>
            <a:pPr lvl="2"/>
            <a:r>
              <a:rPr/>
              <a:t>Interrupted time series designs</a:t>
            </a:r>
          </a:p>
          <a:p>
            <a:pPr lvl="2"/>
            <a:r>
              <a:rPr/>
              <a:t>Withdrawal design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quality</a:t>
            </a:r>
            <a:r>
              <a:rPr/>
              <a:t> </a:t>
            </a:r>
            <a:r>
              <a:rPr/>
              <a:t>improvement?</a:t>
            </a:r>
            <a:r>
              <a:rPr/>
              <a:t> </a:t>
            </a:r>
            <a:r>
              <a:rPr/>
              <a:t>(3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Systematic approach</a:t>
            </a:r>
          </a:p>
          <a:p>
            <a:pPr lvl="2"/>
            <a:r>
              <a:rPr/>
              <a:t>Commitment to teams</a:t>
            </a:r>
          </a:p>
          <a:p>
            <a:pPr lvl="2"/>
            <a:r>
              <a:rPr/>
              <a:t>Organization-wide support</a:t>
            </a:r>
          </a:p>
          <a:p>
            <a:pPr lvl="2"/>
            <a:r>
              <a:rPr/>
              <a:t>Passion for measurement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What</a:t>
            </a:r>
            <a:r>
              <a:rPr/>
              <a:t> </a:t>
            </a:r>
            <a:r>
              <a:rPr/>
              <a:t>is</a:t>
            </a:r>
            <a:r>
              <a:rPr/>
              <a:t> </a:t>
            </a:r>
            <a:r>
              <a:rPr/>
              <a:t>quality</a:t>
            </a:r>
            <a:r>
              <a:rPr/>
              <a:t> </a:t>
            </a:r>
            <a:r>
              <a:rPr/>
              <a:t>improvement?</a:t>
            </a:r>
            <a:r>
              <a:rPr/>
              <a:t> </a:t>
            </a:r>
            <a:r>
              <a:rPr/>
              <a:t>(4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4)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Differences from research</a:t>
            </a:r>
          </a:p>
          <a:p>
            <a:pPr lvl="2"/>
            <a:r>
              <a:rPr/>
              <a:t>Systems approach</a:t>
            </a:r>
          </a:p>
          <a:p>
            <a:pPr lvl="2"/>
            <a:r>
              <a:rPr/>
              <a:t>Little or no attention to generalizability</a:t>
            </a:r>
          </a:p>
          <a:p>
            <a:pPr lvl="2"/>
            <a:r>
              <a:rPr/>
              <a:t>Continuous and cyclical process</a:t>
            </a:r>
          </a:p>
          <a:p>
            <a:pPr lvl="2"/>
            <a:r>
              <a:rPr/>
              <a:t>Major reliance on quasi-experimental studies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Break</a:t>
            </a:r>
            <a:r>
              <a:rPr/>
              <a:t> </a:t>
            </a:r>
            <a:r>
              <a:rPr/>
              <a:t>#1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What have you learned</a:t>
            </a:r>
          </a:p>
          <a:p>
            <a:pPr lvl="2"/>
            <a:r>
              <a:rPr/>
              <a:t>Definition of quality improvement</a:t>
            </a:r>
          </a:p>
          <a:p>
            <a:pPr lvl="1"/>
            <a:r>
              <a:rPr/>
              <a:t>What’s next</a:t>
            </a:r>
          </a:p>
          <a:p>
            <a:pPr lvl="2"/>
            <a:r>
              <a:rPr/>
              <a:t>Framework for quality improvement studies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SMART</a:t>
            </a:r>
            <a:r>
              <a:rPr/>
              <a:t> </a:t>
            </a:r>
            <a:r>
              <a:rPr/>
              <a:t>approach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SMART</a:t>
            </a:r>
          </a:p>
          <a:p>
            <a:pPr lvl="2"/>
            <a:r>
              <a:rPr/>
              <a:t>Specific</a:t>
            </a:r>
          </a:p>
          <a:p>
            <a:pPr lvl="2"/>
            <a:r>
              <a:rPr/>
              <a:t>Measurable</a:t>
            </a:r>
          </a:p>
          <a:p>
            <a:pPr lvl="2"/>
            <a:r>
              <a:rPr/>
              <a:t>Achievable</a:t>
            </a:r>
          </a:p>
          <a:p>
            <a:pPr lvl="2"/>
            <a:r>
              <a:rPr/>
              <a:t>Relevant</a:t>
            </a:r>
          </a:p>
          <a:p>
            <a:pPr lvl="2"/>
            <a:r>
              <a:rPr/>
              <a:t>Time Bounded</a:t>
            </a:r>
          </a:p>
          <a:p>
            <a:pPr lvl="1"/>
            <a:r>
              <a:rPr/>
              <a:t>[Who] will do [what] resulting in [measure] by [when]</a:t>
            </a:r>
          </a:p>
          <a:p>
            <a:pPr lvl="2"/>
            <a:r>
              <a:rPr/>
              <a:t>Minnesota Department of Health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PDSA</a:t>
            </a:r>
            <a:r>
              <a:rPr/>
              <a:t> </a:t>
            </a:r>
            <a:r>
              <a:rPr/>
              <a:t>cycle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Plan</a:t>
            </a:r>
          </a:p>
          <a:p>
            <a:pPr lvl="1"/>
            <a:r>
              <a:rPr/>
              <a:t>Do</a:t>
            </a:r>
          </a:p>
          <a:p>
            <a:pPr lvl="1"/>
            <a:r>
              <a:rPr/>
              <a:t>Study</a:t>
            </a:r>
          </a:p>
          <a:p>
            <a:pPr lvl="1"/>
            <a:r>
              <a:rPr/>
              <a:t>Act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17</Words>
  <Application>Microsoft Office PowerPoint</Application>
  <PresentationFormat>On-screen Show (4:3)</PresentationFormat>
  <Paragraphs>9</Paragraphs>
  <Slides>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Title slide</vt:lpstr>
      <vt:lpstr>Content slide</vt:lpstr>
      <vt:lpstr>Two content</vt:lpstr>
      <vt:lpstr>Section Header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Video 5 - Quasi-experimental studies</dc:title>
  <dc:creator>Steve Simon</dc:creator>
  <cp:keywords/>
  <dcterms:created xsi:type="dcterms:W3CDTF">2021-02-16T21:00:22Z</dcterms:created>
  <dcterms:modified xsi:type="dcterms:W3CDTF">2021-02-16T21:00:22Z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nit">
    <vt:lpwstr>(function(inputFile, encoding) { rmarkdown::render(inputFile, encoding = encoding, output_dir = “../results”, output_format = “all”) })</vt:lpwstr>
  </property>
  <property fmtid="{D5CDD505-2E9C-101B-9397-08002B2CF9AE}" pid="3" name="output">
    <vt:lpwstr/>
  </property>
</Properties>
</file>