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presentations,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Rmarkdown.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pumonary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Forced</a:t>
            </a:r>
            <a:r>
              <a:rPr/>
              <a:t> </a:t>
            </a:r>
            <a:r>
              <a:rPr/>
              <a:t>Expiratory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blow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lungs.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654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years),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liters),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inches),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carefully,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://www.amstat.org/publications/jse/datasets/fev.dat.txt" TargetMode="External" /><Relationship Id="rId4" Type="http://schemas.openxmlformats.org/officeDocument/2006/relationships/hyperlink" Target="http://ww2.amstat.org/publications/jse/datasets/fev.txt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2021-03-02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fev)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2.63678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sd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fev)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0.8670591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range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fev)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0.791 5.793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smoke_factor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smoke,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levels=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labels=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"nonsmoker"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"smoker"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smoke_factor)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nonsmoker    smoker 
##       589        65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>
                <a:latin typeface="Courier"/>
              </a:rPr>
              <a:t>plot1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(fev,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smoke_factor,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fev))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ggsave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"../images/smoke-by-fev.png"</a:t>
            </a:r>
            <a:r>
              <a:rPr sz="1800">
                <a:latin typeface="Courier"/>
              </a:rPr>
              <a:t>, plot1, </a:t>
            </a:r>
            <a:r>
              <a:rPr sz="1800">
                <a:solidFill>
                  <a:srgbClr val="902000"/>
                </a:solidFill>
                <a:latin typeface="Courier"/>
              </a:rPr>
              <a:t>width=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height=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smoke-by-fe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smoke_test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fev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smoke_factor,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fev,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alternative=</a:t>
            </a:r>
            <a:r>
              <a:rPr sz="1800">
                <a:solidFill>
                  <a:srgbClr val="4070A0"/>
                </a:solidFill>
                <a:latin typeface="Courier"/>
              </a:rPr>
              <a:t>"two.sided"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paired=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var.equal=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conf.level=</a:t>
            </a:r>
            <a:r>
              <a:rPr sz="1800">
                <a:solidFill>
                  <a:srgbClr val="40A070"/>
                </a:solidFill>
                <a:latin typeface="Courier"/>
              </a:rPr>
              <a:t>0.99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smoke_test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Two Sample t-test
## 
## data:  fev by smoke_factor
## t = -6.4645, df = 652, p-value = 1.993e-10
## alternative hypothesis: true difference in means is not equal to 0
## 99 percent confidence interval:
##  -0.9947437 -0.4266942
## sample estimates:
## mean in group nonsmoker    mean in group smoker 
##                2.566143                3.276862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(smoke_test[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List of 5
##  $ statistic: Named num -6.46
##   ..- attr(*, "names")= chr "t"
##  $ parameter: Named num 652
##   ..- attr(*, "names")= chr "df"
##  $ p.value  : num 1.99e-10
##  $ conf.int : num [1:2] -0.995 -0.427
##   ..- attr(*, "conf.level")= num 0.99
##  $ estimate : Named num [1:2] 2.57 3.28
##   ..- attr(*, "names")= chr [1:2] "mean in group nonsmoker" "mean in group smoker"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(smoke_test[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List of 5
##  $ null.value : Named num 0
##   ..- attr(*, "names")= chr "difference in means"
##  $ stderr     : num 0.11
##  $ alternative: chr "two.sided"
##  $ method     : chr " Two Sample t-test"
##  $ data.name  : chr "fev by smoke_factor"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(broom)</a:t>
            </a:r>
            <a:br/>
            <a:r>
              <a:rPr sz="1800">
                <a:latin typeface="Courier"/>
              </a:rPr>
              <a:t>smoke_test_data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tidy</a:t>
            </a:r>
            <a:r>
              <a:rPr sz="1800">
                <a:latin typeface="Courier"/>
              </a:rPr>
              <a:t>(smoke_test)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(smoke_test_data)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tibble [1 x 9] (S3: tbl_df/tbl/data.frame)
##  $ estimate1  : num 2.57
##  $ estimate2  : num 3.28
##  $ statistic  : Named num -6.46
##   ..- attr(*, "names")= chr "t"
##  $ p.value    : num 1.99e-10
##  $ parameter  : Named num 652
##   ..- attr(*, "names")= chr "df"
##  $ conf.low   : num -0.995
##  $ conf.high  : num -0.427
##  $ method     : chr " Two Sample t-test"
##  $ alternative: chr "two.sided"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(knitr)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(smoke_test_data[ 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"conf.low"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"conf.high"</a:t>
            </a:r>
            <a:r>
              <a:rPr sz="1800">
                <a:latin typeface="Courier"/>
              </a:rPr>
              <a:t>)],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Powerpoint presentation was created using an R Markdown file.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R.version.string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"R version 4.0.0 (2020-04-24)"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Sys.Date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"2021-03-02"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conf.low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conf.high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-0.43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prop.test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sex, 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smoke))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2-sample test for equality of proportions with continuity correction
## 
## data:  table(fev$sex, fev$smoke)
## X-squared = 3.2504, df = 1, p-value = 0.0714
## alternative hypothesis: two.sided
## 95 percent confidence interval:
##  -0.094321554  0.003800439
## sample estimates:
##    prop 1    prop 2 
## 0.8773585 0.9226190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smoke_factor)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fev$age by fev$smoke_factor
## t = -12.81, df = 84.646, p-value &lt; 2.2e-16
## alternative hypothesis: true difference in means is not equal to 0
## 95 percent confidence interval:
##  -4.607356 -3.369188
## sample estimates:
## mean in group nonsmoker    mean in group smoker 
##                9.534805               13.523077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ht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fev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smoke_factor)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fev$ht by fev$smoke_factor
## t = -11.615, df = 114.84, p-value &lt; 2.2e-16
## alternative hypothesis: true difference in means is not equal to 0
## 95 percent confidence interval:
##  -6.251968 -4.430258
## sample estimates:
## mean in group nonsmoker    mean in group smoker 
##                60.61273                65.95385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t.test</a:t>
            </a:r>
          </a:p>
          <a:p>
            <a:pPr lvl="1"/>
            <a:r>
              <a:rPr/>
              <a:t>regression</a:t>
            </a:r>
          </a:p>
          <a:p>
            <a:pPr lvl="1"/>
            <a:r>
              <a:rPr/>
              <a:t>ANOVA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FEV dataset</a:t>
            </a:r>
          </a:p>
          <a:p>
            <a:pPr lvl="2"/>
            <a:r>
              <a:rPr>
                <a:hlinkClick r:id="rId3"/>
              </a:rPr>
              <a:t>http://www.amstat.org/publications/jse/datasets/fev.dat.txt</a:t>
            </a:r>
          </a:p>
          <a:p>
            <a:pPr lvl="1"/>
            <a:r>
              <a:rPr/>
              <a:t>FEV data dictionary</a:t>
            </a:r>
          </a:p>
          <a:p>
            <a:pPr lvl="2"/>
            <a:r>
              <a:rPr>
                <a:hlinkClick r:id="rId4"/>
              </a:rPr>
              <a:t>http://ww2.amstat.org/publications/jse/datasets/fev.txt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fev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71600" y="1600200"/>
            <a:ext cx="640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fev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8900" y="1600200"/>
            <a:ext cx="642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fn &lt;-</a:t>
            </a:r>
            <a:r>
              <a:rPr sz="1800">
                <a:solidFill>
                  <a:srgbClr val="4070A0"/>
                </a:solidFill>
                <a:latin typeface="Courier"/>
              </a:rPr>
              <a:t> "http://www.amstat.org/publications/jse/datasets/fev.dat.txt"</a:t>
            </a:r>
            <a:br/>
            <a:r>
              <a:rPr sz="1800">
                <a:latin typeface="Courier"/>
              </a:rPr>
              <a:t>fev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read.fwf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file=</a:t>
            </a:r>
            <a:r>
              <a:rPr sz="1800">
                <a:latin typeface="Courier"/>
              </a:rPr>
              <a:t>fn, </a:t>
            </a:r>
            <a:r>
              <a:rPr sz="1800">
                <a:solidFill>
                  <a:srgbClr val="902000"/>
                </a:solidFill>
                <a:latin typeface="Courier"/>
              </a:rPr>
              <a:t>widths=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header=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stringsAsFactors=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(fev)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"age"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"fev"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"ht"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"sex"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"smoke"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(fev)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age   fev   ht sex smoke
## 1   9 1.708 57.0   0     0
## 2   8 1.724 67.5   0     0
## 3   7 1.720 54.5   0     0
## 4   9 1.558 53.0   1     0
## 5   9 1.895 57.0   1     0
## 6   8 2.336 61.0   0     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(fev)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age   fev   ht sex smoke
## 649  16 4.872 72.0   1     1
## 650  16 4.270 67.0   1     1
## 651  15 3.727 68.0   1     1
## 652  18 2.853 60.0   0     0
## 653  16 2.795 63.0   0     1
## 654  15 3.211 66.5   0     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Does average fev differ between smokers and non-smokers?</a:t>
            </a:r>
          </a:p>
          <a:p>
            <a:pPr lvl="2"/>
            <a:r>
              <a:rPr/>
              <a:t>Use the t.test function</a:t>
            </a:r>
          </a:p>
          <a:p>
            <a:pPr lvl="2"/>
            <a:r>
              <a:rPr/>
              <a:t>First, calculate univariate statistics</a:t>
            </a:r>
          </a:p>
          <a:p>
            <a:pPr lvl="2"/>
            <a:r>
              <a:rPr/>
              <a:t>Second, draw boxplots</a:t>
            </a:r>
          </a:p>
          <a:p>
            <a:pPr lvl="2"/>
            <a:r>
              <a:rPr/>
              <a:t>Only then use t.test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module07</dc:title>
  <dc:creator>Steve Simon</dc:creator>
  <cp:keywords/>
  <dcterms:created xsi:type="dcterms:W3CDTF">2021-03-02T17:26:04Z</dcterms:created>
  <dcterms:modified xsi:type="dcterms:W3CDTF">2021-03-02T17:26:04Z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2021-03-02</vt:lpwstr>
  </property>
  <property fmtid="{D5CDD505-2E9C-101B-9397-08002B2CF9AE}" pid="3" name="output">
    <vt:lpwstr>powerpoint_presentation</vt:lpwstr>
  </property>
</Properties>
</file>