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notesMaster" Target="notesMasters/notesMaster1.xml" /><Relationship Id="rId42" Type="http://schemas.openxmlformats.org/officeDocument/2006/relationships/viewProps" Target="viewProps.xml" /><Relationship Id="rId4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4" Type="http://schemas.openxmlformats.org/officeDocument/2006/relationships/tableStyles" Target="tableStyles.xml" /><Relationship Id="rId43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decent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inferential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modeling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(linear</a:t>
            </a:r>
            <a:r>
              <a:rPr/>
              <a:t> </a:t>
            </a:r>
            <a:r>
              <a:rPr/>
              <a:t>regression,</a:t>
            </a:r>
            <a:r>
              <a:rPr/>
              <a:t> </a:t>
            </a:r>
            <a:r>
              <a:rPr/>
              <a:t>logistic</a:t>
            </a:r>
            <a:r>
              <a:rPr/>
              <a:t> </a:t>
            </a:r>
            <a:r>
              <a:rPr/>
              <a:t>regresion,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crosstabulations,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models)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interpret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secton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weaknesses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directions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complete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disseminate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findings.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formats</a:t>
            </a:r>
            <a:r>
              <a:rPr/>
              <a:t> </a:t>
            </a:r>
            <a:r>
              <a:rPr/>
              <a:t>(written</a:t>
            </a:r>
            <a:r>
              <a:rPr/>
              <a:t> </a:t>
            </a:r>
            <a:r>
              <a:rPr/>
              <a:t>paper,</a:t>
            </a:r>
            <a:r>
              <a:rPr/>
              <a:t> </a:t>
            </a:r>
            <a:r>
              <a:rPr/>
              <a:t>oral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poster</a:t>
            </a:r>
            <a:r>
              <a:rPr/>
              <a:t> </a:t>
            </a:r>
            <a:r>
              <a:rPr/>
              <a:t>presentation)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standardized</a:t>
            </a:r>
            <a:r>
              <a:rPr/>
              <a:t> </a:t>
            </a:r>
            <a:r>
              <a:rPr/>
              <a:t>formats.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grant.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goes</a:t>
            </a:r>
            <a:r>
              <a:rPr/>
              <a:t> </a:t>
            </a:r>
            <a:r>
              <a:rPr/>
              <a:t>along,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happy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understands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Mary</a:t>
            </a:r>
            <a:r>
              <a:rPr/>
              <a:t> </a:t>
            </a:r>
            <a:r>
              <a:rPr/>
              <a:t>Gerkovich,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leaned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depth–they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breadth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old.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haven’t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before.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foundational</a:t>
            </a:r>
            <a:r>
              <a:rPr/>
              <a:t> </a:t>
            </a:r>
            <a:r>
              <a:rPr/>
              <a:t>level.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please,</a:t>
            </a:r>
            <a:r>
              <a:rPr/>
              <a:t> </a:t>
            </a:r>
            <a:r>
              <a:rPr/>
              <a:t>please,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formally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informally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terms: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aim,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goal,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stating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These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statements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issue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discover.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replicating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extending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Pure</a:t>
            </a:r>
            <a:r>
              <a:rPr/>
              <a:t> </a:t>
            </a:r>
            <a:r>
              <a:rPr/>
              <a:t>replications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limitations,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findings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replicable.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attending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presentations,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defenses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fellow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regional/national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conference.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stuff,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stuff.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hear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take.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accrual</a:t>
            </a:r>
            <a:r>
              <a:rPr/>
              <a:t> </a:t>
            </a:r>
            <a:r>
              <a:rPr/>
              <a:t>models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Bayesian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anytime,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working,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environment?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plug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participatory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distill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lay</a:t>
            </a:r>
            <a:r>
              <a:rPr/>
              <a:t> </a:t>
            </a:r>
            <a:r>
              <a:rPr/>
              <a:t>person’s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listening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mind.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feeling.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narrow?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feasible,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audience.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dissertation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afterwards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changed,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frequent</a:t>
            </a:r>
            <a:r>
              <a:rPr/>
              <a:t> </a:t>
            </a:r>
            <a:r>
              <a:rPr/>
              <a:t>comment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data.</a:t>
            </a:r>
            <a:r>
              <a:rPr/>
              <a:t>”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collected.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disseration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shot,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volleys.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yields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answered,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Should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wide-spread</a:t>
            </a:r>
            <a:r>
              <a:rPr/>
              <a:t> </a:t>
            </a:r>
            <a:r>
              <a:rPr/>
              <a:t>interest.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ways,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advised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knows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done).</a:t>
            </a:r>
            <a:r>
              <a:rPr/>
              <a:t> </a:t>
            </a:r>
            <a:r>
              <a:rPr/>
              <a:t>Otherwise,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obsolete.</a:t>
            </a:r>
            <a:r>
              <a:rPr/>
              <a:t> </a:t>
            </a:r>
            <a:r>
              <a:rPr/>
              <a:t>Attending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conferences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interest.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working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“</a:t>
            </a:r>
            <a:r>
              <a:rPr/>
              <a:t>hot.</a:t>
            </a:r>
            <a:r>
              <a:rPr/>
              <a:t>”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advisable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doing.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career,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could.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beware.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bear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fruit?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Working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thing?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question.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question: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fish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pond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fish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pond?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Closely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pioneer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embark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researched.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dichotomoy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right.</a:t>
            </a:r>
            <a:r>
              <a:rPr/>
              <a:t>”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pioneer,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“</a:t>
            </a:r>
            <a:r>
              <a:rPr/>
              <a:t>proof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concept</a:t>
            </a:r>
            <a:r>
              <a:rPr/>
              <a:t>”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narrowly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realistic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well-researched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pragmatic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base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artificial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approximates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filled.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away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researched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tackle,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spending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life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enthusiasm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however.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feedack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longitudinal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available.</a:t>
            </a:r>
            <a:r>
              <a:rPr/>
              <a:t> </a:t>
            </a:r>
            <a:r>
              <a:rPr/>
              <a:t>We’ve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Randomized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machinery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obervational</a:t>
            </a:r>
            <a:r>
              <a:rPr/>
              <a:t> </a:t>
            </a:r>
            <a:r>
              <a:rPr/>
              <a:t>studies.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Resources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financial.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expertise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colleagues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expertise.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era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Lone</a:t>
            </a:r>
            <a:r>
              <a:rPr/>
              <a:t> </a:t>
            </a:r>
            <a:r>
              <a:rPr/>
              <a:t>Ranger</a:t>
            </a:r>
            <a:r>
              <a:rPr/>
              <a:t>”</a:t>
            </a:r>
            <a:r>
              <a:rPr/>
              <a:t> </a:t>
            </a:r>
            <a:r>
              <a:rPr/>
              <a:t>scientist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gone.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authority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authority?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ordering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around.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disposal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tackle.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bite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chew,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goes.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once.</a:t>
            </a:r>
            <a:r>
              <a:rPr/>
              <a:t> </a:t>
            </a:r>
            <a:r>
              <a:rPr/>
              <a:t>Bite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profession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so</a:t>
            </a:r>
            <a:r>
              <a:rPr/>
              <a:t> </a:t>
            </a:r>
            <a:r>
              <a:rPr/>
              <a:t>what</a:t>
            </a:r>
            <a:r>
              <a:rPr/>
              <a:t>”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publishable.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obsessed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publication,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marker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besides</a:t>
            </a:r>
            <a:r>
              <a:rPr/>
              <a:t> </a:t>
            </a:r>
            <a:r>
              <a:rPr/>
              <a:t>yourself.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methodology.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Funding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round</a:t>
            </a:r>
            <a:r>
              <a:rPr/>
              <a:t> </a:t>
            </a:r>
            <a:r>
              <a:rPr/>
              <a:t>funding</a:t>
            </a:r>
            <a:r>
              <a:rPr/>
              <a:t> </a:t>
            </a:r>
            <a:r>
              <a:rPr/>
              <a:t>hole.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Publications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substantive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happens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“</a:t>
            </a:r>
            <a:r>
              <a:rPr/>
              <a:t>want</a:t>
            </a:r>
            <a:r>
              <a:rPr/>
              <a:t>”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myth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fully</a:t>
            </a:r>
            <a:r>
              <a:rPr/>
              <a:t> </a:t>
            </a:r>
            <a:r>
              <a:rPr/>
              <a:t>disinterested,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responsibilities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wanted.</a:t>
            </a:r>
            <a:r>
              <a:rPr/>
              <a:t> </a:t>
            </a:r>
            <a:r>
              <a:rPr/>
              <a:t>Besides,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disservice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volunteers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Saturday</a:t>
            </a:r>
            <a:r>
              <a:rPr/>
              <a:t> </a:t>
            </a:r>
            <a:r>
              <a:rPr/>
              <a:t>morning</a:t>
            </a:r>
            <a:r>
              <a:rPr/>
              <a:t> </a:t>
            </a:r>
            <a:r>
              <a:rPr/>
              <a:t>cartoons</a:t>
            </a:r>
            <a:r>
              <a:rPr/>
              <a:t> </a:t>
            </a:r>
            <a:r>
              <a:rPr/>
              <a:t>(what’s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one:</a:t>
            </a:r>
            <a:r>
              <a:rPr/>
              <a:t> </a:t>
            </a:r>
            <a:r>
              <a:rPr/>
              <a:t>Square</a:t>
            </a:r>
            <a:r>
              <a:rPr/>
              <a:t> </a:t>
            </a:r>
            <a:r>
              <a:rPr/>
              <a:t>Bob</a:t>
            </a:r>
            <a:r>
              <a:rPr/>
              <a:t> </a:t>
            </a:r>
            <a:r>
              <a:rPr/>
              <a:t>Sponge</a:t>
            </a:r>
            <a:r>
              <a:rPr/>
              <a:t> </a:t>
            </a:r>
            <a:r>
              <a:rPr/>
              <a:t>something?)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themselves.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gives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FINER.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feasible?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adequate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subjects,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expertise,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money,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manageable?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I.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interesting,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N.</a:t>
            </a:r>
            <a:r>
              <a:rPr/>
              <a:t> </a:t>
            </a:r>
            <a:r>
              <a:rPr/>
              <a:t>Novel.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refute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findings.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expand</a:t>
            </a:r>
            <a:r>
              <a:rPr/>
              <a:t> </a:t>
            </a:r>
            <a:r>
              <a:rPr/>
              <a:t>upon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knowledge?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E.</a:t>
            </a:r>
            <a:r>
              <a:rPr/>
              <a:t> </a:t>
            </a:r>
            <a:r>
              <a:rPr/>
              <a:t>Ethical.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treat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respect,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autonomy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deserve,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beneifts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society?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R.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about.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scientists,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theories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somebody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found.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(research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aim,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goal)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stating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distinctions</a:t>
            </a:r>
            <a:r>
              <a:rPr/>
              <a:t> </a:t>
            </a:r>
            <a:r>
              <a:rPr/>
              <a:t>annoying,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PICOTS.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PICO.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answerable</a:t>
            </a:r>
            <a:r>
              <a:rPr/>
              <a:t> </a:t>
            </a:r>
            <a:r>
              <a:rPr/>
              <a:t>question.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hijecked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flesh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forgetting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apologies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animals.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intervetion,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“</a:t>
            </a:r>
            <a:r>
              <a:rPr/>
              <a:t>E</a:t>
            </a:r>
            <a:r>
              <a:rPr/>
              <a:t>”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(jumping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fire).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heart.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endure.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impossible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suspected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harm.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(sometimes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norms)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looked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doctor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rectal</a:t>
            </a:r>
            <a:r>
              <a:rPr/>
              <a:t> </a:t>
            </a:r>
            <a:r>
              <a:rPr/>
              <a:t>bleeding.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colon</a:t>
            </a:r>
            <a:r>
              <a:rPr/>
              <a:t> </a:t>
            </a:r>
            <a:r>
              <a:rPr/>
              <a:t>cancer.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rush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"Doctor,</a:t>
            </a:r>
            <a:r>
              <a:rPr/>
              <a:t> </a:t>
            </a:r>
            <a:r>
              <a:rPr/>
              <a:t>doctor,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help.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stool.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specificity,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predicted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disease.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omission.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“</a:t>
            </a:r>
            <a:r>
              <a:rPr/>
              <a:t>better</a:t>
            </a:r>
            <a:r>
              <a:rPr/>
              <a:t>”</a:t>
            </a:r>
            <a:r>
              <a:rPr/>
              <a:t> </a:t>
            </a:r>
            <a:r>
              <a:rPr/>
              <a:t>means,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drew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indicative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outcomes.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loss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pounds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loss,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regaining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weight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cessation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issue.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smoking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habit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hard.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</a:t>
            </a:r>
            <a:r>
              <a:rPr/>
              <a:t> </a:t>
            </a:r>
            <a:r>
              <a:rPr/>
              <a:t>stands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inpatient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Intensive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Unit.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nursing</a:t>
            </a:r>
            <a:r>
              <a:rPr/>
              <a:t> </a:t>
            </a:r>
            <a:r>
              <a:rPr/>
              <a:t>home.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things.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earlier,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letters.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asthmatic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appendectomy,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P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asthma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combination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“</a:t>
            </a:r>
            <a:r>
              <a:rPr/>
              <a:t>P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S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PICOTS</a:t>
            </a:r>
            <a:r>
              <a:rPr/>
              <a:t> </a:t>
            </a:r>
            <a:r>
              <a:rPr/>
              <a:t>framework.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leaving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letters,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justify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III</a:t>
            </a:r>
            <a:r>
              <a:rPr/>
              <a:t> </a:t>
            </a:r>
            <a:r>
              <a:rPr/>
              <a:t>error: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identification.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news,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significantly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successful</a:t>
            </a:r>
            <a:r>
              <a:rPr/>
              <a:t> </a:t>
            </a:r>
            <a:r>
              <a:rPr/>
              <a:t>intubations.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quantify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costs,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money,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intubation</a:t>
            </a:r>
            <a:r>
              <a:rPr/>
              <a:t> </a:t>
            </a:r>
            <a:r>
              <a:rPr/>
              <a:t>failures.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estimation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wnat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disprove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hypothessi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diagnostic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sensitivity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specificity.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documenting,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diagnosed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cancer,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experiences,</a:t>
            </a:r>
            <a:r>
              <a:rPr/>
              <a:t> </a:t>
            </a:r>
            <a:r>
              <a:rPr/>
              <a:t>emotions,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faced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helathy</a:t>
            </a:r>
            <a:r>
              <a:rPr/>
              <a:t> </a:t>
            </a:r>
            <a:r>
              <a:rPr/>
              <a:t>siblings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cancer</a:t>
            </a:r>
            <a:r>
              <a:rPr/>
              <a:t> </a:t>
            </a:r>
            <a:r>
              <a:rPr/>
              <a:t>patient.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identification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documenting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paths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diagnosed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breast</a:t>
            </a:r>
            <a:r>
              <a:rPr/>
              <a:t> </a:t>
            </a:r>
            <a:r>
              <a:rPr/>
              <a:t>cancer.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overview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steps,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conducting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today.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chapters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step.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matches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(if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matter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Figure</a:t>
            </a:r>
            <a:r>
              <a:rPr/>
              <a:t> </a:t>
            </a:r>
            <a:r>
              <a:rPr/>
              <a:t>2.1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Gliner</a:t>
            </a:r>
            <a:r>
              <a:rPr/>
              <a:t> </a:t>
            </a:r>
            <a:r>
              <a:rPr/>
              <a:t>2017.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classified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categories.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better.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better.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studying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variaibles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mention.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manipulated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therefore,</a:t>
            </a:r>
            <a:r>
              <a:rPr/>
              <a:t> </a:t>
            </a:r>
            <a:r>
              <a:rPr/>
              <a:t>suited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studies.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atrribute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manipulated.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manipulate</a:t>
            </a:r>
            <a:r>
              <a:rPr/>
              <a:t> </a:t>
            </a:r>
            <a:r>
              <a:rPr/>
              <a:t>someone’s</a:t>
            </a:r>
            <a:r>
              <a:rPr/>
              <a:t> </a:t>
            </a:r>
            <a:r>
              <a:rPr/>
              <a:t>gender.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Covariates,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extraneous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outcome.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properly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patients</a:t>
            </a:r>
            <a:r>
              <a:rPr/>
              <a:t>”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analyses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contrast-enhanced</a:t>
            </a:r>
            <a:r>
              <a:rPr/>
              <a:t> </a:t>
            </a:r>
            <a:r>
              <a:rPr/>
              <a:t>digital</a:t>
            </a:r>
            <a:r>
              <a:rPr/>
              <a:t> </a:t>
            </a:r>
            <a:r>
              <a:rPr/>
              <a:t>mammography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mammogram.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hypothesis,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(one-sided)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non-directional</a:t>
            </a:r>
            <a:r>
              <a:rPr/>
              <a:t> </a:t>
            </a:r>
            <a:r>
              <a:rPr/>
              <a:t>(two-sided)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contrast-enhanced</a:t>
            </a:r>
            <a:r>
              <a:rPr/>
              <a:t> </a:t>
            </a:r>
            <a:r>
              <a:rPr/>
              <a:t>mammography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expensive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decreasing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rate,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interested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hearing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hypotheses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positive</a:t>
            </a:r>
            <a:r>
              <a:rPr/>
              <a:t> </a:t>
            </a:r>
            <a:r>
              <a:rPr/>
              <a:t>correlation.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reverse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vaules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negative</a:t>
            </a:r>
            <a:r>
              <a:rPr/>
              <a:t> </a:t>
            </a:r>
            <a:r>
              <a:rPr/>
              <a:t>correlation.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tumor</a:t>
            </a:r>
            <a:r>
              <a:rPr/>
              <a:t> </a:t>
            </a:r>
            <a:r>
              <a:rPr/>
              <a:t>detection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mammography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mammogram.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Associational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relationship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necessarily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statistician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examined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discovered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engines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fire</a:t>
            </a:r>
            <a:r>
              <a:rPr/>
              <a:t> </a:t>
            </a:r>
            <a:r>
              <a:rPr/>
              <a:t>scene,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damage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caused.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conclude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causal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Descriptive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univariate</a:t>
            </a:r>
            <a:r>
              <a:rPr/>
              <a:t> </a:t>
            </a:r>
            <a:r>
              <a:rPr/>
              <a:t>summary.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proportion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woman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mammogram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race/ethnicity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woman.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figure</a:t>
            </a:r>
            <a:r>
              <a:rPr/>
              <a:t> </a:t>
            </a:r>
            <a:r>
              <a:rPr/>
              <a:t>already.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set,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path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take.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exposure),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logistics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force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tends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disparage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persuasive.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later.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attribute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(usually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intervention),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(non-experimental)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comparative,</a:t>
            </a:r>
            <a:r>
              <a:rPr/>
              <a:t> </a:t>
            </a:r>
            <a:r>
              <a:rPr/>
              <a:t>associational,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books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comparative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approach,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disagree.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persuasive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5,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hope,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associational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descriptive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devoted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touch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milestones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Nuremberg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1947.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dated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foundations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underlie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Declaration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Helsinki</a:t>
            </a:r>
            <a:r>
              <a:rPr/>
              <a:t> </a:t>
            </a:r>
            <a:r>
              <a:rPr/>
              <a:t>(1964,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modifications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years)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modern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workable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brief,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surprising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guidance.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plances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empahsis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scientifc</a:t>
            </a:r>
            <a:r>
              <a:rPr/>
              <a:t> </a:t>
            </a:r>
            <a:r>
              <a:rPr/>
              <a:t>integrity.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goal).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informed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withdraw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stresses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responsibilities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weights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care,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Belmont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1976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Commission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Protection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manadated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1974.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lays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persons,</a:t>
            </a:r>
            <a:r>
              <a:rPr/>
              <a:t> </a:t>
            </a:r>
            <a:r>
              <a:rPr/>
              <a:t>beneficence,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justice.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unfortunately,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prefer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instead.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1981</a:t>
            </a:r>
            <a:r>
              <a:rPr/>
              <a:t> </a:t>
            </a:r>
            <a:r>
              <a:rPr/>
              <a:t>(updated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1991)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regulations</a:t>
            </a:r>
            <a:r>
              <a:rPr/>
              <a:t> </a:t>
            </a:r>
            <a:r>
              <a:rPr/>
              <a:t>(title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Regulations,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46,</a:t>
            </a:r>
            <a:r>
              <a:rPr/>
              <a:t> </a:t>
            </a:r>
            <a:r>
              <a:rPr/>
              <a:t>affectionately</a:t>
            </a:r>
            <a:r>
              <a:rPr/>
              <a:t> </a:t>
            </a:r>
            <a:r>
              <a:rPr/>
              <a:t>nicknamed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CFR</a:t>
            </a:r>
            <a:r>
              <a:rPr/>
              <a:t> </a:t>
            </a:r>
            <a:r>
              <a:rPr/>
              <a:t>46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rule).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“</a:t>
            </a:r>
            <a:r>
              <a:rPr/>
              <a:t>lawyerese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summary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refer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regulations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settle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argument.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discrepancies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FDA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outlined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(IRB),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protections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vulnerable</a:t>
            </a:r>
            <a:r>
              <a:rPr/>
              <a:t> </a:t>
            </a:r>
            <a:r>
              <a:rPr/>
              <a:t>populations.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IRBs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members,</a:t>
            </a:r>
            <a:r>
              <a:rPr/>
              <a:t> </a:t>
            </a:r>
            <a:r>
              <a:rPr/>
              <a:t>mix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gender,</a:t>
            </a:r>
            <a:r>
              <a:rPr/>
              <a:t> </a:t>
            </a:r>
            <a:r>
              <a:rPr/>
              <a:t>race/ethnicity,</a:t>
            </a:r>
            <a:r>
              <a:rPr/>
              <a:t> </a:t>
            </a:r>
            <a:r>
              <a:rPr/>
              <a:t>background.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member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public.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eyes,</a:t>
            </a:r>
            <a:r>
              <a:rPr/>
              <a:t> </a:t>
            </a:r>
            <a:r>
              <a:rPr/>
              <a:t>IRBs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delay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destroy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perhpas,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cynical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perspective.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ally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importantly</a:t>
            </a:r>
            <a:r>
              <a:rPr/>
              <a:t> </a:t>
            </a:r>
            <a:r>
              <a:rPr/>
              <a:t>publishable.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fails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regulatory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survive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project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flaws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block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dissemination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Insurance</a:t>
            </a:r>
            <a:r>
              <a:rPr/>
              <a:t> </a:t>
            </a:r>
            <a:r>
              <a:rPr/>
              <a:t>Portability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Accountability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1996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computerized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protection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records.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regulatory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evolved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Association</a:t>
            </a:r>
            <a:r>
              <a:rPr/>
              <a:t> </a:t>
            </a:r>
            <a:r>
              <a:rPr/>
              <a:t>mandates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originate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1906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labelling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drugs.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Cosmetic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1938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safety.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passed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tragedy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deaths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drug,</a:t>
            </a:r>
            <a:r>
              <a:rPr/>
              <a:t> </a:t>
            </a:r>
            <a:r>
              <a:rPr/>
              <a:t>Eleixir</a:t>
            </a:r>
            <a:r>
              <a:rPr/>
              <a:t> </a:t>
            </a:r>
            <a:r>
              <a:rPr/>
              <a:t>slfanilamide,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acute</a:t>
            </a:r>
            <a:r>
              <a:rPr/>
              <a:t> </a:t>
            </a:r>
            <a:r>
              <a:rPr/>
              <a:t>kidney</a:t>
            </a:r>
            <a:r>
              <a:rPr/>
              <a:t> </a:t>
            </a:r>
            <a:r>
              <a:rPr/>
              <a:t>failure.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Estes-Kefauver</a:t>
            </a:r>
            <a:r>
              <a:rPr/>
              <a:t> </a:t>
            </a:r>
            <a:r>
              <a:rPr/>
              <a:t>amendments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1962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Thalidomide</a:t>
            </a:r>
            <a:r>
              <a:rPr/>
              <a:t> </a:t>
            </a:r>
            <a:r>
              <a:rPr/>
              <a:t>tragedy,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anti-nausea</a:t>
            </a:r>
            <a:r>
              <a:rPr/>
              <a:t> </a:t>
            </a:r>
            <a:r>
              <a:rPr/>
              <a:t>medication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pregnant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resulted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numerous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defects.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acts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efficacy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approved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humans.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FDA</a:t>
            </a:r>
            <a:r>
              <a:rPr/>
              <a:t> </a:t>
            </a:r>
            <a:r>
              <a:rPr/>
              <a:t>Modernization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1997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companies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off-label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(uses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authorized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drg</a:t>
            </a:r>
            <a:r>
              <a:rPr/>
              <a:t> </a:t>
            </a:r>
            <a:r>
              <a:rPr/>
              <a:t>approval</a:t>
            </a:r>
            <a:r>
              <a:rPr/>
              <a:t> </a:t>
            </a:r>
            <a:r>
              <a:rPr/>
              <a:t>process)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approved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regulation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devices.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Pharmaceuticals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Children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passed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2002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pediatric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patent</a:t>
            </a:r>
            <a:r>
              <a:rPr/>
              <a:t> </a:t>
            </a:r>
            <a:r>
              <a:rPr/>
              <a:t>protection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studes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conducted.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deciding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questions: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research?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government</a:t>
            </a:r>
            <a:r>
              <a:rPr/>
              <a:t> </a:t>
            </a:r>
            <a:r>
              <a:rPr/>
              <a:t>definition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quotes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CFR</a:t>
            </a:r>
            <a:r>
              <a:rPr/>
              <a:t> </a:t>
            </a:r>
            <a:r>
              <a:rPr/>
              <a:t>46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investigation,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development,</a:t>
            </a:r>
            <a:r>
              <a:rPr/>
              <a:t> </a:t>
            </a:r>
            <a:r>
              <a:rPr/>
              <a:t>testing,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evaluation,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generalizable</a:t>
            </a:r>
            <a:r>
              <a:rPr/>
              <a:t> </a:t>
            </a:r>
            <a:r>
              <a:rPr/>
              <a:t>knowledge.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feature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generalizable</a:t>
            </a:r>
            <a:r>
              <a:rPr/>
              <a:t> </a:t>
            </a:r>
            <a:r>
              <a:rPr/>
              <a:t>knowledge.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actual</a:t>
            </a:r>
            <a:r>
              <a:rPr/>
              <a:t> </a:t>
            </a:r>
            <a:r>
              <a:rPr/>
              <a:t>participants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implies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sloppy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haphazard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hook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regards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guidances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constitutes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lie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uneasy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approval.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subject,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defined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45</a:t>
            </a:r>
            <a:r>
              <a:rPr/>
              <a:t> </a:t>
            </a:r>
            <a:r>
              <a:rPr/>
              <a:t>CFR</a:t>
            </a:r>
            <a:r>
              <a:rPr/>
              <a:t> </a:t>
            </a:r>
            <a:r>
              <a:rPr/>
              <a:t>46,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“</a:t>
            </a:r>
            <a:r>
              <a:rPr/>
              <a:t>a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investigator</a:t>
            </a:r>
            <a:r>
              <a:rPr/>
              <a:t> </a:t>
            </a:r>
            <a:r>
              <a:rPr/>
              <a:t>(whether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student)</a:t>
            </a:r>
            <a:r>
              <a:rPr/>
              <a:t> </a:t>
            </a:r>
            <a:r>
              <a:rPr/>
              <a:t>conducting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obtains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interaction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identifiable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information.</a:t>
            </a:r>
            <a:r>
              <a:rPr/>
              <a:t>”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humans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category.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watching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spaces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exists.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private.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contains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identifiable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cadavers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cadavers</a:t>
            </a:r>
            <a:r>
              <a:rPr/>
              <a:t> </a:t>
            </a:r>
            <a:r>
              <a:rPr/>
              <a:t>aren’t</a:t>
            </a:r>
            <a:r>
              <a:rPr/>
              <a:t> </a:t>
            </a:r>
            <a:r>
              <a:rPr/>
              <a:t>alive.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arrival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zombie</a:t>
            </a:r>
            <a:r>
              <a:rPr/>
              <a:t> </a:t>
            </a:r>
            <a:r>
              <a:rPr/>
              <a:t>apocalypse.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procedures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cadavers,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publicly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contained</a:t>
            </a:r>
            <a:r>
              <a:rPr/>
              <a:t> </a:t>
            </a:r>
            <a:r>
              <a:rPr/>
              <a:t>identifiable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decides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varies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issue,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IRB.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subjects,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exempt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generally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normal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practices.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service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exempt.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Expedited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necessarily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IRB.</a:t>
            </a:r>
            <a:r>
              <a:rPr/>
              <a:t> </a:t>
            </a:r>
            <a:r>
              <a:rPr/>
              <a:t>Expedited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minimal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blood</a:t>
            </a:r>
            <a:r>
              <a:rPr/>
              <a:t> </a:t>
            </a:r>
            <a:r>
              <a:rPr/>
              <a:t>samples,</a:t>
            </a:r>
            <a:r>
              <a:rPr/>
              <a:t> </a:t>
            </a:r>
            <a:r>
              <a:rPr/>
              <a:t>hair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nail</a:t>
            </a:r>
            <a:r>
              <a:rPr/>
              <a:t> </a:t>
            </a:r>
            <a:r>
              <a:rPr/>
              <a:t>clippings.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administrative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surveys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apply.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board</a:t>
            </a:r>
            <a:r>
              <a:rPr/>
              <a:t> </a:t>
            </a:r>
            <a:r>
              <a:rPr/>
              <a:t>meets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you,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determines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exempt,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expedited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review.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brief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confront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submission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challenges.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press,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minority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non-financial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(with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exceptions)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warrant</a:t>
            </a:r>
            <a:r>
              <a:rPr/>
              <a:t> </a:t>
            </a:r>
            <a:r>
              <a:rPr/>
              <a:t>reporting.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Financial</a:t>
            </a:r>
            <a:r>
              <a:rPr/>
              <a:t> </a:t>
            </a:r>
            <a:r>
              <a:rPr/>
              <a:t>conflicts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biasing</a:t>
            </a:r>
            <a:r>
              <a:rPr/>
              <a:t> </a:t>
            </a:r>
            <a:r>
              <a:rPr/>
              <a:t>effects.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greater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oversight.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Safety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Monitoring</a:t>
            </a:r>
            <a:r>
              <a:rPr/>
              <a:t> </a:t>
            </a:r>
            <a:r>
              <a:rPr/>
              <a:t>Board,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appointed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calls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financial</a:t>
            </a:r>
            <a:r>
              <a:rPr/>
              <a:t> </a:t>
            </a:r>
            <a:r>
              <a:rPr/>
              <a:t>investment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decision.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risk/benefit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endure</a:t>
            </a:r>
            <a:r>
              <a:rPr/>
              <a:t> </a:t>
            </a:r>
            <a:r>
              <a:rPr/>
              <a:t>pain,</a:t>
            </a:r>
            <a:r>
              <a:rPr/>
              <a:t> </a:t>
            </a:r>
            <a:r>
              <a:rPr/>
              <a:t>suffering,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minimal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controlled.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Equipoise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topic.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definitions,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defines</a:t>
            </a:r>
            <a:r>
              <a:rPr/>
              <a:t> </a:t>
            </a:r>
            <a:r>
              <a:rPr/>
              <a:t>equipoise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“</a:t>
            </a:r>
            <a:r>
              <a:rPr/>
              <a:t>genuine</a:t>
            </a:r>
            <a:r>
              <a:rPr/>
              <a:t> </a:t>
            </a:r>
            <a:r>
              <a:rPr/>
              <a:t>uncertainty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beneficial.</a:t>
            </a:r>
            <a:r>
              <a:rPr/>
              <a:t>”</a:t>
            </a:r>
            <a:r>
              <a:rPr/>
              <a:t> </a:t>
            </a:r>
            <a:r>
              <a:rPr/>
              <a:t>(quoted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Wikipedia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equipoise)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balance.</a:t>
            </a:r>
            <a:r>
              <a:rPr/>
              <a:t> </a:t>
            </a:r>
            <a:r>
              <a:rPr/>
              <a:t>Equipoise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determine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placebos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acceptable,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debate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placebos.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involving</a:t>
            </a:r>
            <a:r>
              <a:rPr/>
              <a:t> </a:t>
            </a:r>
            <a:r>
              <a:rPr/>
              <a:t>equipoise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placebos,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blog.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deny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well-established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arm,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sometimes)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receiveing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treatment.</a:t>
            </a:r>
            <a:r>
              <a:rPr/>
              <a:t> </a:t>
            </a:r>
            <a:r>
              <a:rPr/>
              <a:t>Also,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fashion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add-on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Everybody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therapy,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unproven,</a:t>
            </a:r>
            <a:r>
              <a:rPr/>
              <a:t> </a:t>
            </a:r>
            <a:r>
              <a:rPr/>
              <a:t>therapy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placebo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therapy.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Deception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carefully.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deceive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purpose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invalidate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deception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fess</a:t>
            </a:r>
            <a:r>
              <a:rPr/>
              <a:t> </a:t>
            </a:r>
            <a:r>
              <a:rPr/>
              <a:t>up</a:t>
            </a:r>
            <a:r>
              <a:rPr/>
              <a:t>”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debriefing</a:t>
            </a:r>
            <a:r>
              <a:rPr/>
              <a:t> </a:t>
            </a:r>
            <a:r>
              <a:rPr/>
              <a:t>session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deceive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risks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Privacy</a:t>
            </a:r>
            <a:r>
              <a:rPr/>
              <a:t> </a:t>
            </a:r>
            <a:r>
              <a:rPr/>
              <a:t>violations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growing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secure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local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secure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lost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stolen.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media,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encryption.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protected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password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storage</a:t>
            </a:r>
            <a:r>
              <a:rPr/>
              <a:t> </a:t>
            </a:r>
            <a:r>
              <a:rPr/>
              <a:t>devices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behind</a:t>
            </a:r>
            <a:r>
              <a:rPr/>
              <a:t> </a:t>
            </a:r>
            <a:r>
              <a:rPr/>
              <a:t>locked</a:t>
            </a:r>
            <a:r>
              <a:rPr/>
              <a:t> </a:t>
            </a:r>
            <a:r>
              <a:rPr/>
              <a:t>doors.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HIPAA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serious</a:t>
            </a:r>
            <a:r>
              <a:rPr/>
              <a:t> </a:t>
            </a:r>
            <a:r>
              <a:rPr/>
              <a:t>civil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criminal</a:t>
            </a:r>
            <a:r>
              <a:rPr/>
              <a:t> </a:t>
            </a:r>
            <a:r>
              <a:rPr/>
              <a:t>penalties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accidental</a:t>
            </a:r>
            <a:r>
              <a:rPr/>
              <a:t> </a:t>
            </a:r>
            <a:r>
              <a:rPr/>
              <a:t>disclosure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Animal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Institutional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Committee</a:t>
            </a:r>
            <a:r>
              <a:rPr/>
              <a:t> </a:t>
            </a:r>
            <a:r>
              <a:rPr/>
              <a:t>(IACUC).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mandated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federal</a:t>
            </a:r>
            <a:r>
              <a:rPr/>
              <a:t> </a:t>
            </a:r>
            <a:r>
              <a:rPr/>
              <a:t>law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Agriculture</a:t>
            </a:r>
            <a:r>
              <a:rPr/>
              <a:t> </a:t>
            </a:r>
            <a:r>
              <a:rPr/>
              <a:t>regulations.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live</a:t>
            </a:r>
            <a:r>
              <a:rPr/>
              <a:t> </a:t>
            </a:r>
            <a:r>
              <a:rPr/>
              <a:t>vertebrate</a:t>
            </a:r>
            <a:r>
              <a:rPr/>
              <a:t> </a:t>
            </a:r>
            <a:r>
              <a:rPr/>
              <a:t>animals,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dissections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flatforms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animals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suffering.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</a:t>
            </a:r>
            <a:r>
              <a:rPr/>
              <a:t> </a:t>
            </a:r>
            <a:r>
              <a:rPr/>
              <a:t>IACUC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animals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concerns.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justification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hesitate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honest.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encounter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interactions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others.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Fraud</a:t>
            </a:r>
            <a:r>
              <a:rPr/>
              <a:t> </a:t>
            </a:r>
            <a:r>
              <a:rPr/>
              <a:t>falls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categories:</a:t>
            </a:r>
            <a:r>
              <a:rPr/>
              <a:t> </a:t>
            </a:r>
            <a:r>
              <a:rPr/>
              <a:t>fabrication,</a:t>
            </a:r>
            <a:r>
              <a:rPr/>
              <a:t> </a:t>
            </a:r>
            <a:r>
              <a:rPr/>
              <a:t>falsification,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plagiarism.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Fabrication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wholesale</a:t>
            </a:r>
            <a:r>
              <a:rPr/>
              <a:t> </a:t>
            </a:r>
            <a:r>
              <a:rPr/>
              <a:t>invention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falsification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alteration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withholding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misrepresentingin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publication.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details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planned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hoc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protocol,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accused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Plagiarism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peoples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attribution.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actions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suspect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uniformly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uniformly</a:t>
            </a:r>
            <a:r>
              <a:rPr/>
              <a:t> </a:t>
            </a:r>
            <a:r>
              <a:rPr/>
              <a:t>bad.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comfortable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theoretical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laboratory</a:t>
            </a:r>
            <a:r>
              <a:rPr/>
              <a:t> </a:t>
            </a:r>
            <a:r>
              <a:rPr/>
              <a:t>studies,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pick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sneer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bad,</a:t>
            </a:r>
            <a:r>
              <a:rPr/>
              <a:t> </a:t>
            </a:r>
            <a:r>
              <a:rPr/>
              <a:t>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officially</a:t>
            </a:r>
            <a:r>
              <a:rPr/>
              <a:t> </a:t>
            </a:r>
            <a:r>
              <a:rPr/>
              <a:t>constitute</a:t>
            </a:r>
            <a:r>
              <a:rPr/>
              <a:t> </a:t>
            </a:r>
            <a:r>
              <a:rPr/>
              <a:t>fraud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Ghost</a:t>
            </a:r>
            <a:r>
              <a:rPr/>
              <a:t> </a:t>
            </a:r>
            <a:r>
              <a:rPr/>
              <a:t>writing,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kept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conflict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disclosures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no-no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rise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fraud.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publish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deserves</a:t>
            </a:r>
            <a:r>
              <a:rPr/>
              <a:t> </a:t>
            </a:r>
            <a:r>
              <a:rPr/>
              <a:t>co-authorship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included.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leave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contribution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planning,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writing.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solely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reputation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supervisory</a:t>
            </a:r>
            <a:r>
              <a:rPr/>
              <a:t> </a:t>
            </a:r>
            <a:r>
              <a:rPr/>
              <a:t>role.</a:t>
            </a:r>
            <a:r>
              <a:rPr/>
              <a:t> </a:t>
            </a:r>
            <a:r>
              <a:rPr/>
              <a:t>Finally,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co-author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permission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subject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confidentiality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reviewing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peer-review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journal.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purview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IRB,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vowed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private.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reports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deliberately</a:t>
            </a:r>
            <a:r>
              <a:rPr/>
              <a:t> </a:t>
            </a:r>
            <a:r>
              <a:rPr/>
              <a:t>sabotage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motivations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vary: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jealousy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finding.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witness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obligation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difficult,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subordinate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behaving</a:t>
            </a:r>
            <a:r>
              <a:rPr/>
              <a:t> </a:t>
            </a:r>
            <a:r>
              <a:rPr/>
              <a:t>badly.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protections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whistleblowers,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protect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retaliation.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myself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situation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advice.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right,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nothing.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risky</a:t>
            </a:r>
            <a:r>
              <a:rPr/>
              <a:t> </a:t>
            </a:r>
            <a:r>
              <a:rPr/>
              <a:t>option,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riskier,</a:t>
            </a:r>
            <a:r>
              <a:rPr/>
              <a:t> </a:t>
            </a:r>
            <a:r>
              <a:rPr/>
              <a:t>I,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understand.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dynamics,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directly.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peers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supervisor</a:t>
            </a:r>
            <a:r>
              <a:rPr/>
              <a:t> </a:t>
            </a:r>
            <a:r>
              <a:rPr/>
              <a:t>(assuming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allegation)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offending</a:t>
            </a:r>
            <a:r>
              <a:rPr/>
              <a:t> </a:t>
            </a:r>
            <a:r>
              <a:rPr/>
              <a:t>party.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ombudsperson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to.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ombudsperson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divulge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permission.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anonymous</a:t>
            </a:r>
            <a:r>
              <a:rPr/>
              <a:t> </a:t>
            </a:r>
            <a:r>
              <a:rPr/>
              <a:t>reporting</a:t>
            </a:r>
            <a:r>
              <a:rPr/>
              <a:t> </a:t>
            </a:r>
            <a:r>
              <a:rPr/>
              <a:t>avenues.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someone,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misunderstanding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situation.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Uniform</a:t>
            </a:r>
            <a:r>
              <a:rPr/>
              <a:t> </a:t>
            </a:r>
            <a:r>
              <a:rPr/>
              <a:t>definition:</a:t>
            </a:r>
            <a:r>
              <a:rPr/>
              <a:t> </a:t>
            </a:r>
            <a:r>
              <a:rPr/>
              <a:t>fabrication,</a:t>
            </a:r>
            <a:r>
              <a:rPr/>
              <a:t> </a:t>
            </a:r>
            <a:r>
              <a:rPr/>
              <a:t>falsification,</a:t>
            </a:r>
            <a:r>
              <a:rPr/>
              <a:t> </a:t>
            </a:r>
            <a:r>
              <a:rPr/>
              <a:t>plagiarism.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grant,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ideas,</a:t>
            </a:r>
            <a:r>
              <a:rPr/>
              <a:t> </a:t>
            </a:r>
            <a:r>
              <a:rPr/>
              <a:t>words,</a:t>
            </a:r>
            <a:r>
              <a:rPr/>
              <a:t> </a:t>
            </a:r>
            <a:r>
              <a:rPr/>
              <a:t>results,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processes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proposal.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misconduct.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penalties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severe.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Chapter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3.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flow.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direction: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specific,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specifying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hyothesis,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PICO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(Patient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Outcomes).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week’s</a:t>
            </a:r>
            <a:r>
              <a:rPr/>
              <a:t> </a:t>
            </a:r>
            <a:r>
              <a:rPr/>
              <a:t>lecture.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from.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experiment,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what,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device,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generator.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what,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asisgnnment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studied.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topics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spending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weeks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sample,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variables,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(ethical</a:t>
            </a:r>
            <a:r>
              <a:rPr/>
              <a:t> </a:t>
            </a:r>
            <a:r>
              <a:rPr/>
              <a:t>conduct,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say)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(this</a:t>
            </a:r>
            <a:r>
              <a:rPr/>
              <a:t> </a:t>
            </a:r>
            <a:r>
              <a:rPr/>
              <a:t>week)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ethical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Boy,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Collecting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wasted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depend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collect.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own.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data,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collection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self-report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investigator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codebook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vital,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yourself.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qualitative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whenever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appropriate.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2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pn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02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7: Collect your data</a:t>
            </a:r>
          </a:p>
          <a:p>
            <a:pPr lvl="2"/>
            <a:r>
              <a:rPr/>
              <a:t>Chapters 13, 15.</a:t>
            </a:r>
          </a:p>
          <a:p>
            <a:pPr lvl="2"/>
            <a:r>
              <a:rPr/>
              <a:t>Week 9.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8: Analyze your data</a:t>
            </a:r>
          </a:p>
          <a:p>
            <a:pPr lvl="2"/>
            <a:r>
              <a:rPr/>
              <a:t>Chapters 16-22 of Gliner et al.</a:t>
            </a:r>
          </a:p>
          <a:p>
            <a:pPr lvl="2"/>
            <a:r>
              <a:rPr/>
              <a:t>Week 10, 12 of this class.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9: Interpret your data</a:t>
            </a:r>
          </a:p>
          <a:p>
            <a:pPr lvl="2"/>
            <a:r>
              <a:rPr/>
              <a:t>Chapter 23-25 of Gliner et al.</a:t>
            </a:r>
          </a:p>
          <a:p>
            <a:pPr lvl="2"/>
            <a:r>
              <a:rPr/>
              <a:t>Week 13.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10: Communicate your findings</a:t>
            </a:r>
          </a:p>
          <a:p>
            <a:pPr lvl="2"/>
            <a:r>
              <a:rPr/>
              <a:t>Chapter 26 of Gliner et al.</a:t>
            </a:r>
          </a:p>
          <a:p>
            <a:pPr lvl="2"/>
            <a:r>
              <a:rPr/>
              <a:t>Week 14.</a:t>
            </a:r>
          </a:p>
          <a:p>
            <a:pPr lvl="2"/>
            <a:r>
              <a:rPr/>
              <a:t>Written paper</a:t>
            </a:r>
          </a:p>
          <a:p>
            <a:pPr lvl="2"/>
            <a:r>
              <a:rPr/>
              <a:t>Oral presentation</a:t>
            </a:r>
          </a:p>
          <a:p>
            <a:pPr lvl="2"/>
            <a:r>
              <a:rPr/>
              <a:t>Poster presentation</a:t>
            </a:r>
          </a:p>
          <a:p>
            <a:pPr lvl="2"/>
            <a:r>
              <a:rPr/>
              <a:t>Research grants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we learned?</a:t>
            </a:r>
          </a:p>
          <a:p>
            <a:pPr lvl="2"/>
            <a:r>
              <a:rPr/>
              <a:t>Steps in a research project</a:t>
            </a:r>
          </a:p>
          <a:p>
            <a:pPr lvl="1"/>
            <a:r>
              <a:rPr/>
              <a:t>What’s coming up next?</a:t>
            </a:r>
          </a:p>
          <a:p>
            <a:pPr lvl="2"/>
            <a:r>
              <a:rPr/>
              <a:t>Picking a research topic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Definitions are vague</a:t>
            </a:r>
          </a:p>
          <a:p>
            <a:pPr lvl="1"/>
            <a:r>
              <a:rPr/>
              <a:t>What is a research problem? question? aim? goal?</a:t>
            </a:r>
          </a:p>
          <a:p>
            <a:pPr lvl="1"/>
            <a:r>
              <a:rPr/>
              <a:t>Sources of research problems</a:t>
            </a:r>
          </a:p>
          <a:p>
            <a:pPr lvl="2"/>
            <a:r>
              <a:rPr/>
              <a:t>Read</a:t>
            </a:r>
          </a:p>
          <a:p>
            <a:pPr lvl="2"/>
            <a:r>
              <a:rPr/>
              <a:t>Listen</a:t>
            </a:r>
          </a:p>
          <a:p>
            <a:pPr lvl="2"/>
            <a:r>
              <a:rPr/>
              <a:t>Observe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Characteristics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More dichotomies</a:t>
            </a:r>
          </a:p>
          <a:p>
            <a:pPr lvl="2"/>
            <a:r>
              <a:rPr/>
              <a:t>Broad vs Narrow</a:t>
            </a:r>
          </a:p>
          <a:p>
            <a:pPr lvl="2"/>
            <a:r>
              <a:rPr/>
              <a:t>Widespread vs Limited interest</a:t>
            </a:r>
          </a:p>
          <a:p>
            <a:pPr lvl="2"/>
            <a:r>
              <a:rPr/>
              <a:t>Well-researched vs Unknown territory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Considerations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Topic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Interest and enthusiasm</a:t>
            </a:r>
          </a:p>
          <a:p>
            <a:pPr lvl="1"/>
            <a:r>
              <a:rPr/>
              <a:t>Resources</a:t>
            </a:r>
          </a:p>
          <a:p>
            <a:pPr lvl="2"/>
            <a:r>
              <a:rPr/>
              <a:t>Time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Support</a:t>
            </a:r>
          </a:p>
          <a:p>
            <a:pPr lvl="2"/>
            <a:r>
              <a:rPr/>
              <a:t>Access</a:t>
            </a:r>
          </a:p>
          <a:p>
            <a:pPr lvl="2"/>
            <a:r>
              <a:rPr/>
              <a:t>Control</a:t>
            </a:r>
          </a:p>
          <a:p>
            <a:pPr lvl="1"/>
            <a:r>
              <a:rPr/>
              <a:t>Scope of the problem</a:t>
            </a:r>
          </a:p>
          <a:p>
            <a:pPr lvl="1"/>
            <a:r>
              <a:rPr/>
              <a:t>Contribution to the profession</a:t>
            </a:r>
          </a:p>
          <a:p>
            <a:pPr lvl="2"/>
            <a:r>
              <a:rPr/>
              <a:t>Adapted from Cottrell &amp; McKenzie. </a:t>
            </a:r>
            <a:r>
              <a:rPr i="1"/>
              <a:t>Health Promotion &amp; Education Research Methods</a:t>
            </a:r>
            <a:r>
              <a:rPr/>
              <a:t> . 2005.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should NOT drive picking a research question</a:t>
            </a:r>
          </a:p>
          <a:p>
            <a:pPr lvl="2"/>
            <a:r>
              <a:rPr/>
              <a:t>A specific research methodology</a:t>
            </a:r>
          </a:p>
          <a:p>
            <a:pPr lvl="2"/>
            <a:r>
              <a:rPr/>
              <a:t>A specific funding opportunity</a:t>
            </a:r>
          </a:p>
          <a:p>
            <a:pPr lvl="2"/>
            <a:r>
              <a:rPr/>
              <a:t>A publication-focused motivation</a:t>
            </a:r>
          </a:p>
          <a:p>
            <a:pPr lvl="1"/>
            <a:r>
              <a:rPr/>
              <a:t>Always publish your work.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Picking a research topic</a:t>
            </a:r>
          </a:p>
          <a:p>
            <a:pPr lvl="1"/>
            <a:r>
              <a:rPr/>
              <a:t>What’s coming up next.</a:t>
            </a:r>
          </a:p>
          <a:p>
            <a:pPr lvl="2"/>
            <a:r>
              <a:rPr/>
              <a:t>Developing a research hypothesis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To describe the variety of research that can be conducted while doing clinical research.</a:t>
            </a:r>
          </a:p>
          <a:p>
            <a:pPr lvl="1"/>
            <a:r>
              <a:rPr/>
              <a:t>To describe what is needed in order to identify and define a research question that could be the basis for a research project.</a:t>
            </a:r>
          </a:p>
          <a:p>
            <a:pPr lvl="1"/>
            <a:r>
              <a:rPr/>
              <a:t>To learn what is expected in terms of professional ethics and ethical research with humans.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FINER</a:t>
            </a:r>
            <a:r>
              <a:rPr/>
              <a:t> </a:t>
            </a:r>
            <a:r>
              <a:rPr/>
              <a:t>criteria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Feasible</a:t>
            </a:r>
          </a:p>
          <a:p>
            <a:pPr lvl="1"/>
            <a:r>
              <a:rPr/>
              <a:t>Interesting</a:t>
            </a:r>
          </a:p>
          <a:p>
            <a:pPr lvl="1"/>
            <a:r>
              <a:rPr/>
              <a:t>Novel</a:t>
            </a:r>
          </a:p>
          <a:p>
            <a:pPr lvl="1"/>
            <a:r>
              <a:rPr/>
              <a:t>Ethical</a:t>
            </a:r>
          </a:p>
          <a:p>
            <a:pPr lvl="1"/>
            <a:r>
              <a:rPr/>
              <a:t>Relevant</a:t>
            </a:r>
          </a:p>
          <a:p>
            <a:pPr lvl="2"/>
            <a:r>
              <a:rPr/>
              <a:t>Hulley, Cummings, Browner, Grady, Hearst, &amp; Newman. </a:t>
            </a:r>
            <a:r>
              <a:rPr i="1"/>
              <a:t>Designing Clinical Research</a:t>
            </a:r>
            <a:r>
              <a:rPr/>
              <a:t> . 2001.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hypothesis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Identify your research hypothesis early.</a:t>
            </a:r>
          </a:p>
          <a:p>
            <a:pPr lvl="1"/>
            <a:r>
              <a:rPr/>
              <a:t>Use the PICOTS framework.</a:t>
            </a:r>
          </a:p>
          <a:p>
            <a:pPr lvl="2"/>
            <a:r>
              <a:rPr/>
              <a:t>P = patient</a:t>
            </a:r>
          </a:p>
          <a:p>
            <a:pPr lvl="2"/>
            <a:r>
              <a:rPr/>
              <a:t>I = intervention</a:t>
            </a:r>
          </a:p>
          <a:p>
            <a:pPr lvl="2"/>
            <a:r>
              <a:rPr/>
              <a:t>C = comparison</a:t>
            </a:r>
          </a:p>
          <a:p>
            <a:pPr lvl="2"/>
            <a:r>
              <a:rPr/>
              <a:t>O = outcome</a:t>
            </a:r>
          </a:p>
          <a:p>
            <a:pPr lvl="2"/>
            <a:r>
              <a:rPr/>
              <a:t>T = time frame</a:t>
            </a:r>
          </a:p>
          <a:p>
            <a:pPr lvl="2"/>
            <a:r>
              <a:rPr/>
              <a:t>S = setting</a:t>
            </a:r>
          </a:p>
          <a:p>
            <a:pPr lvl="1"/>
            <a:r>
              <a:rPr/>
              <a:t>Your hypothesis may change as you delve deeper.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hypothesis.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Examples</a:t>
            </a:r>
          </a:p>
          <a:p>
            <a:pPr lvl="2"/>
            <a:r>
              <a:rPr/>
              <a:t>Estimation</a:t>
            </a:r>
          </a:p>
          <a:p>
            <a:pPr lvl="2"/>
            <a:r>
              <a:rPr/>
              <a:t>Identification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variables.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Outcome variable(s)</a:t>
            </a:r>
          </a:p>
          <a:p>
            <a:pPr lvl="1"/>
            <a:r>
              <a:rPr/>
              <a:t>Independent variable(s)</a:t>
            </a:r>
          </a:p>
          <a:p>
            <a:pPr lvl="2"/>
            <a:r>
              <a:rPr/>
              <a:t>Active</a:t>
            </a:r>
          </a:p>
          <a:p>
            <a:pPr lvl="2"/>
            <a:r>
              <a:rPr/>
              <a:t>Attribute</a:t>
            </a:r>
          </a:p>
          <a:p>
            <a:pPr lvl="1"/>
            <a:r>
              <a:rPr/>
              <a:t>Covariates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Three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analyses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Difference</a:t>
            </a:r>
          </a:p>
          <a:p>
            <a:pPr lvl="2"/>
            <a:r>
              <a:rPr/>
              <a:t>A - B &gt; 0</a:t>
            </a:r>
          </a:p>
          <a:p>
            <a:pPr lvl="1"/>
            <a:r>
              <a:rPr/>
              <a:t>Associational</a:t>
            </a:r>
          </a:p>
          <a:p>
            <a:pPr lvl="2"/>
            <a:r>
              <a:rPr/>
              <a:t>A and B are correlated</a:t>
            </a:r>
          </a:p>
          <a:p>
            <a:pPr lvl="1"/>
            <a:r>
              <a:rPr/>
              <a:t>Descriptive</a:t>
            </a:r>
          </a:p>
          <a:p>
            <a:pPr lvl="2"/>
            <a:r>
              <a:rPr/>
              <a:t>Means, standard deviations, or proportions of A and B.</a:t>
            </a:r>
          </a:p>
          <a:p>
            <a:pPr lvl="0" marL="0" indent="0">
              <a:buNone/>
            </a:pPr>
            <a:r>
              <a:rPr/>
              <a:t>These categories are not mutally exclusive.</a:t>
            </a:r>
          </a:p>
          <a:p>
            <a:pPr lvl="0" marL="0" indent="0">
              <a:buNone/>
            </a:pPr>
            <a:r>
              <a:rPr/>
              <a:t>Note that a research study might involve + Analyses associated with each type of RH/RQ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Schematic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</a:p>
        </p:txBody>
      </p:sp>
      <p:pic>
        <p:nvPicPr>
          <p:cNvPr descr="../images/image-02-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79600" y="1600200"/>
            <a:ext cx="5384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learned?</a:t>
            </a:r>
          </a:p>
          <a:p>
            <a:pPr lvl="2"/>
            <a:r>
              <a:rPr/>
              <a:t>Developing a research hypothesis</a:t>
            </a:r>
          </a:p>
          <a:p>
            <a:pPr lvl="1"/>
            <a:r>
              <a:rPr/>
              <a:t>What’s coming up next?</a:t>
            </a:r>
          </a:p>
          <a:p>
            <a:pPr lvl="2"/>
            <a:r>
              <a:rPr/>
              <a:t>Ethical issues in research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Landmarks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Federal Food, Drug, and Cosmetic Act (1938)</a:t>
            </a:r>
          </a:p>
          <a:p>
            <a:pPr lvl="1"/>
            <a:r>
              <a:rPr/>
              <a:t>Nuremberg code (1947)</a:t>
            </a:r>
          </a:p>
          <a:p>
            <a:pPr lvl="1"/>
            <a:r>
              <a:rPr/>
              <a:t>Declaration of Helsinki (1964)</a:t>
            </a:r>
          </a:p>
          <a:p>
            <a:pPr lvl="1"/>
            <a:r>
              <a:rPr/>
              <a:t>Belmont report (1978)</a:t>
            </a:r>
          </a:p>
          <a:p>
            <a:pPr lvl="1"/>
            <a:r>
              <a:rPr/>
              <a:t>Title 45 of the Code of Federal Regulations, Part 46 (1981)</a:t>
            </a:r>
          </a:p>
          <a:p>
            <a:pPr lvl="1"/>
            <a:r>
              <a:rPr/>
              <a:t>Health Insurance Portability and Accountability Act (1996)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Landmarks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Pure Food and Drugs Act (1906)</a:t>
            </a:r>
          </a:p>
          <a:p>
            <a:pPr lvl="1"/>
            <a:r>
              <a:rPr/>
              <a:t>Federal Food, Drug, and cosmetic Act (1938)</a:t>
            </a:r>
          </a:p>
          <a:p>
            <a:pPr lvl="1"/>
            <a:r>
              <a:rPr/>
              <a:t>Kefauver Harris amendments (1962)</a:t>
            </a:r>
          </a:p>
          <a:p>
            <a:pPr lvl="1"/>
            <a:r>
              <a:rPr/>
              <a:t>FDA Modernization Act (1997)</a:t>
            </a:r>
          </a:p>
          <a:p>
            <a:pPr lvl="1"/>
            <a:r>
              <a:rPr/>
              <a:t>Best Pharmaceuticals for Children Act (2002)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Does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IRB</a:t>
            </a:r>
            <a:r>
              <a:rPr/>
              <a:t> </a:t>
            </a:r>
            <a:r>
              <a:rPr/>
              <a:t>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it research?</a:t>
            </a:r>
          </a:p>
          <a:p>
            <a:pPr lvl="2"/>
            <a:r>
              <a:rPr/>
              <a:t>Designed in advance</a:t>
            </a:r>
          </a:p>
          <a:p>
            <a:pPr lvl="2"/>
            <a:r>
              <a:rPr/>
              <a:t>Systematic approach</a:t>
            </a:r>
          </a:p>
          <a:p>
            <a:pPr lvl="2"/>
            <a:r>
              <a:rPr/>
              <a:t>Generalizable knowledge</a:t>
            </a:r>
          </a:p>
          <a:p>
            <a:pPr lvl="2"/>
            <a:r>
              <a:rPr/>
              <a:t>Quality improvement versus research</a:t>
            </a:r>
          </a:p>
          <a:p>
            <a:pPr lvl="1"/>
            <a:r>
              <a:rPr/>
              <a:t>Does it involve human subjects?</a:t>
            </a:r>
          </a:p>
          <a:p>
            <a:pPr lvl="2"/>
            <a:r>
              <a:rPr/>
              <a:t>interaction with a person, or</a:t>
            </a:r>
          </a:p>
          <a:p>
            <a:pPr lvl="2"/>
            <a:r>
              <a:rPr/>
              <a:t>use of private information.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Planning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pic>
        <p:nvPicPr>
          <p:cNvPr descr="../images/gliner-2017-figure-2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81300" y="1600200"/>
            <a:ext cx="35814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IRB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Exempt from review</a:t>
            </a:r>
          </a:p>
          <a:p>
            <a:pPr lvl="1"/>
            <a:r>
              <a:rPr/>
              <a:t>Expedited review</a:t>
            </a:r>
          </a:p>
          <a:p>
            <a:pPr lvl="1"/>
            <a:r>
              <a:rPr/>
              <a:t>Full review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Ethical</a:t>
            </a:r>
            <a:r>
              <a:rPr/>
              <a:t> </a:t>
            </a:r>
            <a:r>
              <a:rPr/>
              <a:t>issues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Conflict of interest</a:t>
            </a:r>
          </a:p>
          <a:p>
            <a:pPr lvl="1"/>
            <a:r>
              <a:rPr/>
              <a:t>Unfavorable risk/benefit ratio</a:t>
            </a:r>
          </a:p>
          <a:p>
            <a:pPr lvl="1"/>
            <a:r>
              <a:rPr/>
              <a:t>Loss of equipoise</a:t>
            </a:r>
          </a:p>
          <a:p>
            <a:pPr lvl="1"/>
            <a:r>
              <a:rPr/>
              <a:t>Deception</a:t>
            </a:r>
          </a:p>
          <a:p>
            <a:pPr lvl="1"/>
            <a:r>
              <a:rPr/>
              <a:t>Violating privacy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Ethical</a:t>
            </a:r>
            <a:r>
              <a:rPr/>
              <a:t> </a:t>
            </a:r>
            <a:r>
              <a:rPr/>
              <a:t>concerns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animal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by IACUC.</a:t>
            </a:r>
          </a:p>
          <a:p>
            <a:pPr lvl="2"/>
            <a:r>
              <a:rPr/>
              <a:t>Mandated by Animal Welfare Act and USDA regulations</a:t>
            </a:r>
          </a:p>
          <a:p>
            <a:pPr lvl="2"/>
            <a:r>
              <a:rPr/>
              <a:t>Live vertebrate animals</a:t>
            </a:r>
          </a:p>
          <a:p>
            <a:pPr lvl="2"/>
            <a:r>
              <a:rPr/>
              <a:t>Sample size justification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Fraud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Fraud falls into three broad categories (FFP).</a:t>
            </a:r>
          </a:p>
          <a:p>
            <a:pPr lvl="1"/>
            <a:r>
              <a:rPr/>
              <a:t>Fabrication</a:t>
            </a:r>
          </a:p>
          <a:p>
            <a:pPr lvl="1"/>
            <a:r>
              <a:rPr/>
              <a:t>Falsification</a:t>
            </a:r>
          </a:p>
          <a:p>
            <a:pPr lvl="2"/>
            <a:r>
              <a:rPr/>
              <a:t>Data alteration</a:t>
            </a:r>
          </a:p>
          <a:p>
            <a:pPr lvl="2"/>
            <a:r>
              <a:rPr/>
              <a:t>Misreporting</a:t>
            </a:r>
          </a:p>
          <a:p>
            <a:pPr lvl="1"/>
            <a:r>
              <a:rPr/>
              <a:t>Plagiarism.</a:t>
            </a:r>
          </a:p>
          <a:p>
            <a:pPr lvl="0" marL="0" indent="0">
              <a:buNone/>
            </a:pPr>
            <a:r>
              <a:rPr/>
              <a:t>Note: A difference of scientific opinion does not mean that one party is behaving fraudulently.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misconduct</a:t>
            </a:r>
            <a:r>
              <a:rPr/>
              <a:t> </a:t>
            </a:r>
            <a:r>
              <a:rPr/>
              <a:t>(other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fraud)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Inappropriate authorship</a:t>
            </a:r>
          </a:p>
          <a:p>
            <a:pPr lvl="2"/>
            <a:r>
              <a:rPr/>
              <a:t>Ghost writing</a:t>
            </a:r>
          </a:p>
          <a:p>
            <a:pPr lvl="2"/>
            <a:r>
              <a:rPr/>
              <a:t>Leaving off deserving authors</a:t>
            </a:r>
          </a:p>
          <a:p>
            <a:pPr lvl="2"/>
            <a:r>
              <a:rPr/>
              <a:t>“Honorary” authorship</a:t>
            </a:r>
          </a:p>
          <a:p>
            <a:pPr lvl="1"/>
            <a:r>
              <a:rPr/>
              <a:t>Violation of confidentiality</a:t>
            </a:r>
          </a:p>
          <a:p>
            <a:pPr lvl="1"/>
            <a:r>
              <a:rPr/>
              <a:t>Sabotage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Whistle</a:t>
            </a:r>
            <a:r>
              <a:rPr/>
              <a:t> </a:t>
            </a:r>
            <a:r>
              <a:rPr/>
              <a:t>blowing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Failure to report research misconduct is research misconduct</a:t>
            </a:r>
          </a:p>
          <a:p>
            <a:pPr lvl="1"/>
            <a:r>
              <a:rPr/>
              <a:t>No retaliation for legitimate complaints.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Whistle</a:t>
            </a:r>
            <a:r>
              <a:rPr/>
              <a:t> </a:t>
            </a:r>
            <a:r>
              <a:rPr/>
              <a:t>blowing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more than one avenue for reporting misconduct</a:t>
            </a:r>
          </a:p>
          <a:p>
            <a:pPr lvl="2"/>
            <a:r>
              <a:rPr/>
              <a:t>Do nothing.</a:t>
            </a:r>
          </a:p>
          <a:p>
            <a:pPr lvl="2"/>
            <a:r>
              <a:rPr/>
              <a:t>Talk with the person directly.</a:t>
            </a:r>
          </a:p>
          <a:p>
            <a:pPr lvl="2"/>
            <a:r>
              <a:rPr/>
              <a:t>Talk to some of your peers.</a:t>
            </a:r>
          </a:p>
          <a:p>
            <a:pPr lvl="2"/>
            <a:r>
              <a:rPr/>
              <a:t>Talk with your own supervisor.</a:t>
            </a:r>
          </a:p>
          <a:p>
            <a:pPr lvl="2"/>
            <a:r>
              <a:rPr/>
              <a:t>Talk to a person higher up in the organizational structure</a:t>
            </a:r>
          </a:p>
          <a:p>
            <a:pPr lvl="2"/>
            <a:r>
              <a:rPr/>
              <a:t>Report a complaint anonymously.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NIH definition (NIH Catalyst, 2001)</a:t>
            </a:r>
          </a:p>
          <a:p>
            <a:pPr lvl="1"/>
            <a:r>
              <a:rPr/>
              <a:t>Scientific/research misconduct is ?</a:t>
            </a:r>
          </a:p>
          <a:p>
            <a:pPr lvl="2"/>
            <a:r>
              <a:rPr/>
              <a:t>Fabrication ? inventing data or results</a:t>
            </a:r>
          </a:p>
          <a:p>
            <a:pPr lvl="2"/>
            <a:r>
              <a:rPr/>
              <a:t>Falsification ? manipulating research materials, equipment, or processes, or changing or omitting data or results</a:t>
            </a:r>
          </a:p>
          <a:p>
            <a:pPr lvl="2"/>
            <a:r>
              <a:rPr/>
              <a:t>Plagiarism ? appropriation of ideas, processes, results, or words of another person without giving appropriate credit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Training</a:t>
            </a:r>
          </a:p>
          <a:p>
            <a:pPr lvl="2"/>
            <a:r>
              <a:rPr/>
              <a:t>CITI training - used by multiple institutions</a:t>
            </a:r>
          </a:p>
          <a:p>
            <a:pPr lvl="1"/>
            <a:r>
              <a:rPr/>
              <a:t>IRBs</a:t>
            </a:r>
          </a:p>
          <a:p>
            <a:pPr lvl="2"/>
            <a:r>
              <a:rPr/>
              <a:t>UMKC IRB</a:t>
            </a:r>
          </a:p>
          <a:p>
            <a:pPr lvl="2"/>
            <a:r>
              <a:rPr/>
              <a:t>IRBs at other institutions (CMH, St. Luke’s)</a:t>
            </a:r>
          </a:p>
          <a:p>
            <a:pPr lvl="1"/>
            <a:r>
              <a:rPr/>
              <a:t>Research committees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1: Identify a research problem</a:t>
            </a:r>
          </a:p>
          <a:p>
            <a:pPr lvl="2"/>
            <a:r>
              <a:rPr/>
              <a:t>Chapter 2 of Gliner et al.</a:t>
            </a:r>
          </a:p>
          <a:p>
            <a:pPr lvl="2"/>
            <a:r>
              <a:rPr/>
              <a:t>Week 2 of this class.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2: Conduct your literature review</a:t>
            </a:r>
          </a:p>
          <a:p>
            <a:pPr lvl="2"/>
            <a:r>
              <a:rPr/>
              <a:t>Chapter 2 of Gliner et al.</a:t>
            </a:r>
          </a:p>
          <a:p>
            <a:pPr lvl="2"/>
            <a:r>
              <a:rPr/>
              <a:t>Various web resources.</a:t>
            </a:r>
          </a:p>
          <a:p>
            <a:pPr lvl="2"/>
            <a:r>
              <a:rPr/>
              <a:t>Week 3 of this class.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3: Specify your research hypothesis</a:t>
            </a:r>
          </a:p>
          <a:p>
            <a:pPr lvl="2"/>
            <a:r>
              <a:rPr/>
              <a:t>Chapter 3 of Gliner et al.</a:t>
            </a:r>
          </a:p>
          <a:p>
            <a:pPr lvl="2"/>
            <a:r>
              <a:rPr/>
              <a:t>Week 2 of this class.</a:t>
            </a:r>
          </a:p>
          <a:p>
            <a:pPr lvl="2"/>
            <a:r>
              <a:rPr/>
              <a:t>PICO format</a:t>
            </a:r>
          </a:p>
          <a:p>
            <a:pPr lvl="2"/>
            <a:r>
              <a:rPr/>
              <a:t>Research without a research hypothesis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4: Select your research approach</a:t>
            </a:r>
          </a:p>
          <a:p>
            <a:pPr lvl="2"/>
            <a:r>
              <a:rPr/>
              <a:t>Randomized experiments (Chapter 4, Week 4)</a:t>
            </a:r>
          </a:p>
          <a:p>
            <a:pPr lvl="2"/>
            <a:r>
              <a:rPr/>
              <a:t>Quasi experimental designs (Chapter 4, Week 5)</a:t>
            </a:r>
          </a:p>
          <a:p>
            <a:pPr lvl="2"/>
            <a:r>
              <a:rPr/>
              <a:t>Observational designs (Chapter 6, Week 6)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5: Create a plan for your research</a:t>
            </a:r>
          </a:p>
          <a:p>
            <a:pPr lvl="2"/>
            <a:r>
              <a:rPr/>
              <a:t>Sampling issues (Chapter 9, Week 7)</a:t>
            </a:r>
          </a:p>
          <a:p>
            <a:pPr lvl="2"/>
            <a:r>
              <a:rPr/>
              <a:t>Measurement issues (Chapters 10-12, Week 8)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Steps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Step 6: Obtain ethical approval</a:t>
            </a:r>
          </a:p>
          <a:p>
            <a:pPr lvl="2"/>
            <a:r>
              <a:rPr/>
              <a:t>Chapter 14 of Gliner et al.</a:t>
            </a:r>
          </a:p>
          <a:p>
            <a:pPr lvl="2"/>
            <a:r>
              <a:rPr/>
              <a:t>Week 2 of this class.</a:t>
            </a:r>
          </a:p>
          <a:p>
            <a:pPr lvl="2"/>
            <a:r>
              <a:rPr/>
              <a:t>Think about ethical issues from the very start.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02 - Planning and ethics</dc:title>
  <dc:creator>Steve Simon</dc:creator>
  <cp:keywords/>
  <dcterms:created xsi:type="dcterms:W3CDTF">2021-01-27T18:44:43Z</dcterms:created>
  <dcterms:modified xsi:type="dcterms:W3CDTF">2021-01-27T18:44:43Z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encoding=encoding, output_dir = “../results”, output_format = “all”) })</vt:lpwstr>
  </property>
  <property fmtid="{D5CDD505-2E9C-101B-9397-08002B2CF9AE}" pid="3" name="output">
    <vt:lpwstr/>
  </property>
</Properties>
</file>