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notesMaster" Target="notesMasters/notesMaster1.xml" /><Relationship Id="rId65" Type="http://schemas.openxmlformats.org/officeDocument/2006/relationships/tableStyles" Target="tableStyles.xml" /><Relationship Id="rId6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3" Type="http://schemas.openxmlformats.org/officeDocument/2006/relationships/viewProps" Target="viewProps.xml" /><Relationship Id="rId6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R.version.string.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Sys.Date()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youngest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0.17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71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which.min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which.max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reaches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maximum.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oldest</a:t>
            </a:r>
            <a:r>
              <a:rPr/>
              <a:t> </a:t>
            </a:r>
            <a:r>
              <a:rPr/>
              <a:t>passenger.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survived,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(loosely)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continuous.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categorical.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fuzzy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whehther</a:t>
            </a:r>
            <a:r>
              <a:rPr/>
              <a:t> </a:t>
            </a:r>
            <a:r>
              <a:rPr/>
              <a:t>treating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Unlike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minimalist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automatically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automatically.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annoying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clutter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philosophy.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approaches.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prop.table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proportion.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fancier.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concatenates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concatenating.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Somehow,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lost.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simple.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layers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polished</a:t>
            </a:r>
            <a:r>
              <a:rPr/>
              <a:t> </a:t>
            </a:r>
            <a:r>
              <a:rPr/>
              <a:t>product.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polished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basic,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polish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intitial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screening,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useNA</a:t>
            </a:r>
            <a:r>
              <a:rPr/>
              <a:t> </a:t>
            </a:r>
            <a:r>
              <a:rPr/>
              <a:t>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addmargins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assigns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(0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contrasts.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143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179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107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prop.table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margin=1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44%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female.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38%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31%</a:t>
            </a:r>
            <a:r>
              <a:rPr/>
              <a:t> </a:t>
            </a:r>
            <a:r>
              <a:rPr/>
              <a:t>traveled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23%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46%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parameter,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survived.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11%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femles,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8%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crosstabulations,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said,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survival.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died.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</a:t>
            </a:r>
            <a:r>
              <a:rPr/>
              <a:t> </a:t>
            </a:r>
            <a:r>
              <a:rPr/>
              <a:t>lived,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didn’t.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women?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(margin=1).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67%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survived,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17%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uses.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weights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scale_y_continuous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comparisons.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child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hints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Pssengers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misaligned.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apart.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instinctively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expectations.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documentation,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adult</a:t>
            </a:r>
            <a:r>
              <a:rPr/>
              <a:t> </a:t>
            </a:r>
            <a:r>
              <a:rPr/>
              <a:t>(18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older?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older?)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forgotten.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numeric.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nicer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sync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off.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://www.statsci.org/data/general/titanic.txt" TargetMode="External" /><Relationship Id="rId4" Type="http://schemas.openxmlformats.org/officeDocument/2006/relationships/hyperlink" Target="http://www.statsci.org/data/general/titanic.html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3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4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5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2016-08-13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40A070"/>
                </a:solidFill>
                <a:latin typeface="Courier"/>
              </a:rPr>
              <a:t>1310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1313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4
##   PClass   Age Sex   Survived
##   &lt;chr&gt;  &lt;dbl&gt; &lt;chr&gt;    &lt;dbl&gt;
## 1 3rd       26 male         0
## 2 3rd       22 male         0
## 3 3rd       24 male         0
## 4 3rd       29 male         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Min. 1st Qu.  Median    Mean 3rd Qu. 
##    0.17   21.00   28.00   30.40   39.00 
##    Max.    NA's 
##   71.00     557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youngest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06287E"/>
                </a:solidFill>
                <a:latin typeface="Courier"/>
              </a:rPr>
              <a:t>which.min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 x 4
##   PClass   Age Sex    Survived
##   &lt;chr&gt;  &lt;dbl&gt; &lt;chr&gt;     &lt;dbl&gt;
## 1 3rd     0.17 female        1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oldest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06287E"/>
                </a:solidFill>
                <a:latin typeface="Courier"/>
              </a:rPr>
              <a:t>which.max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 x 4
##   PClass   Age Sex   Survived
##   &lt;chr&gt;  &lt;dbl&gt; &lt;chr&gt;    &lt;dbl&gt;
## 1 1st       71 male         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in the Titanic dataset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</a:t>
            </a:r>
          </a:p>
          <a:p>
            <a:pPr lvl="2"/>
            <a:r>
              <a:rPr/>
              <a:t>Small number of possible values</a:t>
            </a:r>
          </a:p>
          <a:p>
            <a:pPr lvl="2"/>
            <a:r>
              <a:rPr/>
              <a:t>Each value has a name or label</a:t>
            </a:r>
          </a:p>
          <a:p>
            <a:pPr lvl="1"/>
            <a:r>
              <a:rPr/>
              <a:t>Continuous</a:t>
            </a:r>
          </a:p>
          <a:p>
            <a:pPr lvl="2"/>
            <a:r>
              <a:rPr/>
              <a:t>Large number of possible values</a:t>
            </a:r>
          </a:p>
          <a:p>
            <a:pPr lvl="2"/>
            <a:r>
              <a:rPr/>
              <a:t>Potentially any value in a range.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Freqency</a:t>
            </a:r>
            <a:r>
              <a:rPr/>
              <a:t> </a:t>
            </a:r>
            <a:r>
              <a:rPr/>
              <a:t>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PClass_counts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PClass)</a:t>
            </a:r>
            <a:br/>
            <a:r>
              <a:rPr>
                <a:latin typeface="Courier"/>
              </a:rPr>
              <a:t>PClass_counts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1st 2nd 3rd 
## 322 280 711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(PClass_counts)</a:t>
            </a:r>
            <a:br/>
            <a:r>
              <a:rPr>
                <a:latin typeface="Courier"/>
              </a:rPr>
              <a:t>PClass_proportions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  1st       2nd       3rd 
## 0.2452399 0.2132521 0.5415080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PClass_proportions)</a:t>
            </a:r>
            <a:br/>
            <a:r>
              <a:rPr>
                <a:latin typeface="Courier"/>
              </a:rPr>
              <a:t>PClass_percents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1st 2nd 3rd 
##  25  21  54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pct.sign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br/>
            <a:r>
              <a:rPr>
                <a:latin typeface="Courier"/>
              </a:rPr>
              <a:t>PClass_nice_percents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(PClass_percents, pct.sign)</a:t>
            </a:r>
            <a:br/>
            <a:r>
              <a:rPr>
                <a:latin typeface="Courier"/>
              </a:rPr>
              <a:t>PClass_nice_percents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"25%" "21%" "54%"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4.1.2 (2021-11-01)"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"2022-05-08"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": "</a:t>
            </a:r>
            <a:br/>
            <a:r>
              <a:rPr>
                <a:latin typeface="Courier"/>
              </a:rPr>
              <a:t>PClass_nicest_percents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(PClass_percents), </a:t>
            </a:r>
            <a:br/>
            <a:r>
              <a:rPr>
                <a:latin typeface="Courier"/>
              </a:rPr>
              <a:t>    colon,</a:t>
            </a:r>
            <a:br/>
            <a:r>
              <a:rPr>
                <a:latin typeface="Courier"/>
              </a:rPr>
              <a:t>    PClass_percents, </a:t>
            </a:r>
            <a:br/>
            <a:r>
              <a:rPr>
                <a:latin typeface="Courier"/>
              </a:rPr>
              <a:t>    pct.sign)</a:t>
            </a:r>
            <a:br/>
            <a:r>
              <a:rPr>
                <a:latin typeface="Courier"/>
              </a:rPr>
              <a:t>PClass_nicest_percents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"1st: 25%" "2nd: 21%" "3rd: 54%"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(PClass_counts)</a:t>
            </a:r>
            <a:br/>
            <a:r>
              <a:rPr>
                <a:latin typeface="Courier"/>
              </a:rPr>
              <a:t>slash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"/"</a:t>
            </a:r>
            <a:br/>
            <a:r>
              <a:rPr>
                <a:latin typeface="Courier"/>
              </a:rPr>
              <a:t>comma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 "</a:t>
            </a:r>
            <a:br/>
            <a:r>
              <a:rPr>
                <a:latin typeface="Courier"/>
              </a:rPr>
              <a:t>percents_and_fractions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PClass_nicest_percents, comma,</a:t>
            </a:r>
            <a:br/>
            <a:r>
              <a:rPr>
                <a:latin typeface="Courier"/>
              </a:rPr>
              <a:t>  PClass_counts, slash, n)</a:t>
            </a:r>
            <a:br/>
            <a:r>
              <a:rPr>
                <a:latin typeface="Courier"/>
              </a:rPr>
              <a:t>percents_and_fractions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"1st: 25%, 322/1313"
## [2] "2nd: 21%, 280/1313"
## [3] "3rd: 54%, 711/1313"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PClass_missing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PClass_missing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1st  2nd  3rd &lt;NA&gt; 
##  322  280  711    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PClass_total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addmargins</a:t>
            </a:r>
            <a:r>
              <a:rPr>
                <a:latin typeface="Courier"/>
              </a:rPr>
              <a:t>(PClass_missing)</a:t>
            </a:r>
            <a:br/>
            <a:r>
              <a:rPr>
                <a:latin typeface="Courier"/>
              </a:rPr>
              <a:t>PClass_total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1st  2nd  3rd &lt;NA&gt;  Sum 
##  322  280  711    0 1313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(1/6)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pclass_count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count</a:t>
            </a:r>
            <a:r>
              <a:rPr>
                <a:latin typeface="Courier"/>
              </a:rPr>
              <a:t>(ti, PClass)</a:t>
            </a:r>
            <a:br/>
            <a:r>
              <a:rPr>
                <a:latin typeface="Courier"/>
              </a:rPr>
              <a:t>pclass_count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x 2
##   PClass     n
##   &lt;chr&gt;  &lt;int&gt;
## 1 1st      322
## 2 2nd      280
## 3 3rd      711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(2/6)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pclass_totals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(pclass_count, </a:t>
            </a:r>
            <a:r>
              <a:rPr>
                <a:solidFill>
                  <a:srgbClr val="7D9029"/>
                </a:solidFill>
                <a:latin typeface="Courier"/>
              </a:rPr>
              <a:t>total=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(n))</a:t>
            </a:r>
            <a:br/>
            <a:r>
              <a:rPr>
                <a:latin typeface="Courier"/>
              </a:rPr>
              <a:t>pclass_totals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x 3
##   PClass     n total
##   &lt;chr&gt;  &lt;int&gt; &lt;int&gt;
## 1 1st      322  1313
## 2 2nd      280  1313
## 3 3rd      711  1313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(3/6)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pclass_totals,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pct=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total))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(4/6)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x 4
##   PClass     n total   pct
##   &lt;chr&gt;  &lt;int&gt; &lt;int&gt; &lt;dbl&gt;
## 1 1st      322  1313    25
## 2 2nd      280  1313    21
## 3 3rd      711  1313    54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(5/6)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pclass_nice_percents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pclass_percents,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pct=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  pct, </a:t>
            </a:r>
            <a:r>
              <a:rPr>
                <a:solidFill>
                  <a:srgbClr val="4070A0"/>
                </a:solidFill>
                <a:latin typeface="Courier"/>
              </a:rPr>
              <a:t>"% ("</a:t>
            </a:r>
            <a:r>
              <a:rPr>
                <a:latin typeface="Courier"/>
              </a:rPr>
              <a:t>, n, </a:t>
            </a:r>
            <a:r>
              <a:rPr>
                <a:solidFill>
                  <a:srgbClr val="4070A0"/>
                </a:solidFill>
                <a:latin typeface="Courier"/>
              </a:rPr>
              <a:t>"/"</a:t>
            </a:r>
            <a:r>
              <a:rPr>
                <a:latin typeface="Courier"/>
              </a:rPr>
              <a:t>, total, </a:t>
            </a:r>
            <a:r>
              <a:rPr>
                <a:solidFill>
                  <a:srgbClr val="4070A0"/>
                </a:solidFill>
                <a:latin typeface="Courier"/>
              </a:rPr>
              <a:t>")"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(6/6)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(pclass_nice_percents, PClass, pct)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x 2
##   PClass pct           
##   &lt;chr&gt;  &lt;chr&gt;         
## 1 1st    25% (322/1313)
## 2 2nd    21% (280/1313)
## 3 3rd    54% (711/1313)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Titanic dataset</a:t>
            </a:r>
          </a:p>
          <a:p>
            <a:pPr lvl="2"/>
            <a:r>
              <a:rPr>
                <a:hlinkClick r:id="rId3"/>
              </a:rPr>
              <a:t>http://www.statsci.org/data/general/titanic.txt</a:t>
            </a:r>
          </a:p>
          <a:p>
            <a:pPr lvl="1"/>
            <a:r>
              <a:rPr/>
              <a:t>Titanic data dictionary</a:t>
            </a:r>
          </a:p>
          <a:p>
            <a:pPr lvl="2"/>
            <a:r>
              <a:rPr>
                <a:hlinkClick r:id="rId4"/>
              </a:rPr>
              <a:t>http://www.statsci.org/data/general/titanic.html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pclass_nice_percents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(PClass, pct)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pivot_wider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names_from=</a:t>
            </a:r>
            <a:r>
              <a:rPr>
                <a:latin typeface="Courier"/>
              </a:rPr>
              <a:t>PClass, </a:t>
            </a:r>
            <a:r>
              <a:rPr>
                <a:solidFill>
                  <a:srgbClr val="7D9029"/>
                </a:solidFill>
                <a:latin typeface="Courier"/>
              </a:rPr>
              <a:t>values_from=</a:t>
            </a:r>
            <a:r>
              <a:rPr>
                <a:latin typeface="Courier"/>
              </a:rPr>
              <a:t>pct)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 x 3
##   `1st`          `2nd`          `3rd`   
##   &lt;chr&gt;          &lt;chr&gt;          &lt;chr&gt;   
## 1 25% (322/1313) 21% (280/1313) 54% (71~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surv_factor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Survived,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levels=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surv_factor)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No Yes 
## 863 450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Crosstabulation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pclass_by_gender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PClass,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Sex)</a:t>
            </a:r>
            <a:br/>
            <a:r>
              <a:rPr>
                <a:latin typeface="Courier"/>
              </a:rPr>
              <a:t>pclass_by_gender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143  179
##   2nd    107  173
##   3rd    212  499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row_proportions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pclass_by_gender,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row_proportions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   female      male
##   1st 0.4440994 0.5559006
##   2nd 0.3821429 0.6178571
##   3rd 0.2981716 0.7018284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row_pcts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row_proportions)</a:t>
            </a:r>
            <a:br/>
            <a:r>
              <a:rPr>
                <a:latin typeface="Courier"/>
              </a:rPr>
              <a:t>row_pcts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 44   56
##   2nd     38   62
##   3rd     30   70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pclass_by_gender,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col_pcts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col_proportions)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col_pcts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 31   21
##   2nd     23   20
##   3rd     46   59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cell_proportions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(pclass_by_gender)</a:t>
            </a:r>
            <a:br/>
            <a:r>
              <a:rPr>
                <a:latin typeface="Courier"/>
              </a:rPr>
              <a:t>cell_pcts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cell_proportions)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titanic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cell_pcts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 11   14
##   2nd      8   13
##   3rd     16   38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guidance</a:t>
            </a:r>
          </a:p>
          <a:p>
            <a:pPr lvl="2"/>
            <a:r>
              <a:rPr/>
              <a:t>Set the rows to your treatment/exposure</a:t>
            </a:r>
          </a:p>
          <a:p>
            <a:pPr lvl="2"/>
            <a:r>
              <a:rPr/>
              <a:t>Set the columns to your outcome</a:t>
            </a:r>
          </a:p>
          <a:p>
            <a:pPr lvl="2"/>
            <a:r>
              <a:rPr/>
              <a:t>Compute row percentages</a:t>
            </a:r>
          </a:p>
          <a:p>
            <a:pPr lvl="1"/>
            <a:r>
              <a:rPr/>
              <a:t>why not try several formats</a:t>
            </a:r>
          </a:p>
          <a:p>
            <a:pPr lvl="2"/>
            <a:r>
              <a:rPr/>
              <a:t>Revised your tables as often as you revise your writing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gender_by_survival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Sex,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surv_factor)</a:t>
            </a:r>
            <a:br/>
            <a:r>
              <a:rPr>
                <a:latin typeface="Courier"/>
              </a:rPr>
              <a:t>survival_proportions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gender_by_survival,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survival_percents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survival_proportions)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survival_percents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
##          No Yes
##   female 33  67
##   male   83  17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Barplots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simple_barplot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(ti,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PClass))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"../images/barplot1.png"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simple_barplot)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barplot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percentages_barplot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(ti,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PClass))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weight=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"../images/barplot2.png"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percentages_barplot)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barplot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labeled_barplot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percentages_barplot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4070A0"/>
                </a:solidFill>
                <a:latin typeface="Courier"/>
              </a:rPr>
              <a:t>"Percent"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breaks=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"0%"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"20%"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"40%"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"../images/barplot3.png"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labeled_barplot)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titanic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27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barplot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Barplots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New categorical variables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"Unknown"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"Invalid"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 No Unknown     Yes    &lt;NA&gt; 
##     660     557      96       0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</a:t>
            </a:r>
            <a:r>
              <a:rPr>
                <a:solidFill>
                  <a:srgbClr val="4070A0"/>
                </a:solidFill>
                <a:latin typeface="Courier"/>
              </a:rPr>
              <a:t>=="No"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18 71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</a:t>
            </a:r>
            <a:r>
              <a:rPr>
                <a:solidFill>
                  <a:srgbClr val="4070A0"/>
                </a:solidFill>
                <a:latin typeface="Courier"/>
              </a:rPr>
              <a:t>=="Yes"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0.17 17.00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</a:t>
            </a:r>
            <a:r>
              <a:rPr>
                <a:solidFill>
                  <a:srgbClr val="4070A0"/>
                </a:solidFill>
                <a:latin typeface="Courier"/>
              </a:rPr>
              <a:t>=="Unknown"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&lt;NA&gt; 
##  557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lower_class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"Unknown"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</a:t>
            </a:r>
            <a:r>
              <a:rPr>
                <a:solidFill>
                  <a:srgbClr val="4070A0"/>
                </a:solidFill>
                <a:latin typeface="Courier"/>
              </a:rPr>
              <a:t>=="1st"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</a:t>
            </a:r>
            <a:r>
              <a:rPr>
                <a:solidFill>
                  <a:srgbClr val="4070A0"/>
                </a:solidFill>
                <a:latin typeface="Courier"/>
              </a:rPr>
              <a:t>=="2nd"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</a:t>
            </a:r>
            <a:r>
              <a:rPr>
                <a:solidFill>
                  <a:srgbClr val="4070A0"/>
                </a:solidFill>
                <a:latin typeface="Courier"/>
              </a:rPr>
              <a:t>=="3rd"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recoding,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lower_class,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
##        1st 2nd 3rd &lt;NA&gt;
##   No   322   0   0    0
##   Yes    0 280 711    0
##   &lt;NA&gt;   0   0   0    0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multi-level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"Missing"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"Invalid"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"Infant"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"Child"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"Teenager"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"Adult"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multi-level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Adult    Child   Infant  Missing 
##      607       47       13      557 
## Teenager     &lt;NA&gt; 
##       89        0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=="Infant"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0.17 1.50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=="Child"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2 12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=="Teenager"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 19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=="Adult"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20 71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in the Titanic dataset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Barplots</a:t>
            </a:r>
          </a:p>
          <a:p>
            <a:pPr lvl="2"/>
            <a:r>
              <a:rPr/>
              <a:t>New categorical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"../data/titanic_v00.txt"</a:t>
            </a:r>
            <a:br/>
            <a:r>
              <a:rPr>
                <a:latin typeface="Courier"/>
              </a:rPr>
              <a:t>ti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"ccncn"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Glimpse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(ti)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1,313
## Columns: 5
## $ Name     &lt;chr&gt; "Allen, Miss Elisabet~
## $ PClass   &lt;chr&gt; "1st", "1st", "1st", ~
## $ Age      &lt;dbl&gt; 29.00, 2.00, 30.00, 2~
## $ Sex      &lt;chr&gt; "female", "female", "~
## $ Survived &lt;dbl&gt; 1, 0, 0, 0, 1, 1, 1, ~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1,313 x 5
##    Name      PClass   Age Sex   Survived
##    &lt;chr&gt;     &lt;chr&gt;  &lt;dbl&gt; &lt;chr&gt;    &lt;dbl&gt;
##  1 Allen, M~ 1st    29    fema~        1
##  2 Allison,~ 1st     2    fema~        0
##  3 Allison,~ 1st    30    male         0
##  4 Allison,~ 1st    25    fema~        0
##  5 Allison,~ 1st     0.92 male         1
##  6 Anderson~ 1st    47    male         1
##  7 Andrews,~ 1st    63    fema~        1
##  8 Andrews,~ 1st    39    male         0
##  9 Appleton~ 1st    58    fema~        1
## 10 Artagave~ 1st    71    male         0
## # ... with 1,303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Displaying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4
##   PClass   Age Sex    Survived
##   &lt;chr&gt;  &lt;dbl&gt; &lt;chr&gt;     &lt;dbl&gt;
## 1 1st       29 female        1
## 2 1st        2 female        0
## 3 1st       30 male          0
## 4 1st       25 female        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module04</dc:title>
  <dc:creator>Steve Simon</dc:creator>
  <cp:keywords/>
  <dcterms:created xsi:type="dcterms:W3CDTF">2022-05-08T16:44:48Z</dcterms:created>
  <dcterms:modified xsi:type="dcterms:W3CDTF">2022-05-08T16:44:48Z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2016-08-13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